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61" r:id="rId3"/>
    <p:sldId id="260" r:id="rId4"/>
    <p:sldId id="262" r:id="rId5"/>
    <p:sldId id="263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FF4"/>
    <a:srgbClr val="559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A23DC-698B-5A42-AB71-FBCD8D64C716}" v="174" dt="2021-06-02T16:35:30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>
              <a:solidFill>
                <a:srgbClr val="5598A6"/>
              </a:solidFill>
            </a:rPr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1123CB-21AC-B745-B147-6B0F77A8FC70}" type="doc">
      <dgm:prSet loTypeId="urn:microsoft.com/office/officeart/2005/8/layout/funnel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891B614-18F0-5D4D-8017-CA53CD07DE5B}">
      <dgm:prSet phldrT="[Text]"/>
      <dgm:spPr/>
      <dgm:t>
        <a:bodyPr/>
        <a:lstStyle/>
        <a:p>
          <a:r>
            <a:rPr lang="en-US" dirty="0"/>
            <a:t>Covalent</a:t>
          </a:r>
        </a:p>
      </dgm:t>
    </dgm:pt>
    <dgm:pt modelId="{9676373E-A817-6D4A-B102-40AB2FBAEC59}" type="parTrans" cxnId="{9827CED9-9317-8F42-BEC4-E23B018AA1F6}">
      <dgm:prSet/>
      <dgm:spPr/>
      <dgm:t>
        <a:bodyPr/>
        <a:lstStyle/>
        <a:p>
          <a:endParaRPr lang="en-US"/>
        </a:p>
      </dgm:t>
    </dgm:pt>
    <dgm:pt modelId="{CA363C00-9067-B54F-8EFA-7C5FBA22ACEB}" type="sibTrans" cxnId="{9827CED9-9317-8F42-BEC4-E23B018AA1F6}">
      <dgm:prSet/>
      <dgm:spPr/>
      <dgm:t>
        <a:bodyPr/>
        <a:lstStyle/>
        <a:p>
          <a:endParaRPr lang="en-US"/>
        </a:p>
      </dgm:t>
    </dgm:pt>
    <dgm:pt modelId="{9BDB6ED8-7D00-F244-BC42-7315F5329629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8BBF319E-9641-AF4A-8584-70765EFD5470}" type="parTrans" cxnId="{81245D45-5D16-3847-8EDA-6E77AA59A0E8}">
      <dgm:prSet/>
      <dgm:spPr/>
      <dgm:t>
        <a:bodyPr/>
        <a:lstStyle/>
        <a:p>
          <a:endParaRPr lang="en-US"/>
        </a:p>
      </dgm:t>
    </dgm:pt>
    <dgm:pt modelId="{25CC220D-3AAF-E346-A35A-D5B57E2F3C31}" type="sibTrans" cxnId="{81245D45-5D16-3847-8EDA-6E77AA59A0E8}">
      <dgm:prSet/>
      <dgm:spPr/>
      <dgm:t>
        <a:bodyPr/>
        <a:lstStyle/>
        <a:p>
          <a:endParaRPr lang="en-US"/>
        </a:p>
      </dgm:t>
    </dgm:pt>
    <dgm:pt modelId="{7E9E90DB-36DA-3E4E-AC95-8770E247C94D}">
      <dgm:prSet phldrT="[Text]"/>
      <dgm:spPr/>
      <dgm:t>
        <a:bodyPr/>
        <a:lstStyle/>
        <a:p>
          <a:r>
            <a:rPr lang="en-US" dirty="0" err="1"/>
            <a:t>DeFi</a:t>
          </a:r>
          <a:r>
            <a:rPr lang="en-US" dirty="0"/>
            <a:t> Score</a:t>
          </a:r>
        </a:p>
      </dgm:t>
    </dgm:pt>
    <dgm:pt modelId="{5FCC8E10-4A9F-5143-B4A6-B24E2BF715FA}" type="parTrans" cxnId="{B5A3E674-2A03-1D45-A5B4-A8CB76E92DC8}">
      <dgm:prSet/>
      <dgm:spPr/>
      <dgm:t>
        <a:bodyPr/>
        <a:lstStyle/>
        <a:p>
          <a:endParaRPr lang="en-US"/>
        </a:p>
      </dgm:t>
    </dgm:pt>
    <dgm:pt modelId="{12C9B481-ABFA-F04A-9D24-F451249B15E2}" type="sibTrans" cxnId="{B5A3E674-2A03-1D45-A5B4-A8CB76E92DC8}">
      <dgm:prSet/>
      <dgm:spPr/>
      <dgm:t>
        <a:bodyPr/>
        <a:lstStyle/>
        <a:p>
          <a:endParaRPr lang="en-US"/>
        </a:p>
      </dgm:t>
    </dgm:pt>
    <dgm:pt modelId="{91FBFFE4-217C-8A47-A2AE-0081B3DD21BB}">
      <dgm:prSet phldrT="[Text]"/>
      <dgm:spPr/>
      <dgm:t>
        <a:bodyPr/>
        <a:lstStyle/>
        <a:p>
          <a:r>
            <a:rPr lang="en-US" dirty="0"/>
            <a:t>Algorithm Score  -- Ex: 70/100 for Acct A</a:t>
          </a:r>
        </a:p>
      </dgm:t>
    </dgm:pt>
    <dgm:pt modelId="{E2CFC949-09FB-FB4B-AD59-A269691764EE}" type="parTrans" cxnId="{F2E19AA3-05C4-6243-AF92-4C56E23E41CF}">
      <dgm:prSet/>
      <dgm:spPr/>
      <dgm:t>
        <a:bodyPr/>
        <a:lstStyle/>
        <a:p>
          <a:endParaRPr lang="en-US"/>
        </a:p>
      </dgm:t>
    </dgm:pt>
    <dgm:pt modelId="{E5C0A1E8-074B-BC4D-9BD5-8E15CD5B25BF}" type="sibTrans" cxnId="{F2E19AA3-05C4-6243-AF92-4C56E23E41CF}">
      <dgm:prSet/>
      <dgm:spPr/>
      <dgm:t>
        <a:bodyPr/>
        <a:lstStyle/>
        <a:p>
          <a:endParaRPr lang="en-US"/>
        </a:p>
      </dgm:t>
    </dgm:pt>
    <dgm:pt modelId="{C7410997-28A8-9D42-A03D-BE5671B35739}" type="pres">
      <dgm:prSet presAssocID="{0C1123CB-21AC-B745-B147-6B0F77A8FC70}" presName="Name0" presStyleCnt="0">
        <dgm:presLayoutVars>
          <dgm:chMax val="4"/>
          <dgm:resizeHandles val="exact"/>
        </dgm:presLayoutVars>
      </dgm:prSet>
      <dgm:spPr/>
    </dgm:pt>
    <dgm:pt modelId="{B3F4A75D-7E61-9C47-8C40-9525D91EFA23}" type="pres">
      <dgm:prSet presAssocID="{0C1123CB-21AC-B745-B147-6B0F77A8FC70}" presName="ellipse" presStyleLbl="trBgShp" presStyleIdx="0" presStyleCnt="1"/>
      <dgm:spPr/>
    </dgm:pt>
    <dgm:pt modelId="{B2CD9F9E-6EB3-6F4C-9A87-1A8CA7827C84}" type="pres">
      <dgm:prSet presAssocID="{0C1123CB-21AC-B745-B147-6B0F77A8FC70}" presName="arrow1" presStyleLbl="fgShp" presStyleIdx="0" presStyleCnt="1"/>
      <dgm:spPr/>
    </dgm:pt>
    <dgm:pt modelId="{863EB0AD-C5F3-C746-A457-36920CE0AC40}" type="pres">
      <dgm:prSet presAssocID="{0C1123CB-21AC-B745-B147-6B0F77A8FC70}" presName="rectangle" presStyleLbl="revTx" presStyleIdx="0" presStyleCnt="1">
        <dgm:presLayoutVars>
          <dgm:bulletEnabled val="1"/>
        </dgm:presLayoutVars>
      </dgm:prSet>
      <dgm:spPr/>
    </dgm:pt>
    <dgm:pt modelId="{F6A4F41B-2127-6845-A2F0-0FE5AE15AA65}" type="pres">
      <dgm:prSet presAssocID="{9BDB6ED8-7D00-F244-BC42-7315F5329629}" presName="item1" presStyleLbl="node1" presStyleIdx="0" presStyleCnt="3">
        <dgm:presLayoutVars>
          <dgm:bulletEnabled val="1"/>
        </dgm:presLayoutVars>
      </dgm:prSet>
      <dgm:spPr/>
    </dgm:pt>
    <dgm:pt modelId="{60880A80-D707-AF41-98A8-212B131F62D0}" type="pres">
      <dgm:prSet presAssocID="{7E9E90DB-36DA-3E4E-AC95-8770E247C94D}" presName="item2" presStyleLbl="node1" presStyleIdx="1" presStyleCnt="3">
        <dgm:presLayoutVars>
          <dgm:bulletEnabled val="1"/>
        </dgm:presLayoutVars>
      </dgm:prSet>
      <dgm:spPr/>
    </dgm:pt>
    <dgm:pt modelId="{8AF16239-F40F-2640-9E5A-2C1E8AD25A0C}" type="pres">
      <dgm:prSet presAssocID="{91FBFFE4-217C-8A47-A2AE-0081B3DD21BB}" presName="item3" presStyleLbl="node1" presStyleIdx="2" presStyleCnt="3">
        <dgm:presLayoutVars>
          <dgm:bulletEnabled val="1"/>
        </dgm:presLayoutVars>
      </dgm:prSet>
      <dgm:spPr/>
    </dgm:pt>
    <dgm:pt modelId="{62F573ED-13F3-034E-BAC6-D22A5E5C69A1}" type="pres">
      <dgm:prSet presAssocID="{0C1123CB-21AC-B745-B147-6B0F77A8FC70}" presName="funnel" presStyleLbl="trAlignAcc1" presStyleIdx="0" presStyleCnt="1"/>
      <dgm:spPr/>
    </dgm:pt>
  </dgm:ptLst>
  <dgm:cxnLst>
    <dgm:cxn modelId="{81245D45-5D16-3847-8EDA-6E77AA59A0E8}" srcId="{0C1123CB-21AC-B745-B147-6B0F77A8FC70}" destId="{9BDB6ED8-7D00-F244-BC42-7315F5329629}" srcOrd="1" destOrd="0" parTransId="{8BBF319E-9641-AF4A-8584-70765EFD5470}" sibTransId="{25CC220D-3AAF-E346-A35A-D5B57E2F3C31}"/>
    <dgm:cxn modelId="{40DB745C-42EA-B548-ADA5-4F034B7095FC}" type="presOf" srcId="{7E9E90DB-36DA-3E4E-AC95-8770E247C94D}" destId="{F6A4F41B-2127-6845-A2F0-0FE5AE15AA65}" srcOrd="0" destOrd="0" presId="urn:microsoft.com/office/officeart/2005/8/layout/funnel1"/>
    <dgm:cxn modelId="{B5A3E674-2A03-1D45-A5B4-A8CB76E92DC8}" srcId="{0C1123CB-21AC-B745-B147-6B0F77A8FC70}" destId="{7E9E90DB-36DA-3E4E-AC95-8770E247C94D}" srcOrd="2" destOrd="0" parTransId="{5FCC8E10-4A9F-5143-B4A6-B24E2BF715FA}" sibTransId="{12C9B481-ABFA-F04A-9D24-F451249B15E2}"/>
    <dgm:cxn modelId="{02F24A97-1B4D-024B-B691-8054A6A142DB}" type="presOf" srcId="{1891B614-18F0-5D4D-8017-CA53CD07DE5B}" destId="{8AF16239-F40F-2640-9E5A-2C1E8AD25A0C}" srcOrd="0" destOrd="0" presId="urn:microsoft.com/office/officeart/2005/8/layout/funnel1"/>
    <dgm:cxn modelId="{D9BC3A99-8173-EF43-813C-F40F8F40FC49}" type="presOf" srcId="{9BDB6ED8-7D00-F244-BC42-7315F5329629}" destId="{60880A80-D707-AF41-98A8-212B131F62D0}" srcOrd="0" destOrd="0" presId="urn:microsoft.com/office/officeart/2005/8/layout/funnel1"/>
    <dgm:cxn modelId="{F2E19AA3-05C4-6243-AF92-4C56E23E41CF}" srcId="{0C1123CB-21AC-B745-B147-6B0F77A8FC70}" destId="{91FBFFE4-217C-8A47-A2AE-0081B3DD21BB}" srcOrd="3" destOrd="0" parTransId="{E2CFC949-09FB-FB4B-AD59-A269691764EE}" sibTransId="{E5C0A1E8-074B-BC4D-9BD5-8E15CD5B25BF}"/>
    <dgm:cxn modelId="{A0EC1FC8-3904-DB4C-AFC6-424E35A766C8}" type="presOf" srcId="{91FBFFE4-217C-8A47-A2AE-0081B3DD21BB}" destId="{863EB0AD-C5F3-C746-A457-36920CE0AC40}" srcOrd="0" destOrd="0" presId="urn:microsoft.com/office/officeart/2005/8/layout/funnel1"/>
    <dgm:cxn modelId="{9827CED9-9317-8F42-BEC4-E23B018AA1F6}" srcId="{0C1123CB-21AC-B745-B147-6B0F77A8FC70}" destId="{1891B614-18F0-5D4D-8017-CA53CD07DE5B}" srcOrd="0" destOrd="0" parTransId="{9676373E-A817-6D4A-B102-40AB2FBAEC59}" sibTransId="{CA363C00-9067-B54F-8EFA-7C5FBA22ACEB}"/>
    <dgm:cxn modelId="{34D39AFE-DFB5-9B43-B43F-32E7937D655D}" type="presOf" srcId="{0C1123CB-21AC-B745-B147-6B0F77A8FC70}" destId="{C7410997-28A8-9D42-A03D-BE5671B35739}" srcOrd="0" destOrd="0" presId="urn:microsoft.com/office/officeart/2005/8/layout/funnel1"/>
    <dgm:cxn modelId="{902DC96C-7AC8-0241-8363-314719B10E81}" type="presParOf" srcId="{C7410997-28A8-9D42-A03D-BE5671B35739}" destId="{B3F4A75D-7E61-9C47-8C40-9525D91EFA23}" srcOrd="0" destOrd="0" presId="urn:microsoft.com/office/officeart/2005/8/layout/funnel1"/>
    <dgm:cxn modelId="{32407800-6B2B-8E48-8BF4-2E24C334D48D}" type="presParOf" srcId="{C7410997-28A8-9D42-A03D-BE5671B35739}" destId="{B2CD9F9E-6EB3-6F4C-9A87-1A8CA7827C84}" srcOrd="1" destOrd="0" presId="urn:microsoft.com/office/officeart/2005/8/layout/funnel1"/>
    <dgm:cxn modelId="{20A44400-0DF3-7C48-9BAD-FD3E3E737D70}" type="presParOf" srcId="{C7410997-28A8-9D42-A03D-BE5671B35739}" destId="{863EB0AD-C5F3-C746-A457-36920CE0AC40}" srcOrd="2" destOrd="0" presId="urn:microsoft.com/office/officeart/2005/8/layout/funnel1"/>
    <dgm:cxn modelId="{B2BB6A0B-F89C-844A-B9D9-242444CE7F62}" type="presParOf" srcId="{C7410997-28A8-9D42-A03D-BE5671B35739}" destId="{F6A4F41B-2127-6845-A2F0-0FE5AE15AA65}" srcOrd="3" destOrd="0" presId="urn:microsoft.com/office/officeart/2005/8/layout/funnel1"/>
    <dgm:cxn modelId="{9CD584A1-4306-9540-9478-C36639B0778F}" type="presParOf" srcId="{C7410997-28A8-9D42-A03D-BE5671B35739}" destId="{60880A80-D707-AF41-98A8-212B131F62D0}" srcOrd="4" destOrd="0" presId="urn:microsoft.com/office/officeart/2005/8/layout/funnel1"/>
    <dgm:cxn modelId="{979223FD-F6CB-694F-8283-0E1421E2E238}" type="presParOf" srcId="{C7410997-28A8-9D42-A03D-BE5671B35739}" destId="{8AF16239-F40F-2640-9E5A-2C1E8AD25A0C}" srcOrd="5" destOrd="0" presId="urn:microsoft.com/office/officeart/2005/8/layout/funnel1"/>
    <dgm:cxn modelId="{D49966EA-188F-F74A-9800-858AA729B924}" type="presParOf" srcId="{C7410997-28A8-9D42-A03D-BE5671B35739}" destId="{62F573ED-13F3-034E-BAC6-D22A5E5C69A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5598A6"/>
              </a:solidFill>
            </a:rPr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4A75D-7E61-9C47-8C40-9525D91EFA23}">
      <dsp:nvSpPr>
        <dsp:cNvPr id="0" name=""/>
        <dsp:cNvSpPr/>
      </dsp:nvSpPr>
      <dsp:spPr>
        <a:xfrm>
          <a:off x="3173501" y="141034"/>
          <a:ext cx="2798998" cy="972055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D9F9E-6EB3-6F4C-9A87-1A8CA7827C84}">
      <dsp:nvSpPr>
        <dsp:cNvPr id="0" name=""/>
        <dsp:cNvSpPr/>
      </dsp:nvSpPr>
      <dsp:spPr>
        <a:xfrm>
          <a:off x="4306119" y="2521268"/>
          <a:ext cx="542441" cy="347162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EB0AD-C5F3-C746-A457-36920CE0AC40}">
      <dsp:nvSpPr>
        <dsp:cNvPr id="0" name=""/>
        <dsp:cNvSpPr/>
      </dsp:nvSpPr>
      <dsp:spPr>
        <a:xfrm>
          <a:off x="3275480" y="2798998"/>
          <a:ext cx="2603719" cy="65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Algorithm Score  -- Ex: 70/100 for Acct A</a:t>
          </a:r>
        </a:p>
      </dsp:txBody>
      <dsp:txXfrm>
        <a:off x="3275480" y="2798998"/>
        <a:ext cx="2603719" cy="650929"/>
      </dsp:txXfrm>
    </dsp:sp>
    <dsp:sp modelId="{F6A4F41B-2127-6845-A2F0-0FE5AE15AA65}">
      <dsp:nvSpPr>
        <dsp:cNvPr id="0" name=""/>
        <dsp:cNvSpPr/>
      </dsp:nvSpPr>
      <dsp:spPr>
        <a:xfrm>
          <a:off x="4191121" y="1188163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DeFi</a:t>
          </a:r>
          <a:r>
            <a:rPr lang="en-US" sz="1200" kern="1200" dirty="0"/>
            <a:t> Score</a:t>
          </a:r>
        </a:p>
      </dsp:txBody>
      <dsp:txXfrm>
        <a:off x="4334111" y="1331153"/>
        <a:ext cx="690414" cy="690414"/>
      </dsp:txXfrm>
    </dsp:sp>
    <dsp:sp modelId="{60880A80-D707-AF41-98A8-212B131F62D0}">
      <dsp:nvSpPr>
        <dsp:cNvPr id="0" name=""/>
        <dsp:cNvSpPr/>
      </dsp:nvSpPr>
      <dsp:spPr>
        <a:xfrm>
          <a:off x="3492456" y="45565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Graph</a:t>
          </a:r>
        </a:p>
      </dsp:txBody>
      <dsp:txXfrm>
        <a:off x="3635446" y="598640"/>
        <a:ext cx="690414" cy="690414"/>
      </dsp:txXfrm>
    </dsp:sp>
    <dsp:sp modelId="{8AF16239-F40F-2640-9E5A-2C1E8AD25A0C}">
      <dsp:nvSpPr>
        <dsp:cNvPr id="0" name=""/>
        <dsp:cNvSpPr/>
      </dsp:nvSpPr>
      <dsp:spPr>
        <a:xfrm>
          <a:off x="4490549" y="21958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Covalent</a:t>
          </a:r>
        </a:p>
      </dsp:txBody>
      <dsp:txXfrm>
        <a:off x="4633539" y="362570"/>
        <a:ext cx="690414" cy="690414"/>
      </dsp:txXfrm>
    </dsp:sp>
    <dsp:sp modelId="{62F573ED-13F3-034E-BAC6-D22A5E5C69A1}">
      <dsp:nvSpPr>
        <dsp:cNvPr id="0" name=""/>
        <dsp:cNvSpPr/>
      </dsp:nvSpPr>
      <dsp:spPr>
        <a:xfrm>
          <a:off x="3058503" y="21697"/>
          <a:ext cx="3037672" cy="2430138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1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E64D5E2-E313-0149-A090-E605E7F1C794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3223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Servers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1089B-D5A5-7443-ADD6-74B335007BDA}"/>
              </a:ext>
            </a:extLst>
          </p:cNvPr>
          <p:cNvSpPr txBox="1"/>
          <p:nvPr/>
        </p:nvSpPr>
        <p:spPr>
          <a:xfrm>
            <a:off x="9739695" y="4309450"/>
            <a:ext cx="10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30 Day Effort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9814E5-095E-3242-AB97-B3A246DBD2D4}"/>
              </a:ext>
            </a:extLst>
          </p:cNvPr>
          <p:cNvSpPr txBox="1"/>
          <p:nvPr/>
        </p:nvSpPr>
        <p:spPr>
          <a:xfrm>
            <a:off x="2711943" y="25403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days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85B936-920D-CE49-9167-9C9CDF92698B}"/>
              </a:ext>
            </a:extLst>
          </p:cNvPr>
          <p:cNvSpPr txBox="1"/>
          <p:nvPr/>
        </p:nvSpPr>
        <p:spPr>
          <a:xfrm>
            <a:off x="5616779" y="18799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days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BF50AA6-D06E-8D47-8411-B2269C0EB288}"/>
              </a:ext>
            </a:extLst>
          </p:cNvPr>
          <p:cNvSpPr txBox="1"/>
          <p:nvPr/>
        </p:nvSpPr>
        <p:spPr>
          <a:xfrm>
            <a:off x="8530851" y="1252868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days</a:t>
            </a:r>
          </a:p>
        </p:txBody>
      </p:sp>
    </p:spTree>
    <p:extLst>
      <p:ext uri="{BB962C8B-B14F-4D97-AF65-F5344CB8AC3E}">
        <p14:creationId xmlns:p14="http://schemas.microsoft.com/office/powerpoint/2010/main" val="77973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5115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CUrrent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55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1089B-D5A5-7443-ADD6-74B335007BDA}"/>
              </a:ext>
            </a:extLst>
          </p:cNvPr>
          <p:cNvSpPr txBox="1"/>
          <p:nvPr/>
        </p:nvSpPr>
        <p:spPr>
          <a:xfrm>
            <a:off x="9739695" y="4309450"/>
            <a:ext cx="10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?? Day Effort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9F477-06C1-EF45-AEC0-6A032172378E}"/>
              </a:ext>
            </a:extLst>
          </p:cNvPr>
          <p:cNvSpPr txBox="1"/>
          <p:nvPr/>
        </p:nvSpPr>
        <p:spPr>
          <a:xfrm>
            <a:off x="7433817" y="5537267"/>
            <a:ext cx="4421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off-chain APIs (Plaid/Intuit </a:t>
            </a:r>
            <a:r>
              <a:rPr lang="en-US" dirty="0" err="1"/>
              <a:t>etc</a:t>
            </a:r>
            <a:r>
              <a:rPr lang="en-US" dirty="0"/>
              <a:t>) are not </a:t>
            </a:r>
            <a:r>
              <a:rPr lang="en-US" dirty="0" err="1"/>
              <a:t>DaaS</a:t>
            </a:r>
            <a:r>
              <a:rPr lang="en-US" dirty="0"/>
              <a:t> APIs &amp; thus require time &amp; effort searching for such APIs</a:t>
            </a:r>
          </a:p>
        </p:txBody>
      </p:sp>
    </p:spTree>
    <p:extLst>
      <p:ext uri="{BB962C8B-B14F-4D97-AF65-F5344CB8AC3E}">
        <p14:creationId xmlns:p14="http://schemas.microsoft.com/office/powerpoint/2010/main" val="184645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4883"/>
            <a:ext cx="10058400" cy="1609344"/>
          </a:xfrm>
        </p:spPr>
        <p:txBody>
          <a:bodyPr/>
          <a:lstStyle/>
          <a:p>
            <a:r>
              <a:rPr lang="en-US" dirty="0"/>
              <a:t>APIs Reviewed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1063752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3464399" y="567761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3481730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346439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3464399" y="274634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3464401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1063751" y="561574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1063752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1063752" y="368928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486045-FDAE-9140-BB06-48867B64252C}"/>
              </a:ext>
            </a:extLst>
          </p:cNvPr>
          <p:cNvSpPr/>
          <p:nvPr/>
        </p:nvSpPr>
        <p:spPr>
          <a:xfrm>
            <a:off x="5602781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F270CF-70E6-1A43-82CD-CCEF835B0098}"/>
              </a:ext>
            </a:extLst>
          </p:cNvPr>
          <p:cNvCxnSpPr>
            <a:cxnSpLocks/>
          </p:cNvCxnSpPr>
          <p:nvPr/>
        </p:nvCxnSpPr>
        <p:spPr>
          <a:xfrm>
            <a:off x="9219501" y="1414812"/>
            <a:ext cx="0" cy="53299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4704F4-A3E2-284C-B26E-FAF883F6EA83}"/>
              </a:ext>
            </a:extLst>
          </p:cNvPr>
          <p:cNvSpPr/>
          <p:nvPr/>
        </p:nvSpPr>
        <p:spPr>
          <a:xfrm>
            <a:off x="5602780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FormFree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00E0271-670D-6747-B32F-C71A679C0D09}"/>
              </a:ext>
            </a:extLst>
          </p:cNvPr>
          <p:cNvSpPr/>
          <p:nvPr/>
        </p:nvSpPr>
        <p:spPr>
          <a:xfrm>
            <a:off x="560277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Finicity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837747-200E-094D-BBC3-047EA2B5B270}"/>
              </a:ext>
            </a:extLst>
          </p:cNvPr>
          <p:cNvSpPr/>
          <p:nvPr/>
        </p:nvSpPr>
        <p:spPr>
          <a:xfrm>
            <a:off x="5602778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Fractal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F7A5B60-9D7A-2B41-B3DF-E9AE102A7BA2}"/>
              </a:ext>
            </a:extLst>
          </p:cNvPr>
          <p:cNvSpPr/>
          <p:nvPr/>
        </p:nvSpPr>
        <p:spPr>
          <a:xfrm>
            <a:off x="5602777" y="570478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3376A4-7964-884E-9DD7-F12E56832A21}"/>
              </a:ext>
            </a:extLst>
          </p:cNvPr>
          <p:cNvSpPr/>
          <p:nvPr/>
        </p:nvSpPr>
        <p:spPr>
          <a:xfrm>
            <a:off x="7336505" y="18712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3952BE-4607-8545-958E-17838A2D537C}"/>
              </a:ext>
            </a:extLst>
          </p:cNvPr>
          <p:cNvSpPr/>
          <p:nvPr/>
        </p:nvSpPr>
        <p:spPr>
          <a:xfrm>
            <a:off x="7336505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7E48E-10DF-764B-9245-521F610E35C3}"/>
              </a:ext>
            </a:extLst>
          </p:cNvPr>
          <p:cNvSpPr/>
          <p:nvPr/>
        </p:nvSpPr>
        <p:spPr>
          <a:xfrm>
            <a:off x="733650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C3C264C-E12A-1647-A6EF-EC90022B1B17}"/>
              </a:ext>
            </a:extLst>
          </p:cNvPr>
          <p:cNvSpPr/>
          <p:nvPr/>
        </p:nvSpPr>
        <p:spPr>
          <a:xfrm>
            <a:off x="10045337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A652C0-D769-A542-B6A7-2764C3E361B2}"/>
              </a:ext>
            </a:extLst>
          </p:cNvPr>
          <p:cNvSpPr/>
          <p:nvPr/>
        </p:nvSpPr>
        <p:spPr>
          <a:xfrm>
            <a:off x="10045335" y="278763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31A222-AC31-7D46-96AB-1B2156C48DD0}"/>
              </a:ext>
            </a:extLst>
          </p:cNvPr>
          <p:cNvSpPr/>
          <p:nvPr/>
        </p:nvSpPr>
        <p:spPr>
          <a:xfrm>
            <a:off x="1004533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AC68D0-2078-DC43-ABB8-9FA19DCB0D34}"/>
              </a:ext>
            </a:extLst>
          </p:cNvPr>
          <p:cNvSpPr/>
          <p:nvPr/>
        </p:nvSpPr>
        <p:spPr>
          <a:xfrm>
            <a:off x="10077402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8B32D1E-B370-1D41-BD84-771A4520A31A}"/>
              </a:ext>
            </a:extLst>
          </p:cNvPr>
          <p:cNvSpPr/>
          <p:nvPr/>
        </p:nvSpPr>
        <p:spPr>
          <a:xfrm>
            <a:off x="10077402" y="573149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5F599F-2423-F446-AA9C-1FFC3994D378}"/>
              </a:ext>
            </a:extLst>
          </p:cNvPr>
          <p:cNvSpPr txBox="1"/>
          <p:nvPr/>
        </p:nvSpPr>
        <p:spPr>
          <a:xfrm>
            <a:off x="9973199" y="1190358"/>
            <a:ext cx="1469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Categories </a:t>
            </a:r>
          </a:p>
        </p:txBody>
      </p:sp>
    </p:spTree>
    <p:extLst>
      <p:ext uri="{BB962C8B-B14F-4D97-AF65-F5344CB8AC3E}">
        <p14:creationId xmlns:p14="http://schemas.microsoft.com/office/powerpoint/2010/main" val="188626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4121"/>
            <a:ext cx="10058400" cy="1609344"/>
          </a:xfrm>
        </p:spPr>
        <p:txBody>
          <a:bodyPr/>
          <a:lstStyle/>
          <a:p>
            <a:r>
              <a:rPr lang="en-US" dirty="0"/>
              <a:t>APIs analyzed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2093976"/>
            <a:ext cx="1333849" cy="7382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613388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7845193" y="3106565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7825409" y="2114889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1063749" y="3106565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4433081" y="2111601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6133889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4438484" y="3106565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2772478" y="409574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2789008" y="2099242"/>
            <a:ext cx="1333849" cy="7382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7C6AAC-8274-7F42-AA53-487EE691165C}"/>
              </a:ext>
            </a:extLst>
          </p:cNvPr>
          <p:cNvSpPr/>
          <p:nvPr/>
        </p:nvSpPr>
        <p:spPr>
          <a:xfrm>
            <a:off x="1063750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9B0AD7-9393-A443-B6DF-B5F5678151C0}"/>
              </a:ext>
            </a:extLst>
          </p:cNvPr>
          <p:cNvSpPr/>
          <p:nvPr/>
        </p:nvSpPr>
        <p:spPr>
          <a:xfrm>
            <a:off x="2789008" y="1215740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63E997-49B4-9846-8D22-B5AE4191D177}"/>
              </a:ext>
            </a:extLst>
          </p:cNvPr>
          <p:cNvSpPr/>
          <p:nvPr/>
        </p:nvSpPr>
        <p:spPr>
          <a:xfrm>
            <a:off x="4438485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FAD5F7B-B485-CD46-9251-C6B179373846}"/>
              </a:ext>
            </a:extLst>
          </p:cNvPr>
          <p:cNvSpPr/>
          <p:nvPr/>
        </p:nvSpPr>
        <p:spPr>
          <a:xfrm>
            <a:off x="6133889" y="120718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ED6E7C-3CCC-4A4F-ADF3-1668900BEC13}"/>
              </a:ext>
            </a:extLst>
          </p:cNvPr>
          <p:cNvSpPr/>
          <p:nvPr/>
        </p:nvSpPr>
        <p:spPr>
          <a:xfrm>
            <a:off x="7809386" y="12045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2D8178-412D-BD4A-8CDA-8449FCBEE1C3}"/>
              </a:ext>
            </a:extLst>
          </p:cNvPr>
          <p:cNvSpPr/>
          <p:nvPr/>
        </p:nvSpPr>
        <p:spPr>
          <a:xfrm>
            <a:off x="7845192" y="4020527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E5B87-2EBB-E24D-B560-59237B7081F5}"/>
              </a:ext>
            </a:extLst>
          </p:cNvPr>
          <p:cNvCxnSpPr>
            <a:cxnSpLocks/>
          </p:cNvCxnSpPr>
          <p:nvPr/>
        </p:nvCxnSpPr>
        <p:spPr>
          <a:xfrm>
            <a:off x="2617365" y="1204503"/>
            <a:ext cx="0" cy="4605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E483E9-38FE-D649-BCAF-E8D47DD736D2}"/>
              </a:ext>
            </a:extLst>
          </p:cNvPr>
          <p:cNvCxnSpPr>
            <a:cxnSpLocks/>
          </p:cNvCxnSpPr>
          <p:nvPr/>
        </p:nvCxnSpPr>
        <p:spPr>
          <a:xfrm>
            <a:off x="4312237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A6035-151A-384F-8BC4-6BC5AB847A8C}"/>
              </a:ext>
            </a:extLst>
          </p:cNvPr>
          <p:cNvCxnSpPr>
            <a:cxnSpLocks/>
          </p:cNvCxnSpPr>
          <p:nvPr/>
        </p:nvCxnSpPr>
        <p:spPr>
          <a:xfrm>
            <a:off x="5956311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99CAEF-A6EB-AE4D-B46D-0138710BAA6B}"/>
              </a:ext>
            </a:extLst>
          </p:cNvPr>
          <p:cNvCxnSpPr>
            <a:cxnSpLocks/>
          </p:cNvCxnSpPr>
          <p:nvPr/>
        </p:nvCxnSpPr>
        <p:spPr>
          <a:xfrm>
            <a:off x="7637334" y="1204503"/>
            <a:ext cx="0" cy="4505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FE69B0-0700-2F45-A5E1-8A81F3C0CF80}"/>
              </a:ext>
            </a:extLst>
          </p:cNvPr>
          <p:cNvCxnSpPr>
            <a:cxnSpLocks/>
          </p:cNvCxnSpPr>
          <p:nvPr/>
        </p:nvCxnSpPr>
        <p:spPr>
          <a:xfrm>
            <a:off x="9345298" y="1195446"/>
            <a:ext cx="0" cy="44479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FDDA57-49DC-504E-9C1C-C22F6A69584F}"/>
              </a:ext>
            </a:extLst>
          </p:cNvPr>
          <p:cNvCxnSpPr>
            <a:cxnSpLocks/>
          </p:cNvCxnSpPr>
          <p:nvPr/>
        </p:nvCxnSpPr>
        <p:spPr>
          <a:xfrm>
            <a:off x="1063749" y="2024023"/>
            <a:ext cx="82815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698CE39-0DE0-644A-9F65-C57D0176C4CB}"/>
              </a:ext>
            </a:extLst>
          </p:cNvPr>
          <p:cNvSpPr/>
          <p:nvPr/>
        </p:nvSpPr>
        <p:spPr>
          <a:xfrm>
            <a:off x="2789906" y="31158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8374CB-C3D8-5244-85AF-467F4C80ABAE}"/>
              </a:ext>
            </a:extLst>
          </p:cNvPr>
          <p:cNvSpPr/>
          <p:nvPr/>
        </p:nvSpPr>
        <p:spPr>
          <a:xfrm>
            <a:off x="1034092" y="497461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249862-5C1B-5241-9B4A-47688619C991}"/>
              </a:ext>
            </a:extLst>
          </p:cNvPr>
          <p:cNvSpPr/>
          <p:nvPr/>
        </p:nvSpPr>
        <p:spPr>
          <a:xfrm>
            <a:off x="10298706" y="3810278"/>
            <a:ext cx="361785" cy="2955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D92BA8-2A2B-504D-86C6-FECF70C104BA}"/>
              </a:ext>
            </a:extLst>
          </p:cNvPr>
          <p:cNvSpPr txBox="1"/>
          <p:nvPr/>
        </p:nvSpPr>
        <p:spPr>
          <a:xfrm>
            <a:off x="10660491" y="3658726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Accepted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4968BD-E45C-B448-A864-C2D18C1514AC}"/>
              </a:ext>
            </a:extLst>
          </p:cNvPr>
          <p:cNvSpPr/>
          <p:nvPr/>
        </p:nvSpPr>
        <p:spPr>
          <a:xfrm>
            <a:off x="10298706" y="4502614"/>
            <a:ext cx="361785" cy="2955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5F6E1D-581D-E34E-8964-D2C099071495}"/>
              </a:ext>
            </a:extLst>
          </p:cNvPr>
          <p:cNvSpPr txBox="1"/>
          <p:nvPr/>
        </p:nvSpPr>
        <p:spPr>
          <a:xfrm>
            <a:off x="10660491" y="4434952"/>
            <a:ext cx="1169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Under Evaluation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1464A1E-6C05-3947-9C9E-EB1DB790706E}"/>
              </a:ext>
            </a:extLst>
          </p:cNvPr>
          <p:cNvSpPr/>
          <p:nvPr/>
        </p:nvSpPr>
        <p:spPr>
          <a:xfrm>
            <a:off x="1046053" y="4056809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84E2C7-6962-7E40-8C99-64E07C9AC98B}"/>
              </a:ext>
            </a:extLst>
          </p:cNvPr>
          <p:cNvSpPr/>
          <p:nvPr/>
        </p:nvSpPr>
        <p:spPr>
          <a:xfrm>
            <a:off x="10334922" y="5193881"/>
            <a:ext cx="361785" cy="2955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28B52C-A2A9-ED4C-A8DA-4C9D60AC6243}"/>
              </a:ext>
            </a:extLst>
          </p:cNvPr>
          <p:cNvSpPr txBox="1"/>
          <p:nvPr/>
        </p:nvSpPr>
        <p:spPr>
          <a:xfrm>
            <a:off x="10696707" y="5042329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Rejected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44E928-A12A-EA48-9F21-43996DB811FB}"/>
              </a:ext>
            </a:extLst>
          </p:cNvPr>
          <p:cNvSpPr/>
          <p:nvPr/>
        </p:nvSpPr>
        <p:spPr>
          <a:xfrm>
            <a:off x="10367251" y="5728791"/>
            <a:ext cx="361785" cy="2955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68B728-F074-3F48-BEA2-A8FF2ADF13B3}"/>
              </a:ext>
            </a:extLst>
          </p:cNvPr>
          <p:cNvSpPr txBox="1"/>
          <p:nvPr/>
        </p:nvSpPr>
        <p:spPr>
          <a:xfrm>
            <a:off x="10729036" y="5731798"/>
            <a:ext cx="11691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Sason</a:t>
            </a:r>
            <a:r>
              <a:rPr lang="en-US" sz="1050" dirty="0"/>
              <a:t> to review</a:t>
            </a:r>
          </a:p>
        </p:txBody>
      </p:sp>
    </p:spTree>
    <p:extLst>
      <p:ext uri="{BB962C8B-B14F-4D97-AF65-F5344CB8AC3E}">
        <p14:creationId xmlns:p14="http://schemas.microsoft.com/office/powerpoint/2010/main" val="271920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A69E-DC05-3042-A159-4F32F6D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On Chain Model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602BC4-6E2F-F848-AD63-C7141B9A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598258"/>
              </p:ext>
            </p:extLst>
          </p:nvPr>
        </p:nvGraphicFramePr>
        <p:xfrm>
          <a:off x="-2491364" y="2170545"/>
          <a:ext cx="9154680" cy="347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CF8F5D04-CA6A-B44A-9A88-C30E2807BA49}"/>
              </a:ext>
            </a:extLst>
          </p:cNvPr>
          <p:cNvSpPr/>
          <p:nvPr/>
        </p:nvSpPr>
        <p:spPr>
          <a:xfrm rot="16200000">
            <a:off x="3571634" y="5105839"/>
            <a:ext cx="475926" cy="44271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16B0-A927-134C-ACF6-0EEA4BF699A3}"/>
              </a:ext>
            </a:extLst>
          </p:cNvPr>
          <p:cNvSpPr txBox="1"/>
          <p:nvPr/>
        </p:nvSpPr>
        <p:spPr>
          <a:xfrm>
            <a:off x="4410414" y="3804349"/>
            <a:ext cx="121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Wallet tagged as High Value Wallet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9616B6-3F81-3F43-B322-C6DC0A31EA60}"/>
              </a:ext>
            </a:extLst>
          </p:cNvPr>
          <p:cNvCxnSpPr>
            <a:cxnSpLocks/>
          </p:cNvCxnSpPr>
          <p:nvPr/>
        </p:nvCxnSpPr>
        <p:spPr>
          <a:xfrm>
            <a:off x="4223771" y="1339273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2D5292-EDA3-2A41-8ECD-A3CF58E54D24}"/>
              </a:ext>
            </a:extLst>
          </p:cNvPr>
          <p:cNvSpPr txBox="1"/>
          <p:nvPr/>
        </p:nvSpPr>
        <p:spPr>
          <a:xfrm>
            <a:off x="4410414" y="1195715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Nansen Validation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57DDE-0ABE-484D-836C-C9D2F2F123FC}"/>
              </a:ext>
            </a:extLst>
          </p:cNvPr>
          <p:cNvSpPr txBox="1"/>
          <p:nvPr/>
        </p:nvSpPr>
        <p:spPr>
          <a:xfrm>
            <a:off x="1531284" y="1334214"/>
            <a:ext cx="139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Phase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99B0FA-65CD-6C4F-919F-7148E59F6CE4}"/>
              </a:ext>
            </a:extLst>
          </p:cNvPr>
          <p:cNvCxnSpPr>
            <a:cxnSpLocks/>
          </p:cNvCxnSpPr>
          <p:nvPr/>
        </p:nvCxnSpPr>
        <p:spPr>
          <a:xfrm>
            <a:off x="6557054" y="1215829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878473-E2E6-6546-B88E-60A402260AD2}"/>
              </a:ext>
            </a:extLst>
          </p:cNvPr>
          <p:cNvSpPr txBox="1"/>
          <p:nvPr/>
        </p:nvSpPr>
        <p:spPr>
          <a:xfrm>
            <a:off x="4326245" y="4783290"/>
            <a:ext cx="2230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Max(70*Multiplier,100) = 84</a:t>
            </a:r>
          </a:p>
          <a:p>
            <a:endParaRPr lang="en-US" sz="1200" dirty="0"/>
          </a:p>
          <a:p>
            <a:r>
              <a:rPr lang="en-US" sz="1200" dirty="0"/>
              <a:t>Multiplier = 1.2 (since High Value)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D8553-09C3-B349-B081-A457FEAAC055}"/>
              </a:ext>
            </a:extLst>
          </p:cNvPr>
          <p:cNvSpPr txBox="1"/>
          <p:nvPr/>
        </p:nvSpPr>
        <p:spPr>
          <a:xfrm>
            <a:off x="8041504" y="1147679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Decision phase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8089135-ACD1-5E46-967C-06EAAA66D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44017"/>
              </p:ext>
            </p:extLst>
          </p:nvPr>
        </p:nvGraphicFramePr>
        <p:xfrm>
          <a:off x="6743696" y="2607019"/>
          <a:ext cx="4691600" cy="2482215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69160">
                  <a:extLst>
                    <a:ext uri="{9D8B030D-6E8A-4147-A177-3AD203B41FA5}">
                      <a16:colId xmlns:a16="http://schemas.microsoft.com/office/drawing/2014/main" val="997422884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775947812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17879888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32729136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52810211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78072347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17226874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1303009339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49368596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221711508"/>
                    </a:ext>
                  </a:extLst>
                </a:gridCol>
              </a:tblGrid>
              <a:tr h="121304"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FUD Index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314"/>
                  </a:ext>
                </a:extLst>
              </a:tr>
              <a:tr h="2240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Teller Score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61379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1251194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860108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40246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49544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446455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1100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20065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55691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9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5200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5600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68723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771D1D0-C697-8342-AE84-569128E73C6B}"/>
              </a:ext>
            </a:extLst>
          </p:cNvPr>
          <p:cNvSpPr txBox="1"/>
          <p:nvPr/>
        </p:nvSpPr>
        <p:spPr>
          <a:xfrm>
            <a:off x="375022" y="6196976"/>
            <a:ext cx="8372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numbers shown above are for illustrative purposes </a:t>
            </a:r>
          </a:p>
          <a:p>
            <a:r>
              <a:rPr lang="en-US" dirty="0"/>
              <a:t>This example is for those accts that have not shared any off chain data with 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0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BB3-2767-A94D-8987-4599F24F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BFA3-C58B-E641-9B37-3734C6A2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off-chain APIs that are relevant for model building </a:t>
            </a:r>
          </a:p>
          <a:p>
            <a:r>
              <a:rPr lang="en-US" dirty="0"/>
              <a:t>Off – chain model workflow</a:t>
            </a:r>
          </a:p>
        </p:txBody>
      </p:sp>
    </p:spTree>
    <p:extLst>
      <p:ext uri="{BB962C8B-B14F-4D97-AF65-F5344CB8AC3E}">
        <p14:creationId xmlns:p14="http://schemas.microsoft.com/office/powerpoint/2010/main" val="60077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D338-ED1B-B842-B9F1-174F45D0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16BE-0A8C-9744-978C-8F44F0D3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C2F5-C71E-BD46-9B2D-F64B116B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882" y="484632"/>
            <a:ext cx="2504365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Nansen Data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5C53-ABAC-D146-8659-72B7251BF5C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245717">
            <a:off x="7961729" y="3837442"/>
            <a:ext cx="2625756" cy="474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ILLUSTRATIVE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9EDC2-907A-E740-8C70-666D3745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88835"/>
              </p:ext>
            </p:extLst>
          </p:nvPr>
        </p:nvGraphicFramePr>
        <p:xfrm>
          <a:off x="166130" y="408165"/>
          <a:ext cx="7224924" cy="604166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619380">
                  <a:extLst>
                    <a:ext uri="{9D8B030D-6E8A-4147-A177-3AD203B41FA5}">
                      <a16:colId xmlns:a16="http://schemas.microsoft.com/office/drawing/2014/main" val="186378271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144854170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3277992873"/>
                    </a:ext>
                  </a:extLst>
                </a:gridCol>
              </a:tblGrid>
              <a:tr h="8229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Labels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Tags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Multiplier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343102"/>
                  </a:ext>
                </a:extLst>
              </a:tr>
              <a:tr h="8229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 dirty="0">
                          <a:effectLst/>
                        </a:rPr>
                        <a:t>Smart Money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Smart LP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0251299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Flash Boys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6014483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0x_b1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  <a:endParaRPr kumimoji="0" lang="en-C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40810558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Whale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0647620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Fund 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034708"/>
                  </a:ext>
                </a:extLst>
              </a:tr>
              <a:tr h="822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High Value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70512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70325937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2373031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27650013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1335636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2394513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Balance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14298713"/>
                  </a:ext>
                </a:extLst>
              </a:tr>
              <a:tr h="82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29261086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Medium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40932274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Heavy Dex 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62035870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Elite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27976729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Diversified Token Holder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56438654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Gas Consumer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84132420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High Activity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134360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Sandwich Attack Victim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09179333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 Contract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527666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10406646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MetaMask</a:t>
                      </a:r>
                      <a:r>
                        <a:rPr lang="en-CA" sz="900" u="none" strike="noStrike" dirty="0">
                          <a:effectLst/>
                        </a:rPr>
                        <a:t> Swap User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795559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 Gas Price Sender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0464130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Cold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2777583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Warm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928413035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NFT Collectors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24184564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Uncommon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6506734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Rare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743457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Epic NFT Collector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437889676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Legendary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5318074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OpenSea</a:t>
                      </a:r>
                      <a:r>
                        <a:rPr lang="en-CA" sz="900" u="none" strike="noStrike" dirty="0">
                          <a:effectLst/>
                        </a:rPr>
                        <a:t> Account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23355046"/>
                  </a:ext>
                </a:extLst>
              </a:tr>
              <a:tr h="822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Sales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Presale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9045905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Token Sale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187699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Distributor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47214971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Other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Mixer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73017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Empty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31414972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Mining Pool Recipient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3961415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Scam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660124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CDP Creator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0792351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3852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8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{CC0EB98C-C606-F648-BFC4-D058C943C3C5}tf10001070</Template>
  <TotalTime>216</TotalTime>
  <Words>538</Words>
  <Application>Microsoft Macintosh PowerPoint</Application>
  <PresentationFormat>Widescreen</PresentationFormat>
  <Paragraphs>286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PowerPoint Presentation</vt:lpstr>
      <vt:lpstr>APIs Reviewed</vt:lpstr>
      <vt:lpstr>APIs analyzed</vt:lpstr>
      <vt:lpstr>On Chain Model workflow</vt:lpstr>
      <vt:lpstr>Next Steps</vt:lpstr>
      <vt:lpstr>Appendix</vt:lpstr>
      <vt:lpstr>Nansen Data Labels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udai parvathaneni</dc:creator>
  <cp:lastModifiedBy>udai parvathaneni</cp:lastModifiedBy>
  <cp:revision>3</cp:revision>
  <dcterms:created xsi:type="dcterms:W3CDTF">2021-06-02T13:06:22Z</dcterms:created>
  <dcterms:modified xsi:type="dcterms:W3CDTF">2021-06-02T16:45:29Z</dcterms:modified>
</cp:coreProperties>
</file>