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7" r:id="rId8"/>
    <p:sldId id="283" r:id="rId9"/>
    <p:sldId id="284" r:id="rId10"/>
    <p:sldId id="260" r:id="rId11"/>
    <p:sldId id="269" r:id="rId12"/>
    <p:sldId id="270" r:id="rId13"/>
    <p:sldId id="271" r:id="rId14"/>
    <p:sldId id="273" r:id="rId15"/>
    <p:sldId id="272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with FPGAs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JTAG – Programming and Boundary Scan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94392" y="1594805"/>
            <a:ext cx="10403216" cy="42090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Parallel to each device in the chain:</a:t>
            </a:r>
          </a:p>
          <a:p>
            <a:r>
              <a:rPr lang="en-US" dirty="0" smtClean="0"/>
              <a:t>TCK – Test Clock: clock signal that all JTAG signals sync to</a:t>
            </a:r>
          </a:p>
          <a:p>
            <a:r>
              <a:rPr lang="en-US" dirty="0" smtClean="0"/>
              <a:t>TMS – Test mode select: 16-stage state machine that determines what mode devices are 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Serial connection to each device in the chain:</a:t>
            </a:r>
          </a:p>
          <a:p>
            <a:r>
              <a:rPr lang="en-US" dirty="0" smtClean="0"/>
              <a:t>TDI – Test data input</a:t>
            </a:r>
          </a:p>
          <a:p>
            <a:r>
              <a:rPr lang="en-US" dirty="0" smtClean="0"/>
              <a:t>TDO – Test data output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Registers:</a:t>
            </a:r>
            <a:endParaRPr lang="en-US" dirty="0"/>
          </a:p>
          <a:p>
            <a:r>
              <a:rPr lang="en-US" dirty="0" smtClean="0"/>
              <a:t>Shift IR – Shift Register - instructions</a:t>
            </a:r>
          </a:p>
          <a:p>
            <a:r>
              <a:rPr lang="en-US" dirty="0" smtClean="0"/>
              <a:t>Shift DR – Shift register - data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9" y="2887616"/>
            <a:ext cx="3753416" cy="17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9" y="4779451"/>
            <a:ext cx="3753416" cy="172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JTAG – Schematic Requirements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11617" y="1435007"/>
            <a:ext cx="10403216" cy="420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Pull-up resistors</a:t>
            </a:r>
          </a:p>
          <a:p>
            <a:r>
              <a:rPr lang="en-US" sz="2400" dirty="0" smtClean="0"/>
              <a:t>Spec declares 10K </a:t>
            </a:r>
            <a:r>
              <a:rPr lang="en-US" sz="2400" dirty="0" err="1" smtClean="0"/>
              <a:t>pullups</a:t>
            </a:r>
            <a:r>
              <a:rPr lang="en-US" sz="2400" dirty="0" smtClean="0"/>
              <a:t> on TDI, TDO, TMS, TCK</a:t>
            </a:r>
          </a:p>
          <a:p>
            <a:r>
              <a:rPr lang="en-US" sz="2400" dirty="0" smtClean="0"/>
              <a:t>Also series termination for TDO on last device, parallel termination on TCK (capacitor + resistor in series to GND)</a:t>
            </a:r>
          </a:p>
          <a:p>
            <a:r>
              <a:rPr lang="en-US" sz="2400" dirty="0" smtClean="0"/>
              <a:t>Using 4.7K (stronger </a:t>
            </a:r>
            <a:r>
              <a:rPr lang="en-US" sz="2400" dirty="0" err="1" smtClean="0"/>
              <a:t>pullups</a:t>
            </a:r>
            <a:r>
              <a:rPr lang="en-US" sz="2400" dirty="0" smtClean="0"/>
              <a:t>) optimizes parts list and reduces comps</a:t>
            </a:r>
            <a:endParaRPr lang="en-US" sz="2400" dirty="0"/>
          </a:p>
          <a:p>
            <a:r>
              <a:rPr lang="en-US" sz="2400" dirty="0" smtClean="0"/>
              <a:t>Series terminations reduce reflections, TCK isn’t a worry with single device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73" y="4107017"/>
            <a:ext cx="4640247" cy="2389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17" y="4107017"/>
            <a:ext cx="4344705" cy="23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JTAG &amp; SPI Programming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8692" y="1417251"/>
            <a:ext cx="4726283" cy="4209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Mode Selection</a:t>
            </a:r>
          </a:p>
          <a:p>
            <a:r>
              <a:rPr lang="en-US" sz="2200" dirty="0" smtClean="0"/>
              <a:t>Programming Via SPI flash requires device is in Master Serial program mode</a:t>
            </a:r>
          </a:p>
          <a:p>
            <a:r>
              <a:rPr lang="en-US" sz="2200" dirty="0" smtClean="0"/>
              <a:t>Master with respect to the configuration CLK - CCLK</a:t>
            </a:r>
          </a:p>
          <a:p>
            <a:r>
              <a:rPr lang="en-US" sz="2200" dirty="0" smtClean="0"/>
              <a:t>Under master-serial, CCLK is an output and drives SPI flash SCLK line</a:t>
            </a:r>
            <a:endParaRPr lang="en-US" sz="2200" dirty="0"/>
          </a:p>
          <a:p>
            <a:r>
              <a:rPr lang="en-US" sz="2200" dirty="0" smtClean="0"/>
              <a:t>Program pin will go high when device is configured</a:t>
            </a:r>
          </a:p>
          <a:p>
            <a:r>
              <a:rPr lang="en-US" sz="2200" dirty="0" err="1" smtClean="0"/>
              <a:t>Config</a:t>
            </a:r>
            <a:r>
              <a:rPr lang="en-US" sz="2200" dirty="0" smtClean="0"/>
              <a:t> CLK </a:t>
            </a:r>
            <a:r>
              <a:rPr lang="en-US" sz="2200" dirty="0" err="1" smtClean="0"/>
              <a:t>req’s</a:t>
            </a:r>
            <a:r>
              <a:rPr lang="en-US" sz="2200" dirty="0" smtClean="0"/>
              <a:t> parallel terminations to VCC and GND</a:t>
            </a:r>
          </a:p>
          <a:p>
            <a:r>
              <a:rPr lang="en-US" sz="2200" dirty="0" smtClean="0"/>
              <a:t>Done pin goes low during program</a:t>
            </a:r>
          </a:p>
          <a:p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04" y="1417251"/>
            <a:ext cx="5007966" cy="2389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94" y="3995723"/>
            <a:ext cx="2290586" cy="26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Picking an SPI flash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1" y="1426129"/>
            <a:ext cx="5243004" cy="4209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Size matters – SP6 bit file can easily range up to 00’s of KBs</a:t>
            </a:r>
          </a:p>
          <a:p>
            <a:r>
              <a:rPr lang="en-US" sz="2400" dirty="0" smtClean="0"/>
              <a:t>“Building brick-less” means having headroom for a “golden” image</a:t>
            </a:r>
          </a:p>
          <a:p>
            <a:r>
              <a:rPr lang="en-US" sz="2400" dirty="0" smtClean="0"/>
              <a:t>2Mbyte (2Mbit * 8) means we have room for at least two big images</a:t>
            </a:r>
          </a:p>
          <a:p>
            <a:r>
              <a:rPr lang="en-US" sz="2400" dirty="0" smtClean="0"/>
              <a:t>Standard packages (scale easily, thanks SPI)</a:t>
            </a:r>
          </a:p>
          <a:p>
            <a:r>
              <a:rPr lang="en-US" sz="2400" dirty="0"/>
              <a:t>Cost &amp; </a:t>
            </a:r>
            <a:r>
              <a:rPr lang="en-US" sz="2400" dirty="0" smtClean="0"/>
              <a:t>availability</a:t>
            </a:r>
            <a:endParaRPr lang="en-US" sz="2400" dirty="0"/>
          </a:p>
          <a:p>
            <a:r>
              <a:rPr lang="en-US" sz="2400" dirty="0" smtClean="0"/>
              <a:t>Documentation &amp; resources</a:t>
            </a:r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73" y="796958"/>
            <a:ext cx="4835048" cy="57231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459703" y="5450633"/>
            <a:ext cx="2121764" cy="86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63971" y="5157925"/>
            <a:ext cx="1111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96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Power System Design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8693" y="1417251"/>
            <a:ext cx="6013544" cy="4209095"/>
          </a:xfrm>
        </p:spPr>
        <p:txBody>
          <a:bodyPr>
            <a:noAutofit/>
          </a:bodyPr>
          <a:lstStyle/>
          <a:p>
            <a:r>
              <a:rPr lang="en-US" sz="2200" dirty="0" smtClean="0"/>
              <a:t>Two, independent power inputs</a:t>
            </a:r>
          </a:p>
          <a:p>
            <a:pPr lvl="1"/>
            <a:r>
              <a:rPr lang="en-US" sz="1800" dirty="0" smtClean="0"/>
              <a:t>Arduino means we have access to 5V rail</a:t>
            </a:r>
          </a:p>
          <a:p>
            <a:pPr lvl="1"/>
            <a:r>
              <a:rPr lang="en-US" sz="1800" dirty="0" smtClean="0"/>
              <a:t>DC input provides option for larger currents (&gt;500 mA typical USB)</a:t>
            </a:r>
          </a:p>
          <a:p>
            <a:pPr lvl="1"/>
            <a:r>
              <a:rPr lang="en-US" sz="1800" dirty="0" smtClean="0"/>
              <a:t>5V DC input requires &gt;6.3V due to dropout voltage (</a:t>
            </a:r>
            <a:r>
              <a:rPr lang="en-US" sz="1800" dirty="0" err="1" smtClean="0"/>
              <a:t>Rds</a:t>
            </a:r>
            <a:r>
              <a:rPr lang="en-US" sz="1050" dirty="0" err="1" smtClean="0"/>
              <a:t>on</a:t>
            </a:r>
            <a:r>
              <a:rPr lang="en-US" sz="1050" dirty="0" smtClean="0"/>
              <a:t> </a:t>
            </a:r>
            <a:r>
              <a:rPr lang="en-US" sz="1800" dirty="0" smtClean="0"/>
              <a:t>of pass element generates voltage drop across LDO, dropout voltage is how we characterize this)</a:t>
            </a:r>
            <a:endParaRPr lang="en-US" sz="1800" dirty="0"/>
          </a:p>
          <a:p>
            <a:r>
              <a:rPr lang="en-US" sz="2200" dirty="0" smtClean="0"/>
              <a:t>Require regulator to 3V3</a:t>
            </a:r>
          </a:p>
          <a:p>
            <a:pPr lvl="1"/>
            <a:r>
              <a:rPr lang="en-US" sz="1800" dirty="0" smtClean="0"/>
              <a:t>Arduino 3v3 rail is super limited in terms of current (150-mA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On-board, independent 3V3 supply provides access to more substantial current (~1A)</a:t>
            </a:r>
          </a:p>
          <a:p>
            <a:r>
              <a:rPr lang="en-US" sz="2200" dirty="0" smtClean="0"/>
              <a:t>Require 1V2 rail for FPGA internal voltage (lower internal voltage = lower power consumption overall)</a:t>
            </a:r>
          </a:p>
          <a:p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07" y="1690688"/>
            <a:ext cx="4409983" cy="19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Picking an LDO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461640"/>
            <a:ext cx="5785159" cy="486201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Voltage / current requirements aim high if this is your </a:t>
            </a:r>
            <a:r>
              <a:rPr lang="en-US" sz="2400" dirty="0" err="1" smtClean="0"/>
              <a:t>frist</a:t>
            </a:r>
            <a:r>
              <a:rPr lang="en-US" sz="2400" dirty="0" smtClean="0"/>
              <a:t> time, experience gets you in closer</a:t>
            </a:r>
          </a:p>
          <a:p>
            <a:r>
              <a:rPr lang="en-US" sz="2400" dirty="0" smtClean="0"/>
              <a:t>Bigger the input, the higher the temperature, the more likely you are to need </a:t>
            </a:r>
            <a:r>
              <a:rPr lang="en-US" sz="2400" dirty="0" err="1" smtClean="0"/>
              <a:t>heatsinks</a:t>
            </a:r>
            <a:endParaRPr lang="en-US" sz="2400" dirty="0" smtClean="0"/>
          </a:p>
          <a:p>
            <a:r>
              <a:rPr lang="en-US" sz="2400" dirty="0" smtClean="0"/>
              <a:t>Lower the dropout voltage, the better (higher current tends toward higher dropout voltage)</a:t>
            </a:r>
          </a:p>
          <a:p>
            <a:r>
              <a:rPr lang="en-US" sz="2400" dirty="0" smtClean="0"/>
              <a:t>Size (package size) – aim small</a:t>
            </a:r>
          </a:p>
          <a:p>
            <a:r>
              <a:rPr lang="en-US" sz="2400" dirty="0" smtClean="0"/>
              <a:t>Adjustable </a:t>
            </a:r>
            <a:r>
              <a:rPr lang="en-US" sz="2400" dirty="0" err="1" smtClean="0"/>
              <a:t>regs</a:t>
            </a:r>
            <a:r>
              <a:rPr lang="en-US" sz="2400" dirty="0" smtClean="0"/>
              <a:t> tend toward lower performance than fixed – if your don’t need it, go fixed</a:t>
            </a:r>
          </a:p>
          <a:p>
            <a:r>
              <a:rPr lang="en-US" sz="2400" dirty="0" smtClean="0"/>
              <a:t>Small external capacitors (SMT) – big caps = big board area</a:t>
            </a:r>
          </a:p>
          <a:p>
            <a:r>
              <a:rPr lang="en-US" sz="2400" dirty="0" smtClean="0"/>
              <a:t>Avoid electrolytic / tantalum if possible</a:t>
            </a:r>
          </a:p>
          <a:p>
            <a:r>
              <a:rPr lang="en-US" sz="2400" dirty="0" smtClean="0"/>
              <a:t>Good load regulation: &lt; 0.3% is good</a:t>
            </a:r>
          </a:p>
          <a:p>
            <a:r>
              <a:rPr lang="en-US" sz="2400" dirty="0" smtClean="0"/>
              <a:t>High PSRR / Low output noise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 You can spend way too much time on regulator selection…life is short.  Pick one and move 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66" y="1186432"/>
            <a:ext cx="4329349" cy="345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03" y="4530884"/>
            <a:ext cx="1433891" cy="1433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940" y="4759874"/>
            <a:ext cx="1832400" cy="131703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28" idx="3"/>
          </p:cNvCxnSpPr>
          <p:nvPr/>
        </p:nvCxnSpPr>
        <p:spPr>
          <a:xfrm flipV="1">
            <a:off x="7413065" y="4662815"/>
            <a:ext cx="716445" cy="72916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57512" y="4530884"/>
            <a:ext cx="1062182" cy="1008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7417834" y="4679522"/>
            <a:ext cx="711676" cy="73225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9" idx="3"/>
          </p:cNvCxnSpPr>
          <p:nvPr/>
        </p:nvCxnSpPr>
        <p:spPr>
          <a:xfrm flipV="1">
            <a:off x="9713804" y="4953877"/>
            <a:ext cx="716445" cy="72916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558251" y="4821946"/>
            <a:ext cx="1062182" cy="1008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9718573" y="4970584"/>
            <a:ext cx="711676" cy="73225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7788603" y="595431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the board space!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628" y="4451328"/>
            <a:ext cx="9144000" cy="1641490"/>
          </a:xfrm>
        </p:spPr>
        <p:txBody>
          <a:bodyPr/>
          <a:lstStyle/>
          <a:p>
            <a:r>
              <a:rPr lang="en-US" dirty="0" smtClean="0"/>
              <a:t>Power Supply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355346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FPGA Decoupling 101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8097" y="1435007"/>
            <a:ext cx="5221224" cy="51694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Quick decoupling basics</a:t>
            </a:r>
          </a:p>
          <a:p>
            <a:r>
              <a:rPr lang="en-US" sz="2400" dirty="0" smtClean="0"/>
              <a:t>Decoupling provides instantaneous power to a changing load</a:t>
            </a:r>
          </a:p>
          <a:p>
            <a:r>
              <a:rPr lang="en-US" sz="2400" dirty="0" smtClean="0"/>
              <a:t>Capacitors hold a charge close to the device, keep them close – the closer the better</a:t>
            </a:r>
          </a:p>
          <a:p>
            <a:pPr marL="0" indent="0">
              <a:buNone/>
            </a:pPr>
            <a:r>
              <a:rPr lang="en-US" sz="2400" b="1" dirty="0" smtClean="0"/>
              <a:t>FPGA Decoupling</a:t>
            </a:r>
          </a:p>
          <a:p>
            <a:r>
              <a:rPr lang="en-US" sz="2400" dirty="0" smtClean="0"/>
              <a:t>FPGA decoupling is super finicky</a:t>
            </a:r>
            <a:endParaRPr lang="en-US" sz="2000" dirty="0"/>
          </a:p>
          <a:p>
            <a:r>
              <a:rPr lang="en-US" sz="2400" u="sng" dirty="0" smtClean="0"/>
              <a:t>Trust the FPGA vendor documentation</a:t>
            </a:r>
          </a:p>
          <a:p>
            <a:r>
              <a:rPr lang="en-US" sz="2400" dirty="0" smtClean="0"/>
              <a:t>Going your own can be painful / super hard to troubleshoot</a:t>
            </a:r>
          </a:p>
          <a:p>
            <a:pPr marL="0" indent="0">
              <a:buNone/>
            </a:pPr>
            <a:r>
              <a:rPr lang="en-US" sz="2400" b="1" dirty="0" smtClean="0"/>
              <a:t>Routing decoupling on PCB </a:t>
            </a:r>
          </a:p>
          <a:p>
            <a:r>
              <a:rPr lang="en-US" sz="2400" u="sng" dirty="0" smtClean="0"/>
              <a:t>Always</a:t>
            </a:r>
            <a:r>
              <a:rPr lang="en-US" sz="2400" dirty="0" smtClean="0"/>
              <a:t> stay close to the pin (ok to go across pins on </a:t>
            </a:r>
            <a:r>
              <a:rPr lang="en-US" sz="2400" dirty="0" err="1" smtClean="0"/>
              <a:t>opp</a:t>
            </a:r>
            <a:r>
              <a:rPr lang="en-US" sz="2400" dirty="0" smtClean="0"/>
              <a:t> side of the board)</a:t>
            </a:r>
          </a:p>
          <a:p>
            <a:r>
              <a:rPr lang="en-US" sz="2400" u="sng" dirty="0" smtClean="0"/>
              <a:t>Always</a:t>
            </a:r>
            <a:r>
              <a:rPr lang="en-US" sz="2400" dirty="0" smtClean="0"/>
              <a:t> into the capacitor first, then into the component</a:t>
            </a:r>
          </a:p>
          <a:p>
            <a:r>
              <a:rPr lang="en-US" sz="2400" dirty="0" smtClean="0"/>
              <a:t>Use your power planes - Power loves copper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247" y="365125"/>
            <a:ext cx="3064137" cy="3932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2840778"/>
            <a:ext cx="3109645" cy="16500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4683907"/>
            <a:ext cx="4791312" cy="1920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291072" y="6272784"/>
            <a:ext cx="4791312" cy="331720"/>
          </a:xfrm>
          <a:prstGeom prst="rect">
            <a:avLst/>
          </a:prstGeom>
          <a:noFill/>
          <a:ln w="44450">
            <a:solidFill>
              <a:srgbClr val="FFFF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772" y="4448400"/>
            <a:ext cx="9144000" cy="164149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Additional Memory Resources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SRAM / SDRAM / PSRAM?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4685" y="1353243"/>
            <a:ext cx="6013544" cy="4209095"/>
          </a:xfrm>
        </p:spPr>
        <p:txBody>
          <a:bodyPr>
            <a:noAutofit/>
          </a:bodyPr>
          <a:lstStyle/>
          <a:p>
            <a:r>
              <a:rPr lang="en-US" sz="2200" dirty="0" smtClean="0"/>
              <a:t>SRAM</a:t>
            </a:r>
          </a:p>
          <a:p>
            <a:pPr lvl="1"/>
            <a:r>
              <a:rPr lang="en-US" sz="1800" dirty="0" smtClean="0"/>
              <a:t>Asynchronous  / Direct Access / No –Fuss </a:t>
            </a:r>
          </a:p>
          <a:p>
            <a:pPr lvl="1"/>
            <a:r>
              <a:rPr lang="en-US" sz="1800" dirty="0" smtClean="0"/>
              <a:t>Smaller amount storage / dollar v. SDRAM</a:t>
            </a:r>
          </a:p>
          <a:p>
            <a:pPr lvl="1"/>
            <a:r>
              <a:rPr lang="en-US" sz="1800" dirty="0" smtClean="0"/>
              <a:t>Very easy to implement (WYSIWYG)</a:t>
            </a:r>
          </a:p>
          <a:p>
            <a:pPr lvl="1"/>
            <a:r>
              <a:rPr lang="en-US" sz="1800" dirty="0" smtClean="0"/>
              <a:t>Consumes less power than SDRAM</a:t>
            </a:r>
            <a:endParaRPr lang="en-US" sz="1800" dirty="0"/>
          </a:p>
          <a:p>
            <a:r>
              <a:rPr lang="en-US" sz="2200" dirty="0" smtClean="0"/>
              <a:t>SDRAM</a:t>
            </a:r>
          </a:p>
          <a:p>
            <a:pPr lvl="1"/>
            <a:r>
              <a:rPr lang="en-US" sz="1800" dirty="0" smtClean="0"/>
              <a:t>Complex to implement</a:t>
            </a:r>
          </a:p>
          <a:p>
            <a:pPr lvl="1"/>
            <a:r>
              <a:rPr lang="en-US" sz="1800" dirty="0"/>
              <a:t>Requires refresh</a:t>
            </a:r>
          </a:p>
          <a:p>
            <a:pPr lvl="1"/>
            <a:r>
              <a:rPr lang="en-US" sz="1800" dirty="0"/>
              <a:t>Consumes more power due to refreshing penalty</a:t>
            </a:r>
          </a:p>
          <a:p>
            <a:pPr lvl="1"/>
            <a:r>
              <a:rPr lang="en-US" sz="1800" dirty="0" smtClean="0"/>
              <a:t>Synchronous</a:t>
            </a:r>
          </a:p>
          <a:p>
            <a:pPr lvl="1"/>
            <a:r>
              <a:rPr lang="en-US" sz="1800" dirty="0" smtClean="0"/>
              <a:t>Larger amount of storage / dollar v. SRAM</a:t>
            </a:r>
          </a:p>
          <a:p>
            <a:r>
              <a:rPr lang="en-US" sz="2200" dirty="0" smtClean="0"/>
              <a:t>PSRAM</a:t>
            </a:r>
          </a:p>
          <a:p>
            <a:pPr lvl="1"/>
            <a:r>
              <a:rPr lang="en-US" sz="1800" dirty="0" smtClean="0"/>
              <a:t>Splits the uprights, sort of halfway step between SRAM and SDRAM</a:t>
            </a:r>
          </a:p>
          <a:p>
            <a:pPr lvl="1"/>
            <a:r>
              <a:rPr lang="en-US" sz="1800" dirty="0" smtClean="0"/>
              <a:t>More expensive than SRAM</a:t>
            </a:r>
          </a:p>
          <a:p>
            <a:pPr lvl="1"/>
            <a:r>
              <a:rPr lang="en-US" sz="1800" dirty="0" smtClean="0"/>
              <a:t>No wonky refresh stuff like SDRAM</a:t>
            </a:r>
          </a:p>
          <a:p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88352" y="3118104"/>
            <a:ext cx="4325112" cy="252376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4000" dirty="0" smtClean="0"/>
              <a:t>Pro tip:  </a:t>
            </a:r>
          </a:p>
          <a:p>
            <a:r>
              <a:rPr lang="en-US" dirty="0" smtClean="0"/>
              <a:t>Different size SRAM / PSRAM ‘s often come in the same package sizes…FPGAs are IO </a:t>
            </a:r>
          </a:p>
          <a:p>
            <a:r>
              <a:rPr lang="en-US" dirty="0"/>
              <a:t>f</a:t>
            </a:r>
            <a:r>
              <a:rPr lang="en-US" dirty="0" smtClean="0"/>
              <a:t>riendly.  Build support for more address</a:t>
            </a:r>
          </a:p>
          <a:p>
            <a:r>
              <a:rPr lang="en-US" dirty="0"/>
              <a:t>p</a:t>
            </a:r>
            <a:r>
              <a:rPr lang="en-US" dirty="0" smtClean="0"/>
              <a:t>ins than smaller sizes require and bask in the expandability of it all.</a:t>
            </a:r>
          </a:p>
        </p:txBody>
      </p:sp>
      <p:pic>
        <p:nvPicPr>
          <p:cNvPr id="2050" name="Picture 2" descr="http://img1.wikia.nocookie.net/__cb20131229000719/gravityfalls/images/archive/5/55/20131229000952!More_inf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02" y="3236606"/>
            <a:ext cx="779812" cy="7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Basic::basics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92" y="1594806"/>
            <a:ext cx="10403216" cy="45485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FPGA – Field Programmable Gate Array, origins in PLD / CPLD</a:t>
            </a:r>
          </a:p>
          <a:p>
            <a:r>
              <a:rPr lang="en-US" dirty="0" smtClean="0"/>
              <a:t>(Re)programmable “soft-hardware” development platform</a:t>
            </a:r>
          </a:p>
          <a:p>
            <a:r>
              <a:rPr lang="en-US" dirty="0"/>
              <a:t>4</a:t>
            </a:r>
            <a:r>
              <a:rPr lang="en-US" dirty="0" smtClean="0"/>
              <a:t> Major players in the FPGA space: Xilinx, Altera, </a:t>
            </a:r>
            <a:r>
              <a:rPr lang="en-US" dirty="0" err="1" smtClean="0"/>
              <a:t>Microsemi</a:t>
            </a:r>
            <a:r>
              <a:rPr lang="en-US" dirty="0" smtClean="0"/>
              <a:t>, Lattice</a:t>
            </a:r>
          </a:p>
          <a:p>
            <a:r>
              <a:rPr lang="en-US" dirty="0" smtClean="0"/>
              <a:t>Most common by far are Xilinx &amp; Altera</a:t>
            </a:r>
          </a:p>
          <a:p>
            <a:r>
              <a:rPr lang="en-US" dirty="0" err="1" smtClean="0"/>
              <a:t>Microsemi</a:t>
            </a:r>
            <a:r>
              <a:rPr lang="en-US" dirty="0" smtClean="0"/>
              <a:t>  common in Mil/Aero Applications (Flash-based, OTP, </a:t>
            </a:r>
            <a:r>
              <a:rPr lang="en-US" dirty="0" err="1" smtClean="0"/>
              <a:t>bitstream</a:t>
            </a:r>
            <a:r>
              <a:rPr lang="en-US" dirty="0" smtClean="0"/>
              <a:t> encrypted, great for ultra-low power applications)</a:t>
            </a:r>
          </a:p>
          <a:p>
            <a:r>
              <a:rPr lang="en-US" dirty="0" smtClean="0"/>
              <a:t>Lattice niche / less common (not bad, just not as common), on-device Flash </a:t>
            </a:r>
            <a:r>
              <a:rPr lang="en-US" dirty="0" err="1" smtClean="0"/>
              <a:t>config</a:t>
            </a:r>
            <a:r>
              <a:rPr lang="en-US" dirty="0" smtClean="0"/>
              <a:t> features</a:t>
            </a:r>
          </a:p>
          <a:p>
            <a:pPr marL="0" indent="0">
              <a:buNone/>
            </a:pPr>
            <a:r>
              <a:rPr lang="en-US" dirty="0" smtClean="0"/>
              <a:t>By the numbers:</a:t>
            </a:r>
          </a:p>
          <a:p>
            <a:pPr marL="0" indent="0">
              <a:buNone/>
            </a:pPr>
            <a:r>
              <a:rPr lang="en-US" dirty="0" smtClean="0"/>
              <a:t>Xilinx – $2.382 billion       </a:t>
            </a:r>
            <a:r>
              <a:rPr lang="en-US" dirty="0" err="1" smtClean="0"/>
              <a:t>Microsemi</a:t>
            </a:r>
            <a:r>
              <a:rPr lang="en-US" dirty="0" smtClean="0"/>
              <a:t> - $835 million</a:t>
            </a:r>
          </a:p>
          <a:p>
            <a:pPr marL="0" indent="0">
              <a:buNone/>
            </a:pPr>
            <a:r>
              <a:rPr lang="en-US" dirty="0" smtClean="0"/>
              <a:t>Altera – $1.783 billion      Lattice - $332.5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External Memory – big +1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4684" y="1353243"/>
            <a:ext cx="5776156" cy="4209095"/>
          </a:xfrm>
        </p:spPr>
        <p:txBody>
          <a:bodyPr>
            <a:noAutofit/>
          </a:bodyPr>
          <a:lstStyle/>
          <a:p>
            <a:r>
              <a:rPr lang="en-US" sz="2400" dirty="0" smtClean="0"/>
              <a:t>FPGA Memory Resources are “expensive”</a:t>
            </a:r>
          </a:p>
          <a:p>
            <a:r>
              <a:rPr lang="en-US" sz="2400" dirty="0" smtClean="0"/>
              <a:t>External memory relatively “cheap”</a:t>
            </a:r>
          </a:p>
          <a:p>
            <a:r>
              <a:rPr lang="en-US" sz="2400" dirty="0" smtClean="0"/>
              <a:t>Shared memory access between FPGA and CPU is an option</a:t>
            </a:r>
          </a:p>
          <a:p>
            <a:r>
              <a:rPr lang="en-US" sz="2400" dirty="0" smtClean="0"/>
              <a:t>CPU on-board FPGA, SRAM +1</a:t>
            </a:r>
          </a:p>
          <a:p>
            <a:endParaRPr lang="en-US" sz="2400" dirty="0" smtClean="0"/>
          </a:p>
          <a:p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28" y="3611880"/>
            <a:ext cx="4325112" cy="29546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3200" dirty="0" smtClean="0"/>
              <a:t>Pro tip:  </a:t>
            </a:r>
          </a:p>
          <a:p>
            <a:r>
              <a:rPr lang="en-US" dirty="0" smtClean="0"/>
              <a:t>When soldering BGAs – remember to tent the </a:t>
            </a:r>
            <a:r>
              <a:rPr lang="en-US" dirty="0" err="1" smtClean="0"/>
              <a:t>vias</a:t>
            </a:r>
            <a:r>
              <a:rPr lang="en-US" dirty="0" smtClean="0"/>
              <a:t>…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Soldermask</a:t>
            </a:r>
            <a:r>
              <a:rPr lang="en-US" dirty="0" smtClean="0"/>
              <a:t> over via holes.  </a:t>
            </a:r>
          </a:p>
          <a:p>
            <a:endParaRPr lang="en-US" dirty="0"/>
          </a:p>
          <a:p>
            <a:r>
              <a:rPr lang="en-US" dirty="0" smtClean="0"/>
              <a:t>Surface tension of </a:t>
            </a:r>
            <a:r>
              <a:rPr lang="en-US" dirty="0" err="1" smtClean="0"/>
              <a:t>vias</a:t>
            </a:r>
            <a:r>
              <a:rPr lang="en-US" dirty="0" smtClean="0"/>
              <a:t> &gt; surface tension of BGA pad, tends to cause part “drift”</a:t>
            </a:r>
          </a:p>
          <a:p>
            <a:endParaRPr lang="en-US" dirty="0"/>
          </a:p>
          <a:p>
            <a:r>
              <a:rPr lang="en-US" dirty="0" smtClean="0"/>
              <a:t>Buy a solder paste stencil.  You’ll thank me.</a:t>
            </a:r>
          </a:p>
        </p:txBody>
      </p:sp>
      <p:pic>
        <p:nvPicPr>
          <p:cNvPr id="2050" name="Picture 2" descr="http://img1.wikia.nocookie.net/__cb20131229000719/gravityfalls/images/archive/5/55/20131229000952!More_inf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78" y="3730382"/>
            <a:ext cx="779812" cy="7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84" y="3730382"/>
            <a:ext cx="3213017" cy="3213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490" y="1027905"/>
            <a:ext cx="2974917" cy="36825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8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772" y="4448400"/>
            <a:ext cx="9144000" cy="164149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IO Resources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 to Arduino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4685" y="1353243"/>
            <a:ext cx="6013544" cy="4209095"/>
          </a:xfrm>
        </p:spPr>
        <p:txBody>
          <a:bodyPr>
            <a:noAutofit/>
          </a:bodyPr>
          <a:lstStyle/>
          <a:p>
            <a:r>
              <a:rPr lang="en-US" sz="2200" dirty="0" smtClean="0"/>
              <a:t>SPI</a:t>
            </a:r>
          </a:p>
          <a:p>
            <a:pPr lvl="1"/>
            <a:r>
              <a:rPr lang="en-US" sz="1800" dirty="0" smtClean="0"/>
              <a:t>ICSP on Arduino Requires Access to SPI flash</a:t>
            </a:r>
          </a:p>
          <a:p>
            <a:pPr lvl="1"/>
            <a:r>
              <a:rPr lang="en-US" sz="1800" dirty="0" smtClean="0"/>
              <a:t>Multiplexer required – two SPI masters (FPGA &amp; </a:t>
            </a:r>
            <a:r>
              <a:rPr lang="en-US" sz="1800" dirty="0" err="1" smtClean="0"/>
              <a:t>Ard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Choice of multiplexer comes down to speed and series resistance mux introduces</a:t>
            </a:r>
          </a:p>
          <a:p>
            <a:r>
              <a:rPr lang="en-US" sz="2200" dirty="0" smtClean="0"/>
              <a:t>Arduino Digital IO interface to FPGA</a:t>
            </a:r>
          </a:p>
          <a:p>
            <a:pPr lvl="1"/>
            <a:r>
              <a:rPr lang="en-US" sz="1800" dirty="0" smtClean="0"/>
              <a:t>Bidirectional</a:t>
            </a:r>
          </a:p>
          <a:p>
            <a:pPr lvl="1"/>
            <a:r>
              <a:rPr lang="en-US" sz="1800" dirty="0" smtClean="0"/>
              <a:t>FPGA IO are </a:t>
            </a:r>
            <a:r>
              <a:rPr lang="en-US" sz="1800" dirty="0" err="1" smtClean="0"/>
              <a:t>HiZ</a:t>
            </a:r>
            <a:r>
              <a:rPr lang="en-US" sz="1800" dirty="0" smtClean="0"/>
              <a:t> by default, Arduino digital pins will not harm the FPGA if they are connected and not used</a:t>
            </a:r>
            <a:endParaRPr lang="en-US" sz="1800" dirty="0"/>
          </a:p>
          <a:p>
            <a:pPr lvl="1"/>
            <a:r>
              <a:rPr lang="en-US" sz="1800" dirty="0" smtClean="0"/>
              <a:t>No Arduino = More IO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05" y="594359"/>
            <a:ext cx="4704987" cy="4704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685" y="4718304"/>
            <a:ext cx="4325112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3200" dirty="0" smtClean="0"/>
              <a:t>Pro tip: </a:t>
            </a:r>
          </a:p>
          <a:p>
            <a:r>
              <a:rPr lang="en-US" sz="2000" dirty="0" smtClean="0"/>
              <a:t>Arduino Vin can be dangerously high voltage (WYSIWYG with respect to </a:t>
            </a:r>
            <a:r>
              <a:rPr lang="en-US" sz="2000" dirty="0" err="1" smtClean="0"/>
              <a:t>Ard</a:t>
            </a:r>
            <a:r>
              <a:rPr lang="en-US" sz="2000" dirty="0" smtClean="0"/>
              <a:t> DC-in).  Be careful!</a:t>
            </a:r>
          </a:p>
        </p:txBody>
      </p:sp>
      <p:pic>
        <p:nvPicPr>
          <p:cNvPr id="8" name="Picture 2" descr="http://img1.wikia.nocookie.net/__cb20131229000719/gravityfalls/images/archive/5/55/20131229000952!More_info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35" y="4836806"/>
            <a:ext cx="779812" cy="7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User IO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8353" y="1677849"/>
            <a:ext cx="6498531" cy="4209095"/>
          </a:xfrm>
        </p:spPr>
        <p:txBody>
          <a:bodyPr>
            <a:noAutofit/>
          </a:bodyPr>
          <a:lstStyle/>
          <a:p>
            <a:r>
              <a:rPr lang="en-US" sz="2200" dirty="0" smtClean="0"/>
              <a:t>Dipswitch</a:t>
            </a:r>
          </a:p>
          <a:p>
            <a:pPr lvl="1"/>
            <a:r>
              <a:rPr lang="en-US" sz="1800" dirty="0" smtClean="0"/>
              <a:t>Always nice to have instant gratification</a:t>
            </a:r>
          </a:p>
          <a:p>
            <a:pPr lvl="1"/>
            <a:r>
              <a:rPr lang="en-US" sz="1800" dirty="0" smtClean="0"/>
              <a:t>Switches give confidence that stuff is working</a:t>
            </a:r>
          </a:p>
          <a:p>
            <a:pPr lvl="1"/>
            <a:r>
              <a:rPr lang="en-US" sz="1800" dirty="0" smtClean="0"/>
              <a:t>Cheap and easy event trigger</a:t>
            </a:r>
          </a:p>
          <a:p>
            <a:pPr lvl="1"/>
            <a:r>
              <a:rPr lang="en-US" sz="1800" dirty="0" smtClean="0"/>
              <a:t>Not used = no problems</a:t>
            </a:r>
          </a:p>
          <a:p>
            <a:r>
              <a:rPr lang="en-US" sz="2200" dirty="0" smtClean="0"/>
              <a:t>LEDs</a:t>
            </a:r>
          </a:p>
          <a:p>
            <a:pPr lvl="1"/>
            <a:r>
              <a:rPr lang="en-US" sz="1800" dirty="0" smtClean="0"/>
              <a:t>Who doesn’t love an LED</a:t>
            </a:r>
          </a:p>
          <a:p>
            <a:pPr lvl="1"/>
            <a:r>
              <a:rPr lang="en-US" sz="1800" dirty="0" smtClean="0"/>
              <a:t>LEDs give confidence something is working</a:t>
            </a:r>
            <a:endParaRPr lang="en-US" sz="1800" dirty="0"/>
          </a:p>
          <a:p>
            <a:pPr lvl="1"/>
            <a:r>
              <a:rPr lang="en-US" sz="1800" dirty="0" smtClean="0"/>
              <a:t>Status LEDs save time (Power, Programmed, etc.)</a:t>
            </a:r>
          </a:p>
          <a:p>
            <a:r>
              <a:rPr lang="en-US" sz="2200" dirty="0" smtClean="0"/>
              <a:t>Additional IO</a:t>
            </a:r>
            <a:endParaRPr lang="en-US" sz="2200" dirty="0"/>
          </a:p>
          <a:p>
            <a:pPr lvl="1"/>
            <a:r>
              <a:rPr lang="en-US" sz="1800" dirty="0" smtClean="0"/>
              <a:t>It’s an FPGA </a:t>
            </a:r>
            <a:r>
              <a:rPr lang="en-US" sz="1800" dirty="0" err="1" smtClean="0"/>
              <a:t>afterall</a:t>
            </a:r>
            <a:r>
              <a:rPr lang="en-US" sz="1800" dirty="0" smtClean="0"/>
              <a:t>…Numerous IO</a:t>
            </a:r>
          </a:p>
          <a:p>
            <a:pPr lvl="1"/>
            <a:r>
              <a:rPr lang="en-US" sz="1800" dirty="0" smtClean="0"/>
              <a:t>All FPGA IO must be “Constrained” to work</a:t>
            </a:r>
          </a:p>
          <a:p>
            <a:pPr lvl="1"/>
            <a:r>
              <a:rPr lang="en-US" sz="1800" dirty="0" smtClean="0"/>
              <a:t>Constraint files map internal resources to external pins</a:t>
            </a:r>
          </a:p>
          <a:p>
            <a:pPr lvl="1"/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50252" y="3968496"/>
            <a:ext cx="4325112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3200" dirty="0" smtClean="0"/>
              <a:t>Pro tip: </a:t>
            </a:r>
          </a:p>
          <a:p>
            <a:r>
              <a:rPr lang="en-US" sz="2000" dirty="0" smtClean="0"/>
              <a:t>Build a constrain file for all of your IO and comment out what you don’t need…Saves the headache of having to refer back to schematics.  Constrain files support comments.  Use them.</a:t>
            </a:r>
          </a:p>
        </p:txBody>
      </p:sp>
      <p:pic>
        <p:nvPicPr>
          <p:cNvPr id="10" name="Picture 2" descr="http://img1.wikia.nocookie.net/__cb20131229000719/gravityfalls/images/archive/5/55/20131229000952!More_inf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02" y="4086998"/>
            <a:ext cx="779812" cy="7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52" y="473115"/>
            <a:ext cx="3256381" cy="34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772" y="4448400"/>
            <a:ext cx="9144000" cy="164149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Board Layout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Distinctions – PLD, CPLD,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92" y="1521606"/>
            <a:ext cx="10403216" cy="279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FPGAs have their origins in PLDs &amp; CPLDs</a:t>
            </a:r>
          </a:p>
          <a:p>
            <a:r>
              <a:rPr lang="en-US" dirty="0" smtClean="0"/>
              <a:t>PLDs popularized in the 70s and 80s – PAL, PLA devices (also referred to as SPLDs following the advent of CPLDs)</a:t>
            </a:r>
          </a:p>
          <a:p>
            <a:r>
              <a:rPr lang="en-US" dirty="0" smtClean="0"/>
              <a:t>PALs / PLAs distinguished by way logic resources connected along a programmable array</a:t>
            </a:r>
          </a:p>
          <a:p>
            <a:r>
              <a:rPr lang="en-US" dirty="0" smtClean="0"/>
              <a:t>CPLDs implement “more of the same” – PLD-</a:t>
            </a:r>
            <a:r>
              <a:rPr lang="en-US" dirty="0" err="1" smtClean="0"/>
              <a:t>esque</a:t>
            </a:r>
            <a:r>
              <a:rPr lang="en-US" dirty="0" smtClean="0"/>
              <a:t> cells connected along a programmable fabric </a:t>
            </a:r>
          </a:p>
          <a:p>
            <a:r>
              <a:rPr lang="en-US" dirty="0" smtClean="0"/>
              <a:t>FPGAs implement small logic elements (CLBs / LUTs) in huge number with fewer inputs and tighter features, more flexible, more capable, better resource options</a:t>
            </a:r>
          </a:p>
          <a:p>
            <a:r>
              <a:rPr lang="en-US" dirty="0" smtClean="0"/>
              <a:t>Prices are tightening up – CPLDs *not* always the cheaper option, CPLDs not necessarily a lower power option, despite having fewer 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27" y="4143288"/>
            <a:ext cx="2875185" cy="2458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12" y="4143289"/>
            <a:ext cx="2715873" cy="24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the right device: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92" y="1594806"/>
            <a:ext cx="10403216" cy="45485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/ Device parameters</a:t>
            </a:r>
          </a:p>
          <a:p>
            <a:pPr lvl="1"/>
            <a:r>
              <a:rPr lang="en-US" dirty="0" smtClean="0"/>
              <a:t>Device size </a:t>
            </a:r>
          </a:p>
          <a:p>
            <a:pPr lvl="2"/>
            <a:r>
              <a:rPr lang="en-US" dirty="0" smtClean="0"/>
              <a:t>Logic Resources (CLBs / LUTs / ?Gates?)</a:t>
            </a:r>
          </a:p>
          <a:p>
            <a:pPr lvl="2"/>
            <a:r>
              <a:rPr lang="en-US" dirty="0" smtClean="0"/>
              <a:t>Package (PCB Footprint)</a:t>
            </a:r>
          </a:p>
          <a:p>
            <a:pPr lvl="2"/>
            <a:r>
              <a:rPr lang="en-US" dirty="0" smtClean="0"/>
              <a:t>IO Resources</a:t>
            </a:r>
          </a:p>
          <a:p>
            <a:pPr lvl="1"/>
            <a:r>
              <a:rPr lang="en-US" dirty="0" smtClean="0"/>
              <a:t>Cost (FPGAs aren’t cheap when compared to MCUs)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Power consumption (FPGAs can suck power)</a:t>
            </a:r>
          </a:p>
          <a:p>
            <a:pPr lvl="1"/>
            <a:r>
              <a:rPr lang="en-US" dirty="0" smtClean="0"/>
              <a:t>IO Standards </a:t>
            </a:r>
          </a:p>
          <a:p>
            <a:pPr lvl="1"/>
            <a:r>
              <a:rPr lang="en-US" dirty="0" smtClean="0"/>
              <a:t>Programming model</a:t>
            </a:r>
          </a:p>
          <a:p>
            <a:r>
              <a:rPr lang="en-US" dirty="0" smtClean="0"/>
              <a:t>Tools, tools, tools (if the tools suck, cost too much - move on)</a:t>
            </a:r>
          </a:p>
          <a:p>
            <a:pPr lvl="1"/>
            <a:r>
              <a:rPr lang="en-US" dirty="0" smtClean="0"/>
              <a:t>All vendor tools have freemium model – entry level tools should be free, easy-</a:t>
            </a:r>
            <a:r>
              <a:rPr lang="en-US" dirty="0" err="1" smtClean="0"/>
              <a:t>ish</a:t>
            </a:r>
            <a:endParaRPr lang="en-US" dirty="0"/>
          </a:p>
          <a:p>
            <a:pPr lvl="1"/>
            <a:r>
              <a:rPr lang="en-US" dirty="0"/>
              <a:t>There is no Open-Source FPGA tool (may change when FPGA patents expire)</a:t>
            </a:r>
          </a:p>
          <a:p>
            <a:pPr lvl="1"/>
            <a:r>
              <a:rPr lang="en-US" dirty="0" smtClean="0"/>
              <a:t>Device support #1 reason required to move to a paid tool, IP #2, features #3</a:t>
            </a:r>
          </a:p>
          <a:p>
            <a:pPr lvl="1"/>
            <a:r>
              <a:rPr lang="en-US" dirty="0" smtClean="0"/>
              <a:t>There is no Mac OSX version of an FPGA tool (Linux, yes)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92" y="1594806"/>
            <a:ext cx="10403216" cy="454854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many pins do I need?</a:t>
            </a:r>
          </a:p>
          <a:p>
            <a:pPr lvl="1"/>
            <a:r>
              <a:rPr lang="en-US" dirty="0" smtClean="0"/>
              <a:t>Hard question to answer</a:t>
            </a:r>
          </a:p>
          <a:p>
            <a:pPr lvl="2"/>
            <a:r>
              <a:rPr lang="en-US" dirty="0" smtClean="0"/>
              <a:t>What are you trying to do?</a:t>
            </a:r>
          </a:p>
          <a:p>
            <a:pPr lvl="2"/>
            <a:r>
              <a:rPr lang="en-US" dirty="0" smtClean="0"/>
              <a:t>What do you need to interface to?</a:t>
            </a:r>
          </a:p>
          <a:p>
            <a:pPr lvl="2"/>
            <a:r>
              <a:rPr lang="en-US" dirty="0" smtClean="0"/>
              <a:t>How good are your soldering chops?  (BGAs are IO friendly, QFPs cost board area)</a:t>
            </a:r>
          </a:p>
          <a:p>
            <a:pPr lvl="2"/>
            <a:r>
              <a:rPr lang="en-US" dirty="0" smtClean="0"/>
              <a:t>FPGAs are designed to scale – leave some headroom, design once, design “</a:t>
            </a:r>
            <a:r>
              <a:rPr lang="en-US" dirty="0" err="1" smtClean="0"/>
              <a:t>boardless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Example – 5x SPI devices = 3 pins for MOSI, MISO, SCLK + 5 CS_N pins = 8 </a:t>
            </a:r>
            <a:r>
              <a:rPr lang="en-US" dirty="0" smtClean="0"/>
              <a:t>pins</a:t>
            </a:r>
          </a:p>
          <a:p>
            <a:r>
              <a:rPr lang="en-US" dirty="0" smtClean="0"/>
              <a:t>What do I intend to use it for?  How “big” does it need to be?</a:t>
            </a:r>
          </a:p>
          <a:p>
            <a:pPr lvl="1"/>
            <a:r>
              <a:rPr lang="en-US" dirty="0" smtClean="0"/>
              <a:t>Glue logic takes very few resources, aim low  (unless…)</a:t>
            </a:r>
          </a:p>
          <a:p>
            <a:pPr lvl="1"/>
            <a:r>
              <a:rPr lang="en-US" dirty="0" smtClean="0"/>
              <a:t>$10 device can hold 2x 32-bit CPU cores just fine</a:t>
            </a:r>
          </a:p>
          <a:p>
            <a:r>
              <a:rPr lang="en-US" dirty="0" smtClean="0"/>
              <a:t>Do I have external memory on my board?</a:t>
            </a:r>
          </a:p>
          <a:p>
            <a:pPr lvl="1"/>
            <a:r>
              <a:rPr lang="en-US" dirty="0" smtClean="0"/>
              <a:t>FPGA block RAM is expensive, use external memory, save big on FPGA resources</a:t>
            </a:r>
          </a:p>
          <a:p>
            <a:pPr lvl="1"/>
            <a:r>
              <a:rPr lang="en-US" dirty="0" smtClean="0"/>
              <a:t>Will I boot from SPI flash? (there goes a few pins)</a:t>
            </a:r>
          </a:p>
          <a:p>
            <a:pPr lvl="1"/>
            <a:r>
              <a:rPr lang="en-US" dirty="0" smtClean="0"/>
              <a:t>Will it interact with a CPU, like an AVR?  How many connections should I reserve?</a:t>
            </a:r>
          </a:p>
          <a:p>
            <a:r>
              <a:rPr lang="en-US" dirty="0" smtClean="0"/>
              <a:t>Do I need any fancy IO resources? </a:t>
            </a:r>
          </a:p>
          <a:p>
            <a:pPr lvl="1"/>
            <a:r>
              <a:rPr lang="en-US" dirty="0" smtClean="0"/>
              <a:t>Differential Pairs (LVDS)</a:t>
            </a:r>
          </a:p>
          <a:p>
            <a:pPr lvl="1"/>
            <a:r>
              <a:rPr lang="en-US" dirty="0" smtClean="0"/>
              <a:t>High speed IO’s</a:t>
            </a:r>
          </a:p>
          <a:p>
            <a:pPr lvl="1"/>
            <a:r>
              <a:rPr lang="en-US" dirty="0" smtClean="0"/>
              <a:t>Internal pullups / pulldowns</a:t>
            </a:r>
          </a:p>
          <a:p>
            <a:pPr lvl="1"/>
            <a:r>
              <a:rPr lang="en-US" dirty="0" smtClean="0"/>
              <a:t>Curious slew rates or drive strengths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5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Questions to 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92" y="1594806"/>
            <a:ext cx="10776908" cy="45485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you willing to pay</a:t>
            </a:r>
          </a:p>
          <a:p>
            <a:pPr lvl="1"/>
            <a:r>
              <a:rPr lang="en-US" dirty="0" smtClean="0"/>
              <a:t>Consider that a well done &amp; scalable FPGA system could eliminate future NRE costs, build once &amp; build to scale</a:t>
            </a:r>
          </a:p>
          <a:p>
            <a:pPr lvl="1"/>
            <a:r>
              <a:rPr lang="en-US" dirty="0" smtClean="0"/>
              <a:t>Consider that FPGAs tend to go UP in cost over time, as they are EOL (compare Spartan 3 and Spartan 6)</a:t>
            </a:r>
          </a:p>
          <a:p>
            <a:r>
              <a:rPr lang="en-US" dirty="0" smtClean="0"/>
              <a:t>What do I intend to use it for?  How “big” does it need to be?</a:t>
            </a:r>
          </a:p>
          <a:p>
            <a:pPr lvl="1"/>
            <a:r>
              <a:rPr lang="en-US" dirty="0" smtClean="0"/>
              <a:t>Glue logic takes very few resources, aim low  (unless…)</a:t>
            </a:r>
          </a:p>
          <a:p>
            <a:pPr lvl="1"/>
            <a:r>
              <a:rPr lang="en-US" dirty="0" smtClean="0"/>
              <a:t>$10 device can hold 2x 32-bit CPU cores just fine</a:t>
            </a:r>
          </a:p>
          <a:p>
            <a:r>
              <a:rPr lang="en-US" dirty="0" smtClean="0"/>
              <a:t>Do I have external memory on my board?</a:t>
            </a:r>
          </a:p>
          <a:p>
            <a:pPr lvl="1"/>
            <a:r>
              <a:rPr lang="en-US" dirty="0" smtClean="0"/>
              <a:t>FPGA block RAM is expensive, use external memory, save big on FPGA resources</a:t>
            </a:r>
          </a:p>
          <a:p>
            <a:pPr lvl="1"/>
            <a:r>
              <a:rPr lang="en-US" dirty="0" smtClean="0"/>
              <a:t>Will I boot from SPI flash? (there goes a few pins)</a:t>
            </a:r>
          </a:p>
          <a:p>
            <a:pPr lvl="1"/>
            <a:r>
              <a:rPr lang="en-US" dirty="0" smtClean="0"/>
              <a:t>Will it interact with a CPU, like an AVR?  How many connections should I reserve?</a:t>
            </a:r>
          </a:p>
          <a:p>
            <a:r>
              <a:rPr lang="en-US" dirty="0" smtClean="0"/>
              <a:t>Do I need any fancy IO resources? </a:t>
            </a:r>
          </a:p>
          <a:p>
            <a:pPr lvl="1"/>
            <a:r>
              <a:rPr lang="en-US" dirty="0" smtClean="0"/>
              <a:t>Differential Pairs (LVDS)</a:t>
            </a:r>
          </a:p>
          <a:p>
            <a:pPr lvl="1"/>
            <a:r>
              <a:rPr lang="en-US" dirty="0" smtClean="0"/>
              <a:t>High speed IO’s</a:t>
            </a:r>
          </a:p>
          <a:p>
            <a:pPr lvl="1"/>
            <a:r>
              <a:rPr lang="en-US" dirty="0" smtClean="0"/>
              <a:t>Internal pullups / pulldowns</a:t>
            </a:r>
          </a:p>
          <a:p>
            <a:pPr lvl="1"/>
            <a:r>
              <a:rPr lang="en-US" dirty="0" smtClean="0"/>
              <a:t>Curious slew rates or drive strengths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4451328"/>
            <a:ext cx="9144000" cy="1641490"/>
          </a:xfrm>
        </p:spPr>
        <p:txBody>
          <a:bodyPr/>
          <a:lstStyle/>
          <a:p>
            <a:r>
              <a:rPr lang="en-US" dirty="0" smtClean="0"/>
              <a:t>Building an FPGA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938" y="1690688"/>
            <a:ext cx="6476124" cy="49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628" y="4451328"/>
            <a:ext cx="9144000" cy="1641490"/>
          </a:xfrm>
        </p:spPr>
        <p:txBody>
          <a:bodyPr/>
          <a:lstStyle/>
          <a:p>
            <a:r>
              <a:rPr lang="en-US" dirty="0" smtClean="0"/>
              <a:t>Programming &amp;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1076</TotalTime>
  <Words>1789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</vt:lpstr>
      <vt:lpstr>Depth</vt:lpstr>
      <vt:lpstr>Designing with FPGAs</vt:lpstr>
      <vt:lpstr>Basic::basics</vt:lpstr>
      <vt:lpstr>Distinctions – PLD, CPLD, FPGA</vt:lpstr>
      <vt:lpstr>How to pick the right device:</vt:lpstr>
      <vt:lpstr>Questions to ask:</vt:lpstr>
      <vt:lpstr>Questions to ask:</vt:lpstr>
      <vt:lpstr>Building an FPGA Board</vt:lpstr>
      <vt:lpstr>Top Level Diagram</vt:lpstr>
      <vt:lpstr>Programming &amp; Debug</vt:lpstr>
      <vt:lpstr>JTAG – Programming and Boundary Scan</vt:lpstr>
      <vt:lpstr>JTAG – Schematic Requirements</vt:lpstr>
      <vt:lpstr>JTAG &amp; SPI Programming</vt:lpstr>
      <vt:lpstr>Picking an SPI flash</vt:lpstr>
      <vt:lpstr>Power System Design</vt:lpstr>
      <vt:lpstr>Picking an LDO</vt:lpstr>
      <vt:lpstr>Power Supply Schematic</vt:lpstr>
      <vt:lpstr>FPGA Decoupling 101</vt:lpstr>
      <vt:lpstr>Additional Memory Resources</vt:lpstr>
      <vt:lpstr>SRAM / SDRAM / PSRAM?</vt:lpstr>
      <vt:lpstr>External Memory – big +1</vt:lpstr>
      <vt:lpstr>IO Resources</vt:lpstr>
      <vt:lpstr>Interface to Arduino</vt:lpstr>
      <vt:lpstr>User IO</vt:lpstr>
      <vt:lpstr>Board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with FPGAs</dc:title>
  <dc:creator>Microsoft account</dc:creator>
  <cp:lastModifiedBy>Microsoft account</cp:lastModifiedBy>
  <cp:revision>59</cp:revision>
  <dcterms:created xsi:type="dcterms:W3CDTF">2014-08-13T23:09:59Z</dcterms:created>
  <dcterms:modified xsi:type="dcterms:W3CDTF">2014-08-15T22:40:52Z</dcterms:modified>
</cp:coreProperties>
</file>