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6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1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06" y="62"/>
      </p:cViewPr>
      <p:guideLst>
        <p:guide orient="horz" pos="2256"/>
        <p:guide pos="3840"/>
        <p:guide pos="7536"/>
        <p:guide pos="144"/>
        <p:guide orient="horz" pos="120"/>
        <p:guide orient="horz" pos="3984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42BC8-E9A0-4BE5-B74B-BEA244C7C51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4C00B-3BC1-4A84-BA65-51F1D4F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DB8-D5FF-4DCB-BBA7-ED0BF141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74D8F-8336-4558-BC8B-CA3E48A05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01D2-B3EA-45C0-8FC0-A1D7C892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21E0-0889-4734-8A67-0CE00AA4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FB5A-B53C-455D-B5DA-7048F0F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3B44-F952-45C4-809C-F9052CF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FA593-0BF9-4AB5-9EAF-566EDF06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22D8-1C7F-4777-8136-FC73BDC5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0B40-E09E-461B-B8DD-4F8DC550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4D61-D7E9-4B49-8F7A-B17E85E6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93B32-45BD-4EBB-B8C4-A6899EA7A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3C84-3922-4A21-9A68-855464B2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A396-D08F-42EF-9434-B7DE1E31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6026-13C0-4418-8D23-AFB56E36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8A18-063E-4C6E-B6EC-DA6F3493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05DB-E3B1-4899-B135-558E6268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E333-6842-4828-9BEA-A98DBDB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552-E4B5-424B-8A1E-A6CEA3ED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442C-A7DF-41C8-AB27-67C40B01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A08A-DB91-4AA6-81DA-506FB22D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42C7-70CF-4543-9FDB-8BD85213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9224E-4B9B-4662-AFD9-9DD548EB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9016-0191-447F-ACE5-7F857F45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4A93-AB98-4E06-BA7A-A2106794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DE36-193F-4D0D-BC32-4A8C1FA1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434F-B6F1-453E-ABFD-A5577021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677A-ECA6-496D-BE21-7A344C604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7978-A6D0-4C0D-8FE9-2E828E93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E5606-1A0C-4E1D-89F3-4A0E40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94F2B-687B-49CF-8C95-3767C04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A0E8-0D27-4362-9F9C-7553D1CA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26D-F7AF-482B-9386-84C60248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4952-3845-493B-9D4D-465C7F39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577A-98DA-42D0-9A99-CC643653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4CAC0-1A2B-4392-9FA9-DEBC2E94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388F0-C67A-4589-A543-8459C9B32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6D40C-8F68-43F2-BC99-86CCBAC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43DC6-4356-4804-A315-9944DF0E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AAAF3-4685-41CD-BA78-6C0E0E53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CFC3-941D-4A06-AF29-0EF0E28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5577F-2E3F-4AF7-95C8-060CD0BD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AEE60-4698-4C76-ACC4-F4E06E1C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01B6-5C98-411A-A929-FFA7F307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ED131-0F8A-444B-A0CE-345612F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7E795-55B2-4EA0-80C8-C4D0FA0C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308D2-FF2D-46C7-B99C-894D614A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61C4-1FD0-43C6-A6A3-483625D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5851-CE63-4735-9309-05231127F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B0749-F55E-47DC-BA16-01F455E2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FAAD-15EE-497D-8426-5A4A1A61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9F61-DE46-4B78-943C-891B312C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5328A-2534-4CE3-A0F9-BEDB916B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ACD6-3DBF-47C7-BE76-15035F3E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0965A-7797-4EBD-9473-0E6F27D1A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D8A36-9E60-4DED-8BF1-7D874DD0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1A83-D77C-4DF3-A8ED-ADDD175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2A78-BCC2-4CC0-B90B-18C4FCF0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2E8C-9A4A-4E6E-AF19-E171F51E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EA80-3D60-49F4-B52E-EB3C236F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043E-8C7B-49D4-9CBC-3E78DB541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7A59-CC2C-42A3-BD19-31263973D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7046-EF10-4F54-9EDB-AB71E1DD698A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375E-4466-403A-928A-BFACDFCBB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E1FF-66B1-46AC-90DB-4C14F8DA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DB29-DE60-4CCB-8FE9-1064EF59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67BEA0-0FD1-4693-95C1-460781295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96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6CF03F-5D08-49E1-A893-39E4001D46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D4AC8-D675-4C36-B938-EB31A6B8E4C9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34169-4529-4B1D-B2F9-6008D6195E24}"/>
              </a:ext>
            </a:extLst>
          </p:cNvPr>
          <p:cNvSpPr txBox="1"/>
          <p:nvPr/>
        </p:nvSpPr>
        <p:spPr>
          <a:xfrm>
            <a:off x="624114" y="1345710"/>
            <a:ext cx="10943772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 on COVID-19 Vaccine Tweets</a:t>
            </a:r>
            <a:endParaRPr lang="en-US" sz="4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BE9F0-9EDE-453B-B345-9F18A6889534}"/>
              </a:ext>
            </a:extLst>
          </p:cNvPr>
          <p:cNvSpPr txBox="1"/>
          <p:nvPr/>
        </p:nvSpPr>
        <p:spPr>
          <a:xfrm>
            <a:off x="783771" y="3694404"/>
            <a:ext cx="10624458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MSBA 305 – Data Processing Framework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Maryam Ahmed Ali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Ibrahim Al-Bahri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Mazen Hajj Diab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Samer Haidar</a:t>
            </a:r>
            <a:endParaRPr lang="id-ID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1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930530"/>
            <a:ext cx="3817724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/>
            <a:r>
              <a:rPr lang="en-US" sz="3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5: What is the correlation between the different numerical variables?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EA551CE-5774-4696-9224-B1950C8DAD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" b="3"/>
          <a:stretch/>
        </p:blipFill>
        <p:spPr bwMode="auto">
          <a:xfrm>
            <a:off x="4517401" y="450221"/>
            <a:ext cx="7203993" cy="5957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79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77012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6: What is the correlation between number of likes, and retweets and the number of hashtags used?</a:t>
            </a:r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rt, scatter chart&#10;&#10;Description automatically generated">
            <a:extLst>
              <a:ext uri="{FF2B5EF4-FFF2-40B4-BE49-F238E27FC236}">
                <a16:creationId xmlns:a16="http://schemas.microsoft.com/office/drawing/2014/main" id="{5D3EB017-479F-4ACD-B107-EBB015C149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" b="-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8" y="2023110"/>
            <a:ext cx="2924091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7: What is the correlation between number of likes and the number of hashtags used?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5A3696F-17E0-4F2E-B2C8-A58CAB83345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" r="1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8" y="2023110"/>
            <a:ext cx="2779547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8: What are top 5 countries that tweeted the most?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5E9619B-E299-4A0F-B2D5-C8DB0BEBDB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" r="4993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2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8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E89B4-0A99-425A-9066-2A560806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537587" cy="5769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9: What are top 5 countries where the users have the most reach ?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5FC76E2E-AB8E-4112-A8A8-7D89FAA63D5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r="10432"/>
          <a:stretch/>
        </p:blipFill>
        <p:spPr bwMode="auto">
          <a:xfrm>
            <a:off x="725707" y="740057"/>
            <a:ext cx="4886429" cy="5129784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F8148-94F0-465A-A711-8BBF7397AF47}"/>
              </a:ext>
            </a:extLst>
          </p:cNvPr>
          <p:cNvSpPr/>
          <p:nvPr/>
        </p:nvSpPr>
        <p:spPr>
          <a:xfrm>
            <a:off x="3129699" y="4213782"/>
            <a:ext cx="829559" cy="452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D159E-6987-4FEA-9F2D-800D1B7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58417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10: What is the number of  tweets for each Analysis Category?</a:t>
            </a:r>
            <a:br>
              <a:rPr lang="en-US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6F4BB5-4B86-4E14-9ED2-DB29C3206F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934" y="2729879"/>
            <a:ext cx="3794676" cy="3059246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B45D7B-623A-46C9-BE0B-318B847499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77445"/>
            <a:ext cx="5455917" cy="3696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70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C47D-6B70-4AE2-A117-EBFC92AF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35" y="901973"/>
            <a:ext cx="10463578" cy="10789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11: What is the number of  likes for each Analysis Category?</a:t>
            </a:r>
            <a:br>
              <a:rPr lang="en-US" sz="36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B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56B558-7D17-4F40-82CF-F72254C9D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316" y="2742397"/>
            <a:ext cx="3456000" cy="3291840"/>
          </a:xfrm>
          <a:prstGeom prst="rect">
            <a:avLst/>
          </a:prstGeom>
          <a:noFill/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470A4-7ED2-42C5-8D1B-2F791332DB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855" y="2744731"/>
            <a:ext cx="4839658" cy="3291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342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FEB0B-7A8C-4619-B01D-576FB3DD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05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12: What is the average likes per tweet for each Analysis Category?</a:t>
            </a:r>
          </a:p>
        </p:txBody>
      </p:sp>
      <p:pic>
        <p:nvPicPr>
          <p:cNvPr id="4" name="table" descr="Table&#10;&#10;Description automatically generated">
            <a:extLst>
              <a:ext uri="{FF2B5EF4-FFF2-40B4-BE49-F238E27FC236}">
                <a16:creationId xmlns:a16="http://schemas.microsoft.com/office/drawing/2014/main" id="{D2FBD52C-E58A-416B-931D-BCCF67A19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7" r="3032" b="-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EC0CD-F0D9-4943-9837-CA5208DE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50" y="506351"/>
            <a:ext cx="105377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13: What is the reach of tweets for each Analysis category</a:t>
            </a:r>
            <a:b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0135E9-F5C8-4D58-9454-A66EC7CD4A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109863"/>
            <a:ext cx="5431536" cy="4168703"/>
          </a:xfrm>
          <a:prstGeom prst="rect">
            <a:avLst/>
          </a:prstGeom>
          <a:noFill/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48860EE-EDBB-45B5-94F8-EC5F6228D0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233848"/>
            <a:ext cx="5431536" cy="3910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5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751C9-51A2-4690-B299-E3E7691D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930530"/>
            <a:ext cx="3827151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14: Who are the top 10 users of frequency of tweets and what is their analysis category?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36515A"/>
          </a:solidFill>
          <a:ln w="25400">
            <a:solidFill>
              <a:srgbClr val="36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table" descr="Table&#10;&#10;Description automatically generated">
            <a:extLst>
              <a:ext uri="{FF2B5EF4-FFF2-40B4-BE49-F238E27FC236}">
                <a16:creationId xmlns:a16="http://schemas.microsoft.com/office/drawing/2014/main" id="{23373C03-A0CD-4734-8C57-6FE91C35A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10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4F5050-6FF6-4198-B232-B99F4A54BB52}"/>
              </a:ext>
            </a:extLst>
          </p:cNvPr>
          <p:cNvSpPr txBox="1"/>
          <p:nvPr/>
        </p:nvSpPr>
        <p:spPr>
          <a:xfrm>
            <a:off x="624114" y="368298"/>
            <a:ext cx="1094377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4F9DF-DCE3-4092-84F7-C98804C0D060}"/>
              </a:ext>
            </a:extLst>
          </p:cNvPr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BCC0C-C273-4D2C-A75F-8D75311F3BDD}"/>
              </a:ext>
            </a:extLst>
          </p:cNvPr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73CAD-61CC-4B32-BE07-EE0FB62E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  <a:t>2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DAE1F0-9317-4720-99BE-9F1F46C21B0C}"/>
              </a:ext>
            </a:extLst>
          </p:cNvPr>
          <p:cNvSpPr txBox="1"/>
          <p:nvPr/>
        </p:nvSpPr>
        <p:spPr>
          <a:xfrm>
            <a:off x="3351711" y="1495108"/>
            <a:ext cx="8113486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72.3 million confirmed COVID-19 cases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COVID- 19 caused a total of 1.63 million deaths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COVID-19 has spread to 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218 Countries and Territories around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virus caused a major economic shock and affected the lives of millions of people</a:t>
            </a:r>
          </a:p>
          <a:p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4ABC80-BC90-49F2-9267-0FF00CF23FAD}"/>
              </a:ext>
            </a:extLst>
          </p:cNvPr>
          <p:cNvCxnSpPr/>
          <p:nvPr/>
        </p:nvCxnSpPr>
        <p:spPr>
          <a:xfrm>
            <a:off x="3086822" y="1312636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AA4E12-A948-489D-AED1-22F4C89F41AF}"/>
              </a:ext>
            </a:extLst>
          </p:cNvPr>
          <p:cNvSpPr txBox="1"/>
          <p:nvPr/>
        </p:nvSpPr>
        <p:spPr>
          <a:xfrm>
            <a:off x="726804" y="1802884"/>
            <a:ext cx="209513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88CD39-3370-4266-BF4D-78CF3F838FE7}"/>
              </a:ext>
            </a:extLst>
          </p:cNvPr>
          <p:cNvSpPr txBox="1"/>
          <p:nvPr/>
        </p:nvSpPr>
        <p:spPr>
          <a:xfrm>
            <a:off x="3351711" y="3152712"/>
            <a:ext cx="8113486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United Kingdom started vaccinating citizens a few days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United States  has just authorized the vaccine a few days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Many countries have already started to acquire the vaccine and will start distributing it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public opinion is still hesitant to take the vaccine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lot of people around the world are doubting the effectiveness and safety of the vaccine</a:t>
            </a:r>
          </a:p>
          <a:p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9B8120-8BE8-47C0-8768-9743702B0368}"/>
              </a:ext>
            </a:extLst>
          </p:cNvPr>
          <p:cNvCxnSpPr/>
          <p:nvPr/>
        </p:nvCxnSpPr>
        <p:spPr>
          <a:xfrm>
            <a:off x="3086822" y="2970240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D851249-D5F2-4878-9745-F82043E4ADF4}"/>
              </a:ext>
            </a:extLst>
          </p:cNvPr>
          <p:cNvSpPr txBox="1"/>
          <p:nvPr/>
        </p:nvSpPr>
        <p:spPr>
          <a:xfrm>
            <a:off x="726804" y="3460488"/>
            <a:ext cx="209513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Vaccine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17E763-F415-472B-8B3E-6B14B5698862}"/>
              </a:ext>
            </a:extLst>
          </p:cNvPr>
          <p:cNvSpPr txBox="1"/>
          <p:nvPr/>
        </p:nvSpPr>
        <p:spPr>
          <a:xfrm>
            <a:off x="3351711" y="4800208"/>
            <a:ext cx="8113486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order to investigate the public’s opinion regarding the Covid-19 vaccine, we will analyze people tweets on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will examine their overall opinion towards the vaccine using sentimental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Additionally, we will visualize some statistical measurements considering countries, source of tweets, number of followers, number of likes, etc.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23B77D-4F1D-4099-AE3E-B8B0606962A3}"/>
              </a:ext>
            </a:extLst>
          </p:cNvPr>
          <p:cNvCxnSpPr/>
          <p:nvPr/>
        </p:nvCxnSpPr>
        <p:spPr>
          <a:xfrm>
            <a:off x="3086822" y="4524434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0B0C02-EBC1-4D2B-A822-DC32F92C7C45}"/>
              </a:ext>
            </a:extLst>
          </p:cNvPr>
          <p:cNvSpPr txBox="1"/>
          <p:nvPr/>
        </p:nvSpPr>
        <p:spPr>
          <a:xfrm>
            <a:off x="726804" y="5014682"/>
            <a:ext cx="209513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5826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ble" descr="Table&#10;&#10;Description automatically generated">
            <a:extLst>
              <a:ext uri="{FF2B5EF4-FFF2-40B4-BE49-F238E27FC236}">
                <a16:creationId xmlns:a16="http://schemas.microsoft.com/office/drawing/2014/main" id="{40F01678-23DD-4FAA-A9EF-95BB325E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19678-98B8-4CD6-9509-B905C56E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2752627"/>
            <a:ext cx="3718685" cy="3729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15: Who are the top 10 users with the highest number of followers and what is their analysis category?</a:t>
            </a:r>
          </a:p>
        </p:txBody>
      </p:sp>
    </p:spTree>
    <p:extLst>
      <p:ext uri="{BB962C8B-B14F-4D97-AF65-F5344CB8AC3E}">
        <p14:creationId xmlns:p14="http://schemas.microsoft.com/office/powerpoint/2010/main" val="68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936C3-7916-4866-8BC0-FC5377F4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8" y="2023110"/>
            <a:ext cx="2788973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16: What is the number of countries per Analysis category </a:t>
            </a:r>
            <a:b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4DD1CDE-7E9C-49A3-8976-A1FC1EF508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EFEB-DDD9-4492-BB7D-FB9EE5D6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4" y="2023110"/>
            <a:ext cx="315545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17: Number of tweets per each analysis category for the top 5 countries</a:t>
            </a:r>
            <a:b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DA5D7CF-9E34-400C-93DB-8907E1C5C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8572-E2B2-4396-9350-C7599EDA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ED71-BE6B-45CB-A6BE-C635C2E0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816" y="686862"/>
            <a:ext cx="7534048" cy="547512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a significant portion of tweets is negative, most of them are positive</a:t>
            </a:r>
          </a:p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citizens support taking the COVID-19 vaccine</a:t>
            </a:r>
          </a:p>
          <a:p>
            <a: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countries’ citizens are more accepting to taking the vaccine than others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958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67BEA0-0FD1-4693-95C1-460781295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96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6CF03F-5D08-49E1-A893-39E4001D46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34169-4529-4B1D-B2F9-6008D6195E24}"/>
              </a:ext>
            </a:extLst>
          </p:cNvPr>
          <p:cNvSpPr txBox="1"/>
          <p:nvPr/>
        </p:nvSpPr>
        <p:spPr>
          <a:xfrm>
            <a:off x="624114" y="2751892"/>
            <a:ext cx="10943772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AEF99-E4DF-438E-A99A-7472EFAD6CCF}"/>
              </a:ext>
            </a:extLst>
          </p:cNvPr>
          <p:cNvSpPr/>
          <p:nvPr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53621-5406-4DBD-9A37-341C47CD93C8}"/>
              </a:ext>
            </a:extLst>
          </p:cNvPr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46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50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F5050-6FF6-4198-B232-B99F4A54BB52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Why Twitter</a:t>
            </a:r>
            <a:endParaRPr lang="en-US" sz="6000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8AC2174-B749-42BB-8340-D644FF83DA8A}"/>
              </a:ext>
            </a:extLst>
          </p:cNvPr>
          <p:cNvSpPr txBox="1">
            <a:spLocks/>
          </p:cNvSpPr>
          <p:nvPr/>
        </p:nvSpPr>
        <p:spPr>
          <a:xfrm>
            <a:off x="998942" y="1456150"/>
            <a:ext cx="6304949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huge amount of data is being generated everyday on Twitter.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than 500 million tweets are posted per day.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Twitter’s tweets are public and accessible to everyone.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Twitter’s API allows you to filter the tweets by specifying a date and topic for your search.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use twitter data to keep track of peoples’ concerns and opinions regarding certain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4F9DF-DCE3-4092-84F7-C98804C0D060}"/>
              </a:ext>
            </a:extLst>
          </p:cNvPr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BCC0C-C273-4D2C-A75F-8D75311F3BDD}"/>
              </a:ext>
            </a:extLst>
          </p:cNvPr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BF27B-F19F-43BF-AB36-5D7E6469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CCDCC5-84DB-4319-A546-5018D52F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95" y="1998482"/>
            <a:ext cx="10887958" cy="4213782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First, we signed up for Twitter developer account, created a project and an app. 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Next, we extracted 4000 tweets having the following hashtag #Covid19Vaccine and saved them to a csv file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After, we cleaned and organized the data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analyzed and visualized the data and performed a sentimental analysis to examine peoples’ opinions on the vaccine. </a:t>
            </a:r>
          </a:p>
          <a:p>
            <a:pPr lvl="0"/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established a connection with MySQL and inserted the dataframe to our database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CB2A8-3648-4577-B43F-B5C22B3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4000" b="1" kern="12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976000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1: What are the total number cleaned data points (tweets) used?</a:t>
            </a:r>
            <a:b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Table, Excel&#10;&#10;Description automatically generated">
            <a:extLst>
              <a:ext uri="{FF2B5EF4-FFF2-40B4-BE49-F238E27FC236}">
                <a16:creationId xmlns:a16="http://schemas.microsoft.com/office/drawing/2014/main" id="{6E484D90-B18C-4BCA-87EF-29E54D4E4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" r="1" b="1"/>
          <a:stretch/>
        </p:blipFill>
        <p:spPr>
          <a:xfrm>
            <a:off x="763571" y="215752"/>
            <a:ext cx="10910540" cy="406975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44D7A1-4111-406A-B99A-0143E3DB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Tweets: 4000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 Dataset: 1918 Tweets</a:t>
            </a:r>
          </a:p>
        </p:txBody>
      </p:sp>
    </p:spTree>
    <p:extLst>
      <p:ext uri="{BB962C8B-B14F-4D97-AF65-F5344CB8AC3E}">
        <p14:creationId xmlns:p14="http://schemas.microsoft.com/office/powerpoint/2010/main" val="38033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9">
            <a:extLst>
              <a:ext uri="{FF2B5EF4-FFF2-40B4-BE49-F238E27FC236}">
                <a16:creationId xmlns:a16="http://schemas.microsoft.com/office/drawing/2014/main" id="{E8DD5C69-4981-4672-BD86-70C2C22F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867" y="2026762"/>
            <a:ext cx="3547827" cy="2618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/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2: What is the date range of these tweets?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C8A3E6DD-B510-45C4-99C1-4B05566CDE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2226" b="2"/>
          <a:stretch/>
        </p:blipFill>
        <p:spPr bwMode="auto">
          <a:xfrm>
            <a:off x="860971" y="77831"/>
            <a:ext cx="7553816" cy="6857990"/>
          </a:xfrm>
          <a:prstGeom prst="rect">
            <a:avLst/>
          </a:prstGeom>
          <a:noFill/>
        </p:spPr>
      </p:pic>
      <p:sp>
        <p:nvSpPr>
          <p:cNvPr id="57" name="Rectangle 51">
            <a:extLst>
              <a:ext uri="{FF2B5EF4-FFF2-40B4-BE49-F238E27FC236}">
                <a16:creationId xmlns:a16="http://schemas.microsoft.com/office/drawing/2014/main" id="{FDCA16AE-A9B0-4EF4-A3A1-883C17E1F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501" y="229724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3: From where are these users tweeting?</a:t>
            </a:r>
            <a:br>
              <a:rPr lang="en-US" sz="3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934BC752-C269-4844-BEB3-BA22B857CC6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"/>
          <a:stretch/>
        </p:blipFill>
        <p:spPr bwMode="auto">
          <a:xfrm>
            <a:off x="5881666" y="603316"/>
            <a:ext cx="5774668" cy="5637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38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6D4B-821D-480C-BCB2-615B86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4" y="2005647"/>
            <a:ext cx="315545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/>
            <a:r>
              <a:rPr lang="en-US" sz="3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4: What are the most used words in these tweets?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C7FCF650-B6CC-4C7A-B807-85D85E1EDF8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r="6530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7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1F879D"/>
      </a:accent1>
      <a:accent2>
        <a:srgbClr val="17375E"/>
      </a:accent2>
      <a:accent3>
        <a:srgbClr val="BFBFBF"/>
      </a:accent3>
      <a:accent4>
        <a:srgbClr val="1F879D"/>
      </a:accent4>
      <a:accent5>
        <a:srgbClr val="17375E"/>
      </a:accent5>
      <a:accent6>
        <a:srgbClr val="BFBFBF"/>
      </a:accent6>
      <a:hlink>
        <a:srgbClr val="0000FF"/>
      </a:hlink>
      <a:folHlink>
        <a:srgbClr val="80008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653</Words>
  <Application>Microsoft Office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Workflow</vt:lpstr>
      <vt:lpstr>Analysis</vt:lpstr>
      <vt:lpstr>Question 1: What are the total number cleaned data points (tweets) used? </vt:lpstr>
      <vt:lpstr>Question 2: What is the date range of these tweets?</vt:lpstr>
      <vt:lpstr>Question 3: From where are these users tweeting? </vt:lpstr>
      <vt:lpstr>Question 4: What are the most used words in these tweets?</vt:lpstr>
      <vt:lpstr>Question 5: What is the correlation between the different numerical variables?</vt:lpstr>
      <vt:lpstr>Question 6: What is the correlation between number of likes, and retweets and the number of hashtags used?</vt:lpstr>
      <vt:lpstr>Question 7: What is the correlation between number of likes and the number of hashtags used?</vt:lpstr>
      <vt:lpstr>Question 8: What are top 5 countries that tweeted the most?</vt:lpstr>
      <vt:lpstr>Question 9: What are top 5 countries where the users have the most reach ?</vt:lpstr>
      <vt:lpstr>Question 10: What is the number of  tweets for each Analysis Category? </vt:lpstr>
      <vt:lpstr>Question 11: What is the number of  likes for each Analysis Category? </vt:lpstr>
      <vt:lpstr>Question 12: What is the average likes per tweet for each Analysis Category?</vt:lpstr>
      <vt:lpstr>Question 13: What is the reach of tweets for each Analysis category </vt:lpstr>
      <vt:lpstr>Question 14: Who are the top 10 users of frequency of tweets and what is their analysis category?</vt:lpstr>
      <vt:lpstr>Question 15: Who are the top 10 users with the highest number of followers and what is their analysis category?</vt:lpstr>
      <vt:lpstr>Question 16: What is the number of countries per Analysis category  </vt:lpstr>
      <vt:lpstr>Question 17: Number of tweets per each analysis category for the top 5 countries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Haidar</dc:creator>
  <cp:lastModifiedBy>Samer Haidar</cp:lastModifiedBy>
  <cp:revision>3</cp:revision>
  <dcterms:created xsi:type="dcterms:W3CDTF">2020-12-13T19:47:58Z</dcterms:created>
  <dcterms:modified xsi:type="dcterms:W3CDTF">2020-12-13T20:06:29Z</dcterms:modified>
</cp:coreProperties>
</file>