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99" r:id="rId3"/>
    <p:sldId id="274" r:id="rId4"/>
    <p:sldId id="300" r:id="rId5"/>
    <p:sldId id="301" r:id="rId6"/>
    <p:sldId id="302" r:id="rId7"/>
    <p:sldId id="303" r:id="rId8"/>
    <p:sldId id="304" r:id="rId9"/>
    <p:sldId id="306" r:id="rId10"/>
    <p:sldId id="293" r:id="rId1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A0BE"/>
    <a:srgbClr val="146E83"/>
    <a:srgbClr val="F2F2F2"/>
    <a:srgbClr val="292929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>
      <p:cViewPr varScale="1">
        <p:scale>
          <a:sx n="79" d="100"/>
          <a:sy n="79" d="100"/>
        </p:scale>
        <p:origin x="167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BC9D8-41EC-4D33-8ABC-3CDF2285E91D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03100-6BB0-4440-8F17-EBF4ED340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3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6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3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2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0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2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7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3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1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7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0037-B8A4-4E2A-9BEB-16B514EB983D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9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6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84984"/>
            <a:ext cx="9144000" cy="3573016"/>
          </a:xfrm>
          <a:solidFill>
            <a:srgbClr val="F2F2F2"/>
          </a:solidFill>
        </p:spPr>
        <p:txBody>
          <a:bodyPr/>
          <a:lstStyle/>
          <a:p>
            <a:endParaRPr lang="en-US" dirty="0"/>
          </a:p>
          <a:p>
            <a:endParaRPr lang="es-AR" sz="3400" dirty="0">
              <a:solidFill>
                <a:srgbClr val="292929"/>
              </a:solidFill>
              <a:latin typeface="Nexa Bold" pitchFamily="50" charset="0"/>
            </a:endParaRPr>
          </a:p>
          <a:p>
            <a:r>
              <a:rPr lang="es-ES" sz="3000" cap="all" dirty="0" err="1">
                <a:solidFill>
                  <a:schemeClr val="tx1"/>
                </a:solidFill>
                <a:latin typeface="Nexa Bold" pitchFamily="50" charset="0"/>
              </a:rPr>
              <a:t>Automated</a:t>
            </a:r>
            <a:r>
              <a:rPr lang="es-ES" sz="3000" cap="all" dirty="0">
                <a:solidFill>
                  <a:schemeClr val="tx1"/>
                </a:solidFill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chemeClr val="tx1"/>
                </a:solidFill>
                <a:latin typeface="Nexa Bold" pitchFamily="50" charset="0"/>
              </a:rPr>
              <a:t>Testing</a:t>
            </a:r>
            <a:r>
              <a:rPr lang="es-ES" sz="3000" cap="all" dirty="0">
                <a:solidFill>
                  <a:schemeClr val="tx1"/>
                </a:solidFill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chemeClr val="tx1"/>
                </a:solidFill>
                <a:latin typeface="Nexa Bold" pitchFamily="50" charset="0"/>
              </a:rPr>
              <a:t>course</a:t>
            </a:r>
            <a:endParaRPr lang="es-ES" sz="3000" cap="all" dirty="0">
              <a:solidFill>
                <a:schemeClr val="tx1"/>
              </a:solidFill>
              <a:latin typeface="Nexa Bold" pitchFamily="50" charset="0"/>
            </a:endParaRPr>
          </a:p>
          <a:p>
            <a:r>
              <a:rPr lang="es-AR" sz="3400" dirty="0">
                <a:solidFill>
                  <a:srgbClr val="292929"/>
                </a:solidFill>
                <a:latin typeface="Nexa Bold" pitchFamily="50" charset="0"/>
              </a:rPr>
              <a:t>INTRODUCTION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13" y="1268760"/>
            <a:ext cx="2268399" cy="66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59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>
                <a:solidFill>
                  <a:srgbClr val="1FA0BE"/>
                </a:solidFill>
                <a:latin typeface="Nexa Bold" pitchFamily="50" charset="0"/>
              </a:rPr>
              <a:t>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4600" b="1" dirty="0">
                <a:solidFill>
                  <a:srgbClr val="146E83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3592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solidFill>
                  <a:srgbClr val="292929"/>
                </a:solidFill>
                <a:latin typeface="Nexa Bold" pitchFamily="50" charset="0"/>
              </a:rPr>
              <a:t>WELCOME!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marL="0" lvl="0" indent="0" algn="ctr">
              <a:buNone/>
              <a:defRPr/>
            </a:pPr>
            <a:endParaRPr lang="es-ES" sz="2400" dirty="0">
              <a:latin typeface="Nexa Regular" pitchFamily="50" charset="0"/>
            </a:endParaRPr>
          </a:p>
          <a:p>
            <a:pPr marL="0" lvl="0" indent="0" algn="ctr">
              <a:buNone/>
              <a:defRPr/>
            </a:pPr>
            <a:endParaRPr lang="es-ES" sz="2400" dirty="0">
              <a:latin typeface="Nexa Regular" pitchFamily="50" charset="0"/>
            </a:endParaRPr>
          </a:p>
          <a:p>
            <a:pPr marL="0" lvl="0" indent="0" algn="ctr">
              <a:buNone/>
              <a:defRPr/>
            </a:pPr>
            <a:r>
              <a:rPr lang="es-ES" sz="2800" dirty="0" err="1">
                <a:latin typeface="Nexa Regular" pitchFamily="50" charset="0"/>
              </a:rPr>
              <a:t>Welcome</a:t>
            </a:r>
            <a:r>
              <a:rPr lang="es-ES" sz="2800" dirty="0">
                <a:latin typeface="Nexa Regular" pitchFamily="50" charset="0"/>
              </a:rPr>
              <a:t> </a:t>
            </a:r>
            <a:r>
              <a:rPr lang="es-ES" sz="2800" dirty="0" err="1">
                <a:latin typeface="Nexa Regular" pitchFamily="50" charset="0"/>
              </a:rPr>
              <a:t>to</a:t>
            </a:r>
            <a:r>
              <a:rPr lang="es-ES" sz="2800" dirty="0">
                <a:latin typeface="Nexa Regular" pitchFamily="50" charset="0"/>
              </a:rPr>
              <a:t> </a:t>
            </a:r>
            <a:r>
              <a:rPr lang="es-ES" sz="2800" dirty="0" err="1">
                <a:latin typeface="Nexa Regular" pitchFamily="50" charset="0"/>
              </a:rPr>
              <a:t>our</a:t>
            </a:r>
            <a:r>
              <a:rPr lang="es-ES" sz="2800" dirty="0">
                <a:latin typeface="Nexa Regular" pitchFamily="50" charset="0"/>
              </a:rPr>
              <a:t> </a:t>
            </a:r>
          </a:p>
          <a:p>
            <a:pPr marL="0" lvl="0" indent="0" algn="ctr">
              <a:buNone/>
              <a:defRPr/>
            </a:pPr>
            <a:r>
              <a:rPr lang="es-ES" dirty="0" err="1">
                <a:latin typeface="Nexa Bold" pitchFamily="50" charset="0"/>
              </a:rPr>
              <a:t>Automated</a:t>
            </a:r>
            <a:r>
              <a:rPr lang="es-ES" dirty="0">
                <a:latin typeface="Nexa Bold" pitchFamily="50" charset="0"/>
              </a:rPr>
              <a:t> </a:t>
            </a:r>
            <a:r>
              <a:rPr lang="es-ES" dirty="0" err="1">
                <a:latin typeface="Nexa Bold" pitchFamily="50" charset="0"/>
              </a:rPr>
              <a:t>Testing</a:t>
            </a:r>
            <a:r>
              <a:rPr lang="es-ES" dirty="0">
                <a:latin typeface="Nexa Bold" pitchFamily="50" charset="0"/>
              </a:rPr>
              <a:t> </a:t>
            </a:r>
            <a:r>
              <a:rPr lang="es-ES" b="1" dirty="0" err="1">
                <a:latin typeface="Nexa Bold" pitchFamily="50" charset="0"/>
              </a:rPr>
              <a:t>course</a:t>
            </a:r>
            <a:r>
              <a:rPr lang="es-ES" dirty="0">
                <a:latin typeface="Nexa Bold" pitchFamily="50" charset="0"/>
              </a:rPr>
              <a:t> </a:t>
            </a:r>
          </a:p>
          <a:p>
            <a:pPr marL="0" lvl="0" indent="0" algn="ctr">
              <a:buNone/>
              <a:defRPr/>
            </a:pPr>
            <a:r>
              <a:rPr lang="es-ES" sz="2800" dirty="0" err="1">
                <a:latin typeface="Nexa Regular" pitchFamily="50" charset="0"/>
              </a:rPr>
              <a:t>from</a:t>
            </a:r>
            <a:r>
              <a:rPr lang="es-ES" sz="2800" dirty="0">
                <a:latin typeface="Nexa Regular" pitchFamily="50" charset="0"/>
              </a:rPr>
              <a:t> </a:t>
            </a:r>
            <a:r>
              <a:rPr lang="es-ES" sz="2800" dirty="0" err="1">
                <a:latin typeface="Nexa Regular" pitchFamily="50" charset="0"/>
              </a:rPr>
              <a:t>ComIT</a:t>
            </a:r>
            <a:endParaRPr lang="es-ES" sz="2800" dirty="0">
              <a:latin typeface="Nexa Regular" pitchFamily="50" charset="0"/>
            </a:endParaRPr>
          </a:p>
          <a:p>
            <a:endParaRPr lang="es-AR" sz="2500" dirty="0">
              <a:latin typeface="Nexa Regular" pitchFamily="50" charset="0"/>
            </a:endParaRPr>
          </a:p>
          <a:p>
            <a:pPr marL="0" indent="0">
              <a:buNone/>
            </a:pPr>
            <a:endParaRPr lang="en-US" sz="25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51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solidFill>
                  <a:srgbClr val="292929"/>
                </a:solidFill>
                <a:latin typeface="Nexa Bold" pitchFamily="50" charset="0"/>
              </a:rPr>
              <a:t>WHO </a:t>
            </a:r>
            <a:r>
              <a:rPr lang="es-AR" sz="3000" dirty="0">
                <a:solidFill>
                  <a:srgbClr val="1FA0BE"/>
                </a:solidFill>
                <a:latin typeface="Nexa Bold" pitchFamily="50" charset="0"/>
              </a:rPr>
              <a:t>WE 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 fontScale="92500" lnSpcReduction="10000"/>
          </a:bodyPr>
          <a:lstStyle/>
          <a:p>
            <a:endParaRPr lang="en-US" sz="2400" dirty="0"/>
          </a:p>
          <a:p>
            <a:pPr lvl="0">
              <a:defRPr/>
            </a:pPr>
            <a:r>
              <a:rPr lang="es-AR" sz="2400" dirty="0" err="1"/>
              <a:t>Professor</a:t>
            </a:r>
            <a:r>
              <a:rPr lang="es-AR" sz="2400" dirty="0"/>
              <a:t> Baljeet Bilkhu, </a:t>
            </a:r>
            <a:r>
              <a:rPr lang="es-AR" sz="2400" dirty="0" err="1"/>
              <a:t>BASc</a:t>
            </a:r>
            <a:r>
              <a:rPr lang="es-AR" sz="2400" dirty="0"/>
              <a:t>. (</a:t>
            </a:r>
            <a:r>
              <a:rPr lang="es-AR" sz="2400" dirty="0" err="1"/>
              <a:t>Elec</a:t>
            </a:r>
            <a:r>
              <a:rPr lang="es-AR" sz="2400" dirty="0"/>
              <a:t>. </a:t>
            </a:r>
            <a:r>
              <a:rPr lang="es-AR" sz="2400" dirty="0" err="1"/>
              <a:t>Eng</a:t>
            </a:r>
            <a:r>
              <a:rPr lang="es-AR" sz="2400" dirty="0"/>
              <a:t>. UW)</a:t>
            </a:r>
          </a:p>
          <a:p>
            <a:pPr lvl="1">
              <a:defRPr/>
            </a:pPr>
            <a:r>
              <a:rPr lang="es-AR" sz="2000" dirty="0"/>
              <a:t>bbilkhu@gmail.com</a:t>
            </a:r>
          </a:p>
          <a:p>
            <a:pPr lvl="0">
              <a:defRPr/>
            </a:pPr>
            <a:endParaRPr lang="es-AR" sz="2400" dirty="0"/>
          </a:p>
          <a:p>
            <a:pPr lvl="0">
              <a:defRPr/>
            </a:pPr>
            <a:r>
              <a:rPr lang="es-AR" sz="2400" dirty="0" err="1"/>
              <a:t>Days</a:t>
            </a:r>
            <a:r>
              <a:rPr lang="es-AR" sz="2400" dirty="0"/>
              <a:t> of </a:t>
            </a:r>
            <a:r>
              <a:rPr lang="es-AR" sz="2400" dirty="0" err="1"/>
              <a:t>the</a:t>
            </a:r>
            <a:r>
              <a:rPr lang="es-AR" sz="2400" dirty="0"/>
              <a:t> </a:t>
            </a:r>
            <a:r>
              <a:rPr lang="es-AR" sz="2400" dirty="0" err="1"/>
              <a:t>course</a:t>
            </a:r>
            <a:endParaRPr lang="es-AR" sz="2400" dirty="0"/>
          </a:p>
          <a:p>
            <a:pPr lvl="1">
              <a:defRPr/>
            </a:pPr>
            <a:r>
              <a:rPr lang="es-AR" sz="2000" dirty="0" err="1"/>
              <a:t>Mondays</a:t>
            </a:r>
            <a:r>
              <a:rPr lang="es-AR" sz="2000" dirty="0"/>
              <a:t>, </a:t>
            </a:r>
            <a:r>
              <a:rPr lang="es-AR" sz="2000" dirty="0" err="1"/>
              <a:t>Wednesdays</a:t>
            </a:r>
            <a:r>
              <a:rPr lang="es-AR" sz="2000" dirty="0"/>
              <a:t>, </a:t>
            </a:r>
            <a:r>
              <a:rPr lang="es-AR" sz="2000" dirty="0" err="1"/>
              <a:t>Fridays</a:t>
            </a:r>
            <a:r>
              <a:rPr lang="es-AR" sz="2000" dirty="0"/>
              <a:t> </a:t>
            </a:r>
            <a:r>
              <a:rPr lang="es-AR" sz="2000" dirty="0" err="1"/>
              <a:t>until</a:t>
            </a:r>
            <a:r>
              <a:rPr lang="es-AR" sz="2000" dirty="0"/>
              <a:t> </a:t>
            </a:r>
            <a:r>
              <a:rPr lang="es-AR" sz="2000" dirty="0" err="1"/>
              <a:t>about</a:t>
            </a:r>
            <a:r>
              <a:rPr lang="es-AR" sz="2000" dirty="0"/>
              <a:t> </a:t>
            </a:r>
            <a:r>
              <a:rPr lang="es-AR" sz="2000" dirty="0" err="1"/>
              <a:t>July</a:t>
            </a:r>
            <a:r>
              <a:rPr lang="es-AR" sz="2000" dirty="0"/>
              <a:t> 7th, 2017</a:t>
            </a:r>
          </a:p>
          <a:p>
            <a:pPr lvl="1">
              <a:defRPr/>
            </a:pPr>
            <a:r>
              <a:rPr lang="es-AR" sz="2000" dirty="0" err="1"/>
              <a:t>Following</a:t>
            </a:r>
            <a:r>
              <a:rPr lang="es-AR" sz="2000" dirty="0"/>
              <a:t> </a:t>
            </a:r>
            <a:r>
              <a:rPr lang="es-AR" sz="2000" dirty="0" err="1"/>
              <a:t>exceptions</a:t>
            </a:r>
            <a:r>
              <a:rPr lang="es-AR" sz="2000" dirty="0"/>
              <a:t>:</a:t>
            </a:r>
          </a:p>
          <a:p>
            <a:pPr lvl="2">
              <a:defRPr/>
            </a:pPr>
            <a:r>
              <a:rPr lang="es-AR" sz="1600" dirty="0" err="1"/>
              <a:t>April</a:t>
            </a:r>
            <a:r>
              <a:rPr lang="es-AR" sz="1600" dirty="0"/>
              <a:t> 14th </a:t>
            </a:r>
            <a:r>
              <a:rPr lang="es-AR" sz="1600" dirty="0" err="1"/>
              <a:t>class</a:t>
            </a:r>
            <a:r>
              <a:rPr lang="es-AR" sz="1600" dirty="0"/>
              <a:t> </a:t>
            </a:r>
            <a:r>
              <a:rPr lang="es-AR" sz="1600" dirty="0" err="1"/>
              <a:t>on</a:t>
            </a:r>
            <a:r>
              <a:rPr lang="es-AR" sz="1600" dirty="0"/>
              <a:t> </a:t>
            </a:r>
            <a:r>
              <a:rPr lang="es-AR" sz="1600" dirty="0" err="1"/>
              <a:t>April</a:t>
            </a:r>
            <a:r>
              <a:rPr lang="es-AR" sz="1600" dirty="0"/>
              <a:t> 13th;</a:t>
            </a:r>
          </a:p>
          <a:p>
            <a:pPr lvl="2">
              <a:defRPr/>
            </a:pPr>
            <a:r>
              <a:rPr lang="es-AR" sz="1600" dirty="0" err="1"/>
              <a:t>May</a:t>
            </a:r>
            <a:r>
              <a:rPr lang="es-AR" sz="1600" dirty="0"/>
              <a:t> 10th </a:t>
            </a:r>
            <a:r>
              <a:rPr lang="es-AR" sz="1600" dirty="0" err="1"/>
              <a:t>class</a:t>
            </a:r>
            <a:r>
              <a:rPr lang="es-AR" sz="1600" dirty="0"/>
              <a:t> </a:t>
            </a:r>
            <a:r>
              <a:rPr lang="es-AR" sz="1600" dirty="0" err="1"/>
              <a:t>on</a:t>
            </a:r>
            <a:r>
              <a:rPr lang="es-AR" sz="1600" dirty="0"/>
              <a:t> </a:t>
            </a:r>
            <a:r>
              <a:rPr lang="es-AR" sz="1600" dirty="0" err="1"/>
              <a:t>May</a:t>
            </a:r>
            <a:r>
              <a:rPr lang="es-AR" sz="1600" dirty="0"/>
              <a:t> 11th;</a:t>
            </a:r>
          </a:p>
          <a:p>
            <a:pPr lvl="2">
              <a:defRPr/>
            </a:pPr>
            <a:r>
              <a:rPr lang="es-AR" sz="1600" dirty="0" err="1"/>
              <a:t>May</a:t>
            </a:r>
            <a:r>
              <a:rPr lang="es-AR" sz="1600" dirty="0"/>
              <a:t> 22nd </a:t>
            </a:r>
            <a:r>
              <a:rPr lang="es-AR" sz="1600" dirty="0" err="1"/>
              <a:t>class</a:t>
            </a:r>
            <a:r>
              <a:rPr lang="es-AR" sz="1600" dirty="0"/>
              <a:t> </a:t>
            </a:r>
            <a:r>
              <a:rPr lang="es-AR" sz="1600" dirty="0" err="1"/>
              <a:t>on</a:t>
            </a:r>
            <a:r>
              <a:rPr lang="es-AR" sz="1600" dirty="0"/>
              <a:t> </a:t>
            </a:r>
            <a:r>
              <a:rPr lang="es-AR" sz="1600" dirty="0" err="1"/>
              <a:t>May</a:t>
            </a:r>
            <a:r>
              <a:rPr lang="es-AR" sz="1600" dirty="0"/>
              <a:t> 23rd.</a:t>
            </a:r>
          </a:p>
          <a:p>
            <a:pPr lvl="0">
              <a:defRPr/>
            </a:pPr>
            <a:endParaRPr lang="es-AR" sz="2400" dirty="0"/>
          </a:p>
          <a:p>
            <a:pPr lvl="0">
              <a:defRPr/>
            </a:pPr>
            <a:r>
              <a:rPr lang="es-AR" sz="2400" dirty="0"/>
              <a:t> 120hs in </a:t>
            </a:r>
            <a:r>
              <a:rPr lang="es-AR" sz="2400" dirty="0" err="1"/>
              <a:t>class</a:t>
            </a:r>
            <a:r>
              <a:rPr lang="es-AR" sz="2400" dirty="0"/>
              <a:t> + 20hs of </a:t>
            </a:r>
            <a:r>
              <a:rPr lang="es-AR" sz="2400" dirty="0" err="1"/>
              <a:t>seminars</a:t>
            </a:r>
            <a:r>
              <a:rPr lang="es-AR" sz="2400" dirty="0"/>
              <a:t> + a </a:t>
            </a:r>
            <a:r>
              <a:rPr lang="es-AR" sz="2400" dirty="0" err="1"/>
              <a:t>lot</a:t>
            </a:r>
            <a:r>
              <a:rPr lang="es-AR" sz="2400" dirty="0"/>
              <a:t> of </a:t>
            </a:r>
            <a:r>
              <a:rPr lang="es-AR" sz="2400" dirty="0" err="1"/>
              <a:t>practice</a:t>
            </a:r>
            <a:endParaRPr lang="es-AR" sz="2400" dirty="0"/>
          </a:p>
          <a:p>
            <a:pPr lvl="0">
              <a:defRPr/>
            </a:pPr>
            <a:endParaRPr lang="es-AR" sz="2400" dirty="0"/>
          </a:p>
          <a:p>
            <a:pPr lvl="0">
              <a:defRPr/>
            </a:pPr>
            <a:r>
              <a:rPr lang="es-AR" sz="2400" dirty="0"/>
              <a:t> </a:t>
            </a:r>
            <a:r>
              <a:rPr lang="es-AR" sz="2400" dirty="0" err="1"/>
              <a:t>Students</a:t>
            </a:r>
            <a:r>
              <a:rPr lang="es-AR" sz="2400" dirty="0"/>
              <a:t> </a:t>
            </a:r>
            <a:r>
              <a:rPr lang="es-AR" sz="2400" dirty="0" err="1"/>
              <a:t>presentation</a:t>
            </a:r>
            <a:r>
              <a:rPr lang="es-AR" sz="2400" dirty="0"/>
              <a:t>: </a:t>
            </a:r>
            <a:r>
              <a:rPr lang="es-AR" sz="2400" dirty="0" err="1"/>
              <a:t>name</a:t>
            </a:r>
            <a:r>
              <a:rPr lang="es-AR" sz="2400" dirty="0"/>
              <a:t>, </a:t>
            </a:r>
            <a:r>
              <a:rPr lang="es-AR" sz="2400" dirty="0" err="1"/>
              <a:t>last</a:t>
            </a:r>
            <a:r>
              <a:rPr lang="es-AR" sz="2400" dirty="0"/>
              <a:t> </a:t>
            </a:r>
            <a:r>
              <a:rPr lang="es-AR" sz="2400" dirty="0" err="1"/>
              <a:t>name</a:t>
            </a:r>
            <a:r>
              <a:rPr lang="es-AR" sz="2400" dirty="0"/>
              <a:t>, </a:t>
            </a:r>
            <a:r>
              <a:rPr lang="es-AR" sz="2400" dirty="0" err="1"/>
              <a:t>studies</a:t>
            </a:r>
            <a:r>
              <a:rPr lang="es-AR" sz="2400" dirty="0"/>
              <a:t>, </a:t>
            </a:r>
            <a:r>
              <a:rPr lang="es-AR" sz="2400" dirty="0" err="1"/>
              <a:t>what</a:t>
            </a:r>
            <a:r>
              <a:rPr lang="es-AR" sz="2400" dirty="0"/>
              <a:t> are </a:t>
            </a:r>
            <a:r>
              <a:rPr lang="es-AR" sz="2400" dirty="0" err="1"/>
              <a:t>your</a:t>
            </a:r>
            <a:r>
              <a:rPr lang="es-AR" sz="2400" dirty="0"/>
              <a:t> </a:t>
            </a:r>
            <a:r>
              <a:rPr lang="es-AR" sz="2400" dirty="0" err="1"/>
              <a:t>expectations</a:t>
            </a:r>
            <a:r>
              <a:rPr lang="es-AR" sz="2400" dirty="0"/>
              <a:t> </a:t>
            </a:r>
            <a:r>
              <a:rPr lang="es-AR" sz="2400" dirty="0" err="1"/>
              <a:t>for</a:t>
            </a:r>
            <a:r>
              <a:rPr lang="es-AR" sz="2400" dirty="0"/>
              <a:t> </a:t>
            </a:r>
            <a:r>
              <a:rPr lang="es-AR" sz="2400" dirty="0" err="1"/>
              <a:t>the</a:t>
            </a:r>
            <a:r>
              <a:rPr lang="es-AR" sz="2400" dirty="0"/>
              <a:t> </a:t>
            </a:r>
            <a:r>
              <a:rPr lang="es-AR" sz="2400" dirty="0" err="1"/>
              <a:t>course</a:t>
            </a:r>
            <a:r>
              <a:rPr lang="es-AR" sz="2400" dirty="0"/>
              <a:t>?</a:t>
            </a:r>
          </a:p>
          <a:p>
            <a:endParaRPr lang="es-AR" sz="2500" dirty="0">
              <a:latin typeface="Nexa Regular" pitchFamily="50" charset="0"/>
            </a:endParaRPr>
          </a:p>
          <a:p>
            <a:pPr marL="0" indent="0">
              <a:buNone/>
            </a:pPr>
            <a:endParaRPr lang="en-US" sz="25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4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>
                <a:solidFill>
                  <a:srgbClr val="1FA0BE"/>
                </a:solidFill>
                <a:latin typeface="Nexa Bold" pitchFamily="50" charset="0"/>
              </a:rPr>
              <a:t>GOALS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lvl="0">
              <a:lnSpc>
                <a:spcPct val="90000"/>
              </a:lnSpc>
              <a:defRPr/>
            </a:pPr>
            <a:r>
              <a:rPr lang="en" sz="2400" dirty="0"/>
              <a:t>Train you as trainee/junior QA Analysts.</a:t>
            </a:r>
          </a:p>
          <a:p>
            <a:pPr lvl="0">
              <a:lnSpc>
                <a:spcPct val="90000"/>
              </a:lnSpc>
              <a:defRPr/>
            </a:pPr>
            <a:endParaRPr lang="en" sz="2400" dirty="0"/>
          </a:p>
          <a:p>
            <a:pPr lvl="0">
              <a:lnSpc>
                <a:spcPct val="90000"/>
              </a:lnSpc>
              <a:defRPr/>
            </a:pPr>
            <a:r>
              <a:rPr lang="en" sz="2400" dirty="0"/>
              <a:t> For you to get a job in IT.</a:t>
            </a:r>
          </a:p>
          <a:p>
            <a:pPr lvl="0">
              <a:lnSpc>
                <a:spcPct val="90000"/>
              </a:lnSpc>
              <a:defRPr/>
            </a:pPr>
            <a:endParaRPr lang="en" sz="2400" dirty="0"/>
          </a:p>
          <a:p>
            <a:pPr lvl="0">
              <a:lnSpc>
                <a:spcPct val="90000"/>
              </a:lnSpc>
              <a:defRPr/>
            </a:pPr>
            <a:r>
              <a:rPr lang="en" sz="2400" dirty="0"/>
              <a:t> For you to develop IT professional’s spirit and mind.</a:t>
            </a:r>
          </a:p>
          <a:p>
            <a:pPr lvl="0">
              <a:lnSpc>
                <a:spcPct val="90000"/>
              </a:lnSpc>
              <a:defRPr/>
            </a:pPr>
            <a:endParaRPr lang="en" sz="2400" dirty="0"/>
          </a:p>
          <a:p>
            <a:pPr lvl="0">
              <a:lnSpc>
                <a:spcPct val="90000"/>
              </a:lnSpc>
              <a:defRPr/>
            </a:pPr>
            <a:r>
              <a:rPr lang="en" sz="2400" dirty="0"/>
              <a:t>For you to continue your studies after the course and after 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n" sz="2400" dirty="0"/>
              <a:t>     you get a job.</a:t>
            </a:r>
          </a:p>
          <a:p>
            <a:pPr lvl="0">
              <a:lnSpc>
                <a:spcPct val="90000"/>
              </a:lnSpc>
              <a:defRPr/>
            </a:pPr>
            <a:endParaRPr lang="en" sz="2400" dirty="0"/>
          </a:p>
          <a:p>
            <a:pPr lvl="0">
              <a:lnSpc>
                <a:spcPct val="90000"/>
              </a:lnSpc>
              <a:defRPr/>
            </a:pPr>
            <a:r>
              <a:rPr lang="en" sz="2400" dirty="0"/>
              <a:t>To get along all together in classroom and develop a good relationship.</a:t>
            </a:r>
            <a:endParaRPr lang="en" sz="1800" dirty="0"/>
          </a:p>
          <a:p>
            <a:pPr marL="0" indent="0">
              <a:buNone/>
            </a:pPr>
            <a:endParaRPr lang="en-US" sz="25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21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>
                <a:solidFill>
                  <a:srgbClr val="1FA0BE"/>
                </a:solidFill>
                <a:latin typeface="Nexa Bold" pitchFamily="50" charset="0"/>
              </a:rPr>
              <a:t>CONTENTS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marL="457200" lvl="0" indent="-457200">
              <a:lnSpc>
                <a:spcPct val="80000"/>
              </a:lnSpc>
              <a:buFont typeface="Arial"/>
              <a:buChar char="•"/>
              <a:defRPr/>
            </a:pPr>
            <a:r>
              <a:rPr lang="en" sz="2400" dirty="0"/>
              <a:t>Develop logical skills and basic notions needed to </a:t>
            </a:r>
            <a:r>
              <a:rPr lang="en-US" sz="2400" dirty="0"/>
              <a:t>work in IT</a:t>
            </a:r>
            <a:endParaRPr lang="en" sz="2400" dirty="0"/>
          </a:p>
          <a:p>
            <a:pPr marL="457200" lvl="0" indent="-457200">
              <a:lnSpc>
                <a:spcPct val="80000"/>
              </a:lnSpc>
              <a:buFont typeface="Arial"/>
              <a:buChar char="•"/>
              <a:defRPr/>
            </a:pPr>
            <a:endParaRPr lang="en" sz="2400" dirty="0"/>
          </a:p>
          <a:p>
            <a:pPr marL="457200" lvl="0" indent="-457200">
              <a:lnSpc>
                <a:spcPct val="80000"/>
              </a:lnSpc>
              <a:buFont typeface="Arial"/>
              <a:buChar char="•"/>
              <a:defRPr/>
            </a:pPr>
            <a:r>
              <a:rPr lang="en" sz="2400" dirty="0"/>
              <a:t>Design and programming in the Java language 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" sz="2200" dirty="0"/>
              <a:t>	Learn the Object Oriented paradigm</a:t>
            </a:r>
          </a:p>
          <a:p>
            <a:pPr marL="457200" lvl="0" indent="-457200">
              <a:lnSpc>
                <a:spcPct val="80000"/>
              </a:lnSpc>
              <a:buFont typeface="Arial"/>
              <a:buChar char="•"/>
              <a:defRPr/>
            </a:pPr>
            <a:endParaRPr lang="en" sz="2400" dirty="0"/>
          </a:p>
          <a:p>
            <a:pPr marL="457200" lvl="0" indent="-457200">
              <a:lnSpc>
                <a:spcPct val="80000"/>
              </a:lnSpc>
              <a:buFont typeface="Arial"/>
              <a:buChar char="•"/>
              <a:defRPr/>
            </a:pPr>
            <a:r>
              <a:rPr lang="en" sz="2400" dirty="0"/>
              <a:t>Elementary concepts of HTML and DOM</a:t>
            </a:r>
          </a:p>
          <a:p>
            <a:pPr marL="457200" lvl="0" indent="-457200">
              <a:lnSpc>
                <a:spcPct val="80000"/>
              </a:lnSpc>
              <a:buFont typeface="Arial"/>
              <a:buChar char="•"/>
              <a:defRPr/>
            </a:pPr>
            <a:endParaRPr lang="en" sz="2400" dirty="0"/>
          </a:p>
          <a:p>
            <a:pPr marL="457200" lvl="0" indent="-457200">
              <a:lnSpc>
                <a:spcPct val="80000"/>
              </a:lnSpc>
              <a:buFont typeface="Arial"/>
              <a:buChar char="•"/>
              <a:defRPr/>
            </a:pPr>
            <a:r>
              <a:rPr lang="en" sz="2400" dirty="0"/>
              <a:t>Automated testing concepts using Java-based tools</a:t>
            </a:r>
          </a:p>
          <a:p>
            <a:pPr marL="457200" lvl="0" indent="-457200">
              <a:lnSpc>
                <a:spcPct val="80000"/>
              </a:lnSpc>
              <a:buFont typeface="Arial"/>
              <a:buChar char="•"/>
              <a:defRPr/>
            </a:pPr>
            <a:endParaRPr lang="en" sz="2400" dirty="0"/>
          </a:p>
          <a:p>
            <a:pPr marL="457200" lvl="0" indent="-457200">
              <a:lnSpc>
                <a:spcPct val="80000"/>
              </a:lnSpc>
              <a:buFont typeface="Arial"/>
              <a:buChar char="•"/>
              <a:defRPr/>
            </a:pPr>
            <a:r>
              <a:rPr lang="en" sz="2400" dirty="0"/>
              <a:t>To generate a solid base to continue perfecting </a:t>
            </a:r>
            <a:r>
              <a:rPr lang="en-US" sz="2400" dirty="0"/>
              <a:t>yourself </a:t>
            </a:r>
            <a:r>
              <a:rPr lang="en" sz="2400" dirty="0"/>
              <a:t>in the language and its technologies</a:t>
            </a:r>
          </a:p>
          <a:p>
            <a:pPr marL="0" indent="0">
              <a:buNone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20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solidFill>
                  <a:srgbClr val="292929"/>
                </a:solidFill>
                <a:latin typeface="Nexa Bold" pitchFamily="50" charset="0"/>
              </a:rPr>
              <a:t>SUCCESS </a:t>
            </a:r>
            <a:r>
              <a:rPr lang="es-AR" sz="3000" dirty="0">
                <a:solidFill>
                  <a:srgbClr val="1FA0BE"/>
                </a:solidFill>
                <a:latin typeface="Nexa Bold" pitchFamily="50" charset="0"/>
              </a:rPr>
              <a:t>FACTORS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 fontScale="92500" lnSpcReduction="20000"/>
          </a:bodyPr>
          <a:lstStyle/>
          <a:p>
            <a:endParaRPr lang="en-US" sz="2400" dirty="0"/>
          </a:p>
          <a:p>
            <a:pPr lvl="0">
              <a:lnSpc>
                <a:spcPct val="90000"/>
              </a:lnSpc>
              <a:defRPr/>
            </a:pPr>
            <a:r>
              <a:rPr lang="en" sz="2600" dirty="0"/>
              <a:t>Listen and let listen</a:t>
            </a:r>
          </a:p>
          <a:p>
            <a:pPr lvl="0">
              <a:lnSpc>
                <a:spcPct val="90000"/>
              </a:lnSpc>
              <a:defRPr/>
            </a:pPr>
            <a:endParaRPr lang="en" sz="2600" dirty="0"/>
          </a:p>
          <a:p>
            <a:pPr lvl="0">
              <a:lnSpc>
                <a:spcPct val="90000"/>
              </a:lnSpc>
              <a:defRPr/>
            </a:pPr>
            <a:r>
              <a:rPr lang="en" sz="2600" dirty="0"/>
              <a:t> Ask if you don’t understand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n" sz="2400" dirty="0"/>
              <a:t>No fears!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endParaRPr lang="en" sz="2000" dirty="0"/>
          </a:p>
          <a:p>
            <a:pPr lvl="0">
              <a:lnSpc>
                <a:spcPct val="90000"/>
              </a:lnSpc>
              <a:defRPr/>
            </a:pPr>
            <a:r>
              <a:rPr lang="en" sz="2600" dirty="0"/>
              <a:t>Participate in classroom</a:t>
            </a:r>
          </a:p>
          <a:p>
            <a:pPr lvl="0">
              <a:lnSpc>
                <a:spcPct val="90000"/>
              </a:lnSpc>
              <a:defRPr/>
            </a:pPr>
            <a:endParaRPr lang="en" sz="2600" dirty="0"/>
          </a:p>
          <a:p>
            <a:pPr lvl="0">
              <a:lnSpc>
                <a:spcPct val="90000"/>
              </a:lnSpc>
              <a:defRPr/>
            </a:pPr>
            <a:r>
              <a:rPr lang="en" sz="2600" dirty="0"/>
              <a:t> Re do exercises that we do in class</a:t>
            </a:r>
          </a:p>
          <a:p>
            <a:pPr lvl="0">
              <a:lnSpc>
                <a:spcPct val="90000"/>
              </a:lnSpc>
              <a:defRPr/>
            </a:pPr>
            <a:endParaRPr lang="en" sz="2600" dirty="0"/>
          </a:p>
          <a:p>
            <a:pPr lvl="0">
              <a:lnSpc>
                <a:spcPct val="90000"/>
              </a:lnSpc>
              <a:defRPr/>
            </a:pPr>
            <a:r>
              <a:rPr lang="en" sz="2600" dirty="0"/>
              <a:t> Please understand that all the topics that we see in the course are inter related</a:t>
            </a:r>
          </a:p>
          <a:p>
            <a:pPr lvl="0">
              <a:lnSpc>
                <a:spcPct val="90000"/>
              </a:lnSpc>
              <a:defRPr/>
            </a:pPr>
            <a:endParaRPr lang="en" sz="2600" dirty="0"/>
          </a:p>
          <a:p>
            <a:pPr lvl="0">
              <a:lnSpc>
                <a:spcPct val="90000"/>
              </a:lnSpc>
              <a:defRPr/>
            </a:pPr>
            <a:r>
              <a:rPr lang="en" sz="2600" dirty="0"/>
              <a:t> Do your best to understand what we do in class to do all the     exercises from the practice</a:t>
            </a:r>
          </a:p>
          <a:p>
            <a:pPr marL="0" indent="0">
              <a:buNone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98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solidFill>
                  <a:srgbClr val="292929"/>
                </a:solidFill>
                <a:latin typeface="Nexa Bold" pitchFamily="50" charset="0"/>
              </a:rPr>
              <a:t>OUR </a:t>
            </a:r>
            <a:r>
              <a:rPr lang="es-AR" sz="3000" dirty="0">
                <a:solidFill>
                  <a:srgbClr val="1FA0BE"/>
                </a:solidFill>
                <a:latin typeface="Nexa Bold" pitchFamily="50" charset="0"/>
              </a:rPr>
              <a:t>ADVICE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lvl="0">
              <a:defRPr/>
            </a:pPr>
            <a:r>
              <a:rPr lang="en" sz="2400" dirty="0"/>
              <a:t>Homework and practice are really </a:t>
            </a:r>
            <a:r>
              <a:rPr lang="en" sz="2400" b="1" dirty="0"/>
              <a:t>important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" sz="2200" dirty="0"/>
              <a:t>Without practice there is no experience.</a:t>
            </a:r>
          </a:p>
          <a:p>
            <a:pPr lvl="1">
              <a:buFont typeface="Wingdings" pitchFamily="2" charset="2"/>
              <a:buChar char="ü"/>
              <a:defRPr/>
            </a:pPr>
            <a:endParaRPr lang="en" sz="2000" dirty="0"/>
          </a:p>
          <a:p>
            <a:pPr lvl="0">
              <a:defRPr/>
            </a:pPr>
            <a:r>
              <a:rPr lang="en" sz="2400" dirty="0"/>
              <a:t> Share with the other students and don’t hesitate to help them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" sz="2200" dirty="0"/>
              <a:t>While teaching, we learn more. </a:t>
            </a:r>
          </a:p>
          <a:p>
            <a:pPr lvl="1">
              <a:buFont typeface="Wingdings" pitchFamily="2" charset="2"/>
              <a:buChar char="ü"/>
              <a:defRPr/>
            </a:pPr>
            <a:endParaRPr lang="en" sz="2000" dirty="0"/>
          </a:p>
          <a:p>
            <a:pPr lvl="0">
              <a:defRPr/>
            </a:pPr>
            <a:r>
              <a:rPr lang="en" sz="2400" dirty="0"/>
              <a:t> Try to participate in class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" sz="2200" b="1" dirty="0"/>
              <a:t>Sharpen concepts and point out mistakes</a:t>
            </a:r>
            <a:r>
              <a:rPr lang="en" sz="2200" dirty="0"/>
              <a:t>.</a:t>
            </a:r>
          </a:p>
          <a:p>
            <a:pPr marL="0" indent="0">
              <a:buNone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262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solidFill>
                  <a:srgbClr val="292929"/>
                </a:solidFill>
                <a:latin typeface="Nexa Bold" pitchFamily="50" charset="0"/>
              </a:rPr>
              <a:t>OUR </a:t>
            </a:r>
            <a:r>
              <a:rPr lang="es-AR" sz="3000" dirty="0">
                <a:solidFill>
                  <a:srgbClr val="1FA0BE"/>
                </a:solidFill>
                <a:latin typeface="Nexa Bold" pitchFamily="50" charset="0"/>
              </a:rPr>
              <a:t>ADVICE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lvl="0">
              <a:defRPr/>
            </a:pPr>
            <a:r>
              <a:rPr lang="en" sz="2400" dirty="0"/>
              <a:t>The course requires dedication and effort</a:t>
            </a:r>
            <a:endParaRPr lang="en" sz="2400" b="1" dirty="0"/>
          </a:p>
          <a:p>
            <a:pPr lvl="1">
              <a:buFont typeface="Wingdings" pitchFamily="2" charset="2"/>
              <a:buChar char="ü"/>
              <a:defRPr/>
            </a:pPr>
            <a:r>
              <a:rPr lang="en" sz="2200" dirty="0"/>
              <a:t>And overcome frustration and denial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" sz="2200" dirty="0"/>
              <a:t>Learning is difficult but if you want, you can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n" sz="2200" dirty="0"/>
              <a:t>If you don’t like what you’re doing, then you’ll have to make a bigger effort. Try to enjoy.</a:t>
            </a:r>
          </a:p>
          <a:p>
            <a:pPr lvl="2">
              <a:buFont typeface="Wingdings" pitchFamily="2" charset="2"/>
              <a:buChar char="ü"/>
              <a:defRPr/>
            </a:pPr>
            <a:endParaRPr lang="en" sz="2200" dirty="0"/>
          </a:p>
          <a:p>
            <a:pPr lvl="0">
              <a:defRPr/>
            </a:pPr>
            <a:r>
              <a:rPr lang="en" sz="2400" dirty="0"/>
              <a:t> Express your emotions openly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" sz="2200" dirty="0"/>
              <a:t>Positive ones and the other ones</a:t>
            </a:r>
            <a:r>
              <a:rPr lang="en-US" sz="2200" dirty="0"/>
              <a:t> too</a:t>
            </a:r>
            <a:endParaRPr lang="en" sz="2200" dirty="0"/>
          </a:p>
          <a:p>
            <a:pPr lvl="1">
              <a:buFont typeface="Wingdings" pitchFamily="2" charset="2"/>
              <a:buChar char="ü"/>
              <a:defRPr/>
            </a:pPr>
            <a:endParaRPr lang="en" sz="2200" dirty="0"/>
          </a:p>
          <a:p>
            <a:pPr marL="457200" lvl="1" indent="0">
              <a:buNone/>
              <a:defRPr/>
            </a:pPr>
            <a:endParaRPr lang="en" sz="2200" dirty="0"/>
          </a:p>
          <a:p>
            <a:pPr marL="0" indent="0">
              <a:buNone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3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>
                <a:solidFill>
                  <a:srgbClr val="292929"/>
                </a:solidFill>
                <a:latin typeface="Nexa Bold" pitchFamily="50" charset="0"/>
              </a:rPr>
              <a:t>OUR </a:t>
            </a:r>
            <a:r>
              <a:rPr lang="es-AR" sz="3000">
                <a:solidFill>
                  <a:srgbClr val="1FA0BE"/>
                </a:solidFill>
                <a:latin typeface="Nexa Bold" pitchFamily="50" charset="0"/>
              </a:rPr>
              <a:t>ADVICE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lvl="0">
              <a:defRPr/>
            </a:pPr>
            <a:r>
              <a:rPr lang="en" sz="2400" dirty="0"/>
              <a:t>While imitation is a pillar of human learning, at this stage of formation it is of no use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" sz="2400" dirty="0"/>
              <a:t> </a:t>
            </a:r>
            <a:r>
              <a:rPr lang="en" sz="2200" dirty="0"/>
              <a:t>We are going to have to build our own mental constructs and reasonings.</a:t>
            </a:r>
            <a:endParaRPr lang="en" sz="2200" b="1" dirty="0"/>
          </a:p>
          <a:p>
            <a:pPr lvl="1">
              <a:buFont typeface="Wingdings" pitchFamily="2" charset="2"/>
              <a:buChar char="ü"/>
              <a:defRPr/>
            </a:pPr>
            <a:endParaRPr lang="en" sz="2200" dirty="0"/>
          </a:p>
          <a:p>
            <a:pPr marL="457200" lvl="1" indent="0">
              <a:buNone/>
              <a:defRPr/>
            </a:pPr>
            <a:endParaRPr lang="en" sz="2200" dirty="0"/>
          </a:p>
          <a:p>
            <a:pPr marL="0" indent="0">
              <a:buNone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24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14010</TotalTime>
  <Words>388</Words>
  <Application>Microsoft Office PowerPoint</Application>
  <PresentationFormat>On-screen Show (4:3)</PresentationFormat>
  <Paragraphs>92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Nexa Bold</vt:lpstr>
      <vt:lpstr>Nexa Regular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 Job</dc:title>
  <dc:creator>Sol</dc:creator>
  <cp:lastModifiedBy>Baljeet Bilkhu</cp:lastModifiedBy>
  <cp:revision>46</cp:revision>
  <dcterms:created xsi:type="dcterms:W3CDTF">2017-01-23T17:53:54Z</dcterms:created>
  <dcterms:modified xsi:type="dcterms:W3CDTF">2017-04-10T20:09:42Z</dcterms:modified>
</cp:coreProperties>
</file>