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300" r:id="rId4"/>
    <p:sldId id="307" r:id="rId5"/>
    <p:sldId id="308" r:id="rId6"/>
    <p:sldId id="301" r:id="rId7"/>
    <p:sldId id="309" r:id="rId8"/>
    <p:sldId id="310" r:id="rId9"/>
    <p:sldId id="311" r:id="rId10"/>
    <p:sldId id="312" r:id="rId11"/>
    <p:sldId id="313" r:id="rId12"/>
    <p:sldId id="314" r:id="rId13"/>
    <p:sldId id="302" r:id="rId14"/>
    <p:sldId id="293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0BE"/>
    <a:srgbClr val="146E83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>
      <p:cViewPr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 smtClean="0"/>
          </a:p>
          <a:p>
            <a:endParaRPr lang="es-AR" sz="3400" dirty="0" smtClean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s-AR" sz="3400" dirty="0" smtClean="0">
                <a:solidFill>
                  <a:srgbClr val="292929"/>
                </a:solidFill>
                <a:latin typeface="Nexa Bold" pitchFamily="50" charset="0"/>
              </a:rPr>
              <a:t>INTRODUCTION </a:t>
            </a:r>
            <a:r>
              <a:rPr lang="en-US" sz="3400" cap="all" dirty="0" smtClean="0">
                <a:solidFill>
                  <a:schemeClr val="tx1"/>
                </a:solidFill>
                <a:latin typeface="Nexa Bold" pitchFamily="50" charset="0"/>
              </a:rPr>
              <a:t>to Computing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PROGRAMMING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LANGUAGE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use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communicate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tell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There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are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types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: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Machine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	(1101 1001 0110..)</a:t>
            </a: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Assembler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	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Assembler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lvl="2"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High-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level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			Java,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.Net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C, etc.</a:t>
            </a:r>
          </a:p>
          <a:p>
            <a:pPr lvl="1">
              <a:buFont typeface="Wingdings" pitchFamily="2" charset="2"/>
              <a:buChar char="ü"/>
              <a:defRPr/>
            </a:pPr>
            <a:endParaRPr lang="en" sz="2200" dirty="0" smtClean="0"/>
          </a:p>
        </p:txBody>
      </p:sp>
    </p:spTree>
    <p:extLst>
      <p:ext uri="{BB962C8B-B14F-4D97-AF65-F5344CB8AC3E}">
        <p14:creationId xmlns:p14="http://schemas.microsoft.com/office/powerpoint/2010/main" val="1131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TRANSLATION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only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machine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(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natural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).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requires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translation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From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other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machine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TRANSLATION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98" y="1628800"/>
            <a:ext cx="1432544" cy="931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1" y="4221087"/>
            <a:ext cx="1498579" cy="370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1" y="2709320"/>
            <a:ext cx="1610179" cy="1223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9516"/>
            <a:ext cx="4010204" cy="299161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203848" y="5301208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78986" y="5406315"/>
            <a:ext cx="1929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AR" sz="2400" i="1" dirty="0">
                <a:solidFill>
                  <a:srgbClr val="1FA0BE"/>
                </a:solidFill>
              </a:rPr>
              <a:t>TRANSLATION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1560" y="54063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AR" sz="2400" dirty="0"/>
              <a:t>PROGRAMMING </a:t>
            </a:r>
            <a:endParaRPr lang="es-AR" sz="2400" dirty="0" smtClean="0"/>
          </a:p>
          <a:p>
            <a:pPr>
              <a:buClrTx/>
              <a:buFontTx/>
              <a:buNone/>
              <a:defRPr/>
            </a:pPr>
            <a:r>
              <a:rPr lang="es-AR" sz="2400" dirty="0" smtClean="0"/>
              <a:t>LANGUAGE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6444208" y="54063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s-AR" sz="2400" dirty="0"/>
              <a:t>MACHINE</a:t>
            </a:r>
          </a:p>
          <a:p>
            <a:pPr>
              <a:buClrTx/>
              <a:buFontTx/>
              <a:buNone/>
              <a:defRPr/>
            </a:pPr>
            <a:r>
              <a:rPr lang="es-AR" sz="24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3087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WHAT IS A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PROGRAMMER?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Person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makes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developer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dev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coder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software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engineer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person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writes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software.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term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refer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specialist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area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generalist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writes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code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kinds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software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 (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Wikipedia)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END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 smtClean="0">
                <a:solidFill>
                  <a:srgbClr val="146E83"/>
                </a:solidFill>
              </a:rPr>
              <a:t>QUESTIONS?</a:t>
            </a:r>
            <a:endParaRPr lang="es-AR" sz="4600" b="1" dirty="0" smtClean="0">
              <a:solidFill>
                <a:srgbClr val="146E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TOPICS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211138" indent="-206375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Computing and </a:t>
            </a:r>
            <a:r>
              <a:rPr lang="en-US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Informatics</a:t>
            </a:r>
          </a:p>
          <a:p>
            <a:pPr marL="211138" indent="-206375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en-US" sz="2400" dirty="0" smtClean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211138" indent="-206375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en" sz="2400" dirty="0" smtClean="0"/>
              <a:t> Programming</a:t>
            </a:r>
            <a:endParaRPr lang="en" sz="24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Program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Language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Translation</a:t>
            </a:r>
            <a:endParaRPr lang="en" sz="2200" dirty="0"/>
          </a:p>
          <a:p>
            <a:endParaRPr lang="es-AR" sz="2500" dirty="0" smtClean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solidFill>
                  <a:srgbClr val="292929"/>
                </a:solidFill>
                <a:latin typeface="Nexa Bold" pitchFamily="50" charset="0"/>
              </a:rPr>
              <a:t>IT AND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COMPUTING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Informatics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science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studies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everything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related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electronic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devices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known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computers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product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increasingly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frequent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need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in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human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being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informed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400" b="1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COMPUTING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 marL="211138" indent="-211138">
              <a:spcBef>
                <a:spcPts val="363"/>
              </a:spcBef>
              <a:buSzPct val="45000"/>
              <a:buFont typeface="Wingdings" pitchFamily="2" charset="2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¿And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In general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terms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several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authors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agree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at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present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refers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same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thing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If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you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insist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definition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you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reserve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word</a:t>
            </a: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computing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science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covers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more formal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issues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related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processing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431800" lvl="1" indent="-211138">
              <a:spcBef>
                <a:spcPts val="363"/>
              </a:spcBef>
              <a:buSzPct val="45000"/>
              <a:buNone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</a:pPr>
            <a:endParaRPr lang="es-AR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n" sz="2200" dirty="0" smtClean="0"/>
              <a:t>Programming Languages Theory</a:t>
            </a:r>
            <a:endParaRPr lang="en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/>
              <a:t>  </a:t>
            </a:r>
            <a:r>
              <a:rPr lang="en" sz="2200" dirty="0" smtClean="0"/>
              <a:t>Graphic Computing</a:t>
            </a:r>
            <a:endParaRPr lang="en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/>
              <a:t>  </a:t>
            </a:r>
            <a:r>
              <a:rPr lang="en" sz="2200" dirty="0" smtClean="0"/>
              <a:t>Operative Systems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Computational Complexity</a:t>
            </a:r>
            <a:endParaRPr lang="en" sz="2200" dirty="0"/>
          </a:p>
        </p:txBody>
      </p:sp>
    </p:spTree>
    <p:extLst>
      <p:ext uri="{BB962C8B-B14F-4D97-AF65-F5344CB8AC3E}">
        <p14:creationId xmlns:p14="http://schemas.microsoft.com/office/powerpoint/2010/main" val="17250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INFORMATICS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Science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based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fundamentals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Programming</a:t>
            </a:r>
            <a:endParaRPr lang="en" sz="2200" dirty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" sz="2200" dirty="0" smtClean="0"/>
              <a:t>  </a:t>
            </a:r>
            <a:r>
              <a:rPr lang="es-AR" sz="2200" dirty="0" smtClean="0">
                <a:solidFill>
                  <a:srgbClr val="000000"/>
                </a:solidFill>
              </a:rPr>
              <a:t>Software </a:t>
            </a:r>
            <a:r>
              <a:rPr lang="es-AR" sz="2200" dirty="0" err="1">
                <a:solidFill>
                  <a:srgbClr val="000000"/>
                </a:solidFill>
              </a:rPr>
              <a:t>development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methodologies</a:t>
            </a:r>
            <a:endParaRPr lang="es-AR" sz="22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</a:rPr>
              <a:t>  </a:t>
            </a:r>
            <a:r>
              <a:rPr lang="es-AR" sz="2200" dirty="0" err="1" smtClean="0">
                <a:solidFill>
                  <a:srgbClr val="000000"/>
                </a:solidFill>
              </a:rPr>
              <a:t>Computers</a:t>
            </a:r>
            <a:r>
              <a:rPr lang="es-AR" altLang="es-ES" sz="2200" dirty="0">
                <a:solidFill>
                  <a:srgbClr val="000000"/>
                </a:solidFill>
              </a:rPr>
              <a:t>’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 smtClean="0">
                <a:solidFill>
                  <a:srgbClr val="000000"/>
                </a:solidFill>
              </a:rPr>
              <a:t>architecture</a:t>
            </a:r>
            <a:endParaRPr lang="es-AR" sz="22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</a:rPr>
              <a:t>  </a:t>
            </a:r>
            <a:r>
              <a:rPr lang="es-AR" sz="2200" dirty="0" err="1" smtClean="0">
                <a:solidFill>
                  <a:srgbClr val="000000"/>
                </a:solidFill>
              </a:rPr>
              <a:t>Networking</a:t>
            </a:r>
            <a:endParaRPr lang="es-AR" sz="22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</a:rPr>
              <a:t>  AI</a:t>
            </a:r>
            <a:endParaRPr lang="en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</a:rPr>
              <a:t>  </a:t>
            </a:r>
            <a:r>
              <a:rPr lang="es-AR" sz="2200" dirty="0" err="1" smtClean="0">
                <a:solidFill>
                  <a:srgbClr val="000000"/>
                </a:solidFill>
              </a:rPr>
              <a:t>Some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parts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 smtClean="0">
                <a:solidFill>
                  <a:srgbClr val="000000"/>
                </a:solidFill>
              </a:rPr>
              <a:t>electronics</a:t>
            </a:r>
            <a:endParaRPr lang="es-AR" sz="2200" dirty="0" smtClean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</a:rPr>
              <a:t>  </a:t>
            </a:r>
            <a:r>
              <a:rPr lang="es-AR" sz="2200" dirty="0" err="1" smtClean="0">
                <a:solidFill>
                  <a:srgbClr val="000000"/>
                </a:solidFill>
              </a:rPr>
              <a:t>Even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the</a:t>
            </a:r>
            <a:r>
              <a:rPr lang="es-AR" sz="2200" dirty="0">
                <a:solidFill>
                  <a:srgbClr val="000000"/>
                </a:solidFill>
              </a:rPr>
              <a:t> social </a:t>
            </a:r>
            <a:r>
              <a:rPr lang="es-AR" sz="2200" dirty="0" err="1">
                <a:solidFill>
                  <a:srgbClr val="000000"/>
                </a:solidFill>
              </a:rPr>
              <a:t>impact</a:t>
            </a:r>
            <a:r>
              <a:rPr lang="es-AR" sz="2200" dirty="0">
                <a:solidFill>
                  <a:srgbClr val="000000"/>
                </a:solidFill>
              </a:rPr>
              <a:t> of </a:t>
            </a:r>
            <a:r>
              <a:rPr lang="es-AR" sz="2200" dirty="0" err="1">
                <a:solidFill>
                  <a:srgbClr val="000000"/>
                </a:solidFill>
              </a:rPr>
              <a:t>computer</a:t>
            </a:r>
            <a:r>
              <a:rPr lang="es-AR" sz="2200" dirty="0">
                <a:solidFill>
                  <a:srgbClr val="000000"/>
                </a:solidFill>
              </a:rPr>
              <a:t> </a:t>
            </a:r>
            <a:r>
              <a:rPr lang="es-AR" sz="2200" dirty="0" err="1">
                <a:solidFill>
                  <a:srgbClr val="000000"/>
                </a:solidFill>
              </a:rPr>
              <a:t>systems</a:t>
            </a:r>
            <a:r>
              <a:rPr lang="es-AR" sz="2200" dirty="0" smtClean="0">
                <a:solidFill>
                  <a:srgbClr val="000000"/>
                </a:solidFill>
              </a:rPr>
              <a:t> </a:t>
            </a:r>
            <a:endParaRPr lang="es-AR" sz="2200" dirty="0">
              <a:solidFill>
                <a:srgbClr val="000000"/>
              </a:solidFill>
            </a:endParaRPr>
          </a:p>
          <a:p>
            <a:pPr marL="430213" lvl="2" indent="0">
              <a:lnSpc>
                <a:spcPct val="80000"/>
              </a:lnSpc>
              <a:spcBef>
                <a:spcPts val="363"/>
              </a:spcBef>
              <a:buSzPct val="4500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possible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understand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science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synergic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union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all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set of disciplines.</a:t>
            </a: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COMPUTER</a:t>
            </a:r>
            <a:endParaRPr lang="es-AR" sz="3000" dirty="0"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 smtClean="0"/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 err="1" smtClean="0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programmable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machine,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can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perform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different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jobs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depending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preparation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given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has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numerical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logical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calculation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capacity</a:t>
            </a:r>
            <a:r>
              <a:rPr lang="es-AR" sz="22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works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like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robot,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totally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conditioned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orders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man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90000"/>
              </a:lnSpc>
              <a:spcBef>
                <a:spcPts val="363"/>
              </a:spcBef>
              <a:buFont typeface="Wingdings" pitchFamily="2" charset="2"/>
              <a:buChar char="ü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It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doesn</a:t>
            </a:r>
            <a:r>
              <a:rPr lang="es-AR" altLang="es-ES" sz="2200" dirty="0" err="1">
                <a:solidFill>
                  <a:srgbClr val="000000"/>
                </a:solidFill>
                <a:latin typeface="Calibri" pitchFamily="34" charset="0"/>
              </a:rPr>
              <a:t>’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t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pitchFamily="34" charset="0"/>
              </a:rPr>
              <a:t>work</a:t>
            </a:r>
            <a:r>
              <a:rPr lang="es-AR" sz="2200" dirty="0">
                <a:solidFill>
                  <a:srgbClr val="000000"/>
                </a:solidFill>
                <a:latin typeface="Calibri" pitchFamily="34" charset="0"/>
              </a:rPr>
              <a:t> stand </a:t>
            </a:r>
            <a:r>
              <a:rPr lang="es-AR" sz="2200" dirty="0" err="1" smtClean="0">
                <a:solidFill>
                  <a:srgbClr val="000000"/>
                </a:solidFill>
                <a:latin typeface="Calibri" pitchFamily="34" charset="0"/>
              </a:rPr>
              <a:t>alone</a:t>
            </a:r>
            <a:endParaRPr lang="es-AR" sz="2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>
              <a:lnSpc>
                <a:spcPct val="90000"/>
              </a:lnSpc>
              <a:spcBef>
                <a:spcPts val="363"/>
              </a:spcBef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AR" sz="240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ts val="36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not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reason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or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create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solutions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but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executes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 series of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commands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 are </a:t>
            </a:r>
            <a:r>
              <a:rPr lang="es-AR" sz="2400" dirty="0" err="1">
                <a:solidFill>
                  <a:srgbClr val="000000"/>
                </a:solidFill>
                <a:latin typeface="Calibri" pitchFamily="34" charset="0"/>
              </a:rPr>
              <a:t>provided</a:t>
            </a:r>
            <a:r>
              <a:rPr lang="es-AR" sz="24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PURPOSE OF THE </a:t>
            </a:r>
            <a:r>
              <a:rPr lang="es-AR" sz="3000" dirty="0" smtClean="0">
                <a:solidFill>
                  <a:srgbClr val="1FA0BE"/>
                </a:solidFill>
                <a:latin typeface="Nexa Bold" pitchFamily="50" charset="0"/>
              </a:rPr>
              <a:t>COMPUTER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r>
              <a:rPr lang="en" sz="2400" dirty="0" smtClean="0"/>
              <a:t>The </a:t>
            </a: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help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AR" sz="22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Through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programming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get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specific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n" sz="2200" dirty="0" smtClean="0"/>
              <a:t>.</a:t>
            </a:r>
          </a:p>
          <a:p>
            <a:pPr lvl="1">
              <a:buFont typeface="Wingdings" pitchFamily="2" charset="2"/>
              <a:buChar char="ü"/>
              <a:defRPr/>
            </a:pPr>
            <a:endParaRPr lang="en" sz="2200" dirty="0"/>
          </a:p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Just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think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little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bit: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Can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every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problem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be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solved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2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2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2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?</a:t>
            </a:r>
            <a:endParaRPr lang="es-AR" sz="22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PROGRAMMING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preparation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done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so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does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want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programming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create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 smtClean="0">
                <a:latin typeface="Nexa Bold" pitchFamily="50" charset="0"/>
              </a:rPr>
              <a:t>PROGRAM</a:t>
            </a:r>
            <a:endParaRPr lang="es-AR" sz="3000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84784"/>
            <a:ext cx="8280000" cy="5220000"/>
          </a:xfrm>
        </p:spPr>
        <p:txBody>
          <a:bodyPr anchor="t">
            <a:normAutofit/>
          </a:bodyPr>
          <a:lstStyle/>
          <a:p>
            <a:pPr marL="211138" indent="-211138">
              <a:spcBef>
                <a:spcPts val="363"/>
              </a:spcBef>
              <a:buSzPct val="45000"/>
              <a:buFont typeface="Wingdings" charset="0"/>
              <a:buChar char=""/>
              <a:tabLst>
                <a:tab pos="211138" algn="l"/>
                <a:tab pos="658813" algn="l"/>
                <a:tab pos="1108075" algn="l"/>
                <a:tab pos="1557338" algn="l"/>
                <a:tab pos="2006600" algn="l"/>
                <a:tab pos="2455863" algn="l"/>
                <a:tab pos="2905125" algn="l"/>
                <a:tab pos="3354388" algn="l"/>
                <a:tab pos="3803650" algn="l"/>
                <a:tab pos="4252913" algn="l"/>
                <a:tab pos="4702175" algn="l"/>
                <a:tab pos="5151438" algn="l"/>
                <a:tab pos="5600700" algn="l"/>
                <a:tab pos="6049963" algn="l"/>
                <a:tab pos="6499225" algn="l"/>
                <a:tab pos="6948488" algn="l"/>
                <a:tab pos="7397750" algn="l"/>
                <a:tab pos="7847013" algn="l"/>
                <a:tab pos="8296275" algn="l"/>
                <a:tab pos="8745538" algn="l"/>
                <a:tab pos="9194800" algn="l"/>
              </a:tabLst>
              <a:defRPr/>
            </a:pPr>
            <a:endParaRPr lang="en" sz="2400" dirty="0" smtClean="0"/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an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orderly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sequence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instructions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carried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out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by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meet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purpose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.</a:t>
            </a: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  <a:p>
            <a:pPr>
              <a:spcBef>
                <a:spcPts val="363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AR" sz="2400" dirty="0" err="1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Develop</a:t>
            </a:r>
            <a:r>
              <a:rPr lang="es-AR" sz="2400" dirty="0" smtClean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program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implies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have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"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talk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"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language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,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which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serves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as a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means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of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communication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with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the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computer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indicate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what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we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want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latin typeface="Calibri" charset="0"/>
                <a:ea typeface="Arial Unicode MS" charset="0"/>
              </a:rPr>
              <a:t>to</a:t>
            </a:r>
            <a:r>
              <a:rPr lang="es-AR" sz="2400" dirty="0">
                <a:solidFill>
                  <a:srgbClr val="000000"/>
                </a:solidFill>
                <a:latin typeface="Calibri" charset="0"/>
                <a:ea typeface="Arial Unicode MS" charset="0"/>
              </a:rPr>
              <a:t> do.</a:t>
            </a:r>
            <a:endParaRPr lang="es-AR" sz="2400" dirty="0">
              <a:solidFill>
                <a:srgbClr val="000000"/>
              </a:solidFill>
              <a:latin typeface="Calibri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14047</TotalTime>
  <Words>507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Sol</cp:lastModifiedBy>
  <cp:revision>45</cp:revision>
  <dcterms:created xsi:type="dcterms:W3CDTF">2017-01-23T17:53:54Z</dcterms:created>
  <dcterms:modified xsi:type="dcterms:W3CDTF">2017-02-27T17:51:24Z</dcterms:modified>
</cp:coreProperties>
</file>