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4" r:id="rId3"/>
    <p:sldId id="300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07" r:id="rId19"/>
    <p:sldId id="329" r:id="rId20"/>
    <p:sldId id="330" r:id="rId21"/>
    <p:sldId id="308" r:id="rId22"/>
    <p:sldId id="301" r:id="rId23"/>
    <p:sldId id="309" r:id="rId24"/>
    <p:sldId id="331" r:id="rId25"/>
    <p:sldId id="332" r:id="rId26"/>
    <p:sldId id="310" r:id="rId27"/>
    <p:sldId id="311" r:id="rId28"/>
    <p:sldId id="333" r:id="rId29"/>
    <p:sldId id="334" r:id="rId30"/>
    <p:sldId id="312" r:id="rId31"/>
    <p:sldId id="313" r:id="rId32"/>
    <p:sldId id="335" r:id="rId33"/>
    <p:sldId id="336" r:id="rId34"/>
    <p:sldId id="302" r:id="rId35"/>
    <p:sldId id="337" r:id="rId36"/>
    <p:sldId id="338" r:id="rId37"/>
    <p:sldId id="339" r:id="rId38"/>
    <p:sldId id="293" r:id="rId3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s-AR" sz="3400" dirty="0" smtClean="0">
                <a:solidFill>
                  <a:srgbClr val="292929"/>
                </a:solidFill>
                <a:latin typeface="Nexa Bold" pitchFamily="50" charset="0"/>
              </a:rPr>
              <a:t>INTRODUCTION 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to LOGICS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PropositionS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800" dirty="0" smtClean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PROPOSITION: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describes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property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about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something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has precise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words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clear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sense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Can 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evaluated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as True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False.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PropositionS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There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are 2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b="1" u="sng" dirty="0" err="1" smtClean="0">
                <a:solidFill>
                  <a:srgbClr val="000000"/>
                </a:solidFill>
                <a:latin typeface="Calibri" pitchFamily="34" charset="0"/>
              </a:rPr>
              <a:t>Atomic</a:t>
            </a:r>
            <a:r>
              <a:rPr lang="es-AR" sz="2400" b="1" u="sng" dirty="0">
                <a:solidFill>
                  <a:srgbClr val="000000"/>
                </a:solidFill>
                <a:latin typeface="Calibri" pitchFamily="34" charset="0"/>
              </a:rPr>
              <a:t>:</a:t>
            </a:r>
            <a:r>
              <a:rPr lang="es-AR" sz="24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Simplest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are 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indivisible.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 i="1" dirty="0" smtClean="0">
                <a:solidFill>
                  <a:srgbClr val="000000"/>
                </a:solidFill>
                <a:latin typeface="Calibri" pitchFamily="34" charset="0"/>
              </a:rPr>
              <a:t>John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goes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movies</a:t>
            </a:r>
            <a:endParaRPr lang="es-AR" sz="2000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000" i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raining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today</a:t>
            </a:r>
            <a:endParaRPr lang="es-AR" sz="2000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000" i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sunny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today</a:t>
            </a:r>
            <a:endParaRPr lang="es-AR" sz="2000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Tomorrow</a:t>
            </a:r>
            <a:r>
              <a:rPr lang="es-AR" sz="2000" i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000" i="1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</a:rPr>
              <a:t>ll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 be </a:t>
            </a: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studying</a:t>
            </a:r>
            <a:endParaRPr lang="es-AR" sz="2000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 i="1" dirty="0" smtClean="0">
                <a:solidFill>
                  <a:srgbClr val="000000"/>
                </a:solidFill>
                <a:latin typeface="Calibri" pitchFamily="34" charset="0"/>
              </a:rPr>
              <a:t>I 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</a:rPr>
              <a:t>ate a pizza </a:t>
            </a:r>
            <a:r>
              <a:rPr lang="es-AR" sz="2000" i="1" dirty="0" err="1" smtClean="0">
                <a:solidFill>
                  <a:srgbClr val="000000"/>
                </a:solidFill>
                <a:latin typeface="Calibri" pitchFamily="34" charset="0"/>
              </a:rPr>
              <a:t>yesterday</a:t>
            </a:r>
            <a:endParaRPr lang="es-AR" sz="2000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000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b="1" u="sng" dirty="0" smtClean="0">
                <a:solidFill>
                  <a:srgbClr val="000000"/>
                </a:solidFill>
                <a:latin typeface="Calibri" pitchFamily="34" charset="0"/>
              </a:rPr>
              <a:t>Molecular:</a:t>
            </a:r>
            <a:r>
              <a:rPr lang="es-AR" sz="2400" b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composed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atomic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joined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by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link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terms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connectives</a:t>
            </a:r>
            <a:r>
              <a:rPr lang="es-AR" sz="2400" b="1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CONNECTIVES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344488">
              <a:spcBef>
                <a:spcPts val="363"/>
              </a:spcBef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400" b="1" dirty="0">
                <a:solidFill>
                  <a:srgbClr val="000000"/>
                </a:solidFill>
                <a:latin typeface="Calibri" pitchFamily="34" charset="0"/>
              </a:rPr>
              <a:t>Link </a:t>
            </a:r>
            <a:r>
              <a:rPr lang="es-AR" sz="2400" b="1" dirty="0" err="1" smtClean="0">
                <a:solidFill>
                  <a:srgbClr val="000000"/>
                </a:solidFill>
                <a:latin typeface="Calibri" pitchFamily="34" charset="0"/>
              </a:rPr>
              <a:t>terms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b="1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s-AR" sz="2400" b="1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pitchFamily="34" charset="0"/>
              </a:rPr>
              <a:t>connectives</a:t>
            </a:r>
            <a:r>
              <a:rPr lang="es-AR" sz="2400" b="1" dirty="0" smtClean="0">
                <a:solidFill>
                  <a:srgbClr val="000000"/>
                </a:solidFill>
                <a:latin typeface="Calibri" pitchFamily="34" charset="0"/>
              </a:rPr>
              <a:t>):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links 2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531813" indent="-530225">
              <a:spcBef>
                <a:spcPts val="363"/>
              </a:spcBef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44488">
              <a:spcBef>
                <a:spcPts val="363"/>
              </a:spcBef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Linked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atomic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as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well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as molecular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531813" indent="-530225">
              <a:spcBef>
                <a:spcPts val="363"/>
              </a:spcBef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 marL="344488">
              <a:spcBef>
                <a:spcPts val="363"/>
              </a:spcBef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400" u="sng" dirty="0" err="1" smtClean="0">
                <a:solidFill>
                  <a:srgbClr val="000000"/>
                </a:solidFill>
                <a:latin typeface="Calibri" pitchFamily="34" charset="0"/>
              </a:rPr>
              <a:t>Conjunction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‘</a:t>
            </a:r>
            <a:r>
              <a:rPr lang="es-AR" altLang="ja-JP" sz="2400" dirty="0">
                <a:solidFill>
                  <a:srgbClr val="FF0000"/>
                </a:solidFill>
                <a:latin typeface="Calibri" pitchFamily="34" charset="0"/>
              </a:rPr>
              <a:t>AND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: </a:t>
            </a:r>
            <a:r>
              <a:rPr lang="es-AR" altLang="ja-JP" sz="2400" b="1" dirty="0">
                <a:solidFill>
                  <a:srgbClr val="000000"/>
                </a:solidFill>
                <a:latin typeface="Calibri" pitchFamily="34" charset="0"/>
              </a:rPr>
              <a:t>^. </a:t>
            </a:r>
            <a:r>
              <a:rPr lang="es-AR" altLang="ja-JP" sz="2400" dirty="0" err="1">
                <a:solidFill>
                  <a:srgbClr val="000000"/>
                </a:solidFill>
                <a:latin typeface="Calibri" pitchFamily="34" charset="0"/>
              </a:rPr>
              <a:t>Connects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2 </a:t>
            </a:r>
            <a:r>
              <a:rPr lang="es-AR" altLang="ja-JP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alibri" pitchFamily="34" charset="0"/>
              </a:rPr>
              <a:t>stating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alibri" pitchFamily="34" charset="0"/>
              </a:rPr>
              <a:t>two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alibri" pitchFamily="34" charset="0"/>
              </a:rPr>
              <a:t>occur</a:t>
            </a:r>
            <a:r>
              <a:rPr lang="es-AR" altLang="ja-JP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ja-JP" sz="2400" dirty="0" err="1" smtClean="0">
                <a:solidFill>
                  <a:srgbClr val="000000"/>
                </a:solidFill>
                <a:latin typeface="Calibri" pitchFamily="34" charset="0"/>
              </a:rPr>
              <a:t>simultaneously</a:t>
            </a:r>
            <a:r>
              <a:rPr lang="es-AR" altLang="ja-JP" sz="2400" dirty="0" smtClean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000" dirty="0" err="1" smtClean="0">
                <a:solidFill>
                  <a:srgbClr val="000000"/>
                </a:solidFill>
                <a:latin typeface="Calibri" pitchFamily="34" charset="0"/>
              </a:rPr>
              <a:t>E.g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.: John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goes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movies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alibri" pitchFamily="34" charset="0"/>
              </a:rPr>
              <a:t>and 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María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makes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supper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CONNECTIVES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44488" lvl="1" indent="-342900">
              <a:spcBef>
                <a:spcPts val="363"/>
              </a:spcBef>
              <a:buFont typeface="Arial" pitchFamily="34" charset="0"/>
              <a:buChar char="•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400" u="sng" dirty="0" err="1" smtClean="0">
                <a:solidFill>
                  <a:srgbClr val="000000"/>
                </a:solidFill>
                <a:latin typeface="Calibri" pitchFamily="34" charset="0"/>
              </a:rPr>
              <a:t>Disjunction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‘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: v.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Connect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2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stating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least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things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happens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both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same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time.</a:t>
            </a: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000" dirty="0" err="1" smtClean="0">
                <a:solidFill>
                  <a:srgbClr val="000000"/>
                </a:solidFill>
                <a:latin typeface="Calibri" pitchFamily="34" charset="0"/>
              </a:rPr>
              <a:t>E.g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.: John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goes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movies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FF0000"/>
                </a:solidFill>
                <a:latin typeface="Calibri" pitchFamily="34" charset="0"/>
              </a:rPr>
              <a:t>or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María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makes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pitchFamily="34" charset="0"/>
              </a:rPr>
              <a:t>supper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CONNECTIVES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531813" lvl="1" indent="-530225">
              <a:spcBef>
                <a:spcPts val="363"/>
              </a:spcBef>
              <a:buFont typeface="Arial" pitchFamily="34" charset="0"/>
              <a:buChar char="•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400" u="sng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4488" lvl="1" indent="-342900">
              <a:spcBef>
                <a:spcPts val="363"/>
              </a:spcBef>
              <a:buFont typeface="Arial" pitchFamily="34" charset="0"/>
              <a:buChar char="•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400" u="sng" dirty="0" err="1" smtClean="0">
                <a:solidFill>
                  <a:srgbClr val="000000"/>
                </a:solidFill>
                <a:latin typeface="Calibri" pitchFamily="34" charset="0"/>
              </a:rPr>
              <a:t>Negation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‘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NOT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‘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: </a:t>
            </a:r>
            <a:r>
              <a:rPr lang="es-AR" sz="2400" b="1" dirty="0">
                <a:solidFill>
                  <a:srgbClr val="000000"/>
                </a:solidFill>
                <a:latin typeface="Calibri" pitchFamily="34" charset="0"/>
              </a:rPr>
              <a:t>~.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does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"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connect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"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between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applies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Denies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happens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applies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r>
              <a:rPr lang="es-AR" sz="2000" dirty="0" err="1" smtClean="0">
                <a:solidFill>
                  <a:srgbClr val="000000"/>
                </a:solidFill>
                <a:latin typeface="Calibri" pitchFamily="34" charset="0"/>
              </a:rPr>
              <a:t>E.g</a:t>
            </a:r>
            <a:r>
              <a:rPr lang="es-AR" sz="2000" dirty="0" smtClean="0">
                <a:solidFill>
                  <a:srgbClr val="000000"/>
                </a:solidFill>
                <a:latin typeface="Calibri" pitchFamily="34" charset="0"/>
              </a:rPr>
              <a:t>.: María </a:t>
            </a:r>
            <a:r>
              <a:rPr lang="es-AR" sz="2000" dirty="0" err="1">
                <a:solidFill>
                  <a:srgbClr val="FF0000"/>
                </a:solidFill>
                <a:latin typeface="Calibri" pitchFamily="34" charset="0"/>
              </a:rPr>
              <a:t>does</a:t>
            </a:r>
            <a:r>
              <a:rPr lang="es-AR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s-AR" sz="2000" dirty="0" err="1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alibri" pitchFamily="34" charset="0"/>
              </a:rPr>
              <a:t>make</a:t>
            </a:r>
            <a:r>
              <a:rPr lang="es-AR" sz="20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alibri" pitchFamily="34" charset="0"/>
              </a:rPr>
              <a:t>supper</a:t>
            </a:r>
            <a:r>
              <a:rPr lang="es-AR" sz="2000" dirty="0" smtClean="0">
                <a:solidFill>
                  <a:srgbClr val="000000"/>
                </a:solidFill>
                <a:latin typeface="Calibri" pitchFamily="34" charset="0"/>
              </a:rPr>
              <a:t>. I </a:t>
            </a:r>
            <a:r>
              <a:rPr lang="es-AR" sz="2000" dirty="0">
                <a:solidFill>
                  <a:srgbClr val="FF0000"/>
                </a:solidFill>
                <a:latin typeface="Calibri" pitchFamily="34" charset="0"/>
              </a:rPr>
              <a:t>do </a:t>
            </a:r>
            <a:r>
              <a:rPr lang="es-AR" sz="2000" dirty="0" err="1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alibri" pitchFamily="34" charset="0"/>
              </a:rPr>
              <a:t>live</a:t>
            </a:r>
            <a:r>
              <a:rPr lang="es-AR" sz="2000" dirty="0" smtClean="0">
                <a:solidFill>
                  <a:srgbClr val="000000"/>
                </a:solidFill>
                <a:latin typeface="Calibri" pitchFamily="34" charset="0"/>
              </a:rPr>
              <a:t> in Uruguay.</a:t>
            </a:r>
          </a:p>
          <a:p>
            <a:pPr marL="858837" lvl="2" indent="0">
              <a:spcBef>
                <a:spcPts val="363"/>
              </a:spcBef>
              <a:buNone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FORMALIZATION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609600" indent="-606425">
              <a:lnSpc>
                <a:spcPct val="90000"/>
              </a:lnSpc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has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underlying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shows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9600" indent="-606425">
              <a:lnSpc>
                <a:spcPct val="90000"/>
              </a:lnSpc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articulates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elements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609600" indent="-606425">
              <a:lnSpc>
                <a:spcPct val="90000"/>
              </a:lnSpc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9600" indent="-606425">
              <a:lnSpc>
                <a:spcPct val="90000"/>
              </a:lnSpc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extracted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"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via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formalization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609600" indent="-606425">
              <a:lnSpc>
                <a:spcPct val="90000"/>
              </a:lnSpc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6425" indent="-603250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meaning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606425" indent="-603250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Identify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Atomic</a:t>
            </a:r>
            <a:r>
              <a:rPr lang="es-AR" sz="2400" b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</a:p>
          <a:p>
            <a:pPr marL="606425" indent="-603250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Identify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Connectives</a:t>
            </a: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6425" indent="-603250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Group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Molecular </a:t>
            </a:r>
            <a:r>
              <a:rPr lang="es-AR" sz="2400" b="1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609600" indent="-606425">
              <a:lnSpc>
                <a:spcPct val="90000"/>
              </a:lnSpc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9600" indent="-606425">
              <a:lnSpc>
                <a:spcPct val="90000"/>
              </a:lnSpc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Note: </a:t>
            </a:r>
            <a:r>
              <a:rPr lang="es-AR" sz="20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also</a:t>
            </a: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called</a:t>
            </a: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0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propositional</a:t>
            </a: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form</a:t>
            </a:r>
            <a:r>
              <a:rPr lang="es-AR" sz="20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FORMALIZATION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609600" indent="-606425"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example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formalization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following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9600" indent="-606425"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marL="609600" indent="-606425" algn="ctr"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Red 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roses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yellow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cookies</a:t>
            </a:r>
          </a:p>
          <a:p>
            <a:pPr marL="609600" indent="-606425"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			  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    </a:t>
            </a:r>
            <a:r>
              <a:rPr lang="es-AR" sz="2400" dirty="0" err="1" smtClean="0">
                <a:solidFill>
                  <a:srgbClr val="FF0000"/>
                </a:solidFill>
                <a:latin typeface="Calibri" charset="0"/>
                <a:ea typeface="Arial Unicode MS" charset="0"/>
              </a:rPr>
              <a:t>Atom</a:t>
            </a:r>
            <a:r>
              <a:rPr lang="es-AR" sz="2400" dirty="0" smtClean="0">
                <a:solidFill>
                  <a:srgbClr val="FF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 charset="0"/>
                <a:ea typeface="Arial Unicode MS" charset="0"/>
              </a:rPr>
              <a:t>1      ^         </a:t>
            </a:r>
            <a:r>
              <a:rPr lang="es-AR" sz="2400" dirty="0" err="1">
                <a:solidFill>
                  <a:srgbClr val="FF0000"/>
                </a:solidFill>
                <a:latin typeface="Calibri" charset="0"/>
                <a:ea typeface="Arial Unicode MS" charset="0"/>
              </a:rPr>
              <a:t>Atom</a:t>
            </a:r>
            <a:r>
              <a:rPr lang="es-AR" sz="2400" dirty="0">
                <a:solidFill>
                  <a:srgbClr val="FF0000"/>
                </a:solidFill>
                <a:latin typeface="Calibri" charset="0"/>
                <a:ea typeface="Arial Unicode MS" charset="0"/>
              </a:rPr>
              <a:t> 2</a:t>
            </a:r>
          </a:p>
          <a:p>
            <a:pPr marL="609600" indent="-606425">
              <a:spcBef>
                <a:spcPts val="363"/>
              </a:spcBef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  <a:defRPr/>
            </a:pPr>
            <a:r>
              <a:rPr lang="es-AR" sz="2400" dirty="0">
                <a:solidFill>
                  <a:srgbClr val="FF0000"/>
                </a:solidFill>
                <a:latin typeface="Calibri" charset="0"/>
                <a:ea typeface="Arial Unicode MS" charset="0"/>
              </a:rPr>
              <a:t>          						</a:t>
            </a:r>
            <a:r>
              <a:rPr lang="es-AR" sz="2400" dirty="0" err="1">
                <a:solidFill>
                  <a:srgbClr val="0000FF"/>
                </a:solidFill>
                <a:latin typeface="Calibri" charset="0"/>
                <a:ea typeface="Arial Unicode MS" charset="0"/>
              </a:rPr>
              <a:t>Molecule</a:t>
            </a:r>
            <a:r>
              <a:rPr lang="es-AR" sz="2400" dirty="0">
                <a:solidFill>
                  <a:srgbClr val="0000FF"/>
                </a:solidFill>
                <a:latin typeface="Calibri" charset="0"/>
                <a:ea typeface="Arial Unicode MS" charset="0"/>
              </a:rPr>
              <a:t> 1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Formalization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simple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method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correctly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apply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requires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practice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moments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and</a:t>
            </a: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intuition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FORMALIZATION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molecule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molecules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successively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until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reaches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atoms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basic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level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atoms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higher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level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big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"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molecule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INTERPRETATION</a:t>
            </a:r>
            <a:endParaRPr lang="es-AR" sz="3000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</a:rPr>
              <a:t>’</a:t>
            </a:r>
            <a:r>
              <a:rPr lang="es-AR" sz="2400" dirty="0" err="1">
                <a:solidFill>
                  <a:srgbClr val="000000"/>
                </a:solidFill>
              </a:rPr>
              <a:t>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suppose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have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two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sentences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enunciate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two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different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phenomena</a:t>
            </a:r>
            <a:r>
              <a:rPr lang="es-AR" sz="2400" dirty="0" smtClean="0">
                <a:solidFill>
                  <a:srgbClr val="000000"/>
                </a:solidFill>
              </a:rPr>
              <a:t>: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today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rains</a:t>
            </a:r>
            <a:r>
              <a:rPr lang="es-AR" sz="2200" dirty="0">
                <a:solidFill>
                  <a:srgbClr val="000000"/>
                </a:solidFill>
              </a:rPr>
              <a:t>, I </a:t>
            </a:r>
            <a:r>
              <a:rPr lang="es-AR" sz="2200" dirty="0" err="1">
                <a:solidFill>
                  <a:srgbClr val="000000"/>
                </a:solidFill>
              </a:rPr>
              <a:t>won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take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bus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I </a:t>
            </a:r>
            <a:r>
              <a:rPr lang="es-AR" sz="2200" dirty="0" err="1">
                <a:solidFill>
                  <a:srgbClr val="000000"/>
                </a:solidFill>
              </a:rPr>
              <a:t>don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get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paid</a:t>
            </a:r>
            <a:r>
              <a:rPr lang="es-AR" sz="2200" dirty="0">
                <a:solidFill>
                  <a:srgbClr val="000000"/>
                </a:solidFill>
              </a:rPr>
              <a:t>, I </a:t>
            </a:r>
            <a:r>
              <a:rPr lang="es-AR" sz="2200" dirty="0" err="1">
                <a:solidFill>
                  <a:srgbClr val="000000"/>
                </a:solidFill>
              </a:rPr>
              <a:t>won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go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to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work</a:t>
            </a:r>
            <a:endParaRPr lang="es-AR" sz="2200" dirty="0" smtClean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2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Note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both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sentences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have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same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logical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structure</a:t>
            </a:r>
            <a:r>
              <a:rPr lang="es-AR" sz="2400" dirty="0">
                <a:solidFill>
                  <a:srgbClr val="000000"/>
                </a:solidFill>
              </a:rPr>
              <a:t>, </a:t>
            </a:r>
            <a:endParaRPr lang="es-AR" sz="24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	</a:t>
            </a:r>
            <a:r>
              <a:rPr lang="es-AR" sz="2400" dirty="0" smtClean="0">
                <a:solidFill>
                  <a:srgbClr val="000000"/>
                </a:solidFill>
              </a:rPr>
              <a:t>	p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s-AR" sz="2400" dirty="0" smtClean="0">
                <a:solidFill>
                  <a:srgbClr val="000000"/>
                </a:solidFill>
              </a:rPr>
              <a:t> </a:t>
            </a:r>
            <a:r>
              <a:rPr lang="es-AR" sz="2400" dirty="0">
                <a:solidFill>
                  <a:srgbClr val="000000"/>
                </a:solidFill>
              </a:rPr>
              <a:t>q. </a:t>
            </a:r>
            <a:r>
              <a:rPr lang="es-AR" sz="2400" dirty="0" err="1">
                <a:solidFill>
                  <a:srgbClr val="000000"/>
                </a:solidFill>
              </a:rPr>
              <a:t>Only</a:t>
            </a:r>
            <a:r>
              <a:rPr lang="es-AR" sz="2400" dirty="0">
                <a:solidFill>
                  <a:srgbClr val="000000"/>
                </a:solidFill>
              </a:rPr>
              <a:t> p and q are "variables" </a:t>
            </a:r>
            <a:r>
              <a:rPr lang="es-AR" sz="2400" dirty="0" err="1">
                <a:solidFill>
                  <a:srgbClr val="000000"/>
                </a:solidFill>
              </a:rPr>
              <a:t>having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different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values</a:t>
            </a:r>
            <a:r>
              <a:rPr lang="es-AR" sz="24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INTERPRETATION</a:t>
            </a:r>
            <a:endParaRPr lang="es-AR" sz="3000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1" indent="0" algn="ctr"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today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rains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won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bus.</a:t>
            </a:r>
          </a:p>
          <a:p>
            <a:pPr algn="ctr">
              <a:lnSpc>
                <a:spcPct val="83000"/>
              </a:lnSpc>
              <a:spcBef>
                <a:spcPts val="363"/>
              </a:spcBef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FF3300"/>
                </a:solidFill>
                <a:latin typeface="Calibri" pitchFamily="34" charset="0"/>
              </a:rPr>
              <a:t>p</a:t>
            </a:r>
            <a:r>
              <a:rPr lang="es-AR" sz="2400" dirty="0" smtClean="0">
                <a:solidFill>
                  <a:srgbClr val="FF3300"/>
                </a:solidFill>
                <a:latin typeface="Calibri" pitchFamily="34" charset="0"/>
              </a:rPr>
              <a:t> -&gt; </a:t>
            </a:r>
            <a:r>
              <a:rPr lang="es-AR" sz="2400" dirty="0">
                <a:solidFill>
                  <a:srgbClr val="FF3300"/>
                </a:solidFill>
                <a:latin typeface="Calibri" pitchFamily="34" charset="0"/>
              </a:rPr>
              <a:t>q</a:t>
            </a: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-&gt; =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 =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today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rains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q  =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won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bus. 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6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Formalization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Evaluation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Properties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" sz="2200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INTERPRETATION</a:t>
            </a:r>
            <a:endParaRPr lang="es-AR" sz="3000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algn="ctr"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don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paid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won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work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algn="ctr">
              <a:lnSpc>
                <a:spcPct val="83000"/>
              </a:lnSpc>
              <a:spcBef>
                <a:spcPts val="363"/>
              </a:spcBef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FF3300"/>
                </a:solidFill>
                <a:latin typeface="Calibri" pitchFamily="34" charset="0"/>
              </a:rPr>
              <a:t>p</a:t>
            </a:r>
            <a:r>
              <a:rPr lang="es-AR" sz="2400" dirty="0" smtClean="0">
                <a:solidFill>
                  <a:srgbClr val="FF3300"/>
                </a:solidFill>
                <a:latin typeface="Calibri" pitchFamily="34" charset="0"/>
              </a:rPr>
              <a:t> -&gt; </a:t>
            </a:r>
            <a:r>
              <a:rPr lang="es-AR" sz="2400" dirty="0">
                <a:solidFill>
                  <a:srgbClr val="FF3300"/>
                </a:solidFill>
                <a:latin typeface="Calibri" pitchFamily="34" charset="0"/>
              </a:rPr>
              <a:t>q</a:t>
            </a: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-&gt; = 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,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 = ?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q  = ?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AMBIGUITIES</a:t>
            </a:r>
            <a:endParaRPr lang="es-AR" sz="3000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I can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say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same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ways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685800"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 err="1" smtClean="0">
                <a:solidFill>
                  <a:srgbClr val="FF3300"/>
                </a:solidFill>
                <a:latin typeface="Calibri" pitchFamily="34" charset="0"/>
              </a:rPr>
              <a:t>Today</a:t>
            </a:r>
            <a:r>
              <a:rPr lang="es-AR" sz="2200" dirty="0" smtClean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 a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sunny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day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.</a:t>
            </a:r>
          </a:p>
          <a:p>
            <a:pPr marL="685800"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 err="1" smtClean="0">
                <a:solidFill>
                  <a:srgbClr val="FF3300"/>
                </a:solidFill>
                <a:latin typeface="Calibri" pitchFamily="34" charset="0"/>
              </a:rPr>
              <a:t>Today</a:t>
            </a:r>
            <a:r>
              <a:rPr lang="es-AR" sz="2200" dirty="0" smtClean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sunny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.</a:t>
            </a:r>
          </a:p>
          <a:p>
            <a:pPr marL="685800"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 err="1" smtClean="0">
                <a:solidFill>
                  <a:srgbClr val="FF3300"/>
                </a:solidFill>
                <a:latin typeface="Calibri" pitchFamily="34" charset="0"/>
              </a:rPr>
              <a:t>It</a:t>
            </a:r>
            <a:r>
              <a:rPr lang="es-AR" altLang="es-ES" sz="2200" dirty="0" err="1" smtClean="0">
                <a:solidFill>
                  <a:srgbClr val="FF3300"/>
                </a:solidFill>
                <a:latin typeface="Calibri" pitchFamily="34" charset="0"/>
              </a:rPr>
              <a:t>’</a:t>
            </a:r>
            <a:r>
              <a:rPr lang="es-AR" sz="2200" dirty="0" err="1" smtClean="0">
                <a:solidFill>
                  <a:srgbClr val="FF3300"/>
                </a:solidFill>
                <a:latin typeface="Calibri" pitchFamily="34" charset="0"/>
              </a:rPr>
              <a:t>s</a:t>
            </a:r>
            <a:r>
              <a:rPr lang="es-AR" sz="2200" dirty="0" smtClean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a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sunny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FF3300"/>
                </a:solidFill>
                <a:latin typeface="Calibri" pitchFamily="34" charset="0"/>
              </a:rPr>
              <a:t>day</a:t>
            </a:r>
            <a:r>
              <a:rPr lang="es-AR" sz="2200" dirty="0">
                <a:solidFill>
                  <a:srgbClr val="FF3300"/>
                </a:solidFill>
                <a:latin typeface="Calibri" pitchFamily="34" charset="0"/>
              </a:rPr>
              <a:t> </a:t>
            </a:r>
            <a:r>
              <a:rPr lang="es-AR" sz="2200" dirty="0" err="1" smtClean="0">
                <a:solidFill>
                  <a:srgbClr val="FF3300"/>
                </a:solidFill>
                <a:latin typeface="Calibri" pitchFamily="34" charset="0"/>
              </a:rPr>
              <a:t>today</a:t>
            </a:r>
            <a:r>
              <a:rPr lang="es-AR" sz="2200" dirty="0" smtClean="0">
                <a:solidFill>
                  <a:srgbClr val="FF3300"/>
                </a:solidFill>
                <a:latin typeface="Calibri" pitchFamily="34" charset="0"/>
              </a:rPr>
              <a:t>.</a:t>
            </a:r>
            <a:endParaRPr lang="es-AR" sz="2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formalization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translates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as a single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atomic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46043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Formalization </a:t>
            </a:r>
            <a:r>
              <a:rPr lang="en-US" sz="3000" cap="all" dirty="0">
                <a:latin typeface="Nexa Bold" pitchFamily="50" charset="0"/>
              </a:rPr>
              <a:t>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Interpretation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formalize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consists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extracting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detach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meaning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Replacing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symbols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interpret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give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meaning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Substitution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symbols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phrases</a:t>
            </a:r>
            <a:endParaRPr lang="es-AR" sz="22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formalized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unique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way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same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multiple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interpretations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TRUTH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TABLES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interpreting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atomic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be </a:t>
            </a:r>
            <a:r>
              <a:rPr lang="es-AR" sz="2400" i="1" dirty="0">
                <a:solidFill>
                  <a:srgbClr val="000000"/>
                </a:solidFill>
                <a:latin typeface="Calibri" pitchFamily="34" charset="0"/>
              </a:rPr>
              <a:t>True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i="1" dirty="0">
                <a:solidFill>
                  <a:srgbClr val="000000"/>
                </a:solidFill>
                <a:latin typeface="Calibri" pitchFamily="34" charset="0"/>
              </a:rPr>
              <a:t>False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determined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contrasting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enunciated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reality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morning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	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windows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open.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TRUTH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TABLES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3000"/>
              </a:lnSpc>
              <a:spcBef>
                <a:spcPts val="363"/>
              </a:spcBef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molecular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be True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False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are</a:t>
            </a:r>
          </a:p>
          <a:p>
            <a:pPr marL="0" indent="0"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determined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truth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falsity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their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atomic</a:t>
            </a: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lnSpc>
                <a:spcPct val="83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evaluating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connectives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75000"/>
              </a:lnSpc>
              <a:spcBef>
                <a:spcPts val="363"/>
              </a:spcBef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lnSpc>
                <a:spcPct val="75000"/>
              </a:lnSpc>
              <a:spcBef>
                <a:spcPts val="363"/>
              </a:spcBef>
              <a:buNone/>
            </a:pP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morning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window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open.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pPr>
              <a:lnSpc>
                <a:spcPct val="75000"/>
              </a:lnSpc>
              <a:spcBef>
                <a:spcPts val="363"/>
              </a:spcBef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75000"/>
              </a:lnSpc>
              <a:spcBef>
                <a:spcPts val="363"/>
              </a:spcBef>
              <a:buNone/>
            </a:pP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75000"/>
              </a:lnSpc>
              <a:spcBef>
                <a:spcPts val="363"/>
              </a:spcBef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calculated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?  &gt;&gt;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Using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truth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tables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75000"/>
              </a:lnSpc>
              <a:spcBef>
                <a:spcPts val="363"/>
              </a:spcBef>
              <a:buNone/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They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tell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us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truths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are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calculated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molecular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propositions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19353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TRUTH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TABLES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Consider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truth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 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 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(true</a:t>
            </a: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) ,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F (false</a:t>
            </a: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).</a:t>
            </a: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12343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NEGATION </a:t>
            </a:r>
            <a:r>
              <a:rPr lang="en-US" altLang="es-ES" sz="2800" dirty="0">
                <a:solidFill>
                  <a:srgbClr val="1FA0BE"/>
                </a:solidFill>
              </a:rPr>
              <a:t>“</a:t>
            </a:r>
            <a:r>
              <a:rPr lang="en-US" altLang="ja-JP" sz="2800" b="1" dirty="0">
                <a:solidFill>
                  <a:srgbClr val="1FA0BE"/>
                </a:solidFill>
              </a:rPr>
              <a:t>~</a:t>
            </a:r>
            <a:r>
              <a:rPr lang="en-US" altLang="es-ES" sz="2800" b="1" dirty="0">
                <a:solidFill>
                  <a:srgbClr val="1FA0BE"/>
                </a:solidFill>
              </a:rPr>
              <a:t>”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3162"/>
              </p:ext>
            </p:extLst>
          </p:nvPr>
        </p:nvGraphicFramePr>
        <p:xfrm>
          <a:off x="456406" y="1700808"/>
          <a:ext cx="8231188" cy="4525963"/>
        </p:xfrm>
        <a:graphic>
          <a:graphicData uri="http://schemas.openxmlformats.org/drawingml/2006/table">
            <a:tbl>
              <a:tblPr/>
              <a:tblGrid>
                <a:gridCol w="4527550"/>
                <a:gridCol w="3703638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~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</a:t>
                      </a:r>
                      <a:endParaRPr kumimoji="0" lang="es-A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endParaRPr kumimoji="0" 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endParaRPr kumimoji="0" 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TO 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TABLES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Consider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 and q.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truth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either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 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(true),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F (false). </a:t>
            </a:r>
            <a:endParaRPr lang="es-AR" sz="2400" i="1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truth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p and q can 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combined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four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Both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True					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	p=T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	q=T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Both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False						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p=F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	q=F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True and q False				p=T		q=F	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False and q True				p=F		q=T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Conjunction </a:t>
            </a:r>
            <a:r>
              <a:rPr lang="en-US" altLang="es-ES" sz="3000" cap="all" dirty="0">
                <a:solidFill>
                  <a:srgbClr val="1FA0BE"/>
                </a:solidFill>
                <a:latin typeface="Nexa Bold" pitchFamily="50" charset="0"/>
              </a:rPr>
              <a:t>“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^</a:t>
            </a:r>
            <a:r>
              <a:rPr lang="en-US" altLang="es-ES" sz="3000" cap="all" dirty="0">
                <a:solidFill>
                  <a:srgbClr val="1FA0BE"/>
                </a:solidFill>
                <a:latin typeface="Nexa Bold" pitchFamily="50" charset="0"/>
              </a:rPr>
              <a:t>”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17885"/>
              </p:ext>
            </p:extLst>
          </p:nvPr>
        </p:nvGraphicFramePr>
        <p:xfrm>
          <a:off x="445945" y="1700808"/>
          <a:ext cx="8231188" cy="4525964"/>
        </p:xfrm>
        <a:graphic>
          <a:graphicData uri="http://schemas.openxmlformats.org/drawingml/2006/table">
            <a:tbl>
              <a:tblPr/>
              <a:tblGrid>
                <a:gridCol w="2743200"/>
                <a:gridCol w="2744788"/>
                <a:gridCol w="2743200"/>
              </a:tblGrid>
              <a:tr h="8858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Arial Unicode MS" charset="-128"/>
                        </a:rPr>
                        <a:t>Conjunction</a:t>
                      </a:r>
                      <a:r>
                        <a:rPr kumimoji="0" lang="es-A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Arial Unicode MS" charset="-128"/>
                        </a:rPr>
                        <a:t> </a:t>
                      </a:r>
                      <a:r>
                        <a:rPr kumimoji="0" lang="es-AR" altLang="es-E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Arial Unicode MS" charset="-128"/>
                        </a:rPr>
                        <a:t>“</a:t>
                      </a:r>
                      <a:r>
                        <a:rPr kumimoji="0" lang="es-A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Arial Unicode MS" charset="-128"/>
                        </a:rPr>
                        <a:t>and</a:t>
                      </a:r>
                      <a:r>
                        <a:rPr kumimoji="0" lang="es-AR" altLang="es-E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Arial Unicode MS" charset="-128"/>
                        </a:rPr>
                        <a:t>”</a:t>
                      </a:r>
                      <a:endParaRPr kumimoji="0" lang="es-AR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charset="-128"/>
                      </a:endParaRPr>
                    </a:p>
                  </a:txBody>
                  <a:tcPr marL="90000" marR="90000" marT="112428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^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q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12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DISJunction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alt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“</a:t>
            </a:r>
            <a:r>
              <a:rPr lang="en-US" altLang="es-ES" sz="3000" dirty="0" smtClean="0">
                <a:solidFill>
                  <a:srgbClr val="1FA0BE"/>
                </a:solidFill>
                <a:latin typeface="Nexa Bold" pitchFamily="50" charset="0"/>
              </a:rPr>
              <a:t>v</a:t>
            </a:r>
            <a:r>
              <a:rPr lang="en-US" alt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”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34041"/>
              </p:ext>
            </p:extLst>
          </p:nvPr>
        </p:nvGraphicFramePr>
        <p:xfrm>
          <a:off x="456406" y="1700808"/>
          <a:ext cx="8231188" cy="4525964"/>
        </p:xfrm>
        <a:graphic>
          <a:graphicData uri="http://schemas.openxmlformats.org/drawingml/2006/table">
            <a:tbl>
              <a:tblPr/>
              <a:tblGrid>
                <a:gridCol w="2743200"/>
                <a:gridCol w="2744788"/>
                <a:gridCol w="2743200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Disjunction</a:t>
                      </a:r>
                      <a:r>
                        <a:rPr kumimoji="0" lang="es-A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AR" altLang="es-E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s-AR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or</a:t>
                      </a:r>
                      <a:r>
                        <a:rPr kumimoji="0" lang="es-AR" altLang="es-E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”</a:t>
                      </a:r>
                      <a:endParaRPr kumimoji="0" lang="es-AR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0000" marR="90000" marT="112428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V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q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12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6E8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0000" marR="90000" marT="117504" marB="4680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WHAT IS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LOGIC (I)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science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studies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principles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methods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distinguish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good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bad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mechanism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obtain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new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existing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REMEMBER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1587" indent="0">
              <a:spcBef>
                <a:spcPts val="363"/>
              </a:spcBef>
              <a:buSzPct val="45000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corresponds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unique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always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single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(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Ambiguity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removed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)</a:t>
            </a: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 err="1">
                <a:latin typeface="Nexa Bold" pitchFamily="50" charset="0"/>
              </a:rPr>
              <a:t>Boolean</a:t>
            </a:r>
            <a:r>
              <a:rPr lang="es-AR" sz="3000" cap="all" dirty="0"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Logic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>
              <a:buClrTx/>
              <a:buFontTx/>
              <a:buNone/>
              <a:defRPr/>
            </a:pPr>
            <a:r>
              <a:rPr lang="es-AR" sz="2400" dirty="0" err="1"/>
              <a:t>Every</a:t>
            </a:r>
            <a:r>
              <a:rPr lang="es-AR" sz="2400" dirty="0"/>
              <a:t> </a:t>
            </a:r>
            <a:r>
              <a:rPr lang="es-AR" sz="2400" dirty="0" err="1"/>
              <a:t>operation</a:t>
            </a:r>
            <a:r>
              <a:rPr lang="es-AR" sz="2400" dirty="0"/>
              <a:t> </a:t>
            </a:r>
            <a:r>
              <a:rPr lang="es-AR" sz="2400" dirty="0" err="1"/>
              <a:t>is</a:t>
            </a:r>
            <a:r>
              <a:rPr lang="es-AR" sz="2400" dirty="0"/>
              <a:t> </a:t>
            </a:r>
            <a:r>
              <a:rPr lang="es-AR" sz="2400" dirty="0" err="1"/>
              <a:t>reduced</a:t>
            </a:r>
            <a:r>
              <a:rPr lang="es-AR" sz="2400" dirty="0"/>
              <a:t> </a:t>
            </a:r>
            <a:r>
              <a:rPr lang="es-AR" sz="2400" dirty="0" err="1"/>
              <a:t>to</a:t>
            </a:r>
            <a:r>
              <a:rPr lang="es-AR" sz="2400" dirty="0"/>
              <a:t>:</a:t>
            </a:r>
          </a:p>
          <a:p>
            <a:pPr>
              <a:buClrTx/>
              <a:buFontTx/>
              <a:buNone/>
              <a:defRPr/>
            </a:pPr>
            <a:r>
              <a:rPr lang="es-AR" sz="2400" dirty="0"/>
              <a:t> </a:t>
            </a:r>
          </a:p>
          <a:p>
            <a:pPr>
              <a:buClrTx/>
              <a:buFontTx/>
              <a:buNone/>
              <a:defRPr/>
            </a:pPr>
            <a:r>
              <a:rPr lang="es-AR" sz="2400" dirty="0"/>
              <a:t>AND		</a:t>
            </a:r>
            <a:r>
              <a:rPr lang="es-AR" sz="2400" dirty="0" err="1"/>
              <a:t>Conjunction</a:t>
            </a:r>
            <a:r>
              <a:rPr lang="es-AR" sz="2400" dirty="0"/>
              <a:t> (and)</a:t>
            </a:r>
          </a:p>
          <a:p>
            <a:pPr>
              <a:buClrTx/>
              <a:buFontTx/>
              <a:buNone/>
              <a:defRPr/>
            </a:pPr>
            <a:r>
              <a:rPr lang="es-AR" sz="2400" dirty="0"/>
              <a:t>OR		</a:t>
            </a:r>
            <a:r>
              <a:rPr lang="es-AR" sz="2400" dirty="0" err="1"/>
              <a:t>Disjunction</a:t>
            </a:r>
            <a:r>
              <a:rPr lang="es-AR" sz="2400" dirty="0"/>
              <a:t> (</a:t>
            </a:r>
            <a:r>
              <a:rPr lang="es-AR" sz="2400" dirty="0" err="1"/>
              <a:t>or</a:t>
            </a:r>
            <a:r>
              <a:rPr lang="es-AR" sz="2400" dirty="0"/>
              <a:t>)</a:t>
            </a:r>
          </a:p>
          <a:p>
            <a:pPr>
              <a:buClrTx/>
              <a:buFontTx/>
              <a:buNone/>
              <a:defRPr/>
            </a:pPr>
            <a:r>
              <a:rPr lang="es-AR" sz="2400" dirty="0"/>
              <a:t>NOT		</a:t>
            </a:r>
            <a:r>
              <a:rPr lang="es-AR" sz="2400" dirty="0" err="1"/>
              <a:t>Negation</a:t>
            </a:r>
            <a:r>
              <a:rPr lang="es-AR" sz="2400" dirty="0"/>
              <a:t> (</a:t>
            </a:r>
            <a:r>
              <a:rPr lang="es-AR" sz="2400" dirty="0" err="1"/>
              <a:t>not</a:t>
            </a:r>
            <a:r>
              <a:rPr lang="es-AR" sz="2400" dirty="0"/>
              <a:t>)</a:t>
            </a:r>
          </a:p>
          <a:p>
            <a:pPr algn="ctr">
              <a:buClrTx/>
              <a:buFontTx/>
              <a:buNone/>
              <a:defRPr/>
            </a:pPr>
            <a:r>
              <a:rPr lang="es-AR" sz="2400" dirty="0"/>
              <a:t>  </a:t>
            </a:r>
          </a:p>
          <a:p>
            <a:pPr algn="ctr">
              <a:buClrTx/>
              <a:buFontTx/>
              <a:buNone/>
              <a:defRPr/>
            </a:pPr>
            <a:r>
              <a:rPr lang="es-AR" sz="2400" b="1" dirty="0" err="1"/>
              <a:t>This</a:t>
            </a:r>
            <a:r>
              <a:rPr lang="es-AR" sz="2400" b="1" dirty="0"/>
              <a:t> </a:t>
            </a:r>
            <a:r>
              <a:rPr lang="es-AR" sz="2400" b="1" dirty="0" err="1"/>
              <a:t>happens</a:t>
            </a:r>
            <a:r>
              <a:rPr lang="es-AR" sz="2400" b="1" dirty="0"/>
              <a:t> a </a:t>
            </a:r>
            <a:r>
              <a:rPr lang="es-AR" sz="2400" b="1" dirty="0" err="1"/>
              <a:t>lot</a:t>
            </a:r>
            <a:r>
              <a:rPr lang="es-AR" sz="2400" b="1" dirty="0"/>
              <a:t> in IT</a:t>
            </a: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28605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 err="1">
                <a:latin typeface="Nexa Bold" pitchFamily="50" charset="0"/>
              </a:rPr>
              <a:t>Boolean</a:t>
            </a:r>
            <a:r>
              <a:rPr lang="es-AR" sz="3000" cap="all" dirty="0"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Logic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2240319"/>
            <a:ext cx="8460432" cy="334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6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 err="1">
                <a:latin typeface="Nexa Bold" pitchFamily="50" charset="0"/>
              </a:rPr>
              <a:t>Boolean</a:t>
            </a:r>
            <a:r>
              <a:rPr lang="es-AR" sz="3000" cap="all" dirty="0"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Logic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s-AR" sz="2400" b="1" dirty="0" smtClean="0">
                <a:solidFill>
                  <a:srgbClr val="000000"/>
                </a:solidFill>
              </a:rPr>
              <a:t>EXAMPLE</a:t>
            </a:r>
            <a:r>
              <a:rPr lang="es-AR" sz="2400" b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176"/>
              </a:spcBef>
              <a:buNone/>
            </a:pPr>
            <a:r>
              <a:rPr lang="es-AR" sz="2400" b="1" dirty="0" smtClean="0">
                <a:solidFill>
                  <a:srgbClr val="FF3300"/>
                </a:solidFill>
              </a:rPr>
              <a:t>R</a:t>
            </a:r>
            <a:r>
              <a:rPr lang="es-AR" sz="2400" b="1" dirty="0" smtClean="0">
                <a:solidFill>
                  <a:srgbClr val="000000"/>
                </a:solidFill>
              </a:rPr>
              <a:t> </a:t>
            </a:r>
            <a:r>
              <a:rPr lang="es-AR" sz="2400" b="1" dirty="0">
                <a:solidFill>
                  <a:srgbClr val="000000"/>
                </a:solidFill>
              </a:rPr>
              <a:t>= THEY ARE STEALING.</a:t>
            </a:r>
          </a:p>
          <a:p>
            <a:pPr>
              <a:spcBef>
                <a:spcPts val="176"/>
              </a:spcBef>
              <a:buNone/>
            </a:pPr>
            <a:r>
              <a:rPr lang="es-AR" sz="2400" b="1" dirty="0">
                <a:solidFill>
                  <a:srgbClr val="006600"/>
                </a:solidFill>
              </a:rPr>
              <a:t>P</a:t>
            </a:r>
            <a:r>
              <a:rPr lang="es-AR" sz="2400" b="1" dirty="0">
                <a:solidFill>
                  <a:srgbClr val="000000"/>
                </a:solidFill>
              </a:rPr>
              <a:t> = IT IS DAY.</a:t>
            </a:r>
          </a:p>
          <a:p>
            <a:pPr>
              <a:spcBef>
                <a:spcPts val="176"/>
              </a:spcBef>
              <a:buNone/>
            </a:pPr>
            <a:r>
              <a:rPr lang="es-AR" sz="2400" b="1" dirty="0">
                <a:solidFill>
                  <a:srgbClr val="336699"/>
                </a:solidFill>
              </a:rPr>
              <a:t>Q</a:t>
            </a:r>
            <a:r>
              <a:rPr lang="es-AR" sz="2400" b="1" dirty="0">
                <a:solidFill>
                  <a:srgbClr val="000000"/>
                </a:solidFill>
              </a:rPr>
              <a:t> = THE WINDOW IS OPEN.</a:t>
            </a:r>
          </a:p>
          <a:p>
            <a:pPr>
              <a:buNone/>
            </a:pPr>
            <a:r>
              <a:rPr lang="es-AR" sz="2400" dirty="0" smtClean="0">
                <a:solidFill>
                  <a:srgbClr val="000000"/>
                </a:solidFill>
              </a:rPr>
              <a:t>REASONING </a:t>
            </a:r>
            <a:r>
              <a:rPr lang="es-AR" sz="2400" dirty="0">
                <a:solidFill>
                  <a:srgbClr val="000000"/>
                </a:solidFill>
              </a:rPr>
              <a:t>TO KNOW IF THEY ARE STEALING</a:t>
            </a:r>
          </a:p>
          <a:p>
            <a:pPr>
              <a:buNone/>
            </a:pPr>
            <a:r>
              <a:rPr lang="es-AR" altLang="es-ES" sz="2360" dirty="0">
                <a:solidFill>
                  <a:srgbClr val="000000"/>
                </a:solidFill>
              </a:rPr>
              <a:t>“</a:t>
            </a:r>
            <a:r>
              <a:rPr lang="es-AR" altLang="ja-JP" sz="2360" dirty="0">
                <a:solidFill>
                  <a:srgbClr val="FF3300"/>
                </a:solidFill>
              </a:rPr>
              <a:t>THEY ARE STEALING</a:t>
            </a:r>
            <a:r>
              <a:rPr lang="es-AR" altLang="ja-JP" sz="2360" dirty="0">
                <a:solidFill>
                  <a:srgbClr val="000000"/>
                </a:solidFill>
              </a:rPr>
              <a:t> IF </a:t>
            </a:r>
            <a:r>
              <a:rPr lang="es-AR" altLang="ja-JP" sz="2360" dirty="0">
                <a:solidFill>
                  <a:srgbClr val="009900"/>
                </a:solidFill>
              </a:rPr>
              <a:t>IT</a:t>
            </a:r>
            <a:r>
              <a:rPr lang="es-AR" altLang="es-ES" sz="2360" dirty="0">
                <a:solidFill>
                  <a:srgbClr val="009900"/>
                </a:solidFill>
              </a:rPr>
              <a:t>’</a:t>
            </a:r>
            <a:r>
              <a:rPr lang="es-AR" altLang="ja-JP" sz="2360" dirty="0">
                <a:solidFill>
                  <a:srgbClr val="009900"/>
                </a:solidFill>
              </a:rPr>
              <a:t>S </a:t>
            </a:r>
            <a:r>
              <a:rPr lang="es-AR" altLang="ja-JP" sz="2360" dirty="0">
                <a:solidFill>
                  <a:srgbClr val="000000"/>
                </a:solidFill>
              </a:rPr>
              <a:t>NOT</a:t>
            </a:r>
            <a:r>
              <a:rPr lang="es-AR" altLang="ja-JP" sz="2360" dirty="0">
                <a:solidFill>
                  <a:srgbClr val="009900"/>
                </a:solidFill>
              </a:rPr>
              <a:t> DAY</a:t>
            </a:r>
            <a:r>
              <a:rPr lang="es-AR" altLang="ja-JP" sz="2360" dirty="0">
                <a:solidFill>
                  <a:srgbClr val="000000"/>
                </a:solidFill>
              </a:rPr>
              <a:t> AND </a:t>
            </a:r>
            <a:r>
              <a:rPr lang="es-AR" altLang="ja-JP" sz="2360" dirty="0">
                <a:solidFill>
                  <a:srgbClr val="336699"/>
                </a:solidFill>
              </a:rPr>
              <a:t>THE WINDOW </a:t>
            </a:r>
            <a:r>
              <a:rPr lang="es-AR" altLang="ja-JP" sz="2360" dirty="0" smtClean="0">
                <a:solidFill>
                  <a:srgbClr val="336699"/>
                </a:solidFill>
              </a:rPr>
              <a:t>IS OPEN</a:t>
            </a:r>
            <a:r>
              <a:rPr lang="es-AR" altLang="es-ES" sz="2360" dirty="0">
                <a:solidFill>
                  <a:srgbClr val="000000"/>
                </a:solidFill>
              </a:rPr>
              <a:t>”</a:t>
            </a:r>
            <a:endParaRPr lang="es-AR" altLang="ja-JP" sz="236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s-AR" sz="2400" b="1" dirty="0" smtClean="0">
                <a:solidFill>
                  <a:srgbClr val="FF3300"/>
                </a:solidFill>
              </a:rPr>
              <a:t>R</a:t>
            </a:r>
            <a:r>
              <a:rPr lang="es-AR" sz="2400" b="1" dirty="0" smtClean="0">
                <a:solidFill>
                  <a:srgbClr val="000000"/>
                </a:solidFill>
              </a:rPr>
              <a:t> </a:t>
            </a:r>
            <a:r>
              <a:rPr lang="es-AR" sz="2400" b="1" dirty="0">
                <a:solidFill>
                  <a:srgbClr val="000000"/>
                </a:solidFill>
              </a:rPr>
              <a:t>= NOT(</a:t>
            </a:r>
            <a:r>
              <a:rPr lang="es-AR" sz="2400" b="1" dirty="0">
                <a:solidFill>
                  <a:srgbClr val="009933"/>
                </a:solidFill>
              </a:rPr>
              <a:t>P</a:t>
            </a:r>
            <a:r>
              <a:rPr lang="es-AR" sz="2400" b="1" dirty="0">
                <a:solidFill>
                  <a:srgbClr val="000000"/>
                </a:solidFill>
              </a:rPr>
              <a:t>) AND </a:t>
            </a:r>
            <a:r>
              <a:rPr lang="es-AR" sz="2400" b="1" dirty="0">
                <a:solidFill>
                  <a:srgbClr val="0066CC"/>
                </a:solidFill>
              </a:rPr>
              <a:t>Q</a:t>
            </a: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16866"/>
              </p:ext>
            </p:extLst>
          </p:nvPr>
        </p:nvGraphicFramePr>
        <p:xfrm>
          <a:off x="2106613" y="4581128"/>
          <a:ext cx="4930775" cy="1887695"/>
        </p:xfrm>
        <a:graphic>
          <a:graphicData uri="http://schemas.openxmlformats.org/drawingml/2006/table">
            <a:tbl>
              <a:tblPr/>
              <a:tblGrid>
                <a:gridCol w="606425"/>
                <a:gridCol w="657225"/>
                <a:gridCol w="1512887"/>
                <a:gridCol w="2154238"/>
              </a:tblGrid>
              <a:tr h="3775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P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Q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NOT(P)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NOT(P) AND Q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775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T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775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T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T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T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75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T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775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T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T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F</a:t>
                      </a:r>
                    </a:p>
                  </a:txBody>
                  <a:tcPr marL="90000" marR="90000" marT="92112" marB="46794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4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Connectives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(I)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280000" cy="5220000"/>
          </a:xfrm>
        </p:spPr>
        <p:txBody>
          <a:bodyPr anchor="t">
            <a:normAutofit/>
          </a:bodyPr>
          <a:lstStyle/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i="1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Remember</a:t>
            </a: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connector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links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propositions</a:t>
            </a: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i="1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except</a:t>
            </a:r>
            <a:r>
              <a:rPr lang="es-AR" sz="2400" i="1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NOT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applies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i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400" b="1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Connectives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(II)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>
              <a:spcBef>
                <a:spcPts val="363"/>
              </a:spcBef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just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precedes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connectors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link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terms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 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Which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highest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priority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linking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You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use "(...)"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clear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articulates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good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recognizing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links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parentheses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17204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Connectives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(III)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Major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minor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precedence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1.	()				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parenthesis</a:t>
            </a: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2.	~				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negation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NOT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3.	^				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conjuction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4.	V				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disjunction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OR</a:t>
            </a:r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19107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PRACTICE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 smtClean="0"/>
          </a:p>
          <a:p>
            <a:pPr>
              <a:buClrTx/>
              <a:buFontTx/>
              <a:buNone/>
              <a:defRPr/>
            </a:pPr>
            <a:r>
              <a:rPr lang="es-AR" sz="2400" i="1" dirty="0" err="1" smtClean="0"/>
              <a:t>If</a:t>
            </a:r>
            <a:endParaRPr lang="es-AR" sz="2400" i="1" dirty="0"/>
          </a:p>
          <a:p>
            <a:pPr>
              <a:buClrTx/>
              <a:buFontTx/>
              <a:buNone/>
              <a:defRPr/>
            </a:pPr>
            <a:endParaRPr lang="es-AR" sz="2400" b="1" dirty="0"/>
          </a:p>
          <a:p>
            <a:pPr>
              <a:buClrTx/>
              <a:buFontTx/>
              <a:buNone/>
              <a:defRPr/>
            </a:pPr>
            <a:r>
              <a:rPr lang="es-AR" sz="2400" b="1" dirty="0"/>
              <a:t>P = F</a:t>
            </a:r>
          </a:p>
          <a:p>
            <a:pPr>
              <a:buClrTx/>
              <a:buFontTx/>
              <a:buNone/>
              <a:defRPr/>
            </a:pPr>
            <a:r>
              <a:rPr lang="es-AR" sz="2400" b="1" dirty="0"/>
              <a:t>Q = F</a:t>
            </a:r>
          </a:p>
          <a:p>
            <a:pPr>
              <a:buClrTx/>
              <a:buFontTx/>
              <a:buNone/>
              <a:defRPr/>
            </a:pPr>
            <a:r>
              <a:rPr lang="es-AR" sz="2400" b="1" dirty="0"/>
              <a:t>X = T</a:t>
            </a:r>
          </a:p>
          <a:p>
            <a:pPr>
              <a:buClrTx/>
              <a:buFontTx/>
              <a:buNone/>
              <a:defRPr/>
            </a:pPr>
            <a:endParaRPr lang="es-AR" sz="2400" b="1" dirty="0"/>
          </a:p>
          <a:p>
            <a:pPr>
              <a:buClrTx/>
              <a:buFontTx/>
              <a:buNone/>
              <a:defRPr/>
            </a:pPr>
            <a:r>
              <a:rPr lang="es-AR" sz="2400" i="1" dirty="0" err="1"/>
              <a:t>Tell</a:t>
            </a:r>
            <a:r>
              <a:rPr lang="es-AR" sz="2400" i="1" dirty="0"/>
              <a:t> me </a:t>
            </a:r>
            <a:r>
              <a:rPr lang="es-AR" sz="2400" i="1" dirty="0" err="1"/>
              <a:t>the</a:t>
            </a:r>
            <a:r>
              <a:rPr lang="es-AR" sz="2400" i="1" dirty="0"/>
              <a:t> </a:t>
            </a:r>
            <a:r>
              <a:rPr lang="es-AR" sz="2400" i="1" dirty="0" err="1"/>
              <a:t>Truth</a:t>
            </a:r>
            <a:r>
              <a:rPr lang="es-AR" sz="2400" i="1" dirty="0"/>
              <a:t> </a:t>
            </a:r>
            <a:r>
              <a:rPr lang="es-AR" sz="2400" i="1" dirty="0" err="1"/>
              <a:t>value</a:t>
            </a:r>
            <a:r>
              <a:rPr lang="es-AR" sz="2400" i="1" dirty="0"/>
              <a:t> </a:t>
            </a:r>
            <a:r>
              <a:rPr lang="es-AR" sz="2400" i="1" dirty="0" err="1"/>
              <a:t>for</a:t>
            </a:r>
            <a:r>
              <a:rPr lang="es-AR" sz="2400" i="1" dirty="0"/>
              <a:t>:</a:t>
            </a:r>
          </a:p>
          <a:p>
            <a:pPr>
              <a:buClrTx/>
              <a:buFontTx/>
              <a:buNone/>
              <a:defRPr/>
            </a:pPr>
            <a:endParaRPr lang="es-AR" sz="2400" b="1" dirty="0" smtClean="0"/>
          </a:p>
          <a:p>
            <a:pPr>
              <a:spcBef>
                <a:spcPts val="228"/>
              </a:spcBef>
              <a:buClrTx/>
              <a:buFontTx/>
              <a:buNone/>
              <a:defRPr/>
            </a:pPr>
            <a:r>
              <a:rPr lang="es-AR" sz="2400" b="1" dirty="0" smtClean="0"/>
              <a:t>P </a:t>
            </a:r>
            <a:r>
              <a:rPr lang="es-AR" sz="2400" b="1" dirty="0"/>
              <a:t>AND Q OR X = V	</a:t>
            </a:r>
            <a:r>
              <a:rPr lang="es-AR" sz="2400" b="1" dirty="0" smtClean="0"/>
              <a:t>	NOT(Q</a:t>
            </a:r>
            <a:r>
              <a:rPr lang="es-AR" sz="2400" b="1" dirty="0"/>
              <a:t>) OR P AND X =V</a:t>
            </a:r>
          </a:p>
          <a:p>
            <a:pPr>
              <a:spcBef>
                <a:spcPts val="228"/>
              </a:spcBef>
              <a:buClrTx/>
              <a:buFontTx/>
              <a:buNone/>
              <a:defRPr/>
            </a:pPr>
            <a:endParaRPr lang="es-AR" sz="2400" b="1" dirty="0"/>
          </a:p>
          <a:p>
            <a:pPr>
              <a:spcBef>
                <a:spcPts val="228"/>
              </a:spcBef>
              <a:buClrTx/>
              <a:buFontTx/>
              <a:buNone/>
              <a:defRPr/>
            </a:pPr>
            <a:r>
              <a:rPr lang="es-AR" sz="2400" b="1" dirty="0"/>
              <a:t>F AND (Q OR X) = F		NOT(Q) AND P OR Q =F</a:t>
            </a:r>
          </a:p>
          <a:p>
            <a:pPr>
              <a:spcBef>
                <a:spcPts val="228"/>
              </a:spcBef>
              <a:buClrTx/>
              <a:buFontTx/>
              <a:buNone/>
              <a:defRPr/>
            </a:pPr>
            <a:r>
              <a:rPr lang="es-AR" sz="2400" b="1" dirty="0"/>
              <a:t> </a:t>
            </a:r>
          </a:p>
          <a:p>
            <a:pPr>
              <a:spcBef>
                <a:spcPts val="228"/>
              </a:spcBef>
              <a:buClrTx/>
              <a:buFontTx/>
              <a:buNone/>
              <a:defRPr/>
            </a:pPr>
            <a:r>
              <a:rPr lang="es-AR" sz="2400" b="1" dirty="0"/>
              <a:t>(P AND Q) OR X = V		NOT(Q) AND NOT(P) OR Q =V</a:t>
            </a:r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18580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  <a:endParaRPr lang="es-AR" sz="4600" b="1" dirty="0" smtClean="0">
              <a:solidFill>
                <a:srgbClr val="146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WHAT IS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LOGIC (II)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studies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thoughts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thoughts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linked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? No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Indications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(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Maximum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Speed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60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Kms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Insert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Card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etc.)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Interrogations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(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place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today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?,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there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food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?, etc.)</a:t>
            </a:r>
            <a:endParaRPr lang="es-AR" sz="22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Exclamations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(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hurry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!!, come!!, etc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.)</a:t>
            </a:r>
            <a:endParaRPr lang="es-AR" sz="2200" i="1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Lament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(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pity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joy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etc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.)</a:t>
            </a:r>
            <a:endParaRPr lang="es-AR" sz="2200" i="1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Emotions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(I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would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like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a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better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world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wish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could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John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Lennon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playing</a:t>
            </a:r>
            <a:r>
              <a:rPr lang="es-AR" sz="22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WHAT IS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LOGIC (III)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Thoughts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linked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Express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about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something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someone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2">
              <a:spcBef>
                <a:spcPts val="363"/>
              </a:spcBef>
              <a:buFont typeface="Wingdings" pitchFamily="2" charset="2"/>
              <a:buChar char="v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Today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15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degrees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celsius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v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John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taller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Peter.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v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made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cheese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v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order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factors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does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alter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product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These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be </a:t>
            </a:r>
            <a:r>
              <a:rPr lang="es-AR" sz="22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TRUE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200" i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FALSE</a:t>
            </a:r>
            <a:endParaRPr lang="es-AR" sz="2200" b="1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WHAT IS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LOGIC (IV)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Incorrect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Jets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Stanley Cup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everyone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airport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receive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them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Jets are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well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received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at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Airport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Clr>
                <a:srgbClr val="CC33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Therefore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Jets won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Stanley Cup (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wish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..).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Clr>
                <a:srgbClr val="CC33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Correct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Jets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Stanley Cup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everyone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airport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receive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them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Jets won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Stanley 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Cup.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Clr>
                <a:srgbClr val="CC33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Jets are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well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received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at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Airport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Clr>
                <a:srgbClr val="8B8B8B"/>
              </a:buClr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 algn="ctr">
              <a:lnSpc>
                <a:spcPct val="90000"/>
              </a:lnSpc>
              <a:spcBef>
                <a:spcPts val="363"/>
              </a:spcBef>
              <a:buClr>
                <a:srgbClr val="8B8B8B"/>
              </a:buClr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(</a:t>
            </a:r>
            <a:r>
              <a:rPr lang="es-AR" sz="2200" dirty="0">
                <a:solidFill>
                  <a:schemeClr val="accent1"/>
                </a:solidFill>
                <a:latin typeface="Calibri" charset="0"/>
                <a:ea typeface="Arial Unicode MS" charset="0"/>
              </a:rPr>
              <a:t>Blue: </a:t>
            </a:r>
            <a:r>
              <a:rPr lang="es-AR" sz="2200" dirty="0" err="1" smtClean="0">
                <a:solidFill>
                  <a:schemeClr val="accent1"/>
                </a:solidFill>
                <a:latin typeface="Calibri" charset="0"/>
                <a:ea typeface="Arial Unicode MS" charset="0"/>
              </a:rPr>
              <a:t>information</a:t>
            </a:r>
            <a:r>
              <a:rPr lang="es-AR" sz="2200" dirty="0" smtClean="0">
                <a:solidFill>
                  <a:schemeClr val="accent1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chemeClr val="accent1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200" dirty="0">
                <a:solidFill>
                  <a:schemeClr val="accent1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chemeClr val="accent1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chemeClr val="accent1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chemeClr val="accent1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200" dirty="0" smtClean="0">
                <a:solidFill>
                  <a:schemeClr val="accent1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- </a:t>
            </a:r>
            <a:r>
              <a:rPr lang="es-AR" sz="2200" dirty="0" smtClean="0">
                <a:solidFill>
                  <a:srgbClr val="FF0000"/>
                </a:solidFill>
                <a:latin typeface="Calibri" charset="0"/>
                <a:ea typeface="Arial Unicode MS" charset="0"/>
              </a:rPr>
              <a:t>Red: </a:t>
            </a:r>
            <a:r>
              <a:rPr lang="es-AR" sz="2200" dirty="0" err="1" smtClean="0">
                <a:solidFill>
                  <a:srgbClr val="FF0000"/>
                </a:solidFill>
                <a:latin typeface="Calibri" charset="0"/>
                <a:ea typeface="Arial Unicode MS" charset="0"/>
              </a:rPr>
              <a:t>generated</a:t>
            </a:r>
            <a:r>
              <a:rPr lang="es-AR" sz="2200" dirty="0" smtClean="0">
                <a:solidFill>
                  <a:srgbClr val="FF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 smtClean="0">
                <a:solidFill>
                  <a:srgbClr val="FF0000"/>
                </a:solidFill>
                <a:latin typeface="Calibri" charset="0"/>
                <a:ea typeface="Arial Unicode MS" charset="0"/>
              </a:rPr>
              <a:t>information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WHAT IS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LOGIC (V)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arrive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previous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conclussions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schemes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sentences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phrases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intervene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analyzed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validity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invalidity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same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verified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reasoning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modeled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WHAT IS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LOGIC (VI)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does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computing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? </a:t>
            </a:r>
            <a:endParaRPr lang="es-AR" sz="2400" dirty="0" smtClean="0">
              <a:solidFill>
                <a:srgbClr val="000000"/>
              </a:solidFill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	</a:t>
            </a:r>
            <a:endParaRPr lang="es-AR" sz="2400" dirty="0" smtClean="0">
              <a:solidFill>
                <a:srgbClr val="000000"/>
              </a:solidFill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	</a:t>
            </a:r>
            <a:r>
              <a:rPr lang="es-AR" sz="2400" dirty="0" smtClean="0">
                <a:solidFill>
                  <a:srgbClr val="000000"/>
                </a:solidFill>
                <a:ea typeface="Arial Unicode MS" charset="0"/>
              </a:rPr>
              <a:t>In 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IT,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guided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logical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principles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smtClean="0">
                <a:solidFill>
                  <a:srgbClr val="000000"/>
                </a:solidFill>
                <a:ea typeface="Arial Unicode MS" charset="0"/>
              </a:rPr>
              <a:t>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apply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logic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right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things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Elements of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Propositional Logic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800" dirty="0" smtClean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PROPOSITIONAL LOGIC</a:t>
            </a:r>
          </a:p>
          <a:p>
            <a:pPr algn="ctr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Propositions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Atomic</a:t>
            </a: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Molecular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Link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terms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connectives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14147</TotalTime>
  <Words>1356</Words>
  <Application>Microsoft Office PowerPoint</Application>
  <PresentationFormat>On-screen Show (4:3)</PresentationFormat>
  <Paragraphs>354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Sol</cp:lastModifiedBy>
  <cp:revision>55</cp:revision>
  <dcterms:created xsi:type="dcterms:W3CDTF">2017-01-23T17:53:54Z</dcterms:created>
  <dcterms:modified xsi:type="dcterms:W3CDTF">2017-02-27T19:31:09Z</dcterms:modified>
</cp:coreProperties>
</file>