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74" r:id="rId3"/>
    <p:sldId id="300" r:id="rId4"/>
    <p:sldId id="315" r:id="rId5"/>
    <p:sldId id="340" r:id="rId6"/>
    <p:sldId id="341" r:id="rId7"/>
    <p:sldId id="316" r:id="rId8"/>
    <p:sldId id="342" r:id="rId9"/>
    <p:sldId id="343" r:id="rId10"/>
    <p:sldId id="317" r:id="rId11"/>
    <p:sldId id="344" r:id="rId12"/>
    <p:sldId id="345" r:id="rId13"/>
    <p:sldId id="346" r:id="rId14"/>
    <p:sldId id="347" r:id="rId15"/>
    <p:sldId id="348" r:id="rId16"/>
    <p:sldId id="319" r:id="rId17"/>
    <p:sldId id="349" r:id="rId18"/>
    <p:sldId id="350" r:id="rId19"/>
    <p:sldId id="320" r:id="rId20"/>
    <p:sldId id="321" r:id="rId21"/>
    <p:sldId id="322" r:id="rId22"/>
    <p:sldId id="323" r:id="rId23"/>
    <p:sldId id="324" r:id="rId24"/>
    <p:sldId id="351" r:id="rId25"/>
    <p:sldId id="325" r:id="rId26"/>
    <p:sldId id="352" r:id="rId27"/>
    <p:sldId id="326" r:id="rId28"/>
    <p:sldId id="327" r:id="rId29"/>
    <p:sldId id="328" r:id="rId30"/>
    <p:sldId id="353" r:id="rId31"/>
    <p:sldId id="307" r:id="rId32"/>
    <p:sldId id="354" r:id="rId33"/>
    <p:sldId id="329" r:id="rId34"/>
    <p:sldId id="330" r:id="rId35"/>
    <p:sldId id="308" r:id="rId36"/>
    <p:sldId id="355" r:id="rId37"/>
    <p:sldId id="301" r:id="rId38"/>
    <p:sldId id="309" r:id="rId39"/>
    <p:sldId id="331" r:id="rId40"/>
    <p:sldId id="332" r:id="rId41"/>
    <p:sldId id="356" r:id="rId42"/>
    <p:sldId id="357" r:id="rId43"/>
    <p:sldId id="311" r:id="rId44"/>
    <p:sldId id="312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02" r:id="rId53"/>
    <p:sldId id="366" r:id="rId54"/>
    <p:sldId id="367" r:id="rId55"/>
    <p:sldId id="337" r:id="rId56"/>
    <p:sldId id="338" r:id="rId57"/>
    <p:sldId id="368" r:id="rId58"/>
    <p:sldId id="369" r:id="rId59"/>
    <p:sldId id="370" r:id="rId60"/>
    <p:sldId id="339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293" r:id="rId8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Algorithms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609600" indent="-608013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burned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Set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place</a:t>
            </a: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Install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new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Store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more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details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Set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place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Climb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up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down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Grab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new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Climb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up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Set up new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down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Store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2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1587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</a:rPr>
              <a:t>’</a:t>
            </a:r>
            <a:r>
              <a:rPr lang="es-AR" sz="2400" dirty="0" err="1">
                <a:solidFill>
                  <a:srgbClr val="000000"/>
                </a:solidFill>
              </a:rPr>
              <a:t>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think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about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how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think</a:t>
            </a:r>
            <a:r>
              <a:rPr lang="mr-IN" sz="2400" dirty="0">
                <a:solidFill>
                  <a:srgbClr val="000000"/>
                </a:solidFill>
              </a:rPr>
              <a:t>…</a:t>
            </a:r>
            <a:endParaRPr lang="en-US" sz="2400" dirty="0">
              <a:solidFill>
                <a:srgbClr val="000000"/>
              </a:solidFill>
            </a:endParaRPr>
          </a:p>
          <a:p>
            <a:pPr marL="1587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Set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ladder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on</a:t>
            </a:r>
            <a:r>
              <a:rPr lang="es-AR" sz="2400" dirty="0">
                <a:solidFill>
                  <a:srgbClr val="000000"/>
                </a:solidFill>
              </a:rPr>
              <a:t> place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Take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out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light </a:t>
            </a:r>
            <a:r>
              <a:rPr lang="es-AR" sz="2400" dirty="0" err="1">
                <a:solidFill>
                  <a:srgbClr val="000000"/>
                </a:solidFill>
              </a:rPr>
              <a:t>bulb</a:t>
            </a:r>
            <a:endParaRPr lang="es-AR" sz="24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Climb</a:t>
            </a:r>
            <a:r>
              <a:rPr lang="es-AR" sz="2200" dirty="0">
                <a:solidFill>
                  <a:srgbClr val="000000"/>
                </a:solidFill>
              </a:rPr>
              <a:t> up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Take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out</a:t>
            </a:r>
            <a:r>
              <a:rPr lang="es-AR" sz="2200" dirty="0">
                <a:solidFill>
                  <a:srgbClr val="000000"/>
                </a:solidFill>
              </a:rPr>
              <a:t> light </a:t>
            </a:r>
            <a:r>
              <a:rPr lang="es-AR" sz="2200" dirty="0" err="1">
                <a:solidFill>
                  <a:srgbClr val="000000"/>
                </a:solidFill>
              </a:rPr>
              <a:t>bulb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Step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down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from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Install</a:t>
            </a:r>
            <a:r>
              <a:rPr lang="es-AR" sz="2400" dirty="0">
                <a:solidFill>
                  <a:srgbClr val="000000"/>
                </a:solidFill>
              </a:rPr>
              <a:t> new light </a:t>
            </a:r>
            <a:r>
              <a:rPr lang="es-AR" sz="2400" dirty="0" err="1">
                <a:solidFill>
                  <a:srgbClr val="000000"/>
                </a:solidFill>
              </a:rPr>
              <a:t>bulb</a:t>
            </a:r>
            <a:endParaRPr lang="es-AR" sz="24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Grab</a:t>
            </a:r>
            <a:r>
              <a:rPr lang="es-AR" sz="2200" dirty="0">
                <a:solidFill>
                  <a:srgbClr val="000000"/>
                </a:solidFill>
              </a:rPr>
              <a:t> new light </a:t>
            </a:r>
            <a:r>
              <a:rPr lang="es-AR" sz="2200" dirty="0" err="1">
                <a:solidFill>
                  <a:srgbClr val="000000"/>
                </a:solidFill>
              </a:rPr>
              <a:t>bulb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Climb</a:t>
            </a:r>
            <a:r>
              <a:rPr lang="es-AR" sz="2200" dirty="0">
                <a:solidFill>
                  <a:srgbClr val="000000"/>
                </a:solidFill>
              </a:rPr>
              <a:t> up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Set up new light </a:t>
            </a:r>
            <a:r>
              <a:rPr lang="es-AR" sz="2200" dirty="0" err="1">
                <a:solidFill>
                  <a:srgbClr val="000000"/>
                </a:solidFill>
              </a:rPr>
              <a:t>bulb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Step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down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from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Store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ladder</a:t>
            </a: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First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think</a:t>
            </a:r>
            <a:r>
              <a:rPr lang="es-AR" sz="2400" dirty="0">
                <a:solidFill>
                  <a:srgbClr val="000000"/>
                </a:solidFill>
              </a:rPr>
              <a:t> of </a:t>
            </a:r>
            <a:r>
              <a:rPr lang="es-AR" sz="2400" dirty="0" err="1">
                <a:solidFill>
                  <a:srgbClr val="000000"/>
                </a:solidFill>
              </a:rPr>
              <a:t>it</a:t>
            </a:r>
            <a:r>
              <a:rPr lang="es-AR" sz="2400" dirty="0">
                <a:solidFill>
                  <a:srgbClr val="000000"/>
                </a:solidFill>
              </a:rPr>
              <a:t> in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most</a:t>
            </a:r>
            <a:r>
              <a:rPr lang="es-AR" sz="2400" dirty="0">
                <a:solidFill>
                  <a:srgbClr val="000000"/>
                </a:solidFill>
              </a:rPr>
              <a:t> general </a:t>
            </a:r>
            <a:r>
              <a:rPr lang="es-AR" sz="2400" dirty="0" err="1">
                <a:solidFill>
                  <a:srgbClr val="000000"/>
                </a:solidFill>
              </a:rPr>
              <a:t>terms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possible</a:t>
            </a:r>
            <a:r>
              <a:rPr lang="es-AR" sz="2400" dirty="0">
                <a:solidFill>
                  <a:srgbClr val="000000"/>
                </a:solidFill>
              </a:rPr>
              <a:t>.</a:t>
            </a:r>
          </a:p>
          <a:p>
            <a:pPr marL="801687" lvl="1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With</a:t>
            </a:r>
            <a:r>
              <a:rPr lang="es-AR" sz="2200" dirty="0">
                <a:solidFill>
                  <a:srgbClr val="000000"/>
                </a:solidFill>
              </a:rPr>
              <a:t> a </a:t>
            </a:r>
            <a:r>
              <a:rPr lang="es-AR" sz="2200" dirty="0" err="1">
                <a:solidFill>
                  <a:srgbClr val="000000"/>
                </a:solidFill>
              </a:rPr>
              <a:t>lot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>
                <a:solidFill>
                  <a:srgbClr val="000000"/>
                </a:solidFill>
              </a:rPr>
              <a:t>abstraction</a:t>
            </a:r>
            <a:endParaRPr lang="es-AR" sz="22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80000"/>
              </a:lnSpc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go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to</a:t>
            </a:r>
            <a:r>
              <a:rPr lang="es-AR" sz="2400" dirty="0">
                <a:solidFill>
                  <a:srgbClr val="000000"/>
                </a:solidFill>
              </a:rPr>
              <a:t> break </a:t>
            </a:r>
            <a:r>
              <a:rPr lang="es-AR" sz="2400" dirty="0" err="1">
                <a:solidFill>
                  <a:srgbClr val="000000"/>
                </a:solidFill>
              </a:rPr>
              <a:t>down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each</a:t>
            </a:r>
            <a:r>
              <a:rPr lang="es-AR" sz="2400" dirty="0">
                <a:solidFill>
                  <a:srgbClr val="000000"/>
                </a:solidFill>
              </a:rPr>
              <a:t> "</a:t>
            </a:r>
            <a:r>
              <a:rPr lang="es-AR" sz="2400" dirty="0" err="1">
                <a:solidFill>
                  <a:srgbClr val="000000"/>
                </a:solidFill>
              </a:rPr>
              <a:t>big</a:t>
            </a:r>
            <a:r>
              <a:rPr lang="es-AR" sz="2400" dirty="0">
                <a:solidFill>
                  <a:srgbClr val="000000"/>
                </a:solidFill>
              </a:rPr>
              <a:t>" </a:t>
            </a:r>
            <a:r>
              <a:rPr lang="es-AR" sz="2400" dirty="0" err="1">
                <a:solidFill>
                  <a:srgbClr val="000000"/>
                </a:solidFill>
              </a:rPr>
              <a:t>step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into</a:t>
            </a:r>
            <a:r>
              <a:rPr lang="es-AR" sz="2400" dirty="0">
                <a:solidFill>
                  <a:srgbClr val="000000"/>
                </a:solidFill>
              </a:rPr>
              <a:t> a series of "</a:t>
            </a:r>
            <a:r>
              <a:rPr lang="es-AR" sz="2400" dirty="0" err="1">
                <a:solidFill>
                  <a:srgbClr val="000000"/>
                </a:solidFill>
              </a:rPr>
              <a:t>little</a:t>
            </a:r>
            <a:r>
              <a:rPr lang="es-AR" altLang="es-ES" sz="2400" dirty="0">
                <a:solidFill>
                  <a:srgbClr val="000000"/>
                </a:solidFill>
              </a:rPr>
              <a:t>”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steps</a:t>
            </a:r>
            <a:endParaRPr lang="es-AR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Each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large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step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known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by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term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b="1" dirty="0">
                <a:solidFill>
                  <a:srgbClr val="000000"/>
                </a:solidFill>
              </a:rPr>
              <a:t>module</a:t>
            </a:r>
          </a:p>
          <a:p>
            <a:pPr marL="801687" lvl="1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Each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one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fulfills</a:t>
            </a:r>
            <a:r>
              <a:rPr lang="es-AR" sz="2200" dirty="0">
                <a:solidFill>
                  <a:srgbClr val="000000"/>
                </a:solidFill>
              </a:rPr>
              <a:t> a </a:t>
            </a:r>
            <a:r>
              <a:rPr lang="es-AR" sz="2200" dirty="0" err="1">
                <a:solidFill>
                  <a:srgbClr val="000000"/>
                </a:solidFill>
              </a:rPr>
              <a:t>well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defined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function</a:t>
            </a:r>
            <a:endParaRPr lang="es-AR" sz="2200" b="1" dirty="0">
              <a:solidFill>
                <a:srgbClr val="000000"/>
              </a:solidFill>
            </a:endParaRPr>
          </a:p>
          <a:p>
            <a:pPr marL="801687" lvl="1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Each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>
                <a:solidFill>
                  <a:srgbClr val="000000"/>
                </a:solidFill>
              </a:rPr>
              <a:t>them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sz="2200" dirty="0" err="1">
                <a:solidFill>
                  <a:srgbClr val="000000"/>
                </a:solidFill>
              </a:rPr>
              <a:t>sometimes</a:t>
            </a:r>
            <a:r>
              <a:rPr lang="es-AR" sz="2200" dirty="0">
                <a:solidFill>
                  <a:srgbClr val="000000"/>
                </a:solidFill>
              </a:rPr>
              <a:t>, can be done </a:t>
            </a:r>
            <a:r>
              <a:rPr lang="es-AR" sz="2200" dirty="0" err="1">
                <a:solidFill>
                  <a:srgbClr val="000000"/>
                </a:solidFill>
              </a:rPr>
              <a:t>independently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other</a:t>
            </a:r>
            <a:endParaRPr lang="es-AR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part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modular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thinking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known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as top-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down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programming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philosophy</a:t>
            </a:r>
            <a:endParaRPr lang="es-AR" sz="2400" b="1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It's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really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all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at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hand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solve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problem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when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do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know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details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convenient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start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details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because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can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get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!!!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start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general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information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because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easier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for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us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And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general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specific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looks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easy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actually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hard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requires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lot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practice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Creativity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615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Just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think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in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our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previous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exercise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about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electricity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?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remove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light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bulb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lights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might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last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write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whole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life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Knowing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: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I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assume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things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(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lights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are off)</a:t>
            </a: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give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explicit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instructions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turn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lights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before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removing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light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bulb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1828800" lvl="4" indent="0"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Assumptions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facts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written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part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solution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help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define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scope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doing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50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data?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Nexa Regular" pitchFamily="50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information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?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Differences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>
                <a:solidFill>
                  <a:srgbClr val="000000"/>
                </a:solidFill>
              </a:rPr>
              <a:t>43440436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John</a:t>
            </a:r>
            <a:r>
              <a:rPr lang="es-AR" altLang="es-ES" sz="2400" dirty="0" err="1">
                <a:solidFill>
                  <a:srgbClr val="000000"/>
                </a:solidFill>
              </a:rPr>
              <a:t>’</a:t>
            </a:r>
            <a:r>
              <a:rPr lang="es-AR" sz="2400" dirty="0" err="1">
                <a:solidFill>
                  <a:srgbClr val="000000"/>
                </a:solidFill>
              </a:rPr>
              <a:t>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phone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43330456 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03833"/>
              </p:ext>
            </p:extLst>
          </p:nvPr>
        </p:nvGraphicFramePr>
        <p:xfrm>
          <a:off x="838200" y="2780928"/>
          <a:ext cx="1914988" cy="46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1282700" imgH="330200" progId="">
                  <p:embed/>
                </p:oleObj>
              </mc:Choice>
              <mc:Fallback>
                <p:oleObj r:id="rId3" imgW="1282700" imgH="330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80928"/>
                        <a:ext cx="1914988" cy="467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00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Data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Information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A data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a </a:t>
            </a:r>
            <a:r>
              <a:rPr lang="es-AR" sz="2400" dirty="0" err="1">
                <a:solidFill>
                  <a:srgbClr val="000000"/>
                </a:solidFill>
              </a:rPr>
              <a:t>symbolic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representation</a:t>
            </a:r>
            <a:r>
              <a:rPr lang="es-AR" sz="2400" dirty="0">
                <a:solidFill>
                  <a:srgbClr val="000000"/>
                </a:solidFill>
              </a:rPr>
              <a:t> of a </a:t>
            </a:r>
            <a:r>
              <a:rPr lang="es-AR" sz="2400" dirty="0" err="1">
                <a:solidFill>
                  <a:srgbClr val="000000"/>
                </a:solidFill>
              </a:rPr>
              <a:t>feature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property</a:t>
            </a:r>
            <a:r>
              <a:rPr lang="es-AR" sz="2400" dirty="0">
                <a:solidFill>
                  <a:srgbClr val="000000"/>
                </a:solidFill>
              </a:rPr>
              <a:t> of </a:t>
            </a:r>
            <a:r>
              <a:rPr lang="es-AR" sz="2400" dirty="0" err="1">
                <a:solidFill>
                  <a:srgbClr val="000000"/>
                </a:solidFill>
              </a:rPr>
              <a:t>an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entity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doesn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make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sense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by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itself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we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process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or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interpret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sz="2200" dirty="0" err="1">
                <a:solidFill>
                  <a:srgbClr val="000000"/>
                </a:solidFill>
              </a:rPr>
              <a:t>then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we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have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information</a:t>
            </a:r>
            <a:endParaRPr lang="es-AR" sz="2200" dirty="0">
              <a:solidFill>
                <a:srgbClr val="000000"/>
              </a:solidFill>
            </a:endParaRP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We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associate</a:t>
            </a:r>
            <a:r>
              <a:rPr lang="es-AR" sz="2200" dirty="0">
                <a:solidFill>
                  <a:srgbClr val="000000"/>
                </a:solidFill>
              </a:rPr>
              <a:t> data </a:t>
            </a:r>
            <a:r>
              <a:rPr lang="es-AR" sz="2200" dirty="0" err="1">
                <a:solidFill>
                  <a:srgbClr val="000000"/>
                </a:solidFill>
              </a:rPr>
              <a:t>with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something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or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someone</a:t>
            </a:r>
            <a:r>
              <a:rPr lang="es-AR" sz="2200" dirty="0">
                <a:solidFill>
                  <a:srgbClr val="000000"/>
                </a:solidFill>
              </a:rPr>
              <a:t>. (</a:t>
            </a:r>
            <a:r>
              <a:rPr lang="es-AR" sz="2200" dirty="0" err="1">
                <a:solidFill>
                  <a:srgbClr val="000000"/>
                </a:solidFill>
              </a:rPr>
              <a:t>Contextualize</a:t>
            </a:r>
            <a:r>
              <a:rPr lang="es-AR" sz="22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In computing, data is represented by a value</a:t>
            </a:r>
            <a:r>
              <a:rPr lang="es-AR" sz="2200" b="1" dirty="0">
                <a:solidFill>
                  <a:srgbClr val="000000"/>
                </a:solidFill>
              </a:rPr>
              <a:t>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That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is</a:t>
            </a:r>
            <a:r>
              <a:rPr lang="es-AR" sz="2200" dirty="0">
                <a:solidFill>
                  <a:srgbClr val="000000"/>
                </a:solidFill>
              </a:rPr>
              <a:t>, in </a:t>
            </a:r>
            <a:r>
              <a:rPr lang="es-AR" sz="2200" dirty="0" err="1">
                <a:solidFill>
                  <a:srgbClr val="000000"/>
                </a:solidFill>
              </a:rPr>
              <a:t>essence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sz="2200" dirty="0" err="1">
                <a:solidFill>
                  <a:srgbClr val="000000"/>
                </a:solidFill>
              </a:rPr>
              <a:t>that</a:t>
            </a:r>
            <a:r>
              <a:rPr lang="es-AR" sz="2200" dirty="0">
                <a:solidFill>
                  <a:srgbClr val="000000"/>
                </a:solidFill>
              </a:rPr>
              <a:t> data </a:t>
            </a:r>
            <a:r>
              <a:rPr lang="es-AR" sz="2200" dirty="0" err="1">
                <a:solidFill>
                  <a:srgbClr val="000000"/>
                </a:solidFill>
              </a:rPr>
              <a:t>is</a:t>
            </a:r>
            <a:r>
              <a:rPr lang="es-AR" sz="2200" dirty="0">
                <a:solidFill>
                  <a:srgbClr val="000000"/>
                </a:solidFill>
              </a:rPr>
              <a:t> a </a:t>
            </a:r>
            <a:r>
              <a:rPr lang="es-AR" sz="2200" dirty="0" err="1">
                <a:solidFill>
                  <a:srgbClr val="000000"/>
                </a:solidFill>
              </a:rPr>
              <a:t>value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about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something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Basic definition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of 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contains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storing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data.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TOPICS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Purpose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programming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interlocutor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Writing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Data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Information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Pseudo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Code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Types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Constants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Variables,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Assignment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Logical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Conditions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Resolution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" sz="2200" dirty="0"/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Algorithm =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Instructions + Data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Data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about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something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).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Instruction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single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performed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machine.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Instructions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manipulate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data.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Instructions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written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after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commonly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flow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2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Structure of an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algorithm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has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large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blocks: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name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&gt;</a:t>
            </a:r>
          </a:p>
          <a:p>
            <a:pPr marL="45720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b="1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Data </a:t>
            </a: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Declaration</a:t>
            </a:r>
            <a:endParaRPr lang="es-AR" sz="20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endParaRPr lang="es-AR" sz="20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3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Data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Algorithms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process</a:t>
            </a:r>
            <a:r>
              <a:rPr lang="es-AR" sz="2400" dirty="0">
                <a:solidFill>
                  <a:srgbClr val="000000"/>
                </a:solidFill>
              </a:rPr>
              <a:t> data.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Where</a:t>
            </a:r>
            <a:r>
              <a:rPr lang="es-AR" sz="2400" dirty="0">
                <a:solidFill>
                  <a:srgbClr val="000000"/>
                </a:solidFill>
              </a:rPr>
              <a:t> do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store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data?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These</a:t>
            </a:r>
            <a:r>
              <a:rPr lang="es-AR" sz="2400" dirty="0">
                <a:solidFill>
                  <a:srgbClr val="000000"/>
                </a:solidFill>
              </a:rPr>
              <a:t> data are </a:t>
            </a:r>
            <a:r>
              <a:rPr lang="es-AR" sz="2400" dirty="0" err="1">
                <a:solidFill>
                  <a:srgbClr val="000000"/>
                </a:solidFill>
              </a:rPr>
              <a:t>stored</a:t>
            </a:r>
            <a:r>
              <a:rPr lang="es-AR" sz="2400" dirty="0">
                <a:solidFill>
                  <a:srgbClr val="000000"/>
                </a:solidFill>
              </a:rPr>
              <a:t> in </a:t>
            </a:r>
            <a:r>
              <a:rPr lang="es-AR" sz="2400" dirty="0" err="1">
                <a:solidFill>
                  <a:srgbClr val="000000"/>
                </a:solidFill>
              </a:rPr>
              <a:t>elements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, </a:t>
            </a:r>
            <a:r>
              <a:rPr lang="es-AR" sz="2400" dirty="0" err="1">
                <a:solidFill>
                  <a:srgbClr val="000000"/>
                </a:solidFill>
              </a:rPr>
              <a:t>according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to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their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mutability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criteria</a:t>
            </a:r>
            <a:r>
              <a:rPr lang="es-AR" sz="2400" dirty="0">
                <a:solidFill>
                  <a:srgbClr val="000000"/>
                </a:solidFill>
              </a:rPr>
              <a:t>, are </a:t>
            </a:r>
            <a:r>
              <a:rPr lang="es-AR" sz="2400" dirty="0" err="1">
                <a:solidFill>
                  <a:srgbClr val="000000"/>
                </a:solidFill>
              </a:rPr>
              <a:t>called</a:t>
            </a:r>
            <a:r>
              <a:rPr lang="es-AR" sz="2400" dirty="0">
                <a:solidFill>
                  <a:srgbClr val="000000"/>
                </a:solidFill>
              </a:rPr>
              <a:t>: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>
                <a:solidFill>
                  <a:srgbClr val="000000"/>
                </a:solidFill>
              </a:rPr>
              <a:t> </a:t>
            </a:r>
            <a:r>
              <a:rPr lang="es-AR" sz="2200" b="1" dirty="0" err="1">
                <a:solidFill>
                  <a:srgbClr val="000000"/>
                </a:solidFill>
              </a:rPr>
              <a:t>Constants</a:t>
            </a:r>
            <a:r>
              <a:rPr lang="es-AR" sz="2200" dirty="0">
                <a:solidFill>
                  <a:srgbClr val="000000"/>
                </a:solidFill>
              </a:rPr>
              <a:t>: </a:t>
            </a:r>
            <a:r>
              <a:rPr lang="es-AR" sz="2200" dirty="0" err="1">
                <a:solidFill>
                  <a:srgbClr val="000000"/>
                </a:solidFill>
              </a:rPr>
              <a:t>its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value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can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change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b="1" dirty="0">
                <a:solidFill>
                  <a:srgbClr val="000000"/>
                </a:solidFill>
              </a:rPr>
              <a:t> Variables</a:t>
            </a:r>
            <a:r>
              <a:rPr lang="es-AR" sz="2200" dirty="0">
                <a:solidFill>
                  <a:srgbClr val="000000"/>
                </a:solidFill>
              </a:rPr>
              <a:t>: </a:t>
            </a:r>
            <a:r>
              <a:rPr lang="es-AR" sz="2200" dirty="0" err="1">
                <a:solidFill>
                  <a:srgbClr val="000000"/>
                </a:solidFill>
              </a:rPr>
              <a:t>its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value</a:t>
            </a:r>
            <a:r>
              <a:rPr lang="es-AR" sz="2200" dirty="0">
                <a:solidFill>
                  <a:srgbClr val="000000"/>
                </a:solidFill>
              </a:rPr>
              <a:t> can </a:t>
            </a:r>
            <a:r>
              <a:rPr lang="es-AR" sz="2200" dirty="0" err="1">
                <a:solidFill>
                  <a:srgbClr val="000000"/>
                </a:solidFill>
              </a:rPr>
              <a:t>change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Variables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Constants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Identifiable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data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elements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having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properties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</a:t>
            </a: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A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name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identify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them</a:t>
            </a: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x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total,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discount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const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PI = 3,1416 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define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constants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A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type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describes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use</a:t>
            </a: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A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content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: 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store</a:t>
            </a: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Variables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Constants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declare </a:t>
            </a:r>
            <a:r>
              <a:rPr lang="es-AR" sz="2400" dirty="0" err="1">
                <a:solidFill>
                  <a:srgbClr val="000000"/>
                </a:solidFill>
              </a:rPr>
              <a:t>them</a:t>
            </a:r>
            <a:r>
              <a:rPr lang="es-AR" sz="2400" dirty="0">
                <a:solidFill>
                  <a:srgbClr val="000000"/>
                </a:solidFill>
              </a:rPr>
              <a:t> at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beginning</a:t>
            </a:r>
            <a:r>
              <a:rPr lang="es-AR" sz="2400" dirty="0">
                <a:solidFill>
                  <a:srgbClr val="000000"/>
                </a:solidFill>
              </a:rPr>
              <a:t> of </a:t>
            </a:r>
            <a:r>
              <a:rPr lang="es-AR" sz="2400" dirty="0" err="1">
                <a:solidFill>
                  <a:srgbClr val="000000"/>
                </a:solidFill>
              </a:rPr>
              <a:t>an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algorithm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a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: x 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: y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More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declarations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/>
              <a:t>We</a:t>
            </a:r>
            <a:r>
              <a:rPr lang="es-AR" sz="2400" dirty="0"/>
              <a:t> can declare </a:t>
            </a:r>
            <a:r>
              <a:rPr lang="es-AR" sz="2400" dirty="0" err="1"/>
              <a:t>two</a:t>
            </a:r>
            <a:r>
              <a:rPr lang="es-AR" sz="2400" dirty="0"/>
              <a:t> </a:t>
            </a:r>
            <a:r>
              <a:rPr lang="es-AR" sz="2400" dirty="0" err="1"/>
              <a:t>or</a:t>
            </a:r>
            <a:r>
              <a:rPr lang="es-AR" sz="2400" dirty="0"/>
              <a:t> more in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same</a:t>
            </a:r>
            <a:r>
              <a:rPr lang="es-AR" sz="2400" dirty="0"/>
              <a:t> line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x, y;</a:t>
            </a: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Types of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531813" lvl="1" indent="-530225">
              <a:spcBef>
                <a:spcPts val="363"/>
              </a:spcBef>
              <a:buFont typeface="Arial" pitchFamily="34" charset="0"/>
              <a:buChar char="•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our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disposal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were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doing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describing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natural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basic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problems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must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described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terms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these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Bohm-Jacopini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theorem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proves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described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below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858837" lvl="2" indent="0">
              <a:spcBef>
                <a:spcPts val="363"/>
              </a:spcBef>
              <a:buNone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Types of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531813" lvl="1" indent="-530225">
              <a:spcBef>
                <a:spcPts val="363"/>
              </a:spcBef>
              <a:buFont typeface="Arial" pitchFamily="34" charset="0"/>
              <a:buChar char="•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simple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runs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as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Selection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/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decissions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 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allow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condition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times.</a:t>
            </a:r>
          </a:p>
          <a:p>
            <a:pPr marL="858837" lvl="2" indent="0">
              <a:spcBef>
                <a:spcPts val="363"/>
              </a:spcBef>
              <a:buNone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000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2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Sequence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10000"/>
              </a:lnSpc>
              <a:spcBef>
                <a:spcPts val="363"/>
              </a:spcBef>
              <a:spcAft>
                <a:spcPts val="363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represent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direct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carried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because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after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sequential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write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action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per line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Assignment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give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 variable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Input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enter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characters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keyboard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Output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display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characters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screen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invocation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invoked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another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runs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as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were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action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457200">
              <a:spcBef>
                <a:spcPts val="363"/>
              </a:spcBef>
              <a:buFont typeface="Wingdings" pitchFamily="2" charset="2"/>
              <a:buChar char="ü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200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58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Assignment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give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variable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&lt;</a:t>
            </a:r>
            <a:r>
              <a:rPr lang="es-AR" sz="2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&gt; </a:t>
            </a:r>
            <a:r>
              <a:rPr lang="es-AR" sz="28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</a:t>
            </a:r>
            <a:r>
              <a:rPr lang="es-AR" sz="2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expr</a:t>
            </a: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&gt;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800" dirty="0">
              <a:solidFill>
                <a:srgbClr val="000000"/>
              </a:solidFill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right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resolved,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assigned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variable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left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X </a:t>
            </a:r>
            <a:r>
              <a:rPr lang="es-AR" sz="2800" dirty="0">
                <a:solidFill>
                  <a:srgbClr val="FF3300"/>
                </a:solidFill>
                <a:ea typeface="Arial Unicode MS" charset="0"/>
              </a:rPr>
              <a:t>=</a:t>
            </a: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 2 + 2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800" dirty="0" err="1">
                <a:solidFill>
                  <a:srgbClr val="000000"/>
                </a:solidFill>
                <a:ea typeface="Arial Unicode MS" charset="0"/>
              </a:rPr>
              <a:t>my</a:t>
            </a: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-variable </a:t>
            </a:r>
            <a:r>
              <a:rPr lang="es-AR" sz="2800" dirty="0">
                <a:solidFill>
                  <a:srgbClr val="FF3300"/>
                </a:solidFill>
                <a:ea typeface="Arial Unicode MS" charset="0"/>
              </a:rPr>
              <a:t>=</a:t>
            </a: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 7 * 9</a:t>
            </a: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cap="all" dirty="0">
                <a:latin typeface="Nexa Bold" pitchFamily="50" charset="0"/>
              </a:rPr>
              <a:t>Expressions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Combination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connected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evaluated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returns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single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representations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needed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obtain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PURPOSE OF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5900" lvl="1" indent="0">
              <a:spcBef>
                <a:spcPts val="363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purpose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resolution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computational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type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problems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31800" lvl="1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computational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work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depends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context</a:t>
            </a: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cap="all" dirty="0">
                <a:latin typeface="Nexa Bold" pitchFamily="50" charset="0"/>
              </a:rPr>
              <a:t>Expressions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18752" y="2505819"/>
            <a:ext cx="791368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773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es-AR" sz="15000" dirty="0"/>
              <a:t>X = 2 + 5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90190" y="2289919"/>
            <a:ext cx="75596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545727" y="2288331"/>
            <a:ext cx="144463" cy="2190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8248277" y="2288331"/>
            <a:ext cx="219075" cy="2190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426396" y="2072431"/>
            <a:ext cx="1588" cy="2159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641352" y="1583481"/>
            <a:ext cx="1514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es-AR" dirty="0"/>
              <a:t>EXPRESSION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854621" y="4875758"/>
            <a:ext cx="9810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336699"/>
                </a:solidFill>
              </a:rPr>
              <a:t>variable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067944" y="4875758"/>
            <a:ext cx="1146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007826"/>
                </a:solidFill>
              </a:rPr>
              <a:t>operand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380312" y="4875758"/>
            <a:ext cx="1146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009933"/>
                </a:solidFill>
              </a:rPr>
              <a:t>operand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724128" y="4616996"/>
            <a:ext cx="1095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FF3300"/>
                </a:solidFill>
              </a:rPr>
              <a:t>operator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55776" y="4581128"/>
            <a:ext cx="1095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FF0000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52608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special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symbols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perform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specific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return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used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construct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Mathematical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: +, -, / y *.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2 + 5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3 * 4 + 1 / 2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93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OPERANDS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input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elements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need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their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can be variables,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constants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literals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other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E.g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.: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(2 * 5 + 1) 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+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(3 / 2) :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expressions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as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 a sum.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72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Types of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expressions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Simple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operand</a:t>
            </a: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x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5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PI</a:t>
            </a:r>
          </a:p>
          <a:p>
            <a:pPr lvl="3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No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required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obtain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1371600" lvl="3" indent="0"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Composed</a:t>
            </a: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 set of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linked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x + 5 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5 * PI / x</a:t>
            </a:r>
          </a:p>
          <a:p>
            <a:pPr lvl="3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required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obtain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Assignment</a:t>
            </a:r>
            <a:endParaRPr lang="es-AR" sz="3000" cap="all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endParaRPr lang="en-US" sz="2400" dirty="0"/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&lt;Name Var&gt; </a:t>
            </a:r>
            <a:r>
              <a:rPr lang="es-AR" sz="2600" b="1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&lt;Expr&gt;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6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</a:rPr>
              <a:t> </a:t>
            </a:r>
            <a:r>
              <a:rPr lang="es-AR" sz="2600" dirty="0" err="1">
                <a:solidFill>
                  <a:srgbClr val="000000"/>
                </a:solidFill>
              </a:rPr>
              <a:t>Example</a:t>
            </a:r>
            <a:r>
              <a:rPr lang="es-AR" sz="2600" dirty="0">
                <a:solidFill>
                  <a:srgbClr val="000000"/>
                </a:solidFill>
              </a:rPr>
              <a:t>: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X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5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W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X + 5 / PI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Z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10 / 2 + 3  * (2 – 4)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Z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Z + 1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6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</a:rPr>
              <a:t>  </a:t>
            </a:r>
            <a:r>
              <a:rPr lang="es-AR" sz="2600" dirty="0" err="1">
                <a:solidFill>
                  <a:srgbClr val="000000"/>
                </a:solidFill>
              </a:rPr>
              <a:t>Example</a:t>
            </a:r>
            <a:r>
              <a:rPr lang="es-AR" sz="2600" dirty="0">
                <a:solidFill>
                  <a:srgbClr val="000000"/>
                </a:solidFill>
              </a:rPr>
              <a:t> 2: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+ 2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(i * i) + 1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- 5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00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(X)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user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enter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keyboard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characters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saved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variable.</a:t>
            </a:r>
          </a:p>
          <a:p>
            <a:pPr marL="0" indent="0">
              <a:buNone/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97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Welcome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my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program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It</a:t>
            </a:r>
            <a:r>
              <a:rPr lang="es-AR" sz="2400" dirty="0">
                <a:solidFill>
                  <a:srgbClr val="000000"/>
                </a:solidFill>
              </a:rPr>
              <a:t> shows in </a:t>
            </a:r>
            <a:r>
              <a:rPr lang="es-AR" sz="2400" dirty="0" err="1">
                <a:solidFill>
                  <a:srgbClr val="000000"/>
                </a:solidFill>
              </a:rPr>
              <a:t>console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text</a:t>
            </a:r>
            <a:r>
              <a:rPr lang="es-AR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4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46043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HELLO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a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NAME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(NAME)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NAME+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how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are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you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?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Let</a:t>
            </a:r>
            <a:r>
              <a:rPr lang="en-US" altLang="es-ES" sz="3000" cap="all" dirty="0">
                <a:latin typeface="Nexa Bold" pitchFamily="50" charset="0"/>
              </a:rPr>
              <a:t>’</a:t>
            </a:r>
            <a:r>
              <a:rPr lang="en-US" sz="3000" cap="all" dirty="0">
                <a:latin typeface="Nexa Bold" pitchFamily="50" charset="0"/>
              </a:rPr>
              <a:t>s work a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little bit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requests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input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product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requests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input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average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19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Statement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decision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branch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sides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&lt;COND&gt;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then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{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&lt;COND&gt;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3537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Solving a real life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problem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flat tire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tire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follow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series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instructions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hands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tied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explain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another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person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                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detail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level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use?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9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Logical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conditions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These</a:t>
            </a:r>
            <a:r>
              <a:rPr lang="es-AR" sz="2400" dirty="0">
                <a:solidFill>
                  <a:srgbClr val="000000"/>
                </a:solidFill>
              </a:rPr>
              <a:t> are </a:t>
            </a:r>
            <a:r>
              <a:rPr lang="es-AR" sz="2400" dirty="0" err="1">
                <a:solidFill>
                  <a:srgbClr val="000000"/>
                </a:solidFill>
              </a:rPr>
              <a:t>expressions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may</a:t>
            </a:r>
            <a:r>
              <a:rPr lang="es-AR" sz="2400" dirty="0">
                <a:solidFill>
                  <a:srgbClr val="000000"/>
                </a:solidFill>
              </a:rPr>
              <a:t> be true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false </a:t>
            </a:r>
            <a:r>
              <a:rPr lang="es-AR" sz="2400" dirty="0" err="1">
                <a:solidFill>
                  <a:srgbClr val="000000"/>
                </a:solidFill>
              </a:rPr>
              <a:t>when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evaluating</a:t>
            </a:r>
            <a:r>
              <a:rPr lang="es-AR" sz="2400" dirty="0">
                <a:solidFill>
                  <a:srgbClr val="000000"/>
                </a:solidFill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They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return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logical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values</a:t>
            </a:r>
            <a:endParaRPr lang="es-AR" sz="22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Relationship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Operators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&lt;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&lt;=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&gt;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&gt;=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==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 y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!=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Logical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operators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AND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OR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r>
              <a:rPr lang="es-AR" sz="2200" dirty="0">
                <a:solidFill>
                  <a:srgbClr val="000000"/>
                </a:solidFill>
              </a:rPr>
              <a:t> y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NOT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endParaRPr lang="es-AR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83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Statement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Examples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x &gt; 10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else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20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x == 10 AND y != 20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y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else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20 + y</a:t>
            </a: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y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y + 20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4977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Statement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&lt;COND1&gt;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&lt;COND2&gt;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&lt;COND3&gt;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118029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LET’S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requests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input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keyboard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show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bigger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078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ITERATION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587" indent="0">
              <a:spcBef>
                <a:spcPts val="363"/>
              </a:spcBef>
              <a:buSzPct val="45000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times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comes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repeat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2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written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1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&lt;COND&gt; do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endParaRPr lang="es-AR" sz="18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1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18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8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&lt;COND&gt;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returns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True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False.</a:t>
            </a: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9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ITERATION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587" indent="0">
              <a:spcBef>
                <a:spcPts val="363"/>
              </a:spcBef>
              <a:buSzPct val="45000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evaluate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Condition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s</a:t>
            </a:r>
            <a:r>
              <a:rPr lang="es-AR" sz="2200" dirty="0">
                <a:solidFill>
                  <a:srgbClr val="000000"/>
                </a:solidFill>
              </a:rPr>
              <a:t> True</a:t>
            </a:r>
          </a:p>
          <a:p>
            <a:pPr marL="1258887" lvl="2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Execute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actions</a:t>
            </a:r>
            <a:endParaRPr lang="es-AR" sz="2200" dirty="0">
              <a:solidFill>
                <a:srgbClr val="000000"/>
              </a:solidFill>
            </a:endParaRPr>
          </a:p>
          <a:p>
            <a:pPr marL="1258887" lvl="2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Jump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to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first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step</a:t>
            </a:r>
            <a:endParaRPr lang="es-AR" sz="22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s</a:t>
            </a:r>
            <a:r>
              <a:rPr lang="es-AR" sz="2200" dirty="0">
                <a:solidFill>
                  <a:srgbClr val="000000"/>
                </a:solidFill>
              </a:rPr>
              <a:t> False</a:t>
            </a:r>
          </a:p>
          <a:p>
            <a:pPr marL="1258887" lvl="2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End</a:t>
            </a:r>
            <a:endParaRPr lang="es-AR" sz="22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set of </a:t>
            </a:r>
            <a:r>
              <a:rPr lang="es-AR" sz="2400" dirty="0" err="1">
                <a:solidFill>
                  <a:srgbClr val="000000"/>
                </a:solidFill>
              </a:rPr>
              <a:t>actions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 are </a:t>
            </a:r>
            <a:r>
              <a:rPr lang="es-AR" sz="2400" dirty="0" err="1">
                <a:solidFill>
                  <a:srgbClr val="000000"/>
                </a:solidFill>
              </a:rPr>
              <a:t>executed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repeatedly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known</a:t>
            </a:r>
            <a:r>
              <a:rPr lang="es-AR" sz="2400" dirty="0">
                <a:solidFill>
                  <a:srgbClr val="000000"/>
                </a:solidFill>
              </a:rPr>
              <a:t> as </a:t>
            </a:r>
            <a:r>
              <a:rPr lang="es-AR" sz="2400" dirty="0" err="1">
                <a:solidFill>
                  <a:srgbClr val="000000"/>
                </a:solidFill>
              </a:rPr>
              <a:t>Cycle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Loop</a:t>
            </a:r>
            <a:r>
              <a:rPr lang="es-AR" sz="2400" dirty="0">
                <a:solidFill>
                  <a:srgbClr val="000000"/>
                </a:solidFill>
              </a:rPr>
              <a:t>.  </a:t>
            </a: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An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iteration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equivalent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to</a:t>
            </a:r>
            <a:r>
              <a:rPr lang="es-AR" sz="2400" dirty="0">
                <a:solidFill>
                  <a:srgbClr val="000000"/>
                </a:solidFill>
              </a:rPr>
              <a:t> a </a:t>
            </a:r>
            <a:r>
              <a:rPr lang="es-AR" sz="2400" dirty="0" err="1">
                <a:solidFill>
                  <a:srgbClr val="000000"/>
                </a:solidFill>
              </a:rPr>
              <a:t>cycle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loop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execution</a:t>
            </a:r>
            <a:r>
              <a:rPr lang="es-AR" sz="24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03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calculate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weight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students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combined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</a:t>
            </a:r>
            <a:endParaRPr lang="es-AR" sz="26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;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there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2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students</a:t>
            </a:r>
            <a:endParaRPr lang="es-AR" sz="26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;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37847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are 15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… (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13 times)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long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something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doesn</a:t>
            </a:r>
            <a:r>
              <a:rPr lang="es-AR" altLang="es-ES" sz="26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seem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right</a:t>
            </a:r>
            <a:endParaRPr lang="es-AR" sz="2600" dirty="0">
              <a:solidFill>
                <a:srgbClr val="000000"/>
              </a:solidFill>
              <a:latin typeface="Calibri" pitchFamily="34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IHaveMoreStudentsToWeigh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60908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useful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happens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lot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!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pending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question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do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execution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such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as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times as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?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write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pseudo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code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95619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secret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define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correctly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well-known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loops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desired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finish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keep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loops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took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and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a variable.</a:t>
            </a: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b="1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&lt; 5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	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+ 1</a:t>
            </a: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2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variable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counter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607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Solving a real life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problem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people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solution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be: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tire.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Others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Raise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car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flat tire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Bring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spare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Install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spare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car back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ground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flat tire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trunk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53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had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IHaveMoreStudentsToWeigh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542165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So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applying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new concept: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&lt;5 do</a:t>
            </a: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+ 1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5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contemplate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more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less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fact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whatever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641874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>
                <a:latin typeface="Nexa Bold" pitchFamily="50" charset="0"/>
              </a:rPr>
              <a:t>ConCLUSION</a:t>
            </a:r>
            <a:r>
              <a:rPr lang="en-US" sz="3000" cap="all" dirty="0">
                <a:latin typeface="Nexa Bold" pitchFamily="50" charset="0"/>
              </a:rPr>
              <a:t>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Whenever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elements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element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thereAreStepsToProcess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13716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doOne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6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6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19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always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easy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concept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always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same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2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>
                <a:latin typeface="Nexa Bold" pitchFamily="50" charset="0"/>
              </a:rPr>
              <a:t>ConCLUSION</a:t>
            </a:r>
            <a:r>
              <a:rPr lang="en-US" sz="3000" cap="all" dirty="0">
                <a:latin typeface="Nexa Bold" pitchFamily="50" charset="0"/>
              </a:rPr>
              <a:t>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Generally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speaking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convenient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per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thereAreSteps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13716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doOne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ITERATION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Inflating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tire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good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example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applied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real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life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tirePressure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 30 do</a:t>
            </a:r>
          </a:p>
          <a:p>
            <a:pPr marL="45720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tirePressure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tirePressure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 + 1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8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shows 10 times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screen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message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Hello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Friends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720431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LET’S WORK A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LITTLE BIT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400" dirty="0" err="1"/>
              <a:t>Let's</a:t>
            </a:r>
            <a:r>
              <a:rPr lang="es-AR" sz="2400" dirty="0"/>
              <a:t> </a:t>
            </a:r>
            <a:r>
              <a:rPr lang="es-AR" sz="2400" dirty="0" err="1"/>
              <a:t>analyze</a:t>
            </a:r>
            <a:r>
              <a:rPr lang="es-AR" sz="2400" dirty="0"/>
              <a:t> and </a:t>
            </a:r>
            <a:r>
              <a:rPr lang="es-AR" sz="2400" dirty="0" err="1"/>
              <a:t>solve</a:t>
            </a:r>
            <a:r>
              <a:rPr lang="es-AR" sz="2400" dirty="0"/>
              <a:t> a </a:t>
            </a:r>
            <a:r>
              <a:rPr lang="es-AR" sz="2400" dirty="0" err="1"/>
              <a:t>practical</a:t>
            </a:r>
            <a:r>
              <a:rPr lang="es-AR" sz="2400" dirty="0"/>
              <a:t> </a:t>
            </a:r>
            <a:r>
              <a:rPr lang="es-AR" sz="2400" dirty="0" err="1"/>
              <a:t>problem</a:t>
            </a:r>
            <a:endParaRPr lang="es-AR" sz="2400" dirty="0"/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10740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10 natural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738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up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10 Natural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sum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37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37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37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1 + 2 + 3 + 4 + 5 + 6 + 7 + 8 + 9 + 10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47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 err="1">
                <a:solidFill>
                  <a:srgbClr val="1FA0BE"/>
                </a:solidFill>
                <a:latin typeface="Nexa Bold" pitchFamily="50" charset="0"/>
              </a:rPr>
              <a:t>iI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add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up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first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10 Natural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numbers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sum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+ 1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+ 2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+ 3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+ 4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+ 5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+ 6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+ 7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+ 8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+ 9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+ 10 //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have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in sum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what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were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looking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for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6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Solving a real life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problem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talking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someone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without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expertise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good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),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maybe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be more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specific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1: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Locate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Jack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car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Bring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Jack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Raise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car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Jack</a:t>
            </a:r>
          </a:p>
          <a:p>
            <a:pPr marL="458787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4: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Lift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spare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tire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position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Tighten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lug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nuts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87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NOTES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previous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solutions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right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instead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adding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10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I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20,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5.</a:t>
            </a:r>
          </a:p>
          <a:p>
            <a:pPr marL="1200150" lvl="2" indent="-342900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considered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Even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worse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happens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sum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determined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at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run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time.</a:t>
            </a:r>
          </a:p>
          <a:p>
            <a:pPr marL="1200150" lvl="2" indent="-342900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considered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858013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correct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rigid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concrete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situation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wrong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No,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70078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NEW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adds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N natural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Where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arbitrary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Can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be done?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course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previous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rigid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scheme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no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longer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works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313879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sumNaturals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sum</a:t>
            </a: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thereAreNumbersToSum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8B8B8B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	sum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</a:t>
            </a: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nextNumber</a:t>
            </a:r>
            <a:endParaRPr lang="es-AR" sz="20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8B8B8B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b="1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	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series.</a:t>
            </a:r>
          </a:p>
          <a:p>
            <a:pPr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total?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many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times as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sum?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41547488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HOW MANY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ITERATIONS?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steps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 sum 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So,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20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2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ll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20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iterations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30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2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ll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30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iterations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already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know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times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 do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3405170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HOW to </a:t>
            </a:r>
            <a:r>
              <a:rPr lang="en-US" sz="3000" cap="all" dirty="0" err="1">
                <a:solidFill>
                  <a:srgbClr val="1FA0BE"/>
                </a:solidFill>
                <a:latin typeface="Nexa Bold" pitchFamily="50" charset="0"/>
              </a:rPr>
              <a:t>ITERATe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already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learnt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again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secret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correctly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define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iteration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condition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doing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amount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cycles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and decide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when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stop at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wanted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amount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cycles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somewhere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3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b="1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b="1" dirty="0">
                <a:solidFill>
                  <a:srgbClr val="000000"/>
                </a:solidFill>
                <a:latin typeface="Calibri" pitchFamily="34" charset="0"/>
              </a:rPr>
              <a:t> use a variable</a:t>
            </a: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&lt; 5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do </a:t>
            </a: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variable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recieves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name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Counter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because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precisely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role.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4118385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HOW DO I get the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numbers?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generate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previous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so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per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1,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2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second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and so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3354758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Generating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numbers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generate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5 do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786991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6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assume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5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5 do //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5,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added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 //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generate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next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// I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2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very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useful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techniques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b="1" dirty="0" err="1">
                <a:solidFill>
                  <a:srgbClr val="000000"/>
                </a:solidFill>
                <a:latin typeface="Calibri" pitchFamily="34" charset="0"/>
              </a:rPr>
              <a:t>Accumulator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 Variables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accumulate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values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along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cycles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b="1" dirty="0" err="1">
                <a:solidFill>
                  <a:srgbClr val="000000"/>
                </a:solidFill>
                <a:latin typeface="Calibri" pitchFamily="34" charset="0"/>
              </a:rPr>
              <a:t>Counter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s-AR" sz="2600" b="1" dirty="0" err="1">
                <a:solidFill>
                  <a:srgbClr val="000000"/>
                </a:solidFill>
                <a:latin typeface="Calibri" pitchFamily="34" charset="0"/>
              </a:rPr>
              <a:t>Accumulator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increments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by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1.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9466279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: N=5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N do //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5,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added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	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15 natural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simply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change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value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constant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N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by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15.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69922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DEFINITIONS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(I)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Interlocutor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entity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person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stated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method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(set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carry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description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something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has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done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environment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interlocutor.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Primitive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Non-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Primitive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55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important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know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handle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you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extend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accumulator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counter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techniques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presented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case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applied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cases.</a:t>
            </a: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3103009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output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So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far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made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internal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calculations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"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there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no visible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user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internal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our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interest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show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screen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our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adding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output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report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920876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output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Adding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output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inform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10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N=10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N do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8B8B8B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sum of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 	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natural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sum)</a:t>
            </a:r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59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constant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could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modifying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constant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However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would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mean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modification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I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sum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arbitrary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defined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run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modifying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input of data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would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provide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solution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2516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N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) //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s-AR" altLang="es-ES" sz="2400" b="1" dirty="0" err="1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making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sure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it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works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any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do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63"/>
              </a:spcBef>
              <a:buClr>
                <a:srgbClr val="8B8B8B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sum of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natural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sum)</a:t>
            </a:r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24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To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think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way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solving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exercise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sum </a:t>
            </a:r>
            <a:r>
              <a:rPr lang="es-AR" sz="22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1 + 2 + 3 + 4 + 5 + 6 + 7 + 8 + 9 + 10</a:t>
            </a: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completely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logically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right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solves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a particular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problem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better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more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generic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case of sum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programming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reward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generic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solutions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applied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multiple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contexts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problems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434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does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nothing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magical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imitate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way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things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faster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Much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more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accurate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doesn</a:t>
            </a:r>
            <a:r>
              <a:rPr lang="es-AR" altLang="es-ES" sz="22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bad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days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30744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calculates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multiplier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"N" natural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sums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"N"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394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Confucius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said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hear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forget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remember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do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48" y="1772816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4770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 will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insist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72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DO</a:t>
            </a:r>
          </a:p>
          <a:p>
            <a:pPr marL="4140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easiest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way</a:t>
            </a: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57" y="1828800"/>
            <a:ext cx="36480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44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DEFINITIONS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(II)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ordered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primitive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oriented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question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talk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interlocutor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describe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874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DEFINITIONS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(III)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Writing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consists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narrating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performed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interlocutor.</a:t>
            </a: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4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16838</TotalTime>
  <Words>3445</Words>
  <Application>Microsoft Office PowerPoint</Application>
  <PresentationFormat>On-screen Show (4:3)</PresentationFormat>
  <Paragraphs>773</Paragraphs>
  <Slides>80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 Unicode MS</vt:lpstr>
      <vt:lpstr>ＭＳ Ｐゴシック</vt:lpstr>
      <vt:lpstr>Arial</vt:lpstr>
      <vt:lpstr>Calibri</vt:lpstr>
      <vt:lpstr>Courier New</vt:lpstr>
      <vt:lpstr>Mangal</vt:lpstr>
      <vt:lpstr>Nexa Bold</vt:lpstr>
      <vt:lpstr>Nexa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Baljeet Bilkhu</cp:lastModifiedBy>
  <cp:revision>75</cp:revision>
  <dcterms:created xsi:type="dcterms:W3CDTF">2017-01-23T17:53:54Z</dcterms:created>
  <dcterms:modified xsi:type="dcterms:W3CDTF">2017-04-14T13:07:35Z</dcterms:modified>
</cp:coreProperties>
</file>