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274" r:id="rId3"/>
    <p:sldId id="300" r:id="rId4"/>
    <p:sldId id="390" r:id="rId5"/>
    <p:sldId id="423" r:id="rId6"/>
    <p:sldId id="426" r:id="rId7"/>
    <p:sldId id="424" r:id="rId8"/>
    <p:sldId id="425" r:id="rId9"/>
    <p:sldId id="427" r:id="rId10"/>
    <p:sldId id="428" r:id="rId11"/>
    <p:sldId id="429" r:id="rId12"/>
    <p:sldId id="430" r:id="rId13"/>
    <p:sldId id="431" r:id="rId14"/>
    <p:sldId id="391" r:id="rId15"/>
    <p:sldId id="392" r:id="rId16"/>
    <p:sldId id="432" r:id="rId17"/>
    <p:sldId id="433" r:id="rId18"/>
    <p:sldId id="434" r:id="rId19"/>
    <p:sldId id="435" r:id="rId20"/>
    <p:sldId id="393" r:id="rId21"/>
    <p:sldId id="436" r:id="rId22"/>
    <p:sldId id="394" r:id="rId23"/>
    <p:sldId id="340" r:id="rId24"/>
    <p:sldId id="395" r:id="rId25"/>
    <p:sldId id="396" r:id="rId26"/>
    <p:sldId id="437" r:id="rId27"/>
    <p:sldId id="341" r:id="rId28"/>
    <p:sldId id="438" r:id="rId29"/>
    <p:sldId id="439" r:id="rId30"/>
    <p:sldId id="440" r:id="rId31"/>
    <p:sldId id="316" r:id="rId32"/>
    <p:sldId id="397" r:id="rId33"/>
    <p:sldId id="342" r:id="rId34"/>
    <p:sldId id="441" r:id="rId35"/>
    <p:sldId id="343" r:id="rId36"/>
    <p:sldId id="317" r:id="rId37"/>
    <p:sldId id="442" r:id="rId38"/>
    <p:sldId id="443" r:id="rId39"/>
    <p:sldId id="444" r:id="rId40"/>
    <p:sldId id="445" r:id="rId41"/>
    <p:sldId id="446" r:id="rId42"/>
    <p:sldId id="398" r:id="rId43"/>
    <p:sldId id="447" r:id="rId44"/>
    <p:sldId id="448" r:id="rId45"/>
    <p:sldId id="449" r:id="rId46"/>
    <p:sldId id="344" r:id="rId47"/>
    <p:sldId id="399" r:id="rId48"/>
    <p:sldId id="450" r:id="rId49"/>
    <p:sldId id="451" r:id="rId50"/>
    <p:sldId id="345" r:id="rId51"/>
    <p:sldId id="346" r:id="rId52"/>
    <p:sldId id="452" r:id="rId53"/>
    <p:sldId id="453" r:id="rId54"/>
    <p:sldId id="454" r:id="rId55"/>
    <p:sldId id="455" r:id="rId56"/>
    <p:sldId id="456" r:id="rId57"/>
    <p:sldId id="347" r:id="rId58"/>
    <p:sldId id="457" r:id="rId59"/>
    <p:sldId id="458" r:id="rId60"/>
    <p:sldId id="459" r:id="rId61"/>
    <p:sldId id="460" r:id="rId62"/>
    <p:sldId id="461" r:id="rId63"/>
    <p:sldId id="400" r:id="rId64"/>
    <p:sldId id="348" r:id="rId65"/>
    <p:sldId id="318" r:id="rId66"/>
    <p:sldId id="462" r:id="rId67"/>
    <p:sldId id="401" r:id="rId68"/>
    <p:sldId id="402" r:id="rId69"/>
    <p:sldId id="422" r:id="rId70"/>
    <p:sldId id="293" r:id="rId7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>
      <p:cViewPr>
        <p:scale>
          <a:sx n="70" d="100"/>
          <a:sy n="70" d="100"/>
        </p:scale>
        <p:origin x="-1656" y="-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Algorithms III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Subalgorithms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buNone/>
              <a:defRPr/>
            </a:pPr>
            <a:r>
              <a:rPr lang="es-ES" sz="2400" dirty="0" err="1"/>
              <a:t>Subalgorithms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form</a:t>
            </a:r>
            <a:r>
              <a:rPr lang="es-ES" sz="2400" dirty="0"/>
              <a:t> as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algorithms</a:t>
            </a:r>
            <a:r>
              <a:rPr lang="es-ES" sz="2400" dirty="0"/>
              <a:t>,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contains</a:t>
            </a:r>
            <a:r>
              <a:rPr lang="es-ES" sz="2400" dirty="0"/>
              <a:t> a </a:t>
            </a:r>
            <a:r>
              <a:rPr lang="es-ES" sz="2400" dirty="0" err="1"/>
              <a:t>few</a:t>
            </a:r>
            <a:r>
              <a:rPr lang="es-ES" sz="2400" dirty="0"/>
              <a:t> </a:t>
            </a:r>
            <a:r>
              <a:rPr lang="es-ES" sz="2400" dirty="0" err="1"/>
              <a:t>brackets</a:t>
            </a:r>
            <a:r>
              <a:rPr lang="es-ES" sz="2400" dirty="0"/>
              <a:t> </a:t>
            </a:r>
            <a:r>
              <a:rPr lang="es-ES" sz="2400" dirty="0" err="1"/>
              <a:t>after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 and, </a:t>
            </a:r>
            <a:r>
              <a:rPr lang="es-ES" sz="2400" dirty="0" err="1"/>
              <a:t>optionally</a:t>
            </a:r>
            <a:r>
              <a:rPr lang="es-ES" sz="2400" dirty="0"/>
              <a:t>, </a:t>
            </a:r>
            <a:r>
              <a:rPr lang="es-ES" sz="2400" dirty="0" err="1"/>
              <a:t>parameters</a:t>
            </a:r>
            <a:r>
              <a:rPr lang="es-ES" sz="2400" dirty="0"/>
              <a:t> and a </a:t>
            </a:r>
            <a:r>
              <a:rPr lang="es-ES" sz="2400" dirty="0" err="1"/>
              <a:t>value</a:t>
            </a:r>
            <a:r>
              <a:rPr lang="es-ES" sz="2400" dirty="0"/>
              <a:t> of </a:t>
            </a:r>
            <a:r>
              <a:rPr lang="es-ES" sz="2400" dirty="0" err="1"/>
              <a:t>return</a:t>
            </a:r>
            <a:r>
              <a:rPr lang="es-ES" sz="2400" dirty="0"/>
              <a:t>.</a:t>
            </a:r>
          </a:p>
          <a:p>
            <a:pPr marL="0" lvl="0" indent="0">
              <a:buNone/>
              <a:defRPr/>
            </a:pPr>
            <a:endParaRPr lang="es-ES" sz="2400" dirty="0">
              <a:latin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1800" dirty="0" err="1">
                <a:solidFill>
                  <a:srgbClr val="0070C0"/>
                </a:solidFill>
                <a:latin typeface="Courier New" pitchFamily="49" charset="0"/>
              </a:rPr>
              <a:t>algorithm</a:t>
            </a:r>
            <a:r>
              <a:rPr lang="es-ES" sz="1800" dirty="0">
                <a:latin typeface="Courier New" pitchFamily="49" charset="0"/>
              </a:rPr>
              <a:t> &lt;</a:t>
            </a:r>
            <a:r>
              <a:rPr lang="es-ES" sz="1800" dirty="0" err="1">
                <a:latin typeface="Courier New" pitchFamily="49" charset="0"/>
              </a:rPr>
              <a:t>name</a:t>
            </a:r>
            <a:r>
              <a:rPr lang="es-ES" sz="1800" dirty="0">
                <a:latin typeface="Courier New" pitchFamily="49" charset="0"/>
              </a:rPr>
              <a:t>&gt; ({&lt;</a:t>
            </a:r>
            <a:r>
              <a:rPr lang="es-ES" sz="1800" dirty="0" err="1">
                <a:latin typeface="Courier New" pitchFamily="49" charset="0"/>
              </a:rPr>
              <a:t>parameters</a:t>
            </a:r>
            <a:r>
              <a:rPr lang="es-ES" sz="1800" dirty="0">
                <a:latin typeface="Courier New" pitchFamily="49" charset="0"/>
              </a:rPr>
              <a:t>&gt;}) {: &lt;</a:t>
            </a:r>
            <a:r>
              <a:rPr lang="es-ES" sz="1800" dirty="0" err="1">
                <a:latin typeface="Courier New" pitchFamily="49" charset="0"/>
              </a:rPr>
              <a:t>type</a:t>
            </a:r>
            <a:r>
              <a:rPr lang="es-ES" sz="1800" dirty="0">
                <a:latin typeface="Courier New" pitchFamily="49" charset="0"/>
              </a:rPr>
              <a:t>&gt;}</a:t>
            </a:r>
          </a:p>
          <a:p>
            <a:pPr marL="0" lvl="0" indent="0">
              <a:buNone/>
              <a:defRPr/>
            </a:pPr>
            <a:r>
              <a:rPr lang="es-ES" sz="1800" dirty="0">
                <a:latin typeface="Courier New" pitchFamily="49" charset="0"/>
              </a:rPr>
              <a:t>	// data</a:t>
            </a:r>
          </a:p>
          <a:p>
            <a:pPr marL="0" lvl="0" indent="0">
              <a:buNone/>
              <a:defRPr/>
            </a:pPr>
            <a:r>
              <a:rPr lang="es-ES" sz="1800" dirty="0">
                <a:latin typeface="Courier New" pitchFamily="49" charset="0"/>
              </a:rPr>
              <a:t>	// </a:t>
            </a:r>
            <a:r>
              <a:rPr lang="es-ES" sz="1800" dirty="0" err="1">
                <a:latin typeface="Courier New" pitchFamily="49" charset="0"/>
              </a:rPr>
              <a:t>actions</a:t>
            </a:r>
            <a:endParaRPr lang="es-ES" sz="1800" dirty="0">
              <a:latin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1800" dirty="0">
                <a:latin typeface="Courier New" pitchFamily="49" charset="0"/>
              </a:rPr>
              <a:t>	</a:t>
            </a:r>
            <a:r>
              <a:rPr lang="es-ES" sz="1800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es-ES" sz="1800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es-ES" sz="18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s-ES" sz="1800" dirty="0">
                <a:latin typeface="Courier New" pitchFamily="49" charset="0"/>
              </a:rPr>
              <a:t>&lt;</a:t>
            </a:r>
            <a:r>
              <a:rPr lang="es-ES" sz="1800" dirty="0" err="1">
                <a:latin typeface="Courier New" pitchFamily="49" charset="0"/>
              </a:rPr>
              <a:t>expr</a:t>
            </a:r>
            <a:r>
              <a:rPr lang="es-ES" sz="1800" dirty="0">
                <a:latin typeface="Courier New" pitchFamily="49" charset="0"/>
              </a:rPr>
              <a:t>&gt;}</a:t>
            </a:r>
          </a:p>
          <a:p>
            <a:pPr marL="0" lvl="0" indent="0">
              <a:buNone/>
              <a:defRPr/>
            </a:pPr>
            <a:r>
              <a:rPr lang="es-ES" sz="1800" dirty="0" err="1">
                <a:solidFill>
                  <a:srgbClr val="0070C0"/>
                </a:solidFill>
                <a:latin typeface="Courier New" pitchFamily="49" charset="0"/>
              </a:rPr>
              <a:t>end</a:t>
            </a:r>
            <a:r>
              <a:rPr lang="es-ES" sz="18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s-ES" sz="1800" dirty="0" err="1">
                <a:solidFill>
                  <a:srgbClr val="0070C0"/>
                </a:solidFill>
                <a:latin typeface="Courier New" pitchFamily="49" charset="0"/>
              </a:rPr>
              <a:t>algorithm</a:t>
            </a:r>
            <a:endParaRPr lang="es-ES" sz="1800" dirty="0">
              <a:solidFill>
                <a:srgbClr val="0070C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9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Subalgorithms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insertNameAndGreeting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b="1" dirty="0">
                <a:latin typeface="Courier New" pitchFamily="49" charset="0"/>
              </a:rPr>
              <a:t>()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String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</a:rPr>
              <a:t>name</a:t>
            </a:r>
            <a:r>
              <a:rPr lang="es-ES" sz="2400" dirty="0">
                <a:latin typeface="Courier New" pitchFamily="49" charset="0"/>
              </a:rPr>
              <a:t>;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</a:rPr>
              <a:t>read</a:t>
            </a:r>
            <a:r>
              <a:rPr lang="es-ES" sz="2400" dirty="0">
                <a:latin typeface="Courier New" pitchFamily="49" charset="0"/>
              </a:rPr>
              <a:t>(</a:t>
            </a:r>
            <a:r>
              <a:rPr lang="es-ES" sz="2400" dirty="0" err="1">
                <a:latin typeface="Courier New" pitchFamily="49" charset="0"/>
              </a:rPr>
              <a:t>name</a:t>
            </a:r>
            <a:r>
              <a:rPr lang="es-ES" sz="2400" dirty="0">
                <a:latin typeface="Courier New" pitchFamily="49" charset="0"/>
              </a:rPr>
              <a:t>);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</a:t>
            </a:r>
            <a:r>
              <a:rPr lang="ja-JP" altLang="es-ES" sz="2400" dirty="0"/>
              <a:t>“</a:t>
            </a:r>
            <a:r>
              <a:rPr lang="es-ES" altLang="ja-JP" sz="2400" dirty="0" err="1">
                <a:latin typeface="Courier New" pitchFamily="49" charset="0"/>
              </a:rPr>
              <a:t>Hello</a:t>
            </a:r>
            <a:r>
              <a:rPr lang="es-ES" altLang="ja-JP" sz="2400" dirty="0">
                <a:latin typeface="Courier New" pitchFamily="49" charset="0"/>
              </a:rPr>
              <a:t> </a:t>
            </a:r>
            <a:r>
              <a:rPr lang="ja-JP" altLang="es-ES" sz="2400" dirty="0"/>
              <a:t>”</a:t>
            </a:r>
            <a:r>
              <a:rPr lang="es-ES" altLang="ja-JP" sz="2400" dirty="0">
                <a:latin typeface="Courier New" pitchFamily="49" charset="0"/>
              </a:rPr>
              <a:t> + </a:t>
            </a:r>
            <a:r>
              <a:rPr lang="es-ES" altLang="ja-JP" sz="2400" dirty="0" err="1">
                <a:latin typeface="Courier New" pitchFamily="49" charset="0"/>
              </a:rPr>
              <a:t>name</a:t>
            </a:r>
            <a:r>
              <a:rPr lang="es-ES" altLang="ja-JP" sz="2400" dirty="0">
                <a:latin typeface="Courier New" pitchFamily="49" charset="0"/>
              </a:rPr>
              <a:t>);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insertAreaAndShowRadio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b="1" dirty="0">
                <a:latin typeface="Courier New" pitchFamily="49" charset="0"/>
              </a:rPr>
              <a:t>()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latin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</a:rPr>
              <a:t>sup</a:t>
            </a:r>
            <a:r>
              <a:rPr lang="es-ES" sz="2400" dirty="0">
                <a:latin typeface="Courier New" pitchFamily="49" charset="0"/>
              </a:rPr>
              <a:t>;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const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: </a:t>
            </a:r>
            <a:r>
              <a:rPr lang="es-ES" sz="2400" dirty="0">
                <a:latin typeface="Courier New" pitchFamily="49" charset="0"/>
              </a:rPr>
              <a:t>PI = 3.1416;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</a:rPr>
              <a:t>read</a:t>
            </a:r>
            <a:r>
              <a:rPr lang="es-ES" sz="2400" dirty="0">
                <a:latin typeface="Courier New" pitchFamily="49" charset="0"/>
              </a:rPr>
              <a:t>(</a:t>
            </a:r>
            <a:r>
              <a:rPr lang="es-ES" sz="2400" dirty="0" err="1">
                <a:latin typeface="Courier New" pitchFamily="49" charset="0"/>
              </a:rPr>
              <a:t>sup</a:t>
            </a:r>
            <a:r>
              <a:rPr lang="es-ES" sz="2400" dirty="0">
                <a:latin typeface="Courier New" pitchFamily="49" charset="0"/>
              </a:rPr>
              <a:t>);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</a:t>
            </a:r>
            <a:r>
              <a:rPr lang="es-ES" sz="2400" dirty="0" err="1">
                <a:latin typeface="Courier New" pitchFamily="49" charset="0"/>
              </a:rPr>
              <a:t>sup</a:t>
            </a:r>
            <a:r>
              <a:rPr lang="es-ES" sz="2400" dirty="0">
                <a:latin typeface="Courier New" pitchFamily="49" charset="0"/>
              </a:rPr>
              <a:t> * PI * PI);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2400" dirty="0">
              <a:solidFill>
                <a:srgbClr val="3333CC"/>
              </a:solidFill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/>
              <a:t>Now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need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know</a:t>
            </a:r>
            <a:r>
              <a:rPr lang="es-ES" sz="2400" dirty="0"/>
              <a:t> </a:t>
            </a: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use </a:t>
            </a:r>
            <a:r>
              <a:rPr lang="es-ES" sz="2400" dirty="0" err="1"/>
              <a:t>this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USE OF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Subalgorithms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46048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lnSpc>
                <a:spcPct val="80000"/>
              </a:lnSpc>
              <a:defRPr/>
            </a:pPr>
            <a:r>
              <a:rPr lang="es-ES" sz="2400" dirty="0" err="1"/>
              <a:t>Subalgorithms</a:t>
            </a:r>
            <a:r>
              <a:rPr lang="es-ES" sz="2400" dirty="0"/>
              <a:t> are </a:t>
            </a:r>
            <a:r>
              <a:rPr lang="es-ES" sz="2400" dirty="0" err="1"/>
              <a:t>used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another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.</a:t>
            </a:r>
          </a:p>
          <a:p>
            <a:pPr lvl="0">
              <a:lnSpc>
                <a:spcPct val="80000"/>
              </a:lnSpc>
              <a:defRPr/>
            </a:pP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invoke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write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followed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parentheses</a:t>
            </a:r>
            <a:r>
              <a:rPr lang="es-ES" sz="2400" dirty="0"/>
              <a:t>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Invocation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a </a:t>
            </a:r>
            <a:r>
              <a:rPr lang="es-ES" sz="2200" dirty="0" err="1"/>
              <a:t>sequence</a:t>
            </a:r>
            <a:r>
              <a:rPr lang="es-ES" sz="2200" dirty="0"/>
              <a:t> </a:t>
            </a:r>
            <a:r>
              <a:rPr lang="es-ES" sz="2200" dirty="0" err="1" smtClean="0"/>
              <a:t>action</a:t>
            </a:r>
            <a:endParaRPr lang="es-ES" sz="2400" dirty="0"/>
          </a:p>
          <a:p>
            <a:pPr lvl="0">
              <a:lnSpc>
                <a:spcPct val="80000"/>
              </a:lnSpc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invoked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known</a:t>
            </a:r>
            <a:r>
              <a:rPr lang="es-ES" sz="2400" dirty="0"/>
              <a:t> as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invocating</a:t>
            </a:r>
            <a:r>
              <a:rPr lang="es-ES" sz="2400" dirty="0"/>
              <a:t> </a:t>
            </a:r>
            <a:r>
              <a:rPr lang="es-ES" sz="2400" dirty="0" smtClean="0"/>
              <a:t>module</a:t>
            </a:r>
            <a:endParaRPr lang="es-ES" sz="2400" dirty="0">
              <a:solidFill>
                <a:schemeClr val="tx1">
                  <a:tint val="75000"/>
                </a:schemeClr>
              </a:solidFill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2400" dirty="0">
              <a:solidFill>
                <a:schemeClr val="tx1">
                  <a:tint val="75000"/>
                </a:schemeClr>
              </a:solidFill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200" dirty="0">
                <a:latin typeface="Courier New" pitchFamily="49" charset="0"/>
              </a:rPr>
              <a:t>simple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s-ES" sz="2200" dirty="0">
                <a:latin typeface="Courier New" pitchFamily="49" charset="0"/>
              </a:rPr>
              <a:t>	// …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s-ES" sz="2200" dirty="0">
                <a:latin typeface="Courier New" pitchFamily="49" charset="0"/>
              </a:rPr>
              <a:t>	</a:t>
            </a:r>
            <a:r>
              <a:rPr lang="es-ES" sz="2200" b="1" dirty="0" err="1">
                <a:latin typeface="Courier New" pitchFamily="49" charset="0"/>
              </a:rPr>
              <a:t>insertNameAndGreeting</a:t>
            </a:r>
            <a:r>
              <a:rPr lang="es-ES" sz="2200" b="1" dirty="0">
                <a:latin typeface="Courier New" pitchFamily="49" charset="0"/>
              </a:rPr>
              <a:t>()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200" dirty="0">
                <a:latin typeface="Courier New" pitchFamily="49" charset="0"/>
              </a:rPr>
              <a:t>	// …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200" b="1" dirty="0">
                <a:latin typeface="Courier New" pitchFamily="49" charset="0"/>
              </a:rPr>
              <a:t>	</a:t>
            </a:r>
            <a:r>
              <a:rPr lang="es-ES" sz="2200" b="1" dirty="0" err="1">
                <a:latin typeface="Courier New" pitchFamily="49" charset="0"/>
              </a:rPr>
              <a:t>insertAreaAndShowRadio</a:t>
            </a:r>
            <a:r>
              <a:rPr lang="es-ES" sz="2200" b="1" dirty="0">
                <a:latin typeface="Courier New" pitchFamily="49" charset="0"/>
              </a:rPr>
              <a:t> ()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200" dirty="0">
              <a:solidFill>
                <a:srgbClr val="3333C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6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USE OF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Subalgorithms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460480" cy="5220000"/>
          </a:xfrm>
        </p:spPr>
        <p:txBody>
          <a:bodyPr anchor="t">
            <a:noAutofit/>
          </a:bodyPr>
          <a:lstStyle/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/>
              <a:t>Invoking</a:t>
            </a:r>
            <a:r>
              <a:rPr lang="es-ES" sz="2400" dirty="0"/>
              <a:t> (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calling</a:t>
            </a:r>
            <a:r>
              <a:rPr lang="es-ES" sz="2400" dirty="0"/>
              <a:t>) a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means</a:t>
            </a:r>
            <a:r>
              <a:rPr lang="es-ES" sz="2400" dirty="0"/>
              <a:t> </a:t>
            </a:r>
            <a:r>
              <a:rPr lang="es-ES" sz="2400" dirty="0" err="1"/>
              <a:t>executing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endParaRPr lang="es-ES" sz="2400" dirty="0"/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2400" dirty="0"/>
          </a:p>
          <a:p>
            <a:pPr marL="0" lvl="0" indent="0">
              <a:buNone/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execution</a:t>
            </a:r>
            <a:r>
              <a:rPr lang="es-ES" sz="2400" dirty="0"/>
              <a:t> </a:t>
            </a:r>
            <a:r>
              <a:rPr lang="es-ES" sz="2400" dirty="0" err="1"/>
              <a:t>flow</a:t>
            </a:r>
            <a:r>
              <a:rPr lang="es-ES" sz="2400" dirty="0"/>
              <a:t> </a:t>
            </a:r>
            <a:r>
              <a:rPr lang="es-ES" sz="2400" dirty="0" err="1"/>
              <a:t>continues</a:t>
            </a:r>
            <a:r>
              <a:rPr lang="es-ES" sz="2400" dirty="0"/>
              <a:t> </a:t>
            </a:r>
            <a:r>
              <a:rPr lang="es-ES" sz="2400" dirty="0" err="1"/>
              <a:t>inside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, </a:t>
            </a:r>
            <a:r>
              <a:rPr lang="es-ES" sz="2400" dirty="0" err="1"/>
              <a:t>executing</a:t>
            </a:r>
            <a:r>
              <a:rPr lang="es-ES" sz="2400" dirty="0"/>
              <a:t> </a:t>
            </a:r>
            <a:r>
              <a:rPr lang="es-ES" sz="2400" dirty="0" err="1"/>
              <a:t>its</a:t>
            </a:r>
            <a:r>
              <a:rPr lang="es-ES" sz="2400" dirty="0"/>
              <a:t> </a:t>
            </a:r>
            <a:r>
              <a:rPr lang="es-ES" sz="2400" dirty="0" err="1"/>
              <a:t>actions</a:t>
            </a:r>
            <a:r>
              <a:rPr lang="es-ES" sz="2400" dirty="0"/>
              <a:t> </a:t>
            </a:r>
            <a:r>
              <a:rPr lang="es-ES" sz="2400" dirty="0" err="1"/>
              <a:t>sequentially</a:t>
            </a:r>
            <a:r>
              <a:rPr lang="es-ES" sz="2400" dirty="0"/>
              <a:t>, and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finishes</a:t>
            </a:r>
            <a:r>
              <a:rPr lang="es-ES" sz="2400" dirty="0"/>
              <a:t>,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returns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module and </a:t>
            </a:r>
            <a:r>
              <a:rPr lang="es-ES" sz="2400" dirty="0" err="1"/>
              <a:t>continues</a:t>
            </a:r>
            <a:r>
              <a:rPr lang="es-ES" sz="2400" dirty="0"/>
              <a:t> </a:t>
            </a:r>
            <a:r>
              <a:rPr lang="es-ES" sz="2400" dirty="0" err="1"/>
              <a:t>executing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subsequent</a:t>
            </a:r>
            <a:r>
              <a:rPr lang="es-ES" sz="2400" dirty="0"/>
              <a:t> </a:t>
            </a:r>
            <a:r>
              <a:rPr lang="es-ES" sz="2400" dirty="0" err="1"/>
              <a:t>actions</a:t>
            </a:r>
            <a:r>
              <a:rPr lang="es-ES" sz="2400" dirty="0"/>
              <a:t>.</a:t>
            </a:r>
            <a:endParaRPr lang="es-ES" sz="16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 algn="ctr"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Summary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457200" lvl="1" indent="0"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0" lvl="1" indent="0">
              <a:buNone/>
              <a:defRPr/>
            </a:pPr>
            <a:r>
              <a:rPr lang="es-ES" sz="2400" dirty="0" smtClean="0"/>
              <a:t>A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also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in </a:t>
            </a:r>
            <a:r>
              <a:rPr lang="es-ES" sz="2400" dirty="0" err="1" smtClean="0"/>
              <a:t>addition</a:t>
            </a:r>
            <a:r>
              <a:rPr lang="es-ES" sz="2400" dirty="0" smtClean="0"/>
              <a:t>: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endParaRPr lang="es-ES" sz="24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s-ES" sz="2400" dirty="0" err="1" smtClean="0"/>
              <a:t>Incorporates</a:t>
            </a:r>
            <a:r>
              <a:rPr lang="es-ES" sz="2400" dirty="0" smtClean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ability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 smtClean="0"/>
              <a:t>invoked</a:t>
            </a:r>
            <a:endParaRPr lang="es-ES" sz="24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endParaRPr lang="es-ES" sz="24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s-ES" sz="2400" dirty="0" smtClean="0"/>
              <a:t>Can </a:t>
            </a:r>
            <a:r>
              <a:rPr lang="es-ES" sz="2400" dirty="0" err="1"/>
              <a:t>have</a:t>
            </a:r>
            <a:r>
              <a:rPr lang="es-ES" sz="2400" dirty="0"/>
              <a:t> a set of </a:t>
            </a:r>
            <a:r>
              <a:rPr lang="es-ES" sz="2400" dirty="0" err="1" smtClean="0"/>
              <a:t>parameters</a:t>
            </a:r>
            <a:endParaRPr lang="es-ES" sz="24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endParaRPr lang="es-ES" sz="24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s-ES" sz="2400" dirty="0" smtClean="0"/>
              <a:t>Can </a:t>
            </a:r>
            <a:r>
              <a:rPr lang="es-ES" sz="2400" dirty="0" err="1"/>
              <a:t>return</a:t>
            </a:r>
            <a:r>
              <a:rPr lang="es-ES" sz="2400" dirty="0"/>
              <a:t> a </a:t>
            </a:r>
            <a:r>
              <a:rPr lang="es-ES" sz="2400" dirty="0" err="1"/>
              <a:t>value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2147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/>
              <a:t>So </a:t>
            </a:r>
            <a:r>
              <a:rPr lang="es-ES" sz="2400" dirty="0" err="1"/>
              <a:t>far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had</a:t>
            </a:r>
            <a:r>
              <a:rPr lang="es-ES" sz="2400" dirty="0"/>
              <a:t> variables and </a:t>
            </a:r>
            <a:r>
              <a:rPr lang="es-ES" sz="2400" dirty="0" err="1"/>
              <a:t>constants</a:t>
            </a:r>
            <a:r>
              <a:rPr lang="es-ES" sz="2400" dirty="0"/>
              <a:t> </a:t>
            </a:r>
            <a:r>
              <a:rPr lang="es-ES" sz="2400" dirty="0" err="1"/>
              <a:t>declared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within</a:t>
            </a:r>
            <a:r>
              <a:rPr lang="es-ES" sz="2400" dirty="0"/>
              <a:t> a single </a:t>
            </a:r>
            <a:r>
              <a:rPr lang="es-ES" sz="2400" dirty="0" err="1"/>
              <a:t>algorithm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What</a:t>
            </a:r>
            <a:r>
              <a:rPr lang="es-ES" sz="2200" dirty="0"/>
              <a:t> </a:t>
            </a:r>
            <a:r>
              <a:rPr lang="es-ES" sz="2200" dirty="0" err="1"/>
              <a:t>happens</a:t>
            </a:r>
            <a:r>
              <a:rPr lang="es-ES" sz="2200" dirty="0"/>
              <a:t> </a:t>
            </a:r>
            <a:r>
              <a:rPr lang="es-ES" sz="2200" dirty="0" err="1"/>
              <a:t>when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have</a:t>
            </a:r>
            <a:r>
              <a:rPr lang="es-ES" sz="2200" dirty="0"/>
              <a:t> a set of </a:t>
            </a:r>
            <a:r>
              <a:rPr lang="es-ES" sz="2200" dirty="0" err="1"/>
              <a:t>algorithms</a:t>
            </a:r>
            <a:r>
              <a:rPr lang="es-ES" sz="2200" dirty="0"/>
              <a:t>?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/>
              <a:t>Can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algorithm</a:t>
            </a:r>
            <a:r>
              <a:rPr lang="es-ES" sz="2200" dirty="0"/>
              <a:t> </a:t>
            </a:r>
            <a:r>
              <a:rPr lang="es-ES" sz="2200" dirty="0" err="1"/>
              <a:t>access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variables of </a:t>
            </a:r>
            <a:r>
              <a:rPr lang="es-ES" sz="2200" dirty="0" err="1"/>
              <a:t>another</a:t>
            </a:r>
            <a:r>
              <a:rPr lang="es-ES" sz="2200" dirty="0"/>
              <a:t>?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What</a:t>
            </a:r>
            <a:r>
              <a:rPr lang="es-ES" sz="2200" dirty="0"/>
              <a:t> </a:t>
            </a:r>
            <a:r>
              <a:rPr lang="es-ES" sz="2200" dirty="0" err="1"/>
              <a:t>happens</a:t>
            </a:r>
            <a:r>
              <a:rPr lang="es-ES" sz="2200" dirty="0"/>
              <a:t> </a:t>
            </a:r>
            <a:r>
              <a:rPr lang="es-ES" sz="2200" dirty="0" err="1"/>
              <a:t>if</a:t>
            </a:r>
            <a:r>
              <a:rPr lang="es-ES" sz="2200" dirty="0"/>
              <a:t> in </a:t>
            </a:r>
            <a:r>
              <a:rPr lang="es-ES" sz="2200" dirty="0" err="1"/>
              <a:t>two</a:t>
            </a:r>
            <a:r>
              <a:rPr lang="es-ES" sz="2200" dirty="0"/>
              <a:t> </a:t>
            </a:r>
            <a:r>
              <a:rPr lang="es-ES" sz="2200" dirty="0" err="1"/>
              <a:t>algorithms</a:t>
            </a:r>
            <a:r>
              <a:rPr lang="es-ES" sz="2200" dirty="0"/>
              <a:t> I </a:t>
            </a:r>
            <a:r>
              <a:rPr lang="es-ES" sz="2200" dirty="0" err="1"/>
              <a:t>have</a:t>
            </a:r>
            <a:r>
              <a:rPr lang="es-ES" sz="2200" dirty="0"/>
              <a:t> </a:t>
            </a:r>
            <a:r>
              <a:rPr lang="es-ES" sz="2200" dirty="0" err="1"/>
              <a:t>two</a:t>
            </a:r>
            <a:r>
              <a:rPr lang="es-ES" sz="2200" dirty="0"/>
              <a:t> variables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same</a:t>
            </a:r>
            <a:r>
              <a:rPr lang="es-ES" sz="2200" dirty="0"/>
              <a:t> </a:t>
            </a:r>
            <a:r>
              <a:rPr lang="es-ES" sz="2200" dirty="0" err="1"/>
              <a:t>name</a:t>
            </a:r>
            <a:r>
              <a:rPr lang="es-ES" sz="22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answer</a:t>
            </a:r>
            <a:r>
              <a:rPr lang="es-ES" sz="2200" dirty="0"/>
              <a:t>, </a:t>
            </a:r>
            <a:r>
              <a:rPr lang="es-ES" sz="2200" dirty="0" err="1"/>
              <a:t>next</a:t>
            </a:r>
            <a:r>
              <a:rPr lang="es-ES" sz="2200" dirty="0"/>
              <a:t> </a:t>
            </a:r>
            <a:r>
              <a:rPr lang="es-ES" sz="2200" dirty="0">
                <a:sym typeface="Wingdings" pitchFamily="2" charset="2"/>
              </a:rPr>
              <a:t></a:t>
            </a:r>
            <a:endParaRPr lang="es-E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Variables’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scope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8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answer</a:t>
            </a:r>
            <a:r>
              <a:rPr lang="es-ES" sz="2400" dirty="0"/>
              <a:t>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introduce </a:t>
            </a:r>
            <a:r>
              <a:rPr lang="es-ES" sz="2400" dirty="0" err="1"/>
              <a:t>the</a:t>
            </a:r>
            <a:r>
              <a:rPr lang="es-ES" sz="2400" dirty="0"/>
              <a:t> concept of </a:t>
            </a:r>
            <a:r>
              <a:rPr lang="es-ES" sz="2400" dirty="0" err="1"/>
              <a:t>scope</a:t>
            </a:r>
            <a:r>
              <a:rPr lang="es-ES" sz="2400" dirty="0"/>
              <a:t> of a variable</a:t>
            </a:r>
            <a:r>
              <a:rPr lang="es-ES" sz="2400" dirty="0" smtClean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understood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scope</a:t>
            </a:r>
            <a:r>
              <a:rPr lang="es-ES" sz="2400" dirty="0"/>
              <a:t> of a variable,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part</a:t>
            </a:r>
            <a:r>
              <a:rPr lang="es-ES" sz="2400" dirty="0"/>
              <a:t> </a:t>
            </a:r>
            <a:r>
              <a:rPr lang="es-ES" sz="2400" dirty="0" err="1"/>
              <a:t>where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variable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accessible</a:t>
            </a:r>
            <a:r>
              <a:rPr lang="es-ES" sz="2400" dirty="0"/>
              <a:t> and can be </a:t>
            </a:r>
            <a:r>
              <a:rPr lang="es-ES" sz="2400" dirty="0" err="1"/>
              <a:t>used</a:t>
            </a:r>
            <a:r>
              <a:rPr lang="es-ES" sz="2400" dirty="0" smtClean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The</a:t>
            </a:r>
            <a:r>
              <a:rPr lang="es-ES" sz="2400" dirty="0"/>
              <a:t> variables </a:t>
            </a:r>
            <a:r>
              <a:rPr lang="es-ES" sz="2400" dirty="0" err="1"/>
              <a:t>defined</a:t>
            </a:r>
            <a:r>
              <a:rPr lang="es-ES" sz="2400" dirty="0"/>
              <a:t> in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belong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and are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shared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Variables are local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module </a:t>
            </a:r>
            <a:r>
              <a:rPr lang="es-ES" sz="2200" dirty="0" err="1"/>
              <a:t>where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</a:t>
            </a:r>
            <a:r>
              <a:rPr lang="es-ES" sz="2200" dirty="0" err="1"/>
              <a:t>were</a:t>
            </a:r>
            <a:r>
              <a:rPr lang="es-ES" sz="2200" dirty="0"/>
              <a:t> </a:t>
            </a:r>
            <a:r>
              <a:rPr lang="es-ES" sz="2200" dirty="0" err="1"/>
              <a:t>defined</a:t>
            </a:r>
            <a:r>
              <a:rPr lang="es-ES" sz="2200" dirty="0"/>
              <a:t>.</a:t>
            </a:r>
          </a:p>
          <a:p>
            <a:pPr marL="457200" lvl="1" indent="0">
              <a:buFont typeface="Arial" pitchFamily="34" charset="0"/>
              <a:buChar char="•"/>
              <a:defRPr/>
            </a:pPr>
            <a:endParaRPr lang="es-E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Variables’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scope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6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sz="2400" dirty="0" err="1"/>
              <a:t>Meaning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Two</a:t>
            </a:r>
            <a:r>
              <a:rPr lang="es-ES" sz="2200" dirty="0"/>
              <a:t> variables of </a:t>
            </a:r>
            <a:r>
              <a:rPr lang="es-ES" sz="2200" dirty="0" err="1"/>
              <a:t>different</a:t>
            </a:r>
            <a:r>
              <a:rPr lang="es-ES" sz="2200" dirty="0"/>
              <a:t> </a:t>
            </a:r>
            <a:r>
              <a:rPr lang="es-ES" sz="2200" dirty="0" err="1"/>
              <a:t>scopes</a:t>
            </a:r>
            <a:r>
              <a:rPr lang="es-ES" sz="2200" dirty="0"/>
              <a:t> are </a:t>
            </a:r>
            <a:r>
              <a:rPr lang="es-ES" sz="2200" dirty="0" err="1"/>
              <a:t>two</a:t>
            </a:r>
            <a:r>
              <a:rPr lang="es-ES" sz="2200" dirty="0"/>
              <a:t> </a:t>
            </a:r>
            <a:r>
              <a:rPr lang="es-ES" sz="2200" dirty="0" err="1"/>
              <a:t>different</a:t>
            </a:r>
            <a:r>
              <a:rPr lang="es-ES" sz="2200" dirty="0"/>
              <a:t> variables, </a:t>
            </a:r>
            <a:r>
              <a:rPr lang="es-ES" sz="2200" dirty="0" err="1"/>
              <a:t>even</a:t>
            </a:r>
            <a:r>
              <a:rPr lang="es-ES" sz="2200" dirty="0"/>
              <a:t> </a:t>
            </a: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are </a:t>
            </a:r>
            <a:r>
              <a:rPr lang="es-ES" sz="2200" dirty="0" err="1"/>
              <a:t>declared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same</a:t>
            </a:r>
            <a:r>
              <a:rPr lang="es-ES" sz="2200" dirty="0"/>
              <a:t> </a:t>
            </a:r>
            <a:r>
              <a:rPr lang="es-ES" sz="2200" dirty="0" err="1"/>
              <a:t>name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within</a:t>
            </a:r>
            <a:r>
              <a:rPr lang="es-ES" sz="2200" dirty="0"/>
              <a:t>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algorithm</a:t>
            </a:r>
            <a:r>
              <a:rPr lang="es-ES" sz="2200" dirty="0"/>
              <a:t> I </a:t>
            </a:r>
            <a:r>
              <a:rPr lang="es-ES" sz="2200" dirty="0" err="1"/>
              <a:t>invoke</a:t>
            </a:r>
            <a:r>
              <a:rPr lang="es-ES" sz="2200" dirty="0"/>
              <a:t> </a:t>
            </a:r>
            <a:r>
              <a:rPr lang="es-ES" sz="2200" dirty="0" err="1"/>
              <a:t>another</a:t>
            </a:r>
            <a:r>
              <a:rPr lang="es-ES" sz="2200" dirty="0"/>
              <a:t> </a:t>
            </a:r>
            <a:r>
              <a:rPr lang="es-ES" sz="2200" dirty="0" err="1"/>
              <a:t>subalgorithm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has variables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same</a:t>
            </a:r>
            <a:r>
              <a:rPr lang="es-ES" sz="2200" dirty="0"/>
              <a:t> </a:t>
            </a:r>
            <a:r>
              <a:rPr lang="es-ES" sz="2200" dirty="0" err="1"/>
              <a:t>name</a:t>
            </a:r>
            <a:r>
              <a:rPr lang="es-ES" sz="2200" dirty="0"/>
              <a:t> </a:t>
            </a:r>
            <a:r>
              <a:rPr lang="es-ES" sz="2200" dirty="0" err="1"/>
              <a:t>there</a:t>
            </a:r>
            <a:r>
              <a:rPr lang="es-ES" sz="2200" dirty="0"/>
              <a:t> </a:t>
            </a:r>
            <a:r>
              <a:rPr lang="es-ES" sz="2200" dirty="0" err="1"/>
              <a:t>will</a:t>
            </a:r>
            <a:r>
              <a:rPr lang="es-ES" sz="2200" dirty="0"/>
              <a:t> be no </a:t>
            </a:r>
            <a:r>
              <a:rPr lang="es-ES" sz="2200" dirty="0" err="1"/>
              <a:t>problems</a:t>
            </a:r>
            <a:r>
              <a:rPr lang="es-ES" sz="2200" dirty="0"/>
              <a:t> of </a:t>
            </a:r>
            <a:r>
              <a:rPr lang="es-ES" sz="2200" dirty="0" err="1"/>
              <a:t>ambiguities</a:t>
            </a:r>
            <a:r>
              <a:rPr lang="es-ES" sz="2200" dirty="0"/>
              <a:t>, </a:t>
            </a:r>
            <a:r>
              <a:rPr lang="es-ES" sz="2200" dirty="0" err="1"/>
              <a:t>since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are </a:t>
            </a:r>
            <a:r>
              <a:rPr lang="es-ES" sz="2200" dirty="0" err="1"/>
              <a:t>different</a:t>
            </a:r>
            <a:r>
              <a:rPr lang="es-ES" sz="2200" dirty="0" smtClean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defRPr/>
            </a:pPr>
            <a:r>
              <a:rPr lang="es-ES" sz="2400" dirty="0" err="1"/>
              <a:t>There</a:t>
            </a:r>
            <a:r>
              <a:rPr lang="es-ES" sz="2400" dirty="0"/>
              <a:t> are “global variables” </a:t>
            </a: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won’t</a:t>
            </a:r>
            <a:r>
              <a:rPr lang="es-ES" sz="2400" dirty="0"/>
              <a:t> use </a:t>
            </a:r>
            <a:r>
              <a:rPr lang="es-ES" sz="2400" dirty="0" err="1"/>
              <a:t>them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now</a:t>
            </a:r>
            <a:endParaRPr lang="es-ES" sz="2400" dirty="0"/>
          </a:p>
          <a:p>
            <a:pPr marL="0" lvl="0" indent="0">
              <a:defRPr/>
            </a:pPr>
            <a:endParaRPr lang="es-ES" dirty="0"/>
          </a:p>
          <a:p>
            <a:pPr marL="457200" lvl="1" indent="0">
              <a:buFont typeface="Arial" pitchFamily="34" charset="0"/>
              <a:buChar char="•"/>
              <a:defRPr/>
            </a:pPr>
            <a:endParaRPr lang="es-E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Variables’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scope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1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buNone/>
              <a:defRPr/>
            </a:pPr>
            <a:r>
              <a:rPr lang="es-ES" sz="2400" dirty="0"/>
              <a:t>A </a:t>
            </a:r>
            <a:r>
              <a:rPr lang="es-ES" sz="2400" dirty="0" smtClean="0"/>
              <a:t>variable: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b="1" dirty="0"/>
              <a:t>Has a </a:t>
            </a:r>
            <a:r>
              <a:rPr lang="es-ES" sz="2400" b="1" dirty="0" err="1"/>
              <a:t>name</a:t>
            </a:r>
            <a:r>
              <a:rPr lang="es-ES" sz="2400" b="1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identifies</a:t>
            </a:r>
            <a:r>
              <a:rPr lang="es-ES" sz="2400" dirty="0"/>
              <a:t> </a:t>
            </a:r>
            <a:r>
              <a:rPr lang="es-ES" sz="2400" dirty="0" err="1" smtClean="0"/>
              <a:t>them</a:t>
            </a:r>
            <a:endParaRPr lang="es-ES" sz="2400" dirty="0"/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b="1" dirty="0" smtClean="0"/>
              <a:t>Has </a:t>
            </a:r>
            <a:r>
              <a:rPr lang="es-ES" sz="2400" b="1" dirty="0"/>
              <a:t>a </a:t>
            </a:r>
            <a:r>
              <a:rPr lang="es-ES" sz="2400" b="1" dirty="0" err="1"/>
              <a:t>type</a:t>
            </a:r>
            <a:r>
              <a:rPr lang="es-ES" sz="2400" b="1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describes </a:t>
            </a:r>
            <a:r>
              <a:rPr lang="es-ES" sz="2400" dirty="0" err="1"/>
              <a:t>their</a:t>
            </a:r>
            <a:r>
              <a:rPr lang="es-ES" sz="2400" dirty="0"/>
              <a:t> </a:t>
            </a:r>
            <a:r>
              <a:rPr lang="es-ES" sz="2400" dirty="0" smtClean="0"/>
              <a:t>use.</a:t>
            </a:r>
            <a:endParaRPr lang="es-ES" sz="2400" dirty="0"/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b="1" dirty="0" smtClean="0"/>
              <a:t>Has </a:t>
            </a:r>
            <a:r>
              <a:rPr lang="es-ES" sz="2400" b="1" dirty="0"/>
              <a:t>a </a:t>
            </a:r>
            <a:r>
              <a:rPr lang="es-ES" sz="2400" b="1" dirty="0" err="1"/>
              <a:t>content</a:t>
            </a:r>
            <a:r>
              <a:rPr lang="es-ES" sz="2400" b="1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data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they</a:t>
            </a:r>
            <a:r>
              <a:rPr lang="es-ES" sz="2400" dirty="0"/>
              <a:t> </a:t>
            </a:r>
            <a:r>
              <a:rPr lang="es-ES" sz="2400" dirty="0" err="1"/>
              <a:t>store</a:t>
            </a:r>
            <a:r>
              <a:rPr lang="es-ES" sz="2400" b="1" dirty="0"/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b="1" dirty="0" err="1" smtClean="0"/>
              <a:t>Belongs</a:t>
            </a:r>
            <a:r>
              <a:rPr lang="es-ES" sz="2400" b="1" dirty="0" smtClean="0"/>
              <a:t> </a:t>
            </a:r>
            <a:r>
              <a:rPr lang="es-ES" sz="2400" b="1" dirty="0" err="1"/>
              <a:t>to</a:t>
            </a:r>
            <a:r>
              <a:rPr lang="es-ES" sz="2400" b="1" dirty="0"/>
              <a:t> a </a:t>
            </a:r>
            <a:r>
              <a:rPr lang="es-ES" sz="2400" b="1" dirty="0" err="1"/>
              <a:t>scope</a:t>
            </a:r>
            <a:r>
              <a:rPr lang="es-ES" sz="2400" b="1" dirty="0"/>
              <a:t>, </a:t>
            </a:r>
            <a:r>
              <a:rPr lang="es-ES" sz="2400" dirty="0" err="1"/>
              <a:t>where</a:t>
            </a:r>
            <a:r>
              <a:rPr lang="es-ES" sz="2400" dirty="0"/>
              <a:t> </a:t>
            </a:r>
            <a:r>
              <a:rPr lang="es-ES" sz="2400" dirty="0" err="1"/>
              <a:t>they</a:t>
            </a:r>
            <a:r>
              <a:rPr lang="es-ES" sz="2400" dirty="0"/>
              <a:t> can be </a:t>
            </a:r>
            <a:r>
              <a:rPr lang="es-ES" sz="2400" dirty="0" err="1"/>
              <a:t>accessed</a:t>
            </a:r>
            <a:r>
              <a:rPr lang="es-ES" sz="2400" dirty="0"/>
              <a:t>.</a:t>
            </a:r>
          </a:p>
          <a:p>
            <a:pPr marL="457200" lvl="1" indent="0">
              <a:buFont typeface="Arial" pitchFamily="34" charset="0"/>
              <a:buChar char="•"/>
              <a:defRPr/>
            </a:pPr>
            <a:endParaRPr lang="es-E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Variable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definition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9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a1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0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: </a:t>
            </a:r>
            <a:r>
              <a:rPr lang="es-ES" sz="2400" dirty="0">
                <a:latin typeface="Courier New" pitchFamily="49" charset="0"/>
              </a:rPr>
              <a:t>x 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  <a:sym typeface="Wingdings" pitchFamily="2" charset="2"/>
              </a:rPr>
              <a:t>x </a:t>
            </a:r>
            <a:r>
              <a:rPr lang="es-ES" sz="2400" dirty="0">
                <a:latin typeface="Courier New" pitchFamily="49" charset="0"/>
              </a:rPr>
              <a:t> 10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a2()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(x)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a2 ()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0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: </a:t>
            </a:r>
            <a:r>
              <a:rPr lang="es-ES" sz="2400" dirty="0">
                <a:latin typeface="Courier New" pitchFamily="49" charset="0"/>
              </a:rPr>
              <a:t>x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x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20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(x)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2400" dirty="0"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/>
              <a:t>What</a:t>
            </a:r>
            <a:r>
              <a:rPr lang="es-ES" sz="2400" dirty="0"/>
              <a:t> are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going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see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console</a:t>
            </a:r>
            <a:r>
              <a:rPr lang="es-ES" sz="2400" dirty="0"/>
              <a:t>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Variables’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scope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1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TOPICS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49360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s-ES" sz="2400" dirty="0" smtClean="0"/>
              <a:t> </a:t>
            </a:r>
            <a:r>
              <a:rPr lang="es-ES" sz="2400" dirty="0"/>
              <a:t>Modular </a:t>
            </a:r>
            <a:r>
              <a:rPr lang="es-ES" sz="2400" dirty="0" err="1"/>
              <a:t>Programming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Subalgorithms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Definition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Invocation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/>
              <a:t>Variable </a:t>
            </a:r>
            <a:r>
              <a:rPr lang="es-ES" sz="2200" dirty="0" err="1"/>
              <a:t>Scope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Parameters</a:t>
            </a:r>
            <a:r>
              <a:rPr lang="es-ES" sz="2200" dirty="0"/>
              <a:t> and </a:t>
            </a:r>
            <a:r>
              <a:rPr lang="es-ES" sz="2200" dirty="0" err="1"/>
              <a:t>Arguments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Sending</a:t>
            </a:r>
            <a:r>
              <a:rPr lang="es-ES" sz="2200" dirty="0"/>
              <a:t> </a:t>
            </a:r>
            <a:r>
              <a:rPr lang="es-ES" sz="2200" dirty="0" err="1"/>
              <a:t>Parameters</a:t>
            </a:r>
            <a:r>
              <a:rPr lang="es-ES" sz="2200" dirty="0"/>
              <a:t> / </a:t>
            </a:r>
            <a:r>
              <a:rPr lang="es-ES" sz="2200" dirty="0" err="1"/>
              <a:t>Arguments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Declaration</a:t>
            </a:r>
            <a:r>
              <a:rPr lang="es-ES" sz="2200" dirty="0"/>
              <a:t> and </a:t>
            </a:r>
            <a:r>
              <a:rPr lang="es-ES" sz="2200" dirty="0" err="1" smtClean="0"/>
              <a:t>Definition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 smtClean="0"/>
              <a:t>Predefined</a:t>
            </a:r>
            <a:r>
              <a:rPr lang="es-ES" sz="2200" dirty="0" smtClean="0"/>
              <a:t> </a:t>
            </a:r>
            <a:r>
              <a:rPr lang="es-ES" sz="2200" dirty="0"/>
              <a:t>Funciones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Modularity</a:t>
            </a:r>
            <a:endParaRPr lang="es-ES" sz="22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" sz="2200" dirty="0"/>
          </a:p>
          <a:p>
            <a:endParaRPr lang="es-AR" sz="2500" dirty="0" smtClean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85000" lnSpcReduction="2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lnSpc>
                <a:spcPct val="120000"/>
              </a:lnSpc>
              <a:spcBef>
                <a:spcPts val="628"/>
              </a:spcBef>
              <a:buNone/>
              <a:defRPr/>
            </a:pPr>
            <a:r>
              <a:rPr lang="es-ES" sz="2800" dirty="0" err="1"/>
              <a:t>Subalgorithms</a:t>
            </a:r>
            <a:r>
              <a:rPr lang="es-ES" sz="2800" dirty="0"/>
              <a:t> can </a:t>
            </a:r>
            <a:r>
              <a:rPr lang="es-ES" sz="2800" dirty="0" err="1"/>
              <a:t>return</a:t>
            </a:r>
            <a:r>
              <a:rPr lang="es-ES" sz="2800" dirty="0"/>
              <a:t> a </a:t>
            </a:r>
            <a:r>
              <a:rPr lang="es-ES" sz="2800" dirty="0" err="1"/>
              <a:t>value</a:t>
            </a:r>
            <a:r>
              <a:rPr lang="es-ES" sz="2800" dirty="0"/>
              <a:t>.</a:t>
            </a:r>
          </a:p>
          <a:p>
            <a:pPr lvl="1">
              <a:lnSpc>
                <a:spcPct val="120000"/>
              </a:lnSpc>
              <a:spcBef>
                <a:spcPts val="628"/>
              </a:spcBef>
              <a:buFont typeface="Wingdings" pitchFamily="2" charset="2"/>
              <a:buChar char="ü"/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specify</a:t>
            </a:r>
            <a:r>
              <a:rPr lang="es-ES" sz="2400" dirty="0"/>
              <a:t> </a:t>
            </a:r>
            <a:r>
              <a:rPr lang="es-ES" sz="2400" dirty="0" err="1"/>
              <a:t>its</a:t>
            </a:r>
            <a:r>
              <a:rPr lang="es-ES" sz="2400" dirty="0"/>
              <a:t> </a:t>
            </a:r>
            <a:r>
              <a:rPr lang="es-ES" sz="2400" dirty="0" err="1"/>
              <a:t>type</a:t>
            </a:r>
            <a:endParaRPr lang="es-ES" sz="2400" dirty="0"/>
          </a:p>
          <a:p>
            <a:pPr lvl="1">
              <a:lnSpc>
                <a:spcPct val="120000"/>
              </a:lnSpc>
              <a:spcBef>
                <a:spcPts val="628"/>
              </a:spcBef>
              <a:buFont typeface="Wingdings" pitchFamily="2" charset="2"/>
              <a:buChar char="ü"/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return</a:t>
            </a:r>
            <a:r>
              <a:rPr lang="es-ES" sz="2400" dirty="0"/>
              <a:t> a concrete </a:t>
            </a:r>
            <a:r>
              <a:rPr lang="es-ES" sz="2400" dirty="0" err="1"/>
              <a:t>value</a:t>
            </a:r>
            <a:endParaRPr lang="es-ES" sz="2400" dirty="0"/>
          </a:p>
          <a:p>
            <a:pPr lvl="2">
              <a:lnSpc>
                <a:spcPct val="120000"/>
              </a:lnSpc>
              <a:spcBef>
                <a:spcPts val="628"/>
              </a:spcBef>
              <a:buFont typeface="Wingdings" pitchFamily="2" charset="2"/>
              <a:buChar char="ü"/>
              <a:defRPr/>
            </a:pPr>
            <a:r>
              <a:rPr lang="es-ES" dirty="0" err="1"/>
              <a:t>We</a:t>
            </a:r>
            <a:r>
              <a:rPr lang="es-ES" dirty="0"/>
              <a:t> use </a:t>
            </a:r>
            <a:r>
              <a:rPr lang="es-ES" b="1" dirty="0" err="1">
                <a:solidFill>
                  <a:srgbClr val="3333CC"/>
                </a:solidFill>
              </a:rPr>
              <a:t>return</a:t>
            </a:r>
            <a:r>
              <a:rPr lang="es-ES" dirty="0">
                <a:solidFill>
                  <a:srgbClr val="3333CC"/>
                </a:solidFill>
              </a:rPr>
              <a:t> </a:t>
            </a:r>
            <a:r>
              <a:rPr lang="es-ES" dirty="0"/>
              <a:t>as </a:t>
            </a:r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 smtClean="0"/>
              <a:t>sentence</a:t>
            </a:r>
            <a:endParaRPr lang="es-ES" dirty="0">
              <a:solidFill>
                <a:schemeClr val="tx1">
                  <a:tint val="75000"/>
                </a:schemeClr>
              </a:solidFill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 smtClean="0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 smtClean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calculateE</a:t>
            </a:r>
            <a:r>
              <a:rPr lang="es-ES" sz="2400" dirty="0">
                <a:latin typeface="Courier New" pitchFamily="49" charset="0"/>
              </a:rPr>
              <a:t>() </a:t>
            </a:r>
            <a:r>
              <a:rPr lang="es-ES" sz="2400" b="1" dirty="0">
                <a:latin typeface="Courier New" pitchFamily="49" charset="0"/>
              </a:rPr>
              <a:t>: </a:t>
            </a:r>
            <a:r>
              <a:rPr lang="es-ES" sz="2400" b="1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endParaRPr lang="es-ES" sz="2400" b="1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</a:rPr>
              <a:t>ac</a:t>
            </a:r>
            <a:r>
              <a:rPr lang="es-ES" sz="2400" dirty="0">
                <a:latin typeface="Courier New" pitchFamily="49" charset="0"/>
              </a:rPr>
              <a:t>, d, i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</a:rPr>
              <a:t>ac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0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  <a:sym typeface="Wingdings" pitchFamily="2" charset="2"/>
              </a:rPr>
              <a:t>	d  1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for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i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1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to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20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do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sym typeface="Wingdings" pitchFamily="2" charset="2"/>
              </a:rPr>
              <a:t>		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d  d * i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  <a:sym typeface="Wingdings" pitchFamily="2" charset="2"/>
              </a:rPr>
              <a:t>		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ac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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ac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+ 1 / d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for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b="1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2400" b="1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b="1" dirty="0" err="1">
                <a:latin typeface="Courier New" pitchFamily="49" charset="0"/>
              </a:rPr>
              <a:t>ac</a:t>
            </a:r>
            <a:r>
              <a:rPr lang="es-ES" sz="2400" b="1" dirty="0">
                <a:latin typeface="Courier New" pitchFamily="49" charset="0"/>
              </a:rPr>
              <a:t> + 1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Return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value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5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lvl="0" indent="0" algn="ctr">
              <a:buNone/>
              <a:defRPr/>
            </a:pPr>
            <a:r>
              <a:rPr lang="es-ES" sz="2400" dirty="0"/>
              <a:t>In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can use a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form</a:t>
            </a:r>
            <a:r>
              <a:rPr lang="es-ES" sz="2400" dirty="0"/>
              <a:t> </a:t>
            </a:r>
            <a:r>
              <a:rPr lang="es-ES" sz="2400" dirty="0" err="1"/>
              <a:t>expressions</a:t>
            </a:r>
            <a:r>
              <a:rPr lang="es-ES" sz="2400" dirty="0"/>
              <a:t>, </a:t>
            </a:r>
            <a:r>
              <a:rPr lang="es-ES" sz="2400" dirty="0" err="1"/>
              <a:t>such</a:t>
            </a:r>
            <a:r>
              <a:rPr lang="es-ES" sz="2400" dirty="0"/>
              <a:t> as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were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operand</a:t>
            </a:r>
            <a:r>
              <a:rPr lang="es-ES" sz="2400" dirty="0"/>
              <a:t>.</a:t>
            </a:r>
          </a:p>
          <a:p>
            <a:pPr marL="0" lvl="0" indent="0" algn="ctr">
              <a:buNone/>
              <a:defRPr/>
            </a:pPr>
            <a:endParaRPr lang="es-ES" sz="2400" dirty="0"/>
          </a:p>
          <a:p>
            <a:pPr marL="457200" lvl="1" indent="0" algn="ctr">
              <a:buNone/>
              <a:defRPr/>
            </a:pPr>
            <a:r>
              <a:rPr lang="es-ES" sz="2400" dirty="0">
                <a:latin typeface="Courier New" pitchFamily="49" charset="0"/>
              </a:rPr>
              <a:t>x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</a:t>
            </a:r>
            <a:r>
              <a:rPr lang="es-ES" sz="2400" dirty="0" err="1">
                <a:latin typeface="Courier New" pitchFamily="49" charset="0"/>
              </a:rPr>
              <a:t>calculateE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() * 2 + 6 / 2 – 3</a:t>
            </a:r>
          </a:p>
          <a:p>
            <a:pPr marL="457200" lvl="1" indent="0" algn="ctr">
              <a:buNone/>
              <a:defRPr/>
            </a:pPr>
            <a:r>
              <a:rPr lang="es-ES" sz="2400" dirty="0">
                <a:latin typeface="Courier New" pitchFamily="49" charset="0"/>
              </a:rPr>
              <a:t>x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</a:t>
            </a:r>
            <a:r>
              <a:rPr lang="es-ES" sz="2400" dirty="0" err="1">
                <a:latin typeface="Courier New" pitchFamily="49" charset="0"/>
              </a:rPr>
              <a:t>calculatePI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()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Return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value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8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any</a:t>
            </a:r>
            <a:r>
              <a:rPr lang="es-ES" sz="2400" dirty="0"/>
              <a:t> </a:t>
            </a:r>
            <a:r>
              <a:rPr lang="es-ES" sz="2400" dirty="0" err="1"/>
              <a:t>difference</a:t>
            </a:r>
            <a:r>
              <a:rPr lang="es-ES" sz="2400" dirty="0"/>
              <a:t>?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2400" dirty="0">
              <a:solidFill>
                <a:schemeClr val="tx1">
                  <a:tint val="75000"/>
                </a:schemeClr>
              </a:solidFill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add4with4 () :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: res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	res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</a:t>
            </a:r>
            <a:r>
              <a:rPr lang="es-ES" sz="2400" dirty="0">
                <a:latin typeface="Courier New" pitchFamily="49" charset="0"/>
              </a:rPr>
              <a:t> 4 + 4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res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add4with4Version2 () :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4 + 4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Quick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question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5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Input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values 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6012208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saw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subalgorithms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output </a:t>
            </a:r>
            <a:r>
              <a:rPr lang="es-ES" sz="2400" dirty="0" err="1"/>
              <a:t>values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call</a:t>
            </a:r>
            <a:r>
              <a:rPr lang="es-ES" sz="2400" dirty="0"/>
              <a:t> </a:t>
            </a:r>
            <a:r>
              <a:rPr lang="es-ES" sz="2400" dirty="0" err="1"/>
              <a:t>return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.</a:t>
            </a:r>
          </a:p>
          <a:p>
            <a:pPr marL="0" lvl="0" indent="0">
              <a:buNone/>
              <a:defRPr/>
            </a:pP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returned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module.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 marL="0" lvl="0" indent="0">
              <a:buNone/>
              <a:defRPr/>
            </a:pPr>
            <a:r>
              <a:rPr lang="es-ES" sz="2400" dirty="0"/>
              <a:t>Are </a:t>
            </a: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any</a:t>
            </a:r>
            <a:r>
              <a:rPr lang="es-ES" sz="2400" dirty="0"/>
              <a:t> input </a:t>
            </a:r>
            <a:r>
              <a:rPr lang="es-ES" sz="2400" dirty="0" err="1"/>
              <a:t>values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receives</a:t>
            </a:r>
            <a:r>
              <a:rPr lang="es-ES" sz="2400" dirty="0"/>
              <a:t>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?</a:t>
            </a:r>
          </a:p>
          <a:p>
            <a:pPr marL="0" lvl="0" indent="0">
              <a:buNone/>
              <a:defRPr/>
            </a:pPr>
            <a:r>
              <a:rPr lang="es-ES" sz="2400" dirty="0" err="1"/>
              <a:t>Values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you</a:t>
            </a:r>
            <a:r>
              <a:rPr lang="es-ES" sz="2400" dirty="0"/>
              <a:t> </a:t>
            </a:r>
            <a:r>
              <a:rPr lang="es-ES" sz="2400" dirty="0" err="1"/>
              <a:t>receive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</a:t>
            </a:r>
            <a:r>
              <a:rPr lang="es-ES" sz="2400" dirty="0" smtClean="0"/>
              <a:t>module.</a:t>
            </a:r>
            <a:endParaRPr lang="es-E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392736"/>
              </p:ext>
            </p:extLst>
          </p:nvPr>
        </p:nvGraphicFramePr>
        <p:xfrm>
          <a:off x="6012160" y="2177008"/>
          <a:ext cx="27844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1467769" imgH="1648141" progId="">
                  <p:embed/>
                </p:oleObj>
              </mc:Choice>
              <mc:Fallback>
                <p:oleObj name="Visio" r:id="rId3" imgW="1467769" imgH="1648141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177008"/>
                        <a:ext cx="2784475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65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Input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values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dirty="0"/>
              <a:t>Yes, and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need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…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hand</a:t>
            </a:r>
            <a:r>
              <a:rPr lang="es-ES" sz="2400" dirty="0"/>
              <a:t>,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defining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, </a:t>
            </a:r>
            <a:r>
              <a:rPr lang="es-ES" sz="2400" dirty="0" err="1"/>
              <a:t>specify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you</a:t>
            </a:r>
            <a:r>
              <a:rPr lang="es-ES" sz="2400" dirty="0"/>
              <a:t> are </a:t>
            </a:r>
            <a:r>
              <a:rPr lang="es-ES" sz="2400" dirty="0" err="1"/>
              <a:t>going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receive</a:t>
            </a:r>
            <a:r>
              <a:rPr lang="es-ES" sz="2400" dirty="0"/>
              <a:t> data of a </a:t>
            </a:r>
            <a:r>
              <a:rPr lang="es-ES" sz="2400" dirty="0" err="1"/>
              <a:t>certain</a:t>
            </a:r>
            <a:r>
              <a:rPr lang="es-ES" sz="2400" dirty="0"/>
              <a:t> </a:t>
            </a:r>
            <a:r>
              <a:rPr lang="es-ES" sz="2400" dirty="0" err="1"/>
              <a:t>type</a:t>
            </a:r>
            <a:endParaRPr lang="es-ES" sz="24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b="1" dirty="0" err="1" smtClean="0"/>
              <a:t>Parameters</a:t>
            </a:r>
            <a:endParaRPr lang="es-ES" sz="2200" b="1" dirty="0" smtClean="0"/>
          </a:p>
          <a:p>
            <a:pPr lvl="2">
              <a:buFont typeface="Wingdings" pitchFamily="2" charset="2"/>
              <a:buChar char="ü"/>
              <a:defRPr/>
            </a:pPr>
            <a:endParaRPr lang="es-ES" sz="2200" b="1" dirty="0"/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hand</a:t>
            </a:r>
            <a:r>
              <a:rPr lang="es-ES" sz="2400" dirty="0"/>
              <a:t>,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, </a:t>
            </a:r>
            <a:r>
              <a:rPr lang="es-ES" sz="2400" dirty="0" err="1"/>
              <a:t>passing</a:t>
            </a:r>
            <a:r>
              <a:rPr lang="es-ES" sz="2400" dirty="0"/>
              <a:t> concrete data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b="1" dirty="0" err="1"/>
              <a:t>Arguments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91330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Why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parameters?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Why</a:t>
            </a:r>
            <a:r>
              <a:rPr lang="es-ES" sz="2400" dirty="0"/>
              <a:t> do I </a:t>
            </a:r>
            <a:r>
              <a:rPr lang="es-ES" sz="2400" dirty="0" err="1"/>
              <a:t>add</a:t>
            </a:r>
            <a:r>
              <a:rPr lang="es-ES" sz="2400" dirty="0"/>
              <a:t> input </a:t>
            </a:r>
            <a:r>
              <a:rPr lang="es-ES" sz="2400" dirty="0" err="1"/>
              <a:t>values</a:t>
            </a:r>
            <a:r>
              <a:rPr lang="es-ES" sz="2400" dirty="0"/>
              <a:t>?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complicate</a:t>
            </a:r>
            <a:r>
              <a:rPr lang="es-ES" sz="2400" dirty="0"/>
              <a:t> </a:t>
            </a:r>
            <a:r>
              <a:rPr lang="es-ES" sz="2400" dirty="0" err="1"/>
              <a:t>our</a:t>
            </a:r>
            <a:r>
              <a:rPr lang="es-ES" sz="2400" dirty="0"/>
              <a:t> </a:t>
            </a:r>
            <a:r>
              <a:rPr lang="es-ES" sz="2400" dirty="0" err="1"/>
              <a:t>lives</a:t>
            </a:r>
            <a:r>
              <a:rPr lang="es-ES" sz="2400" dirty="0" smtClean="0"/>
              <a:t>?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Let’s</a:t>
            </a:r>
            <a:r>
              <a:rPr lang="es-ES" sz="2400" dirty="0"/>
              <a:t> </a:t>
            </a:r>
            <a:r>
              <a:rPr lang="es-ES" sz="2400" dirty="0" err="1"/>
              <a:t>think</a:t>
            </a:r>
            <a:r>
              <a:rPr lang="es-ES" sz="2400" dirty="0"/>
              <a:t> </a:t>
            </a:r>
            <a:r>
              <a:rPr lang="es-ES" sz="2400" dirty="0" err="1"/>
              <a:t>about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Having</a:t>
            </a:r>
            <a:r>
              <a:rPr lang="es-ES" sz="2200" dirty="0"/>
              <a:t> a </a:t>
            </a:r>
            <a:r>
              <a:rPr lang="es-ES" sz="2200" dirty="0" err="1"/>
              <a:t>function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calculates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sine of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angle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specify</a:t>
            </a:r>
            <a:r>
              <a:rPr lang="es-ES" sz="2200" dirty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Sin (x)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Have</a:t>
            </a:r>
            <a:r>
              <a:rPr lang="es-ES" sz="2200" dirty="0"/>
              <a:t> a </a:t>
            </a:r>
            <a:r>
              <a:rPr lang="es-ES" sz="2200" dirty="0" err="1"/>
              <a:t>different</a:t>
            </a:r>
            <a:r>
              <a:rPr lang="es-ES" sz="2200" dirty="0"/>
              <a:t> </a:t>
            </a:r>
            <a:r>
              <a:rPr lang="es-ES" sz="2200" dirty="0" err="1"/>
              <a:t>function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each</a:t>
            </a:r>
            <a:r>
              <a:rPr lang="es-ES" sz="2200" dirty="0"/>
              <a:t> </a:t>
            </a:r>
            <a:r>
              <a:rPr lang="es-ES" sz="2200" dirty="0" err="1"/>
              <a:t>possible</a:t>
            </a:r>
            <a:r>
              <a:rPr lang="es-ES" sz="2200" dirty="0"/>
              <a:t> </a:t>
            </a:r>
            <a:r>
              <a:rPr lang="es-ES" sz="2200" dirty="0" err="1"/>
              <a:t>angle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calculate</a:t>
            </a:r>
            <a:r>
              <a:rPr lang="es-ES" sz="2200" dirty="0"/>
              <a:t> sine.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Sin_1 ()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Sin_2 ()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…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Sin_360 ()</a:t>
            </a:r>
          </a:p>
        </p:txBody>
      </p:sp>
    </p:spTree>
    <p:extLst>
      <p:ext uri="{BB962C8B-B14F-4D97-AF65-F5344CB8AC3E}">
        <p14:creationId xmlns:p14="http://schemas.microsoft.com/office/powerpoint/2010/main" val="188245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Why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parameters?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s-ES" sz="2400" dirty="0" err="1"/>
              <a:t>The</a:t>
            </a:r>
            <a:r>
              <a:rPr lang="es-ES" sz="2400" dirty="0"/>
              <a:t> idea of </a:t>
            </a:r>
            <a:r>
              <a:rPr lang="es-ES" sz="2400" dirty="0" err="1"/>
              <a:t>parameterizing</a:t>
            </a:r>
            <a:r>
              <a:rPr lang="es-ES" sz="2400" dirty="0"/>
              <a:t> a </a:t>
            </a:r>
            <a:r>
              <a:rPr lang="es-ES" sz="2400" dirty="0" err="1"/>
              <a:t>subalgorithm</a:t>
            </a:r>
            <a:r>
              <a:rPr lang="es-ES" sz="2400" dirty="0"/>
              <a:t> (</a:t>
            </a:r>
            <a:r>
              <a:rPr lang="es-ES" sz="2400" dirty="0" err="1"/>
              <a:t>adding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r>
              <a:rPr lang="es-ES" sz="2400" dirty="0"/>
              <a:t>)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extend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generalize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utility</a:t>
            </a:r>
            <a:r>
              <a:rPr lang="es-ES" sz="2400" dirty="0"/>
              <a:t> of </a:t>
            </a:r>
            <a:r>
              <a:rPr lang="es-ES" sz="2400" dirty="0" err="1"/>
              <a:t>it</a:t>
            </a:r>
            <a:r>
              <a:rPr lang="es-ES" sz="2400" dirty="0"/>
              <a:t> so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smtClean="0"/>
              <a:t>  </a:t>
            </a:r>
            <a:r>
              <a:rPr lang="es-ES" sz="2400" dirty="0" err="1" smtClean="0"/>
              <a:t>it</a:t>
            </a:r>
            <a:r>
              <a:rPr lang="es-ES" sz="2400" dirty="0" smtClean="0"/>
              <a:t> </a:t>
            </a:r>
            <a:r>
              <a:rPr lang="es-ES" sz="2400" dirty="0" err="1"/>
              <a:t>adapts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various</a:t>
            </a:r>
            <a:r>
              <a:rPr lang="es-ES" sz="2400" dirty="0"/>
              <a:t> uses.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A </a:t>
            </a:r>
            <a:r>
              <a:rPr lang="es-ES" sz="2200" dirty="0" err="1"/>
              <a:t>subalgorithm</a:t>
            </a:r>
            <a:r>
              <a:rPr lang="es-ES" sz="2200" dirty="0"/>
              <a:t> can be </a:t>
            </a:r>
            <a:r>
              <a:rPr lang="es-ES" sz="2200" dirty="0" err="1"/>
              <a:t>generalized</a:t>
            </a:r>
            <a:r>
              <a:rPr lang="es-ES" sz="2200" dirty="0"/>
              <a:t> </a:t>
            </a: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correctly</a:t>
            </a:r>
            <a:r>
              <a:rPr lang="es-ES" sz="2200" dirty="0"/>
              <a:t> </a:t>
            </a:r>
            <a:r>
              <a:rPr lang="es-ES" sz="2200" dirty="0" err="1"/>
              <a:t>parameterized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always</a:t>
            </a:r>
            <a:r>
              <a:rPr lang="es-ES" sz="2200" dirty="0"/>
              <a:t> </a:t>
            </a:r>
            <a:r>
              <a:rPr lang="es-ES" sz="2200" dirty="0" err="1"/>
              <a:t>easy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realize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something</a:t>
            </a:r>
            <a:r>
              <a:rPr lang="es-ES" sz="2200" dirty="0"/>
              <a:t> </a:t>
            </a:r>
            <a:r>
              <a:rPr lang="es-ES" sz="2200" dirty="0" err="1"/>
              <a:t>must</a:t>
            </a:r>
            <a:r>
              <a:rPr lang="es-ES" sz="2200" dirty="0"/>
              <a:t> be a </a:t>
            </a:r>
            <a:r>
              <a:rPr lang="es-ES" sz="2200" dirty="0" err="1"/>
              <a:t>parameter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36711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Parameters and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arguments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defRPr/>
            </a:pPr>
            <a:r>
              <a:rPr lang="es-ES" sz="2400" dirty="0" err="1"/>
              <a:t>Let’s</a:t>
            </a:r>
            <a:r>
              <a:rPr lang="es-ES" sz="2400" dirty="0"/>
              <a:t> </a:t>
            </a:r>
            <a:r>
              <a:rPr lang="es-ES" sz="2400" dirty="0" err="1"/>
              <a:t>take</a:t>
            </a:r>
            <a:r>
              <a:rPr lang="es-ES" sz="2400" dirty="0"/>
              <a:t> sin(x).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400" dirty="0"/>
              <a:t> </a:t>
            </a:r>
            <a:r>
              <a:rPr lang="ja-JP" altLang="es-ES" sz="2200" dirty="0"/>
              <a:t>“</a:t>
            </a:r>
            <a:r>
              <a:rPr lang="es-ES" altLang="ja-JP" sz="2200" b="1" dirty="0"/>
              <a:t>x</a:t>
            </a:r>
            <a:r>
              <a:rPr lang="ja-JP" altLang="es-ES" sz="2200" b="1" dirty="0"/>
              <a:t>”</a:t>
            </a:r>
            <a:r>
              <a:rPr lang="es-ES" altLang="ja-JP" sz="2200" dirty="0"/>
              <a:t> </a:t>
            </a:r>
            <a:r>
              <a:rPr lang="es-ES" altLang="ja-JP" sz="2200" dirty="0" err="1"/>
              <a:t>is</a:t>
            </a:r>
            <a:r>
              <a:rPr lang="es-ES" altLang="ja-JP" sz="2200" dirty="0"/>
              <a:t> </a:t>
            </a:r>
            <a:r>
              <a:rPr lang="es-ES" altLang="ja-JP" sz="2200" dirty="0" err="1"/>
              <a:t>the</a:t>
            </a:r>
            <a:r>
              <a:rPr lang="es-ES" altLang="ja-JP" sz="2200" dirty="0"/>
              <a:t> </a:t>
            </a:r>
            <a:r>
              <a:rPr lang="es-ES" altLang="ja-JP" sz="2200" b="1" dirty="0" err="1"/>
              <a:t>parameter</a:t>
            </a:r>
            <a:r>
              <a:rPr lang="es-ES" altLang="ja-JP" sz="22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To</a:t>
            </a:r>
            <a:r>
              <a:rPr lang="es-ES" sz="2200" dirty="0"/>
              <a:t> use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function</a:t>
            </a:r>
            <a:r>
              <a:rPr lang="es-ES" sz="2200" dirty="0"/>
              <a:t>,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need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say</a:t>
            </a:r>
            <a:r>
              <a:rPr lang="es-ES" sz="2200" dirty="0"/>
              <a:t> </a:t>
            </a:r>
            <a:r>
              <a:rPr lang="es-ES" sz="2200" dirty="0" err="1"/>
              <a:t>what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 “x” has. 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/>
              <a:t>Sin(10) </a:t>
            </a:r>
            <a:r>
              <a:rPr lang="es-ES" sz="2200" dirty="0" err="1"/>
              <a:t>means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ja-JP" altLang="es-ES" sz="2200" dirty="0"/>
              <a:t>“</a:t>
            </a:r>
            <a:r>
              <a:rPr lang="es-ES" altLang="ja-JP" sz="2200" dirty="0"/>
              <a:t>10</a:t>
            </a:r>
            <a:r>
              <a:rPr lang="ja-JP" altLang="es-ES" sz="2200" b="1" dirty="0"/>
              <a:t>”</a:t>
            </a:r>
            <a:r>
              <a:rPr lang="es-ES" altLang="ja-JP" sz="2200" dirty="0"/>
              <a:t> </a:t>
            </a:r>
            <a:r>
              <a:rPr lang="es-ES" altLang="ja-JP" sz="2200" dirty="0" err="1"/>
              <a:t>is</a:t>
            </a:r>
            <a:r>
              <a:rPr lang="es-ES" altLang="ja-JP" sz="2200" dirty="0"/>
              <a:t> </a:t>
            </a:r>
            <a:r>
              <a:rPr lang="es-ES" altLang="ja-JP" sz="2200" dirty="0" err="1"/>
              <a:t>the</a:t>
            </a:r>
            <a:r>
              <a:rPr lang="es-ES" altLang="ja-JP" sz="2200" dirty="0"/>
              <a:t> </a:t>
            </a:r>
            <a:r>
              <a:rPr lang="es-ES" altLang="ja-JP" sz="2200" dirty="0" err="1"/>
              <a:t>expression</a:t>
            </a:r>
            <a:r>
              <a:rPr lang="es-ES" altLang="ja-JP" sz="2200" dirty="0"/>
              <a:t> </a:t>
            </a:r>
            <a:r>
              <a:rPr lang="es-ES" altLang="ja-JP" sz="2200" dirty="0" err="1"/>
              <a:t>used</a:t>
            </a:r>
            <a:r>
              <a:rPr lang="es-ES" altLang="ja-JP" sz="2200" dirty="0"/>
              <a:t> as </a:t>
            </a:r>
            <a:r>
              <a:rPr lang="es-ES" altLang="ja-JP" sz="2200" b="1" dirty="0" err="1"/>
              <a:t>argument</a:t>
            </a:r>
            <a:r>
              <a:rPr lang="es-ES" altLang="ja-JP" sz="2200" dirty="0"/>
              <a:t>.</a:t>
            </a:r>
          </a:p>
          <a:p>
            <a:pPr marL="0" lvl="0" indent="0">
              <a:lnSpc>
                <a:spcPct val="90000"/>
              </a:lnSpc>
              <a:defRPr/>
            </a:pPr>
            <a:endParaRPr lang="es-ES" sz="2400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78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Parameters and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arguments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Parameters</a:t>
            </a:r>
            <a:r>
              <a:rPr lang="es-ES" sz="2400" dirty="0"/>
              <a:t> are variables of a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assume</a:t>
            </a:r>
            <a:r>
              <a:rPr lang="es-ES" sz="2400" dirty="0"/>
              <a:t> a </a:t>
            </a:r>
            <a:r>
              <a:rPr lang="es-ES" sz="2400" dirty="0" err="1"/>
              <a:t>value</a:t>
            </a:r>
            <a:r>
              <a:rPr lang="es-ES" sz="2400" dirty="0"/>
              <a:t>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invoked</a:t>
            </a:r>
            <a:r>
              <a:rPr lang="es-ES" sz="2400" dirty="0" smtClean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actually</a:t>
            </a:r>
            <a:r>
              <a:rPr lang="es-ES" sz="2400" dirty="0"/>
              <a:t> </a:t>
            </a:r>
            <a:r>
              <a:rPr lang="es-ES" sz="2400" dirty="0" err="1"/>
              <a:t>assigned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a </a:t>
            </a:r>
            <a:r>
              <a:rPr lang="es-ES" sz="2400" dirty="0" err="1"/>
              <a:t>parameter</a:t>
            </a:r>
            <a:r>
              <a:rPr lang="es-ES" sz="2400" dirty="0"/>
              <a:t> of a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invoked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called</a:t>
            </a:r>
            <a:r>
              <a:rPr lang="es-ES" sz="2400" dirty="0"/>
              <a:t> </a:t>
            </a:r>
            <a:r>
              <a:rPr lang="es-ES" sz="2400" dirty="0" err="1"/>
              <a:t>argument</a:t>
            </a:r>
            <a:r>
              <a:rPr lang="es-ES" sz="2400" dirty="0" smtClean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order</a:t>
            </a:r>
            <a:r>
              <a:rPr lang="es-ES" sz="2400" dirty="0"/>
              <a:t> in 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r>
              <a:rPr lang="es-ES" sz="2400" dirty="0"/>
              <a:t> are </a:t>
            </a:r>
            <a:r>
              <a:rPr lang="es-ES" sz="2400" dirty="0" err="1"/>
              <a:t>declared</a:t>
            </a:r>
            <a:r>
              <a:rPr lang="es-ES" sz="2400" dirty="0"/>
              <a:t> and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arguments</a:t>
            </a:r>
            <a:r>
              <a:rPr lang="es-ES" sz="2400" dirty="0"/>
              <a:t> are </a:t>
            </a:r>
            <a:r>
              <a:rPr lang="es-ES" sz="2400" dirty="0" err="1"/>
              <a:t>passed</a:t>
            </a:r>
            <a:r>
              <a:rPr lang="es-ES" sz="2400" dirty="0"/>
              <a:t>, </a:t>
            </a:r>
            <a:r>
              <a:rPr lang="es-ES" sz="2400" dirty="0" err="1"/>
              <a:t>establishes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correspondence</a:t>
            </a:r>
            <a:r>
              <a:rPr lang="es-ES" sz="2400" dirty="0"/>
              <a:t> </a:t>
            </a:r>
            <a:r>
              <a:rPr lang="es-ES" sz="2400" dirty="0" err="1"/>
              <a:t>between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095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Parameter </a:t>
            </a:r>
            <a:r>
              <a:rPr lang="en-US" sz="3000" cap="all" dirty="0" err="1" smtClean="0">
                <a:solidFill>
                  <a:srgbClr val="1FA0BE"/>
                </a:solidFill>
                <a:latin typeface="Nexa Bold" pitchFamily="50" charset="0"/>
              </a:rPr>
              <a:t>DEclaration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dirty="0" err="1"/>
              <a:t>Parameters</a:t>
            </a:r>
            <a:r>
              <a:rPr lang="es-ES" sz="2400" dirty="0"/>
              <a:t> are </a:t>
            </a:r>
            <a:r>
              <a:rPr lang="es-ES" sz="2400" dirty="0" err="1"/>
              <a:t>declared</a:t>
            </a:r>
            <a:r>
              <a:rPr lang="es-ES" sz="2400" dirty="0"/>
              <a:t> as variables </a:t>
            </a:r>
            <a:r>
              <a:rPr lang="es-ES" sz="2400" dirty="0" err="1"/>
              <a:t>without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>
                <a:solidFill>
                  <a:srgbClr val="3333CC"/>
                </a:solidFill>
              </a:rPr>
              <a:t>var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400" dirty="0"/>
              <a:t>and </a:t>
            </a:r>
            <a:r>
              <a:rPr lang="es-ES" sz="2400" dirty="0" err="1"/>
              <a:t>between</a:t>
            </a:r>
            <a:r>
              <a:rPr lang="es-ES" sz="2400" dirty="0"/>
              <a:t> </a:t>
            </a:r>
            <a:r>
              <a:rPr lang="es-ES" sz="2400" dirty="0" err="1" smtClean="0"/>
              <a:t>parenthesis</a:t>
            </a:r>
            <a:r>
              <a:rPr lang="es-ES" sz="2400" dirty="0" smtClean="0"/>
              <a:t>.</a:t>
            </a:r>
            <a:endParaRPr lang="es-ES" sz="2400" dirty="0"/>
          </a:p>
          <a:p>
            <a:pPr marL="914400" lvl="2" indent="0">
              <a:buNone/>
              <a:defRPr/>
            </a:pPr>
            <a:endParaRPr lang="es-ES" dirty="0">
              <a:solidFill>
                <a:srgbClr val="3333CC"/>
              </a:solidFill>
            </a:endParaRPr>
          </a:p>
          <a:p>
            <a:pPr marL="0" lvl="0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printTax</a:t>
            </a:r>
            <a:r>
              <a:rPr lang="es-ES" sz="2400" dirty="0">
                <a:latin typeface="Courier New" pitchFamily="49" charset="0"/>
              </a:rPr>
              <a:t>(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</a:rPr>
              <a:t>amount</a:t>
            </a:r>
            <a:r>
              <a:rPr lang="es-ES" sz="2400" dirty="0">
                <a:latin typeface="Courier New" pitchFamily="49" charset="0"/>
              </a:rPr>
              <a:t>)</a:t>
            </a:r>
          </a:p>
          <a:p>
            <a:pPr marL="0" lvl="0" indent="0">
              <a:buNone/>
              <a:defRPr/>
            </a:pPr>
            <a:r>
              <a:rPr lang="es-ES" sz="2400" dirty="0">
                <a:latin typeface="Courier New" pitchFamily="49" charset="0"/>
              </a:rPr>
              <a:t>	Var </a:t>
            </a:r>
            <a:r>
              <a:rPr lang="es-ES" sz="2400" dirty="0" err="1">
                <a:latin typeface="Courier New" pitchFamily="49" charset="0"/>
              </a:rPr>
              <a:t>Number</a:t>
            </a:r>
            <a:r>
              <a:rPr lang="es-ES" sz="2400" dirty="0">
                <a:latin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</a:rPr>
              <a:t>tax</a:t>
            </a:r>
            <a:endParaRPr lang="es-ES" sz="2400" dirty="0">
              <a:latin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2400" dirty="0">
                <a:latin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</a:rPr>
              <a:t>tax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amount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* 0.0314</a:t>
            </a:r>
            <a:endParaRPr lang="es-ES" sz="2400" b="1" dirty="0">
              <a:latin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print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tax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marL="0" lvl="0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buNone/>
              <a:defRPr/>
            </a:pP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2400" b="1" dirty="0" err="1"/>
              <a:t>amount</a:t>
            </a:r>
            <a:r>
              <a:rPr lang="es-ES" sz="2400" b="1" dirty="0"/>
              <a:t> </a:t>
            </a:r>
            <a:r>
              <a:rPr lang="es-ES" sz="2400" b="1" dirty="0" err="1"/>
              <a:t>will</a:t>
            </a:r>
            <a:r>
              <a:rPr lang="es-ES" sz="2400" b="1" dirty="0"/>
              <a:t> </a:t>
            </a:r>
            <a:r>
              <a:rPr lang="es-ES" sz="2400" b="1" dirty="0" err="1"/>
              <a:t>have</a:t>
            </a:r>
            <a:r>
              <a:rPr lang="es-ES" sz="2400" b="1" dirty="0"/>
              <a:t> a </a:t>
            </a:r>
            <a:r>
              <a:rPr lang="es-ES" sz="2400" b="1" dirty="0" err="1"/>
              <a:t>value</a:t>
            </a:r>
            <a:r>
              <a:rPr lang="es-ES" sz="2400" b="1" dirty="0"/>
              <a:t> </a:t>
            </a:r>
            <a:r>
              <a:rPr lang="es-ES" sz="2400" b="1" dirty="0" err="1"/>
              <a:t>when</a:t>
            </a:r>
            <a:r>
              <a:rPr lang="es-ES" sz="2400" b="1" dirty="0"/>
              <a:t> </a:t>
            </a:r>
            <a:r>
              <a:rPr lang="es-ES" sz="2400" b="1" dirty="0" err="1"/>
              <a:t>the</a:t>
            </a:r>
            <a:r>
              <a:rPr lang="es-ES" sz="2400" b="1" dirty="0"/>
              <a:t> </a:t>
            </a:r>
            <a:r>
              <a:rPr lang="es-ES" sz="2400" b="1" dirty="0" err="1"/>
              <a:t>subalgorithm</a:t>
            </a:r>
            <a:r>
              <a:rPr lang="es-ES" sz="2400" b="1" dirty="0"/>
              <a:t> </a:t>
            </a:r>
            <a:r>
              <a:rPr lang="es-ES" sz="2400" b="1" dirty="0" err="1"/>
              <a:t>gets</a:t>
            </a:r>
            <a:r>
              <a:rPr lang="es-ES" sz="2400" b="1" dirty="0"/>
              <a:t> </a:t>
            </a:r>
            <a:r>
              <a:rPr lang="es-ES" sz="2400" b="1" dirty="0" err="1"/>
              <a:t>invoked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074783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Introduction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/>
              <a:t>So </a:t>
            </a:r>
            <a:r>
              <a:rPr lang="es-ES" sz="2400" dirty="0" err="1"/>
              <a:t>far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worked</a:t>
            </a:r>
            <a:r>
              <a:rPr lang="es-ES" sz="2400" dirty="0"/>
              <a:t> </a:t>
            </a:r>
            <a:r>
              <a:rPr lang="es-ES" sz="2400" dirty="0" err="1"/>
              <a:t>writing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actions</a:t>
            </a:r>
            <a:r>
              <a:rPr lang="es-ES" sz="2400" dirty="0"/>
              <a:t> of </a:t>
            </a:r>
            <a:r>
              <a:rPr lang="es-ES" sz="2400" dirty="0" err="1"/>
              <a:t>my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within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ja-JP" altLang="es-ES" sz="2200" dirty="0"/>
              <a:t>“</a:t>
            </a:r>
            <a:r>
              <a:rPr lang="es-ES" altLang="ja-JP" sz="2200" dirty="0"/>
              <a:t>1 </a:t>
            </a:r>
            <a:r>
              <a:rPr lang="es-ES" altLang="ja-JP" sz="2200" dirty="0" err="1"/>
              <a:t>program</a:t>
            </a:r>
            <a:r>
              <a:rPr lang="es-ES" altLang="ja-JP" sz="2200" dirty="0"/>
              <a:t> = 1 </a:t>
            </a:r>
            <a:r>
              <a:rPr lang="es-ES" altLang="ja-JP" sz="2200" dirty="0" err="1"/>
              <a:t>algorithm</a:t>
            </a:r>
            <a:r>
              <a:rPr lang="ja-JP" altLang="es-ES" sz="2200" dirty="0" smtClean="0"/>
              <a:t>”</a:t>
            </a:r>
            <a:endParaRPr lang="en-US" altLang="ja-JP" sz="2200" dirty="0" smtClean="0"/>
          </a:p>
          <a:p>
            <a:pPr lvl="1">
              <a:buFont typeface="Wingdings" pitchFamily="2" charset="2"/>
              <a:buChar char="ü"/>
              <a:defRPr/>
            </a:pPr>
            <a:endParaRPr lang="es-ES" altLang="ja-JP" sz="2200" dirty="0"/>
          </a:p>
          <a:p>
            <a:pPr lvl="0">
              <a:defRPr/>
            </a:pP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a </a:t>
            </a:r>
            <a:r>
              <a:rPr lang="es-ES" sz="2400" dirty="0" err="1"/>
              <a:t>bigger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and </a:t>
            </a:r>
            <a:r>
              <a:rPr lang="es-ES" sz="2400" dirty="0" err="1"/>
              <a:t>everything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written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 a single </a:t>
            </a:r>
            <a:r>
              <a:rPr lang="es-ES" sz="2400" dirty="0" err="1"/>
              <a:t>algorithm</a:t>
            </a:r>
            <a:r>
              <a:rPr lang="es-ES" sz="2400" dirty="0"/>
              <a:t>,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end</a:t>
            </a:r>
            <a:r>
              <a:rPr lang="es-ES" sz="2400" dirty="0"/>
              <a:t> up </a:t>
            </a:r>
            <a:r>
              <a:rPr lang="es-ES" sz="2400" dirty="0" err="1"/>
              <a:t>being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overwhelming</a:t>
            </a:r>
            <a:r>
              <a:rPr lang="es-ES" sz="2400" dirty="0"/>
              <a:t> </a:t>
            </a:r>
            <a:r>
              <a:rPr lang="es-ES" sz="2400" dirty="0" err="1"/>
              <a:t>elephant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algorithm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more </a:t>
            </a:r>
            <a:r>
              <a:rPr lang="es-ES" sz="2200" dirty="0" err="1"/>
              <a:t>than</a:t>
            </a:r>
            <a:r>
              <a:rPr lang="es-ES" sz="2200" dirty="0"/>
              <a:t> 30 </a:t>
            </a:r>
            <a:r>
              <a:rPr lang="es-ES" sz="2200" dirty="0" err="1"/>
              <a:t>actions</a:t>
            </a:r>
            <a:r>
              <a:rPr lang="es-ES" sz="2200" dirty="0"/>
              <a:t> </a:t>
            </a:r>
            <a:r>
              <a:rPr lang="es-ES" sz="2200" dirty="0" err="1"/>
              <a:t>begins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become</a:t>
            </a:r>
            <a:r>
              <a:rPr lang="es-ES" sz="2200" dirty="0"/>
              <a:t> </a:t>
            </a:r>
            <a:r>
              <a:rPr lang="es-ES" sz="2200" dirty="0" err="1"/>
              <a:t>unreadable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most</a:t>
            </a:r>
            <a:r>
              <a:rPr lang="es-ES" sz="2200" dirty="0"/>
              <a:t> </a:t>
            </a:r>
            <a:r>
              <a:rPr lang="es-ES" sz="2200" dirty="0" err="1"/>
              <a:t>people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Parameter </a:t>
            </a:r>
            <a:r>
              <a:rPr lang="en-US" sz="3000" cap="all" dirty="0" err="1" smtClean="0">
                <a:solidFill>
                  <a:srgbClr val="1FA0BE"/>
                </a:solidFill>
                <a:latin typeface="Nexa Bold" pitchFamily="50" charset="0"/>
              </a:rPr>
              <a:t>DEclaration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more </a:t>
            </a:r>
            <a:r>
              <a:rPr lang="es-ES" sz="2400" dirty="0" err="1"/>
              <a:t>than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parameter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separate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comma</a:t>
            </a:r>
            <a:r>
              <a:rPr lang="es-ES" sz="2400" dirty="0"/>
              <a:t>.</a:t>
            </a:r>
          </a:p>
          <a:p>
            <a:pPr marL="914400" lvl="2" indent="0">
              <a:buNone/>
              <a:defRPr/>
            </a:pPr>
            <a:endParaRPr lang="es-ES" dirty="0">
              <a:solidFill>
                <a:srgbClr val="3333CC"/>
              </a:solidFill>
            </a:endParaRPr>
          </a:p>
          <a:p>
            <a:pPr marL="0" lvl="0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printTaxAndText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amount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sz="2400" dirty="0" err="1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tax</a:t>
            </a:r>
            <a:endParaRPr lang="es-ES" sz="24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tax</a:t>
            </a:r>
            <a:r>
              <a:rPr lang="es-ES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s-ES" sz="24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amount</a:t>
            </a:r>
            <a:r>
              <a:rPr lang="es-ES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 0.0314</a:t>
            </a: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s-ES" sz="2400" b="1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tax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0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8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INVOKING WITH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ARGUMENTS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77500" lnSpcReduction="20000"/>
          </a:bodyPr>
          <a:lstStyle/>
          <a:p>
            <a:endParaRPr lang="en-US" sz="2400" dirty="0" smtClean="0"/>
          </a:p>
          <a:p>
            <a:pPr lvl="0">
              <a:lnSpc>
                <a:spcPct val="110000"/>
              </a:lnSpc>
              <a:defRPr/>
            </a:pPr>
            <a:r>
              <a:rPr lang="es-ES" sz="3100" dirty="0" err="1"/>
              <a:t>Arguments</a:t>
            </a:r>
            <a:r>
              <a:rPr lang="es-ES" sz="3100" dirty="0"/>
              <a:t> are </a:t>
            </a:r>
            <a:r>
              <a:rPr lang="es-ES" sz="3100" dirty="0" err="1"/>
              <a:t>expressions</a:t>
            </a:r>
            <a:r>
              <a:rPr lang="es-ES" sz="3100" dirty="0"/>
              <a:t> </a:t>
            </a:r>
            <a:r>
              <a:rPr lang="es-ES" sz="3100" dirty="0" err="1"/>
              <a:t>that</a:t>
            </a:r>
            <a:r>
              <a:rPr lang="es-ES" sz="3100" dirty="0"/>
              <a:t> </a:t>
            </a:r>
            <a:r>
              <a:rPr lang="es-ES" sz="3100" dirty="0" err="1"/>
              <a:t>go</a:t>
            </a:r>
            <a:r>
              <a:rPr lang="es-ES" sz="3100" dirty="0"/>
              <a:t> in </a:t>
            </a:r>
            <a:r>
              <a:rPr lang="es-ES" sz="3100" dirty="0" err="1"/>
              <a:t>parentheses</a:t>
            </a:r>
            <a:r>
              <a:rPr lang="es-ES" sz="3100" dirty="0"/>
              <a:t> </a:t>
            </a:r>
            <a:r>
              <a:rPr lang="es-ES" sz="3100" dirty="0" err="1"/>
              <a:t>to</a:t>
            </a:r>
            <a:r>
              <a:rPr lang="es-ES" sz="3100" dirty="0"/>
              <a:t> </a:t>
            </a:r>
            <a:r>
              <a:rPr lang="es-ES" sz="3100" dirty="0" err="1"/>
              <a:t>specify</a:t>
            </a:r>
            <a:r>
              <a:rPr lang="es-ES" sz="3100" dirty="0"/>
              <a:t> </a:t>
            </a:r>
            <a:r>
              <a:rPr lang="es-ES" sz="3100" dirty="0" err="1"/>
              <a:t>which</a:t>
            </a:r>
            <a:r>
              <a:rPr lang="es-ES" sz="3100" dirty="0"/>
              <a:t> </a:t>
            </a:r>
            <a:r>
              <a:rPr lang="es-ES" sz="3100" dirty="0" err="1"/>
              <a:t>value</a:t>
            </a:r>
            <a:r>
              <a:rPr lang="es-ES" sz="3100" dirty="0"/>
              <a:t> </a:t>
            </a:r>
            <a:r>
              <a:rPr lang="es-ES" sz="3100" dirty="0" err="1"/>
              <a:t>the</a:t>
            </a:r>
            <a:r>
              <a:rPr lang="es-ES" sz="3100" dirty="0"/>
              <a:t> </a:t>
            </a:r>
            <a:r>
              <a:rPr lang="es-ES" sz="3100" dirty="0" err="1"/>
              <a:t>parameters</a:t>
            </a:r>
            <a:r>
              <a:rPr lang="es-ES" sz="3100" dirty="0"/>
              <a:t> </a:t>
            </a:r>
            <a:r>
              <a:rPr lang="es-ES" sz="3100" dirty="0" err="1"/>
              <a:t>assume</a:t>
            </a:r>
            <a:r>
              <a:rPr lang="es-ES" sz="3100" dirty="0"/>
              <a:t>.</a:t>
            </a:r>
          </a:p>
          <a:p>
            <a:pPr lvl="0">
              <a:lnSpc>
                <a:spcPct val="110000"/>
              </a:lnSpc>
              <a:buFont typeface="Arial"/>
              <a:buChar char="•"/>
              <a:defRPr/>
            </a:pPr>
            <a:r>
              <a:rPr lang="es-ES" sz="3100" dirty="0" err="1"/>
              <a:t>If</a:t>
            </a:r>
            <a:r>
              <a:rPr lang="es-ES" sz="3100" dirty="0"/>
              <a:t> </a:t>
            </a:r>
            <a:r>
              <a:rPr lang="es-ES" sz="3100" dirty="0" err="1"/>
              <a:t>an</a:t>
            </a:r>
            <a:r>
              <a:rPr lang="es-ES" sz="3100" dirty="0"/>
              <a:t> </a:t>
            </a:r>
            <a:r>
              <a:rPr lang="es-ES" sz="3100" dirty="0" err="1"/>
              <a:t>algorithm</a:t>
            </a:r>
            <a:r>
              <a:rPr lang="es-ES" sz="3100" dirty="0"/>
              <a:t> has </a:t>
            </a:r>
            <a:r>
              <a:rPr lang="es-ES" sz="3100" dirty="0" err="1"/>
              <a:t>parameters</a:t>
            </a:r>
            <a:r>
              <a:rPr lang="es-ES" sz="3100" dirty="0"/>
              <a:t>, </a:t>
            </a:r>
            <a:r>
              <a:rPr lang="es-ES" sz="3100" dirty="0" err="1"/>
              <a:t>invoking</a:t>
            </a:r>
            <a:r>
              <a:rPr lang="es-ES" sz="3100" dirty="0"/>
              <a:t> </a:t>
            </a:r>
            <a:r>
              <a:rPr lang="es-ES" sz="3100" dirty="0" err="1"/>
              <a:t>it</a:t>
            </a:r>
            <a:r>
              <a:rPr lang="es-ES" sz="3100" dirty="0"/>
              <a:t> </a:t>
            </a:r>
            <a:r>
              <a:rPr lang="es-ES" sz="3100" dirty="0" err="1"/>
              <a:t>must</a:t>
            </a:r>
            <a:r>
              <a:rPr lang="es-ES" sz="3100" dirty="0"/>
              <a:t> </a:t>
            </a:r>
            <a:r>
              <a:rPr lang="es-ES" sz="3100" dirty="0" err="1"/>
              <a:t>include</a:t>
            </a:r>
            <a:r>
              <a:rPr lang="es-ES" sz="3100" dirty="0"/>
              <a:t> </a:t>
            </a:r>
            <a:r>
              <a:rPr lang="es-ES" sz="3100" dirty="0" err="1" smtClean="0"/>
              <a:t>arguments</a:t>
            </a:r>
            <a:r>
              <a:rPr lang="es-ES" sz="3100" dirty="0" smtClean="0"/>
              <a:t>.</a:t>
            </a:r>
            <a:endParaRPr lang="es-ES" sz="3100" dirty="0"/>
          </a:p>
          <a:p>
            <a:pPr lvl="0">
              <a:lnSpc>
                <a:spcPct val="110000"/>
              </a:lnSpc>
              <a:buFont typeface="Arial"/>
              <a:buChar char="•"/>
              <a:defRPr/>
            </a:pPr>
            <a:r>
              <a:rPr lang="es-ES" sz="3100" dirty="0" err="1"/>
              <a:t>If</a:t>
            </a:r>
            <a:r>
              <a:rPr lang="es-ES" sz="3100" dirty="0"/>
              <a:t> </a:t>
            </a:r>
            <a:r>
              <a:rPr lang="es-ES" sz="3100" dirty="0" err="1"/>
              <a:t>an</a:t>
            </a:r>
            <a:r>
              <a:rPr lang="es-ES" sz="3100" dirty="0"/>
              <a:t> </a:t>
            </a:r>
            <a:r>
              <a:rPr lang="es-ES" sz="3100" dirty="0" err="1"/>
              <a:t>algorithm</a:t>
            </a:r>
            <a:r>
              <a:rPr lang="es-ES" sz="3100" dirty="0"/>
              <a:t> has no </a:t>
            </a:r>
            <a:r>
              <a:rPr lang="es-ES" sz="3100" dirty="0" err="1"/>
              <a:t>parameters</a:t>
            </a:r>
            <a:r>
              <a:rPr lang="es-ES" sz="3100" dirty="0"/>
              <a:t>, </a:t>
            </a:r>
            <a:r>
              <a:rPr lang="es-ES" sz="3100" dirty="0" err="1"/>
              <a:t>invoking</a:t>
            </a:r>
            <a:r>
              <a:rPr lang="es-ES" sz="3100" dirty="0"/>
              <a:t> </a:t>
            </a:r>
            <a:r>
              <a:rPr lang="es-ES" sz="3100" dirty="0" err="1"/>
              <a:t>it</a:t>
            </a:r>
            <a:r>
              <a:rPr lang="es-ES" sz="3100" dirty="0"/>
              <a:t> </a:t>
            </a:r>
            <a:r>
              <a:rPr lang="es-ES" sz="3100" dirty="0" err="1"/>
              <a:t>includes</a:t>
            </a:r>
            <a:r>
              <a:rPr lang="es-ES" sz="3100" dirty="0"/>
              <a:t> no </a:t>
            </a:r>
            <a:r>
              <a:rPr lang="es-ES" sz="3100" dirty="0" err="1" smtClean="0"/>
              <a:t>arguments</a:t>
            </a:r>
            <a:r>
              <a:rPr lang="es-ES" sz="3100" dirty="0" smtClean="0"/>
              <a:t>.</a:t>
            </a:r>
            <a:endParaRPr lang="es-ES" sz="3100" dirty="0"/>
          </a:p>
          <a:p>
            <a:pPr marL="0" lvl="0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/>
            </a:pPr>
            <a:endParaRPr lang="es-ES" sz="2400" dirty="0">
              <a:solidFill>
                <a:srgbClr val="3333CC"/>
              </a:solidFill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tax</a:t>
            </a:r>
            <a:endParaRPr lang="es-ES" sz="2400" dirty="0">
              <a:latin typeface="Courier New" pitchFamily="49" charset="0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: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amount</a:t>
            </a:r>
            <a:endParaRPr lang="es-ES" sz="2400" dirty="0">
              <a:solidFill>
                <a:schemeClr val="tx2"/>
              </a:solidFill>
              <a:latin typeface="Courier New" pitchFamily="49" charset="0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printNameAndGreeting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print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ja-JP" altLang="es-ES" sz="2400" dirty="0">
                <a:solidFill>
                  <a:schemeClr val="tx2"/>
                </a:solidFill>
              </a:rPr>
              <a:t>“</a:t>
            </a:r>
            <a:r>
              <a:rPr lang="es-ES" altLang="ja-JP" sz="2400" dirty="0" err="1">
                <a:solidFill>
                  <a:schemeClr val="tx2"/>
                </a:solidFill>
                <a:latin typeface="Courier New" pitchFamily="49" charset="0"/>
              </a:rPr>
              <a:t>Insert</a:t>
            </a:r>
            <a:r>
              <a:rPr lang="es-ES" altLang="ja-JP" sz="24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s-ES" altLang="ja-JP" sz="2400" dirty="0" err="1">
                <a:solidFill>
                  <a:schemeClr val="tx2"/>
                </a:solidFill>
                <a:latin typeface="Courier New" pitchFamily="49" charset="0"/>
              </a:rPr>
              <a:t>an</a:t>
            </a:r>
            <a:r>
              <a:rPr lang="es-ES" altLang="ja-JP" sz="24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s-ES" altLang="ja-JP" sz="2400" dirty="0" err="1">
                <a:solidFill>
                  <a:schemeClr val="tx2"/>
                </a:solidFill>
                <a:latin typeface="Courier New" pitchFamily="49" charset="0"/>
              </a:rPr>
              <a:t>amount</a:t>
            </a:r>
            <a:r>
              <a:rPr lang="ja-JP" altLang="es-ES" sz="2400" dirty="0">
                <a:solidFill>
                  <a:schemeClr val="tx2"/>
                </a:solidFill>
              </a:rPr>
              <a:t>”</a:t>
            </a:r>
            <a:r>
              <a:rPr lang="es-ES" altLang="ja-JP" sz="2400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read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amount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printTaxAndText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amount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ja-JP" altLang="es-ES" sz="2400" dirty="0">
                <a:solidFill>
                  <a:schemeClr val="tx2"/>
                </a:solidFill>
              </a:rPr>
              <a:t>“</a:t>
            </a:r>
            <a:r>
              <a:rPr lang="es-ES" altLang="ja-JP" sz="24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s-ES" altLang="ja-JP" sz="2400" dirty="0" err="1">
                <a:solidFill>
                  <a:schemeClr val="tx2"/>
                </a:solidFill>
                <a:latin typeface="Courier New" pitchFamily="49" charset="0"/>
              </a:rPr>
              <a:t>the</a:t>
            </a:r>
            <a:r>
              <a:rPr lang="es-ES" altLang="ja-JP" sz="24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s-ES" altLang="ja-JP" sz="2400" dirty="0" err="1">
                <a:solidFill>
                  <a:schemeClr val="tx2"/>
                </a:solidFill>
                <a:latin typeface="Courier New" pitchFamily="49" charset="0"/>
              </a:rPr>
              <a:t>tax</a:t>
            </a:r>
            <a:r>
              <a:rPr lang="es-ES" altLang="ja-JP" sz="24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s-ES" altLang="ja-JP" sz="2400" dirty="0" err="1">
                <a:solidFill>
                  <a:schemeClr val="tx2"/>
                </a:solidFill>
                <a:latin typeface="Courier New" pitchFamily="49" charset="0"/>
              </a:rPr>
              <a:t>is</a:t>
            </a:r>
            <a:r>
              <a:rPr lang="es-ES" altLang="ja-JP" sz="24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ja-JP" altLang="es-ES" sz="2400" dirty="0">
                <a:solidFill>
                  <a:schemeClr val="tx2"/>
                </a:solidFill>
              </a:rPr>
              <a:t>”</a:t>
            </a:r>
            <a:r>
              <a:rPr lang="es-ES" altLang="ja-JP" sz="2400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3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IN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SUMMARY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s-ES" sz="2400" dirty="0" err="1"/>
              <a:t>Parameters</a:t>
            </a:r>
            <a:r>
              <a:rPr lang="es-ES" sz="2400" dirty="0"/>
              <a:t> </a:t>
            </a:r>
            <a:r>
              <a:rPr lang="es-ES" sz="2400" dirty="0" err="1"/>
              <a:t>appear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definition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as </a:t>
            </a:r>
            <a:r>
              <a:rPr lang="es-ES" sz="2400" dirty="0" err="1"/>
              <a:t>comma-separated</a:t>
            </a:r>
            <a:r>
              <a:rPr lang="es-ES" sz="2400" dirty="0"/>
              <a:t> variable </a:t>
            </a:r>
            <a:r>
              <a:rPr lang="es-ES" sz="2400" dirty="0" err="1" smtClean="0"/>
              <a:t>declarations</a:t>
            </a:r>
            <a:r>
              <a:rPr lang="es-ES" sz="2400" dirty="0" smtClean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Arguments</a:t>
            </a:r>
            <a:r>
              <a:rPr lang="es-ES" sz="2400" dirty="0"/>
              <a:t> </a:t>
            </a:r>
            <a:r>
              <a:rPr lang="es-ES" sz="2400" dirty="0" err="1"/>
              <a:t>appear</a:t>
            </a:r>
            <a:r>
              <a:rPr lang="es-ES" sz="2400" dirty="0"/>
              <a:t> in </a:t>
            </a:r>
            <a:r>
              <a:rPr lang="es-ES" sz="2400" dirty="0" err="1"/>
              <a:t>invocations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as </a:t>
            </a:r>
            <a:r>
              <a:rPr lang="es-ES" sz="2400" dirty="0" err="1"/>
              <a:t>expressions</a:t>
            </a:r>
            <a:r>
              <a:rPr lang="es-ES" sz="2400" dirty="0"/>
              <a:t> </a:t>
            </a:r>
            <a:r>
              <a:rPr lang="es-ES" sz="2400" dirty="0" err="1"/>
              <a:t>separated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commas</a:t>
            </a:r>
            <a:r>
              <a:rPr lang="es-ES" sz="2400" dirty="0"/>
              <a:t>.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7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Parameters</a:t>
            </a:r>
            <a:r>
              <a:rPr lang="es-ES" sz="3000" cap="all" dirty="0">
                <a:latin typeface="Nexa Bold" pitchFamily="50" charset="0"/>
              </a:rPr>
              <a:t> and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Return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Values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endParaRPr lang="en-US" sz="2200" dirty="0" smtClean="0"/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 smtClean="0"/>
              <a:t>Let's</a:t>
            </a:r>
            <a:r>
              <a:rPr lang="es-ES" sz="2400" dirty="0" smtClean="0"/>
              <a:t> </a:t>
            </a:r>
            <a:r>
              <a:rPr lang="es-ES" sz="2400" dirty="0" err="1"/>
              <a:t>see</a:t>
            </a:r>
            <a:r>
              <a:rPr lang="es-ES" sz="2400" dirty="0"/>
              <a:t> </a:t>
            </a: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would</a:t>
            </a:r>
            <a:r>
              <a:rPr lang="es-ES" sz="2400" dirty="0"/>
              <a:t> look </a:t>
            </a:r>
            <a:r>
              <a:rPr lang="es-ES" sz="2400" dirty="0" err="1"/>
              <a:t>like</a:t>
            </a:r>
            <a:r>
              <a:rPr lang="es-ES" sz="2400" dirty="0"/>
              <a:t> a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returns</a:t>
            </a:r>
            <a:r>
              <a:rPr lang="es-ES" sz="2400" dirty="0"/>
              <a:t> a </a:t>
            </a:r>
            <a:r>
              <a:rPr lang="es-ES" sz="2400" dirty="0" err="1"/>
              <a:t>value</a:t>
            </a:r>
            <a:r>
              <a:rPr lang="es-ES" sz="2400" dirty="0"/>
              <a:t>.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16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absoluteValue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(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200" dirty="0">
                <a:latin typeface="Courier New" pitchFamily="49" charset="0"/>
              </a:rPr>
              <a:t>: </a:t>
            </a:r>
            <a:r>
              <a:rPr lang="es-ES" sz="2200" dirty="0" err="1">
                <a:latin typeface="Courier New" pitchFamily="49" charset="0"/>
              </a:rPr>
              <a:t>num</a:t>
            </a:r>
            <a:r>
              <a:rPr lang="es-ES" sz="2200" dirty="0">
                <a:latin typeface="Courier New" pitchFamily="49" charset="0"/>
              </a:rPr>
              <a:t>) :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endParaRPr lang="es-ES" sz="22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	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200" dirty="0">
                <a:latin typeface="Courier New" pitchFamily="49" charset="0"/>
              </a:rPr>
              <a:t>: res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dirty="0">
                <a:latin typeface="Courier New" pitchFamily="49" charset="0"/>
              </a:rPr>
              <a:t>(</a:t>
            </a:r>
            <a:r>
              <a:rPr lang="es-ES" sz="2200" dirty="0" err="1">
                <a:latin typeface="Courier New" pitchFamily="49" charset="0"/>
              </a:rPr>
              <a:t>num</a:t>
            </a:r>
            <a:r>
              <a:rPr lang="es-ES" sz="2200" dirty="0">
                <a:latin typeface="Courier New" pitchFamily="49" charset="0"/>
              </a:rPr>
              <a:t> &lt; 0) 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entonces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	</a:t>
            </a:r>
            <a:r>
              <a:rPr lang="es-ES" sz="2200" dirty="0">
                <a:latin typeface="Courier New" pitchFamily="49" charset="0"/>
              </a:rPr>
              <a:t>res </a:t>
            </a:r>
            <a:r>
              <a:rPr lang="es-ES" sz="2200" dirty="0">
                <a:latin typeface="Courier New" pitchFamily="49" charset="0"/>
                <a:sym typeface="Wingdings" pitchFamily="2" charset="2"/>
              </a:rPr>
              <a:t> -</a:t>
            </a:r>
            <a:r>
              <a:rPr lang="es-ES" sz="2200" dirty="0" err="1">
                <a:latin typeface="Courier New" pitchFamily="49" charset="0"/>
                <a:sym typeface="Wingdings" pitchFamily="2" charset="2"/>
              </a:rPr>
              <a:t>num</a:t>
            </a:r>
            <a:endParaRPr lang="es-ES" sz="2200" dirty="0">
              <a:latin typeface="Courier New" pitchFamily="49" charset="0"/>
              <a:sym typeface="Wingdings" pitchFamily="2" charset="2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else</a:t>
            </a:r>
            <a:endParaRPr lang="es-ES" sz="22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	</a:t>
            </a:r>
            <a:r>
              <a:rPr lang="es-ES" sz="2200" dirty="0">
                <a:latin typeface="Courier New" pitchFamily="49" charset="0"/>
              </a:rPr>
              <a:t>res </a:t>
            </a:r>
            <a:r>
              <a:rPr lang="es-ES" sz="2200" dirty="0">
                <a:latin typeface="Courier New" pitchFamily="49" charset="0"/>
                <a:sym typeface="Wingdings" pitchFamily="2" charset="2"/>
              </a:rPr>
              <a:t> </a:t>
            </a:r>
            <a:r>
              <a:rPr lang="es-ES" sz="2200" dirty="0" err="1">
                <a:latin typeface="Courier New" pitchFamily="49" charset="0"/>
                <a:sym typeface="Wingdings" pitchFamily="2" charset="2"/>
              </a:rPr>
              <a:t>num</a:t>
            </a:r>
            <a:endParaRPr lang="es-ES" sz="2200" dirty="0"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200" dirty="0">
                <a:latin typeface="Courier New" pitchFamily="49" charset="0"/>
              </a:rPr>
              <a:t>res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2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1600" dirty="0">
              <a:solidFill>
                <a:schemeClr val="tx1">
                  <a:tint val="75000"/>
                </a:schemeClr>
              </a:solidFill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r>
              <a:rPr lang="es-ES" sz="2400" dirty="0"/>
              <a:t> </a:t>
            </a:r>
            <a:r>
              <a:rPr lang="es-ES" sz="2400" dirty="0" err="1"/>
              <a:t>you</a:t>
            </a:r>
            <a:r>
              <a:rPr lang="es-ES" sz="2400" dirty="0"/>
              <a:t> can </a:t>
            </a:r>
            <a:r>
              <a:rPr lang="es-ES" sz="2400" dirty="0" err="1"/>
              <a:t>generate</a:t>
            </a:r>
            <a:r>
              <a:rPr lang="es-ES" sz="2400" dirty="0"/>
              <a:t> </a:t>
            </a:r>
            <a:r>
              <a:rPr lang="es-ES" sz="2400" dirty="0" err="1"/>
              <a:t>very</a:t>
            </a:r>
            <a:r>
              <a:rPr lang="es-ES" sz="2400" dirty="0"/>
              <a:t> </a:t>
            </a:r>
            <a:r>
              <a:rPr lang="es-ES" sz="2400" dirty="0" err="1"/>
              <a:t>interesting</a:t>
            </a:r>
            <a:r>
              <a:rPr lang="es-ES" sz="2400" dirty="0"/>
              <a:t> </a:t>
            </a:r>
            <a:r>
              <a:rPr lang="es-ES" sz="2400" dirty="0" err="1"/>
              <a:t>subalgorithms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receive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r>
              <a:rPr lang="es-ES" sz="2400" dirty="0"/>
              <a:t> and </a:t>
            </a:r>
            <a:r>
              <a:rPr lang="es-ES" sz="2400" dirty="0" err="1"/>
              <a:t>return</a:t>
            </a:r>
            <a:r>
              <a:rPr lang="es-ES" sz="2400" dirty="0"/>
              <a:t> a </a:t>
            </a:r>
            <a:r>
              <a:rPr lang="es-ES" sz="2400" dirty="0" err="1"/>
              <a:t>result</a:t>
            </a:r>
            <a:r>
              <a:rPr lang="es-ES" sz="2400" dirty="0"/>
              <a:t>.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2400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8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Parameters</a:t>
            </a:r>
            <a:r>
              <a:rPr lang="es-ES" sz="3000" cap="all" dirty="0">
                <a:latin typeface="Nexa Bold" pitchFamily="50" charset="0"/>
              </a:rPr>
              <a:t> and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Return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Values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endParaRPr lang="en-US" sz="2200" dirty="0" smtClean="0"/>
          </a:p>
          <a:p>
            <a:pPr marL="0" lvl="0" indent="0">
              <a:buNone/>
              <a:defRPr/>
            </a:pPr>
            <a:r>
              <a:rPr lang="es-ES" sz="2600" dirty="0" err="1"/>
              <a:t>Another</a:t>
            </a:r>
            <a:r>
              <a:rPr lang="es-ES" sz="2600" dirty="0"/>
              <a:t> </a:t>
            </a:r>
            <a:r>
              <a:rPr lang="es-ES" sz="2600" dirty="0" err="1"/>
              <a:t>interesting</a:t>
            </a:r>
            <a:r>
              <a:rPr lang="es-ES" sz="2600" dirty="0"/>
              <a:t> sub </a:t>
            </a:r>
            <a:r>
              <a:rPr lang="es-ES" sz="2600" dirty="0" err="1"/>
              <a:t>algorithm</a:t>
            </a:r>
            <a:r>
              <a:rPr lang="es-ES" sz="2600" dirty="0"/>
              <a:t> </a:t>
            </a:r>
            <a:r>
              <a:rPr lang="es-ES" sz="2600" dirty="0" err="1"/>
              <a:t>that</a:t>
            </a:r>
            <a:r>
              <a:rPr lang="es-ES" sz="2600" dirty="0"/>
              <a:t> </a:t>
            </a:r>
            <a:r>
              <a:rPr lang="es-ES" sz="2600" dirty="0" err="1"/>
              <a:t>we</a:t>
            </a:r>
            <a:r>
              <a:rPr lang="es-ES" sz="2600" dirty="0"/>
              <a:t> can define </a:t>
            </a:r>
            <a:r>
              <a:rPr lang="es-ES" sz="2600" dirty="0" err="1"/>
              <a:t>with</a:t>
            </a:r>
            <a:r>
              <a:rPr lang="es-ES" sz="2600" dirty="0"/>
              <a:t> </a:t>
            </a:r>
            <a:r>
              <a:rPr lang="es-ES" sz="2600" dirty="0" err="1"/>
              <a:t>parameters</a:t>
            </a:r>
            <a:r>
              <a:rPr lang="es-ES" sz="2600" dirty="0"/>
              <a:t> and </a:t>
            </a:r>
            <a:r>
              <a:rPr lang="es-ES" sz="2600" dirty="0" err="1"/>
              <a:t>return</a:t>
            </a:r>
            <a:r>
              <a:rPr lang="es-ES" sz="2600" dirty="0"/>
              <a:t> </a:t>
            </a:r>
            <a:r>
              <a:rPr lang="es-ES" sz="2600" dirty="0" err="1"/>
              <a:t>value</a:t>
            </a:r>
            <a:endParaRPr lang="es-ES" sz="2600" dirty="0"/>
          </a:p>
          <a:p>
            <a:pPr lvl="0">
              <a:defRPr/>
            </a:pPr>
            <a:endParaRPr lang="es-ES" sz="16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isPrime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(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</a:rPr>
              <a:t>num</a:t>
            </a:r>
            <a:r>
              <a:rPr lang="es-ES" sz="2400" dirty="0">
                <a:latin typeface="Courier New" pitchFamily="49" charset="0"/>
              </a:rPr>
              <a:t>) : </a:t>
            </a:r>
            <a:r>
              <a:rPr lang="es-ES" sz="2400" dirty="0" err="1">
                <a:latin typeface="Courier New" pitchFamily="49" charset="0"/>
              </a:rPr>
              <a:t>Boolean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: i</a:t>
            </a: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Boolean</a:t>
            </a:r>
            <a:r>
              <a:rPr lang="es-ES" sz="2400" dirty="0">
                <a:latin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</a:rPr>
              <a:t>isIndivisible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T</a:t>
            </a: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i 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num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– 1 //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take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previous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Number</a:t>
            </a:r>
            <a:endParaRPr lang="es-ES" sz="2400" dirty="0">
              <a:latin typeface="Courier New" pitchFamily="49" charset="0"/>
              <a:sym typeface="Wingdings" pitchFamily="2" charset="2"/>
            </a:endParaRP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while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(i &gt; 0)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AND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(</a:t>
            </a:r>
            <a:r>
              <a:rPr lang="es-ES" sz="2400" dirty="0" err="1">
                <a:latin typeface="Courier New" pitchFamily="49" charset="0"/>
              </a:rPr>
              <a:t>isIndivisible</a:t>
            </a:r>
            <a:r>
              <a:rPr lang="es-ES" sz="2400" dirty="0">
                <a:latin typeface="Courier New" pitchFamily="49" charset="0"/>
              </a:rPr>
              <a:t>) 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do</a:t>
            </a: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	 	</a:t>
            </a:r>
            <a:r>
              <a:rPr lang="es-ES" sz="2400" dirty="0" err="1">
                <a:latin typeface="Courier New" pitchFamily="49" charset="0"/>
              </a:rPr>
              <a:t>isIndivisible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(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num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mod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i != 0) </a:t>
            </a: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	</a:t>
            </a:r>
            <a:r>
              <a:rPr lang="es-ES" sz="2400" dirty="0">
                <a:latin typeface="Courier New" pitchFamily="49" charset="0"/>
              </a:rPr>
              <a:t>i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i - 1</a:t>
            </a:r>
            <a:r>
              <a:rPr lang="es-ES" sz="2400" dirty="0">
                <a:latin typeface="Courier New" pitchFamily="49" charset="0"/>
              </a:rPr>
              <a:t>;</a:t>
            </a: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while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(</a:t>
            </a:r>
            <a:r>
              <a:rPr lang="es-ES" sz="2400" dirty="0" err="1">
                <a:latin typeface="Courier New" pitchFamily="49" charset="0"/>
              </a:rPr>
              <a:t>isIndivisible</a:t>
            </a:r>
            <a:r>
              <a:rPr lang="es-ES" sz="2400" dirty="0">
                <a:latin typeface="Courier New" pitchFamily="49" charset="0"/>
              </a:rPr>
              <a:t>)</a:t>
            </a:r>
          </a:p>
          <a:p>
            <a:pPr marL="0" lvl="0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7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VARIABLES’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SCOPE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dirty="0" err="1"/>
              <a:t>Parameters</a:t>
            </a:r>
            <a:r>
              <a:rPr lang="es-ES" sz="2400" dirty="0"/>
              <a:t> </a:t>
            </a:r>
            <a:r>
              <a:rPr lang="es-ES" sz="2400" dirty="0" err="1"/>
              <a:t>play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role of local variables </a:t>
            </a:r>
            <a:r>
              <a:rPr lang="es-ES" sz="2400" dirty="0" err="1"/>
              <a:t>within</a:t>
            </a:r>
            <a:r>
              <a:rPr lang="es-ES" sz="2400" dirty="0"/>
              <a:t> a </a:t>
            </a:r>
            <a:r>
              <a:rPr lang="es-ES" sz="2400" dirty="0" err="1"/>
              <a:t>subalgorithm</a:t>
            </a:r>
            <a:r>
              <a:rPr lang="es-ES" sz="2400" dirty="0" smtClean="0"/>
              <a:t>.</a:t>
            </a:r>
          </a:p>
          <a:p>
            <a:pPr marL="0" lvl="0" indent="0">
              <a:buNone/>
              <a:defRPr/>
            </a:pPr>
            <a:r>
              <a:rPr lang="es-ES" sz="2400" dirty="0" err="1" smtClean="0"/>
              <a:t>There</a:t>
            </a:r>
            <a:r>
              <a:rPr lang="es-ES" sz="2400" dirty="0" smtClean="0"/>
              <a:t> </a:t>
            </a:r>
            <a:r>
              <a:rPr lang="es-ES" sz="2400" dirty="0"/>
              <a:t>can NOT be a local variable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 as a </a:t>
            </a:r>
            <a:r>
              <a:rPr lang="es-ES" sz="2400" dirty="0" err="1"/>
              <a:t>parameter</a:t>
            </a:r>
            <a:r>
              <a:rPr lang="es-ES" sz="2400" dirty="0"/>
              <a:t>.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/>
              <a:t>	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a1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s-ES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10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(x)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2400" dirty="0">
              <a:solidFill>
                <a:srgbClr val="3333CC"/>
              </a:solidFill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>
                <a:solidFill>
                  <a:srgbClr val="FF0000"/>
                </a:solidFill>
              </a:rPr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218254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 smtClean="0">
                <a:latin typeface="Nexa Bold" pitchFamily="50" charset="0"/>
              </a:rPr>
              <a:t>Sending</a:t>
            </a:r>
            <a:r>
              <a:rPr lang="es-AR" sz="2800" cap="all" dirty="0" smtClean="0">
                <a:latin typeface="Nexa Bold" pitchFamily="50" charset="0"/>
              </a:rPr>
              <a:t> </a:t>
            </a:r>
            <a:r>
              <a:rPr lang="es-AR" sz="2800" cap="all" dirty="0" err="1" smtClean="0">
                <a:latin typeface="Nexa Bold" pitchFamily="50" charset="0"/>
              </a:rPr>
              <a:t>parameters</a:t>
            </a:r>
            <a:r>
              <a:rPr lang="es-AR" sz="2800" cap="all" dirty="0" smtClean="0">
                <a:latin typeface="Nexa Bold" pitchFamily="50" charset="0"/>
              </a:rPr>
              <a:t> / </a:t>
            </a:r>
            <a:r>
              <a:rPr lang="es-AR" sz="2800" cap="all" dirty="0" err="1" smtClean="0">
                <a:solidFill>
                  <a:srgbClr val="1FA0BE"/>
                </a:solidFill>
                <a:latin typeface="Nexa Bold" pitchFamily="50" charset="0"/>
              </a:rPr>
              <a:t>arguments</a:t>
            </a:r>
            <a:r>
              <a:rPr lang="es-AR" sz="28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381000" lvl="0" indent="-381000">
              <a:lnSpc>
                <a:spcPct val="90000"/>
              </a:lnSpc>
              <a:defRPr/>
            </a:pP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r>
              <a:rPr lang="es-ES" sz="2400" dirty="0"/>
              <a:t> and </a:t>
            </a:r>
            <a:r>
              <a:rPr lang="es-ES" sz="2400" dirty="0" err="1"/>
              <a:t>arguments</a:t>
            </a:r>
            <a:r>
              <a:rPr lang="es-ES" sz="2400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side</a:t>
            </a:r>
            <a:r>
              <a:rPr lang="es-ES" sz="2200" dirty="0"/>
              <a:t> (</a:t>
            </a:r>
            <a:r>
              <a:rPr lang="es-ES" sz="2200" dirty="0" err="1"/>
              <a:t>arguments</a:t>
            </a:r>
            <a:r>
              <a:rPr lang="es-ES" sz="2200" dirty="0"/>
              <a:t>) I </a:t>
            </a:r>
            <a:r>
              <a:rPr lang="es-ES" sz="2200" dirty="0" err="1"/>
              <a:t>have</a:t>
            </a:r>
            <a:r>
              <a:rPr lang="es-ES" sz="2200" dirty="0"/>
              <a:t> </a:t>
            </a:r>
            <a:r>
              <a:rPr lang="es-ES" sz="2200" dirty="0" err="1"/>
              <a:t>expressions</a:t>
            </a:r>
            <a:r>
              <a:rPr lang="es-ES" sz="2200" dirty="0"/>
              <a:t> and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other</a:t>
            </a:r>
            <a:r>
              <a:rPr lang="es-ES" sz="2200" dirty="0"/>
              <a:t> </a:t>
            </a:r>
            <a:r>
              <a:rPr lang="es-ES" sz="2200" dirty="0" err="1"/>
              <a:t>side</a:t>
            </a:r>
            <a:r>
              <a:rPr lang="es-ES" sz="2200" dirty="0"/>
              <a:t> (</a:t>
            </a:r>
            <a:r>
              <a:rPr lang="es-ES" sz="2200" dirty="0" err="1"/>
              <a:t>parameters</a:t>
            </a:r>
            <a:r>
              <a:rPr lang="es-ES" sz="2200" dirty="0"/>
              <a:t>) I </a:t>
            </a:r>
            <a:r>
              <a:rPr lang="es-ES" sz="2200" dirty="0" err="1"/>
              <a:t>have</a:t>
            </a:r>
            <a:r>
              <a:rPr lang="es-ES" sz="2200" dirty="0"/>
              <a:t> variables.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When</a:t>
            </a:r>
            <a:r>
              <a:rPr lang="es-ES" sz="2200" dirty="0"/>
              <a:t> </a:t>
            </a:r>
            <a:r>
              <a:rPr lang="es-ES" sz="2200" dirty="0" err="1"/>
              <a:t>invoking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subalgorithm</a:t>
            </a:r>
            <a:r>
              <a:rPr lang="es-ES" sz="2200" dirty="0"/>
              <a:t> </a:t>
            </a:r>
            <a:r>
              <a:rPr lang="es-ES" sz="2200" dirty="0" err="1"/>
              <a:t>occurs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assignment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do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explicit</a:t>
            </a:r>
            <a:r>
              <a:rPr lang="es-ES" sz="2200" dirty="0"/>
              <a:t>, </a:t>
            </a:r>
            <a:r>
              <a:rPr lang="es-ES" sz="2200" dirty="0" err="1"/>
              <a:t>where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 </a:t>
            </a:r>
            <a:r>
              <a:rPr lang="es-ES" sz="2200" dirty="0" err="1"/>
              <a:t>returned</a:t>
            </a:r>
            <a:r>
              <a:rPr lang="es-ES" sz="2200" dirty="0"/>
              <a:t> </a:t>
            </a:r>
            <a:r>
              <a:rPr lang="es-ES" sz="2200" dirty="0" err="1"/>
              <a:t>by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expression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copied</a:t>
            </a:r>
            <a:r>
              <a:rPr lang="es-ES" sz="2200" dirty="0"/>
              <a:t> in </a:t>
            </a:r>
            <a:r>
              <a:rPr lang="es-ES" sz="2200" dirty="0" err="1"/>
              <a:t>the</a:t>
            </a:r>
            <a:r>
              <a:rPr lang="es-ES" sz="2200" dirty="0"/>
              <a:t> variable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parameter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64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 smtClean="0">
                <a:latin typeface="Nexa Bold" pitchFamily="50" charset="0"/>
              </a:rPr>
              <a:t>Sending</a:t>
            </a:r>
            <a:r>
              <a:rPr lang="es-AR" sz="2800" cap="all" dirty="0" smtClean="0">
                <a:latin typeface="Nexa Bold" pitchFamily="50" charset="0"/>
              </a:rPr>
              <a:t> </a:t>
            </a:r>
            <a:r>
              <a:rPr lang="es-AR" sz="2800" cap="all" dirty="0" err="1" smtClean="0">
                <a:latin typeface="Nexa Bold" pitchFamily="50" charset="0"/>
              </a:rPr>
              <a:t>parameters</a:t>
            </a:r>
            <a:r>
              <a:rPr lang="es-AR" sz="2800" cap="all" dirty="0" smtClean="0">
                <a:latin typeface="Nexa Bold" pitchFamily="50" charset="0"/>
              </a:rPr>
              <a:t> / </a:t>
            </a:r>
            <a:r>
              <a:rPr lang="es-AR" sz="2800" cap="all" dirty="0" err="1" smtClean="0">
                <a:solidFill>
                  <a:srgbClr val="1FA0BE"/>
                </a:solidFill>
                <a:latin typeface="Nexa Bold" pitchFamily="50" charset="0"/>
              </a:rPr>
              <a:t>arguments</a:t>
            </a:r>
            <a:r>
              <a:rPr lang="es-AR" sz="28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endParaRPr lang="en-US" sz="2400" dirty="0" smtClean="0"/>
          </a:p>
          <a:p>
            <a:pPr marL="381000" lvl="0" indent="-381000">
              <a:lnSpc>
                <a:spcPct val="80000"/>
              </a:lnSpc>
              <a:buNone/>
              <a:defRPr/>
            </a:pPr>
            <a:r>
              <a:rPr lang="es-ES" sz="2400" dirty="0" err="1"/>
              <a:t>Let’s</a:t>
            </a:r>
            <a:r>
              <a:rPr lang="es-ES" sz="2400" dirty="0"/>
              <a:t> </a:t>
            </a:r>
            <a:r>
              <a:rPr lang="es-ES" sz="2400" dirty="0" err="1"/>
              <a:t>see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example</a:t>
            </a:r>
            <a:endParaRPr lang="es-ES" sz="2400" dirty="0"/>
          </a:p>
          <a:p>
            <a:pPr marL="381000" lvl="0" indent="-381000">
              <a:lnSpc>
                <a:spcPct val="80000"/>
              </a:lnSpc>
              <a:buNone/>
              <a:defRPr/>
            </a:pPr>
            <a:endParaRPr lang="es-ES" sz="2400" dirty="0"/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/>
              <a:t>Be a1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receives</a:t>
            </a:r>
            <a:r>
              <a:rPr lang="es-ES" sz="2400" dirty="0"/>
              <a:t> a </a:t>
            </a:r>
            <a:r>
              <a:rPr lang="es-ES" sz="2400" dirty="0" err="1"/>
              <a:t>Number</a:t>
            </a:r>
            <a:r>
              <a:rPr lang="es-ES" sz="2400" dirty="0"/>
              <a:t> </a:t>
            </a:r>
            <a:r>
              <a:rPr lang="es-ES" sz="2400" dirty="0" err="1"/>
              <a:t>type</a:t>
            </a:r>
            <a:r>
              <a:rPr lang="es-ES" sz="2400" dirty="0"/>
              <a:t> </a:t>
            </a:r>
            <a:r>
              <a:rPr lang="es-ES" sz="2400" dirty="0" err="1"/>
              <a:t>parameter</a:t>
            </a:r>
            <a:r>
              <a:rPr lang="es-ES" sz="2400" dirty="0"/>
              <a:t>. 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dirty="0">
                <a:latin typeface="Courier New" pitchFamily="49" charset="0"/>
              </a:rPr>
              <a:t>a1</a:t>
            </a:r>
            <a:r>
              <a:rPr lang="es-ES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(</a:t>
            </a: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dirty="0">
                <a:solidFill>
                  <a:srgbClr val="3333CC"/>
                </a:solidFill>
                <a:latin typeface="Courier New" pitchFamily="49" charset="0"/>
              </a:rPr>
              <a:t> : </a:t>
            </a:r>
            <a:r>
              <a:rPr lang="es-ES" dirty="0">
                <a:latin typeface="Courier New" pitchFamily="49" charset="0"/>
              </a:rPr>
              <a:t>x) 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dirty="0">
                <a:latin typeface="Courier New" pitchFamily="49" charset="0"/>
              </a:rPr>
              <a:t>x </a:t>
            </a:r>
            <a:r>
              <a:rPr lang="es-ES" dirty="0">
                <a:latin typeface="Courier New" pitchFamily="49" charset="0"/>
                <a:sym typeface="Wingdings" pitchFamily="2" charset="2"/>
              </a:rPr>
              <a:t> x + 10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dirty="0" err="1">
                <a:latin typeface="Courier New" pitchFamily="49" charset="0"/>
              </a:rPr>
              <a:t>print</a:t>
            </a:r>
            <a:r>
              <a:rPr lang="es-ES" dirty="0">
                <a:latin typeface="Courier New" pitchFamily="49" charset="0"/>
              </a:rPr>
              <a:t> (x)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dirty="0">
              <a:solidFill>
                <a:srgbClr val="3333CC"/>
              </a:solidFill>
              <a:latin typeface="Courier New" pitchFamily="49" charset="0"/>
            </a:endParaRPr>
          </a:p>
          <a:p>
            <a:pPr marL="1219200" lvl="2" indent="-304800">
              <a:lnSpc>
                <a:spcPct val="80000"/>
              </a:lnSpc>
              <a:buNone/>
              <a:defRPr/>
            </a:pPr>
            <a:endParaRPr lang="es-ES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/>
              <a:t>Another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invokes</a:t>
            </a:r>
            <a:r>
              <a:rPr lang="es-ES" sz="2400" dirty="0"/>
              <a:t> a1 :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dirty="0">
                <a:latin typeface="Courier New" pitchFamily="49" charset="0"/>
              </a:rPr>
              <a:t>principal </a:t>
            </a:r>
          </a:p>
          <a:p>
            <a:pPr marL="800100" lvl="1" indent="-34290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		a1(5 + 10 * 2) 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dirty="0">
              <a:solidFill>
                <a:srgbClr val="3333CC"/>
              </a:solidFill>
              <a:latin typeface="Courier New" pitchFamily="49" charset="0"/>
            </a:endParaRPr>
          </a:p>
          <a:p>
            <a:pPr marL="800100" lvl="1" indent="-342900">
              <a:lnSpc>
                <a:spcPct val="80000"/>
              </a:lnSpc>
              <a:buNone/>
              <a:defRPr/>
            </a:pPr>
            <a:endParaRPr lang="es-ES" sz="2400" dirty="0">
              <a:solidFill>
                <a:schemeClr val="tx1">
                  <a:tint val="75000"/>
                </a:schemeClr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be </a:t>
            </a:r>
            <a:r>
              <a:rPr lang="es-ES" sz="2400" dirty="0" err="1"/>
              <a:t>printed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screen</a:t>
            </a:r>
            <a:r>
              <a:rPr lang="es-E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289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 smtClean="0">
                <a:latin typeface="Nexa Bold" pitchFamily="50" charset="0"/>
              </a:rPr>
              <a:t>Sending</a:t>
            </a:r>
            <a:r>
              <a:rPr lang="es-AR" sz="2800" cap="all" dirty="0" smtClean="0">
                <a:latin typeface="Nexa Bold" pitchFamily="50" charset="0"/>
              </a:rPr>
              <a:t> </a:t>
            </a:r>
            <a:r>
              <a:rPr lang="es-AR" sz="2800" cap="all" dirty="0" err="1" smtClean="0">
                <a:latin typeface="Nexa Bold" pitchFamily="50" charset="0"/>
              </a:rPr>
              <a:t>parameters</a:t>
            </a:r>
            <a:r>
              <a:rPr lang="es-AR" sz="2800" cap="all" dirty="0" smtClean="0">
                <a:latin typeface="Nexa Bold" pitchFamily="50" charset="0"/>
              </a:rPr>
              <a:t> / </a:t>
            </a:r>
            <a:r>
              <a:rPr lang="es-AR" sz="2800" cap="all" dirty="0" err="1" smtClean="0">
                <a:solidFill>
                  <a:srgbClr val="1FA0BE"/>
                </a:solidFill>
                <a:latin typeface="Nexa Bold" pitchFamily="50" charset="0"/>
              </a:rPr>
              <a:t>arguments</a:t>
            </a:r>
            <a:r>
              <a:rPr lang="es-AR" sz="28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s-ES" sz="2400" dirty="0"/>
              <a:t>At </a:t>
            </a:r>
            <a:r>
              <a:rPr lang="es-ES" sz="2400" dirty="0" err="1"/>
              <a:t>runtime</a:t>
            </a:r>
            <a:r>
              <a:rPr lang="es-ES" sz="2400" dirty="0"/>
              <a:t>,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expression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resolved and </a:t>
            </a:r>
            <a:r>
              <a:rPr lang="es-ES" sz="2400" dirty="0" err="1"/>
              <a:t>terminated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calling</a:t>
            </a:r>
            <a:r>
              <a:rPr lang="es-ES" sz="2400" dirty="0"/>
              <a:t> a1 (25)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parameter</a:t>
            </a:r>
            <a:r>
              <a:rPr lang="es-ES" sz="2200" dirty="0"/>
              <a:t> x of </a:t>
            </a:r>
            <a:r>
              <a:rPr lang="es-ES" sz="2200" dirty="0" err="1"/>
              <a:t>subalgorithm</a:t>
            </a:r>
            <a:r>
              <a:rPr lang="es-ES" sz="2200" dirty="0"/>
              <a:t> a1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assigned</a:t>
            </a:r>
            <a:r>
              <a:rPr lang="es-ES" sz="2200" dirty="0"/>
              <a:t> 25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And in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way</a:t>
            </a:r>
            <a:r>
              <a:rPr lang="es-ES" sz="2200" dirty="0"/>
              <a:t> </a:t>
            </a:r>
            <a:r>
              <a:rPr lang="es-ES" sz="2200" dirty="0" err="1"/>
              <a:t>you</a:t>
            </a:r>
            <a:r>
              <a:rPr lang="es-ES" sz="2200" dirty="0"/>
              <a:t> </a:t>
            </a:r>
            <a:r>
              <a:rPr lang="es-ES" sz="2200" dirty="0" err="1"/>
              <a:t>begin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execute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algorithm</a:t>
            </a:r>
            <a:r>
              <a:rPr lang="es-ES" sz="2200" dirty="0"/>
              <a:t> a1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variable x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mentioned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02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 smtClean="0">
                <a:latin typeface="Nexa Bold" pitchFamily="50" charset="0"/>
              </a:rPr>
              <a:t>Sending</a:t>
            </a:r>
            <a:r>
              <a:rPr lang="es-AR" sz="2800" cap="all" dirty="0" smtClean="0">
                <a:latin typeface="Nexa Bold" pitchFamily="50" charset="0"/>
              </a:rPr>
              <a:t> </a:t>
            </a:r>
            <a:r>
              <a:rPr lang="es-AR" sz="2800" cap="all" dirty="0" err="1" smtClean="0">
                <a:latin typeface="Nexa Bold" pitchFamily="50" charset="0"/>
              </a:rPr>
              <a:t>parameters</a:t>
            </a:r>
            <a:r>
              <a:rPr lang="es-AR" sz="2800" cap="all" dirty="0" smtClean="0">
                <a:latin typeface="Nexa Bold" pitchFamily="50" charset="0"/>
              </a:rPr>
              <a:t> / </a:t>
            </a:r>
            <a:r>
              <a:rPr lang="es-AR" sz="2800" cap="all" dirty="0" err="1" smtClean="0">
                <a:solidFill>
                  <a:srgbClr val="1FA0BE"/>
                </a:solidFill>
                <a:latin typeface="Nexa Bold" pitchFamily="50" charset="0"/>
              </a:rPr>
              <a:t>arguments</a:t>
            </a:r>
            <a:r>
              <a:rPr lang="es-AR" sz="28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85000" lnSpcReduction="20000"/>
          </a:bodyPr>
          <a:lstStyle/>
          <a:p>
            <a:endParaRPr lang="en-US" sz="2400" dirty="0" smtClean="0"/>
          </a:p>
          <a:p>
            <a:pPr marL="381000" lvl="0" indent="-381000">
              <a:lnSpc>
                <a:spcPct val="80000"/>
              </a:lnSpc>
              <a:buNone/>
              <a:defRPr/>
            </a:pPr>
            <a:r>
              <a:rPr lang="es-ES" sz="2800" dirty="0" err="1"/>
              <a:t>Another</a:t>
            </a:r>
            <a:r>
              <a:rPr lang="es-ES" sz="2800" dirty="0"/>
              <a:t> </a:t>
            </a:r>
            <a:r>
              <a:rPr lang="es-ES" sz="2800" dirty="0" err="1"/>
              <a:t>example</a:t>
            </a:r>
            <a:r>
              <a:rPr lang="es-ES" sz="2800" dirty="0"/>
              <a:t>:</a:t>
            </a:r>
          </a:p>
          <a:p>
            <a:pPr marL="381000" lvl="0" indent="-381000">
              <a:lnSpc>
                <a:spcPct val="80000"/>
              </a:lnSpc>
              <a:buNone/>
              <a:defRPr/>
            </a:pPr>
            <a:endParaRPr lang="es-ES" sz="2800" dirty="0"/>
          </a:p>
          <a:p>
            <a:pPr marL="381000" lvl="0" indent="-381000">
              <a:lnSpc>
                <a:spcPct val="80000"/>
              </a:lnSpc>
              <a:buNone/>
              <a:defRPr/>
            </a:pPr>
            <a:r>
              <a:rPr lang="es-ES" sz="2800" dirty="0" smtClean="0"/>
              <a:t>	Be </a:t>
            </a:r>
            <a:r>
              <a:rPr lang="es-ES" sz="2800" dirty="0"/>
              <a:t>a1 </a:t>
            </a:r>
            <a:r>
              <a:rPr lang="es-ES" sz="2800" dirty="0" err="1"/>
              <a:t>an</a:t>
            </a:r>
            <a:r>
              <a:rPr lang="es-ES" sz="2800" dirty="0"/>
              <a:t> </a:t>
            </a:r>
            <a:r>
              <a:rPr lang="es-ES" sz="2800" dirty="0" err="1"/>
              <a:t>algorithm</a:t>
            </a:r>
            <a:r>
              <a:rPr lang="es-ES" sz="2800" dirty="0"/>
              <a:t>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receives</a:t>
            </a:r>
            <a:r>
              <a:rPr lang="es-ES" sz="2800" dirty="0"/>
              <a:t> a </a:t>
            </a:r>
            <a:r>
              <a:rPr lang="es-ES" sz="2800" dirty="0" err="1"/>
              <a:t>Number</a:t>
            </a:r>
            <a:r>
              <a:rPr lang="es-ES" sz="2800" dirty="0"/>
              <a:t> </a:t>
            </a:r>
            <a:r>
              <a:rPr lang="es-ES" sz="2800" dirty="0" err="1"/>
              <a:t>type</a:t>
            </a:r>
            <a:r>
              <a:rPr lang="es-ES" sz="2800" dirty="0"/>
              <a:t> </a:t>
            </a:r>
            <a:r>
              <a:rPr lang="es-ES" sz="2800" dirty="0" err="1"/>
              <a:t>parameter</a:t>
            </a:r>
            <a:endParaRPr lang="es-ES" sz="2800" dirty="0"/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7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700" dirty="0">
                <a:latin typeface="Courier New" pitchFamily="49" charset="0"/>
              </a:rPr>
              <a:t>a1</a:t>
            </a:r>
            <a:r>
              <a:rPr lang="es-ES" sz="27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(</a:t>
            </a: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700" dirty="0">
                <a:solidFill>
                  <a:srgbClr val="3333CC"/>
                </a:solidFill>
                <a:latin typeface="Courier New" pitchFamily="49" charset="0"/>
              </a:rPr>
              <a:t> : </a:t>
            </a:r>
            <a:r>
              <a:rPr lang="es-ES" sz="2700" dirty="0">
                <a:latin typeface="Courier New" pitchFamily="49" charset="0"/>
              </a:rPr>
              <a:t>x) 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>
                <a:latin typeface="Courier New" pitchFamily="49" charset="0"/>
              </a:rPr>
              <a:t>x </a:t>
            </a:r>
            <a:r>
              <a:rPr lang="es-ES" sz="2700" dirty="0">
                <a:latin typeface="Courier New" pitchFamily="49" charset="0"/>
                <a:sym typeface="Wingdings" pitchFamily="2" charset="2"/>
              </a:rPr>
              <a:t> x + 10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 err="1">
                <a:latin typeface="Courier New" pitchFamily="49" charset="0"/>
              </a:rPr>
              <a:t>print</a:t>
            </a:r>
            <a:r>
              <a:rPr lang="es-ES" sz="2700" dirty="0">
                <a:latin typeface="Courier New" pitchFamily="49" charset="0"/>
              </a:rPr>
              <a:t> (x)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7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700" dirty="0">
              <a:solidFill>
                <a:srgbClr val="3333CC"/>
              </a:solidFill>
              <a:latin typeface="Courier New" pitchFamily="49" charset="0"/>
            </a:endParaRPr>
          </a:p>
          <a:p>
            <a:pPr marL="1219200" lvl="2" indent="-304800">
              <a:lnSpc>
                <a:spcPct val="80000"/>
              </a:lnSpc>
              <a:buNone/>
              <a:defRPr/>
            </a:pPr>
            <a:endParaRPr lang="es-ES" sz="2800" dirty="0">
              <a:solidFill>
                <a:srgbClr val="3333CC"/>
              </a:solidFill>
              <a:latin typeface="Courier New" pitchFamily="49" charset="0"/>
            </a:endParaRPr>
          </a:p>
          <a:p>
            <a:pPr marL="381000" lvl="0" indent="-381000">
              <a:lnSpc>
                <a:spcPct val="80000"/>
              </a:lnSpc>
              <a:buNone/>
              <a:defRPr/>
            </a:pPr>
            <a:r>
              <a:rPr lang="es-ES" sz="2800" dirty="0" smtClean="0"/>
              <a:t>	</a:t>
            </a:r>
            <a:r>
              <a:rPr lang="es-ES" sz="2800" dirty="0" err="1" smtClean="0"/>
              <a:t>Another</a:t>
            </a:r>
            <a:r>
              <a:rPr lang="es-ES" sz="2800" dirty="0" smtClean="0"/>
              <a:t> </a:t>
            </a:r>
            <a:r>
              <a:rPr lang="es-ES" sz="2800" dirty="0" err="1"/>
              <a:t>algorithm</a:t>
            </a:r>
            <a:r>
              <a:rPr lang="es-ES" sz="2800" dirty="0"/>
              <a:t> </a:t>
            </a:r>
            <a:r>
              <a:rPr lang="es-ES" sz="2800" dirty="0" err="1"/>
              <a:t>invokes</a:t>
            </a:r>
            <a:r>
              <a:rPr lang="es-ES" sz="2800" dirty="0"/>
              <a:t> a1 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7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700" dirty="0">
                <a:latin typeface="Courier New" pitchFamily="49" charset="0"/>
              </a:rPr>
              <a:t>principal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7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700" dirty="0">
                <a:latin typeface="Courier New" pitchFamily="49" charset="0"/>
              </a:rPr>
              <a:t>: x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>
                <a:solidFill>
                  <a:srgbClr val="CC3300"/>
                </a:solidFill>
                <a:latin typeface="Courier New" pitchFamily="49" charset="0"/>
                <a:sym typeface="Wingdings" pitchFamily="2" charset="2"/>
              </a:rPr>
              <a:t>x  10</a:t>
            </a:r>
            <a:endParaRPr lang="es-ES" sz="2700" dirty="0">
              <a:solidFill>
                <a:srgbClr val="CC3300"/>
              </a:solidFill>
              <a:latin typeface="Courier New" pitchFamily="49" charset="0"/>
            </a:endParaRP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>
                <a:latin typeface="Courier New" pitchFamily="49" charset="0"/>
              </a:rPr>
              <a:t>a1(x) 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 err="1">
                <a:solidFill>
                  <a:srgbClr val="008000"/>
                </a:solidFill>
                <a:latin typeface="Courier New" pitchFamily="49" charset="0"/>
              </a:rPr>
              <a:t>print</a:t>
            </a:r>
            <a:r>
              <a:rPr lang="es-ES" sz="2700" dirty="0">
                <a:solidFill>
                  <a:srgbClr val="008000"/>
                </a:solidFill>
                <a:latin typeface="Courier New" pitchFamily="49" charset="0"/>
              </a:rPr>
              <a:t> (x)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7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700" dirty="0">
              <a:solidFill>
                <a:srgbClr val="3333CC"/>
              </a:solidFill>
              <a:latin typeface="Courier New" pitchFamily="49" charset="0"/>
            </a:endParaRPr>
          </a:p>
          <a:p>
            <a:pPr marL="1219200" lvl="2" indent="-304800">
              <a:lnSpc>
                <a:spcPct val="80000"/>
              </a:lnSpc>
              <a:buNone/>
              <a:defRPr/>
            </a:pPr>
            <a:endParaRPr lang="es-ES" sz="2800" dirty="0">
              <a:solidFill>
                <a:srgbClr val="3333CC"/>
              </a:solidFill>
              <a:latin typeface="Courier New" pitchFamily="49" charset="0"/>
            </a:endParaRPr>
          </a:p>
          <a:p>
            <a:pPr marL="381000" lvl="0" indent="-381000">
              <a:lnSpc>
                <a:spcPct val="80000"/>
              </a:lnSpc>
              <a:buNone/>
              <a:defRPr/>
            </a:pPr>
            <a:r>
              <a:rPr lang="es-ES" sz="2800" dirty="0" err="1"/>
              <a:t>What</a:t>
            </a:r>
            <a:r>
              <a:rPr lang="es-ES" sz="2800" dirty="0"/>
              <a:t> </a:t>
            </a:r>
            <a:r>
              <a:rPr lang="es-ES" sz="2800" dirty="0" err="1"/>
              <a:t>will</a:t>
            </a:r>
            <a:r>
              <a:rPr lang="es-ES" sz="2800" dirty="0"/>
              <a:t> be </a:t>
            </a:r>
            <a:r>
              <a:rPr lang="es-ES" sz="2800" dirty="0" err="1"/>
              <a:t>printed</a:t>
            </a:r>
            <a:r>
              <a:rPr lang="es-ES" sz="2800" dirty="0"/>
              <a:t> </a:t>
            </a:r>
            <a:r>
              <a:rPr lang="es-ES" sz="2800" dirty="0" err="1"/>
              <a:t>on</a:t>
            </a:r>
            <a:r>
              <a:rPr lang="es-ES" sz="2800" dirty="0"/>
              <a:t> </a:t>
            </a:r>
            <a:r>
              <a:rPr lang="es-ES" sz="2800" dirty="0" err="1"/>
              <a:t>screen</a:t>
            </a:r>
            <a:r>
              <a:rPr lang="es-E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280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Structured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Programming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programming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were</a:t>
            </a:r>
            <a:r>
              <a:rPr lang="es-ES" sz="2400" dirty="0"/>
              <a:t> </a:t>
            </a:r>
            <a:r>
              <a:rPr lang="es-ES" sz="2400" dirty="0" err="1"/>
              <a:t>studying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called</a:t>
            </a:r>
            <a:r>
              <a:rPr lang="es-ES" sz="2400" dirty="0"/>
              <a:t> </a:t>
            </a:r>
            <a:r>
              <a:rPr lang="es-ES" sz="2400" dirty="0" err="1"/>
              <a:t>structured</a:t>
            </a:r>
            <a:r>
              <a:rPr lang="es-ES" sz="2400" dirty="0"/>
              <a:t> </a:t>
            </a:r>
            <a:r>
              <a:rPr lang="es-ES" sz="2400" dirty="0" err="1"/>
              <a:t>programming</a:t>
            </a:r>
            <a:r>
              <a:rPr lang="es-ES" sz="24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has a </a:t>
            </a:r>
            <a:r>
              <a:rPr lang="es-ES" sz="2200" dirty="0" err="1"/>
              <a:t>writing</a:t>
            </a:r>
            <a:r>
              <a:rPr lang="es-ES" sz="2200" dirty="0"/>
              <a:t> discipline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Declaration</a:t>
            </a:r>
            <a:r>
              <a:rPr lang="es-ES" sz="2200" dirty="0"/>
              <a:t> of variables at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beginning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Standard </a:t>
            </a:r>
            <a:r>
              <a:rPr lang="es-ES" sz="2200" dirty="0" err="1"/>
              <a:t>Nomenclature</a:t>
            </a:r>
            <a:r>
              <a:rPr lang="es-ES" sz="2200" dirty="0"/>
              <a:t> </a:t>
            </a:r>
            <a:r>
              <a:rPr lang="es-ES" sz="2200" dirty="0" err="1"/>
              <a:t>Usage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3 </a:t>
            </a:r>
            <a:r>
              <a:rPr lang="es-ES" sz="2200" dirty="0" err="1"/>
              <a:t>types</a:t>
            </a:r>
            <a:r>
              <a:rPr lang="es-ES" sz="2200" dirty="0"/>
              <a:t> of </a:t>
            </a:r>
            <a:r>
              <a:rPr lang="es-ES" sz="2200" dirty="0" err="1"/>
              <a:t>actions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No </a:t>
            </a:r>
            <a:r>
              <a:rPr lang="es-ES" sz="2200" dirty="0" err="1"/>
              <a:t>inendit</a:t>
            </a:r>
            <a:r>
              <a:rPr lang="es-ES" sz="2200" dirty="0"/>
              <a:t> </a:t>
            </a:r>
            <a:r>
              <a:rPr lang="es-ES" sz="2200" dirty="0" err="1"/>
              <a:t>cycles</a:t>
            </a:r>
            <a:r>
              <a:rPr lang="es-ES" sz="2200" dirty="0"/>
              <a:t>, no </a:t>
            </a:r>
            <a:r>
              <a:rPr lang="es-ES" sz="2200" dirty="0" err="1"/>
              <a:t>usage</a:t>
            </a:r>
            <a:r>
              <a:rPr lang="es-ES" sz="2200" dirty="0"/>
              <a:t> of </a:t>
            </a:r>
            <a:r>
              <a:rPr lang="es-ES" sz="2200" dirty="0" err="1"/>
              <a:t>unconditional</a:t>
            </a:r>
            <a:r>
              <a:rPr lang="es-ES" sz="2200" dirty="0"/>
              <a:t> </a:t>
            </a:r>
            <a:r>
              <a:rPr lang="es-ES" sz="2200" dirty="0" err="1"/>
              <a:t>selectors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start</a:t>
            </a:r>
            <a:r>
              <a:rPr lang="es-ES" sz="2200" dirty="0"/>
              <a:t> and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end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71969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 smtClean="0">
                <a:latin typeface="Nexa Bold" pitchFamily="50" charset="0"/>
              </a:rPr>
              <a:t>Sending</a:t>
            </a:r>
            <a:r>
              <a:rPr lang="es-AR" sz="2800" cap="all" dirty="0" smtClean="0">
                <a:latin typeface="Nexa Bold" pitchFamily="50" charset="0"/>
              </a:rPr>
              <a:t> </a:t>
            </a:r>
            <a:r>
              <a:rPr lang="es-AR" sz="2800" cap="all" dirty="0" err="1" smtClean="0">
                <a:latin typeface="Nexa Bold" pitchFamily="50" charset="0"/>
              </a:rPr>
              <a:t>parameters</a:t>
            </a:r>
            <a:r>
              <a:rPr lang="es-AR" sz="2800" cap="all" dirty="0" smtClean="0">
                <a:latin typeface="Nexa Bold" pitchFamily="50" charset="0"/>
              </a:rPr>
              <a:t> / </a:t>
            </a:r>
            <a:r>
              <a:rPr lang="es-AR" sz="2800" cap="all" dirty="0" err="1" smtClean="0">
                <a:solidFill>
                  <a:srgbClr val="1FA0BE"/>
                </a:solidFill>
                <a:latin typeface="Nexa Bold" pitchFamily="50" charset="0"/>
              </a:rPr>
              <a:t>arguments</a:t>
            </a:r>
            <a:r>
              <a:rPr lang="es-AR" sz="28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381000" lvl="0" indent="-381000">
              <a:lnSpc>
                <a:spcPct val="90000"/>
              </a:lnSpc>
              <a:defRPr/>
            </a:pPr>
            <a:r>
              <a:rPr lang="es-ES" sz="2400" dirty="0"/>
              <a:t>At </a:t>
            </a:r>
            <a:r>
              <a:rPr lang="es-ES" sz="2400" dirty="0" err="1"/>
              <a:t>runtime</a:t>
            </a:r>
            <a:r>
              <a:rPr lang="es-ES" sz="2400" dirty="0"/>
              <a:t>,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expression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solved</a:t>
            </a:r>
            <a:r>
              <a:rPr lang="es-ES" sz="2400" dirty="0"/>
              <a:t> and </a:t>
            </a:r>
            <a:r>
              <a:rPr lang="es-ES" sz="2400" dirty="0" err="1"/>
              <a:t>terminated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calling</a:t>
            </a:r>
            <a:r>
              <a:rPr lang="es-ES" sz="2400" dirty="0"/>
              <a:t> a1 (10), </a:t>
            </a:r>
            <a:r>
              <a:rPr lang="es-ES" sz="2400" dirty="0" err="1"/>
              <a:t>since</a:t>
            </a:r>
            <a:r>
              <a:rPr lang="es-ES" sz="2400" dirty="0"/>
              <a:t> x </a:t>
            </a:r>
            <a:r>
              <a:rPr lang="es-ES" sz="2400" dirty="0" err="1"/>
              <a:t>is</a:t>
            </a:r>
            <a:r>
              <a:rPr lang="es-ES" sz="2400" dirty="0"/>
              <a:t> 10</a:t>
            </a:r>
            <a:r>
              <a:rPr lang="es-ES" sz="2400" dirty="0">
                <a:solidFill>
                  <a:srgbClr val="CC3300"/>
                </a:solidFill>
              </a:rPr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will</a:t>
            </a:r>
            <a:r>
              <a:rPr lang="es-ES" sz="2200" dirty="0"/>
              <a:t> </a:t>
            </a:r>
            <a:r>
              <a:rPr lang="es-ES" sz="2200" dirty="0" err="1"/>
              <a:t>happen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parameter</a:t>
            </a:r>
            <a:r>
              <a:rPr lang="es-ES" sz="2200" dirty="0"/>
              <a:t> x of a1 </a:t>
            </a:r>
            <a:r>
              <a:rPr lang="es-ES" sz="2200" dirty="0" err="1"/>
              <a:t>will</a:t>
            </a:r>
            <a:r>
              <a:rPr lang="es-ES" sz="2200" dirty="0"/>
              <a:t> be </a:t>
            </a:r>
            <a:r>
              <a:rPr lang="es-ES" sz="2200" dirty="0" err="1"/>
              <a:t>assigned</a:t>
            </a:r>
            <a:r>
              <a:rPr lang="es-ES" sz="2200" dirty="0"/>
              <a:t> a 10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And in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way</a:t>
            </a:r>
            <a:r>
              <a:rPr lang="es-ES" sz="2200" dirty="0"/>
              <a:t> </a:t>
            </a:r>
            <a:r>
              <a:rPr lang="es-ES" sz="2200" dirty="0" err="1"/>
              <a:t>you</a:t>
            </a:r>
            <a:r>
              <a:rPr lang="es-ES" sz="2200" dirty="0"/>
              <a:t> </a:t>
            </a:r>
            <a:r>
              <a:rPr lang="es-ES" sz="2200" dirty="0" err="1"/>
              <a:t>begin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execute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algorithm</a:t>
            </a:r>
            <a:r>
              <a:rPr lang="es-ES" sz="2200" dirty="0"/>
              <a:t> a1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variable x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correct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/>
          </a:p>
          <a:p>
            <a:pPr marL="381000" lvl="0" indent="-381000">
              <a:lnSpc>
                <a:spcPct val="90000"/>
              </a:lnSpc>
              <a:defRPr/>
            </a:pP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finalizing</a:t>
            </a:r>
            <a:r>
              <a:rPr lang="es-ES" sz="2400" dirty="0"/>
              <a:t> a1 and </a:t>
            </a:r>
            <a:r>
              <a:rPr lang="es-ES" sz="2400" dirty="0" err="1"/>
              <a:t>returning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which</a:t>
            </a:r>
            <a:r>
              <a:rPr lang="es-ES" sz="2400" dirty="0"/>
              <a:t> I </a:t>
            </a:r>
            <a:r>
              <a:rPr lang="es-ES" sz="2400" dirty="0" err="1"/>
              <a:t>invoke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, </a:t>
            </a: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be </a:t>
            </a:r>
            <a:r>
              <a:rPr lang="es-ES" sz="2400" dirty="0" err="1"/>
              <a:t>printed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screen</a:t>
            </a:r>
            <a:r>
              <a:rPr lang="es-ES" sz="2400" dirty="0"/>
              <a:t>?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The</a:t>
            </a:r>
            <a:r>
              <a:rPr lang="es-ES" sz="2200" dirty="0"/>
              <a:t> x </a:t>
            </a:r>
            <a:r>
              <a:rPr lang="es-ES" sz="2200" dirty="0" err="1"/>
              <a:t>defined</a:t>
            </a:r>
            <a:r>
              <a:rPr lang="es-ES" sz="2200" dirty="0"/>
              <a:t> as </a:t>
            </a:r>
            <a:r>
              <a:rPr lang="es-ES" sz="2200" dirty="0" err="1"/>
              <a:t>parameter</a:t>
            </a:r>
            <a:r>
              <a:rPr lang="es-ES" sz="2200" dirty="0"/>
              <a:t> in a1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different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x </a:t>
            </a:r>
            <a:r>
              <a:rPr lang="es-ES" sz="2200" dirty="0" err="1"/>
              <a:t>defined</a:t>
            </a:r>
            <a:r>
              <a:rPr lang="es-ES" sz="2200" dirty="0"/>
              <a:t> as local variable in </a:t>
            </a:r>
            <a:r>
              <a:rPr lang="es-ES" sz="2200" dirty="0" err="1"/>
              <a:t>main</a:t>
            </a:r>
            <a:r>
              <a:rPr lang="es-ES" sz="2200" dirty="0"/>
              <a:t>, </a:t>
            </a:r>
            <a:r>
              <a:rPr lang="es-ES" sz="2200" dirty="0" err="1"/>
              <a:t>remember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two</a:t>
            </a:r>
            <a:r>
              <a:rPr lang="es-ES" sz="2200" dirty="0"/>
              <a:t> variables of </a:t>
            </a:r>
            <a:r>
              <a:rPr lang="es-ES" sz="2200" dirty="0" err="1"/>
              <a:t>different</a:t>
            </a:r>
            <a:r>
              <a:rPr lang="es-ES" sz="2200" dirty="0"/>
              <a:t> </a:t>
            </a:r>
            <a:r>
              <a:rPr lang="es-ES" sz="2200" dirty="0" err="1"/>
              <a:t>scopes</a:t>
            </a:r>
            <a:r>
              <a:rPr lang="es-ES" sz="2200" dirty="0"/>
              <a:t> are </a:t>
            </a:r>
            <a:r>
              <a:rPr lang="es-ES" sz="2200" dirty="0" err="1"/>
              <a:t>two</a:t>
            </a:r>
            <a:r>
              <a:rPr lang="es-ES" sz="2200" dirty="0"/>
              <a:t> </a:t>
            </a:r>
            <a:r>
              <a:rPr lang="es-ES" sz="2200" dirty="0" err="1"/>
              <a:t>different</a:t>
            </a:r>
            <a:r>
              <a:rPr lang="es-ES" sz="2200" dirty="0"/>
              <a:t> variables.</a:t>
            </a:r>
            <a:endParaRPr lang="es-ES" sz="2200" b="1" dirty="0">
              <a:solidFill>
                <a:schemeClr val="tx1">
                  <a:tint val="75000"/>
                </a:schemeClr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6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 smtClean="0">
                <a:latin typeface="Nexa Bold" pitchFamily="50" charset="0"/>
              </a:rPr>
              <a:t>Sending</a:t>
            </a:r>
            <a:r>
              <a:rPr lang="es-AR" sz="2800" cap="all" dirty="0" smtClean="0">
                <a:latin typeface="Nexa Bold" pitchFamily="50" charset="0"/>
              </a:rPr>
              <a:t> </a:t>
            </a:r>
            <a:r>
              <a:rPr lang="es-AR" sz="2800" cap="all" dirty="0" err="1" smtClean="0">
                <a:latin typeface="Nexa Bold" pitchFamily="50" charset="0"/>
              </a:rPr>
              <a:t>parameters</a:t>
            </a:r>
            <a:r>
              <a:rPr lang="es-AR" sz="2800" cap="all" dirty="0" smtClean="0">
                <a:latin typeface="Nexa Bold" pitchFamily="50" charset="0"/>
              </a:rPr>
              <a:t> / </a:t>
            </a:r>
            <a:r>
              <a:rPr lang="es-AR" sz="2800" cap="all" dirty="0" err="1" smtClean="0">
                <a:solidFill>
                  <a:srgbClr val="1FA0BE"/>
                </a:solidFill>
                <a:latin typeface="Nexa Bold" pitchFamily="50" charset="0"/>
              </a:rPr>
              <a:t>arguments</a:t>
            </a:r>
            <a:r>
              <a:rPr lang="es-AR" sz="28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pPr marL="381000" lvl="0" indent="-381000">
              <a:lnSpc>
                <a:spcPct val="80000"/>
              </a:lnSpc>
              <a:buNone/>
              <a:defRPr/>
            </a:pPr>
            <a:endParaRPr lang="en-US" sz="2400" dirty="0"/>
          </a:p>
          <a:p>
            <a:pPr marL="381000" lvl="0" indent="-381000">
              <a:lnSpc>
                <a:spcPct val="80000"/>
              </a:lnSpc>
              <a:buNone/>
              <a:defRPr/>
            </a:pPr>
            <a:r>
              <a:rPr lang="es-ES" sz="2600" dirty="0" smtClean="0"/>
              <a:t>In-</a:t>
            </a:r>
            <a:r>
              <a:rPr lang="es-ES" sz="2600" dirty="0" err="1" smtClean="0"/>
              <a:t>class</a:t>
            </a:r>
            <a:r>
              <a:rPr lang="es-ES" sz="2600" dirty="0" smtClean="0"/>
              <a:t> </a:t>
            </a:r>
            <a:r>
              <a:rPr lang="es-ES" sz="2600" dirty="0" err="1"/>
              <a:t>exercise</a:t>
            </a:r>
            <a:r>
              <a:rPr lang="es-ES" sz="2600" dirty="0"/>
              <a:t>:</a:t>
            </a:r>
          </a:p>
          <a:p>
            <a:pPr marL="381000" lvl="0" indent="-381000">
              <a:lnSpc>
                <a:spcPct val="80000"/>
              </a:lnSpc>
              <a:buNone/>
              <a:defRPr/>
            </a:pPr>
            <a:endParaRPr lang="es-ES" dirty="0">
              <a:solidFill>
                <a:schemeClr val="tx1">
                  <a:tint val="75000"/>
                </a:schemeClr>
              </a:solidFill>
            </a:endParaRP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a1</a:t>
            </a: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: x </a:t>
            </a:r>
            <a:r>
              <a:rPr lang="es-ES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20</a:t>
            </a: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	a2(x)</a:t>
            </a: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(x * 2)</a:t>
            </a: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	x </a:t>
            </a:r>
            <a:r>
              <a:rPr lang="es-ES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x * 2</a:t>
            </a: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(x * 2)</a:t>
            </a: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781050" lvl="1" indent="-381000">
              <a:lnSpc>
                <a:spcPct val="80000"/>
              </a:lnSpc>
              <a:buNone/>
              <a:defRPr/>
            </a:pPr>
            <a:endParaRPr lang="es-ES" sz="240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algorithm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a2(x :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200150" lvl="2" indent="-342900">
              <a:lnSpc>
                <a:spcPct val="80000"/>
              </a:lnSpc>
              <a:buNone/>
              <a:defRPr/>
            </a:pPr>
            <a:r>
              <a:rPr lang="es-ES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(x)</a:t>
            </a:r>
          </a:p>
          <a:p>
            <a:pPr marL="1200150" lvl="2" indent="-342900">
              <a:lnSpc>
                <a:spcPct val="80000"/>
              </a:lnSpc>
              <a:buNone/>
              <a:defRPr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s-E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x / 2</a:t>
            </a:r>
          </a:p>
          <a:p>
            <a:pPr marL="1200150" lvl="2" indent="-342900">
              <a:lnSpc>
                <a:spcPct val="80000"/>
              </a:lnSpc>
              <a:buNone/>
              <a:defRPr/>
            </a:pPr>
            <a:r>
              <a:rPr lang="es-ES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(x)</a:t>
            </a: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381000" lvl="0" indent="-381000">
              <a:lnSpc>
                <a:spcPct val="80000"/>
              </a:lnSpc>
              <a:buNone/>
              <a:defRPr/>
            </a:pPr>
            <a:endParaRPr lang="es-ES" dirty="0">
              <a:solidFill>
                <a:srgbClr val="3333CC"/>
              </a:solidFill>
            </a:endParaRPr>
          </a:p>
          <a:p>
            <a:pPr marL="381000" lvl="0" indent="-381000">
              <a:lnSpc>
                <a:spcPct val="80000"/>
              </a:lnSpc>
              <a:buNone/>
              <a:defRPr/>
            </a:pPr>
            <a:r>
              <a:rPr lang="es-ES" sz="2600" dirty="0" err="1"/>
              <a:t>If</a:t>
            </a:r>
            <a:r>
              <a:rPr lang="es-ES" sz="2600" dirty="0"/>
              <a:t> </a:t>
            </a:r>
            <a:r>
              <a:rPr lang="es-ES" sz="2600" dirty="0" err="1"/>
              <a:t>we</a:t>
            </a:r>
            <a:r>
              <a:rPr lang="es-ES" sz="2600" dirty="0"/>
              <a:t> </a:t>
            </a:r>
            <a:r>
              <a:rPr lang="es-ES" sz="2600" dirty="0" err="1"/>
              <a:t>execute</a:t>
            </a:r>
            <a:r>
              <a:rPr lang="es-ES" sz="2600" dirty="0"/>
              <a:t> a1, </a:t>
            </a:r>
            <a:r>
              <a:rPr lang="es-ES" sz="2600" dirty="0" err="1"/>
              <a:t>what</a:t>
            </a:r>
            <a:r>
              <a:rPr lang="es-ES" sz="2600" dirty="0"/>
              <a:t> </a:t>
            </a:r>
            <a:r>
              <a:rPr lang="es-ES" sz="2600" dirty="0" err="1"/>
              <a:t>will</a:t>
            </a:r>
            <a:r>
              <a:rPr lang="es-ES" sz="2600" dirty="0"/>
              <a:t> I </a:t>
            </a:r>
            <a:r>
              <a:rPr lang="es-ES" sz="2600" dirty="0" err="1"/>
              <a:t>see</a:t>
            </a:r>
            <a:r>
              <a:rPr lang="es-ES" sz="2600" dirty="0"/>
              <a:t> in </a:t>
            </a:r>
            <a:r>
              <a:rPr lang="es-ES" sz="2600" dirty="0" err="1"/>
              <a:t>console</a:t>
            </a:r>
            <a:r>
              <a:rPr lang="es-ES" sz="2600" dirty="0"/>
              <a:t>?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3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 smtClean="0">
                <a:latin typeface="Nexa Bold" pitchFamily="50" charset="0"/>
              </a:rPr>
              <a:t>Summary</a:t>
            </a:r>
            <a:r>
              <a:rPr lang="es-AR" sz="2800" cap="all" dirty="0" smtClean="0">
                <a:latin typeface="Nexa Bold" pitchFamily="50" charset="0"/>
              </a:rPr>
              <a:t> </a:t>
            </a:r>
            <a:r>
              <a:rPr lang="es-AR" sz="28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a set of </a:t>
            </a:r>
            <a:r>
              <a:rPr lang="es-ES" sz="2400" dirty="0" err="1"/>
              <a:t>actions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perform</a:t>
            </a:r>
            <a:r>
              <a:rPr lang="es-ES" sz="2400" dirty="0"/>
              <a:t> a </a:t>
            </a: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task</a:t>
            </a:r>
            <a:r>
              <a:rPr lang="es-ES" sz="2400" dirty="0"/>
              <a:t>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can </a:t>
            </a:r>
            <a:r>
              <a:rPr lang="es-ES" sz="2200" dirty="0" err="1"/>
              <a:t>optionally</a:t>
            </a:r>
            <a:r>
              <a:rPr lang="es-ES" sz="2200" dirty="0"/>
              <a:t> </a:t>
            </a:r>
            <a:r>
              <a:rPr lang="es-ES" sz="2200" dirty="0" err="1"/>
              <a:t>take</a:t>
            </a:r>
            <a:r>
              <a:rPr lang="es-ES" sz="2200" dirty="0"/>
              <a:t> input </a:t>
            </a:r>
            <a:r>
              <a:rPr lang="es-ES" sz="2200" dirty="0" err="1"/>
              <a:t>values</a:t>
            </a:r>
            <a:r>
              <a:rPr lang="es-ES" sz="2200" dirty="0"/>
              <a:t>, </a:t>
            </a:r>
            <a:r>
              <a:rPr lang="es-ES" sz="2200" dirty="0" err="1"/>
              <a:t>called</a:t>
            </a:r>
            <a:r>
              <a:rPr lang="es-ES" sz="2200" dirty="0"/>
              <a:t> </a:t>
            </a:r>
            <a:r>
              <a:rPr lang="es-ES" sz="2200" dirty="0" err="1"/>
              <a:t>parameters</a:t>
            </a:r>
            <a:r>
              <a:rPr lang="es-ES" sz="2200" dirty="0"/>
              <a:t> and </a:t>
            </a:r>
            <a:r>
              <a:rPr lang="es-ES" sz="2200" dirty="0" err="1"/>
              <a:t>provide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output </a:t>
            </a:r>
            <a:r>
              <a:rPr lang="es-ES" sz="2200" dirty="0" err="1"/>
              <a:t>value</a:t>
            </a:r>
            <a:r>
              <a:rPr lang="es-ES" sz="2200" dirty="0"/>
              <a:t>, </a:t>
            </a:r>
            <a:r>
              <a:rPr lang="es-ES" sz="2200" dirty="0" err="1"/>
              <a:t>called</a:t>
            </a:r>
            <a:r>
              <a:rPr lang="es-ES" sz="2200" dirty="0"/>
              <a:t>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. </a:t>
            </a:r>
          </a:p>
          <a:p>
            <a:pPr lvl="0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lnSpc>
                <a:spcPct val="90000"/>
              </a:lnSpc>
              <a:defRPr/>
            </a:pP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invoke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means</a:t>
            </a:r>
            <a:r>
              <a:rPr lang="es-ES" sz="2400" dirty="0"/>
              <a:t> </a:t>
            </a:r>
            <a:r>
              <a:rPr lang="es-ES" sz="2400" dirty="0" err="1"/>
              <a:t>execute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involves</a:t>
            </a:r>
            <a:r>
              <a:rPr lang="es-ES" sz="2200" dirty="0"/>
              <a:t> </a:t>
            </a:r>
            <a:r>
              <a:rPr lang="es-ES" sz="2200" dirty="0" err="1"/>
              <a:t>solving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passage</a:t>
            </a:r>
            <a:r>
              <a:rPr lang="es-ES" sz="2200" dirty="0"/>
              <a:t> of </a:t>
            </a:r>
            <a:r>
              <a:rPr lang="es-ES" sz="2200" dirty="0" err="1"/>
              <a:t>arguments</a:t>
            </a:r>
            <a:r>
              <a:rPr lang="es-ES" sz="2200" dirty="0"/>
              <a:t> and </a:t>
            </a:r>
            <a:r>
              <a:rPr lang="es-ES" sz="2200" dirty="0" err="1"/>
              <a:t>parameters</a:t>
            </a:r>
            <a:r>
              <a:rPr lang="es-ES" sz="2200" dirty="0"/>
              <a:t> (</a:t>
            </a: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there</a:t>
            </a:r>
            <a:r>
              <a:rPr lang="es-ES" sz="2200" dirty="0"/>
              <a:t> are </a:t>
            </a:r>
            <a:r>
              <a:rPr lang="es-ES" sz="2200" dirty="0" err="1"/>
              <a:t>parameters</a:t>
            </a:r>
            <a:r>
              <a:rPr lang="es-ES" sz="2200" dirty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Then</a:t>
            </a:r>
            <a:r>
              <a:rPr lang="es-ES" sz="2200" dirty="0"/>
              <a:t> </a:t>
            </a:r>
            <a:r>
              <a:rPr lang="es-ES" sz="2200" dirty="0" err="1"/>
              <a:t>execute</a:t>
            </a:r>
            <a:r>
              <a:rPr lang="es-ES" sz="2200" dirty="0"/>
              <a:t> </a:t>
            </a:r>
            <a:r>
              <a:rPr lang="es-ES" sz="2200" dirty="0" err="1"/>
              <a:t>sequentially</a:t>
            </a:r>
            <a:r>
              <a:rPr lang="es-ES" sz="2200" dirty="0"/>
              <a:t> </a:t>
            </a:r>
            <a:r>
              <a:rPr lang="es-ES" sz="2200" dirty="0" err="1"/>
              <a:t>each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actions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And </a:t>
            </a:r>
            <a:r>
              <a:rPr lang="es-ES" sz="2200" dirty="0" err="1"/>
              <a:t>when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ends</a:t>
            </a:r>
            <a:r>
              <a:rPr lang="es-ES" sz="2200" dirty="0"/>
              <a:t> up </a:t>
            </a:r>
            <a:r>
              <a:rPr lang="es-ES" sz="2200" dirty="0" err="1"/>
              <a:t>returning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algorithm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</a:t>
            </a:r>
            <a:r>
              <a:rPr lang="es-ES" sz="2200" dirty="0" err="1"/>
              <a:t>which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invoked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, </a:t>
            </a:r>
            <a:r>
              <a:rPr lang="es-ES" sz="2200" dirty="0" err="1"/>
              <a:t>returning</a:t>
            </a:r>
            <a:r>
              <a:rPr lang="es-ES" sz="2200" dirty="0"/>
              <a:t> a </a:t>
            </a:r>
            <a:r>
              <a:rPr lang="es-ES" sz="2200" dirty="0" err="1"/>
              <a:t>value</a:t>
            </a:r>
            <a:r>
              <a:rPr lang="es-ES" sz="2200" dirty="0"/>
              <a:t> (</a:t>
            </a: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there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2660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 smtClean="0">
                <a:latin typeface="Nexa Bold" pitchFamily="50" charset="0"/>
              </a:rPr>
              <a:t>Summary</a:t>
            </a:r>
            <a:r>
              <a:rPr lang="es-AR" sz="2800" cap="all" dirty="0" smtClean="0">
                <a:latin typeface="Nexa Bold" pitchFamily="50" charset="0"/>
              </a:rPr>
              <a:t> </a:t>
            </a:r>
            <a:r>
              <a:rPr lang="es-AR" sz="28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  <a:defRPr/>
            </a:pPr>
            <a:endParaRPr lang="es-ES" sz="2400" dirty="0" smtClean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another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invoked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known</a:t>
            </a:r>
            <a:r>
              <a:rPr lang="es-ES" sz="2400" dirty="0"/>
              <a:t> as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module</a:t>
            </a:r>
            <a:r>
              <a:rPr lang="es-ES" sz="2400" dirty="0" smtClean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r>
              <a:rPr lang="es-ES" sz="2400" dirty="0"/>
              <a:t> and </a:t>
            </a:r>
            <a:r>
              <a:rPr lang="es-ES" sz="2400" dirty="0" err="1"/>
              <a:t>return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are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ways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a module has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communicate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module.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Parameters</a:t>
            </a:r>
            <a:r>
              <a:rPr lang="es-ES" sz="2200" dirty="0"/>
              <a:t> are input </a:t>
            </a:r>
            <a:r>
              <a:rPr lang="es-ES" sz="2200" dirty="0" err="1"/>
              <a:t>values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output </a:t>
            </a:r>
            <a:r>
              <a:rPr lang="es-ES" sz="2200" dirty="0" err="1"/>
              <a:t>value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All</a:t>
            </a:r>
            <a:r>
              <a:rPr lang="es-ES" sz="2400" dirty="0"/>
              <a:t> </a:t>
            </a:r>
            <a:r>
              <a:rPr lang="es-ES" sz="2400" dirty="0" err="1"/>
              <a:t>subalgorithms</a:t>
            </a:r>
            <a:r>
              <a:rPr lang="es-ES" sz="2400" dirty="0"/>
              <a:t> are </a:t>
            </a:r>
            <a:r>
              <a:rPr lang="es-ES" sz="2400" dirty="0" err="1"/>
              <a:t>invoked</a:t>
            </a:r>
            <a:r>
              <a:rPr lang="es-ES" sz="2400" dirty="0"/>
              <a:t> </a:t>
            </a:r>
            <a:r>
              <a:rPr lang="es-ES" sz="2400" dirty="0" err="1"/>
              <a:t>using</a:t>
            </a:r>
            <a:r>
              <a:rPr lang="es-ES" sz="2400" dirty="0"/>
              <a:t> </a:t>
            </a:r>
            <a:r>
              <a:rPr lang="es-ES" sz="2400" dirty="0" err="1"/>
              <a:t>parentheses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there</a:t>
            </a:r>
            <a:r>
              <a:rPr lang="es-ES" sz="2200" dirty="0"/>
              <a:t> are </a:t>
            </a:r>
            <a:r>
              <a:rPr lang="es-ES" sz="2200" dirty="0" err="1"/>
              <a:t>parameters</a:t>
            </a:r>
            <a:r>
              <a:rPr lang="es-ES" sz="2200" dirty="0"/>
              <a:t>, </a:t>
            </a:r>
            <a:r>
              <a:rPr lang="es-ES" sz="2200" dirty="0" err="1"/>
              <a:t>arguments</a:t>
            </a:r>
            <a:r>
              <a:rPr lang="es-ES" sz="2200" dirty="0"/>
              <a:t> </a:t>
            </a:r>
            <a:r>
              <a:rPr lang="es-ES" sz="2200" dirty="0" err="1"/>
              <a:t>go</a:t>
            </a:r>
            <a:r>
              <a:rPr lang="es-ES" sz="2200" dirty="0"/>
              <a:t> in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parentheses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In case of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having</a:t>
            </a:r>
            <a:r>
              <a:rPr lang="es-ES" sz="2200" dirty="0"/>
              <a:t> </a:t>
            </a:r>
            <a:r>
              <a:rPr lang="es-ES" sz="2200" dirty="0" err="1"/>
              <a:t>parameters</a:t>
            </a:r>
            <a:r>
              <a:rPr lang="es-ES" sz="2200" dirty="0"/>
              <a:t>, </a:t>
            </a:r>
            <a:r>
              <a:rPr lang="es-ES" sz="2200" dirty="0" err="1"/>
              <a:t>only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empty</a:t>
            </a:r>
            <a:r>
              <a:rPr lang="es-ES" sz="2200" dirty="0"/>
              <a:t> </a:t>
            </a:r>
            <a:r>
              <a:rPr lang="es-ES" sz="2200" dirty="0" err="1"/>
              <a:t>parentheses</a:t>
            </a:r>
            <a:r>
              <a:rPr lang="es-ES" sz="2200" dirty="0"/>
              <a:t> </a:t>
            </a:r>
            <a:r>
              <a:rPr lang="es-ES" sz="2200" dirty="0" err="1"/>
              <a:t>go</a:t>
            </a:r>
            <a:endParaRPr lang="es-ES" sz="22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2664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 smtClean="0">
                <a:latin typeface="Nexa Bold" pitchFamily="50" charset="0"/>
              </a:rPr>
              <a:t>Summary</a:t>
            </a:r>
            <a:r>
              <a:rPr lang="es-AR" sz="2800" cap="all" dirty="0" smtClean="0">
                <a:latin typeface="Nexa Bold" pitchFamily="50" charset="0"/>
              </a:rPr>
              <a:t> </a:t>
            </a:r>
            <a:r>
              <a:rPr lang="es-AR" sz="2800" cap="all" dirty="0" smtClean="0">
                <a:solidFill>
                  <a:srgbClr val="1FA0BE"/>
                </a:solidFill>
                <a:latin typeface="Nexa Bold" pitchFamily="50" charset="0"/>
              </a:rPr>
              <a:t>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  <a:defRPr/>
            </a:pPr>
            <a:endParaRPr lang="es-ES" sz="2400" dirty="0" smtClean="0"/>
          </a:p>
          <a:p>
            <a:pPr>
              <a:defRPr/>
            </a:pPr>
            <a:r>
              <a:rPr lang="es-ES" sz="2400" dirty="0" err="1"/>
              <a:t>Subalgorithms</a:t>
            </a:r>
            <a:r>
              <a:rPr lang="es-ES" sz="2400" dirty="0"/>
              <a:t> are </a:t>
            </a:r>
            <a:r>
              <a:rPr lang="es-ES" sz="2400" dirty="0" err="1"/>
              <a:t>classified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b="1" dirty="0" err="1"/>
              <a:t>Functions</a:t>
            </a:r>
            <a:r>
              <a:rPr lang="es-ES" sz="2200" dirty="0"/>
              <a:t>: </a:t>
            </a:r>
            <a:r>
              <a:rPr lang="es-ES" sz="2200" dirty="0" err="1"/>
              <a:t>have</a:t>
            </a:r>
            <a:r>
              <a:rPr lang="es-ES" sz="2200" dirty="0"/>
              <a:t>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b="1" dirty="0" err="1"/>
              <a:t>Procedures</a:t>
            </a:r>
            <a:r>
              <a:rPr lang="es-ES" sz="2200" dirty="0"/>
              <a:t>: </a:t>
            </a:r>
            <a:r>
              <a:rPr lang="es-ES" sz="2200" dirty="0" err="1"/>
              <a:t>have</a:t>
            </a:r>
            <a:r>
              <a:rPr lang="es-ES" sz="2200" dirty="0"/>
              <a:t> no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 smtClean="0"/>
              <a:t>value</a:t>
            </a:r>
            <a:endParaRPr lang="es-ES" sz="2200" dirty="0" smtClean="0"/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 lvl="0">
              <a:defRPr/>
            </a:pPr>
            <a:r>
              <a:rPr lang="es-ES" sz="2400" dirty="0"/>
              <a:t> </a:t>
            </a:r>
            <a:r>
              <a:rPr lang="es-ES" sz="2400" dirty="0" err="1"/>
              <a:t>Functions</a:t>
            </a:r>
            <a:r>
              <a:rPr lang="es-ES" sz="2400" dirty="0"/>
              <a:t> can be </a:t>
            </a:r>
            <a:r>
              <a:rPr lang="es-ES" sz="2400" dirty="0" err="1"/>
              <a:t>used</a:t>
            </a:r>
            <a:r>
              <a:rPr lang="es-ES" sz="2400" dirty="0"/>
              <a:t> as </a:t>
            </a:r>
            <a:r>
              <a:rPr lang="es-ES" sz="2400" dirty="0" err="1"/>
              <a:t>one</a:t>
            </a:r>
            <a:r>
              <a:rPr lang="es-ES" sz="2400" dirty="0"/>
              <a:t> more </a:t>
            </a:r>
            <a:r>
              <a:rPr lang="es-ES" sz="2400" dirty="0" err="1"/>
              <a:t>operand</a:t>
            </a:r>
            <a:r>
              <a:rPr lang="es-ES" sz="2400" dirty="0"/>
              <a:t> </a:t>
            </a:r>
            <a:r>
              <a:rPr lang="es-ES" sz="2400" dirty="0" err="1" smtClean="0"/>
              <a:t>within</a:t>
            </a:r>
            <a:r>
              <a:rPr lang="es-ES" sz="2400" dirty="0" smtClean="0"/>
              <a:t> </a:t>
            </a:r>
            <a:r>
              <a:rPr lang="es-ES" sz="2400" dirty="0" err="1" smtClean="0"/>
              <a:t>expressions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Such</a:t>
            </a:r>
            <a:r>
              <a:rPr lang="es-ES" sz="2200" dirty="0"/>
              <a:t> as variables </a:t>
            </a:r>
            <a:r>
              <a:rPr lang="es-ES" sz="2200" dirty="0" err="1"/>
              <a:t>or</a:t>
            </a:r>
            <a:r>
              <a:rPr lang="es-ES" sz="2200" dirty="0"/>
              <a:t> </a:t>
            </a:r>
            <a:r>
              <a:rPr lang="es-ES" sz="2200" dirty="0" err="1"/>
              <a:t>constants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isPrime</a:t>
            </a:r>
            <a:r>
              <a:rPr lang="es-ES" sz="2200" dirty="0"/>
              <a:t>(2) AND </a:t>
            </a:r>
            <a:r>
              <a:rPr lang="es-ES" sz="2200" dirty="0" err="1"/>
              <a:t>amount</a:t>
            </a:r>
            <a:r>
              <a:rPr lang="es-ES" sz="2200" dirty="0"/>
              <a:t> == 1000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absolutValue</a:t>
            </a:r>
            <a:r>
              <a:rPr lang="es-ES" sz="2200" dirty="0"/>
              <a:t>(-2) * 2 / </a:t>
            </a:r>
            <a:r>
              <a:rPr lang="es-ES" sz="2200" dirty="0" err="1"/>
              <a:t>absolutValue</a:t>
            </a:r>
            <a:r>
              <a:rPr lang="es-ES" sz="2200" dirty="0"/>
              <a:t> (-(x + y))</a:t>
            </a:r>
          </a:p>
        </p:txBody>
      </p:sp>
    </p:spTree>
    <p:extLst>
      <p:ext uri="{BB962C8B-B14F-4D97-AF65-F5344CB8AC3E}">
        <p14:creationId xmlns:p14="http://schemas.microsoft.com/office/powerpoint/2010/main" val="37989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 smtClean="0">
                <a:latin typeface="Nexa Bold" pitchFamily="50" charset="0"/>
              </a:rPr>
              <a:t>Summary</a:t>
            </a:r>
            <a:r>
              <a:rPr lang="es-AR" sz="2800" cap="all" dirty="0" smtClean="0">
                <a:latin typeface="Nexa Bold" pitchFamily="50" charset="0"/>
              </a:rPr>
              <a:t> </a:t>
            </a:r>
            <a:r>
              <a:rPr lang="es-AR" sz="2800" cap="all" dirty="0" smtClean="0">
                <a:solidFill>
                  <a:srgbClr val="1FA0BE"/>
                </a:solidFill>
                <a:latin typeface="Nexa Bold" pitchFamily="50" charset="0"/>
              </a:rPr>
              <a:t>(</a:t>
            </a:r>
            <a:r>
              <a:rPr lang="es-AR" sz="2800" cap="all" dirty="0" err="1" smtClean="0">
                <a:solidFill>
                  <a:srgbClr val="1FA0BE"/>
                </a:solidFill>
                <a:latin typeface="Nexa Bold" pitchFamily="50" charset="0"/>
              </a:rPr>
              <a:t>iV</a:t>
            </a:r>
            <a:r>
              <a:rPr lang="es-AR" sz="2800" cap="all" dirty="0" smtClean="0">
                <a:solidFill>
                  <a:srgbClr val="1FA0BE"/>
                </a:solidFill>
                <a:latin typeface="Nexa Bold" pitchFamily="50" charset="0"/>
              </a:rPr>
              <a:t>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  <a:defRPr/>
            </a:pPr>
            <a:endParaRPr lang="es-ES" sz="2400" dirty="0" smtClean="0"/>
          </a:p>
          <a:p>
            <a:pPr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return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of a </a:t>
            </a:r>
            <a:r>
              <a:rPr lang="es-ES" sz="2400" dirty="0" err="1"/>
              <a:t>function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used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module.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I can </a:t>
            </a:r>
            <a:r>
              <a:rPr lang="es-ES" sz="2200" dirty="0" err="1"/>
              <a:t>write</a:t>
            </a:r>
            <a:r>
              <a:rPr lang="es-ES" sz="2200" dirty="0"/>
              <a:t> </a:t>
            </a:r>
            <a:r>
              <a:rPr lang="es-ES" sz="2200" dirty="0" err="1"/>
              <a:t>like</a:t>
            </a:r>
            <a:r>
              <a:rPr lang="es-ES" sz="2200" dirty="0"/>
              <a:t> </a:t>
            </a:r>
            <a:r>
              <a:rPr lang="es-ES" sz="2200" dirty="0" err="1"/>
              <a:t>this</a:t>
            </a:r>
            <a:r>
              <a:rPr lang="es-ES" sz="2200" dirty="0"/>
              <a:t>: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>
                <a:latin typeface="Courier New" pitchFamily="49" charset="0"/>
              </a:rPr>
              <a:t>// … </a:t>
            </a:r>
            <a:r>
              <a:rPr lang="es-ES" sz="2200" dirty="0" err="1">
                <a:latin typeface="Courier New" pitchFamily="49" charset="0"/>
              </a:rPr>
              <a:t>moreactions</a:t>
            </a:r>
            <a:endParaRPr lang="es-ES" sz="2200" dirty="0">
              <a:latin typeface="Courier New" pitchFamily="49" charset="0"/>
            </a:endParaRP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>
                <a:latin typeface="Courier New" pitchFamily="49" charset="0"/>
              </a:rPr>
              <a:t>isPrime</a:t>
            </a:r>
            <a:r>
              <a:rPr lang="es-ES" sz="2200" dirty="0">
                <a:latin typeface="Courier New" pitchFamily="49" charset="0"/>
              </a:rPr>
              <a:t>(-2) // I </a:t>
            </a:r>
            <a:r>
              <a:rPr lang="es-ES" sz="2200" dirty="0" err="1">
                <a:latin typeface="Courier New" pitchFamily="49" charset="0"/>
              </a:rPr>
              <a:t>just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invoke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it</a:t>
            </a:r>
            <a:endParaRPr lang="es-ES" sz="2200" dirty="0">
              <a:latin typeface="Courier New" pitchFamily="49" charset="0"/>
            </a:endParaRP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>
                <a:latin typeface="Courier New" pitchFamily="49" charset="0"/>
              </a:rPr>
              <a:t>// … more </a:t>
            </a:r>
            <a:r>
              <a:rPr lang="es-ES" sz="2200" dirty="0" err="1">
                <a:latin typeface="Courier New" pitchFamily="49" charset="0"/>
              </a:rPr>
              <a:t>actions</a:t>
            </a:r>
            <a:endParaRPr lang="es-ES" sz="2200" dirty="0">
              <a:latin typeface="Courier New" pitchFamily="49" charset="0"/>
            </a:endParaRP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Doesn’t</a:t>
            </a:r>
            <a:r>
              <a:rPr lang="es-ES" sz="2200" dirty="0"/>
              <a:t> </a:t>
            </a:r>
            <a:r>
              <a:rPr lang="es-ES" sz="2200" dirty="0" err="1"/>
              <a:t>have</a:t>
            </a:r>
            <a:r>
              <a:rPr lang="es-ES" sz="2200" dirty="0"/>
              <a:t> </a:t>
            </a:r>
            <a:r>
              <a:rPr lang="es-ES" sz="2200" dirty="0" err="1"/>
              <a:t>much</a:t>
            </a:r>
            <a:r>
              <a:rPr lang="es-ES" sz="2200" dirty="0"/>
              <a:t> </a:t>
            </a:r>
            <a:r>
              <a:rPr lang="es-ES" sz="2200" dirty="0" err="1"/>
              <a:t>sense</a:t>
            </a:r>
            <a:r>
              <a:rPr lang="es-ES" sz="2200" dirty="0"/>
              <a:t>, </a:t>
            </a:r>
            <a:r>
              <a:rPr lang="es-ES" sz="2200" dirty="0" err="1"/>
              <a:t>but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can do </a:t>
            </a:r>
            <a:r>
              <a:rPr lang="es-ES" sz="2200" dirty="0" err="1"/>
              <a:t>it</a:t>
            </a:r>
            <a:r>
              <a:rPr lang="es-ES" sz="2200" dirty="0"/>
              <a:t>.</a:t>
            </a:r>
          </a:p>
          <a:p>
            <a:pPr>
              <a:defRPr/>
            </a:pPr>
            <a:endParaRPr lang="es-ES" sz="2400" dirty="0" smtClean="0"/>
          </a:p>
          <a:p>
            <a:pPr>
              <a:defRPr/>
            </a:pP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/>
              <a:t>define 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takes</a:t>
            </a:r>
            <a:r>
              <a:rPr lang="es-ES" sz="2400" dirty="0"/>
              <a:t> control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starting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execution</a:t>
            </a:r>
            <a:r>
              <a:rPr lang="es-ES" sz="2400" dirty="0"/>
              <a:t>,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clarified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omitting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() in </a:t>
            </a:r>
            <a:r>
              <a:rPr lang="es-ES" sz="2400" dirty="0" err="1"/>
              <a:t>its</a:t>
            </a:r>
            <a:r>
              <a:rPr lang="es-ES" sz="2400" dirty="0"/>
              <a:t> </a:t>
            </a:r>
            <a:r>
              <a:rPr lang="es-ES" sz="2400" dirty="0" err="1"/>
              <a:t>declaration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, </a:t>
            </a:r>
            <a:r>
              <a:rPr lang="es-ES" sz="2400" dirty="0" err="1"/>
              <a:t>writing</a:t>
            </a:r>
            <a:r>
              <a:rPr lang="es-ES" sz="2400" dirty="0"/>
              <a:t> "&lt;</a:t>
            </a:r>
            <a:r>
              <a:rPr lang="es-ES" sz="2400" dirty="0" err="1"/>
              <a:t>name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&gt;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main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" </a:t>
            </a:r>
            <a:r>
              <a:rPr lang="es-ES" sz="2400" dirty="0" err="1"/>
              <a:t>above</a:t>
            </a:r>
            <a:r>
              <a:rPr lang="es-ES" sz="2400" dirty="0"/>
              <a:t> </a:t>
            </a:r>
            <a:r>
              <a:rPr lang="es-ES" sz="2400" dirty="0" err="1"/>
              <a:t>everything</a:t>
            </a:r>
            <a:r>
              <a:rPr lang="es-ES" altLang="ja-JP" sz="2400" dirty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6371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Declaration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definition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defRPr/>
            </a:pPr>
            <a:r>
              <a:rPr lang="es-ES" sz="2400" dirty="0" err="1"/>
              <a:t>There</a:t>
            </a:r>
            <a:r>
              <a:rPr lang="es-ES" sz="2400" dirty="0"/>
              <a:t> are </a:t>
            </a:r>
            <a:r>
              <a:rPr lang="es-ES" sz="2400" dirty="0" err="1"/>
              <a:t>two</a:t>
            </a:r>
            <a:r>
              <a:rPr lang="es-ES" sz="2400" dirty="0"/>
              <a:t> </a:t>
            </a:r>
            <a:r>
              <a:rPr lang="es-ES" sz="2400" dirty="0" err="1"/>
              <a:t>parts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any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/ </a:t>
            </a:r>
            <a:r>
              <a:rPr lang="es-ES" sz="2400" dirty="0" err="1"/>
              <a:t>subalgorithm</a:t>
            </a:r>
            <a:endParaRPr lang="es-ES" sz="2400" dirty="0"/>
          </a:p>
          <a:p>
            <a:pPr marL="609600" lvl="0" indent="-609600">
              <a:defRPr/>
            </a:pPr>
            <a:endParaRPr lang="es-ES" sz="2400" dirty="0"/>
          </a:p>
          <a:p>
            <a:pPr>
              <a:defRPr/>
            </a:pPr>
            <a:r>
              <a:rPr lang="es-ES" sz="2400" dirty="0" err="1"/>
              <a:t>Declaration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Header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200" dirty="0">
                <a:latin typeface="Courier New" pitchFamily="49" charset="0"/>
              </a:rPr>
              <a:t>&lt;</a:t>
            </a:r>
            <a:r>
              <a:rPr lang="es-ES" sz="2200" dirty="0" err="1">
                <a:latin typeface="Courier New" pitchFamily="49" charset="0"/>
              </a:rPr>
              <a:t>name</a:t>
            </a:r>
            <a:r>
              <a:rPr lang="es-ES" sz="2200" dirty="0">
                <a:latin typeface="Courier New" pitchFamily="49" charset="0"/>
              </a:rPr>
              <a:t>&gt; ({&lt;</a:t>
            </a:r>
            <a:r>
              <a:rPr lang="es-ES" sz="2200" dirty="0" err="1">
                <a:latin typeface="Courier New" pitchFamily="49" charset="0"/>
              </a:rPr>
              <a:t>parameters</a:t>
            </a:r>
            <a:r>
              <a:rPr lang="es-ES" sz="2200" dirty="0">
                <a:latin typeface="Courier New" pitchFamily="49" charset="0"/>
              </a:rPr>
              <a:t>&gt;}) {: &lt;</a:t>
            </a:r>
            <a:r>
              <a:rPr lang="es-ES" sz="2200" dirty="0" err="1">
                <a:latin typeface="Courier New" pitchFamily="49" charset="0"/>
              </a:rPr>
              <a:t>type</a:t>
            </a:r>
            <a:r>
              <a:rPr lang="es-ES" sz="2200" dirty="0">
                <a:latin typeface="Courier New" pitchFamily="49" charset="0"/>
              </a:rPr>
              <a:t>&gt;}</a:t>
            </a:r>
          </a:p>
          <a:p>
            <a:pPr marL="990600" lvl="1" indent="-533400">
              <a:buFont typeface="Arial" pitchFamily="34" charset="0"/>
              <a:buChar char="•"/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Definition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Body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>
                <a:latin typeface="Courier New" pitchFamily="49" charset="0"/>
              </a:rPr>
              <a:t>Data and </a:t>
            </a:r>
            <a:r>
              <a:rPr lang="es-ES" sz="2200" dirty="0" err="1">
                <a:latin typeface="Courier New" pitchFamily="49" charset="0"/>
              </a:rPr>
              <a:t>actions</a:t>
            </a:r>
            <a:endParaRPr lang="es-E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2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Predefined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functions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s-ES" sz="2400" dirty="0" err="1"/>
              <a:t>Subalgorithms</a:t>
            </a:r>
            <a:r>
              <a:rPr lang="es-ES" sz="2400" dirty="0"/>
              <a:t> </a:t>
            </a:r>
            <a:r>
              <a:rPr lang="es-ES" sz="2400" dirty="0" err="1"/>
              <a:t>already</a:t>
            </a:r>
            <a:r>
              <a:rPr lang="es-ES" sz="2400" dirty="0"/>
              <a:t> </a:t>
            </a:r>
            <a:r>
              <a:rPr lang="es-ES" sz="2400" dirty="0" err="1"/>
              <a:t>defined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system</a:t>
            </a:r>
            <a:r>
              <a:rPr lang="es-ES" sz="2400" dirty="0" smtClean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smtClean="0"/>
              <a:t>In </a:t>
            </a:r>
            <a:r>
              <a:rPr lang="es-ES" sz="2400" dirty="0" err="1"/>
              <a:t>pseudo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predefined</a:t>
            </a:r>
            <a:r>
              <a:rPr lang="es-ES" sz="2400" dirty="0"/>
              <a:t> </a:t>
            </a:r>
            <a:r>
              <a:rPr lang="es-ES" sz="2400" dirty="0" err="1"/>
              <a:t>functions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perform</a:t>
            </a:r>
            <a:r>
              <a:rPr lang="es-ES" sz="2400" dirty="0"/>
              <a:t> </a:t>
            </a:r>
            <a:r>
              <a:rPr lang="es-ES" sz="2400" dirty="0" err="1"/>
              <a:t>operations</a:t>
            </a:r>
            <a:r>
              <a:rPr lang="es-ES" sz="2400" dirty="0"/>
              <a:t>, </a:t>
            </a:r>
            <a:r>
              <a:rPr lang="es-ES" sz="2400" dirty="0" err="1"/>
              <a:t>among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already</a:t>
            </a:r>
            <a:r>
              <a:rPr lang="es-ES" sz="2400" dirty="0"/>
              <a:t> </a:t>
            </a:r>
            <a:r>
              <a:rPr lang="es-ES" sz="2400" dirty="0" err="1"/>
              <a:t>seen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read</a:t>
            </a:r>
            <a:r>
              <a:rPr lang="es-ES" sz="2200" dirty="0"/>
              <a:t> (x)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print</a:t>
            </a:r>
            <a:r>
              <a:rPr lang="es-ES" sz="2200" dirty="0"/>
              <a:t> (x)</a:t>
            </a:r>
          </a:p>
        </p:txBody>
      </p:sp>
    </p:spTree>
    <p:extLst>
      <p:ext uri="{BB962C8B-B14F-4D97-AF65-F5344CB8AC3E}">
        <p14:creationId xmlns:p14="http://schemas.microsoft.com/office/powerpoint/2010/main" val="133764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Predefined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functions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Arithmetic</a:t>
            </a:r>
            <a:r>
              <a:rPr lang="es-ES" sz="2400" dirty="0"/>
              <a:t> </a:t>
            </a:r>
            <a:r>
              <a:rPr lang="es-ES" sz="2400" dirty="0" err="1"/>
              <a:t>Functions</a:t>
            </a:r>
            <a:r>
              <a:rPr lang="es-ES" sz="2400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abs</a:t>
            </a:r>
            <a:r>
              <a:rPr lang="es-ES" sz="2200" dirty="0"/>
              <a:t> (&lt;</a:t>
            </a:r>
            <a:r>
              <a:rPr lang="es-ES" sz="2200" dirty="0" err="1"/>
              <a:t>num</a:t>
            </a:r>
            <a:r>
              <a:rPr lang="es-ES" sz="2200" dirty="0"/>
              <a:t> </a:t>
            </a:r>
            <a:r>
              <a:rPr lang="es-ES" sz="2200" dirty="0" err="1"/>
              <a:t>expr</a:t>
            </a:r>
            <a:r>
              <a:rPr lang="es-ES" sz="2200" dirty="0"/>
              <a:t>&gt; ): </a:t>
            </a:r>
            <a:r>
              <a:rPr lang="es-ES" sz="2200" dirty="0" err="1"/>
              <a:t>Returns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absolute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passed</a:t>
            </a:r>
            <a:r>
              <a:rPr lang="es-ES" sz="2200" dirty="0"/>
              <a:t> </a:t>
            </a:r>
            <a:r>
              <a:rPr lang="es-ES" sz="2200" dirty="0" err="1"/>
              <a:t>numeric</a:t>
            </a:r>
            <a:r>
              <a:rPr lang="es-ES" sz="2200" dirty="0"/>
              <a:t> </a:t>
            </a:r>
            <a:r>
              <a:rPr lang="es-ES" sz="2200" dirty="0" err="1"/>
              <a:t>expression</a:t>
            </a:r>
            <a:r>
              <a:rPr lang="es-ES" sz="2200" dirty="0"/>
              <a:t> as </a:t>
            </a:r>
            <a:r>
              <a:rPr lang="es-ES" sz="2200" dirty="0" err="1"/>
              <a:t>parameter</a:t>
            </a:r>
            <a:r>
              <a:rPr lang="es-ES" sz="22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sen</a:t>
            </a:r>
            <a:r>
              <a:rPr lang="es-ES" sz="2200" dirty="0"/>
              <a:t> (&lt;</a:t>
            </a:r>
            <a:r>
              <a:rPr lang="es-ES" sz="2200" dirty="0" err="1"/>
              <a:t>num</a:t>
            </a:r>
            <a:r>
              <a:rPr lang="es-ES" sz="2200" dirty="0"/>
              <a:t> </a:t>
            </a:r>
            <a:r>
              <a:rPr lang="es-ES" sz="2200" dirty="0" err="1"/>
              <a:t>expr</a:t>
            </a:r>
            <a:r>
              <a:rPr lang="es-ES" sz="2200" dirty="0"/>
              <a:t>&gt;): : </a:t>
            </a:r>
            <a:r>
              <a:rPr lang="es-ES" sz="2200" dirty="0" err="1"/>
              <a:t>Returns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sine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passed</a:t>
            </a:r>
            <a:r>
              <a:rPr lang="es-ES" sz="2200" dirty="0"/>
              <a:t> </a:t>
            </a:r>
            <a:r>
              <a:rPr lang="es-ES" sz="2200" dirty="0" err="1"/>
              <a:t>numeric</a:t>
            </a:r>
            <a:r>
              <a:rPr lang="es-ES" sz="2200" dirty="0"/>
              <a:t> </a:t>
            </a:r>
            <a:r>
              <a:rPr lang="es-ES" sz="2200" dirty="0" err="1"/>
              <a:t>expression</a:t>
            </a:r>
            <a:r>
              <a:rPr lang="es-ES" sz="2200" dirty="0"/>
              <a:t> as </a:t>
            </a:r>
            <a:r>
              <a:rPr lang="es-ES" sz="2200" dirty="0" err="1"/>
              <a:t>parameter</a:t>
            </a:r>
            <a:r>
              <a:rPr lang="es-ES" sz="2200" dirty="0"/>
              <a:t>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cos</a:t>
            </a:r>
            <a:r>
              <a:rPr lang="es-ES" sz="2200" dirty="0"/>
              <a:t> (&lt;</a:t>
            </a:r>
            <a:r>
              <a:rPr lang="es-ES" sz="2200" dirty="0" err="1"/>
              <a:t>num</a:t>
            </a:r>
            <a:r>
              <a:rPr lang="es-ES" sz="2200" dirty="0"/>
              <a:t> </a:t>
            </a:r>
            <a:r>
              <a:rPr lang="es-ES" sz="2200" dirty="0" err="1"/>
              <a:t>expr</a:t>
            </a:r>
            <a:r>
              <a:rPr lang="es-ES" sz="2200" dirty="0"/>
              <a:t>&gt;): : </a:t>
            </a:r>
            <a:r>
              <a:rPr lang="es-ES" sz="2200" dirty="0" err="1"/>
              <a:t>Returns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cosine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passed</a:t>
            </a:r>
            <a:r>
              <a:rPr lang="es-ES" sz="2200" dirty="0"/>
              <a:t> </a:t>
            </a:r>
            <a:r>
              <a:rPr lang="es-ES" sz="2200" dirty="0" err="1"/>
              <a:t>numeric</a:t>
            </a:r>
            <a:r>
              <a:rPr lang="es-ES" sz="2200" dirty="0"/>
              <a:t> </a:t>
            </a:r>
            <a:r>
              <a:rPr lang="es-ES" sz="2200" dirty="0" err="1"/>
              <a:t>expression</a:t>
            </a:r>
            <a:r>
              <a:rPr lang="es-ES" sz="2200" dirty="0"/>
              <a:t> as </a:t>
            </a:r>
            <a:r>
              <a:rPr lang="es-ES" sz="2200" dirty="0" err="1"/>
              <a:t>parameter</a:t>
            </a:r>
            <a:r>
              <a:rPr lang="es-ES" sz="2200" dirty="0"/>
              <a:t>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tan (&lt;</a:t>
            </a:r>
            <a:r>
              <a:rPr lang="es-ES" sz="2200" dirty="0" err="1"/>
              <a:t>num</a:t>
            </a:r>
            <a:r>
              <a:rPr lang="es-ES" sz="2200" dirty="0"/>
              <a:t> </a:t>
            </a:r>
            <a:r>
              <a:rPr lang="es-ES" sz="2200" dirty="0" err="1"/>
              <a:t>expr</a:t>
            </a:r>
            <a:r>
              <a:rPr lang="es-ES" sz="2200" dirty="0"/>
              <a:t>&gt;): : </a:t>
            </a:r>
            <a:r>
              <a:rPr lang="es-ES" sz="2200" dirty="0" err="1"/>
              <a:t>Returns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tangent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passed</a:t>
            </a:r>
            <a:r>
              <a:rPr lang="es-ES" sz="2200" dirty="0"/>
              <a:t> </a:t>
            </a:r>
            <a:r>
              <a:rPr lang="es-ES" sz="2200" dirty="0" err="1"/>
              <a:t>numeric</a:t>
            </a:r>
            <a:r>
              <a:rPr lang="es-ES" sz="2200" dirty="0"/>
              <a:t> </a:t>
            </a:r>
            <a:r>
              <a:rPr lang="es-ES" sz="2200" dirty="0" err="1"/>
              <a:t>expression</a:t>
            </a:r>
            <a:r>
              <a:rPr lang="es-ES" sz="2200" dirty="0"/>
              <a:t> as </a:t>
            </a:r>
            <a:r>
              <a:rPr lang="es-ES" sz="2200" dirty="0" err="1"/>
              <a:t>parameter</a:t>
            </a:r>
            <a:r>
              <a:rPr lang="es-ES" sz="2200" dirty="0"/>
              <a:t>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r</a:t>
            </a:r>
            <a:r>
              <a:rPr lang="es-ES" sz="2200" dirty="0" err="1" smtClean="0"/>
              <a:t>andom</a:t>
            </a:r>
            <a:r>
              <a:rPr lang="es-ES" sz="2200" dirty="0" smtClean="0"/>
              <a:t> (): </a:t>
            </a:r>
            <a:r>
              <a:rPr lang="es-ES" sz="2200" dirty="0" err="1"/>
              <a:t>Returns</a:t>
            </a:r>
            <a:r>
              <a:rPr lang="es-ES" sz="2200" dirty="0"/>
              <a:t> a </a:t>
            </a:r>
            <a:r>
              <a:rPr lang="es-ES" sz="2200" dirty="0" err="1"/>
              <a:t>random</a:t>
            </a:r>
            <a:r>
              <a:rPr lang="es-ES" sz="2200" dirty="0"/>
              <a:t> </a:t>
            </a:r>
            <a:r>
              <a:rPr lang="es-ES" sz="2200" dirty="0" err="1"/>
              <a:t>number</a:t>
            </a:r>
            <a:r>
              <a:rPr lang="es-ES" sz="2200" dirty="0"/>
              <a:t> </a:t>
            </a:r>
            <a:r>
              <a:rPr lang="es-ES" sz="2200" dirty="0" err="1"/>
              <a:t>between</a:t>
            </a:r>
            <a:r>
              <a:rPr lang="es-ES" sz="2200" dirty="0"/>
              <a:t> 0 (inclusive) and 1 (</a:t>
            </a:r>
            <a:r>
              <a:rPr lang="es-ES" sz="2200" dirty="0" err="1"/>
              <a:t>not</a:t>
            </a:r>
            <a:r>
              <a:rPr lang="es-ES" sz="2200" dirty="0"/>
              <a:t> inclusive)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 smtClean="0"/>
              <a:t>toString</a:t>
            </a:r>
            <a:r>
              <a:rPr lang="es-ES" sz="2200" dirty="0" smtClean="0"/>
              <a:t> (&lt;</a:t>
            </a:r>
            <a:r>
              <a:rPr lang="es-ES" sz="2200" dirty="0" err="1"/>
              <a:t>num</a:t>
            </a:r>
            <a:r>
              <a:rPr lang="es-ES" sz="2200" dirty="0"/>
              <a:t>  </a:t>
            </a:r>
            <a:r>
              <a:rPr lang="es-ES" sz="2200" dirty="0" err="1"/>
              <a:t>expr</a:t>
            </a:r>
            <a:r>
              <a:rPr lang="es-ES" sz="2200" dirty="0"/>
              <a:t>&gt;): </a:t>
            </a:r>
            <a:r>
              <a:rPr lang="es-ES" sz="2200" dirty="0" err="1"/>
              <a:t>Returns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representation</a:t>
            </a:r>
            <a:r>
              <a:rPr lang="es-ES" sz="2200" dirty="0"/>
              <a:t> as </a:t>
            </a:r>
            <a:r>
              <a:rPr lang="es-ES" sz="2200" dirty="0" err="1"/>
              <a:t>string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passed</a:t>
            </a:r>
            <a:r>
              <a:rPr lang="es-ES" sz="2200" dirty="0"/>
              <a:t> </a:t>
            </a:r>
            <a:r>
              <a:rPr lang="es-ES" sz="2200" dirty="0" err="1"/>
              <a:t>expression</a:t>
            </a:r>
            <a:r>
              <a:rPr lang="es-ES" sz="2200" dirty="0"/>
              <a:t> as </a:t>
            </a:r>
            <a:r>
              <a:rPr lang="es-ES" sz="2200" dirty="0" err="1"/>
              <a:t>parameter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17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Predefined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functions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Functions</a:t>
            </a:r>
            <a:r>
              <a:rPr lang="es-ES" sz="2400" dirty="0"/>
              <a:t>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long</a:t>
            </a:r>
            <a:r>
              <a:rPr lang="es-ES" sz="2200" dirty="0"/>
              <a:t> (&lt;</a:t>
            </a:r>
            <a:r>
              <a:rPr lang="es-ES" sz="2200" dirty="0" err="1"/>
              <a:t>text</a:t>
            </a:r>
            <a:r>
              <a:rPr lang="es-ES" sz="2200" dirty="0"/>
              <a:t> </a:t>
            </a:r>
            <a:r>
              <a:rPr lang="es-ES" sz="2200" dirty="0" err="1"/>
              <a:t>expr</a:t>
            </a:r>
            <a:r>
              <a:rPr lang="es-ES" sz="2200" dirty="0"/>
              <a:t>&gt;): </a:t>
            </a:r>
            <a:r>
              <a:rPr lang="es-ES" sz="2200" dirty="0" err="1"/>
              <a:t>Returns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number</a:t>
            </a:r>
            <a:r>
              <a:rPr lang="es-ES" sz="2200" dirty="0"/>
              <a:t> of </a:t>
            </a:r>
            <a:r>
              <a:rPr lang="es-ES" sz="2200" dirty="0" err="1"/>
              <a:t>characters</a:t>
            </a:r>
            <a:r>
              <a:rPr lang="es-ES" sz="2200" dirty="0"/>
              <a:t> in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string</a:t>
            </a:r>
            <a:r>
              <a:rPr lang="es-ES" sz="2200" dirty="0"/>
              <a:t> </a:t>
            </a:r>
            <a:r>
              <a:rPr lang="es-ES" sz="2200" dirty="0" err="1"/>
              <a:t>passed</a:t>
            </a:r>
            <a:r>
              <a:rPr lang="es-ES" sz="2200" dirty="0"/>
              <a:t> as </a:t>
            </a:r>
            <a:r>
              <a:rPr lang="es-ES" sz="2200" dirty="0" err="1"/>
              <a:t>parameter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charAt</a:t>
            </a:r>
            <a:r>
              <a:rPr lang="es-ES" sz="2200" dirty="0"/>
              <a:t>(&lt;</a:t>
            </a:r>
            <a:r>
              <a:rPr lang="es-ES" sz="2200" dirty="0" err="1"/>
              <a:t>text</a:t>
            </a:r>
            <a:r>
              <a:rPr lang="es-ES" sz="2200" dirty="0"/>
              <a:t> </a:t>
            </a:r>
            <a:r>
              <a:rPr lang="es-ES" sz="2200" dirty="0" err="1"/>
              <a:t>expr</a:t>
            </a:r>
            <a:r>
              <a:rPr lang="es-ES" sz="2200" dirty="0"/>
              <a:t>&gt;,&lt;</a:t>
            </a:r>
            <a:r>
              <a:rPr lang="es-ES" sz="2200" dirty="0" err="1"/>
              <a:t>num</a:t>
            </a:r>
            <a:r>
              <a:rPr lang="es-ES" sz="2200" dirty="0"/>
              <a:t> </a:t>
            </a:r>
            <a:r>
              <a:rPr lang="es-ES" sz="2200" dirty="0" err="1"/>
              <a:t>expr</a:t>
            </a:r>
            <a:r>
              <a:rPr lang="es-ES" sz="2200" dirty="0"/>
              <a:t>&gt;): </a:t>
            </a:r>
            <a:r>
              <a:rPr lang="es-ES" sz="2200" dirty="0" err="1"/>
              <a:t>Returns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character</a:t>
            </a:r>
            <a:r>
              <a:rPr lang="es-ES" sz="2200" dirty="0"/>
              <a:t> in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string</a:t>
            </a:r>
            <a:r>
              <a:rPr lang="es-ES" sz="2200" dirty="0"/>
              <a:t> </a:t>
            </a:r>
            <a:r>
              <a:rPr lang="es-ES" sz="2200" dirty="0" err="1"/>
              <a:t>passed</a:t>
            </a:r>
            <a:r>
              <a:rPr lang="es-ES" sz="2200" dirty="0"/>
              <a:t> as </a:t>
            </a:r>
            <a:r>
              <a:rPr lang="es-ES" sz="2200" dirty="0" err="1"/>
              <a:t>first</a:t>
            </a:r>
            <a:r>
              <a:rPr lang="es-ES" sz="2200" dirty="0"/>
              <a:t> </a:t>
            </a:r>
            <a:r>
              <a:rPr lang="es-ES" sz="2200" dirty="0" err="1"/>
              <a:t>parameter</a:t>
            </a:r>
            <a:r>
              <a:rPr lang="es-ES" sz="2200" dirty="0"/>
              <a:t> in </a:t>
            </a:r>
            <a:r>
              <a:rPr lang="es-ES" sz="2200" dirty="0" err="1"/>
              <a:t>the</a:t>
            </a:r>
            <a:r>
              <a:rPr lang="es-ES" sz="2200" dirty="0"/>
              <a:t> position </a:t>
            </a:r>
            <a:r>
              <a:rPr lang="es-ES" sz="2200" dirty="0" err="1"/>
              <a:t>indicated</a:t>
            </a:r>
            <a:r>
              <a:rPr lang="es-ES" sz="2200" dirty="0"/>
              <a:t> </a:t>
            </a:r>
            <a:r>
              <a:rPr lang="es-ES" sz="2200" dirty="0" err="1"/>
              <a:t>by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second</a:t>
            </a:r>
            <a:r>
              <a:rPr lang="es-ES" sz="2200" dirty="0"/>
              <a:t> </a:t>
            </a:r>
            <a:r>
              <a:rPr lang="es-ES" sz="2200" dirty="0" err="1"/>
              <a:t>parameter</a:t>
            </a:r>
            <a:r>
              <a:rPr lang="es-ES" sz="2200" dirty="0"/>
              <a:t>. </a:t>
            </a: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such</a:t>
            </a:r>
            <a:r>
              <a:rPr lang="es-ES" sz="2200" dirty="0"/>
              <a:t> a position </a:t>
            </a:r>
            <a:r>
              <a:rPr lang="es-ES" sz="2200" dirty="0" err="1"/>
              <a:t>doesn’t</a:t>
            </a:r>
            <a:r>
              <a:rPr lang="es-ES" sz="2200" dirty="0"/>
              <a:t> </a:t>
            </a:r>
            <a:r>
              <a:rPr lang="es-ES" sz="2200" dirty="0" err="1"/>
              <a:t>exist</a:t>
            </a:r>
            <a:r>
              <a:rPr lang="es-ES" sz="2200" dirty="0"/>
              <a:t>, </a:t>
            </a:r>
            <a:r>
              <a:rPr lang="es-ES" sz="2200" dirty="0" err="1"/>
              <a:t>an</a:t>
            </a:r>
            <a:r>
              <a:rPr lang="es-ES" sz="2200" dirty="0"/>
              <a:t> error </a:t>
            </a:r>
            <a:r>
              <a:rPr lang="es-ES" sz="2200" dirty="0" err="1"/>
              <a:t>occurs</a:t>
            </a:r>
            <a:r>
              <a:rPr lang="es-ES" sz="2200" dirty="0"/>
              <a:t>.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consider</a:t>
            </a:r>
            <a:r>
              <a:rPr lang="es-ES" sz="2200" dirty="0"/>
              <a:t> 0 as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beginning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toNumber</a:t>
            </a:r>
            <a:r>
              <a:rPr lang="es-ES" sz="2200" dirty="0"/>
              <a:t>(&lt;</a:t>
            </a:r>
            <a:r>
              <a:rPr lang="es-ES" sz="2200" dirty="0" err="1"/>
              <a:t>text</a:t>
            </a:r>
            <a:r>
              <a:rPr lang="es-ES" sz="2200" dirty="0"/>
              <a:t> </a:t>
            </a:r>
            <a:r>
              <a:rPr lang="es-ES" sz="2200" dirty="0" err="1"/>
              <a:t>expr</a:t>
            </a:r>
            <a:r>
              <a:rPr lang="es-ES" sz="2200" dirty="0"/>
              <a:t>&gt;): </a:t>
            </a:r>
            <a:r>
              <a:rPr lang="es-ES" sz="2200" dirty="0" err="1"/>
              <a:t>Returns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numeric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 of a </a:t>
            </a:r>
            <a:r>
              <a:rPr lang="es-ES" sz="2200" dirty="0" err="1"/>
              <a:t>string</a:t>
            </a:r>
            <a:r>
              <a:rPr lang="es-ES" sz="2200" dirty="0"/>
              <a:t>. </a:t>
            </a: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string</a:t>
            </a:r>
            <a:r>
              <a:rPr lang="es-ES" sz="2200" dirty="0"/>
              <a:t> </a:t>
            </a:r>
            <a:r>
              <a:rPr lang="es-ES" sz="2200" dirty="0" err="1"/>
              <a:t>does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equal</a:t>
            </a:r>
            <a:r>
              <a:rPr lang="es-ES" sz="2200" dirty="0"/>
              <a:t> a </a:t>
            </a:r>
            <a:r>
              <a:rPr lang="es-ES" sz="2200" dirty="0" err="1"/>
              <a:t>Number</a:t>
            </a:r>
            <a:r>
              <a:rPr lang="es-ES" sz="2200" dirty="0"/>
              <a:t> </a:t>
            </a:r>
            <a:r>
              <a:rPr lang="es-ES" sz="2200" dirty="0" err="1"/>
              <a:t>then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error </a:t>
            </a:r>
            <a:r>
              <a:rPr lang="es-ES" sz="2200" dirty="0" err="1"/>
              <a:t>occurs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940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Introduction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address</a:t>
            </a:r>
            <a:r>
              <a:rPr lang="es-ES" sz="2400" dirty="0"/>
              <a:t> </a:t>
            </a:r>
            <a:r>
              <a:rPr lang="es-ES" sz="2400" dirty="0" err="1"/>
              <a:t>larger</a:t>
            </a:r>
            <a:r>
              <a:rPr lang="es-ES" sz="2400" dirty="0"/>
              <a:t> </a:t>
            </a:r>
            <a:r>
              <a:rPr lang="es-ES" sz="2400" dirty="0" err="1"/>
              <a:t>developments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need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approach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allows</a:t>
            </a:r>
            <a:r>
              <a:rPr lang="es-ES" sz="2400" dirty="0"/>
              <a:t> </a:t>
            </a:r>
            <a:r>
              <a:rPr lang="es-ES" sz="2400" dirty="0" err="1"/>
              <a:t>us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handle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intrinsic</a:t>
            </a:r>
            <a:r>
              <a:rPr lang="es-ES" sz="2400" dirty="0"/>
              <a:t> </a:t>
            </a:r>
            <a:r>
              <a:rPr lang="es-ES" sz="2400" dirty="0" err="1"/>
              <a:t>complexity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every</a:t>
            </a:r>
            <a:r>
              <a:rPr lang="es-ES" sz="2400" dirty="0"/>
              <a:t> </a:t>
            </a:r>
            <a:r>
              <a:rPr lang="es-ES" sz="2400" dirty="0" err="1"/>
              <a:t>large</a:t>
            </a:r>
            <a:r>
              <a:rPr lang="es-ES" sz="2400" dirty="0"/>
              <a:t> </a:t>
            </a:r>
            <a:r>
              <a:rPr lang="es-ES" sz="2400" dirty="0" err="1"/>
              <a:t>problem</a:t>
            </a:r>
            <a:r>
              <a:rPr lang="es-ES" sz="2400" dirty="0"/>
              <a:t> has</a:t>
            </a:r>
            <a:r>
              <a:rPr lang="es-ES" sz="2400" dirty="0" smtClean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see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approach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consists</a:t>
            </a:r>
            <a:r>
              <a:rPr lang="es-ES" sz="2400" dirty="0"/>
              <a:t> of </a:t>
            </a:r>
            <a:r>
              <a:rPr lang="es-ES" sz="2400" dirty="0" err="1"/>
              <a:t>separating</a:t>
            </a:r>
            <a:r>
              <a:rPr lang="es-ES" sz="2400" dirty="0"/>
              <a:t> a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 </a:t>
            </a:r>
            <a:r>
              <a:rPr lang="es-ES" sz="2400" dirty="0" err="1"/>
              <a:t>several</a:t>
            </a:r>
            <a:r>
              <a:rPr lang="es-ES" sz="2400" dirty="0"/>
              <a:t> </a:t>
            </a:r>
            <a:r>
              <a:rPr lang="es-ES" sz="2400" dirty="0" err="1"/>
              <a:t>algorithms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ja-JP" altLang="es-ES" sz="2200" dirty="0"/>
              <a:t>“</a:t>
            </a:r>
            <a:r>
              <a:rPr lang="es-ES" altLang="ja-JP" sz="2200" dirty="0"/>
              <a:t>1 </a:t>
            </a:r>
            <a:r>
              <a:rPr lang="es-ES" altLang="ja-JP" sz="2200" dirty="0" err="1"/>
              <a:t>algorithm</a:t>
            </a:r>
            <a:r>
              <a:rPr lang="es-ES" altLang="ja-JP" sz="2200" dirty="0"/>
              <a:t> = N </a:t>
            </a:r>
            <a:r>
              <a:rPr lang="es-ES" altLang="ja-JP" sz="2200" dirty="0" err="1"/>
              <a:t>subalgorithms</a:t>
            </a:r>
            <a:r>
              <a:rPr lang="ja-JP" altLang="es-ES" sz="2200" dirty="0"/>
              <a:t>”</a:t>
            </a:r>
            <a:endParaRPr lang="es-ES" altLang="ja-JP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Each</a:t>
            </a:r>
            <a:r>
              <a:rPr lang="es-ES" sz="2200" dirty="0"/>
              <a:t>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solves</a:t>
            </a:r>
            <a:r>
              <a:rPr lang="es-ES" sz="2200" dirty="0"/>
              <a:t> a </a:t>
            </a:r>
            <a:r>
              <a:rPr lang="es-ES" sz="2200" dirty="0" err="1"/>
              <a:t>smaller</a:t>
            </a:r>
            <a:r>
              <a:rPr lang="es-ES" sz="2200" dirty="0"/>
              <a:t> </a:t>
            </a:r>
            <a:r>
              <a:rPr lang="es-ES" sz="2200" dirty="0" err="1"/>
              <a:t>part</a:t>
            </a:r>
            <a:r>
              <a:rPr lang="es-ES" sz="2200" dirty="0"/>
              <a:t> (</a:t>
            </a:r>
            <a:r>
              <a:rPr lang="es-ES" sz="2200" dirty="0" err="1"/>
              <a:t>subproblem</a:t>
            </a:r>
            <a:r>
              <a:rPr lang="es-ES" sz="2200" dirty="0"/>
              <a:t>)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, of </a:t>
            </a:r>
            <a:r>
              <a:rPr lang="es-ES" sz="2200" dirty="0" err="1"/>
              <a:t>course</a:t>
            </a:r>
            <a:r>
              <a:rPr lang="es-ES" sz="2200" dirty="0"/>
              <a:t>, </a:t>
            </a:r>
            <a:r>
              <a:rPr lang="es-ES" sz="2200" dirty="0" err="1"/>
              <a:t>easier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raise</a:t>
            </a:r>
            <a:r>
              <a:rPr lang="es-ES" sz="2200" dirty="0"/>
              <a:t> and </a:t>
            </a:r>
            <a:r>
              <a:rPr lang="es-ES" sz="2200" dirty="0" err="1"/>
              <a:t>build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Combined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</a:t>
            </a:r>
            <a:r>
              <a:rPr lang="es-ES" sz="2200" dirty="0" err="1"/>
              <a:t>solve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problem</a:t>
            </a:r>
            <a:r>
              <a:rPr lang="es-ES" sz="2200" dirty="0"/>
              <a:t> in </a:t>
            </a:r>
            <a:r>
              <a:rPr lang="es-ES" sz="2200" dirty="0" err="1"/>
              <a:t>its</a:t>
            </a:r>
            <a:r>
              <a:rPr lang="es-ES" sz="2200" dirty="0"/>
              <a:t> </a:t>
            </a:r>
            <a:r>
              <a:rPr lang="es-ES" sz="2200" dirty="0" err="1"/>
              <a:t>entirety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61686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Modular </a:t>
            </a:r>
            <a:r>
              <a:rPr lang="es-ES" sz="3000" cap="all" dirty="0" err="1">
                <a:latin typeface="Nexa Bold" pitchFamily="50" charset="0"/>
              </a:rPr>
              <a:t>programming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philosophy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414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b="1" dirty="0"/>
              <a:t>Divide and </a:t>
            </a:r>
            <a:r>
              <a:rPr lang="es-ES" sz="2400" b="1" dirty="0" err="1"/>
              <a:t>Conquer</a:t>
            </a:r>
            <a:endParaRPr lang="es-ES" sz="2400" b="1" dirty="0"/>
          </a:p>
          <a:p>
            <a:pPr marL="0" lvl="0" indent="0">
              <a:lnSpc>
                <a:spcPts val="3500"/>
              </a:lnSpc>
              <a:buNone/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take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endParaRPr lang="es-ES" sz="2400" dirty="0" smtClean="0"/>
          </a:p>
          <a:p>
            <a:pPr marL="0" lvl="0" indent="0">
              <a:lnSpc>
                <a:spcPts val="3500"/>
              </a:lnSpc>
              <a:buNone/>
              <a:defRPr/>
            </a:pPr>
            <a:r>
              <a:rPr lang="es-ES" sz="2400" dirty="0" err="1" smtClean="0"/>
              <a:t>form</a:t>
            </a:r>
            <a:r>
              <a:rPr lang="es-ES" sz="2400" dirty="0" smtClean="0"/>
              <a:t> </a:t>
            </a:r>
            <a:r>
              <a:rPr lang="es-ES" sz="2400" dirty="0"/>
              <a:t>of a </a:t>
            </a:r>
            <a:r>
              <a:rPr lang="es-ES" sz="2400" dirty="0" err="1"/>
              <a:t>large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invokes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algorithms</a:t>
            </a:r>
            <a:r>
              <a:rPr lang="es-ES" sz="2400" dirty="0"/>
              <a:t> in a </a:t>
            </a:r>
            <a:r>
              <a:rPr lang="es-ES" sz="2400" dirty="0" err="1"/>
              <a:t>certain</a:t>
            </a:r>
            <a:r>
              <a:rPr lang="es-ES" sz="2400" dirty="0"/>
              <a:t> </a:t>
            </a:r>
            <a:r>
              <a:rPr lang="es-ES" sz="2400" dirty="0" err="1"/>
              <a:t>order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achieve</a:t>
            </a:r>
            <a:r>
              <a:rPr lang="es-ES" sz="2400" dirty="0"/>
              <a:t> </a:t>
            </a:r>
            <a:r>
              <a:rPr lang="es-ES" sz="2400" dirty="0" err="1"/>
              <a:t>our</a:t>
            </a:r>
            <a:r>
              <a:rPr lang="es-ES" sz="2400" dirty="0"/>
              <a:t> </a:t>
            </a:r>
            <a:r>
              <a:rPr lang="es-ES" sz="2400" dirty="0" err="1"/>
              <a:t>goal</a:t>
            </a:r>
            <a:r>
              <a:rPr lang="es-ES" sz="2400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5120811" y="1772816"/>
            <a:ext cx="3699661" cy="410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 err="1">
                <a:latin typeface="Courier New" pitchFamily="49" charset="0"/>
              </a:rPr>
              <a:t>algorithm</a:t>
            </a:r>
            <a:r>
              <a:rPr lang="es-ES" sz="2200" dirty="0">
                <a:latin typeface="Courier New" pitchFamily="49" charset="0"/>
              </a:rPr>
              <a:t> p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>
                <a:latin typeface="Courier New" pitchFamily="49" charset="0"/>
              </a:rPr>
              <a:t>a1()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>
                <a:latin typeface="Courier New" pitchFamily="49" charset="0"/>
              </a:rPr>
              <a:t>a2(...)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 err="1">
                <a:latin typeface="Courier New" pitchFamily="49" charset="0"/>
              </a:rPr>
              <a:t>end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algorithm</a:t>
            </a:r>
            <a:endParaRPr lang="es-ES" sz="2200" dirty="0">
              <a:latin typeface="Courier New" pitchFamily="49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s-ES" sz="2200" dirty="0">
              <a:latin typeface="Courier New" pitchFamily="49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 err="1">
                <a:latin typeface="Courier New" pitchFamily="49" charset="0"/>
              </a:rPr>
              <a:t>algorithm</a:t>
            </a:r>
            <a:r>
              <a:rPr lang="es-ES" sz="2200" dirty="0">
                <a:latin typeface="Courier New" pitchFamily="49" charset="0"/>
              </a:rPr>
              <a:t> a1 ()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>
                <a:latin typeface="Courier New" pitchFamily="49" charset="0"/>
              </a:rPr>
              <a:t>	…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 err="1">
                <a:latin typeface="Courier New" pitchFamily="49" charset="0"/>
              </a:rPr>
              <a:t>end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algorithm</a:t>
            </a:r>
            <a:r>
              <a:rPr lang="es-ES" sz="2200" dirty="0">
                <a:latin typeface="Courier New" pitchFamily="49" charset="0"/>
              </a:rPr>
              <a:t>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s-ES" sz="2200" dirty="0">
              <a:latin typeface="Courier New" pitchFamily="49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 err="1">
                <a:latin typeface="Courier New" pitchFamily="49" charset="0"/>
              </a:rPr>
              <a:t>Algorithm</a:t>
            </a:r>
            <a:r>
              <a:rPr lang="es-ES" sz="2200" dirty="0">
                <a:latin typeface="Courier New" pitchFamily="49" charset="0"/>
              </a:rPr>
              <a:t> a2 (…) : …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>
                <a:latin typeface="Courier New" pitchFamily="49" charset="0"/>
              </a:rPr>
              <a:t>	…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 err="1">
                <a:latin typeface="Courier New" pitchFamily="49" charset="0"/>
              </a:rPr>
              <a:t>end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algorithm</a:t>
            </a:r>
            <a:endParaRPr lang="es-E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7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should</a:t>
            </a:r>
            <a:r>
              <a:rPr lang="es-ES" sz="2400" dirty="0"/>
              <a:t> </a:t>
            </a:r>
            <a:r>
              <a:rPr lang="es-ES" sz="2400" dirty="0" err="1"/>
              <a:t>function</a:t>
            </a:r>
            <a:r>
              <a:rPr lang="es-ES" sz="2400" dirty="0"/>
              <a:t> as a module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independent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others</a:t>
            </a:r>
            <a:r>
              <a:rPr lang="es-ES" sz="2400" dirty="0"/>
              <a:t>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In </a:t>
            </a:r>
            <a:r>
              <a:rPr lang="es-ES" sz="2200" dirty="0" err="1"/>
              <a:t>other</a:t>
            </a:r>
            <a:r>
              <a:rPr lang="es-ES" sz="2200" dirty="0"/>
              <a:t> </a:t>
            </a:r>
            <a:r>
              <a:rPr lang="es-ES" sz="2200" dirty="0" err="1"/>
              <a:t>words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b="1" dirty="0"/>
              <a:t>High </a:t>
            </a:r>
            <a:r>
              <a:rPr lang="es-ES" sz="2200" b="1" dirty="0" err="1"/>
              <a:t>cohesion</a:t>
            </a:r>
            <a:r>
              <a:rPr lang="es-ES" sz="2200" b="1" dirty="0"/>
              <a:t>:</a:t>
            </a:r>
            <a:r>
              <a:rPr lang="es-ES" sz="2200" dirty="0"/>
              <a:t> </a:t>
            </a:r>
            <a:r>
              <a:rPr lang="es-ES" sz="2200" dirty="0" err="1"/>
              <a:t>well</a:t>
            </a:r>
            <a:r>
              <a:rPr lang="es-ES" sz="2200" dirty="0"/>
              <a:t> </a:t>
            </a:r>
            <a:r>
              <a:rPr lang="es-ES" sz="2200" dirty="0" err="1"/>
              <a:t>defined</a:t>
            </a:r>
            <a:r>
              <a:rPr lang="es-ES" sz="2200" dirty="0"/>
              <a:t> </a:t>
            </a:r>
            <a:r>
              <a:rPr lang="es-ES" sz="2200" dirty="0" err="1"/>
              <a:t>tasks</a:t>
            </a:r>
            <a:r>
              <a:rPr lang="es-ES" sz="2200" dirty="0"/>
              <a:t>.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b="1" dirty="0" err="1"/>
              <a:t>Low</a:t>
            </a:r>
            <a:r>
              <a:rPr lang="es-ES" sz="2200" b="1" dirty="0"/>
              <a:t> </a:t>
            </a:r>
            <a:r>
              <a:rPr lang="es-ES" sz="2200" b="1" dirty="0" err="1"/>
              <a:t>coupling</a:t>
            </a:r>
            <a:r>
              <a:rPr lang="es-ES" sz="2200" b="1" dirty="0"/>
              <a:t>:</a:t>
            </a:r>
            <a:r>
              <a:rPr lang="es-ES" sz="2200" dirty="0"/>
              <a:t> A </a:t>
            </a:r>
            <a:r>
              <a:rPr lang="es-ES" sz="2200" dirty="0" err="1"/>
              <a:t>change</a:t>
            </a:r>
            <a:r>
              <a:rPr lang="es-ES" sz="2200" dirty="0"/>
              <a:t> in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doesn’t</a:t>
            </a:r>
            <a:r>
              <a:rPr lang="es-ES" sz="2200" dirty="0"/>
              <a:t> mean a </a:t>
            </a:r>
            <a:r>
              <a:rPr lang="es-ES" sz="2200" dirty="0" err="1"/>
              <a:t>change</a:t>
            </a:r>
            <a:r>
              <a:rPr lang="es-ES" sz="2200" dirty="0"/>
              <a:t> in </a:t>
            </a:r>
            <a:endParaRPr lang="es-ES" sz="2200" dirty="0" smtClean="0"/>
          </a:p>
          <a:p>
            <a:pPr marL="914400" lvl="2" indent="0">
              <a:lnSpc>
                <a:spcPct val="90000"/>
              </a:lnSpc>
              <a:buNone/>
              <a:defRPr/>
            </a:pPr>
            <a:r>
              <a:rPr lang="es-ES" sz="2200" dirty="0"/>
              <a:t> </a:t>
            </a:r>
            <a:r>
              <a:rPr lang="es-ES" sz="2200" dirty="0" smtClean="0"/>
              <a:t>  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/>
              <a:t>others</a:t>
            </a:r>
            <a:r>
              <a:rPr lang="es-ES" sz="22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easy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do a </a:t>
            </a:r>
            <a:r>
              <a:rPr lang="es-ES" sz="2200" dirty="0" err="1"/>
              <a:t>requires</a:t>
            </a:r>
            <a:r>
              <a:rPr lang="es-ES" sz="2200" dirty="0"/>
              <a:t> a </a:t>
            </a:r>
            <a:r>
              <a:rPr lang="es-ES" sz="2200" dirty="0" err="1"/>
              <a:t>lot</a:t>
            </a:r>
            <a:r>
              <a:rPr lang="es-ES" sz="2200" dirty="0"/>
              <a:t> of </a:t>
            </a:r>
            <a:r>
              <a:rPr lang="es-ES" sz="2200" dirty="0" err="1"/>
              <a:t>practice</a:t>
            </a:r>
            <a:r>
              <a:rPr lang="es-ES" sz="2200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Modular </a:t>
            </a:r>
            <a:r>
              <a:rPr lang="es-ES" sz="3000" cap="all" dirty="0" err="1">
                <a:latin typeface="Nexa Bold" pitchFamily="50" charset="0"/>
              </a:rPr>
              <a:t>programming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philosophy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lnSpc>
                <a:spcPct val="90000"/>
              </a:lnSpc>
              <a:defRPr/>
            </a:pPr>
            <a:r>
              <a:rPr lang="es-ES" sz="2400" dirty="0"/>
              <a:t>A </a:t>
            </a:r>
            <a:r>
              <a:rPr lang="es-ES" sz="2400" dirty="0" err="1"/>
              <a:t>supermarket</a:t>
            </a:r>
            <a:r>
              <a:rPr lang="es-ES" sz="2400" dirty="0"/>
              <a:t> </a:t>
            </a:r>
            <a:r>
              <a:rPr lang="es-ES" sz="2400" dirty="0" err="1"/>
              <a:t>offers</a:t>
            </a:r>
            <a:r>
              <a:rPr lang="es-ES" sz="2400" dirty="0"/>
              <a:t> </a:t>
            </a:r>
            <a:r>
              <a:rPr lang="es-ES" sz="2400" dirty="0" err="1"/>
              <a:t>discounts</a:t>
            </a:r>
            <a:r>
              <a:rPr lang="es-ES" sz="2400" dirty="0"/>
              <a:t> of 30%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</a:t>
            </a:r>
            <a:r>
              <a:rPr lang="es-ES" sz="2400" dirty="0" err="1"/>
              <a:t>purchases</a:t>
            </a:r>
            <a:r>
              <a:rPr lang="es-ES" sz="2400" dirty="0"/>
              <a:t> and 35%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those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exceed</a:t>
            </a:r>
            <a:r>
              <a:rPr lang="es-ES" sz="2400" dirty="0"/>
              <a:t> 1000 </a:t>
            </a:r>
            <a:r>
              <a:rPr lang="es-ES" sz="2400" dirty="0" err="1"/>
              <a:t>dollars</a:t>
            </a:r>
            <a:r>
              <a:rPr lang="es-ES" sz="2400" dirty="0"/>
              <a:t>*</a:t>
            </a:r>
          </a:p>
          <a:p>
            <a:pPr marL="0" lvl="0" indent="0">
              <a:lnSpc>
                <a:spcPct val="90000"/>
              </a:lnSpc>
              <a:defRPr/>
            </a:pPr>
            <a:endParaRPr lang="es-ES" sz="24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 smtClean="0"/>
              <a:t>Discounts</a:t>
            </a:r>
            <a:r>
              <a:rPr lang="es-ES" sz="2400" dirty="0" smtClean="0"/>
              <a:t> </a:t>
            </a:r>
            <a:r>
              <a:rPr lang="es-ES" sz="2400" dirty="0"/>
              <a:t>are 500 </a:t>
            </a:r>
            <a:r>
              <a:rPr lang="es-ES" sz="2400" dirty="0" err="1"/>
              <a:t>dollars</a:t>
            </a:r>
            <a:r>
              <a:rPr lang="es-ES" sz="2400" dirty="0"/>
              <a:t> at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most</a:t>
            </a:r>
            <a:r>
              <a:rPr lang="es-ES" sz="2400" dirty="0"/>
              <a:t>.</a:t>
            </a:r>
          </a:p>
          <a:p>
            <a:pPr marL="0" lvl="0" indent="0">
              <a:lnSpc>
                <a:spcPct val="90000"/>
              </a:lnSpc>
              <a:defRPr/>
            </a:pPr>
            <a:endParaRPr lang="es-ES" sz="2400" dirty="0">
              <a:sym typeface="Wingdings" pitchFamily="2" charset="2"/>
            </a:endParaRPr>
          </a:p>
          <a:p>
            <a:pPr>
              <a:lnSpc>
                <a:spcPct val="90000"/>
              </a:lnSpc>
              <a:defRPr/>
            </a:pPr>
            <a:r>
              <a:rPr lang="es-ES" sz="2400" dirty="0" err="1" smtClean="0">
                <a:sym typeface="Wingdings" pitchFamily="2" charset="2"/>
              </a:rPr>
              <a:t>Let's</a:t>
            </a:r>
            <a:r>
              <a:rPr lang="es-ES" sz="2400" dirty="0" smtClean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create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an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algorithm</a:t>
            </a:r>
            <a:r>
              <a:rPr lang="es-ES" sz="2400" dirty="0">
                <a:sym typeface="Wingdings" pitchFamily="2" charset="2"/>
              </a:rPr>
              <a:t> so </a:t>
            </a:r>
            <a:r>
              <a:rPr lang="es-ES" sz="2400" dirty="0" err="1">
                <a:sym typeface="Wingdings" pitchFamily="2" charset="2"/>
              </a:rPr>
              <a:t>that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the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person</a:t>
            </a:r>
            <a:r>
              <a:rPr lang="es-ES" sz="2400" dirty="0">
                <a:sym typeface="Wingdings" pitchFamily="2" charset="2"/>
              </a:rPr>
              <a:t> can </a:t>
            </a:r>
            <a:r>
              <a:rPr lang="es-ES" sz="2400" dirty="0" err="1">
                <a:sym typeface="Wingdings" pitchFamily="2" charset="2"/>
              </a:rPr>
              <a:t>enter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the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value</a:t>
            </a:r>
            <a:r>
              <a:rPr lang="es-ES" sz="2400" dirty="0">
                <a:sym typeface="Wingdings" pitchFamily="2" charset="2"/>
              </a:rPr>
              <a:t> of a </a:t>
            </a:r>
            <a:r>
              <a:rPr lang="es-ES" sz="2400" dirty="0" err="1">
                <a:sym typeface="Wingdings" pitchFamily="2" charset="2"/>
              </a:rPr>
              <a:t>purchase</a:t>
            </a:r>
            <a:r>
              <a:rPr lang="es-ES" sz="2400" dirty="0">
                <a:sym typeface="Wingdings" pitchFamily="2" charset="2"/>
              </a:rPr>
              <a:t> and </a:t>
            </a:r>
            <a:r>
              <a:rPr lang="es-ES" sz="2400" dirty="0" err="1">
                <a:sym typeface="Wingdings" pitchFamily="2" charset="2"/>
              </a:rPr>
              <a:t>calculate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how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much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would</a:t>
            </a:r>
            <a:r>
              <a:rPr lang="es-ES" sz="2400" dirty="0">
                <a:sym typeface="Wingdings" pitchFamily="2" charset="2"/>
              </a:rPr>
              <a:t> be </a:t>
            </a:r>
            <a:r>
              <a:rPr lang="es-ES" sz="2400" dirty="0" err="1">
                <a:sym typeface="Wingdings" pitchFamily="2" charset="2"/>
              </a:rPr>
              <a:t>the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discount</a:t>
            </a:r>
            <a:r>
              <a:rPr lang="es-ES" sz="2400" dirty="0">
                <a:sym typeface="Wingdings" pitchFamily="2" charset="2"/>
              </a:rPr>
              <a:t>.</a:t>
            </a:r>
            <a:endParaRPr lang="es-E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Modular </a:t>
            </a:r>
            <a:r>
              <a:rPr lang="es-ES" sz="3000" cap="all" dirty="0" err="1" smtClean="0">
                <a:latin typeface="Nexa Bold" pitchFamily="50" charset="0"/>
              </a:rPr>
              <a:t>programming</a:t>
            </a:r>
            <a:r>
              <a:rPr lang="es-ES" sz="3000" cap="all" dirty="0" smtClean="0">
                <a:latin typeface="Nexa Bold" pitchFamily="50" charset="0"/>
              </a:rPr>
              <a:t> -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9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endParaRPr lang="en-US" sz="2400" dirty="0" smtClean="0"/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calculateNet</a:t>
            </a:r>
            <a:endParaRPr lang="es-ES" sz="2400" dirty="0"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</a:rPr>
              <a:t>gross</a:t>
            </a:r>
            <a:r>
              <a:rPr lang="es-ES" sz="2400" dirty="0">
                <a:latin typeface="Courier New" pitchFamily="49" charset="0"/>
              </a:rPr>
              <a:t>, disc, net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latin typeface="Courier New" pitchFamily="49" charset="0"/>
              </a:rPr>
              <a:t>read</a:t>
            </a:r>
            <a:r>
              <a:rPr lang="es-ES" sz="2400" dirty="0">
                <a:latin typeface="Courier New" pitchFamily="49" charset="0"/>
              </a:rPr>
              <a:t>(</a:t>
            </a:r>
            <a:r>
              <a:rPr lang="es-ES" sz="2400" dirty="0" err="1">
                <a:latin typeface="Courier New" pitchFamily="49" charset="0"/>
              </a:rPr>
              <a:t>gross</a:t>
            </a:r>
            <a:r>
              <a:rPr lang="es-ES" sz="2400" dirty="0">
                <a:latin typeface="Courier New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(</a:t>
            </a:r>
            <a:r>
              <a:rPr lang="es-ES" sz="2400" dirty="0" err="1">
                <a:latin typeface="Courier New" pitchFamily="49" charset="0"/>
              </a:rPr>
              <a:t>gross</a:t>
            </a:r>
            <a:r>
              <a:rPr lang="es-ES" sz="2400" dirty="0">
                <a:latin typeface="Courier New" pitchFamily="49" charset="0"/>
              </a:rPr>
              <a:t> &lt; 1000)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then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// </a:t>
            </a:r>
            <a:r>
              <a:rPr lang="es-ES" sz="2400" dirty="0" err="1">
                <a:latin typeface="Courier New" pitchFamily="49" charset="0"/>
              </a:rPr>
              <a:t>If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spend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is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less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than</a:t>
            </a:r>
            <a:r>
              <a:rPr lang="es-ES" sz="2400" dirty="0">
                <a:latin typeface="Courier New" pitchFamily="49" charset="0"/>
              </a:rPr>
              <a:t> 1000 </a:t>
            </a:r>
            <a:r>
              <a:rPr lang="es-ES" sz="2400" dirty="0" err="1">
                <a:latin typeface="Courier New" pitchFamily="49" charset="0"/>
              </a:rPr>
              <a:t>then</a:t>
            </a:r>
            <a:r>
              <a:rPr lang="es-ES" sz="2400" dirty="0">
                <a:latin typeface="Courier New" pitchFamily="49" charset="0"/>
              </a:rPr>
              <a:t> I </a:t>
            </a:r>
            <a:r>
              <a:rPr lang="es-ES" sz="2400" dirty="0" err="1">
                <a:latin typeface="Courier New" pitchFamily="49" charset="0"/>
              </a:rPr>
              <a:t>apply</a:t>
            </a:r>
            <a:r>
              <a:rPr lang="es-ES" sz="2400" dirty="0">
                <a:latin typeface="Courier New" pitchFamily="49" charset="0"/>
              </a:rPr>
              <a:t> 30%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dirty="0">
                <a:latin typeface="Courier New" pitchFamily="49" charset="0"/>
              </a:rPr>
              <a:t>disc =(</a:t>
            </a:r>
            <a:r>
              <a:rPr lang="es-ES" dirty="0" err="1">
                <a:latin typeface="Courier New" pitchFamily="49" charset="0"/>
              </a:rPr>
              <a:t>gross</a:t>
            </a:r>
            <a:r>
              <a:rPr lang="es-ES" dirty="0">
                <a:latin typeface="Courier New" pitchFamily="49" charset="0"/>
              </a:rPr>
              <a:t> * 30) / 100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else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>
                <a:latin typeface="Courier New" pitchFamily="49" charset="0"/>
              </a:rPr>
              <a:t>// </a:t>
            </a:r>
            <a:r>
              <a:rPr lang="es-ES" sz="2400" dirty="0" err="1">
                <a:latin typeface="Courier New" pitchFamily="49" charset="0"/>
              </a:rPr>
              <a:t>if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spend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is</a:t>
            </a:r>
            <a:r>
              <a:rPr lang="es-ES" sz="2400" dirty="0">
                <a:latin typeface="Courier New" pitchFamily="49" charset="0"/>
              </a:rPr>
              <a:t> more </a:t>
            </a:r>
            <a:r>
              <a:rPr lang="es-ES" sz="2400" dirty="0" err="1">
                <a:latin typeface="Courier New" pitchFamily="49" charset="0"/>
              </a:rPr>
              <a:t>than</a:t>
            </a:r>
            <a:r>
              <a:rPr lang="es-ES" sz="2400" dirty="0">
                <a:latin typeface="Courier New" pitchFamily="49" charset="0"/>
              </a:rPr>
              <a:t> 1000 </a:t>
            </a:r>
            <a:r>
              <a:rPr lang="es-ES" sz="2400" dirty="0" err="1">
                <a:latin typeface="Courier New" pitchFamily="49" charset="0"/>
              </a:rPr>
              <a:t>then</a:t>
            </a:r>
            <a:r>
              <a:rPr lang="es-ES" sz="2400" dirty="0">
                <a:latin typeface="Courier New" pitchFamily="49" charset="0"/>
              </a:rPr>
              <a:t> I </a:t>
            </a:r>
            <a:r>
              <a:rPr lang="es-ES" sz="2400" dirty="0" err="1">
                <a:latin typeface="Courier New" pitchFamily="49" charset="0"/>
              </a:rPr>
              <a:t>apply</a:t>
            </a:r>
            <a:r>
              <a:rPr lang="es-ES" sz="2400" dirty="0">
                <a:latin typeface="Courier New" pitchFamily="49" charset="0"/>
              </a:rPr>
              <a:t> 35%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dirty="0">
                <a:latin typeface="Courier New" pitchFamily="49" charset="0"/>
              </a:rPr>
              <a:t>disc = (</a:t>
            </a:r>
            <a:r>
              <a:rPr lang="es-ES" dirty="0" err="1">
                <a:latin typeface="Courier New" pitchFamily="49" charset="0"/>
              </a:rPr>
              <a:t>gross</a:t>
            </a:r>
            <a:r>
              <a:rPr lang="es-ES" dirty="0">
                <a:latin typeface="Courier New" pitchFamily="49" charset="0"/>
              </a:rPr>
              <a:t>* (35)) / 100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disc &gt; 500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then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// </a:t>
            </a:r>
            <a:r>
              <a:rPr lang="es-ES" sz="2400" dirty="0" err="1">
                <a:latin typeface="Courier New" pitchFamily="49" charset="0"/>
              </a:rPr>
              <a:t>There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won’t</a:t>
            </a:r>
            <a:r>
              <a:rPr lang="es-ES" sz="2400" dirty="0">
                <a:latin typeface="Courier New" pitchFamily="49" charset="0"/>
              </a:rPr>
              <a:t> be </a:t>
            </a:r>
            <a:r>
              <a:rPr lang="es-ES" sz="2400" dirty="0" err="1">
                <a:latin typeface="Courier New" pitchFamily="49" charset="0"/>
              </a:rPr>
              <a:t>discount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over</a:t>
            </a:r>
            <a:r>
              <a:rPr lang="es-ES" sz="2400" dirty="0">
                <a:latin typeface="Courier New" pitchFamily="49" charset="0"/>
              </a:rPr>
              <a:t> 500 </a:t>
            </a:r>
            <a:r>
              <a:rPr lang="es-ES" sz="2400" dirty="0" err="1">
                <a:latin typeface="Courier New" pitchFamily="49" charset="0"/>
              </a:rPr>
              <a:t>dollars</a:t>
            </a:r>
            <a:endParaRPr lang="es-ES" sz="2400" dirty="0">
              <a:latin typeface="Courier New" pitchFamily="49" charset="0"/>
            </a:endParaRP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dirty="0">
                <a:latin typeface="Courier New" pitchFamily="49" charset="0"/>
              </a:rPr>
              <a:t>disc = 500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net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gross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- disc</a:t>
            </a:r>
            <a:endParaRPr lang="es-ES" sz="2400" dirty="0"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latin typeface="Nexa Bold" pitchFamily="50" charset="0"/>
              </a:rPr>
              <a:t>Example</a:t>
            </a:r>
            <a:r>
              <a:rPr lang="es-AR" sz="3000" cap="all" dirty="0" smtClean="0">
                <a:latin typeface="Nexa Bold" pitchFamily="50" charset="0"/>
              </a:rPr>
              <a:t> -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without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Modules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9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55000" lnSpcReduction="20000"/>
          </a:bodyPr>
          <a:lstStyle/>
          <a:p>
            <a:endParaRPr lang="en-US" sz="2400" dirty="0" smtClean="0"/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3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calculateNet</a:t>
            </a:r>
            <a:endParaRPr lang="es-ES" sz="3500" dirty="0"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3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3500" dirty="0">
                <a:latin typeface="Courier New" pitchFamily="49" charset="0"/>
              </a:rPr>
              <a:t>: </a:t>
            </a:r>
            <a:r>
              <a:rPr lang="es-ES" sz="3500" dirty="0" err="1">
                <a:latin typeface="Courier New" pitchFamily="49" charset="0"/>
              </a:rPr>
              <a:t>gross</a:t>
            </a:r>
            <a:r>
              <a:rPr lang="es-ES" sz="3500" dirty="0">
                <a:latin typeface="Courier New" pitchFamily="49" charset="0"/>
              </a:rPr>
              <a:t>, disc, net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 smtClean="0">
                <a:latin typeface="Courier New" pitchFamily="49" charset="0"/>
              </a:rPr>
              <a:t>read</a:t>
            </a:r>
            <a:r>
              <a:rPr lang="es-ES" sz="3500" dirty="0" smtClean="0">
                <a:latin typeface="Courier New" pitchFamily="49" charset="0"/>
              </a:rPr>
              <a:t>(</a:t>
            </a:r>
            <a:r>
              <a:rPr lang="es-ES" sz="3500" dirty="0" err="1" smtClean="0">
                <a:latin typeface="Courier New" pitchFamily="49" charset="0"/>
              </a:rPr>
              <a:t>gross</a:t>
            </a:r>
            <a:r>
              <a:rPr lang="es-ES" sz="3500" dirty="0">
                <a:latin typeface="Courier New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>
                <a:latin typeface="Courier New" pitchFamily="49" charset="0"/>
              </a:rPr>
              <a:t>disc </a:t>
            </a:r>
            <a:r>
              <a:rPr lang="es-ES" sz="3500" dirty="0">
                <a:latin typeface="Courier New" pitchFamily="49" charset="0"/>
                <a:sym typeface="Wingdings" pitchFamily="2" charset="2"/>
              </a:rPr>
              <a:t>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calculateDiscount</a:t>
            </a:r>
            <a:r>
              <a:rPr lang="es-ES" sz="3500" dirty="0">
                <a:latin typeface="Courier New" pitchFamily="49" charset="0"/>
              </a:rPr>
              <a:t> (</a:t>
            </a:r>
            <a:r>
              <a:rPr lang="es-ES" sz="3500" dirty="0" err="1">
                <a:latin typeface="Courier New" pitchFamily="49" charset="0"/>
              </a:rPr>
              <a:t>gross</a:t>
            </a:r>
            <a:r>
              <a:rPr lang="es-ES" sz="3500" dirty="0">
                <a:latin typeface="Courier New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>
                <a:latin typeface="Courier New" pitchFamily="49" charset="0"/>
              </a:rPr>
              <a:t>net </a:t>
            </a:r>
            <a:r>
              <a:rPr lang="es-ES" sz="3500" dirty="0">
                <a:latin typeface="Courier New" pitchFamily="49" charset="0"/>
                <a:sym typeface="Wingdings" pitchFamily="2" charset="2"/>
              </a:rPr>
              <a:t> </a:t>
            </a:r>
            <a:r>
              <a:rPr lang="es-ES" sz="3500" dirty="0" err="1">
                <a:latin typeface="Courier New" pitchFamily="49" charset="0"/>
                <a:sym typeface="Wingdings" pitchFamily="2" charset="2"/>
              </a:rPr>
              <a:t>gross</a:t>
            </a:r>
            <a:r>
              <a:rPr lang="es-ES" sz="3500" dirty="0">
                <a:latin typeface="Courier New" pitchFamily="49" charset="0"/>
                <a:sym typeface="Wingdings" pitchFamily="2" charset="2"/>
              </a:rPr>
              <a:t> - disc</a:t>
            </a:r>
            <a:endParaRPr lang="es-ES" sz="3500" dirty="0"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35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3500" dirty="0">
              <a:solidFill>
                <a:schemeClr val="tx1">
                  <a:tint val="75000"/>
                </a:schemeClr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calculateDiscount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(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3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3500" dirty="0">
                <a:latin typeface="Courier New" pitchFamily="49" charset="0"/>
              </a:rPr>
              <a:t>: </a:t>
            </a:r>
            <a:r>
              <a:rPr lang="es-ES" sz="3500" dirty="0" err="1">
                <a:latin typeface="Courier New" pitchFamily="49" charset="0"/>
              </a:rPr>
              <a:t>amount</a:t>
            </a:r>
            <a:r>
              <a:rPr lang="es-ES" sz="3500" dirty="0">
                <a:latin typeface="Courier New" pitchFamily="49" charset="0"/>
              </a:rPr>
              <a:t>) : 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endParaRPr lang="es-ES" sz="3500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3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3500" dirty="0">
                <a:latin typeface="Courier New" pitchFamily="49" charset="0"/>
              </a:rPr>
              <a:t>: disc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3500" dirty="0">
                <a:latin typeface="Courier New" pitchFamily="49" charset="0"/>
              </a:rPr>
              <a:t>(</a:t>
            </a:r>
            <a:r>
              <a:rPr lang="es-ES" sz="3500" dirty="0" err="1">
                <a:latin typeface="Courier New" pitchFamily="49" charset="0"/>
              </a:rPr>
              <a:t>amount</a:t>
            </a:r>
            <a:r>
              <a:rPr lang="es-ES" sz="3500" dirty="0">
                <a:latin typeface="Courier New" pitchFamily="49" charset="0"/>
              </a:rPr>
              <a:t>&lt; 1000) </a:t>
            </a:r>
            <a:r>
              <a:rPr lang="es-ES" sz="3500" dirty="0" err="1">
                <a:latin typeface="Courier New" pitchFamily="49" charset="0"/>
              </a:rPr>
              <a:t>then</a:t>
            </a:r>
            <a:r>
              <a:rPr lang="es-ES" sz="3500" dirty="0">
                <a:latin typeface="Courier New" pitchFamily="49" charset="0"/>
              </a:rPr>
              <a:t> // </a:t>
            </a:r>
            <a:r>
              <a:rPr lang="es-ES" sz="3500" dirty="0" err="1">
                <a:latin typeface="Courier New" pitchFamily="49" charset="0"/>
              </a:rPr>
              <a:t>If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spend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less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than</a:t>
            </a:r>
            <a:r>
              <a:rPr lang="es-ES" sz="3500" dirty="0">
                <a:latin typeface="Courier New" pitchFamily="49" charset="0"/>
              </a:rPr>
              <a:t> 1000 </a:t>
            </a:r>
            <a:r>
              <a:rPr lang="es-ES" sz="3500" dirty="0" err="1">
                <a:latin typeface="Courier New" pitchFamily="49" charset="0"/>
              </a:rPr>
              <a:t>then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apply</a:t>
            </a:r>
            <a:r>
              <a:rPr lang="es-ES" sz="3500" dirty="0">
                <a:latin typeface="Courier New" pitchFamily="49" charset="0"/>
              </a:rPr>
              <a:t> 30%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sz="3500" dirty="0">
                <a:latin typeface="Courier New" pitchFamily="49" charset="0"/>
                <a:sym typeface="Wingdings" pitchFamily="2" charset="2"/>
              </a:rPr>
              <a:t>disc  </a:t>
            </a:r>
            <a:r>
              <a:rPr lang="es-ES" sz="3500" dirty="0">
                <a:latin typeface="Courier New" pitchFamily="49" charset="0"/>
              </a:rPr>
              <a:t>(</a:t>
            </a:r>
            <a:r>
              <a:rPr lang="es-ES" sz="3500" dirty="0" err="1">
                <a:latin typeface="Courier New" pitchFamily="49" charset="0"/>
              </a:rPr>
              <a:t>amount</a:t>
            </a:r>
            <a:r>
              <a:rPr lang="es-ES" sz="3500" dirty="0">
                <a:latin typeface="Courier New" pitchFamily="49" charset="0"/>
              </a:rPr>
              <a:t>* 30) / 100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else</a:t>
            </a:r>
            <a:r>
              <a:rPr lang="es-ES" sz="3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 </a:t>
            </a:r>
            <a:r>
              <a:rPr lang="es-ES" sz="3500" dirty="0">
                <a:latin typeface="Courier New" pitchFamily="49" charset="0"/>
              </a:rPr>
              <a:t>// </a:t>
            </a:r>
            <a:r>
              <a:rPr lang="es-ES" sz="3500" dirty="0" err="1">
                <a:latin typeface="Courier New" pitchFamily="49" charset="0"/>
              </a:rPr>
              <a:t>if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spend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is</a:t>
            </a:r>
            <a:r>
              <a:rPr lang="es-ES" sz="3500" dirty="0">
                <a:latin typeface="Courier New" pitchFamily="49" charset="0"/>
              </a:rPr>
              <a:t> more </a:t>
            </a:r>
            <a:r>
              <a:rPr lang="es-ES" sz="3500" dirty="0" err="1">
                <a:latin typeface="Courier New" pitchFamily="49" charset="0"/>
              </a:rPr>
              <a:t>than</a:t>
            </a:r>
            <a:r>
              <a:rPr lang="es-ES" sz="3500" dirty="0">
                <a:latin typeface="Courier New" pitchFamily="49" charset="0"/>
              </a:rPr>
              <a:t> 1000 </a:t>
            </a:r>
            <a:r>
              <a:rPr lang="es-ES" sz="3500" dirty="0" err="1">
                <a:latin typeface="Courier New" pitchFamily="49" charset="0"/>
              </a:rPr>
              <a:t>then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apply</a:t>
            </a:r>
            <a:r>
              <a:rPr lang="es-ES" sz="3500" dirty="0">
                <a:latin typeface="Courier New" pitchFamily="49" charset="0"/>
              </a:rPr>
              <a:t> 35%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sz="3500" dirty="0">
                <a:latin typeface="Courier New" pitchFamily="49" charset="0"/>
                <a:sym typeface="Wingdings" pitchFamily="2" charset="2"/>
              </a:rPr>
              <a:t>disc </a:t>
            </a:r>
            <a:r>
              <a:rPr lang="es-ES" sz="3500" dirty="0">
                <a:latin typeface="Courier New" pitchFamily="49" charset="0"/>
              </a:rPr>
              <a:t> (</a:t>
            </a:r>
            <a:r>
              <a:rPr lang="es-ES" sz="3500" dirty="0" err="1">
                <a:latin typeface="Courier New" pitchFamily="49" charset="0"/>
              </a:rPr>
              <a:t>amount</a:t>
            </a:r>
            <a:r>
              <a:rPr lang="es-ES" sz="3500" dirty="0">
                <a:latin typeface="Courier New" pitchFamily="49" charset="0"/>
              </a:rPr>
              <a:t>* 35) / 100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endParaRPr lang="es-ES" sz="3500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>
                <a:latin typeface="Courier New" pitchFamily="49" charset="0"/>
                <a:sym typeface="Wingdings" pitchFamily="2" charset="2"/>
              </a:rPr>
              <a:t>disc </a:t>
            </a:r>
            <a:r>
              <a:rPr lang="es-ES" sz="3500" dirty="0">
                <a:latin typeface="Courier New" pitchFamily="49" charset="0"/>
              </a:rPr>
              <a:t>&gt; 500 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then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>
                <a:latin typeface="Courier New" pitchFamily="49" charset="0"/>
              </a:rPr>
              <a:t>// </a:t>
            </a:r>
            <a:r>
              <a:rPr lang="es-ES" sz="3500" dirty="0" err="1">
                <a:latin typeface="Courier New" pitchFamily="49" charset="0"/>
              </a:rPr>
              <a:t>There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won’t</a:t>
            </a:r>
            <a:r>
              <a:rPr lang="es-ES" sz="3500" dirty="0">
                <a:latin typeface="Courier New" pitchFamily="49" charset="0"/>
              </a:rPr>
              <a:t> be </a:t>
            </a:r>
            <a:r>
              <a:rPr lang="es-ES" sz="3500" dirty="0" err="1">
                <a:latin typeface="Courier New" pitchFamily="49" charset="0"/>
              </a:rPr>
              <a:t>discount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over</a:t>
            </a:r>
            <a:r>
              <a:rPr lang="es-ES" sz="3500" dirty="0">
                <a:latin typeface="Courier New" pitchFamily="49" charset="0"/>
              </a:rPr>
              <a:t> $500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sz="3500" dirty="0">
                <a:latin typeface="Courier New" pitchFamily="49" charset="0"/>
                <a:sym typeface="Wingdings" pitchFamily="2" charset="2"/>
              </a:rPr>
              <a:t>disc </a:t>
            </a:r>
            <a:r>
              <a:rPr lang="es-ES" sz="3500" dirty="0">
                <a:latin typeface="Courier New" pitchFamily="49" charset="0"/>
              </a:rPr>
              <a:t> 500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endParaRPr lang="es-ES" sz="3500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>
                <a:latin typeface="Courier New" pitchFamily="49" charset="0"/>
              </a:rPr>
              <a:t>disc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latin typeface="Nexa Bold" pitchFamily="50" charset="0"/>
              </a:rPr>
              <a:t>Example</a:t>
            </a:r>
            <a:r>
              <a:rPr lang="es-AR" sz="3000" cap="all" dirty="0" smtClean="0">
                <a:latin typeface="Nexa Bold" pitchFamily="50" charset="0"/>
              </a:rPr>
              <a:t> -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with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Modules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5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32500" lnSpcReduction="20000"/>
          </a:bodyPr>
          <a:lstStyle/>
          <a:p>
            <a:endParaRPr lang="en-US" sz="2400" dirty="0" smtClean="0"/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5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calculateNet</a:t>
            </a:r>
            <a:endParaRPr lang="es-ES" sz="5500" dirty="0"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5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5500" dirty="0">
                <a:latin typeface="Courier New" pitchFamily="49" charset="0"/>
              </a:rPr>
              <a:t>: </a:t>
            </a:r>
            <a:r>
              <a:rPr lang="es-ES" sz="5500" dirty="0" err="1">
                <a:latin typeface="Courier New" pitchFamily="49" charset="0"/>
              </a:rPr>
              <a:t>gross</a:t>
            </a:r>
            <a:r>
              <a:rPr lang="es-ES" sz="5500" dirty="0">
                <a:latin typeface="Courier New" pitchFamily="49" charset="0"/>
              </a:rPr>
              <a:t>, disc, net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latin typeface="Courier New" pitchFamily="49" charset="0"/>
              </a:rPr>
              <a:t>read</a:t>
            </a:r>
            <a:r>
              <a:rPr lang="es-ES" sz="5500" dirty="0">
                <a:latin typeface="Courier New" pitchFamily="49" charset="0"/>
              </a:rPr>
              <a:t>(</a:t>
            </a:r>
            <a:r>
              <a:rPr lang="es-ES" sz="5500" dirty="0" err="1">
                <a:latin typeface="Courier New" pitchFamily="49" charset="0"/>
              </a:rPr>
              <a:t>gross</a:t>
            </a:r>
            <a:r>
              <a:rPr lang="es-ES" sz="5500" dirty="0">
                <a:latin typeface="Courier New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>
                <a:latin typeface="Courier New" pitchFamily="49" charset="0"/>
              </a:rPr>
              <a:t>disc </a:t>
            </a:r>
            <a:r>
              <a:rPr lang="es-ES" sz="5500" dirty="0">
                <a:latin typeface="Courier New" pitchFamily="49" charset="0"/>
                <a:sym typeface="Wingdings" pitchFamily="2" charset="2"/>
              </a:rPr>
              <a:t>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calculateDiscount</a:t>
            </a:r>
            <a:r>
              <a:rPr lang="es-ES" sz="5500" dirty="0">
                <a:latin typeface="Courier New" pitchFamily="49" charset="0"/>
              </a:rPr>
              <a:t> (</a:t>
            </a:r>
            <a:r>
              <a:rPr lang="es-ES" sz="5500" dirty="0" err="1">
                <a:latin typeface="Courier New" pitchFamily="49" charset="0"/>
              </a:rPr>
              <a:t>gross</a:t>
            </a:r>
            <a:r>
              <a:rPr lang="es-ES" sz="5500" dirty="0">
                <a:latin typeface="Courier New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>
                <a:latin typeface="Courier New" pitchFamily="49" charset="0"/>
              </a:rPr>
              <a:t>net </a:t>
            </a:r>
            <a:r>
              <a:rPr lang="es-ES" sz="5500" dirty="0">
                <a:latin typeface="Courier New" pitchFamily="49" charset="0"/>
                <a:sym typeface="Wingdings" pitchFamily="2" charset="2"/>
              </a:rPr>
              <a:t> </a:t>
            </a:r>
            <a:r>
              <a:rPr lang="es-ES" sz="5500" dirty="0" err="1">
                <a:latin typeface="Courier New" pitchFamily="49" charset="0"/>
                <a:sym typeface="Wingdings" pitchFamily="2" charset="2"/>
              </a:rPr>
              <a:t>gross</a:t>
            </a:r>
            <a:r>
              <a:rPr lang="es-ES" sz="5500" dirty="0">
                <a:latin typeface="Courier New" pitchFamily="49" charset="0"/>
                <a:sym typeface="Wingdings" pitchFamily="2" charset="2"/>
              </a:rPr>
              <a:t> - disc</a:t>
            </a:r>
            <a:endParaRPr lang="es-ES" sz="5500" dirty="0"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55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s-ES" sz="55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calculateDiscount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(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5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5500" dirty="0">
                <a:latin typeface="Courier New" pitchFamily="49" charset="0"/>
              </a:rPr>
              <a:t>: </a:t>
            </a:r>
            <a:r>
              <a:rPr lang="es-ES" sz="5500" dirty="0" err="1">
                <a:latin typeface="Courier New" pitchFamily="49" charset="0"/>
              </a:rPr>
              <a:t>amount</a:t>
            </a:r>
            <a:r>
              <a:rPr lang="es-ES" sz="5500" dirty="0">
                <a:latin typeface="Courier New" pitchFamily="49" charset="0"/>
              </a:rPr>
              <a:t>) :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endParaRPr lang="es-ES" sz="5500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const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5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5500" dirty="0">
                <a:latin typeface="Courier New" pitchFamily="49" charset="0"/>
              </a:rPr>
              <a:t>: PERC_BASE = 30, PERC_AD = 35 // define </a:t>
            </a:r>
            <a:r>
              <a:rPr lang="es-ES" sz="5500" dirty="0" err="1">
                <a:latin typeface="Courier New" pitchFamily="49" charset="0"/>
              </a:rPr>
              <a:t>constants</a:t>
            </a:r>
            <a:endParaRPr lang="es-ES" sz="5500" dirty="0"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5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5500" dirty="0">
                <a:latin typeface="Courier New" pitchFamily="49" charset="0"/>
              </a:rPr>
              <a:t>: disc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5500" dirty="0">
                <a:latin typeface="Courier New" pitchFamily="49" charset="0"/>
              </a:rPr>
              <a:t>(</a:t>
            </a:r>
            <a:r>
              <a:rPr lang="es-ES" sz="5500" dirty="0" err="1">
                <a:latin typeface="Courier New" pitchFamily="49" charset="0"/>
              </a:rPr>
              <a:t>amount</a:t>
            </a:r>
            <a:r>
              <a:rPr lang="es-ES" sz="5500" dirty="0">
                <a:latin typeface="Courier New" pitchFamily="49" charset="0"/>
              </a:rPr>
              <a:t>&lt; 1000) </a:t>
            </a:r>
            <a:r>
              <a:rPr lang="es-ES" sz="5500" dirty="0" err="1">
                <a:latin typeface="Courier New" pitchFamily="49" charset="0"/>
              </a:rPr>
              <a:t>then</a:t>
            </a:r>
            <a:r>
              <a:rPr lang="es-ES" sz="5500" dirty="0">
                <a:latin typeface="Courier New" pitchFamily="49" charset="0"/>
              </a:rPr>
              <a:t> // </a:t>
            </a:r>
            <a:r>
              <a:rPr lang="es-ES" sz="5500" dirty="0" err="1">
                <a:latin typeface="Courier New" pitchFamily="49" charset="0"/>
              </a:rPr>
              <a:t>If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spend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less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than</a:t>
            </a:r>
            <a:r>
              <a:rPr lang="es-ES" sz="5500" dirty="0">
                <a:latin typeface="Courier New" pitchFamily="49" charset="0"/>
              </a:rPr>
              <a:t> 1000 </a:t>
            </a:r>
            <a:r>
              <a:rPr lang="es-ES" sz="5500" dirty="0" err="1">
                <a:latin typeface="Courier New" pitchFamily="49" charset="0"/>
              </a:rPr>
              <a:t>then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apply</a:t>
            </a:r>
            <a:r>
              <a:rPr lang="es-ES" sz="5500" dirty="0">
                <a:latin typeface="Courier New" pitchFamily="49" charset="0"/>
              </a:rPr>
              <a:t> 30%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sz="5500" dirty="0">
                <a:latin typeface="Courier New" pitchFamily="49" charset="0"/>
              </a:rPr>
              <a:t>disc </a:t>
            </a:r>
            <a:r>
              <a:rPr lang="es-ES" sz="5500" dirty="0">
                <a:latin typeface="Courier New" pitchFamily="49" charset="0"/>
                <a:sym typeface="Wingdings" pitchFamily="2" charset="2"/>
              </a:rPr>
              <a:t> </a:t>
            </a:r>
            <a:r>
              <a:rPr lang="es-ES" sz="5500" dirty="0">
                <a:latin typeface="Courier New" pitchFamily="49" charset="0"/>
              </a:rPr>
              <a:t>(</a:t>
            </a:r>
            <a:r>
              <a:rPr lang="es-ES" sz="5500" dirty="0" err="1">
                <a:latin typeface="Courier New" pitchFamily="49" charset="0"/>
              </a:rPr>
              <a:t>amount</a:t>
            </a:r>
            <a:r>
              <a:rPr lang="es-ES" sz="5500" dirty="0">
                <a:latin typeface="Courier New" pitchFamily="49" charset="0"/>
              </a:rPr>
              <a:t> * PERC_BASE) / 100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else</a:t>
            </a:r>
            <a:r>
              <a:rPr lang="es-ES" sz="5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 </a:t>
            </a:r>
            <a:r>
              <a:rPr lang="es-ES" sz="5500" dirty="0">
                <a:latin typeface="Courier New" pitchFamily="49" charset="0"/>
              </a:rPr>
              <a:t>// </a:t>
            </a:r>
            <a:r>
              <a:rPr lang="es-ES" sz="5500" dirty="0" err="1">
                <a:latin typeface="Courier New" pitchFamily="49" charset="0"/>
              </a:rPr>
              <a:t>if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spend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is</a:t>
            </a:r>
            <a:r>
              <a:rPr lang="es-ES" sz="5500" dirty="0">
                <a:latin typeface="Courier New" pitchFamily="49" charset="0"/>
              </a:rPr>
              <a:t> more </a:t>
            </a:r>
            <a:r>
              <a:rPr lang="es-ES" sz="5500" dirty="0" err="1">
                <a:latin typeface="Courier New" pitchFamily="49" charset="0"/>
              </a:rPr>
              <a:t>than</a:t>
            </a:r>
            <a:r>
              <a:rPr lang="es-ES" sz="5500" dirty="0">
                <a:latin typeface="Courier New" pitchFamily="49" charset="0"/>
              </a:rPr>
              <a:t> 1000 </a:t>
            </a:r>
            <a:r>
              <a:rPr lang="es-ES" sz="5500" dirty="0" err="1">
                <a:latin typeface="Courier New" pitchFamily="49" charset="0"/>
              </a:rPr>
              <a:t>then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apply</a:t>
            </a:r>
            <a:r>
              <a:rPr lang="es-ES" sz="5500" dirty="0">
                <a:latin typeface="Courier New" pitchFamily="49" charset="0"/>
              </a:rPr>
              <a:t> 35%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sz="5500" dirty="0">
                <a:latin typeface="Courier New" pitchFamily="49" charset="0"/>
              </a:rPr>
              <a:t>disc </a:t>
            </a:r>
            <a:r>
              <a:rPr lang="es-ES" sz="5500" dirty="0">
                <a:latin typeface="Courier New" pitchFamily="49" charset="0"/>
                <a:sym typeface="Wingdings" pitchFamily="2" charset="2"/>
              </a:rPr>
              <a:t></a:t>
            </a:r>
            <a:r>
              <a:rPr lang="es-ES" sz="5500" dirty="0">
                <a:latin typeface="Courier New" pitchFamily="49" charset="0"/>
              </a:rPr>
              <a:t> (</a:t>
            </a:r>
            <a:r>
              <a:rPr lang="es-ES" sz="5500" dirty="0" err="1">
                <a:latin typeface="Courier New" pitchFamily="49" charset="0"/>
              </a:rPr>
              <a:t>amount</a:t>
            </a:r>
            <a:r>
              <a:rPr lang="es-ES" sz="5500" dirty="0">
                <a:latin typeface="Courier New" pitchFamily="49" charset="0"/>
              </a:rPr>
              <a:t> * (PERC_AD)) / 100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endParaRPr lang="es-ES" sz="5500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>
                <a:latin typeface="Courier New" pitchFamily="49" charset="0"/>
                <a:sym typeface="Wingdings" pitchFamily="2" charset="2"/>
              </a:rPr>
              <a:t>disc </a:t>
            </a:r>
            <a:r>
              <a:rPr lang="es-ES" sz="5500" dirty="0">
                <a:latin typeface="Courier New" pitchFamily="49" charset="0"/>
              </a:rPr>
              <a:t>&gt; 500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then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>
                <a:latin typeface="Courier New" pitchFamily="49" charset="0"/>
              </a:rPr>
              <a:t>// </a:t>
            </a:r>
            <a:r>
              <a:rPr lang="es-ES" sz="5500" dirty="0" err="1">
                <a:latin typeface="Courier New" pitchFamily="49" charset="0"/>
              </a:rPr>
              <a:t>There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won’t</a:t>
            </a:r>
            <a:r>
              <a:rPr lang="es-ES" sz="5500" dirty="0">
                <a:latin typeface="Courier New" pitchFamily="49" charset="0"/>
              </a:rPr>
              <a:t> be </a:t>
            </a:r>
            <a:r>
              <a:rPr lang="es-ES" sz="5500" dirty="0" err="1">
                <a:latin typeface="Courier New" pitchFamily="49" charset="0"/>
              </a:rPr>
              <a:t>discount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over</a:t>
            </a:r>
            <a:r>
              <a:rPr lang="es-ES" sz="5500" dirty="0">
                <a:latin typeface="Courier New" pitchFamily="49" charset="0"/>
              </a:rPr>
              <a:t> $500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sz="5500" dirty="0">
                <a:latin typeface="Courier New" pitchFamily="49" charset="0"/>
                <a:sym typeface="Wingdings" pitchFamily="2" charset="2"/>
              </a:rPr>
              <a:t>disc </a:t>
            </a:r>
            <a:r>
              <a:rPr lang="es-ES" sz="5500" dirty="0">
                <a:latin typeface="Courier New" pitchFamily="49" charset="0"/>
              </a:rPr>
              <a:t> 500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endParaRPr lang="es-ES" sz="5500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>
                <a:latin typeface="Courier New" pitchFamily="49" charset="0"/>
              </a:rPr>
              <a:t>disc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latin typeface="Nexa Bold" pitchFamily="50" charset="0"/>
              </a:rPr>
              <a:t>Example</a:t>
            </a:r>
            <a:r>
              <a:rPr lang="es-AR" sz="3000" cap="all" dirty="0" smtClean="0">
                <a:latin typeface="Nexa Bold" pitchFamily="50" charset="0"/>
              </a:rPr>
              <a:t> –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Modules +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best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practices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you</a:t>
            </a:r>
            <a:r>
              <a:rPr lang="es-ES" sz="2400" dirty="0"/>
              <a:t> </a:t>
            </a:r>
            <a:r>
              <a:rPr lang="es-ES" sz="2400" dirty="0" err="1"/>
              <a:t>were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 </a:t>
            </a:r>
            <a:r>
              <a:rPr lang="es-ES" sz="2400" dirty="0" err="1"/>
              <a:t>purchases</a:t>
            </a:r>
            <a:r>
              <a:rPr lang="es-ES" sz="2400" dirty="0"/>
              <a:t>, </a:t>
            </a:r>
            <a:r>
              <a:rPr lang="es-ES" sz="2400" dirty="0" err="1"/>
              <a:t>then</a:t>
            </a:r>
            <a:r>
              <a:rPr lang="es-ES" sz="2400" dirty="0"/>
              <a:t> </a:t>
            </a:r>
            <a:r>
              <a:rPr lang="es-ES" sz="2400" dirty="0" err="1"/>
              <a:t>applying</a:t>
            </a:r>
            <a:r>
              <a:rPr lang="es-ES" sz="2400" dirty="0"/>
              <a:t> </a:t>
            </a:r>
            <a:r>
              <a:rPr lang="es-ES" sz="2400" dirty="0" err="1"/>
              <a:t>discount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 </a:t>
            </a:r>
            <a:r>
              <a:rPr lang="es-ES" sz="2400" dirty="0" err="1"/>
              <a:t>would</a:t>
            </a:r>
            <a:r>
              <a:rPr lang="es-ES" sz="2400" dirty="0"/>
              <a:t> be as simple as </a:t>
            </a:r>
            <a:r>
              <a:rPr lang="es-ES" sz="2400" dirty="0" err="1"/>
              <a:t>invoking</a:t>
            </a:r>
            <a:r>
              <a:rPr lang="es-ES" sz="2400" dirty="0"/>
              <a:t>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twice</a:t>
            </a:r>
            <a:r>
              <a:rPr lang="es-ES" sz="2400" dirty="0"/>
              <a:t> and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writing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sale</a:t>
            </a:r>
            <a:r>
              <a:rPr lang="es-ES" sz="2400" dirty="0" smtClean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tomorrow</a:t>
            </a:r>
            <a:r>
              <a:rPr lang="es-ES" sz="2400" dirty="0"/>
              <a:t> rules </a:t>
            </a:r>
            <a:r>
              <a:rPr lang="es-ES" sz="2400" dirty="0" err="1"/>
              <a:t>change</a:t>
            </a:r>
            <a:r>
              <a:rPr lang="es-ES" sz="2400" dirty="0"/>
              <a:t> (</a:t>
            </a:r>
            <a:r>
              <a:rPr lang="es-ES" sz="2400" dirty="0" err="1"/>
              <a:t>eg</a:t>
            </a:r>
            <a:r>
              <a:rPr lang="es-ES" sz="2400" dirty="0"/>
              <a:t>, </a:t>
            </a:r>
            <a:r>
              <a:rPr lang="es-ES" sz="2400" dirty="0" err="1"/>
              <a:t>discount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20%),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part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changes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Remaining</a:t>
            </a:r>
            <a:r>
              <a:rPr lang="es-ES" sz="2200" dirty="0"/>
              <a:t> </a:t>
            </a:r>
            <a:r>
              <a:rPr lang="es-ES" sz="2200" dirty="0" err="1"/>
              <a:t>unchanged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rest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Without</a:t>
            </a:r>
            <a:r>
              <a:rPr lang="es-ES" sz="2200" dirty="0"/>
              <a:t> </a:t>
            </a:r>
            <a:r>
              <a:rPr lang="es-ES" sz="2200" dirty="0" err="1"/>
              <a:t>subalgorithms</a:t>
            </a:r>
            <a:r>
              <a:rPr lang="es-ES" sz="2200" dirty="0"/>
              <a:t> </a:t>
            </a:r>
            <a:r>
              <a:rPr lang="es-ES" sz="2200" dirty="0" err="1"/>
              <a:t>you</a:t>
            </a:r>
            <a:r>
              <a:rPr lang="es-ES" sz="2200" dirty="0"/>
              <a:t> </a:t>
            </a:r>
            <a:r>
              <a:rPr lang="es-ES" sz="2200" dirty="0" err="1"/>
              <a:t>would</a:t>
            </a:r>
            <a:r>
              <a:rPr lang="es-ES" sz="2200" dirty="0"/>
              <a:t> </a:t>
            </a:r>
            <a:r>
              <a:rPr lang="es-ES" sz="2200" dirty="0" err="1"/>
              <a:t>have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change</a:t>
            </a:r>
            <a:r>
              <a:rPr lang="es-ES" sz="2200" dirty="0"/>
              <a:t> </a:t>
            </a:r>
            <a:r>
              <a:rPr lang="es-ES" sz="2200" dirty="0" err="1"/>
              <a:t>every</a:t>
            </a:r>
            <a:r>
              <a:rPr lang="es-ES" sz="2200" dirty="0"/>
              <a:t> </a:t>
            </a:r>
            <a:r>
              <a:rPr lang="es-ES" sz="2200" dirty="0" err="1"/>
              <a:t>part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r>
              <a:rPr lang="es-ES" sz="2200" dirty="0"/>
              <a:t> </a:t>
            </a:r>
            <a:r>
              <a:rPr lang="es-ES" sz="2200" dirty="0" err="1"/>
              <a:t>where</a:t>
            </a:r>
            <a:r>
              <a:rPr lang="es-ES" sz="2200" dirty="0"/>
              <a:t> </a:t>
            </a:r>
            <a:r>
              <a:rPr lang="es-ES" sz="2200" dirty="0" err="1"/>
              <a:t>you</a:t>
            </a:r>
            <a:r>
              <a:rPr lang="es-ES" sz="2200" dirty="0"/>
              <a:t> </a:t>
            </a:r>
            <a:r>
              <a:rPr lang="es-ES" sz="2200" dirty="0" err="1"/>
              <a:t>used</a:t>
            </a:r>
            <a:r>
              <a:rPr lang="es-ES" sz="2200" dirty="0"/>
              <a:t> </a:t>
            </a:r>
            <a:r>
              <a:rPr lang="es-ES" sz="2200" dirty="0" err="1"/>
              <a:t>discounts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b="1" dirty="0" err="1"/>
              <a:t>The</a:t>
            </a:r>
            <a:r>
              <a:rPr lang="es-ES" sz="2200" b="1" dirty="0"/>
              <a:t> </a:t>
            </a:r>
            <a:r>
              <a:rPr lang="es-ES" sz="2200" b="1" dirty="0" err="1"/>
              <a:t>change</a:t>
            </a:r>
            <a:r>
              <a:rPr lang="es-ES" sz="2200" b="1" dirty="0"/>
              <a:t> </a:t>
            </a:r>
            <a:r>
              <a:rPr lang="es-ES" sz="2200" b="1" dirty="0" err="1"/>
              <a:t>occurs</a:t>
            </a:r>
            <a:r>
              <a:rPr lang="es-ES" sz="2200" b="1" dirty="0"/>
              <a:t> in </a:t>
            </a:r>
            <a:r>
              <a:rPr lang="es-ES" sz="2200" b="1" dirty="0" err="1"/>
              <a:t>only</a:t>
            </a:r>
            <a:r>
              <a:rPr lang="es-ES" sz="2200" b="1" dirty="0"/>
              <a:t> </a:t>
            </a:r>
            <a:r>
              <a:rPr lang="es-ES" sz="2200" b="1" dirty="0" err="1"/>
              <a:t>one</a:t>
            </a:r>
            <a:r>
              <a:rPr lang="es-ES" sz="2200" b="1" dirty="0"/>
              <a:t> </a:t>
            </a:r>
            <a:r>
              <a:rPr lang="es-ES" sz="2200" b="1" dirty="0" err="1"/>
              <a:t>part</a:t>
            </a:r>
            <a:r>
              <a:rPr lang="es-ES" sz="2200" b="1" dirty="0"/>
              <a:t> and </a:t>
            </a:r>
            <a:r>
              <a:rPr lang="es-ES" sz="2200" b="1" dirty="0" err="1"/>
              <a:t>impacts</a:t>
            </a:r>
            <a:r>
              <a:rPr lang="es-ES" sz="2200" b="1" dirty="0"/>
              <a:t> </a:t>
            </a:r>
            <a:r>
              <a:rPr lang="es-ES" sz="2200" b="1" dirty="0" err="1"/>
              <a:t>the</a:t>
            </a:r>
            <a:r>
              <a:rPr lang="es-ES" sz="2200" b="1" dirty="0"/>
              <a:t> </a:t>
            </a:r>
            <a:r>
              <a:rPr lang="es-ES" sz="2200" b="1" dirty="0" err="1"/>
              <a:t>rest</a:t>
            </a:r>
            <a:r>
              <a:rPr lang="es-ES" sz="2200" b="1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latin typeface="Nexa Bold" pitchFamily="50" charset="0"/>
              </a:rPr>
              <a:t>Example</a:t>
            </a:r>
            <a:r>
              <a:rPr lang="es-AR" sz="3000" cap="all" dirty="0" smtClean="0">
                <a:latin typeface="Nexa Bold" pitchFamily="50" charset="0"/>
              </a:rPr>
              <a:t> –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improvements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8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modularity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don’t</a:t>
            </a:r>
            <a:r>
              <a:rPr lang="es-ES" sz="2400" dirty="0"/>
              <a:t> </a:t>
            </a:r>
            <a:r>
              <a:rPr lang="es-ES" sz="2400" dirty="0" err="1"/>
              <a:t>always</a:t>
            </a:r>
            <a:r>
              <a:rPr lang="es-ES" sz="2400" dirty="0"/>
              <a:t> </a:t>
            </a:r>
            <a:r>
              <a:rPr lang="es-ES" sz="2400" dirty="0" err="1"/>
              <a:t>know</a:t>
            </a:r>
            <a:r>
              <a:rPr lang="es-ES" sz="2400" dirty="0"/>
              <a:t> </a:t>
            </a: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break </a:t>
            </a:r>
            <a:r>
              <a:rPr lang="es-ES" sz="2400" dirty="0" err="1"/>
              <a:t>down</a:t>
            </a:r>
            <a:r>
              <a:rPr lang="es-ES" sz="2400" dirty="0"/>
              <a:t> a </a:t>
            </a:r>
            <a:r>
              <a:rPr lang="es-ES" sz="2400" dirty="0" err="1"/>
              <a:t>problem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There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absolut</a:t>
            </a:r>
            <a:r>
              <a:rPr lang="es-ES" sz="2200" dirty="0"/>
              <a:t> </a:t>
            </a:r>
            <a:r>
              <a:rPr lang="es-ES" sz="2200" dirty="0" err="1"/>
              <a:t>truth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depends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particular </a:t>
            </a:r>
            <a:r>
              <a:rPr lang="es-ES" sz="2200" dirty="0" err="1"/>
              <a:t>problem</a:t>
            </a:r>
            <a:r>
              <a:rPr lang="es-ES" sz="2200" dirty="0"/>
              <a:t>,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knowledge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have</a:t>
            </a:r>
            <a:r>
              <a:rPr lang="es-ES" sz="2200" dirty="0"/>
              <a:t> </a:t>
            </a:r>
            <a:r>
              <a:rPr lang="es-ES" sz="2200" dirty="0" err="1"/>
              <a:t>about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and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subjectivity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developer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52615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modularity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b="1" dirty="0" err="1"/>
              <a:t>Tip</a:t>
            </a:r>
            <a:r>
              <a:rPr lang="es-ES" sz="2400" b="1" dirty="0"/>
              <a:t> 1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 err="1"/>
              <a:t>If</a:t>
            </a:r>
            <a:r>
              <a:rPr lang="es-ES" sz="2400" dirty="0"/>
              <a:t>, as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develop</a:t>
            </a:r>
            <a:r>
              <a:rPr lang="es-ES" sz="2400" dirty="0"/>
              <a:t>,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see</a:t>
            </a:r>
            <a:r>
              <a:rPr lang="es-ES" sz="2400" dirty="0"/>
              <a:t> </a:t>
            </a:r>
            <a:r>
              <a:rPr lang="es-ES" sz="2400" dirty="0" err="1"/>
              <a:t>portions</a:t>
            </a:r>
            <a:r>
              <a:rPr lang="es-ES" sz="2400" dirty="0"/>
              <a:t> of similar </a:t>
            </a:r>
            <a:r>
              <a:rPr lang="es-ES" sz="2400" dirty="0" err="1" smtClean="0"/>
              <a:t>code</a:t>
            </a:r>
            <a:r>
              <a:rPr lang="es-ES" sz="2400" dirty="0" smtClean="0"/>
              <a:t>.</a:t>
            </a:r>
            <a:endParaRPr lang="es-ES" sz="2400" dirty="0"/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 err="1"/>
              <a:t>Then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candidate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modularized</a:t>
            </a:r>
            <a:r>
              <a:rPr lang="es-ES" sz="2400" dirty="0"/>
              <a:t> in a </a:t>
            </a:r>
            <a:r>
              <a:rPr lang="es-ES" sz="2400" dirty="0" err="1" smtClean="0"/>
              <a:t>subalgorithm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7097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modularity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b="1" dirty="0" err="1"/>
              <a:t>Tip</a:t>
            </a:r>
            <a:r>
              <a:rPr lang="es-ES" sz="2400" b="1" dirty="0"/>
              <a:t> 2</a:t>
            </a:r>
            <a:endParaRPr lang="es-ES" sz="2400" dirty="0"/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see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 </a:t>
            </a:r>
            <a:r>
              <a:rPr lang="es-ES" sz="2400" dirty="0" err="1"/>
              <a:t>pieces</a:t>
            </a:r>
            <a:r>
              <a:rPr lang="es-ES" sz="2400" dirty="0"/>
              <a:t> of </a:t>
            </a:r>
            <a:r>
              <a:rPr lang="es-ES" sz="2400" dirty="0" err="1"/>
              <a:t>code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perform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operation</a:t>
            </a:r>
            <a:r>
              <a:rPr lang="es-ES" sz="2400" dirty="0"/>
              <a:t> </a:t>
            </a: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data.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/>
              <a:t>Data </a:t>
            </a:r>
            <a:r>
              <a:rPr lang="es-ES" sz="2400" dirty="0" err="1"/>
              <a:t>is</a:t>
            </a:r>
            <a:r>
              <a:rPr lang="es-ES" sz="2400" dirty="0"/>
              <a:t> set as </a:t>
            </a:r>
            <a:r>
              <a:rPr lang="es-ES" sz="2400" dirty="0" err="1"/>
              <a:t>parameter</a:t>
            </a:r>
            <a:r>
              <a:rPr lang="es-ES" sz="2400" dirty="0"/>
              <a:t> and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operation</a:t>
            </a:r>
            <a:r>
              <a:rPr lang="es-ES" sz="2400" dirty="0"/>
              <a:t>, </a:t>
            </a:r>
            <a:r>
              <a:rPr lang="es-ES" sz="2400" dirty="0" err="1"/>
              <a:t>now</a:t>
            </a:r>
            <a:r>
              <a:rPr lang="es-ES" sz="2400" dirty="0"/>
              <a:t> </a:t>
            </a:r>
            <a:r>
              <a:rPr lang="es-ES" sz="2400" dirty="0" err="1"/>
              <a:t>encapsulated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,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work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said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73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MOdular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Programming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buNone/>
              <a:defRPr/>
            </a:pP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known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 of modular </a:t>
            </a:r>
            <a:r>
              <a:rPr lang="es-ES" sz="2400" dirty="0" err="1"/>
              <a:t>programming</a:t>
            </a:r>
            <a:r>
              <a:rPr lang="es-ES" sz="2400" dirty="0"/>
              <a:t>.</a:t>
            </a:r>
          </a:p>
          <a:p>
            <a:pPr marL="0" lvl="0" indent="0">
              <a:buNone/>
              <a:defRPr/>
            </a:pPr>
            <a:endParaRPr lang="es-ES" sz="2400" dirty="0" smtClean="0"/>
          </a:p>
          <a:p>
            <a:pPr marL="0" lvl="0" indent="0">
              <a:buNone/>
              <a:defRPr/>
            </a:pPr>
            <a:r>
              <a:rPr lang="es-ES" sz="2400" dirty="0" err="1" smtClean="0"/>
              <a:t>We</a:t>
            </a:r>
            <a:r>
              <a:rPr lang="es-ES" sz="2400" dirty="0" smtClean="0"/>
              <a:t> </a:t>
            </a:r>
            <a:r>
              <a:rPr lang="es-ES" sz="2400" dirty="0"/>
              <a:t>do </a:t>
            </a:r>
            <a:r>
              <a:rPr lang="es-ES" sz="2400" dirty="0" err="1"/>
              <a:t>not</a:t>
            </a:r>
            <a:r>
              <a:rPr lang="es-ES" sz="2400" dirty="0"/>
              <a:t> stop </a:t>
            </a:r>
            <a:r>
              <a:rPr lang="es-ES" sz="2400" dirty="0" err="1"/>
              <a:t>applying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principles</a:t>
            </a:r>
            <a:r>
              <a:rPr lang="es-ES" sz="2400" dirty="0"/>
              <a:t> of </a:t>
            </a:r>
            <a:r>
              <a:rPr lang="es-ES" sz="2400" dirty="0" err="1"/>
              <a:t>structured</a:t>
            </a:r>
            <a:r>
              <a:rPr lang="es-ES" sz="2400" dirty="0"/>
              <a:t> </a:t>
            </a:r>
            <a:r>
              <a:rPr lang="es-ES" sz="2400" dirty="0" err="1"/>
              <a:t>programming</a:t>
            </a:r>
            <a:r>
              <a:rPr lang="es-ES" sz="2400" dirty="0"/>
              <a:t>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91659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modularity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b="1" dirty="0" err="1"/>
              <a:t>Tip</a:t>
            </a:r>
            <a:r>
              <a:rPr lang="es-ES" sz="2400" b="1" dirty="0"/>
              <a:t> </a:t>
            </a:r>
            <a:r>
              <a:rPr lang="es-ES" sz="2400" b="1" dirty="0" smtClean="0"/>
              <a:t>3</a:t>
            </a:r>
            <a:endParaRPr lang="es-ES" sz="2400" dirty="0"/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 err="1"/>
              <a:t>If</a:t>
            </a:r>
            <a:r>
              <a:rPr lang="es-ES" sz="2400" dirty="0"/>
              <a:t> I can </a:t>
            </a:r>
            <a:r>
              <a:rPr lang="es-ES" sz="2400" dirty="0" err="1"/>
              <a:t>group</a:t>
            </a:r>
            <a:r>
              <a:rPr lang="es-ES" sz="2400" dirty="0"/>
              <a:t> a set of </a:t>
            </a:r>
            <a:r>
              <a:rPr lang="es-ES" sz="2400" dirty="0" err="1"/>
              <a:t>actions</a:t>
            </a:r>
            <a:r>
              <a:rPr lang="es-ES" sz="2400" dirty="0"/>
              <a:t> </a:t>
            </a:r>
            <a:r>
              <a:rPr lang="es-ES" sz="2400" dirty="0" err="1"/>
              <a:t>under</a:t>
            </a:r>
            <a:r>
              <a:rPr lang="es-ES" sz="2400" dirty="0"/>
              <a:t> a </a:t>
            </a:r>
            <a:r>
              <a:rPr lang="es-ES" sz="2400" dirty="0" err="1" smtClean="0"/>
              <a:t>name</a:t>
            </a:r>
            <a:r>
              <a:rPr lang="es-ES" sz="2400" dirty="0" smtClean="0"/>
              <a:t>.</a:t>
            </a:r>
            <a:endParaRPr lang="es-ES" sz="2400" dirty="0"/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 err="1"/>
              <a:t>Then</a:t>
            </a:r>
            <a:r>
              <a:rPr lang="es-ES" sz="2400" dirty="0"/>
              <a:t> </a:t>
            </a:r>
            <a:r>
              <a:rPr lang="es-ES" sz="2400" dirty="0" err="1"/>
              <a:t>these</a:t>
            </a:r>
            <a:r>
              <a:rPr lang="es-ES" sz="2400" dirty="0"/>
              <a:t> </a:t>
            </a:r>
            <a:r>
              <a:rPr lang="es-ES" sz="2400" dirty="0" err="1"/>
              <a:t>actions</a:t>
            </a:r>
            <a:r>
              <a:rPr lang="es-ES" sz="2400" dirty="0"/>
              <a:t> are </a:t>
            </a:r>
            <a:r>
              <a:rPr lang="es-ES" sz="2400" dirty="0" err="1"/>
              <a:t>candidates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 smtClean="0"/>
              <a:t>modularized</a:t>
            </a:r>
            <a:r>
              <a:rPr lang="es-ES" sz="24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94765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modularity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b="1" dirty="0" err="1"/>
              <a:t>Tip</a:t>
            </a:r>
            <a:r>
              <a:rPr lang="es-ES" sz="2400" b="1" dirty="0"/>
              <a:t> </a:t>
            </a:r>
            <a:r>
              <a:rPr lang="es-ES" sz="2400" b="1" dirty="0" smtClean="0"/>
              <a:t>4</a:t>
            </a:r>
            <a:endParaRPr lang="es-ES" sz="2400" dirty="0"/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 err="1"/>
              <a:t>Keep</a:t>
            </a:r>
            <a:r>
              <a:rPr lang="es-ES" sz="2400" dirty="0"/>
              <a:t> in </a:t>
            </a:r>
            <a:r>
              <a:rPr lang="es-ES" sz="2400" dirty="0" err="1"/>
              <a:t>mind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a </a:t>
            </a:r>
            <a:r>
              <a:rPr lang="es-ES" sz="2400" dirty="0" err="1"/>
              <a:t>change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made</a:t>
            </a:r>
            <a:r>
              <a:rPr lang="es-ES" sz="2400" dirty="0"/>
              <a:t> in a module </a:t>
            </a:r>
            <a:r>
              <a:rPr lang="es-ES" sz="2400" dirty="0" err="1"/>
              <a:t>is</a:t>
            </a:r>
            <a:r>
              <a:rPr lang="es-ES" sz="2400" dirty="0"/>
              <a:t> spread </a:t>
            </a:r>
            <a:r>
              <a:rPr lang="es-ES" sz="2400" dirty="0" err="1"/>
              <a:t>everywhere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 smtClean="0"/>
              <a:t>used</a:t>
            </a:r>
            <a:r>
              <a:rPr lang="es-ES" sz="2400" dirty="0" smtClean="0"/>
              <a:t>.</a:t>
            </a:r>
            <a:endParaRPr lang="es-ES" sz="24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smtClean="0"/>
              <a:t> </a:t>
            </a:r>
            <a:r>
              <a:rPr lang="es-ES" sz="2200" dirty="0" err="1" smtClean="0"/>
              <a:t>This</a:t>
            </a:r>
            <a:r>
              <a:rPr lang="es-ES" sz="2200" dirty="0" smtClean="0"/>
              <a:t> </a:t>
            </a:r>
            <a:r>
              <a:rPr lang="es-ES" sz="2200" dirty="0" err="1"/>
              <a:t>is</a:t>
            </a:r>
            <a:r>
              <a:rPr lang="es-ES" sz="2200" dirty="0"/>
              <a:t> a </a:t>
            </a:r>
            <a:r>
              <a:rPr lang="es-ES" sz="2200" dirty="0" err="1"/>
              <a:t>direct</a:t>
            </a:r>
            <a:r>
              <a:rPr lang="es-ES" sz="2200" dirty="0"/>
              <a:t> </a:t>
            </a:r>
            <a:r>
              <a:rPr lang="es-ES" sz="2200" dirty="0" err="1"/>
              <a:t>consequence</a:t>
            </a:r>
            <a:r>
              <a:rPr lang="es-ES" sz="2200" dirty="0"/>
              <a:t> of </a:t>
            </a:r>
            <a:r>
              <a:rPr lang="es-ES" sz="2200" dirty="0" err="1"/>
              <a:t>writing</a:t>
            </a:r>
            <a:r>
              <a:rPr lang="es-ES" sz="2200" dirty="0"/>
              <a:t> a </a:t>
            </a:r>
            <a:r>
              <a:rPr lang="es-ES" sz="2200" dirty="0" err="1"/>
              <a:t>process</a:t>
            </a:r>
            <a:r>
              <a:rPr lang="es-ES" sz="2200" dirty="0"/>
              <a:t> </a:t>
            </a:r>
            <a:r>
              <a:rPr lang="es-ES" sz="2200" dirty="0" err="1"/>
              <a:t>only</a:t>
            </a:r>
            <a:r>
              <a:rPr lang="es-ES" sz="2200" dirty="0"/>
              <a:t> in </a:t>
            </a:r>
            <a:r>
              <a:rPr lang="es-ES" sz="2200" dirty="0" err="1"/>
              <a:t>one</a:t>
            </a:r>
            <a:r>
              <a:rPr lang="es-ES" sz="2200" dirty="0"/>
              <a:t> place.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smtClean="0"/>
              <a:t> </a:t>
            </a:r>
            <a:r>
              <a:rPr lang="es-ES" sz="2200" dirty="0" err="1" smtClean="0"/>
              <a:t>This</a:t>
            </a:r>
            <a:r>
              <a:rPr lang="es-ES" sz="2200" dirty="0" smtClean="0"/>
              <a:t> </a:t>
            </a:r>
            <a:r>
              <a:rPr lang="es-ES" sz="2200" dirty="0" err="1"/>
              <a:t>facilitates</a:t>
            </a:r>
            <a:r>
              <a:rPr lang="es-ES" sz="2200" dirty="0"/>
              <a:t> </a:t>
            </a:r>
            <a:r>
              <a:rPr lang="es-ES" sz="2200" dirty="0" err="1"/>
              <a:t>subsequent</a:t>
            </a:r>
            <a:r>
              <a:rPr lang="es-ES" sz="2200" dirty="0"/>
              <a:t> </a:t>
            </a:r>
            <a:r>
              <a:rPr lang="es-ES" sz="2200" dirty="0" err="1"/>
              <a:t>modifications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966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modularity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s-ES" sz="2400" dirty="0" err="1"/>
              <a:t>The</a:t>
            </a:r>
            <a:r>
              <a:rPr lang="es-ES" sz="2400" dirty="0"/>
              <a:t> idea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reuse</a:t>
            </a:r>
            <a:r>
              <a:rPr lang="es-ES" sz="2400" dirty="0"/>
              <a:t> modules in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contexts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occasions</a:t>
            </a:r>
            <a:r>
              <a:rPr lang="es-ES" sz="2400" dirty="0"/>
              <a:t> </a:t>
            </a:r>
            <a:r>
              <a:rPr lang="es-ES" sz="2400" dirty="0" err="1"/>
              <a:t>within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context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400" dirty="0"/>
              <a:t> </a:t>
            </a:r>
            <a:r>
              <a:rPr lang="es-ES" sz="2200" dirty="0" err="1"/>
              <a:t>Our</a:t>
            </a:r>
            <a:r>
              <a:rPr lang="es-ES" sz="2200" dirty="0"/>
              <a:t> </a:t>
            </a:r>
            <a:r>
              <a:rPr lang="es-ES" sz="2200" dirty="0" err="1"/>
              <a:t>goal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get</a:t>
            </a:r>
            <a:r>
              <a:rPr lang="es-ES" sz="2200" dirty="0"/>
              <a:t>: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/>
              <a:t>High </a:t>
            </a:r>
            <a:r>
              <a:rPr lang="es-ES" sz="2200" dirty="0" err="1"/>
              <a:t>Cohesion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Low</a:t>
            </a:r>
            <a:r>
              <a:rPr lang="es-ES" sz="2200" dirty="0"/>
              <a:t> </a:t>
            </a:r>
            <a:r>
              <a:rPr lang="es-ES" sz="2200" dirty="0" err="1" smtClean="0"/>
              <a:t>Coupling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99567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High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cohesion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b="1" dirty="0" err="1"/>
              <a:t>Cohesion</a:t>
            </a:r>
            <a:r>
              <a:rPr lang="es-ES" sz="2400" b="1" dirty="0"/>
              <a:t>: </a:t>
            </a:r>
            <a:r>
              <a:rPr lang="es-ES" sz="2400" dirty="0" err="1"/>
              <a:t>Measurement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degree</a:t>
            </a:r>
            <a:r>
              <a:rPr lang="es-ES" sz="2400" dirty="0"/>
              <a:t> of </a:t>
            </a:r>
            <a:r>
              <a:rPr lang="es-ES" sz="2400" dirty="0" err="1"/>
              <a:t>identification</a:t>
            </a:r>
            <a:r>
              <a:rPr lang="es-ES" sz="2400" dirty="0"/>
              <a:t> of a module </a:t>
            </a:r>
            <a:r>
              <a:rPr lang="es-ES" sz="2400" dirty="0" err="1"/>
              <a:t>with</a:t>
            </a:r>
            <a:r>
              <a:rPr lang="es-ES" sz="2400" dirty="0"/>
              <a:t> a </a:t>
            </a: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function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task</a:t>
            </a:r>
            <a:r>
              <a:rPr lang="es-ES" sz="2400" dirty="0" smtClean="0"/>
              <a:t>.</a:t>
            </a:r>
          </a:p>
          <a:p>
            <a:pPr lvl="0">
              <a:lnSpc>
                <a:spcPct val="80000"/>
              </a:lnSpc>
              <a:defRPr/>
            </a:pPr>
            <a:endParaRPr lang="es-ES" sz="24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/>
              <a:t>function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has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well</a:t>
            </a:r>
            <a:r>
              <a:rPr lang="es-ES" sz="2400" dirty="0"/>
              <a:t> </a:t>
            </a:r>
            <a:r>
              <a:rPr lang="es-ES" sz="2400" dirty="0" err="1"/>
              <a:t>defined</a:t>
            </a:r>
            <a:r>
              <a:rPr lang="es-ES" sz="2400" dirty="0"/>
              <a:t>.</a:t>
            </a:r>
          </a:p>
          <a:p>
            <a:pPr marL="457200" lvl="1" indent="0">
              <a:lnSpc>
                <a:spcPct val="80000"/>
              </a:lnSpc>
              <a:defRPr/>
            </a:pPr>
            <a:endParaRPr lang="es-ES" sz="2400" dirty="0"/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 smtClean="0"/>
              <a:t>Example</a:t>
            </a:r>
            <a:r>
              <a:rPr lang="es-ES" sz="2400" dirty="0"/>
              <a:t>: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s-ES" sz="2400" dirty="0" err="1"/>
              <a:t>If</a:t>
            </a:r>
            <a:r>
              <a:rPr lang="es-ES" sz="2400" dirty="0"/>
              <a:t> a module </a:t>
            </a:r>
            <a:r>
              <a:rPr lang="es-ES" sz="2400" dirty="0" err="1"/>
              <a:t>calculates</a:t>
            </a:r>
            <a:r>
              <a:rPr lang="es-ES" sz="2400" dirty="0"/>
              <a:t> a </a:t>
            </a:r>
            <a:r>
              <a:rPr lang="es-ES" sz="2400" dirty="0" err="1"/>
              <a:t>discount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"X" </a:t>
            </a:r>
            <a:r>
              <a:rPr lang="es-ES" sz="2400" dirty="0" err="1"/>
              <a:t>amount</a:t>
            </a:r>
            <a:r>
              <a:rPr lang="es-ES" sz="2400" dirty="0"/>
              <a:t>,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should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print</a:t>
            </a:r>
            <a:r>
              <a:rPr lang="es-ES" sz="2400" dirty="0"/>
              <a:t> </a:t>
            </a:r>
            <a:r>
              <a:rPr lang="es-ES" sz="2400" dirty="0" err="1"/>
              <a:t>anything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screen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ask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keyboard</a:t>
            </a:r>
            <a:r>
              <a:rPr lang="es-ES" sz="2400" dirty="0"/>
              <a:t> input</a:t>
            </a:r>
            <a:r>
              <a:rPr lang="es-ES" altLang="ja-JP" sz="2400" dirty="0"/>
              <a:t>.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only</a:t>
            </a:r>
            <a:r>
              <a:rPr lang="es-ES" sz="2200" dirty="0"/>
              <a:t> has </a:t>
            </a:r>
            <a:r>
              <a:rPr lang="es-ES" sz="2200" dirty="0" err="1"/>
              <a:t>to</a:t>
            </a:r>
            <a:r>
              <a:rPr lang="es-ES" sz="2200" dirty="0"/>
              <a:t> do </a:t>
            </a:r>
            <a:r>
              <a:rPr lang="es-ES" sz="2200" dirty="0" err="1"/>
              <a:t>what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says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does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12076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 smtClean="0">
                <a:latin typeface="Nexa Bold" pitchFamily="50" charset="0"/>
              </a:rPr>
              <a:t>Low</a:t>
            </a:r>
            <a:r>
              <a:rPr lang="es-AR" sz="2800" cap="all" dirty="0" smtClean="0">
                <a:latin typeface="Nexa Bold" pitchFamily="50" charset="0"/>
              </a:rPr>
              <a:t> </a:t>
            </a:r>
            <a:r>
              <a:rPr lang="es-AR" sz="2800" cap="all" dirty="0" err="1" smtClean="0">
                <a:solidFill>
                  <a:srgbClr val="1FA0BE"/>
                </a:solidFill>
                <a:latin typeface="Nexa Bold" pitchFamily="50" charset="0"/>
              </a:rPr>
              <a:t>coupling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b="1" dirty="0" err="1"/>
              <a:t>Coupling</a:t>
            </a:r>
            <a:r>
              <a:rPr lang="es-ES" sz="2400" dirty="0"/>
              <a:t>: </a:t>
            </a:r>
            <a:r>
              <a:rPr lang="es-ES" sz="2400" dirty="0" err="1"/>
              <a:t>Measure</a:t>
            </a:r>
            <a:r>
              <a:rPr lang="es-ES" sz="2400" dirty="0"/>
              <a:t> of </a:t>
            </a:r>
            <a:r>
              <a:rPr lang="es-ES" sz="2400" dirty="0" err="1"/>
              <a:t>interaction</a:t>
            </a:r>
            <a:r>
              <a:rPr lang="es-ES" sz="2400" dirty="0"/>
              <a:t> </a:t>
            </a:r>
            <a:r>
              <a:rPr lang="es-ES" sz="2400" dirty="0" err="1"/>
              <a:t>between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modules of </a:t>
            </a:r>
            <a:r>
              <a:rPr lang="es-ES" sz="2400" dirty="0" err="1"/>
              <a:t>my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.</a:t>
            </a:r>
          </a:p>
          <a:p>
            <a:pPr marL="0" lvl="0" indent="0">
              <a:buNone/>
              <a:defRPr/>
            </a:pPr>
            <a:endParaRPr lang="es-ES" sz="2400" dirty="0" smtClean="0"/>
          </a:p>
          <a:p>
            <a:pPr>
              <a:defRPr/>
            </a:pP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/>
              <a:t>idea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a </a:t>
            </a:r>
            <a:r>
              <a:rPr lang="es-ES" sz="2400" dirty="0" err="1"/>
              <a:t>change</a:t>
            </a:r>
            <a:r>
              <a:rPr lang="es-ES" sz="2400" dirty="0"/>
              <a:t> in </a:t>
            </a:r>
            <a:r>
              <a:rPr lang="es-ES" sz="2400" dirty="0" err="1"/>
              <a:t>one</a:t>
            </a:r>
            <a:r>
              <a:rPr lang="es-ES" sz="2400" dirty="0"/>
              <a:t> module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necessarily</a:t>
            </a:r>
            <a:r>
              <a:rPr lang="es-ES" sz="2400" dirty="0"/>
              <a:t> mean a </a:t>
            </a:r>
            <a:r>
              <a:rPr lang="es-ES" sz="2400" dirty="0" err="1"/>
              <a:t>change</a:t>
            </a:r>
            <a:r>
              <a:rPr lang="es-ES" sz="2400" dirty="0"/>
              <a:t> in </a:t>
            </a:r>
            <a:r>
              <a:rPr lang="es-ES" sz="2400" dirty="0" err="1" smtClean="0"/>
              <a:t>another</a:t>
            </a:r>
            <a:r>
              <a:rPr lang="es-ES" sz="2400" dirty="0" smtClean="0"/>
              <a:t>.</a:t>
            </a:r>
          </a:p>
          <a:p>
            <a:pPr>
              <a:defRPr/>
            </a:pPr>
            <a:endParaRPr lang="es-ES" sz="2400" dirty="0"/>
          </a:p>
          <a:p>
            <a:pPr>
              <a:defRPr/>
            </a:pPr>
            <a:r>
              <a:rPr lang="es-ES" sz="2400" dirty="0" smtClean="0"/>
              <a:t>Modules </a:t>
            </a:r>
            <a:r>
              <a:rPr lang="es-ES" sz="2400" dirty="0" err="1"/>
              <a:t>should</a:t>
            </a:r>
            <a:r>
              <a:rPr lang="es-ES" sz="2400" dirty="0"/>
              <a:t> be </a:t>
            </a:r>
            <a:r>
              <a:rPr lang="es-ES" sz="2400" dirty="0" err="1" smtClean="0"/>
              <a:t>independent</a:t>
            </a:r>
            <a:r>
              <a:rPr lang="es-ES" sz="2400" dirty="0" smtClean="0"/>
              <a:t>.</a:t>
            </a:r>
          </a:p>
          <a:p>
            <a:pPr>
              <a:defRPr/>
            </a:pPr>
            <a:endParaRPr lang="es-ES" sz="2400" dirty="0" smtClean="0"/>
          </a:p>
          <a:p>
            <a:pPr>
              <a:defRPr/>
            </a:pPr>
            <a:r>
              <a:rPr lang="es-ES" sz="2400" dirty="0" err="1" smtClean="0"/>
              <a:t>Only</a:t>
            </a:r>
            <a:r>
              <a:rPr lang="es-ES" sz="2400" dirty="0" smtClean="0"/>
              <a:t> </a:t>
            </a:r>
            <a:r>
              <a:rPr lang="es-ES" sz="2400" dirty="0" err="1"/>
              <a:t>communicating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through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r>
              <a:rPr lang="es-ES" sz="2400" dirty="0"/>
              <a:t> and </a:t>
            </a:r>
            <a:r>
              <a:rPr lang="es-ES" sz="2400" dirty="0" err="1"/>
              <a:t>return</a:t>
            </a:r>
            <a:r>
              <a:rPr lang="es-ES" sz="2400" dirty="0"/>
              <a:t> </a:t>
            </a:r>
            <a:r>
              <a:rPr lang="es-ES" sz="2400" dirty="0" err="1"/>
              <a:t>values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50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modularity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requires</a:t>
            </a:r>
            <a:r>
              <a:rPr lang="es-ES" sz="2400" dirty="0"/>
              <a:t> more </a:t>
            </a:r>
            <a:r>
              <a:rPr lang="es-ES" sz="2400" dirty="0" err="1"/>
              <a:t>thought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requires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use of </a:t>
            </a:r>
            <a:r>
              <a:rPr lang="es-ES" sz="2200" dirty="0" err="1"/>
              <a:t>abstraction</a:t>
            </a:r>
            <a:r>
              <a:rPr lang="es-ES" sz="2200" dirty="0"/>
              <a:t> and </a:t>
            </a:r>
            <a:r>
              <a:rPr lang="es-ES" sz="2200" dirty="0" err="1"/>
              <a:t>thinking</a:t>
            </a:r>
            <a:r>
              <a:rPr lang="es-ES" sz="2200" dirty="0"/>
              <a:t> in more general </a:t>
            </a:r>
            <a:r>
              <a:rPr lang="es-ES" sz="2200" dirty="0" err="1"/>
              <a:t>terms</a:t>
            </a:r>
            <a:r>
              <a:rPr lang="es-ES" sz="2200" dirty="0"/>
              <a:t> as </a:t>
            </a:r>
            <a:r>
              <a:rPr lang="es-ES" sz="2200" dirty="0" err="1"/>
              <a:t>specific</a:t>
            </a:r>
            <a:r>
              <a:rPr lang="es-ES" sz="2200" dirty="0"/>
              <a:t> </a:t>
            </a:r>
            <a:r>
              <a:rPr lang="es-ES" sz="2200" dirty="0" err="1"/>
              <a:t>operations</a:t>
            </a:r>
            <a:r>
              <a:rPr lang="es-ES" sz="2200" dirty="0"/>
              <a:t> are </a:t>
            </a:r>
            <a:r>
              <a:rPr lang="es-ES" sz="2200" dirty="0" err="1"/>
              <a:t>carried</a:t>
            </a:r>
            <a:r>
              <a:rPr lang="es-ES" sz="2200" dirty="0"/>
              <a:t> </a:t>
            </a:r>
            <a:r>
              <a:rPr lang="es-ES" sz="2200" dirty="0" err="1"/>
              <a:t>out</a:t>
            </a:r>
            <a:r>
              <a:rPr lang="es-ES" sz="2200" dirty="0" smtClean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lnSpc>
                <a:spcPct val="90000"/>
              </a:lnSpc>
              <a:defRPr/>
            </a:pP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less</a:t>
            </a:r>
            <a:r>
              <a:rPr lang="es-ES" sz="2400" dirty="0"/>
              <a:t> </a:t>
            </a:r>
            <a:r>
              <a:rPr lang="es-ES" sz="2400" dirty="0" err="1"/>
              <a:t>efficient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Breaking</a:t>
            </a:r>
            <a:r>
              <a:rPr lang="es-ES" sz="2200" dirty="0"/>
              <a:t> </a:t>
            </a:r>
            <a:r>
              <a:rPr lang="es-ES" sz="2200" dirty="0" err="1"/>
              <a:t>down</a:t>
            </a:r>
            <a:r>
              <a:rPr lang="es-ES" sz="2200" dirty="0"/>
              <a:t> a </a:t>
            </a:r>
            <a:r>
              <a:rPr lang="es-ES" sz="2200" dirty="0" err="1"/>
              <a:t>problem</a:t>
            </a:r>
            <a:r>
              <a:rPr lang="es-ES" sz="2200" dirty="0"/>
              <a:t> </a:t>
            </a:r>
            <a:r>
              <a:rPr lang="es-ES" sz="2200" dirty="0" err="1"/>
              <a:t>into</a:t>
            </a:r>
            <a:r>
              <a:rPr lang="es-ES" sz="2200" dirty="0"/>
              <a:t> </a:t>
            </a:r>
            <a:r>
              <a:rPr lang="es-ES" sz="2200" dirty="0" err="1"/>
              <a:t>parts</a:t>
            </a:r>
            <a:r>
              <a:rPr lang="es-ES" sz="2200" dirty="0"/>
              <a:t> </a:t>
            </a:r>
            <a:r>
              <a:rPr lang="es-ES" sz="2200" dirty="0" err="1"/>
              <a:t>involves</a:t>
            </a:r>
            <a:r>
              <a:rPr lang="es-ES" sz="2200" dirty="0"/>
              <a:t> </a:t>
            </a:r>
            <a:r>
              <a:rPr lang="es-ES" sz="2200" dirty="0" err="1"/>
              <a:t>adding</a:t>
            </a:r>
            <a:r>
              <a:rPr lang="es-ES" sz="2200" dirty="0"/>
              <a:t> a "bridge" </a:t>
            </a:r>
            <a:r>
              <a:rPr lang="es-ES" sz="2200" dirty="0" err="1"/>
              <a:t>between</a:t>
            </a:r>
            <a:r>
              <a:rPr lang="es-ES" sz="2200" dirty="0"/>
              <a:t> </a:t>
            </a:r>
            <a:r>
              <a:rPr lang="es-ES" sz="2200" dirty="0" err="1"/>
              <a:t>those</a:t>
            </a:r>
            <a:r>
              <a:rPr lang="es-ES" sz="2200" dirty="0"/>
              <a:t> </a:t>
            </a:r>
            <a:r>
              <a:rPr lang="es-ES" sz="2200" dirty="0" err="1"/>
              <a:t>parts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everything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work</a:t>
            </a:r>
            <a:r>
              <a:rPr lang="es-ES" sz="2200" dirty="0"/>
              <a:t> </a:t>
            </a:r>
            <a:r>
              <a:rPr lang="es-ES" sz="2200" dirty="0" err="1"/>
              <a:t>correctly</a:t>
            </a:r>
            <a:r>
              <a:rPr lang="es-ES" sz="2200" dirty="0"/>
              <a:t>, and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creates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additional</a:t>
            </a:r>
            <a:r>
              <a:rPr lang="es-ES" sz="2200" dirty="0"/>
              <a:t> </a:t>
            </a:r>
            <a:r>
              <a:rPr lang="es-ES" sz="2200" dirty="0" err="1"/>
              <a:t>burden</a:t>
            </a:r>
            <a:r>
              <a:rPr lang="es-ES" sz="22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Module </a:t>
            </a:r>
            <a:r>
              <a:rPr lang="es-ES" sz="2200" dirty="0" err="1"/>
              <a:t>invocations</a:t>
            </a:r>
            <a:r>
              <a:rPr lang="es-ES" sz="2200" dirty="0"/>
              <a:t> </a:t>
            </a:r>
            <a:r>
              <a:rPr lang="es-ES" sz="2200" dirty="0" err="1"/>
              <a:t>require</a:t>
            </a:r>
            <a:r>
              <a:rPr lang="es-ES" sz="2200" dirty="0"/>
              <a:t> </a:t>
            </a:r>
            <a:r>
              <a:rPr lang="es-ES" sz="2200" dirty="0" err="1"/>
              <a:t>additional</a:t>
            </a:r>
            <a:r>
              <a:rPr lang="es-ES" sz="2200" dirty="0"/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170725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modularity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already</a:t>
            </a:r>
            <a:r>
              <a:rPr lang="es-ES" sz="2400" dirty="0"/>
              <a:t> </a:t>
            </a:r>
            <a:r>
              <a:rPr lang="es-ES" sz="2400" dirty="0" err="1"/>
              <a:t>seen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separating</a:t>
            </a:r>
            <a:r>
              <a:rPr lang="es-ES" sz="2400" dirty="0"/>
              <a:t> a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 </a:t>
            </a:r>
            <a:r>
              <a:rPr lang="es-ES" sz="2400" dirty="0" err="1"/>
              <a:t>parts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trivial.</a:t>
            </a:r>
          </a:p>
        </p:txBody>
      </p:sp>
    </p:spTree>
    <p:extLst>
      <p:ext uri="{BB962C8B-B14F-4D97-AF65-F5344CB8AC3E}">
        <p14:creationId xmlns:p14="http://schemas.microsoft.com/office/powerpoint/2010/main" val="212167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About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paradigms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lnSpc>
                <a:spcPct val="90000"/>
              </a:lnSpc>
              <a:defRPr/>
            </a:pPr>
            <a:r>
              <a:rPr lang="es-ES" sz="2400" dirty="0"/>
              <a:t>Modular </a:t>
            </a:r>
            <a:r>
              <a:rPr lang="es-ES" sz="2400" dirty="0" err="1"/>
              <a:t>programming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exclusive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structured</a:t>
            </a:r>
            <a:r>
              <a:rPr lang="es-ES" sz="2400" dirty="0"/>
              <a:t> </a:t>
            </a:r>
            <a:r>
              <a:rPr lang="es-ES" sz="2400" dirty="0" err="1"/>
              <a:t>programming</a:t>
            </a:r>
            <a:r>
              <a:rPr lang="es-ES" sz="2400" dirty="0"/>
              <a:t>, </a:t>
            </a: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contrary</a:t>
            </a:r>
            <a:r>
              <a:rPr lang="es-ES" sz="2400" dirty="0"/>
              <a:t>, </a:t>
            </a:r>
            <a:r>
              <a:rPr lang="es-ES" sz="2400" dirty="0" err="1"/>
              <a:t>they</a:t>
            </a:r>
            <a:r>
              <a:rPr lang="es-ES" sz="2400" dirty="0"/>
              <a:t> are </a:t>
            </a:r>
            <a:r>
              <a:rPr lang="es-ES" sz="2400" dirty="0" err="1"/>
              <a:t>complementary</a:t>
            </a:r>
            <a:r>
              <a:rPr lang="es-ES" sz="2400" dirty="0" smtClean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 smtClean="0"/>
              <a:t>Let</a:t>
            </a:r>
            <a:r>
              <a:rPr lang="es-ES" sz="2400" dirty="0" smtClean="0"/>
              <a:t> </a:t>
            </a:r>
            <a:r>
              <a:rPr lang="es-ES" sz="2400" dirty="0" err="1"/>
              <a:t>us</a:t>
            </a:r>
            <a:r>
              <a:rPr lang="es-ES" sz="2400" dirty="0"/>
              <a:t> observe,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within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module (</a:t>
            </a:r>
            <a:r>
              <a:rPr lang="es-ES" sz="2400" dirty="0" err="1"/>
              <a:t>subalgorithm</a:t>
            </a:r>
            <a:r>
              <a:rPr lang="es-ES" sz="2400" dirty="0"/>
              <a:t>)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continue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in a </a:t>
            </a:r>
            <a:r>
              <a:rPr lang="es-ES" sz="2400" dirty="0" err="1"/>
              <a:t>structured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r>
              <a:rPr lang="es-ES" sz="2400" dirty="0"/>
              <a:t> as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did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first</a:t>
            </a:r>
            <a:r>
              <a:rPr lang="es-ES" sz="2400" dirty="0"/>
              <a:t> </a:t>
            </a:r>
            <a:r>
              <a:rPr lang="es-ES" sz="2400" dirty="0" err="1"/>
              <a:t>algorithms</a:t>
            </a:r>
            <a:r>
              <a:rPr lang="es-ES" sz="2400" dirty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 smtClean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 smtClean="0"/>
              <a:t>Now</a:t>
            </a:r>
            <a:r>
              <a:rPr lang="es-ES" sz="2400" dirty="0" smtClean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thinking</a:t>
            </a:r>
            <a:r>
              <a:rPr lang="es-ES" sz="2400" dirty="0"/>
              <a:t> </a:t>
            </a:r>
            <a:r>
              <a:rPr lang="es-ES" sz="2400" dirty="0" err="1"/>
              <a:t>about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paradigms</a:t>
            </a:r>
            <a:r>
              <a:rPr lang="es-ES" sz="2400" dirty="0"/>
              <a:t>.</a:t>
            </a:r>
          </a:p>
          <a:p>
            <a:pPr marL="914400" lvl="2" indent="0">
              <a:lnSpc>
                <a:spcPct val="80000"/>
              </a:lnSpc>
              <a:defRPr/>
            </a:pPr>
            <a:endParaRPr lang="es-ES" sz="2600" dirty="0"/>
          </a:p>
          <a:p>
            <a:pPr marL="914400" lvl="2" indent="0">
              <a:lnSpc>
                <a:spcPct val="80000"/>
              </a:lnSpc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793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exercise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sum </a:t>
            </a:r>
            <a:r>
              <a:rPr lang="es-ES" sz="2400" dirty="0" err="1"/>
              <a:t>first</a:t>
            </a:r>
            <a:r>
              <a:rPr lang="es-ES" sz="2400" dirty="0"/>
              <a:t> N </a:t>
            </a:r>
            <a:r>
              <a:rPr lang="es-ES" sz="2400" dirty="0" err="1"/>
              <a:t>Numbers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are divisible </a:t>
            </a:r>
            <a:r>
              <a:rPr lang="es-ES" sz="2400" dirty="0" err="1"/>
              <a:t>by</a:t>
            </a:r>
            <a:r>
              <a:rPr lang="es-ES" sz="2400" dirty="0"/>
              <a:t> 3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first</a:t>
            </a:r>
            <a:r>
              <a:rPr lang="es-ES" sz="2400" dirty="0"/>
              <a:t> N </a:t>
            </a:r>
            <a:r>
              <a:rPr lang="es-ES" sz="2400" dirty="0" err="1"/>
              <a:t>Numbers</a:t>
            </a:r>
            <a:r>
              <a:rPr lang="es-ES" sz="2400" dirty="0"/>
              <a:t> divisible </a:t>
            </a:r>
            <a:r>
              <a:rPr lang="es-ES" sz="2400" dirty="0" err="1"/>
              <a:t>by</a:t>
            </a:r>
            <a:r>
              <a:rPr lang="es-ES" sz="2400" dirty="0"/>
              <a:t> 5</a:t>
            </a:r>
            <a:r>
              <a:rPr lang="es-ES" sz="2400" dirty="0" smtClean="0"/>
              <a:t>.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 marL="0" lvl="0" indent="0">
              <a:buNone/>
              <a:defRPr/>
            </a:pPr>
            <a:r>
              <a:rPr lang="es-ES" sz="2400" dirty="0" err="1"/>
              <a:t>If</a:t>
            </a:r>
            <a:r>
              <a:rPr lang="es-ES" sz="2400" dirty="0"/>
              <a:t> N = 1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3 + 5</a:t>
            </a:r>
          </a:p>
          <a:p>
            <a:pPr marL="0" lvl="0" indent="0">
              <a:buNone/>
              <a:defRPr/>
            </a:pPr>
            <a:r>
              <a:rPr lang="es-ES" sz="2400" dirty="0" err="1"/>
              <a:t>If</a:t>
            </a:r>
            <a:r>
              <a:rPr lang="es-ES" sz="2400" dirty="0"/>
              <a:t> N = 2 </a:t>
            </a:r>
            <a:r>
              <a:rPr lang="es-ES" sz="2400" dirty="0">
                <a:sym typeface="Wingdings" pitchFamily="2" charset="2"/>
              </a:rPr>
              <a:t> (</a:t>
            </a:r>
            <a:r>
              <a:rPr lang="es-ES" sz="2400" dirty="0"/>
              <a:t>3 + 6) + (5 + 10)</a:t>
            </a:r>
          </a:p>
          <a:p>
            <a:pPr marL="0" lvl="0" indent="0">
              <a:buNone/>
              <a:defRPr/>
            </a:pPr>
            <a:r>
              <a:rPr lang="es-ES" sz="2400" dirty="0" err="1"/>
              <a:t>If</a:t>
            </a:r>
            <a:r>
              <a:rPr lang="es-ES" sz="2400" dirty="0"/>
              <a:t> N = 5 </a:t>
            </a:r>
            <a:r>
              <a:rPr lang="es-ES" sz="2400" dirty="0">
                <a:sym typeface="Wingdings" pitchFamily="2" charset="2"/>
              </a:rPr>
              <a:t> (</a:t>
            </a:r>
            <a:r>
              <a:rPr lang="es-ES" sz="2400" dirty="0"/>
              <a:t>3 + 6  + 9 + 12 + 15) + (5 + 10 + 15 + 20 + 25)</a:t>
            </a:r>
          </a:p>
          <a:p>
            <a:pPr marL="914400" lvl="2" indent="0">
              <a:lnSpc>
                <a:spcPct val="80000"/>
              </a:lnSpc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29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exercising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PRACTICE 4</a:t>
            </a:r>
          </a:p>
        </p:txBody>
      </p:sp>
    </p:spTree>
    <p:extLst>
      <p:ext uri="{BB962C8B-B14F-4D97-AF65-F5344CB8AC3E}">
        <p14:creationId xmlns:p14="http://schemas.microsoft.com/office/powerpoint/2010/main" val="100260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Introduction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s-ES" sz="2400" dirty="0"/>
              <a:t>Modular </a:t>
            </a:r>
            <a:r>
              <a:rPr lang="es-ES" sz="2400" dirty="0" err="1"/>
              <a:t>programming</a:t>
            </a:r>
            <a:r>
              <a:rPr lang="es-ES" sz="2400" dirty="0"/>
              <a:t> </a:t>
            </a:r>
            <a:r>
              <a:rPr lang="es-ES" sz="2400" dirty="0" err="1"/>
              <a:t>proposes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decompose</a:t>
            </a:r>
            <a:r>
              <a:rPr lang="es-ES" sz="2400" dirty="0"/>
              <a:t> a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 </a:t>
            </a:r>
            <a:r>
              <a:rPr lang="es-ES" sz="2400" dirty="0" err="1"/>
              <a:t>smaller</a:t>
            </a:r>
            <a:r>
              <a:rPr lang="es-ES" sz="2400" dirty="0"/>
              <a:t> </a:t>
            </a:r>
            <a:r>
              <a:rPr lang="es-ES" sz="2400" dirty="0" err="1"/>
              <a:t>parts</a:t>
            </a:r>
            <a:r>
              <a:rPr lang="es-ES" sz="2400" dirty="0"/>
              <a:t> </a:t>
            </a:r>
            <a:r>
              <a:rPr lang="es-ES" sz="2400" dirty="0" err="1"/>
              <a:t>called</a:t>
            </a:r>
            <a:r>
              <a:rPr lang="es-ES" sz="2400" dirty="0"/>
              <a:t> modules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Same</a:t>
            </a:r>
            <a:r>
              <a:rPr lang="es-ES" sz="2200" dirty="0"/>
              <a:t> as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did</a:t>
            </a:r>
            <a:r>
              <a:rPr lang="es-ES" sz="2200" dirty="0"/>
              <a:t> in natural </a:t>
            </a:r>
            <a:r>
              <a:rPr lang="es-ES" sz="2200" dirty="0" err="1"/>
              <a:t>language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We</a:t>
            </a:r>
            <a:r>
              <a:rPr lang="es-ES" sz="2200" dirty="0"/>
              <a:t> use </a:t>
            </a:r>
            <a:r>
              <a:rPr lang="ja-JP" altLang="es-ES" sz="2200" dirty="0"/>
              <a:t>“</a:t>
            </a:r>
            <a:r>
              <a:rPr lang="en-US" altLang="ja-JP" sz="2200" dirty="0"/>
              <a:t>the </a:t>
            </a:r>
            <a:r>
              <a:rPr lang="es-ES" altLang="ja-JP" sz="2200" dirty="0"/>
              <a:t>top-</a:t>
            </a:r>
            <a:r>
              <a:rPr lang="es-ES" altLang="ja-JP" sz="2200" dirty="0" err="1"/>
              <a:t>down</a:t>
            </a:r>
            <a:r>
              <a:rPr lang="ja-JP" altLang="es-ES" sz="2200" dirty="0"/>
              <a:t>”</a:t>
            </a:r>
            <a:r>
              <a:rPr lang="es-ES" altLang="ja-JP" sz="2200" dirty="0"/>
              <a:t> </a:t>
            </a:r>
            <a:r>
              <a:rPr lang="es-ES" altLang="ja-JP" sz="2200" dirty="0" err="1" smtClean="0"/>
              <a:t>philosophy</a:t>
            </a:r>
            <a:endParaRPr lang="es-ES" altLang="ja-JP" sz="2200" dirty="0" smtClean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altLang="ja-JP" sz="2200" dirty="0"/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2400" dirty="0" err="1"/>
              <a:t>Each</a:t>
            </a:r>
            <a:r>
              <a:rPr lang="es-ES" sz="2400" dirty="0"/>
              <a:t> module </a:t>
            </a:r>
            <a:r>
              <a:rPr lang="es-ES" sz="2400" dirty="0" err="1"/>
              <a:t>performs</a:t>
            </a:r>
            <a:r>
              <a:rPr lang="es-ES" sz="2400" dirty="0"/>
              <a:t> a </a:t>
            </a: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task</a:t>
            </a:r>
            <a:r>
              <a:rPr lang="es-ES" sz="2400" dirty="0"/>
              <a:t> and </a:t>
            </a:r>
            <a:r>
              <a:rPr lang="es-ES" sz="2400" dirty="0" err="1"/>
              <a:t>works</a:t>
            </a:r>
            <a:r>
              <a:rPr lang="es-ES" sz="2400" dirty="0"/>
              <a:t> </a:t>
            </a:r>
            <a:r>
              <a:rPr lang="es-ES" sz="2400" dirty="0" err="1"/>
              <a:t>independently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rest</a:t>
            </a:r>
            <a:r>
              <a:rPr lang="es-ES" sz="2400" dirty="0" smtClean="0"/>
              <a:t>.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lang="es-ES" sz="2400" dirty="0"/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2400" dirty="0" err="1"/>
              <a:t>Within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pseudo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, a module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known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 of </a:t>
            </a:r>
            <a:r>
              <a:rPr lang="es-ES" sz="2400" dirty="0" err="1" smtClean="0"/>
              <a:t>subalgorithm</a:t>
            </a:r>
            <a:r>
              <a:rPr lang="es-ES" sz="2400" dirty="0" smtClean="0"/>
              <a:t>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49668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END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592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Subalgorithms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Subalgorithms</a:t>
            </a:r>
            <a:r>
              <a:rPr lang="es-ES" sz="2400" dirty="0"/>
              <a:t> </a:t>
            </a:r>
            <a:r>
              <a:rPr lang="es-ES" sz="2400" dirty="0" err="1"/>
              <a:t>group</a:t>
            </a:r>
            <a:r>
              <a:rPr lang="es-ES" sz="2400" dirty="0"/>
              <a:t> </a:t>
            </a:r>
            <a:r>
              <a:rPr lang="es-ES" sz="2400" dirty="0" err="1"/>
              <a:t>under</a:t>
            </a:r>
            <a:r>
              <a:rPr lang="es-ES" sz="2400" dirty="0"/>
              <a:t> a </a:t>
            </a:r>
            <a:r>
              <a:rPr lang="es-ES" sz="2400" dirty="0" err="1"/>
              <a:t>name</a:t>
            </a:r>
            <a:r>
              <a:rPr lang="es-ES" sz="2400" dirty="0"/>
              <a:t> a set of </a:t>
            </a:r>
            <a:r>
              <a:rPr lang="es-ES" sz="2400" dirty="0" err="1"/>
              <a:t>actions</a:t>
            </a:r>
            <a:r>
              <a:rPr lang="es-ES" sz="2400" dirty="0" smtClean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, in </a:t>
            </a:r>
            <a:r>
              <a:rPr lang="es-ES" sz="2400" dirty="0" err="1"/>
              <a:t>essence</a:t>
            </a:r>
            <a:r>
              <a:rPr lang="es-ES" sz="2400" dirty="0"/>
              <a:t>,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also</a:t>
            </a:r>
            <a:r>
              <a:rPr lang="es-ES" sz="2400" dirty="0"/>
              <a:t> </a:t>
            </a:r>
            <a:r>
              <a:rPr lang="es-ES" sz="2400" dirty="0" err="1"/>
              <a:t>incorporates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ability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used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another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Also</a:t>
            </a:r>
            <a:r>
              <a:rPr lang="es-ES" sz="2200" dirty="0"/>
              <a:t> </a:t>
            </a:r>
            <a:r>
              <a:rPr lang="es-ES" sz="2200" dirty="0" err="1"/>
              <a:t>called</a:t>
            </a:r>
            <a:r>
              <a:rPr lang="es-ES" sz="2200" dirty="0"/>
              <a:t> </a:t>
            </a:r>
            <a:r>
              <a:rPr lang="ja-JP" altLang="es-ES" sz="2200" dirty="0"/>
              <a:t>“</a:t>
            </a:r>
            <a:r>
              <a:rPr lang="en-US" altLang="ja-JP" sz="2200" dirty="0"/>
              <a:t>non-primitive </a:t>
            </a:r>
            <a:r>
              <a:rPr lang="es-ES" altLang="ja-JP" sz="2200" dirty="0" err="1"/>
              <a:t>actions</a:t>
            </a:r>
            <a:r>
              <a:rPr lang="ja-JP" altLang="es-ES" sz="2200" dirty="0"/>
              <a:t>”</a:t>
            </a:r>
            <a:endParaRPr lang="es-E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137395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Subalgorithms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- 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PROS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77764" y="1412776"/>
            <a:ext cx="8388472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allows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approach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development</a:t>
            </a:r>
            <a:r>
              <a:rPr lang="es-ES" sz="2400" dirty="0"/>
              <a:t> of a </a:t>
            </a:r>
            <a:r>
              <a:rPr lang="es-ES" sz="2400" dirty="0" err="1"/>
              <a:t>complex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,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dividing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 </a:t>
            </a:r>
            <a:r>
              <a:rPr lang="es-ES" sz="2400" dirty="0" err="1"/>
              <a:t>several</a:t>
            </a:r>
            <a:r>
              <a:rPr lang="es-ES" sz="2400" dirty="0"/>
              <a:t> </a:t>
            </a:r>
            <a:r>
              <a:rPr lang="es-ES" sz="2400" dirty="0" err="1"/>
              <a:t>subalgorithms</a:t>
            </a:r>
            <a:r>
              <a:rPr lang="es-ES" sz="2400" dirty="0"/>
              <a:t> </a:t>
            </a:r>
            <a:r>
              <a:rPr lang="es-ES" sz="2400" dirty="0" err="1"/>
              <a:t>simpler</a:t>
            </a:r>
            <a:r>
              <a:rPr lang="es-ES" sz="2400" dirty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/>
              <a:t>do.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All</a:t>
            </a:r>
            <a:r>
              <a:rPr lang="es-ES" sz="2200" dirty="0"/>
              <a:t> </a:t>
            </a:r>
            <a:r>
              <a:rPr lang="es-ES" sz="2200" dirty="0" err="1"/>
              <a:t>together</a:t>
            </a:r>
            <a:r>
              <a:rPr lang="es-ES" sz="2200" dirty="0"/>
              <a:t> </a:t>
            </a:r>
            <a:r>
              <a:rPr lang="es-ES" sz="2200" dirty="0" err="1"/>
              <a:t>solve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original </a:t>
            </a:r>
            <a:r>
              <a:rPr lang="es-ES" sz="2200" dirty="0" err="1"/>
              <a:t>problem</a:t>
            </a:r>
            <a:r>
              <a:rPr lang="es-ES" sz="2200" dirty="0" smtClean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It</a:t>
            </a:r>
            <a:r>
              <a:rPr lang="es-ES" sz="2400" dirty="0"/>
              <a:t> reduces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r>
              <a:rPr lang="es-ES" sz="2400" dirty="0"/>
              <a:t> of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and </a:t>
            </a:r>
            <a:r>
              <a:rPr lang="es-ES" sz="2400" dirty="0" err="1"/>
              <a:t>makes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more </a:t>
            </a:r>
            <a:r>
              <a:rPr lang="es-ES" sz="2400" dirty="0" err="1"/>
              <a:t>readable</a:t>
            </a:r>
            <a:r>
              <a:rPr lang="es-ES" sz="2400" dirty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 can be </a:t>
            </a:r>
            <a:r>
              <a:rPr lang="es-ES" sz="2400" dirty="0" err="1"/>
              <a:t>developed</a:t>
            </a:r>
            <a:r>
              <a:rPr lang="es-ES" sz="2400" dirty="0"/>
              <a:t> and </a:t>
            </a:r>
            <a:r>
              <a:rPr lang="es-ES" sz="2400" dirty="0" err="1"/>
              <a:t>tested</a:t>
            </a:r>
            <a:r>
              <a:rPr lang="es-ES" sz="2400" dirty="0"/>
              <a:t> </a:t>
            </a:r>
            <a:r>
              <a:rPr lang="es-ES" sz="2400" dirty="0" err="1"/>
              <a:t>independently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people</a:t>
            </a:r>
            <a:r>
              <a:rPr lang="es-ES" sz="2400" dirty="0"/>
              <a:t>. 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Teamwork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improved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being</a:t>
            </a:r>
            <a:r>
              <a:rPr lang="es-ES" sz="2400" dirty="0"/>
              <a:t> </a:t>
            </a:r>
            <a:r>
              <a:rPr lang="es-ES" sz="2400" dirty="0" err="1"/>
              <a:t>able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clearly</a:t>
            </a:r>
            <a:r>
              <a:rPr lang="es-ES" sz="2400" dirty="0"/>
              <a:t> divide </a:t>
            </a:r>
            <a:r>
              <a:rPr lang="es-ES" sz="2400" dirty="0" err="1"/>
              <a:t>tasks</a:t>
            </a:r>
            <a:r>
              <a:rPr lang="es-ES" sz="2400" dirty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Work</a:t>
            </a:r>
            <a:r>
              <a:rPr lang="es-ES" sz="2400" dirty="0"/>
              <a:t> done </a:t>
            </a:r>
            <a:r>
              <a:rPr lang="es-ES" sz="2400" dirty="0" err="1"/>
              <a:t>on</a:t>
            </a:r>
            <a:r>
              <a:rPr lang="es-ES" sz="2400" dirty="0"/>
              <a:t> a </a:t>
            </a:r>
            <a:r>
              <a:rPr lang="es-ES" sz="2400" dirty="0" err="1"/>
              <a:t>project</a:t>
            </a:r>
            <a:r>
              <a:rPr lang="es-ES" sz="2400" dirty="0"/>
              <a:t> can be re-</a:t>
            </a:r>
            <a:r>
              <a:rPr lang="es-ES" sz="2400" dirty="0" err="1"/>
              <a:t>used</a:t>
            </a:r>
            <a:r>
              <a:rPr lang="es-ES" sz="2400" dirty="0"/>
              <a:t> in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projects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0148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18357</TotalTime>
  <Words>3403</Words>
  <Application>Microsoft Macintosh PowerPoint</Application>
  <PresentationFormat>Presentación en pantalla (4:3)</PresentationFormat>
  <Paragraphs>653</Paragraphs>
  <Slides>70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2" baseType="lpstr">
      <vt:lpstr>Office Theme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Pablo Listingart</cp:lastModifiedBy>
  <cp:revision>86</cp:revision>
  <dcterms:created xsi:type="dcterms:W3CDTF">2017-01-23T17:53:54Z</dcterms:created>
  <dcterms:modified xsi:type="dcterms:W3CDTF">2017-03-29T16:45:31Z</dcterms:modified>
</cp:coreProperties>
</file>