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4" r:id="rId3"/>
    <p:sldId id="300" r:id="rId4"/>
    <p:sldId id="390" r:id="rId5"/>
    <p:sldId id="463" r:id="rId6"/>
    <p:sldId id="423" r:id="rId7"/>
    <p:sldId id="426" r:id="rId8"/>
    <p:sldId id="424" r:id="rId9"/>
    <p:sldId id="464" r:id="rId10"/>
    <p:sldId id="465" r:id="rId11"/>
    <p:sldId id="425" r:id="rId12"/>
    <p:sldId id="466" r:id="rId13"/>
    <p:sldId id="427" r:id="rId14"/>
    <p:sldId id="428" r:id="rId15"/>
    <p:sldId id="429" r:id="rId16"/>
    <p:sldId id="467" r:id="rId17"/>
    <p:sldId id="430" r:id="rId18"/>
    <p:sldId id="468" r:id="rId19"/>
    <p:sldId id="431" r:id="rId20"/>
    <p:sldId id="391" r:id="rId21"/>
    <p:sldId id="392" r:id="rId22"/>
    <p:sldId id="469" r:id="rId23"/>
    <p:sldId id="470" r:id="rId24"/>
    <p:sldId id="471" r:id="rId25"/>
    <p:sldId id="432" r:id="rId26"/>
    <p:sldId id="472" r:id="rId27"/>
    <p:sldId id="433" r:id="rId28"/>
    <p:sldId id="434" r:id="rId29"/>
    <p:sldId id="435" r:id="rId30"/>
    <p:sldId id="473" r:id="rId31"/>
    <p:sldId id="293" r:id="rId3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79" d="100"/>
          <a:sy n="79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>
                <a:solidFill>
                  <a:schemeClr val="tx1"/>
                </a:solidFill>
                <a:latin typeface="Nexa Bold" pitchFamily="50" charset="0"/>
              </a:rPr>
              <a:t>Algorithms IV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HW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abstraction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translator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architecture</a:t>
            </a:r>
            <a:r>
              <a:rPr lang="es-ES" sz="2400" dirty="0"/>
              <a:t>, I can </a:t>
            </a:r>
            <a:r>
              <a:rPr lang="es-ES" sz="2400" dirty="0" err="1"/>
              <a:t>write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once and </a:t>
            </a:r>
            <a:r>
              <a:rPr lang="es-ES" sz="2400" dirty="0" err="1"/>
              <a:t>translate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particular </a:t>
            </a:r>
            <a:r>
              <a:rPr lang="es-ES" sz="2400" dirty="0" err="1"/>
              <a:t>architecture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01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High </a:t>
            </a:r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level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/>
              <a:t>High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languages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2 </a:t>
            </a:r>
            <a:r>
              <a:rPr lang="es-ES" sz="2400" dirty="0" err="1"/>
              <a:t>main</a:t>
            </a:r>
            <a:r>
              <a:rPr lang="es-ES" sz="2400" dirty="0"/>
              <a:t> </a:t>
            </a:r>
            <a:r>
              <a:rPr lang="es-ES" sz="2400" dirty="0" err="1"/>
              <a:t>goals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Portability</a:t>
            </a:r>
            <a:endParaRPr lang="es-ES" sz="2200" b="1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Simpler</a:t>
            </a:r>
            <a:r>
              <a:rPr lang="es-ES" sz="2200" b="1" dirty="0"/>
              <a:t> </a:t>
            </a:r>
            <a:r>
              <a:rPr lang="es-ES" sz="2200" b="1" dirty="0" err="1"/>
              <a:t>programming</a:t>
            </a:r>
            <a:endParaRPr lang="es-ES" sz="2200" b="1" dirty="0"/>
          </a:p>
          <a:p>
            <a:pPr lvl="1">
              <a:buFont typeface="Wingdings" pitchFamily="2" charset="2"/>
              <a:buChar char="ü"/>
              <a:defRPr/>
            </a:pPr>
            <a:endParaRPr lang="es-ES" sz="2200" b="1" dirty="0"/>
          </a:p>
          <a:p>
            <a:pPr>
              <a:defRPr/>
            </a:pP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computer</a:t>
            </a:r>
            <a:r>
              <a:rPr lang="es-ES" sz="2400" dirty="0"/>
              <a:t> </a:t>
            </a:r>
            <a:r>
              <a:rPr lang="es-ES" sz="2400" dirty="0" err="1"/>
              <a:t>understand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No</a:t>
            </a:r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 err="1"/>
              <a:t>What</a:t>
            </a:r>
            <a:r>
              <a:rPr lang="es-ES" sz="2400" dirty="0"/>
              <a:t> do </a:t>
            </a:r>
            <a:r>
              <a:rPr lang="es-ES" sz="2400" dirty="0" err="1"/>
              <a:t>we</a:t>
            </a:r>
            <a:r>
              <a:rPr lang="es-ES" sz="2400" dirty="0"/>
              <a:t> do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computer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able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understand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translate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high</a:t>
            </a:r>
            <a:r>
              <a:rPr lang="es-ES" sz="2200" dirty="0"/>
              <a:t> </a:t>
            </a:r>
            <a:r>
              <a:rPr lang="es-ES" sz="2200" dirty="0" err="1"/>
              <a:t>level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Machine 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using</a:t>
            </a:r>
            <a:r>
              <a:rPr lang="es-ES" sz="2200" dirty="0"/>
              <a:t> a </a:t>
            </a:r>
            <a:r>
              <a:rPr lang="es-ES" sz="2200" dirty="0" err="1"/>
              <a:t>translation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,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translator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95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High </a:t>
            </a:r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level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:</a:t>
            </a:r>
          </a:p>
          <a:p>
            <a:pPr>
              <a:defRPr/>
            </a:pPr>
            <a:r>
              <a:rPr lang="es-ES" sz="2400" dirty="0"/>
              <a:t>More general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It’s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architecture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Its</a:t>
            </a:r>
            <a:r>
              <a:rPr lang="es-ES" sz="2200" dirty="0"/>
              <a:t> </a:t>
            </a:r>
            <a:r>
              <a:rPr lang="es-ES" sz="2200" dirty="0" err="1"/>
              <a:t>generality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moves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away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specifics</a:t>
            </a:r>
            <a:r>
              <a:rPr lang="es-ES" sz="2200" dirty="0"/>
              <a:t> and </a:t>
            </a:r>
            <a:r>
              <a:rPr lang="es-ES" sz="2200" dirty="0" err="1"/>
              <a:t>allows</a:t>
            </a:r>
            <a:r>
              <a:rPr lang="es-ES" sz="2200" dirty="0"/>
              <a:t> </a:t>
            </a:r>
            <a:r>
              <a:rPr lang="es-ES" sz="2200" dirty="0" err="1"/>
              <a:t>portability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endParaRPr lang="es-ES" sz="2200" b="1" dirty="0"/>
          </a:p>
          <a:p>
            <a:pPr>
              <a:defRPr/>
            </a:pPr>
            <a:r>
              <a:rPr lang="es-ES" sz="2400" dirty="0" err="1"/>
              <a:t>Coherent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instruction</a:t>
            </a:r>
            <a:r>
              <a:rPr lang="es-ES" sz="2200" dirty="0"/>
              <a:t> </a:t>
            </a:r>
            <a:r>
              <a:rPr lang="es-ES" sz="2200" dirty="0" err="1"/>
              <a:t>must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its</a:t>
            </a:r>
            <a:r>
              <a:rPr lang="es-ES" sz="2200" dirty="0"/>
              <a:t> </a:t>
            </a:r>
            <a:r>
              <a:rPr lang="es-ES" sz="2200" dirty="0" err="1"/>
              <a:t>equivalence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or</a:t>
            </a:r>
            <a:r>
              <a:rPr lang="es-ES" sz="2200" dirty="0"/>
              <a:t> more hardware </a:t>
            </a:r>
            <a:r>
              <a:rPr lang="es-ES" sz="2200" dirty="0" err="1"/>
              <a:t>instructions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535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questions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7764" y="1412776"/>
            <a:ext cx="8388472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translator</a:t>
            </a:r>
            <a:r>
              <a:rPr lang="es-ES" sz="2400" dirty="0"/>
              <a:t> </a:t>
            </a:r>
            <a:r>
              <a:rPr lang="es-ES" sz="2400" dirty="0" err="1"/>
              <a:t>programmed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Assembly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translator</a:t>
            </a:r>
            <a:r>
              <a:rPr lang="es-ES" sz="2200" dirty="0"/>
              <a:t> per </a:t>
            </a:r>
            <a:r>
              <a:rPr lang="es-ES" sz="2200" dirty="0" err="1"/>
              <a:t>architecture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/>
              <a:t>Can </a:t>
            </a:r>
            <a:r>
              <a:rPr lang="es-ES" sz="2400" dirty="0" err="1"/>
              <a:t>there</a:t>
            </a:r>
            <a:r>
              <a:rPr lang="es-ES" sz="2400" dirty="0"/>
              <a:t> be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high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languages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Yes.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a </a:t>
            </a:r>
            <a:r>
              <a:rPr lang="es-ES" sz="2200" dirty="0" err="1"/>
              <a:t>translator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48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There</a:t>
            </a:r>
            <a:r>
              <a:rPr lang="es-ES" sz="2400" dirty="0"/>
              <a:t> are a </a:t>
            </a:r>
            <a:r>
              <a:rPr lang="es-ES" sz="2400" dirty="0" err="1"/>
              <a:t>lot</a:t>
            </a:r>
            <a:r>
              <a:rPr lang="es-ES" sz="2400" dirty="0"/>
              <a:t> of </a:t>
            </a:r>
            <a:r>
              <a:rPr lang="es-ES" sz="2400" dirty="0" err="1"/>
              <a:t>high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languages</a:t>
            </a:r>
            <a:endParaRPr lang="es-ES" sz="2400" dirty="0"/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of </a:t>
            </a:r>
            <a:r>
              <a:rPr lang="es-ES" sz="2400" dirty="0" err="1"/>
              <a:t>them</a:t>
            </a:r>
            <a:r>
              <a:rPr lang="es-ES" sz="2400" dirty="0"/>
              <a:t>,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more </a:t>
            </a:r>
            <a:r>
              <a:rPr lang="es-ES" sz="2400" dirty="0" err="1"/>
              <a:t>translators</a:t>
            </a:r>
            <a:endParaRPr lang="es-ES" sz="2400" dirty="0"/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Translators</a:t>
            </a:r>
            <a:r>
              <a:rPr lang="es-ES" sz="2400" dirty="0"/>
              <a:t> are </a:t>
            </a:r>
            <a:r>
              <a:rPr lang="es-ES" sz="2400" dirty="0" err="1"/>
              <a:t>classified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</a:t>
            </a:r>
            <a:r>
              <a:rPr lang="es-ES" sz="2400" dirty="0" err="1"/>
              <a:t>according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translate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Compilers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Interpreters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High </a:t>
            </a:r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level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9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Compilers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Interpreters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Compiler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Programs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receive</a:t>
            </a:r>
            <a:r>
              <a:rPr lang="es-ES" sz="2200" dirty="0"/>
              <a:t> </a:t>
            </a:r>
            <a:r>
              <a:rPr lang="es-ES" sz="2200" dirty="0" err="1"/>
              <a:t>something</a:t>
            </a:r>
            <a:r>
              <a:rPr lang="es-ES" sz="2200" dirty="0"/>
              <a:t> </a:t>
            </a:r>
            <a:r>
              <a:rPr lang="es-ES" sz="2200" dirty="0" err="1"/>
              <a:t>written</a:t>
            </a:r>
            <a:r>
              <a:rPr lang="es-ES" sz="2200" dirty="0"/>
              <a:t> in </a:t>
            </a:r>
            <a:r>
              <a:rPr lang="es-ES" sz="2200" dirty="0" err="1"/>
              <a:t>high</a:t>
            </a:r>
            <a:r>
              <a:rPr lang="es-ES" sz="2200" dirty="0"/>
              <a:t> </a:t>
            </a:r>
            <a:r>
              <a:rPr lang="es-ES" sz="2200" dirty="0" err="1"/>
              <a:t>level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and </a:t>
            </a:r>
            <a:r>
              <a:rPr lang="es-ES" sz="2200" dirty="0" err="1"/>
              <a:t>translate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completely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Machine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run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machine.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intermediate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directly</a:t>
            </a:r>
            <a:r>
              <a:rPr lang="es-ES" sz="2200" dirty="0"/>
              <a:t> </a:t>
            </a:r>
            <a:r>
              <a:rPr lang="es-ES" sz="2200" dirty="0" err="1"/>
              <a:t>executable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machine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Complete </a:t>
            </a:r>
            <a:r>
              <a:rPr lang="es-ES" sz="2200" dirty="0" err="1"/>
              <a:t>translation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Generally</a:t>
            </a:r>
            <a:r>
              <a:rPr lang="es-ES" sz="2400" dirty="0"/>
              <a:t> </a:t>
            </a:r>
            <a:r>
              <a:rPr lang="es-ES" sz="2400" dirty="0" err="1"/>
              <a:t>speaking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Translates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a </a:t>
            </a:r>
            <a:r>
              <a:rPr lang="es-ES" sz="2200" dirty="0" err="1"/>
              <a:t>certain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inferior </a:t>
            </a:r>
            <a:r>
              <a:rPr lang="es-ES" sz="2200" dirty="0" err="1"/>
              <a:t>language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Compilers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Interpreters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b="1" dirty="0" err="1"/>
              <a:t>Interpreter</a:t>
            </a:r>
            <a:r>
              <a:rPr lang="es-ES" sz="2400" b="1" dirty="0"/>
              <a:t>: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Programs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receive</a:t>
            </a:r>
            <a:r>
              <a:rPr lang="es-ES" sz="2400" dirty="0"/>
              <a:t>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in </a:t>
            </a:r>
            <a:r>
              <a:rPr lang="es-ES" sz="2400" dirty="0" err="1"/>
              <a:t>high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, and </a:t>
            </a: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translate</a:t>
            </a:r>
            <a:r>
              <a:rPr lang="es-ES" sz="2400" dirty="0"/>
              <a:t> and </a:t>
            </a:r>
            <a:r>
              <a:rPr lang="es-ES" sz="2400" dirty="0" err="1"/>
              <a:t>execute</a:t>
            </a:r>
            <a:r>
              <a:rPr lang="es-ES" sz="2400" dirty="0"/>
              <a:t> </a:t>
            </a:r>
            <a:r>
              <a:rPr lang="es-ES" sz="2400" dirty="0" err="1"/>
              <a:t>instruction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instruction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Partial</a:t>
            </a:r>
            <a:r>
              <a:rPr lang="es-ES" sz="2400" dirty="0"/>
              <a:t> </a:t>
            </a:r>
            <a:r>
              <a:rPr lang="es-ES" sz="2400" dirty="0" err="1"/>
              <a:t>translation</a:t>
            </a:r>
            <a:r>
              <a:rPr lang="es-ES" sz="2400" dirty="0"/>
              <a:t>.</a:t>
            </a:r>
            <a:endParaRPr lang="es-E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87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Source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translate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in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in High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generically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. </a:t>
            </a:r>
            <a:r>
              <a:rPr lang="es-ES" sz="2400" dirty="0" err="1"/>
              <a:t>This</a:t>
            </a:r>
            <a:r>
              <a:rPr lang="es-ES" sz="2400" dirty="0"/>
              <a:t> can be in: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Papers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Files</a:t>
            </a:r>
          </a:p>
          <a:p>
            <a:pPr marL="457200" lvl="1" indent="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s-E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b="1" dirty="0" err="1"/>
              <a:t>Source</a:t>
            </a:r>
            <a:r>
              <a:rPr lang="es-ES" sz="2400" dirty="0"/>
              <a:t> </a:t>
            </a:r>
            <a:r>
              <a:rPr lang="es-ES" sz="2400" b="1" dirty="0" err="1"/>
              <a:t>Program</a:t>
            </a:r>
            <a:r>
              <a:rPr lang="es-ES" sz="2400" b="1" dirty="0"/>
              <a:t> </a:t>
            </a:r>
            <a:r>
              <a:rPr lang="es-ES" sz="2400" dirty="0"/>
              <a:t>= Set of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conform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46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object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b="1" dirty="0" err="1"/>
              <a:t>Object</a:t>
            </a:r>
            <a:r>
              <a:rPr lang="es-ES" sz="2400" b="1" dirty="0"/>
              <a:t> </a:t>
            </a:r>
            <a:r>
              <a:rPr lang="es-ES" sz="2400" b="1" dirty="0" err="1"/>
              <a:t>Code</a:t>
            </a:r>
            <a:r>
              <a:rPr lang="es-ES" sz="2400" b="1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result</a:t>
            </a:r>
            <a:r>
              <a:rPr lang="es-ES" sz="2400" dirty="0"/>
              <a:t> of a </a:t>
            </a:r>
            <a:r>
              <a:rPr lang="es-ES" sz="2400" dirty="0" err="1"/>
              <a:t>compilation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b="1" dirty="0" err="1"/>
              <a:t>Executable</a:t>
            </a:r>
            <a:r>
              <a:rPr lang="es-ES" sz="2400" b="1" dirty="0"/>
              <a:t> </a:t>
            </a:r>
            <a:r>
              <a:rPr lang="es-ES" sz="2400" b="1" dirty="0" err="1"/>
              <a:t>Program</a:t>
            </a:r>
            <a:r>
              <a:rPr lang="es-ES" sz="2400" dirty="0"/>
              <a:t>: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/>
              <a:t>a file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contains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want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execute</a:t>
            </a:r>
            <a:r>
              <a:rPr lang="es-ES" sz="2400" dirty="0"/>
              <a:t>. </a:t>
            </a:r>
          </a:p>
          <a:p>
            <a:pPr marL="0" lvl="0" indent="0"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7913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In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summary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Higher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languages</a:t>
            </a:r>
            <a:r>
              <a:rPr lang="es-ES" sz="2400" dirty="0"/>
              <a:t> are more </a:t>
            </a:r>
            <a:r>
              <a:rPr lang="es-ES" sz="2400" dirty="0" err="1"/>
              <a:t>understandable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man</a:t>
            </a:r>
            <a:r>
              <a:rPr lang="es-ES" sz="2400" dirty="0"/>
              <a:t>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are more </a:t>
            </a:r>
            <a:r>
              <a:rPr lang="es-ES" sz="2400" dirty="0" err="1"/>
              <a:t>understandable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machines.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Source</a:t>
            </a:r>
            <a:r>
              <a:rPr lang="es-ES" sz="2400" dirty="0"/>
              <a:t> 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Translation</a:t>
            </a:r>
            <a:endParaRPr lang="es-E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Assembly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Language</a:t>
            </a:r>
            <a:r>
              <a:rPr lang="es-ES" sz="2200" dirty="0">
                <a:sym typeface="Wingdings" pitchFamily="2" charset="2"/>
              </a:rPr>
              <a:t>. 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Compiler</a:t>
            </a:r>
            <a:r>
              <a:rPr lang="es-ES" sz="2200" dirty="0">
                <a:sym typeface="Wingdings" pitchFamily="2" charset="2"/>
              </a:rPr>
              <a:t>: </a:t>
            </a:r>
            <a:r>
              <a:rPr lang="es-ES" sz="2200" dirty="0" err="1">
                <a:sym typeface="Wingdings" pitchFamily="2" charset="2"/>
              </a:rPr>
              <a:t>Assembler</a:t>
            </a:r>
            <a:r>
              <a:rPr lang="es-ES" sz="2200" dirty="0">
                <a:sym typeface="Wingdings" pitchFamily="2" charset="2"/>
              </a:rPr>
              <a:t>.</a:t>
            </a:r>
          </a:p>
          <a:p>
            <a:pPr lvl="3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Source</a:t>
            </a:r>
            <a:r>
              <a:rPr lang="es-ES" sz="2200" dirty="0">
                <a:sym typeface="Wingdings" pitchFamily="2" charset="2"/>
              </a:rPr>
              <a:t>  </a:t>
            </a:r>
            <a:r>
              <a:rPr lang="es-ES" sz="2200" dirty="0" err="1">
                <a:sym typeface="Wingdings" pitchFamily="2" charset="2"/>
              </a:rPr>
              <a:t>Code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to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Object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Code</a:t>
            </a:r>
            <a:r>
              <a:rPr lang="es-ES" sz="2200" dirty="0">
                <a:sym typeface="Wingdings" pitchFamily="2" charset="2"/>
              </a:rPr>
              <a:t> (Machine).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>
                <a:sym typeface="Wingdings" pitchFamily="2" charset="2"/>
              </a:rPr>
              <a:t>High </a:t>
            </a:r>
            <a:r>
              <a:rPr lang="es-ES" sz="2200" dirty="0" err="1">
                <a:sym typeface="Wingdings" pitchFamily="2" charset="2"/>
              </a:rPr>
              <a:t>Level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Languages</a:t>
            </a:r>
            <a:endParaRPr lang="es-ES" sz="2200" dirty="0">
              <a:sym typeface="Wingdings" pitchFamily="2" charset="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Compilers</a:t>
            </a:r>
            <a:endParaRPr lang="es-ES" sz="2200" dirty="0">
              <a:sym typeface="Wingdings" pitchFamily="2" charset="2"/>
            </a:endParaRPr>
          </a:p>
          <a:p>
            <a:pPr lvl="3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Source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Code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to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Object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Code</a:t>
            </a:r>
            <a:endParaRPr lang="es-ES" sz="2200" dirty="0">
              <a:sym typeface="Wingdings" pitchFamily="2" charset="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Interpreter</a:t>
            </a:r>
            <a:endParaRPr lang="es-ES" sz="2200" dirty="0">
              <a:sym typeface="Wingdings" pitchFamily="2" charset="2"/>
            </a:endParaRPr>
          </a:p>
          <a:p>
            <a:pPr lvl="3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>
                <a:sym typeface="Wingdings" pitchFamily="2" charset="2"/>
              </a:rPr>
              <a:t>Interprets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one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by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one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Source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Code</a:t>
            </a:r>
            <a:r>
              <a:rPr lang="es-ES" sz="2200" dirty="0">
                <a:sym typeface="Wingdings" pitchFamily="2" charset="2"/>
              </a:rPr>
              <a:t> </a:t>
            </a:r>
            <a:r>
              <a:rPr lang="es-ES" sz="2200" dirty="0" err="1">
                <a:sym typeface="Wingdings" pitchFamily="2" charset="2"/>
              </a:rPr>
              <a:t>instructions</a:t>
            </a:r>
            <a:endParaRPr lang="es-ES" sz="2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67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TOPICS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languages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Machine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Assembly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High </a:t>
            </a:r>
            <a:r>
              <a:rPr lang="es-ES" sz="2200" dirty="0" err="1"/>
              <a:t>Level</a:t>
            </a:r>
            <a:r>
              <a:rPr lang="es-ES" sz="2200" dirty="0"/>
              <a:t> </a:t>
            </a:r>
            <a:r>
              <a:rPr lang="es-ES" sz="2200" dirty="0" err="1"/>
              <a:t>Languages</a:t>
            </a: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Translators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Interpreters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Compilers</a:t>
            </a: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Object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Compilation</a:t>
            </a:r>
            <a:r>
              <a:rPr lang="es-ES" sz="2400" dirty="0"/>
              <a:t>, OS and </a:t>
            </a:r>
            <a:r>
              <a:rPr lang="es-ES" sz="2400" dirty="0" err="1"/>
              <a:t>Architectures</a:t>
            </a: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Hardware </a:t>
            </a:r>
            <a:r>
              <a:rPr lang="es-ES" sz="2400" dirty="0" err="1"/>
              <a:t>Concepts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development</a:t>
            </a:r>
            <a:endParaRPr lang="en" sz="2400" dirty="0"/>
          </a:p>
          <a:p>
            <a:endParaRPr lang="es-AR" sz="2500" dirty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Compilation</a:t>
            </a:r>
            <a:r>
              <a:rPr lang="es-ES" sz="3000" cap="all" dirty="0">
                <a:latin typeface="Nexa Bold" pitchFamily="50" charset="0"/>
              </a:rPr>
              <a:t>, OS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Architectures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457200" lvl="1" indent="0"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Let’s</a:t>
            </a:r>
            <a:r>
              <a:rPr lang="es-ES" sz="2400" dirty="0"/>
              <a:t> </a:t>
            </a:r>
            <a:r>
              <a:rPr lang="es-ES" sz="2400" dirty="0" err="1"/>
              <a:t>suppose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write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in "C” </a:t>
            </a:r>
            <a:r>
              <a:rPr lang="es-ES" sz="2400" dirty="0" err="1"/>
              <a:t>language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/>
              <a:t>In </a:t>
            </a:r>
            <a:r>
              <a:rPr lang="es-ES" sz="2400" dirty="0" err="1"/>
              <a:t>order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executed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a machine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translate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Machine </a:t>
            </a:r>
            <a:r>
              <a:rPr lang="es-ES" sz="2400" dirty="0" err="1"/>
              <a:t>Language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/>
              <a:t>So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a </a:t>
            </a:r>
            <a:r>
              <a:rPr lang="es-ES" sz="2400" dirty="0" err="1"/>
              <a:t>compiler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machine, </a:t>
            </a:r>
            <a:r>
              <a:rPr lang="es-ES" sz="2400" dirty="0" err="1"/>
              <a:t>right</a:t>
            </a:r>
            <a:r>
              <a:rPr lang="es-ES" sz="2400" dirty="0"/>
              <a:t>?.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sounds</a:t>
            </a:r>
            <a:r>
              <a:rPr lang="es-ES" sz="2200" dirty="0"/>
              <a:t> </a:t>
            </a:r>
            <a:r>
              <a:rPr lang="es-ES" sz="2200" dirty="0" err="1"/>
              <a:t>right</a:t>
            </a:r>
            <a:r>
              <a:rPr lang="es-ES" sz="2200" dirty="0"/>
              <a:t>, </a:t>
            </a:r>
            <a:r>
              <a:rPr lang="es-ES" sz="2200" dirty="0" err="1"/>
              <a:t>but</a:t>
            </a:r>
            <a:r>
              <a:rPr lang="es-ES" sz="2200" dirty="0"/>
              <a:t> </a:t>
            </a:r>
            <a:r>
              <a:rPr lang="es-ES" sz="2200" dirty="0" err="1"/>
              <a:t>it’s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how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works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47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Before</a:t>
            </a:r>
            <a:r>
              <a:rPr lang="es-ES" sz="2400" dirty="0"/>
              <a:t> OS, </a:t>
            </a:r>
            <a:r>
              <a:rPr lang="es-ES" sz="2400" dirty="0" err="1"/>
              <a:t>everything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translated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Machine </a:t>
            </a:r>
            <a:r>
              <a:rPr lang="es-ES" sz="2400" dirty="0" err="1"/>
              <a:t>Code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had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load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in a </a:t>
            </a:r>
            <a:r>
              <a:rPr lang="es-ES" sz="2200" dirty="0" err="1"/>
              <a:t>special</a:t>
            </a:r>
            <a:r>
              <a:rPr lang="es-ES" sz="2200" dirty="0"/>
              <a:t> </a:t>
            </a:r>
            <a:r>
              <a:rPr lang="es-ES" sz="2200" dirty="0" err="1"/>
              <a:t>way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Using</a:t>
            </a:r>
            <a:r>
              <a:rPr lang="es-ES" sz="2200" dirty="0"/>
              <a:t> input and output </a:t>
            </a:r>
            <a:r>
              <a:rPr lang="es-ES" sz="2200" dirty="0" err="1"/>
              <a:t>routines</a:t>
            </a:r>
            <a:r>
              <a:rPr lang="es-ES" sz="2200" dirty="0"/>
              <a:t> (BIOS)</a:t>
            </a:r>
          </a:p>
          <a:p>
            <a:pPr lvl="3">
              <a:buFont typeface="Wingdings" pitchFamily="2" charset="2"/>
              <a:buChar char="ü"/>
              <a:defRPr/>
            </a:pPr>
            <a:r>
              <a:rPr lang="es-ES" sz="2200" dirty="0"/>
              <a:t>A </a:t>
            </a:r>
            <a:r>
              <a:rPr lang="es-ES" sz="2200" dirty="0" err="1"/>
              <a:t>lot</a:t>
            </a:r>
            <a:r>
              <a:rPr lang="es-ES" sz="2200" dirty="0"/>
              <a:t> of </a:t>
            </a:r>
            <a:r>
              <a:rPr lang="es-ES" sz="2200" dirty="0" err="1"/>
              <a:t>knowledge</a:t>
            </a:r>
            <a:r>
              <a:rPr lang="es-ES" sz="2200" dirty="0"/>
              <a:t> </a:t>
            </a:r>
            <a:r>
              <a:rPr lang="es-ES" sz="2200" dirty="0" err="1"/>
              <a:t>was</a:t>
            </a:r>
            <a:r>
              <a:rPr lang="es-ES" sz="2200" dirty="0"/>
              <a:t> </a:t>
            </a:r>
            <a:r>
              <a:rPr lang="es-ES" sz="2200" dirty="0" err="1"/>
              <a:t>required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Programs</a:t>
            </a:r>
            <a:r>
              <a:rPr lang="es-ES" sz="2200" dirty="0"/>
              <a:t> </a:t>
            </a: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use </a:t>
            </a:r>
            <a:r>
              <a:rPr lang="es-ES" sz="2200" dirty="0" err="1"/>
              <a:t>resources</a:t>
            </a:r>
            <a:r>
              <a:rPr lang="es-ES" sz="2200" dirty="0"/>
              <a:t> </a:t>
            </a:r>
            <a:r>
              <a:rPr lang="es-ES" sz="2200" dirty="0" err="1"/>
              <a:t>anyway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wanted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Programs</a:t>
            </a:r>
            <a:r>
              <a:rPr lang="es-ES" sz="2200" dirty="0"/>
              <a:t> </a:t>
            </a:r>
            <a:r>
              <a:rPr lang="es-ES" sz="2200" dirty="0" err="1"/>
              <a:t>could</a:t>
            </a:r>
            <a:r>
              <a:rPr lang="es-ES" sz="2200" dirty="0"/>
              <a:t> </a:t>
            </a:r>
            <a:r>
              <a:rPr lang="es-ES" sz="2200" dirty="0" err="1"/>
              <a:t>write</a:t>
            </a:r>
            <a:r>
              <a:rPr lang="es-ES" sz="2200" dirty="0"/>
              <a:t> </a:t>
            </a:r>
            <a:r>
              <a:rPr lang="es-ES" sz="2200" dirty="0" err="1"/>
              <a:t>any</a:t>
            </a:r>
            <a:r>
              <a:rPr lang="es-ES" sz="2200" dirty="0"/>
              <a:t> disk sector.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was</a:t>
            </a:r>
            <a:r>
              <a:rPr lang="es-ES" sz="2200" dirty="0"/>
              <a:t> </a:t>
            </a:r>
            <a:r>
              <a:rPr lang="es-ES" sz="2200" dirty="0" err="1"/>
              <a:t>absolutely</a:t>
            </a:r>
            <a:r>
              <a:rPr lang="es-ES" sz="2200" dirty="0"/>
              <a:t> no control.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Operative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system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oS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68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OS </a:t>
            </a:r>
            <a:r>
              <a:rPr lang="es-ES" sz="2400" dirty="0" err="1"/>
              <a:t>allows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Control and </a:t>
            </a:r>
            <a:r>
              <a:rPr lang="es-ES" sz="2200" dirty="0" err="1"/>
              <a:t>coordinate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use of </a:t>
            </a:r>
            <a:r>
              <a:rPr lang="es-ES" sz="2200" dirty="0" err="1"/>
              <a:t>the</a:t>
            </a:r>
            <a:r>
              <a:rPr lang="es-ES" sz="2200" dirty="0"/>
              <a:t> hardware </a:t>
            </a:r>
            <a:r>
              <a:rPr lang="es-ES" sz="2200" dirty="0" err="1"/>
              <a:t>resources</a:t>
            </a:r>
            <a:r>
              <a:rPr lang="es-ES" sz="2200" dirty="0"/>
              <a:t>, so </a:t>
            </a:r>
            <a:r>
              <a:rPr lang="es-ES" sz="2200" dirty="0" err="1"/>
              <a:t>there</a:t>
            </a:r>
            <a:r>
              <a:rPr lang="es-ES" sz="2200" dirty="0"/>
              <a:t> are no </a:t>
            </a:r>
            <a:r>
              <a:rPr lang="es-ES" sz="2200" dirty="0" err="1"/>
              <a:t>issues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programmers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interact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OS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obtain</a:t>
            </a:r>
            <a:r>
              <a:rPr lang="es-ES" sz="2200" dirty="0"/>
              <a:t> HW </a:t>
            </a:r>
            <a:r>
              <a:rPr lang="es-ES" sz="2200" dirty="0" err="1"/>
              <a:t>resources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users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Turn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computer</a:t>
            </a:r>
            <a:r>
              <a:rPr lang="es-ES" sz="2200" dirty="0"/>
              <a:t> and </a:t>
            </a:r>
            <a:r>
              <a:rPr lang="es-ES" sz="2200" dirty="0" err="1"/>
              <a:t>run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a </a:t>
            </a:r>
            <a:r>
              <a:rPr lang="ja-JP" altLang="es-ES" sz="2200" dirty="0"/>
              <a:t>“</a:t>
            </a:r>
            <a:r>
              <a:rPr lang="es-ES" altLang="ja-JP" sz="2200" dirty="0" err="1"/>
              <a:t>double</a:t>
            </a:r>
            <a:r>
              <a:rPr lang="es-ES" altLang="ja-JP" sz="2200" dirty="0"/>
              <a:t> </a:t>
            </a:r>
            <a:r>
              <a:rPr lang="es-ES" altLang="ja-JP" sz="2200" dirty="0" err="1"/>
              <a:t>click</a:t>
            </a:r>
            <a:r>
              <a:rPr lang="ja-JP" altLang="es-ES" sz="2200" dirty="0"/>
              <a:t>”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Operative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system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oS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2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457200" lvl="0" indent="-457200">
              <a:defRPr/>
            </a:pPr>
            <a:r>
              <a:rPr lang="es-ES" sz="2400" dirty="0" err="1"/>
              <a:t>Between</a:t>
            </a:r>
            <a:r>
              <a:rPr lang="es-ES" sz="2400" dirty="0"/>
              <a:t> HW and </a:t>
            </a:r>
            <a:r>
              <a:rPr lang="es-ES" sz="2400" dirty="0" err="1"/>
              <a:t>Compiler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OS.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Every</a:t>
            </a:r>
            <a:r>
              <a:rPr lang="es-ES" sz="2200" dirty="0"/>
              <a:t> </a:t>
            </a:r>
            <a:r>
              <a:rPr lang="es-ES" sz="2200" dirty="0" err="1"/>
              <a:t>part</a:t>
            </a:r>
            <a:r>
              <a:rPr lang="es-ES" sz="2200" dirty="0"/>
              <a:t> of </a:t>
            </a:r>
            <a:r>
              <a:rPr lang="es-ES" sz="2200" dirty="0" err="1"/>
              <a:t>our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handles</a:t>
            </a:r>
            <a:r>
              <a:rPr lang="es-ES" sz="2200" dirty="0"/>
              <a:t> hardware </a:t>
            </a:r>
            <a:r>
              <a:rPr lang="es-ES" sz="2200" dirty="0" err="1"/>
              <a:t>resources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delegated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OS </a:t>
            </a:r>
            <a:r>
              <a:rPr lang="es-ES" sz="2200" dirty="0" err="1"/>
              <a:t>to</a:t>
            </a:r>
            <a:r>
              <a:rPr lang="es-ES" sz="2200" dirty="0"/>
              <a:t> do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us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translated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Machine </a:t>
            </a:r>
            <a:r>
              <a:rPr lang="es-ES" sz="2200" dirty="0" err="1"/>
              <a:t>Code</a:t>
            </a:r>
            <a:r>
              <a:rPr lang="es-ES" sz="2200" dirty="0"/>
              <a:t> </a:t>
            </a:r>
            <a:r>
              <a:rPr lang="es-ES" sz="2200" dirty="0" err="1"/>
              <a:t>invoking</a:t>
            </a:r>
            <a:r>
              <a:rPr lang="es-ES" sz="2200" dirty="0"/>
              <a:t> a </a:t>
            </a:r>
            <a:r>
              <a:rPr lang="es-ES" sz="2200" dirty="0" err="1"/>
              <a:t>specific</a:t>
            </a:r>
            <a:r>
              <a:rPr lang="es-ES" sz="2200" dirty="0"/>
              <a:t> OS </a:t>
            </a:r>
            <a:r>
              <a:rPr lang="es-ES" sz="2200" dirty="0" err="1"/>
              <a:t>routine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operate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hardware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Operative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system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oS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13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Compilers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OS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architectures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Operative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system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oS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1920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/>
              <a:t>Can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a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architecture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Yes, </a:t>
            </a:r>
            <a:r>
              <a:rPr lang="es-ES" sz="2200" dirty="0" err="1"/>
              <a:t>but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won’t</a:t>
            </a:r>
            <a:r>
              <a:rPr lang="es-ES" sz="2200" dirty="0"/>
              <a:t> be </a:t>
            </a:r>
            <a:r>
              <a:rPr lang="es-ES" sz="2200" dirty="0" err="1"/>
              <a:t>able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run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any</a:t>
            </a:r>
            <a:r>
              <a:rPr lang="es-ES" sz="2200" dirty="0"/>
              <a:t> machine </a:t>
            </a:r>
            <a:r>
              <a:rPr lang="es-ES" sz="2200" dirty="0" err="1"/>
              <a:t>with</a:t>
            </a:r>
            <a:r>
              <a:rPr lang="es-ES" sz="2200" dirty="0"/>
              <a:t> OS    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200" dirty="0"/>
              <a:t>We have to hack the OS to use the resources</a:t>
            </a:r>
            <a:r>
              <a:rPr lang="es-ES" altLang="ja-JP" sz="2200" dirty="0"/>
              <a:t>.</a:t>
            </a:r>
          </a:p>
          <a:p>
            <a:pPr marL="0" lvl="0" indent="0">
              <a:defRPr/>
            </a:pPr>
            <a:endParaRPr lang="es-E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62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operating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run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of hardware </a:t>
            </a:r>
            <a:r>
              <a:rPr lang="es-ES" sz="2400" dirty="0" err="1"/>
              <a:t>automatically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Of </a:t>
            </a:r>
            <a:r>
              <a:rPr lang="es-ES" sz="2200" dirty="0" err="1"/>
              <a:t>course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.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Each</a:t>
            </a:r>
            <a:r>
              <a:rPr lang="es-ES" sz="2200" dirty="0"/>
              <a:t> OS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built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a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architecture</a:t>
            </a:r>
            <a:r>
              <a:rPr lang="es-ES" sz="2200" dirty="0"/>
              <a:t>.</a:t>
            </a:r>
          </a:p>
          <a:p>
            <a:pPr lvl="0">
              <a:buFont typeface="Wingdings" pitchFamily="2" charset="2"/>
              <a:buChar char="ü"/>
              <a:defRPr/>
            </a:pP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7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result</a:t>
            </a:r>
            <a:r>
              <a:rPr lang="es-ES" sz="2400" dirty="0"/>
              <a:t> of </a:t>
            </a:r>
            <a:r>
              <a:rPr lang="es-ES" sz="2400" dirty="0" err="1"/>
              <a:t>compiling</a:t>
            </a:r>
            <a:r>
              <a:rPr lang="es-ES" sz="2400" dirty="0"/>
              <a:t> a </a:t>
            </a:r>
            <a:r>
              <a:rPr lang="es-ES" sz="2400" dirty="0" err="1"/>
              <a:t>high-level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file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OS </a:t>
            </a:r>
            <a:r>
              <a:rPr lang="es-ES" sz="2400" dirty="0" err="1"/>
              <a:t>recognizable</a:t>
            </a:r>
            <a:r>
              <a:rPr lang="es-ES" sz="2400" dirty="0"/>
              <a:t> </a:t>
            </a:r>
            <a:r>
              <a:rPr lang="es-ES" sz="2400" dirty="0" err="1"/>
              <a:t>format</a:t>
            </a:r>
            <a:r>
              <a:rPr lang="es-ES" sz="2400" dirty="0"/>
              <a:t> </a:t>
            </a:r>
            <a:r>
              <a:rPr lang="es-ES" sz="2400" dirty="0" err="1"/>
              <a:t>containing</a:t>
            </a:r>
            <a:r>
              <a:rPr lang="es-ES" sz="2400" dirty="0"/>
              <a:t> Machine </a:t>
            </a:r>
            <a:r>
              <a:rPr lang="es-ES" sz="2400" dirty="0" err="1"/>
              <a:t>Code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file </a:t>
            </a:r>
            <a:r>
              <a:rPr lang="es-ES" sz="2400" dirty="0" err="1"/>
              <a:t>is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Dependent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HW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Dependent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OS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uses OS </a:t>
            </a:r>
            <a:r>
              <a:rPr lang="es-ES" sz="2200" dirty="0" err="1"/>
              <a:t>native</a:t>
            </a:r>
            <a:r>
              <a:rPr lang="es-ES" sz="2200" dirty="0"/>
              <a:t> </a:t>
            </a:r>
            <a:r>
              <a:rPr lang="es-ES" sz="2200" dirty="0" err="1"/>
              <a:t>routines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examples</a:t>
            </a:r>
            <a:r>
              <a:rPr lang="es-ES" sz="2400" dirty="0"/>
              <a:t> are: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.</a:t>
            </a:r>
            <a:r>
              <a:rPr lang="es-ES" sz="2200" dirty="0" err="1"/>
              <a:t>exe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Windows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.</a:t>
            </a:r>
            <a:r>
              <a:rPr lang="es-ES" sz="2200" dirty="0" err="1"/>
              <a:t>sh</a:t>
            </a:r>
            <a:r>
              <a:rPr lang="es-ES" sz="2200" dirty="0"/>
              <a:t>, .</a:t>
            </a:r>
            <a:r>
              <a:rPr lang="es-ES" sz="2200" dirty="0" err="1"/>
              <a:t>bin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Linux (</a:t>
            </a:r>
            <a:r>
              <a:rPr lang="es-ES" sz="2200" dirty="0" err="1"/>
              <a:t>some</a:t>
            </a:r>
            <a:r>
              <a:rPr lang="es-ES" sz="2200" dirty="0"/>
              <a:t> </a:t>
            </a:r>
            <a:r>
              <a:rPr lang="es-ES" sz="2200" dirty="0" err="1"/>
              <a:t>examples</a:t>
            </a:r>
            <a:r>
              <a:rPr lang="es-ES" sz="2200" dirty="0"/>
              <a:t>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.</a:t>
            </a:r>
            <a:r>
              <a:rPr lang="es-ES" sz="2200" dirty="0" err="1"/>
              <a:t>app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Mac OS</a:t>
            </a:r>
          </a:p>
          <a:p>
            <a:pPr marL="0" lvl="0" indent="0">
              <a:defRPr/>
            </a:pPr>
            <a:endParaRPr lang="es-ES" dirty="0"/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Compilation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under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an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163611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story</a:t>
            </a:r>
            <a:r>
              <a:rPr lang="es-ES" sz="2400" dirty="0"/>
              <a:t> </a:t>
            </a:r>
            <a:r>
              <a:rPr lang="es-ES" sz="2400" dirty="0" err="1"/>
              <a:t>changes</a:t>
            </a:r>
            <a:r>
              <a:rPr lang="es-ES" sz="2400" dirty="0"/>
              <a:t> a </a:t>
            </a:r>
            <a:r>
              <a:rPr lang="es-ES" sz="2400" dirty="0" err="1"/>
              <a:t>little</a:t>
            </a:r>
            <a:r>
              <a:rPr lang="es-ES" sz="2400" dirty="0"/>
              <a:t> bit, </a:t>
            </a:r>
            <a:r>
              <a:rPr lang="es-ES" sz="2400" dirty="0" err="1"/>
              <a:t>since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interpretation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involve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complete </a:t>
            </a:r>
            <a:r>
              <a:rPr lang="es-ES" sz="2400" dirty="0" err="1"/>
              <a:t>conversion</a:t>
            </a:r>
            <a:r>
              <a:rPr lang="es-ES" sz="2400" dirty="0"/>
              <a:t> of a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Object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conversion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done at </a:t>
            </a:r>
            <a:r>
              <a:rPr lang="es-ES" sz="2400" dirty="0" err="1"/>
              <a:t>the</a:t>
            </a:r>
            <a:r>
              <a:rPr lang="es-ES" sz="2400" dirty="0"/>
              <a:t> time of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In </a:t>
            </a:r>
            <a:r>
              <a:rPr lang="es-ES" sz="2200" dirty="0" err="1"/>
              <a:t>Compilation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generate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Object</a:t>
            </a:r>
            <a:r>
              <a:rPr lang="es-ES" sz="2200" dirty="0"/>
              <a:t> </a:t>
            </a:r>
            <a:r>
              <a:rPr lang="es-ES" sz="2200" dirty="0" err="1"/>
              <a:t>Code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can be </a:t>
            </a: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only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a </a:t>
            </a:r>
            <a:r>
              <a:rPr lang="es-ES" sz="2200" dirty="0" err="1"/>
              <a:t>certain</a:t>
            </a:r>
            <a:r>
              <a:rPr lang="es-ES" sz="2200" dirty="0"/>
              <a:t> OS and </a:t>
            </a:r>
            <a:r>
              <a:rPr lang="es-ES" sz="2200" dirty="0" err="1"/>
              <a:t>Architecture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A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interpreted</a:t>
            </a:r>
            <a:r>
              <a:rPr lang="es-ES" sz="2200" dirty="0"/>
              <a:t> can be </a:t>
            </a:r>
            <a:r>
              <a:rPr lang="es-ES" sz="2200" dirty="0" err="1"/>
              <a:t>run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any</a:t>
            </a:r>
            <a:r>
              <a:rPr lang="es-ES" sz="2200" dirty="0"/>
              <a:t> OS </a:t>
            </a:r>
            <a:r>
              <a:rPr lang="es-ES" sz="2200" dirty="0" err="1"/>
              <a:t>that</a:t>
            </a:r>
            <a:r>
              <a:rPr lang="es-ES" sz="2200" dirty="0"/>
              <a:t> has a compatible </a:t>
            </a:r>
            <a:r>
              <a:rPr lang="es-ES" sz="2200" dirty="0" err="1"/>
              <a:t>interpreter</a:t>
            </a:r>
            <a:r>
              <a:rPr lang="es-ES" sz="2200" dirty="0"/>
              <a:t> </a:t>
            </a:r>
            <a:r>
              <a:rPr lang="es-ES" sz="2200" dirty="0" err="1"/>
              <a:t>installed</a:t>
            </a:r>
            <a:r>
              <a:rPr lang="es-ES" sz="2200" dirty="0"/>
              <a:t> </a:t>
            </a:r>
            <a:r>
              <a:rPr lang="es-ES" sz="2200" dirty="0" err="1"/>
              <a:t>without</a:t>
            </a:r>
            <a:r>
              <a:rPr lang="es-ES" sz="2200" dirty="0"/>
              <a:t> a </a:t>
            </a:r>
            <a:r>
              <a:rPr lang="es-ES" sz="2200" dirty="0" err="1"/>
              <a:t>Compilation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Flash Media Player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b="1" dirty="0"/>
              <a:t>Java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interpreters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1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Just</a:t>
            </a:r>
            <a:r>
              <a:rPr lang="es-ES" sz="2400" dirty="0"/>
              <a:t> as </a:t>
            </a:r>
            <a:r>
              <a:rPr lang="es-ES" sz="2400" dirty="0" err="1"/>
              <a:t>compiling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generate</a:t>
            </a:r>
            <a:r>
              <a:rPr lang="es-ES" sz="2400" dirty="0"/>
              <a:t> </a:t>
            </a:r>
            <a:r>
              <a:rPr lang="es-ES" sz="2400" dirty="0" err="1"/>
              <a:t>Object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Source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, can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reverse </a:t>
            </a:r>
            <a:r>
              <a:rPr lang="es-ES" sz="2400" dirty="0" err="1"/>
              <a:t>operation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/>
              <a:t>Yes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Assembly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disassembly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any</a:t>
            </a:r>
            <a:r>
              <a:rPr lang="es-ES" sz="2200" dirty="0"/>
              <a:t> </a:t>
            </a:r>
            <a:r>
              <a:rPr lang="es-ES" sz="2200" dirty="0" err="1"/>
              <a:t>high-level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decompile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went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a </a:t>
            </a:r>
            <a:r>
              <a:rPr lang="es-ES" sz="2200" dirty="0" err="1"/>
              <a:t>lower</a:t>
            </a:r>
            <a:r>
              <a:rPr lang="es-ES" sz="2200" dirty="0"/>
              <a:t> </a:t>
            </a:r>
            <a:r>
              <a:rPr lang="es-ES" sz="2200" dirty="0" err="1"/>
              <a:t>level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a </a:t>
            </a:r>
            <a:r>
              <a:rPr lang="es-ES" sz="2200" dirty="0" err="1"/>
              <a:t>higher</a:t>
            </a:r>
            <a:r>
              <a:rPr lang="es-ES" sz="2200" dirty="0"/>
              <a:t> </a:t>
            </a:r>
            <a:r>
              <a:rPr lang="es-ES" sz="2200" dirty="0" err="1"/>
              <a:t>level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There</a:t>
            </a:r>
            <a:r>
              <a:rPr lang="es-ES" sz="2200" dirty="0"/>
              <a:t> are legal </a:t>
            </a:r>
            <a:r>
              <a:rPr lang="es-ES" sz="2200" dirty="0" err="1"/>
              <a:t>aspects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consider</a:t>
            </a:r>
            <a:endParaRPr lang="es-ES" sz="2200" dirty="0"/>
          </a:p>
          <a:p>
            <a:pPr lvl="3">
              <a:buFont typeface="Wingdings" pitchFamily="2" charset="2"/>
              <a:buChar char="ü"/>
              <a:defRPr/>
            </a:pPr>
            <a:r>
              <a:rPr lang="es-ES" sz="2200" dirty="0" err="1"/>
              <a:t>Source</a:t>
            </a:r>
            <a:r>
              <a:rPr lang="es-ES" sz="2200" dirty="0"/>
              <a:t> </a:t>
            </a:r>
            <a:r>
              <a:rPr lang="es-ES" sz="2200" dirty="0" err="1"/>
              <a:t>Codes</a:t>
            </a:r>
            <a:r>
              <a:rPr lang="es-ES" sz="2200" dirty="0"/>
              <a:t> </a:t>
            </a:r>
            <a:r>
              <a:rPr lang="es-ES" sz="2200" dirty="0" err="1"/>
              <a:t>may</a:t>
            </a:r>
            <a:r>
              <a:rPr lang="es-ES" sz="2200" dirty="0"/>
              <a:t> be </a:t>
            </a:r>
            <a:r>
              <a:rPr lang="es-ES" sz="2200" dirty="0" err="1"/>
              <a:t>patented</a:t>
            </a:r>
            <a:r>
              <a:rPr lang="es-ES" sz="2200" dirty="0"/>
              <a:t> and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attempt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obtain</a:t>
            </a:r>
            <a:r>
              <a:rPr lang="es-ES" sz="2200" dirty="0"/>
              <a:t> a </a:t>
            </a:r>
            <a:r>
              <a:rPr lang="es-ES" sz="2200" dirty="0" err="1"/>
              <a:t>Source</a:t>
            </a:r>
            <a:r>
              <a:rPr lang="es-ES" sz="2200" dirty="0"/>
              <a:t> </a:t>
            </a:r>
            <a:r>
              <a:rPr lang="es-ES" sz="2200" dirty="0" err="1"/>
              <a:t>Code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these</a:t>
            </a:r>
            <a:r>
              <a:rPr lang="es-ES" sz="2200" dirty="0"/>
              <a:t> </a:t>
            </a:r>
            <a:r>
              <a:rPr lang="es-ES" sz="2200" dirty="0" err="1"/>
              <a:t>means</a:t>
            </a:r>
            <a:r>
              <a:rPr lang="es-ES" sz="2200" dirty="0"/>
              <a:t> </a:t>
            </a:r>
            <a:r>
              <a:rPr lang="es-ES" sz="2200" dirty="0" err="1"/>
              <a:t>may</a:t>
            </a:r>
            <a:r>
              <a:rPr lang="es-ES" sz="2200" dirty="0"/>
              <a:t> </a:t>
            </a:r>
            <a:r>
              <a:rPr lang="es-ES" sz="2200" dirty="0" err="1"/>
              <a:t>result</a:t>
            </a:r>
            <a:r>
              <a:rPr lang="es-ES" sz="2200" dirty="0"/>
              <a:t> in a </a:t>
            </a:r>
            <a:r>
              <a:rPr lang="es-ES" sz="2200" dirty="0" err="1"/>
              <a:t>claim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1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Languages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AR" sz="2400" dirty="0"/>
              <a:t>So far we have only worked with pseudo code that involves a fictitious interlocutor who takes what we write and executes it on a Machine (fictional as well).</a:t>
            </a:r>
          </a:p>
          <a:p>
            <a:pPr>
              <a:defRPr/>
            </a:pPr>
            <a:endParaRPr lang="es-AR" sz="2400" dirty="0"/>
          </a:p>
          <a:p>
            <a:pPr>
              <a:defRPr/>
            </a:pPr>
            <a:r>
              <a:rPr lang="es-AR" sz="2400" dirty="0"/>
              <a:t>But what about a real computer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  </a:t>
            </a:r>
            <a:r>
              <a:rPr lang="es-ES" sz="2200" dirty="0" err="1"/>
              <a:t>Does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understand</a:t>
            </a:r>
            <a:r>
              <a:rPr lang="es-ES" sz="2200" dirty="0"/>
              <a:t> </a:t>
            </a:r>
            <a:r>
              <a:rPr lang="es-ES" sz="2200" dirty="0" err="1"/>
              <a:t>pseudo</a:t>
            </a:r>
            <a:r>
              <a:rPr lang="es-ES" sz="2200" dirty="0"/>
              <a:t> </a:t>
            </a:r>
            <a:r>
              <a:rPr lang="es-ES" sz="2200" dirty="0" err="1"/>
              <a:t>code</a:t>
            </a:r>
            <a:r>
              <a:rPr lang="es-ES" sz="22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 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does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understand</a:t>
            </a:r>
            <a:r>
              <a:rPr lang="es-ES" sz="22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  </a:t>
            </a:r>
            <a:r>
              <a:rPr lang="es-ES" sz="2200" dirty="0" err="1"/>
              <a:t>How</a:t>
            </a:r>
            <a:r>
              <a:rPr lang="es-ES" sz="2200" dirty="0"/>
              <a:t> do I </a:t>
            </a:r>
            <a:r>
              <a:rPr lang="es-ES" sz="2200" dirty="0" err="1"/>
              <a:t>actually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Assembler</a:t>
            </a:r>
            <a:r>
              <a:rPr lang="es-ES" sz="2400" dirty="0"/>
              <a:t> </a:t>
            </a:r>
            <a:r>
              <a:rPr lang="es-ES" sz="2400" dirty="0" err="1"/>
              <a:t>programmed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Machine 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/>
              <a:t>And High-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Compilers</a:t>
            </a:r>
            <a:r>
              <a:rPr lang="es-ES" sz="2400" dirty="0"/>
              <a:t> and </a:t>
            </a:r>
            <a:r>
              <a:rPr lang="es-ES" sz="2400" dirty="0" err="1"/>
              <a:t>Interpreters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Assembly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Other</a:t>
            </a:r>
            <a:r>
              <a:rPr lang="es-ES" sz="2200" dirty="0"/>
              <a:t> </a:t>
            </a:r>
            <a:r>
              <a:rPr lang="es-ES" sz="2200" dirty="0" err="1"/>
              <a:t>high-level</a:t>
            </a:r>
            <a:r>
              <a:rPr lang="es-ES" sz="2200" dirty="0"/>
              <a:t> </a:t>
            </a:r>
            <a:r>
              <a:rPr lang="es-ES" sz="2200" dirty="0" err="1"/>
              <a:t>languages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9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Machine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language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400" dirty="0" err="1"/>
              <a:t>Each</a:t>
            </a:r>
            <a:r>
              <a:rPr lang="es-ES" sz="2400" dirty="0"/>
              <a:t> machine </a:t>
            </a:r>
            <a:r>
              <a:rPr lang="es-ES" sz="2400" dirty="0" err="1"/>
              <a:t>or</a:t>
            </a:r>
            <a:r>
              <a:rPr lang="es-ES" sz="2400" dirty="0"/>
              <a:t> machine </a:t>
            </a:r>
            <a:r>
              <a:rPr lang="es-ES" sz="2400" dirty="0" err="1"/>
              <a:t>family</a:t>
            </a:r>
            <a:r>
              <a:rPr lang="es-ES" sz="2400" dirty="0"/>
              <a:t> has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own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repertoires</a:t>
            </a:r>
            <a:r>
              <a:rPr lang="es-ES" sz="2400" dirty="0"/>
              <a:t> of </a:t>
            </a:r>
            <a:r>
              <a:rPr lang="es-ES" sz="2400" dirty="0" err="1"/>
              <a:t>instructions</a:t>
            </a:r>
            <a:r>
              <a:rPr lang="es-ES" sz="2400" dirty="0"/>
              <a:t> and data </a:t>
            </a:r>
            <a:r>
              <a:rPr lang="es-ES" sz="2400" dirty="0" err="1"/>
              <a:t>types</a:t>
            </a:r>
            <a:r>
              <a:rPr lang="es-ES" sz="2400" dirty="0"/>
              <a:t>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/>
              <a:t>Machine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architecture</a:t>
            </a:r>
            <a:r>
              <a:rPr lang="es-ES" sz="2400" dirty="0"/>
              <a:t>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machine </a:t>
            </a:r>
            <a:r>
              <a:rPr lang="es-ES" sz="2400" dirty="0" err="1"/>
              <a:t>actually</a:t>
            </a:r>
            <a:r>
              <a:rPr lang="es-ES" sz="2400" dirty="0"/>
              <a:t>  </a:t>
            </a:r>
            <a:r>
              <a:rPr lang="es-ES" sz="2400" dirty="0" err="1"/>
              <a:t>understands</a:t>
            </a:r>
            <a:endParaRPr lang="es-ES" sz="2400" dirty="0"/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work</a:t>
            </a:r>
            <a:r>
              <a:rPr lang="es-ES" sz="2400" dirty="0"/>
              <a:t>?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4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works</a:t>
            </a:r>
            <a:r>
              <a:rPr lang="es-ES" sz="2200" dirty="0"/>
              <a:t> </a:t>
            </a:r>
            <a:r>
              <a:rPr lang="es-ES" sz="2200" dirty="0" err="1"/>
              <a:t>directly</a:t>
            </a:r>
            <a:r>
              <a:rPr lang="es-ES" sz="2200" dirty="0"/>
              <a:t> </a:t>
            </a:r>
            <a:r>
              <a:rPr lang="es-ES" sz="2200" dirty="0" err="1"/>
              <a:t>over</a:t>
            </a:r>
            <a:r>
              <a:rPr lang="es-ES" sz="2200" dirty="0"/>
              <a:t> </a:t>
            </a:r>
            <a:r>
              <a:rPr lang="es-ES" sz="2200" dirty="0" err="1"/>
              <a:t>microprocessor</a:t>
            </a:r>
            <a:r>
              <a:rPr lang="es-ES" sz="2200" dirty="0"/>
              <a:t> </a:t>
            </a:r>
            <a:r>
              <a:rPr lang="es-ES" sz="2200" dirty="0" err="1"/>
              <a:t>instructions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  </a:t>
            </a:r>
            <a:r>
              <a:rPr lang="es-ES" sz="2200" dirty="0" err="1"/>
              <a:t>Dependent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machine </a:t>
            </a:r>
            <a:r>
              <a:rPr lang="es-ES" sz="2200" dirty="0" err="1"/>
              <a:t>architecture</a:t>
            </a:r>
            <a:endParaRPr lang="es-ES" sz="2200" dirty="0"/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No </a:t>
            </a:r>
            <a:r>
              <a:rPr lang="es-ES" sz="2200" dirty="0" err="1"/>
              <a:t>portability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  </a:t>
            </a:r>
            <a:r>
              <a:rPr lang="es-ES" sz="2200" dirty="0" err="1"/>
              <a:t>Maximum</a:t>
            </a:r>
            <a:r>
              <a:rPr lang="es-ES" sz="2200" dirty="0"/>
              <a:t> </a:t>
            </a:r>
            <a:r>
              <a:rPr lang="es-ES" sz="2200" dirty="0" err="1"/>
              <a:t>efficiency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1969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Machine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language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 algn="ctr">
              <a:buNone/>
              <a:defRPr/>
            </a:pPr>
            <a:r>
              <a:rPr lang="es-ES" sz="2800" dirty="0" err="1"/>
              <a:t>This</a:t>
            </a:r>
            <a:r>
              <a:rPr lang="es-ES" sz="2800" dirty="0"/>
              <a:t> machine </a:t>
            </a:r>
            <a:r>
              <a:rPr lang="es-ES" sz="2800" dirty="0" err="1"/>
              <a:t>doesn’t</a:t>
            </a:r>
            <a:r>
              <a:rPr lang="es-ES" sz="2800" dirty="0"/>
              <a:t> </a:t>
            </a:r>
            <a:r>
              <a:rPr lang="es-ES" sz="2800" dirty="0" err="1"/>
              <a:t>exist</a:t>
            </a:r>
            <a:r>
              <a:rPr lang="es-ES" sz="2800" dirty="0"/>
              <a:t>…</a:t>
            </a:r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0" indent="0" algn="ctr">
              <a:buNone/>
              <a:defRPr/>
            </a:pPr>
            <a:r>
              <a:rPr lang="es-ES" sz="2400" dirty="0" err="1"/>
              <a:t>Working</a:t>
            </a:r>
            <a:r>
              <a:rPr lang="es-ES" sz="2400" dirty="0"/>
              <a:t> at machine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 </a:t>
            </a:r>
            <a:r>
              <a:rPr lang="es-ES" sz="2400" dirty="0" err="1"/>
              <a:t>consists</a:t>
            </a:r>
            <a:r>
              <a:rPr lang="es-ES" sz="2400" dirty="0"/>
              <a:t> of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hardware </a:t>
            </a:r>
            <a:r>
              <a:rPr lang="es-ES" sz="2400" dirty="0" err="1"/>
              <a:t>on</a:t>
            </a:r>
            <a:r>
              <a:rPr lang="es-ES" sz="2400" dirty="0"/>
              <a:t> a </a:t>
            </a:r>
            <a:r>
              <a:rPr lang="es-ES" sz="2400" dirty="0" err="1"/>
              <a:t>basic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.</a:t>
            </a:r>
            <a:endParaRPr lang="es-ES" sz="2400" b="1" dirty="0"/>
          </a:p>
          <a:p>
            <a:pPr marL="0" lvl="0" indent="0" algn="ctr">
              <a:buNone/>
              <a:defRPr/>
            </a:pPr>
            <a:endParaRPr lang="es-E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520925"/>
            <a:ext cx="327660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7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Assembly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err="1"/>
              <a:t>Second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generation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Architecture</a:t>
            </a:r>
            <a:r>
              <a:rPr lang="es-ES" sz="2200" dirty="0"/>
              <a:t> </a:t>
            </a:r>
            <a:r>
              <a:rPr lang="es-ES" sz="2200" dirty="0" err="1"/>
              <a:t>dependent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Difficult</a:t>
            </a:r>
            <a:r>
              <a:rPr lang="es-ES" sz="2200" dirty="0"/>
              <a:t> </a:t>
            </a:r>
            <a:r>
              <a:rPr lang="es-ES" sz="2200" dirty="0" err="1"/>
              <a:t>programming</a:t>
            </a:r>
            <a:r>
              <a:rPr lang="es-ES" sz="2200" dirty="0"/>
              <a:t> </a:t>
            </a:r>
            <a:r>
              <a:rPr lang="es-ES" sz="2200" dirty="0" err="1"/>
              <a:t>although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are a </a:t>
            </a:r>
            <a:r>
              <a:rPr lang="es-ES" sz="2200" dirty="0" err="1"/>
              <a:t>little</a:t>
            </a:r>
            <a:r>
              <a:rPr lang="es-ES" sz="2200" dirty="0"/>
              <a:t> bit </a:t>
            </a:r>
            <a:r>
              <a:rPr lang="es-ES" sz="2200" dirty="0" err="1"/>
              <a:t>clearer</a:t>
            </a:r>
            <a:r>
              <a:rPr lang="es-ES" sz="2200" dirty="0"/>
              <a:t> </a:t>
            </a:r>
            <a:r>
              <a:rPr lang="es-ES" sz="2200" dirty="0" err="1"/>
              <a:t>than</a:t>
            </a:r>
            <a:r>
              <a:rPr lang="es-ES" sz="2200" dirty="0"/>
              <a:t> machine </a:t>
            </a:r>
            <a:r>
              <a:rPr lang="es-ES" sz="2200" dirty="0" err="1"/>
              <a:t>language</a:t>
            </a:r>
            <a:r>
              <a:rPr lang="es-ES" sz="2200" dirty="0"/>
              <a:t>,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names</a:t>
            </a:r>
            <a:r>
              <a:rPr lang="es-ES" sz="2200" dirty="0"/>
              <a:t> and symbols </a:t>
            </a:r>
            <a:r>
              <a:rPr lang="es-ES" sz="2200" dirty="0" err="1"/>
              <a:t>readable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humans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/>
              <a:t> Can </a:t>
            </a:r>
            <a:r>
              <a:rPr lang="es-ES" sz="2400" dirty="0" err="1"/>
              <a:t>the</a:t>
            </a:r>
            <a:r>
              <a:rPr lang="es-ES" sz="2400" dirty="0"/>
              <a:t> machine </a:t>
            </a:r>
            <a:r>
              <a:rPr lang="es-ES" sz="2400" dirty="0" err="1"/>
              <a:t>understand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NO. Machines </a:t>
            </a:r>
            <a:r>
              <a:rPr lang="es-ES" sz="2200" dirty="0" err="1"/>
              <a:t>only</a:t>
            </a:r>
            <a:r>
              <a:rPr lang="es-ES" sz="2200" dirty="0"/>
              <a:t> </a:t>
            </a:r>
            <a:r>
              <a:rPr lang="es-ES" sz="2200" dirty="0" err="1"/>
              <a:t>understand</a:t>
            </a:r>
            <a:r>
              <a:rPr lang="es-ES" sz="2200" dirty="0"/>
              <a:t> </a:t>
            </a:r>
            <a:r>
              <a:rPr lang="es-ES" sz="2200" dirty="0" err="1"/>
              <a:t>their</a:t>
            </a:r>
            <a:r>
              <a:rPr lang="es-ES" sz="2200" dirty="0"/>
              <a:t> </a:t>
            </a:r>
            <a:r>
              <a:rPr lang="es-ES" sz="2200" dirty="0" err="1"/>
              <a:t>own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machine </a:t>
            </a:r>
            <a:r>
              <a:rPr lang="es-ES" sz="2400" dirty="0" err="1"/>
              <a:t>work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translate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machine </a:t>
            </a:r>
            <a:r>
              <a:rPr lang="es-ES" sz="2200" dirty="0" err="1"/>
              <a:t>language</a:t>
            </a:r>
            <a:r>
              <a:rPr lang="es-ES" sz="2200" dirty="0"/>
              <a:t>, </a:t>
            </a:r>
            <a:r>
              <a:rPr lang="es-ES" sz="2200" dirty="0" err="1"/>
              <a:t>using</a:t>
            </a:r>
            <a:r>
              <a:rPr lang="es-ES" sz="2200" dirty="0"/>
              <a:t> a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Assembler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86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latin typeface="Nexa Bold" pitchFamily="50" charset="0"/>
              </a:rPr>
              <a:t>over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HW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There</a:t>
            </a:r>
            <a:r>
              <a:rPr lang="es-ES" sz="2400" dirty="0"/>
              <a:t> are </a:t>
            </a:r>
            <a:r>
              <a:rPr lang="es-ES" sz="2400" dirty="0" err="1"/>
              <a:t>many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of hardware </a:t>
            </a:r>
            <a:r>
              <a:rPr lang="es-ES" sz="2400" dirty="0" err="1"/>
              <a:t>architectures</a:t>
            </a:r>
            <a:r>
              <a:rPr lang="es-ES" sz="2400" dirty="0"/>
              <a:t> and </a:t>
            </a:r>
            <a:r>
              <a:rPr lang="es-ES" sz="2400" dirty="0" err="1"/>
              <a:t>they</a:t>
            </a:r>
            <a:r>
              <a:rPr lang="es-ES" sz="2400" dirty="0"/>
              <a:t> are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handled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directly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hardware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very</a:t>
            </a:r>
            <a:r>
              <a:rPr lang="es-ES" sz="2400" dirty="0"/>
              <a:t>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 and in </a:t>
            </a:r>
            <a:r>
              <a:rPr lang="es-ES" sz="2400" dirty="0" err="1"/>
              <a:t>addition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be done </a:t>
            </a:r>
            <a:r>
              <a:rPr lang="es-ES" sz="2400" dirty="0" err="1"/>
              <a:t>for</a:t>
            </a:r>
            <a:r>
              <a:rPr lang="es-ES" sz="2400" dirty="0"/>
              <a:t> as </a:t>
            </a:r>
            <a:r>
              <a:rPr lang="es-ES" sz="2400" dirty="0" err="1"/>
              <a:t>many</a:t>
            </a:r>
            <a:r>
              <a:rPr lang="es-ES" sz="2400" dirty="0"/>
              <a:t> </a:t>
            </a:r>
            <a:r>
              <a:rPr lang="es-ES" sz="2400" dirty="0" err="1"/>
              <a:t>hardwares</a:t>
            </a:r>
            <a:r>
              <a:rPr lang="es-ES" sz="2400" dirty="0"/>
              <a:t> as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want</a:t>
            </a:r>
            <a:r>
              <a:rPr lang="es-ES" sz="2000" dirty="0"/>
              <a:t>.</a:t>
            </a:r>
          </a:p>
          <a:p>
            <a:pPr marL="0" lvl="0" indent="0" algn="ctr">
              <a:buNone/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1659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HW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abstraction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457200" lvl="0" indent="-457200">
              <a:defRPr/>
            </a:pPr>
            <a:r>
              <a:rPr lang="es-ES" sz="2400" dirty="0"/>
              <a:t>In </a:t>
            </a:r>
            <a:r>
              <a:rPr lang="es-ES" sz="2400" dirty="0" err="1"/>
              <a:t>order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make</a:t>
            </a:r>
            <a:r>
              <a:rPr lang="es-ES" sz="2400" dirty="0"/>
              <a:t> </a:t>
            </a:r>
            <a:r>
              <a:rPr lang="es-ES" sz="2400" dirty="0" err="1"/>
              <a:t>programs</a:t>
            </a:r>
            <a:r>
              <a:rPr lang="es-ES" sz="2400" dirty="0"/>
              <a:t> compatible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several</a:t>
            </a:r>
            <a:r>
              <a:rPr lang="es-ES" sz="2400" dirty="0"/>
              <a:t> hardware </a:t>
            </a:r>
            <a:r>
              <a:rPr lang="es-ES" sz="2400" dirty="0" err="1"/>
              <a:t>architectures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hardware </a:t>
            </a:r>
            <a:r>
              <a:rPr lang="es-ES" sz="2200" dirty="0" err="1"/>
              <a:t>manufacturers</a:t>
            </a:r>
            <a:r>
              <a:rPr lang="es-ES" sz="2200" dirty="0"/>
              <a:t> </a:t>
            </a:r>
            <a:r>
              <a:rPr lang="es-ES" sz="2200" dirty="0" err="1"/>
              <a:t>had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agree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make</a:t>
            </a:r>
            <a:r>
              <a:rPr lang="es-ES" sz="2200" dirty="0"/>
              <a:t> compatible </a:t>
            </a:r>
            <a:r>
              <a:rPr lang="es-ES" sz="2200" dirty="0" err="1"/>
              <a:t>models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need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think</a:t>
            </a:r>
            <a:r>
              <a:rPr lang="es-ES" sz="2200" dirty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/>
              <a:t>solution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 marL="457200" lvl="0" indent="-457200">
              <a:defRPr/>
            </a:pPr>
            <a:r>
              <a:rPr lang="es-ES" sz="2400" dirty="0"/>
              <a:t>HW </a:t>
            </a:r>
            <a:r>
              <a:rPr lang="es-ES" sz="2400" dirty="0" err="1"/>
              <a:t>manufacturers</a:t>
            </a:r>
            <a:r>
              <a:rPr lang="es-ES" sz="2400" dirty="0"/>
              <a:t> </a:t>
            </a:r>
            <a:r>
              <a:rPr lang="es-ES" sz="2400" dirty="0" err="1"/>
              <a:t>didn’t</a:t>
            </a:r>
            <a:r>
              <a:rPr lang="es-ES" sz="2400" dirty="0"/>
              <a:t> </a:t>
            </a:r>
            <a:r>
              <a:rPr lang="es-ES" sz="2400" dirty="0" err="1"/>
              <a:t>agree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Then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need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think</a:t>
            </a:r>
            <a:r>
              <a:rPr lang="es-ES" sz="2200" dirty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/>
              <a:t>solution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 marL="457200" lvl="0" indent="-457200">
              <a:defRPr/>
            </a:pPr>
            <a:r>
              <a:rPr lang="es-ES" sz="2400" dirty="0">
                <a:sym typeface="Wingdings" pitchFamily="2" charset="2"/>
              </a:rPr>
              <a:t>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9668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HW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abstraction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457200" lvl="0" indent="-457200"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solution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invent</a:t>
            </a:r>
            <a:r>
              <a:rPr lang="es-ES" sz="2400" dirty="0"/>
              <a:t> a new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independent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architectures</a:t>
            </a:r>
            <a:r>
              <a:rPr lang="es-ES" sz="2400" dirty="0"/>
              <a:t> and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provide</a:t>
            </a:r>
            <a:r>
              <a:rPr lang="es-ES" sz="2400" dirty="0"/>
              <a:t> a </a:t>
            </a:r>
            <a:r>
              <a:rPr lang="es-ES" sz="2400" dirty="0" err="1"/>
              <a:t>translator</a:t>
            </a:r>
            <a:r>
              <a:rPr lang="es-ES" sz="2400" dirty="0"/>
              <a:t> </a:t>
            </a:r>
            <a:r>
              <a:rPr lang="es-ES" sz="2400" dirty="0" err="1"/>
              <a:t>who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work</a:t>
            </a:r>
            <a:r>
              <a:rPr lang="es-ES" sz="2400" dirty="0"/>
              <a:t> of </a:t>
            </a:r>
            <a:r>
              <a:rPr lang="es-ES" sz="2400" dirty="0" err="1"/>
              <a:t>converting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in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machine </a:t>
            </a:r>
            <a:r>
              <a:rPr lang="es-ES" sz="2400" dirty="0" err="1"/>
              <a:t>language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97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15649</TotalTime>
  <Words>1302</Words>
  <Application>Microsoft Office PowerPoint</Application>
  <PresentationFormat>On-screen Show (4:3)</PresentationFormat>
  <Paragraphs>248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Nexa Bold</vt:lpstr>
      <vt:lpstr>Nexa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Baljeet Bilkhu</cp:lastModifiedBy>
  <cp:revision>100</cp:revision>
  <dcterms:created xsi:type="dcterms:W3CDTF">2017-01-23T17:53:54Z</dcterms:created>
  <dcterms:modified xsi:type="dcterms:W3CDTF">2017-04-20T19:53:20Z</dcterms:modified>
</cp:coreProperties>
</file>