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2400"/>
              </a:lnSpc>
            </a:pPr>
            <a:r>
              <a:rPr spc="-20" dirty="0"/>
              <a:t>dr.aarif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9F293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2400"/>
              </a:lnSpc>
            </a:pPr>
            <a:r>
              <a:rPr spc="-20" dirty="0"/>
              <a:t>dr.aarif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9F293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2400"/>
              </a:lnSpc>
            </a:pPr>
            <a:r>
              <a:rPr spc="-20" dirty="0"/>
              <a:t>dr.aarif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9F293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2400"/>
              </a:lnSpc>
            </a:pPr>
            <a:r>
              <a:rPr spc="-20" dirty="0"/>
              <a:t>dr.aarif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2400"/>
              </a:lnSpc>
            </a:pPr>
            <a:r>
              <a:rPr spc="-20" dirty="0"/>
              <a:t>dr.aarif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0979" y="295656"/>
            <a:ext cx="8700516" cy="63657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4799" y="328676"/>
            <a:ext cx="8532876" cy="619753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799" y="328676"/>
            <a:ext cx="8533130" cy="6197600"/>
          </a:xfrm>
          <a:custGeom>
            <a:avLst/>
            <a:gdLst/>
            <a:ahLst/>
            <a:cxnLst/>
            <a:rect l="l" t="t" r="r" b="b"/>
            <a:pathLst>
              <a:path w="8533130" h="6197600">
                <a:moveTo>
                  <a:pt x="0" y="128904"/>
                </a:moveTo>
                <a:lnTo>
                  <a:pt x="10135" y="78706"/>
                </a:lnTo>
                <a:lnTo>
                  <a:pt x="37776" y="37734"/>
                </a:lnTo>
                <a:lnTo>
                  <a:pt x="78770" y="10122"/>
                </a:lnTo>
                <a:lnTo>
                  <a:pt x="128968" y="0"/>
                </a:lnTo>
                <a:lnTo>
                  <a:pt x="8403844" y="0"/>
                </a:lnTo>
                <a:lnTo>
                  <a:pt x="8454060" y="10122"/>
                </a:lnTo>
                <a:lnTo>
                  <a:pt x="8495061" y="37734"/>
                </a:lnTo>
                <a:lnTo>
                  <a:pt x="8522680" y="78706"/>
                </a:lnTo>
                <a:lnTo>
                  <a:pt x="8532749" y="128904"/>
                </a:lnTo>
                <a:lnTo>
                  <a:pt x="8532876" y="6068568"/>
                </a:lnTo>
                <a:lnTo>
                  <a:pt x="8522626" y="6118765"/>
                </a:lnTo>
                <a:lnTo>
                  <a:pt x="8495014" y="6159760"/>
                </a:lnTo>
                <a:lnTo>
                  <a:pt x="8454042" y="6187400"/>
                </a:lnTo>
                <a:lnTo>
                  <a:pt x="8403844" y="6197536"/>
                </a:lnTo>
                <a:lnTo>
                  <a:pt x="128968" y="6197536"/>
                </a:lnTo>
                <a:lnTo>
                  <a:pt x="78770" y="6187400"/>
                </a:lnTo>
                <a:lnTo>
                  <a:pt x="37776" y="6159760"/>
                </a:lnTo>
                <a:lnTo>
                  <a:pt x="10135" y="6118765"/>
                </a:lnTo>
                <a:lnTo>
                  <a:pt x="0" y="6068568"/>
                </a:lnTo>
                <a:lnTo>
                  <a:pt x="0" y="128904"/>
                </a:lnTo>
                <a:close/>
              </a:path>
            </a:pathLst>
          </a:custGeom>
          <a:ln w="12700">
            <a:solidFill>
              <a:srgbClr val="A3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1822" y="1185417"/>
            <a:ext cx="2340355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9F293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9900" y="1262125"/>
            <a:ext cx="8218805" cy="327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180958" y="6580734"/>
            <a:ext cx="842009" cy="318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2400"/>
              </a:lnSpc>
            </a:pPr>
            <a:r>
              <a:rPr spc="-20" dirty="0"/>
              <a:t>dr.aarif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jpg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jpg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jpg"/><Relationship Id="rId4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jpg"/><Relationship Id="rId4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850" y="541273"/>
            <a:ext cx="5003800" cy="42068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35375" y="4332223"/>
            <a:ext cx="4897755" cy="831850"/>
          </a:xfrm>
          <a:prstGeom prst="rect">
            <a:avLst/>
          </a:prstGeom>
          <a:solidFill>
            <a:srgbClr val="FFFFFF"/>
          </a:solidFill>
          <a:ln w="42500">
            <a:solidFill>
              <a:srgbClr val="9F293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5625"/>
              </a:lnSpc>
            </a:pPr>
            <a:r>
              <a:rPr sz="4800" b="1" i="1" u="heavy" spc="-25" dirty="0">
                <a:solidFill>
                  <a:srgbClr val="9F2936"/>
                </a:solidFill>
                <a:uFill>
                  <a:solidFill>
                    <a:srgbClr val="9F2936"/>
                  </a:solidFill>
                </a:uFill>
                <a:latin typeface="Verdana"/>
                <a:cs typeface="Verdana"/>
              </a:rPr>
              <a:t>Biomolecules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75" y="542925"/>
            <a:ext cx="6119749" cy="584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61616" y="284988"/>
            <a:ext cx="5104130" cy="6360160"/>
            <a:chOff x="2261616" y="284988"/>
            <a:chExt cx="5104130" cy="6360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1616" y="284988"/>
              <a:ext cx="5103876" cy="63596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4275" y="476186"/>
              <a:ext cx="4719574" cy="59770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1219200"/>
            <a:ext cx="4038600" cy="52355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4837" y="892175"/>
            <a:ext cx="2286000" cy="5638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67075" y="1066800"/>
            <a:ext cx="2066925" cy="2209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71600" y="381063"/>
            <a:ext cx="1170305" cy="370205"/>
          </a:xfrm>
          <a:prstGeom prst="rect">
            <a:avLst/>
          </a:prstGeom>
          <a:solidFill>
            <a:srgbClr val="4E8542"/>
          </a:solidFill>
          <a:ln w="42500">
            <a:solidFill>
              <a:srgbClr val="375F2D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1800" i="1" spc="110" dirty="0">
                <a:solidFill>
                  <a:srgbClr val="FFFFFF"/>
                </a:solidFill>
                <a:latin typeface="Verdana"/>
                <a:cs typeface="Verdana"/>
              </a:rPr>
              <a:t>m-</a:t>
            </a:r>
            <a:r>
              <a:rPr sz="1800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i="1" spc="145" dirty="0">
                <a:solidFill>
                  <a:srgbClr val="FFFFFF"/>
                </a:solidFill>
                <a:latin typeface="Verdana"/>
                <a:cs typeface="Verdana"/>
              </a:rPr>
              <a:t>RNA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4376" y="381063"/>
            <a:ext cx="1046480" cy="370205"/>
          </a:xfrm>
          <a:prstGeom prst="rect">
            <a:avLst/>
          </a:prstGeom>
          <a:solidFill>
            <a:srgbClr val="4E8542"/>
          </a:solidFill>
          <a:ln w="42500">
            <a:solidFill>
              <a:srgbClr val="375F2D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1800" i="1" spc="120" dirty="0">
                <a:solidFill>
                  <a:srgbClr val="FFFFFF"/>
                </a:solidFill>
                <a:latin typeface="Verdana"/>
                <a:cs typeface="Verdana"/>
              </a:rPr>
              <a:t>r-</a:t>
            </a:r>
            <a:r>
              <a:rPr sz="1800" i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i="1" spc="145" dirty="0">
                <a:solidFill>
                  <a:srgbClr val="FFFFFF"/>
                </a:solidFill>
                <a:latin typeface="Verdana"/>
                <a:cs typeface="Verdana"/>
              </a:rPr>
              <a:t>RNA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0376" y="381063"/>
            <a:ext cx="1022350" cy="370205"/>
          </a:xfrm>
          <a:prstGeom prst="rect">
            <a:avLst/>
          </a:prstGeom>
          <a:solidFill>
            <a:srgbClr val="4E8542"/>
          </a:solidFill>
          <a:ln w="42500">
            <a:solidFill>
              <a:srgbClr val="375F2D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5"/>
              </a:spcBef>
            </a:pPr>
            <a:r>
              <a:rPr sz="1800" i="1" spc="65" dirty="0">
                <a:solidFill>
                  <a:srgbClr val="FFFFFF"/>
                </a:solidFill>
                <a:latin typeface="Verdana"/>
                <a:cs typeface="Verdana"/>
              </a:rPr>
              <a:t>t-</a:t>
            </a:r>
            <a:r>
              <a:rPr sz="1800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i="1" spc="145" dirty="0">
                <a:solidFill>
                  <a:srgbClr val="FFFFFF"/>
                </a:solidFill>
                <a:latin typeface="Verdana"/>
                <a:cs typeface="Verdana"/>
              </a:rPr>
              <a:t>RNA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9100" y="789431"/>
            <a:ext cx="5930265" cy="4919980"/>
            <a:chOff x="419100" y="789431"/>
            <a:chExt cx="5930265" cy="4919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" y="789431"/>
              <a:ext cx="5929884" cy="49194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187" y="981075"/>
              <a:ext cx="5545074" cy="4535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0" y="1412875"/>
            <a:ext cx="4537075" cy="708025"/>
          </a:xfrm>
          <a:prstGeom prst="rect">
            <a:avLst/>
          </a:prstGeom>
          <a:solidFill>
            <a:srgbClr val="FFFFFF"/>
          </a:solidFill>
          <a:ln w="42500">
            <a:solidFill>
              <a:srgbClr val="9F293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750"/>
              </a:lnSpc>
            </a:pPr>
            <a:r>
              <a:rPr sz="4000" i="1" u="heavy" spc="15" dirty="0">
                <a:uFill>
                  <a:solidFill>
                    <a:srgbClr val="9F2936"/>
                  </a:solidFill>
                </a:uFill>
                <a:latin typeface="Verdana"/>
                <a:cs typeface="Verdana"/>
              </a:rPr>
              <a:t>Carbohydrates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6424" y="454999"/>
            <a:ext cx="3211195" cy="619125"/>
            <a:chOff x="2966424" y="454999"/>
            <a:chExt cx="3211195" cy="619125"/>
          </a:xfrm>
        </p:grpSpPr>
        <p:sp>
          <p:nvSpPr>
            <p:cNvPr id="3" name="object 3"/>
            <p:cNvSpPr/>
            <p:nvPr/>
          </p:nvSpPr>
          <p:spPr>
            <a:xfrm>
              <a:off x="2987675" y="476250"/>
              <a:ext cx="3168650" cy="576580"/>
            </a:xfrm>
            <a:custGeom>
              <a:avLst/>
              <a:gdLst/>
              <a:ahLst/>
              <a:cxnLst/>
              <a:rect l="l" t="t" r="r" b="b"/>
              <a:pathLst>
                <a:path w="3168650" h="576580">
                  <a:moveTo>
                    <a:pt x="3072638" y="0"/>
                  </a:moveTo>
                  <a:lnTo>
                    <a:pt x="96012" y="0"/>
                  </a:lnTo>
                  <a:lnTo>
                    <a:pt x="58668" y="7554"/>
                  </a:lnTo>
                  <a:lnTo>
                    <a:pt x="28146" y="28146"/>
                  </a:lnTo>
                  <a:lnTo>
                    <a:pt x="7554" y="58668"/>
                  </a:lnTo>
                  <a:lnTo>
                    <a:pt x="0" y="96012"/>
                  </a:lnTo>
                  <a:lnTo>
                    <a:pt x="0" y="480187"/>
                  </a:lnTo>
                  <a:lnTo>
                    <a:pt x="7554" y="517604"/>
                  </a:lnTo>
                  <a:lnTo>
                    <a:pt x="28146" y="548163"/>
                  </a:lnTo>
                  <a:lnTo>
                    <a:pt x="58668" y="568769"/>
                  </a:lnTo>
                  <a:lnTo>
                    <a:pt x="96012" y="576326"/>
                  </a:lnTo>
                  <a:lnTo>
                    <a:pt x="3072638" y="576326"/>
                  </a:lnTo>
                  <a:lnTo>
                    <a:pt x="3109981" y="568769"/>
                  </a:lnTo>
                  <a:lnTo>
                    <a:pt x="3140503" y="548163"/>
                  </a:lnTo>
                  <a:lnTo>
                    <a:pt x="3161095" y="517604"/>
                  </a:lnTo>
                  <a:lnTo>
                    <a:pt x="3168650" y="480187"/>
                  </a:lnTo>
                  <a:lnTo>
                    <a:pt x="3168650" y="96012"/>
                  </a:lnTo>
                  <a:lnTo>
                    <a:pt x="3161095" y="58668"/>
                  </a:lnTo>
                  <a:lnTo>
                    <a:pt x="3140503" y="28146"/>
                  </a:lnTo>
                  <a:lnTo>
                    <a:pt x="3109981" y="7554"/>
                  </a:lnTo>
                  <a:lnTo>
                    <a:pt x="3072638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87675" y="476250"/>
              <a:ext cx="3168650" cy="576580"/>
            </a:xfrm>
            <a:custGeom>
              <a:avLst/>
              <a:gdLst/>
              <a:ahLst/>
              <a:cxnLst/>
              <a:rect l="l" t="t" r="r" b="b"/>
              <a:pathLst>
                <a:path w="3168650" h="576580">
                  <a:moveTo>
                    <a:pt x="0" y="96012"/>
                  </a:moveTo>
                  <a:lnTo>
                    <a:pt x="7554" y="58668"/>
                  </a:lnTo>
                  <a:lnTo>
                    <a:pt x="28146" y="28146"/>
                  </a:lnTo>
                  <a:lnTo>
                    <a:pt x="58668" y="7554"/>
                  </a:lnTo>
                  <a:lnTo>
                    <a:pt x="96012" y="0"/>
                  </a:lnTo>
                  <a:lnTo>
                    <a:pt x="3072638" y="0"/>
                  </a:lnTo>
                  <a:lnTo>
                    <a:pt x="3109981" y="7554"/>
                  </a:lnTo>
                  <a:lnTo>
                    <a:pt x="3140503" y="28146"/>
                  </a:lnTo>
                  <a:lnTo>
                    <a:pt x="3161095" y="58668"/>
                  </a:lnTo>
                  <a:lnTo>
                    <a:pt x="3168650" y="96012"/>
                  </a:lnTo>
                  <a:lnTo>
                    <a:pt x="3168650" y="480187"/>
                  </a:lnTo>
                  <a:lnTo>
                    <a:pt x="3161095" y="517604"/>
                  </a:lnTo>
                  <a:lnTo>
                    <a:pt x="3140503" y="548163"/>
                  </a:lnTo>
                  <a:lnTo>
                    <a:pt x="3109981" y="568769"/>
                  </a:lnTo>
                  <a:lnTo>
                    <a:pt x="3072638" y="576326"/>
                  </a:lnTo>
                  <a:lnTo>
                    <a:pt x="96012" y="576326"/>
                  </a:lnTo>
                  <a:lnTo>
                    <a:pt x="58668" y="568769"/>
                  </a:lnTo>
                  <a:lnTo>
                    <a:pt x="28146" y="548163"/>
                  </a:lnTo>
                  <a:lnTo>
                    <a:pt x="7554" y="517604"/>
                  </a:lnTo>
                  <a:lnTo>
                    <a:pt x="0" y="480187"/>
                  </a:lnTo>
                  <a:lnTo>
                    <a:pt x="0" y="96012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97098" y="567309"/>
            <a:ext cx="274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20" dirty="0">
                <a:solidFill>
                  <a:srgbClr val="FFFFFF"/>
                </a:solidFill>
                <a:latin typeface="Verdana"/>
                <a:cs typeface="Verdana"/>
              </a:rPr>
              <a:t>CARBOHYDRATES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642" y="1219327"/>
            <a:ext cx="7980045" cy="479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Carbohydrates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most</a:t>
            </a:r>
            <a:r>
              <a:rPr sz="1800" spc="-5" dirty="0">
                <a:latin typeface="Verdana"/>
                <a:cs typeface="Verdana"/>
              </a:rPr>
              <a:t> abundant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organic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molecules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nature.</a:t>
            </a:r>
            <a:endParaRPr sz="18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1889"/>
              </a:spcBef>
            </a:pP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term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carbohydrate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derived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from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French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term</a:t>
            </a:r>
            <a:endParaRPr sz="18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1800" i="1" dirty="0">
                <a:solidFill>
                  <a:srgbClr val="FF0000"/>
                </a:solidFill>
                <a:latin typeface="Verdana"/>
                <a:cs typeface="Verdana"/>
              </a:rPr>
              <a:t>hydrate</a:t>
            </a:r>
            <a:r>
              <a:rPr sz="1800" i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Verdana"/>
                <a:cs typeface="Verdana"/>
              </a:rPr>
              <a:t>de</a:t>
            </a:r>
            <a:r>
              <a:rPr sz="1800" i="1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Verdana"/>
                <a:cs typeface="Verdana"/>
              </a:rPr>
              <a:t>carbone</a:t>
            </a:r>
            <a:r>
              <a:rPr sz="1800" i="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i.e.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 </a:t>
            </a:r>
            <a:r>
              <a:rPr sz="1800" spc="5" dirty="0">
                <a:latin typeface="Verdana"/>
                <a:cs typeface="Verdana"/>
              </a:rPr>
              <a:t>is</a:t>
            </a:r>
            <a:r>
              <a:rPr sz="1800" dirty="0">
                <a:latin typeface="Verdana"/>
                <a:cs typeface="Verdana"/>
              </a:rPr>
              <a:t> 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hydrate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carbon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C</a:t>
            </a:r>
            <a:r>
              <a:rPr sz="1800" spc="-7" baseline="-20833" dirty="0">
                <a:latin typeface="Verdana"/>
                <a:cs typeface="Verdana"/>
              </a:rPr>
              <a:t>n</a:t>
            </a:r>
            <a:r>
              <a:rPr sz="1800" spc="-5" dirty="0">
                <a:latin typeface="Verdana"/>
                <a:cs typeface="Verdana"/>
              </a:rPr>
              <a:t>(H</a:t>
            </a:r>
            <a:r>
              <a:rPr sz="1800" spc="-7" baseline="-20833" dirty="0">
                <a:latin typeface="Verdana"/>
                <a:cs typeface="Verdana"/>
              </a:rPr>
              <a:t>2</a:t>
            </a:r>
            <a:r>
              <a:rPr sz="1800" spc="-5" dirty="0">
                <a:latin typeface="Verdana"/>
                <a:cs typeface="Verdana"/>
              </a:rPr>
              <a:t>O)</a:t>
            </a:r>
            <a:r>
              <a:rPr sz="1800" spc="-7" baseline="-20833" dirty="0">
                <a:latin typeface="Verdana"/>
                <a:cs typeface="Verdana"/>
              </a:rPr>
              <a:t>n</a:t>
            </a:r>
            <a:endParaRPr sz="1800" baseline="-20833">
              <a:latin typeface="Verdana"/>
              <a:cs typeface="Verdana"/>
            </a:endParaRPr>
          </a:p>
          <a:p>
            <a:pPr marL="50800" marR="332105">
              <a:lnSpc>
                <a:spcPct val="100000"/>
              </a:lnSpc>
              <a:spcBef>
                <a:spcPts val="1355"/>
              </a:spcBef>
            </a:pPr>
            <a:r>
              <a:rPr sz="1800" spc="-10" dirty="0">
                <a:latin typeface="Verdana"/>
                <a:cs typeface="Verdana"/>
              </a:rPr>
              <a:t>Carbohydrates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5" dirty="0">
                <a:latin typeface="Verdana"/>
                <a:cs typeface="Verdana"/>
              </a:rPr>
              <a:t> defined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organic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substances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having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C,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 &amp;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Wherein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 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 are 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ratio </a:t>
            </a:r>
            <a:r>
              <a:rPr sz="1800" spc="-5" dirty="0">
                <a:latin typeface="Verdana"/>
                <a:cs typeface="Verdana"/>
              </a:rPr>
              <a:t>2:1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 found 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</a:t>
            </a:r>
            <a:r>
              <a:rPr sz="1800" baseline="-20833" dirty="0">
                <a:latin typeface="Verdana"/>
                <a:cs typeface="Verdana"/>
              </a:rPr>
              <a:t>2</a:t>
            </a:r>
            <a:r>
              <a:rPr sz="1800" dirty="0"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  <a:p>
            <a:pPr marL="503555" algn="ctr">
              <a:lnSpc>
                <a:spcPct val="100000"/>
              </a:lnSpc>
              <a:spcBef>
                <a:spcPts val="1905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FUNCTIONS</a:t>
            </a:r>
            <a:r>
              <a:rPr sz="1800" b="1" u="heavy" spc="-6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OF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CARBOHYDRATES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553085" indent="-287655">
              <a:lnSpc>
                <a:spcPct val="100000"/>
              </a:lnSpc>
              <a:buChar char="-"/>
              <a:tabLst>
                <a:tab pos="552450" algn="l"/>
                <a:tab pos="553720" algn="l"/>
              </a:tabLst>
            </a:pPr>
            <a:r>
              <a:rPr sz="1800" spc="-5" dirty="0">
                <a:latin typeface="Verdana"/>
                <a:cs typeface="Verdana"/>
              </a:rPr>
              <a:t>Most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abundant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source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of energy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(4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cal/g)</a:t>
            </a:r>
            <a:endParaRPr sz="1800">
              <a:latin typeface="Verdana"/>
              <a:cs typeface="Verdana"/>
            </a:endParaRPr>
          </a:p>
          <a:p>
            <a:pPr marL="553085" indent="-287655">
              <a:lnSpc>
                <a:spcPct val="100000"/>
              </a:lnSpc>
              <a:buFont typeface="Verdana"/>
              <a:buChar char="-"/>
              <a:tabLst>
                <a:tab pos="552450" algn="l"/>
                <a:tab pos="553720" algn="l"/>
              </a:tabLst>
            </a:pPr>
            <a:r>
              <a:rPr sz="1800" b="1" spc="-5" dirty="0">
                <a:latin typeface="Verdana"/>
                <a:cs typeface="Verdana"/>
              </a:rPr>
              <a:t>Precursors</a:t>
            </a:r>
            <a:r>
              <a:rPr sz="1800" b="1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</a:t>
            </a:r>
            <a:r>
              <a:rPr sz="1800" spc="-5" dirty="0">
                <a:latin typeface="Verdana"/>
                <a:cs typeface="Verdana"/>
              </a:rPr>
              <a:t> many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organic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compounds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(fats,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amino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acids)</a:t>
            </a:r>
            <a:endParaRPr sz="1800">
              <a:latin typeface="Verdana"/>
              <a:cs typeface="Verdana"/>
            </a:endParaRPr>
          </a:p>
          <a:p>
            <a:pPr marL="553085" indent="-287655">
              <a:lnSpc>
                <a:spcPct val="100000"/>
              </a:lnSpc>
              <a:buChar char="-"/>
              <a:tabLst>
                <a:tab pos="552450" algn="l"/>
                <a:tab pos="553720" algn="l"/>
              </a:tabLst>
            </a:pPr>
            <a:r>
              <a:rPr sz="1800" spc="-5" dirty="0">
                <a:latin typeface="Verdana"/>
                <a:cs typeface="Verdana"/>
              </a:rPr>
              <a:t>Present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as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glycoproteins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and </a:t>
            </a:r>
            <a:r>
              <a:rPr sz="1800" b="1" spc="-5" dirty="0">
                <a:latin typeface="Verdana"/>
                <a:cs typeface="Verdana"/>
              </a:rPr>
              <a:t>glycolipids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cell</a:t>
            </a:r>
            <a:endParaRPr sz="1800">
              <a:latin typeface="Verdana"/>
              <a:cs typeface="Verdana"/>
            </a:endParaRPr>
          </a:p>
          <a:p>
            <a:pPr marL="553085">
              <a:lnSpc>
                <a:spcPct val="100000"/>
              </a:lnSpc>
              <a:tabLst>
                <a:tab pos="4815840" algn="l"/>
              </a:tabLst>
            </a:pPr>
            <a:r>
              <a:rPr sz="1800" b="1" dirty="0">
                <a:latin typeface="Verdana"/>
                <a:cs typeface="Verdana"/>
              </a:rPr>
              <a:t>memebrane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functions such as	cell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growth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fertilization</a:t>
            </a:r>
            <a:endParaRPr sz="1800">
              <a:latin typeface="Verdana"/>
              <a:cs typeface="Verdana"/>
            </a:endParaRPr>
          </a:p>
          <a:p>
            <a:pPr marL="553085" marR="570230" indent="-287020">
              <a:lnSpc>
                <a:spcPct val="100000"/>
              </a:lnSpc>
              <a:buChar char="-"/>
              <a:tabLst>
                <a:tab pos="552450" algn="l"/>
                <a:tab pos="553720" algn="l"/>
              </a:tabLst>
            </a:pPr>
            <a:r>
              <a:rPr sz="1800" spc="-5" dirty="0">
                <a:latin typeface="Verdana"/>
                <a:cs typeface="Verdana"/>
              </a:rPr>
              <a:t>Present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structural</a:t>
            </a:r>
            <a:r>
              <a:rPr sz="1800" spc="-5" dirty="0">
                <a:latin typeface="Verdana"/>
                <a:cs typeface="Verdana"/>
              </a:rPr>
              <a:t> components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like </a:t>
            </a:r>
            <a:r>
              <a:rPr sz="1800" b="1" spc="-5" dirty="0">
                <a:latin typeface="Verdana"/>
                <a:cs typeface="Verdana"/>
              </a:rPr>
              <a:t>cellulose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in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plants</a:t>
            </a:r>
            <a:r>
              <a:rPr sz="1800" spc="-5" dirty="0">
                <a:latin typeface="Verdana"/>
                <a:cs typeface="Verdana"/>
              </a:rPr>
              <a:t>,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exoskeleton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some </a:t>
            </a:r>
            <a:r>
              <a:rPr sz="1800" spc="-5" dirty="0">
                <a:latin typeface="Verdana"/>
                <a:cs typeface="Verdana"/>
              </a:rPr>
              <a:t>insects,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cell wall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microorganisms</a:t>
            </a:r>
            <a:endParaRPr sz="1800">
              <a:latin typeface="Verdana"/>
              <a:cs typeface="Verdana"/>
            </a:endParaRPr>
          </a:p>
          <a:p>
            <a:pPr marL="553085" indent="-287655">
              <a:lnSpc>
                <a:spcPct val="100000"/>
              </a:lnSpc>
              <a:buFont typeface="Verdana"/>
              <a:buChar char="-"/>
              <a:tabLst>
                <a:tab pos="552450" algn="l"/>
                <a:tab pos="553720" algn="l"/>
              </a:tabLst>
            </a:pPr>
            <a:r>
              <a:rPr sz="1800" b="1" spc="-5" dirty="0">
                <a:latin typeface="Verdana"/>
                <a:cs typeface="Verdana"/>
              </a:rPr>
              <a:t>Storage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form </a:t>
            </a:r>
            <a:r>
              <a:rPr sz="1800" b="1" dirty="0">
                <a:latin typeface="Verdana"/>
                <a:cs typeface="Verdana"/>
              </a:rPr>
              <a:t>of</a:t>
            </a:r>
            <a:r>
              <a:rPr sz="1800" b="1" spc="-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energy</a:t>
            </a:r>
            <a:r>
              <a:rPr sz="1800" b="1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(glycogen)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meet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energy</a:t>
            </a:r>
            <a:endParaRPr sz="1800">
              <a:latin typeface="Verdana"/>
              <a:cs typeface="Verdana"/>
            </a:endParaRPr>
          </a:p>
          <a:p>
            <a:pPr marL="5530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demands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body.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37903" y="975677"/>
            <a:ext cx="3068320" cy="403225"/>
            <a:chOff x="3037903" y="975677"/>
            <a:chExt cx="3068320" cy="403225"/>
          </a:xfrm>
        </p:grpSpPr>
        <p:sp>
          <p:nvSpPr>
            <p:cNvPr id="3" name="object 3"/>
            <p:cNvSpPr/>
            <p:nvPr/>
          </p:nvSpPr>
          <p:spPr>
            <a:xfrm>
              <a:off x="3059176" y="996949"/>
              <a:ext cx="3025775" cy="360680"/>
            </a:xfrm>
            <a:custGeom>
              <a:avLst/>
              <a:gdLst/>
              <a:ahLst/>
              <a:cxnLst/>
              <a:rect l="l" t="t" r="r" b="b"/>
              <a:pathLst>
                <a:path w="3025775" h="360680">
                  <a:moveTo>
                    <a:pt x="2965704" y="0"/>
                  </a:moveTo>
                  <a:lnTo>
                    <a:pt x="59943" y="0"/>
                  </a:lnTo>
                  <a:lnTo>
                    <a:pt x="36593" y="4724"/>
                  </a:lnTo>
                  <a:lnTo>
                    <a:pt x="17541" y="17605"/>
                  </a:lnTo>
                  <a:lnTo>
                    <a:pt x="4704" y="36701"/>
                  </a:lnTo>
                  <a:lnTo>
                    <a:pt x="0" y="60071"/>
                  </a:lnTo>
                  <a:lnTo>
                    <a:pt x="0" y="300354"/>
                  </a:lnTo>
                  <a:lnTo>
                    <a:pt x="4704" y="323724"/>
                  </a:lnTo>
                  <a:lnTo>
                    <a:pt x="17541" y="342820"/>
                  </a:lnTo>
                  <a:lnTo>
                    <a:pt x="36593" y="355701"/>
                  </a:lnTo>
                  <a:lnTo>
                    <a:pt x="59943" y="360425"/>
                  </a:lnTo>
                  <a:lnTo>
                    <a:pt x="2965704" y="360425"/>
                  </a:lnTo>
                  <a:lnTo>
                    <a:pt x="2989073" y="355701"/>
                  </a:lnTo>
                  <a:lnTo>
                    <a:pt x="3008169" y="342820"/>
                  </a:lnTo>
                  <a:lnTo>
                    <a:pt x="3021050" y="323724"/>
                  </a:lnTo>
                  <a:lnTo>
                    <a:pt x="3025775" y="300354"/>
                  </a:lnTo>
                  <a:lnTo>
                    <a:pt x="3025775" y="60071"/>
                  </a:lnTo>
                  <a:lnTo>
                    <a:pt x="3021050" y="36701"/>
                  </a:lnTo>
                  <a:lnTo>
                    <a:pt x="3008169" y="17605"/>
                  </a:lnTo>
                  <a:lnTo>
                    <a:pt x="2989073" y="4724"/>
                  </a:lnTo>
                  <a:lnTo>
                    <a:pt x="296570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59176" y="996949"/>
              <a:ext cx="3025775" cy="360680"/>
            </a:xfrm>
            <a:custGeom>
              <a:avLst/>
              <a:gdLst/>
              <a:ahLst/>
              <a:cxnLst/>
              <a:rect l="l" t="t" r="r" b="b"/>
              <a:pathLst>
                <a:path w="3025775" h="360680">
                  <a:moveTo>
                    <a:pt x="0" y="60071"/>
                  </a:moveTo>
                  <a:lnTo>
                    <a:pt x="4704" y="36701"/>
                  </a:lnTo>
                  <a:lnTo>
                    <a:pt x="17541" y="17605"/>
                  </a:lnTo>
                  <a:lnTo>
                    <a:pt x="36593" y="4724"/>
                  </a:lnTo>
                  <a:lnTo>
                    <a:pt x="59943" y="0"/>
                  </a:lnTo>
                  <a:lnTo>
                    <a:pt x="2965704" y="0"/>
                  </a:lnTo>
                  <a:lnTo>
                    <a:pt x="2989073" y="4724"/>
                  </a:lnTo>
                  <a:lnTo>
                    <a:pt x="3008169" y="17605"/>
                  </a:lnTo>
                  <a:lnTo>
                    <a:pt x="3021050" y="36701"/>
                  </a:lnTo>
                  <a:lnTo>
                    <a:pt x="3025775" y="60071"/>
                  </a:lnTo>
                  <a:lnTo>
                    <a:pt x="3025775" y="300354"/>
                  </a:lnTo>
                  <a:lnTo>
                    <a:pt x="3021050" y="323724"/>
                  </a:lnTo>
                  <a:lnTo>
                    <a:pt x="3008169" y="342820"/>
                  </a:lnTo>
                  <a:lnTo>
                    <a:pt x="2989073" y="355701"/>
                  </a:lnTo>
                  <a:lnTo>
                    <a:pt x="2965704" y="360425"/>
                  </a:lnTo>
                  <a:lnTo>
                    <a:pt x="59943" y="360425"/>
                  </a:lnTo>
                  <a:lnTo>
                    <a:pt x="36593" y="355701"/>
                  </a:lnTo>
                  <a:lnTo>
                    <a:pt x="17541" y="342820"/>
                  </a:lnTo>
                  <a:lnTo>
                    <a:pt x="4704" y="323724"/>
                  </a:lnTo>
                  <a:lnTo>
                    <a:pt x="0" y="300354"/>
                  </a:lnTo>
                  <a:lnTo>
                    <a:pt x="0" y="60071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7584" y="1026033"/>
            <a:ext cx="20694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5" dirty="0">
                <a:solidFill>
                  <a:srgbClr val="FFFFFF"/>
                </a:solidFill>
                <a:latin typeface="Verdana"/>
                <a:cs typeface="Verdana"/>
              </a:rPr>
              <a:t>CARBOHYDRATES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74015" y="1127188"/>
            <a:ext cx="7720330" cy="828040"/>
            <a:chOff x="374015" y="1127188"/>
            <a:chExt cx="7720330" cy="828040"/>
          </a:xfrm>
        </p:grpSpPr>
        <p:sp>
          <p:nvSpPr>
            <p:cNvPr id="7" name="object 7"/>
            <p:cNvSpPr/>
            <p:nvPr/>
          </p:nvSpPr>
          <p:spPr>
            <a:xfrm>
              <a:off x="1116012" y="1141475"/>
              <a:ext cx="6912609" cy="0"/>
            </a:xfrm>
            <a:custGeom>
              <a:avLst/>
              <a:gdLst/>
              <a:ahLst/>
              <a:cxnLst/>
              <a:rect l="l" t="t" r="r" b="b"/>
              <a:pathLst>
                <a:path w="6912609">
                  <a:moveTo>
                    <a:pt x="2087562" y="0"/>
                  </a:moveTo>
                  <a:lnTo>
                    <a:pt x="0" y="0"/>
                  </a:lnTo>
                </a:path>
                <a:path w="6912609">
                  <a:moveTo>
                    <a:pt x="6912038" y="0"/>
                  </a:moveTo>
                  <a:lnTo>
                    <a:pt x="4824412" y="0"/>
                  </a:lnTo>
                </a:path>
              </a:pathLst>
            </a:custGeom>
            <a:ln w="28575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5287" y="1141348"/>
              <a:ext cx="7699375" cy="792480"/>
            </a:xfrm>
            <a:custGeom>
              <a:avLst/>
              <a:gdLst/>
              <a:ahLst/>
              <a:cxnLst/>
              <a:rect l="l" t="t" r="r" b="b"/>
              <a:pathLst>
                <a:path w="7699375" h="792480">
                  <a:moveTo>
                    <a:pt x="787044" y="318262"/>
                  </a:moveTo>
                  <a:lnTo>
                    <a:pt x="784745" y="309499"/>
                  </a:lnTo>
                  <a:lnTo>
                    <a:pt x="777925" y="305562"/>
                  </a:lnTo>
                  <a:lnTo>
                    <a:pt x="771118" y="301498"/>
                  </a:lnTo>
                  <a:lnTo>
                    <a:pt x="762368" y="303784"/>
                  </a:lnTo>
                  <a:lnTo>
                    <a:pt x="758393" y="310642"/>
                  </a:lnTo>
                  <a:lnTo>
                    <a:pt x="735012" y="350723"/>
                  </a:lnTo>
                  <a:lnTo>
                    <a:pt x="735012" y="0"/>
                  </a:lnTo>
                  <a:lnTo>
                    <a:pt x="706437" y="0"/>
                  </a:lnTo>
                  <a:lnTo>
                    <a:pt x="706437" y="350723"/>
                  </a:lnTo>
                  <a:lnTo>
                    <a:pt x="683056" y="310642"/>
                  </a:lnTo>
                  <a:lnTo>
                    <a:pt x="679081" y="303784"/>
                  </a:lnTo>
                  <a:lnTo>
                    <a:pt x="670331" y="301498"/>
                  </a:lnTo>
                  <a:lnTo>
                    <a:pt x="663524" y="305562"/>
                  </a:lnTo>
                  <a:lnTo>
                    <a:pt x="656704" y="309499"/>
                  </a:lnTo>
                  <a:lnTo>
                    <a:pt x="654405" y="318262"/>
                  </a:lnTo>
                  <a:lnTo>
                    <a:pt x="658380" y="324993"/>
                  </a:lnTo>
                  <a:lnTo>
                    <a:pt x="720725" y="431927"/>
                  </a:lnTo>
                  <a:lnTo>
                    <a:pt x="737235" y="403606"/>
                  </a:lnTo>
                  <a:lnTo>
                    <a:pt x="783069" y="324993"/>
                  </a:lnTo>
                  <a:lnTo>
                    <a:pt x="787044" y="318262"/>
                  </a:lnTo>
                  <a:close/>
                </a:path>
                <a:path w="7699375" h="792480">
                  <a:moveTo>
                    <a:pt x="2376487" y="491871"/>
                  </a:moveTo>
                  <a:lnTo>
                    <a:pt x="2371750" y="468528"/>
                  </a:lnTo>
                  <a:lnTo>
                    <a:pt x="2358872" y="449478"/>
                  </a:lnTo>
                  <a:lnTo>
                    <a:pt x="2339784" y="436638"/>
                  </a:lnTo>
                  <a:lnTo>
                    <a:pt x="2316416" y="431927"/>
                  </a:lnTo>
                  <a:lnTo>
                    <a:pt x="720725" y="431927"/>
                  </a:lnTo>
                  <a:lnTo>
                    <a:pt x="60058" y="431927"/>
                  </a:lnTo>
                  <a:lnTo>
                    <a:pt x="36677" y="436638"/>
                  </a:lnTo>
                  <a:lnTo>
                    <a:pt x="17576" y="449478"/>
                  </a:lnTo>
                  <a:lnTo>
                    <a:pt x="4711" y="468528"/>
                  </a:lnTo>
                  <a:lnTo>
                    <a:pt x="0" y="491871"/>
                  </a:lnTo>
                  <a:lnTo>
                    <a:pt x="0" y="732155"/>
                  </a:lnTo>
                  <a:lnTo>
                    <a:pt x="4711" y="755535"/>
                  </a:lnTo>
                  <a:lnTo>
                    <a:pt x="17589" y="774623"/>
                  </a:lnTo>
                  <a:lnTo>
                    <a:pt x="36677" y="787501"/>
                  </a:lnTo>
                  <a:lnTo>
                    <a:pt x="60058" y="792226"/>
                  </a:lnTo>
                  <a:lnTo>
                    <a:pt x="2316416" y="792226"/>
                  </a:lnTo>
                  <a:lnTo>
                    <a:pt x="2339784" y="787501"/>
                  </a:lnTo>
                  <a:lnTo>
                    <a:pt x="2358872" y="774623"/>
                  </a:lnTo>
                  <a:lnTo>
                    <a:pt x="2371750" y="755535"/>
                  </a:lnTo>
                  <a:lnTo>
                    <a:pt x="2376487" y="732155"/>
                  </a:lnTo>
                  <a:lnTo>
                    <a:pt x="2376487" y="491871"/>
                  </a:lnTo>
                  <a:close/>
                </a:path>
                <a:path w="7699375" h="792480">
                  <a:moveTo>
                    <a:pt x="4243006" y="389636"/>
                  </a:moveTo>
                  <a:lnTo>
                    <a:pt x="4240720" y="380873"/>
                  </a:lnTo>
                  <a:lnTo>
                    <a:pt x="4233862" y="376936"/>
                  </a:lnTo>
                  <a:lnTo>
                    <a:pt x="4227131" y="372999"/>
                  </a:lnTo>
                  <a:lnTo>
                    <a:pt x="4218368" y="375285"/>
                  </a:lnTo>
                  <a:lnTo>
                    <a:pt x="4214431" y="382143"/>
                  </a:lnTo>
                  <a:lnTo>
                    <a:pt x="4191063" y="422186"/>
                  </a:lnTo>
                  <a:lnTo>
                    <a:pt x="4190936" y="474980"/>
                  </a:lnTo>
                  <a:lnTo>
                    <a:pt x="4190936" y="467868"/>
                  </a:lnTo>
                  <a:lnTo>
                    <a:pt x="4190936" y="422402"/>
                  </a:lnTo>
                  <a:lnTo>
                    <a:pt x="4190936" y="71501"/>
                  </a:lnTo>
                  <a:lnTo>
                    <a:pt x="4162361" y="71501"/>
                  </a:lnTo>
                  <a:lnTo>
                    <a:pt x="4162488" y="422402"/>
                  </a:lnTo>
                  <a:lnTo>
                    <a:pt x="4176712" y="446773"/>
                  </a:lnTo>
                  <a:lnTo>
                    <a:pt x="4162361" y="422186"/>
                  </a:lnTo>
                  <a:lnTo>
                    <a:pt x="4138993" y="382143"/>
                  </a:lnTo>
                  <a:lnTo>
                    <a:pt x="4135056" y="375285"/>
                  </a:lnTo>
                  <a:lnTo>
                    <a:pt x="4126293" y="372999"/>
                  </a:lnTo>
                  <a:lnTo>
                    <a:pt x="4119562" y="376936"/>
                  </a:lnTo>
                  <a:lnTo>
                    <a:pt x="4112704" y="380873"/>
                  </a:lnTo>
                  <a:lnTo>
                    <a:pt x="4110418" y="389636"/>
                  </a:lnTo>
                  <a:lnTo>
                    <a:pt x="4114355" y="396494"/>
                  </a:lnTo>
                  <a:lnTo>
                    <a:pt x="4176712" y="503428"/>
                  </a:lnTo>
                  <a:lnTo>
                    <a:pt x="4193298" y="474980"/>
                  </a:lnTo>
                  <a:lnTo>
                    <a:pt x="4239069" y="396494"/>
                  </a:lnTo>
                  <a:lnTo>
                    <a:pt x="4243006" y="389636"/>
                  </a:lnTo>
                  <a:close/>
                </a:path>
                <a:path w="7699375" h="792480">
                  <a:moveTo>
                    <a:pt x="7699057" y="318262"/>
                  </a:moveTo>
                  <a:lnTo>
                    <a:pt x="7696771" y="309499"/>
                  </a:lnTo>
                  <a:lnTo>
                    <a:pt x="7689913" y="305562"/>
                  </a:lnTo>
                  <a:lnTo>
                    <a:pt x="7683055" y="301498"/>
                  </a:lnTo>
                  <a:lnTo>
                    <a:pt x="7674292" y="303784"/>
                  </a:lnTo>
                  <a:lnTo>
                    <a:pt x="7670355" y="310642"/>
                  </a:lnTo>
                  <a:lnTo>
                    <a:pt x="7646987" y="350685"/>
                  </a:lnTo>
                  <a:lnTo>
                    <a:pt x="7646987" y="0"/>
                  </a:lnTo>
                  <a:lnTo>
                    <a:pt x="7618412" y="0"/>
                  </a:lnTo>
                  <a:lnTo>
                    <a:pt x="7618412" y="350685"/>
                  </a:lnTo>
                  <a:lnTo>
                    <a:pt x="7595044" y="310642"/>
                  </a:lnTo>
                  <a:lnTo>
                    <a:pt x="7591107" y="303784"/>
                  </a:lnTo>
                  <a:lnTo>
                    <a:pt x="7582344" y="301498"/>
                  </a:lnTo>
                  <a:lnTo>
                    <a:pt x="7575486" y="305562"/>
                  </a:lnTo>
                  <a:lnTo>
                    <a:pt x="7568628" y="309499"/>
                  </a:lnTo>
                  <a:lnTo>
                    <a:pt x="7566342" y="318262"/>
                  </a:lnTo>
                  <a:lnTo>
                    <a:pt x="7570406" y="324993"/>
                  </a:lnTo>
                  <a:lnTo>
                    <a:pt x="7632636" y="431927"/>
                  </a:lnTo>
                  <a:lnTo>
                    <a:pt x="7649146" y="403606"/>
                  </a:lnTo>
                  <a:lnTo>
                    <a:pt x="7694993" y="324993"/>
                  </a:lnTo>
                  <a:lnTo>
                    <a:pt x="7699057" y="318262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5287" y="1573275"/>
              <a:ext cx="2376805" cy="360680"/>
            </a:xfrm>
            <a:custGeom>
              <a:avLst/>
              <a:gdLst/>
              <a:ahLst/>
              <a:cxnLst/>
              <a:rect l="l" t="t" r="r" b="b"/>
              <a:pathLst>
                <a:path w="2376805" h="360680">
                  <a:moveTo>
                    <a:pt x="0" y="59944"/>
                  </a:moveTo>
                  <a:lnTo>
                    <a:pt x="4719" y="36593"/>
                  </a:lnTo>
                  <a:lnTo>
                    <a:pt x="17589" y="17541"/>
                  </a:lnTo>
                  <a:lnTo>
                    <a:pt x="36679" y="4704"/>
                  </a:lnTo>
                  <a:lnTo>
                    <a:pt x="60058" y="0"/>
                  </a:lnTo>
                  <a:lnTo>
                    <a:pt x="2316416" y="0"/>
                  </a:lnTo>
                  <a:lnTo>
                    <a:pt x="2339786" y="4704"/>
                  </a:lnTo>
                  <a:lnTo>
                    <a:pt x="2358882" y="17541"/>
                  </a:lnTo>
                  <a:lnTo>
                    <a:pt x="2371762" y="36593"/>
                  </a:lnTo>
                  <a:lnTo>
                    <a:pt x="2376487" y="59944"/>
                  </a:lnTo>
                  <a:lnTo>
                    <a:pt x="2376487" y="300227"/>
                  </a:lnTo>
                  <a:lnTo>
                    <a:pt x="2371762" y="323597"/>
                  </a:lnTo>
                  <a:lnTo>
                    <a:pt x="2358882" y="342693"/>
                  </a:lnTo>
                  <a:lnTo>
                    <a:pt x="2339786" y="355574"/>
                  </a:lnTo>
                  <a:lnTo>
                    <a:pt x="2316416" y="360299"/>
                  </a:lnTo>
                  <a:lnTo>
                    <a:pt x="60058" y="360299"/>
                  </a:lnTo>
                  <a:lnTo>
                    <a:pt x="36679" y="355574"/>
                  </a:lnTo>
                  <a:lnTo>
                    <a:pt x="17589" y="342693"/>
                  </a:lnTo>
                  <a:lnTo>
                    <a:pt x="4719" y="323597"/>
                  </a:lnTo>
                  <a:lnTo>
                    <a:pt x="0" y="300227"/>
                  </a:lnTo>
                  <a:lnTo>
                    <a:pt x="0" y="59944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9668" y="1617725"/>
            <a:ext cx="2167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MONO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ACC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98202" y="1625028"/>
            <a:ext cx="2563495" cy="403225"/>
            <a:chOff x="3398202" y="1625028"/>
            <a:chExt cx="2563495" cy="403225"/>
          </a:xfrm>
        </p:grpSpPr>
        <p:sp>
          <p:nvSpPr>
            <p:cNvPr id="12" name="object 12"/>
            <p:cNvSpPr/>
            <p:nvPr/>
          </p:nvSpPr>
          <p:spPr>
            <a:xfrm>
              <a:off x="3419475" y="1646301"/>
              <a:ext cx="2520950" cy="360680"/>
            </a:xfrm>
            <a:custGeom>
              <a:avLst/>
              <a:gdLst/>
              <a:ahLst/>
              <a:cxnLst/>
              <a:rect l="l" t="t" r="r" b="b"/>
              <a:pathLst>
                <a:path w="2520950" h="360680">
                  <a:moveTo>
                    <a:pt x="2460879" y="0"/>
                  </a:moveTo>
                  <a:lnTo>
                    <a:pt x="60071" y="0"/>
                  </a:lnTo>
                  <a:lnTo>
                    <a:pt x="36701" y="4704"/>
                  </a:lnTo>
                  <a:lnTo>
                    <a:pt x="17605" y="17541"/>
                  </a:lnTo>
                  <a:lnTo>
                    <a:pt x="4724" y="36593"/>
                  </a:lnTo>
                  <a:lnTo>
                    <a:pt x="0" y="59944"/>
                  </a:lnTo>
                  <a:lnTo>
                    <a:pt x="0" y="300227"/>
                  </a:lnTo>
                  <a:lnTo>
                    <a:pt x="4724" y="323597"/>
                  </a:lnTo>
                  <a:lnTo>
                    <a:pt x="17605" y="342693"/>
                  </a:lnTo>
                  <a:lnTo>
                    <a:pt x="36701" y="355574"/>
                  </a:lnTo>
                  <a:lnTo>
                    <a:pt x="60071" y="360299"/>
                  </a:lnTo>
                  <a:lnTo>
                    <a:pt x="2460879" y="360299"/>
                  </a:lnTo>
                  <a:lnTo>
                    <a:pt x="2484248" y="355574"/>
                  </a:lnTo>
                  <a:lnTo>
                    <a:pt x="2503344" y="342693"/>
                  </a:lnTo>
                  <a:lnTo>
                    <a:pt x="2516225" y="323597"/>
                  </a:lnTo>
                  <a:lnTo>
                    <a:pt x="2520950" y="300227"/>
                  </a:lnTo>
                  <a:lnTo>
                    <a:pt x="2520950" y="59944"/>
                  </a:lnTo>
                  <a:lnTo>
                    <a:pt x="2516225" y="36593"/>
                  </a:lnTo>
                  <a:lnTo>
                    <a:pt x="2503344" y="17541"/>
                  </a:lnTo>
                  <a:lnTo>
                    <a:pt x="2484248" y="4704"/>
                  </a:lnTo>
                  <a:lnTo>
                    <a:pt x="246087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19475" y="1646301"/>
              <a:ext cx="2520950" cy="360680"/>
            </a:xfrm>
            <a:custGeom>
              <a:avLst/>
              <a:gdLst/>
              <a:ahLst/>
              <a:cxnLst/>
              <a:rect l="l" t="t" r="r" b="b"/>
              <a:pathLst>
                <a:path w="2520950" h="360680">
                  <a:moveTo>
                    <a:pt x="0" y="59944"/>
                  </a:moveTo>
                  <a:lnTo>
                    <a:pt x="4724" y="36593"/>
                  </a:lnTo>
                  <a:lnTo>
                    <a:pt x="17605" y="17541"/>
                  </a:lnTo>
                  <a:lnTo>
                    <a:pt x="36701" y="4704"/>
                  </a:lnTo>
                  <a:lnTo>
                    <a:pt x="60071" y="0"/>
                  </a:lnTo>
                  <a:lnTo>
                    <a:pt x="2460879" y="0"/>
                  </a:lnTo>
                  <a:lnTo>
                    <a:pt x="2484248" y="4704"/>
                  </a:lnTo>
                  <a:lnTo>
                    <a:pt x="2503344" y="17541"/>
                  </a:lnTo>
                  <a:lnTo>
                    <a:pt x="2516225" y="36593"/>
                  </a:lnTo>
                  <a:lnTo>
                    <a:pt x="2520950" y="59944"/>
                  </a:lnTo>
                  <a:lnTo>
                    <a:pt x="2520950" y="300227"/>
                  </a:lnTo>
                  <a:lnTo>
                    <a:pt x="2516225" y="323597"/>
                  </a:lnTo>
                  <a:lnTo>
                    <a:pt x="2503344" y="342693"/>
                  </a:lnTo>
                  <a:lnTo>
                    <a:pt x="2484248" y="355574"/>
                  </a:lnTo>
                  <a:lnTo>
                    <a:pt x="2460879" y="360299"/>
                  </a:lnTo>
                  <a:lnTo>
                    <a:pt x="60071" y="360299"/>
                  </a:lnTo>
                  <a:lnTo>
                    <a:pt x="36701" y="355574"/>
                  </a:lnTo>
                  <a:lnTo>
                    <a:pt x="17605" y="342693"/>
                  </a:lnTo>
                  <a:lnTo>
                    <a:pt x="4724" y="323597"/>
                  </a:lnTo>
                  <a:lnTo>
                    <a:pt x="0" y="300227"/>
                  </a:lnTo>
                  <a:lnTo>
                    <a:pt x="0" y="59944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80891" y="1690497"/>
            <a:ext cx="2199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OLIGOSACCHARIDES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79600" y="1552025"/>
            <a:ext cx="2419350" cy="403225"/>
            <a:chOff x="6279600" y="1552025"/>
            <a:chExt cx="2419350" cy="403225"/>
          </a:xfrm>
        </p:grpSpPr>
        <p:sp>
          <p:nvSpPr>
            <p:cNvPr id="16" name="object 16"/>
            <p:cNvSpPr/>
            <p:nvPr/>
          </p:nvSpPr>
          <p:spPr>
            <a:xfrm>
              <a:off x="6300851" y="1573275"/>
              <a:ext cx="2376805" cy="360680"/>
            </a:xfrm>
            <a:custGeom>
              <a:avLst/>
              <a:gdLst/>
              <a:ahLst/>
              <a:cxnLst/>
              <a:rect l="l" t="t" r="r" b="b"/>
              <a:pathLst>
                <a:path w="2376804" h="360680">
                  <a:moveTo>
                    <a:pt x="2316353" y="0"/>
                  </a:moveTo>
                  <a:lnTo>
                    <a:pt x="59944" y="0"/>
                  </a:lnTo>
                  <a:lnTo>
                    <a:pt x="36593" y="4704"/>
                  </a:lnTo>
                  <a:lnTo>
                    <a:pt x="17541" y="17541"/>
                  </a:lnTo>
                  <a:lnTo>
                    <a:pt x="4704" y="36593"/>
                  </a:lnTo>
                  <a:lnTo>
                    <a:pt x="0" y="59944"/>
                  </a:lnTo>
                  <a:lnTo>
                    <a:pt x="0" y="300227"/>
                  </a:lnTo>
                  <a:lnTo>
                    <a:pt x="4704" y="323597"/>
                  </a:lnTo>
                  <a:lnTo>
                    <a:pt x="17541" y="342693"/>
                  </a:lnTo>
                  <a:lnTo>
                    <a:pt x="36593" y="355574"/>
                  </a:lnTo>
                  <a:lnTo>
                    <a:pt x="59944" y="360299"/>
                  </a:lnTo>
                  <a:lnTo>
                    <a:pt x="2316353" y="360299"/>
                  </a:lnTo>
                  <a:lnTo>
                    <a:pt x="2339722" y="355574"/>
                  </a:lnTo>
                  <a:lnTo>
                    <a:pt x="2358818" y="342693"/>
                  </a:lnTo>
                  <a:lnTo>
                    <a:pt x="2371699" y="323597"/>
                  </a:lnTo>
                  <a:lnTo>
                    <a:pt x="2376424" y="300227"/>
                  </a:lnTo>
                  <a:lnTo>
                    <a:pt x="2376424" y="59944"/>
                  </a:lnTo>
                  <a:lnTo>
                    <a:pt x="2371699" y="36593"/>
                  </a:lnTo>
                  <a:lnTo>
                    <a:pt x="2358818" y="17541"/>
                  </a:lnTo>
                  <a:lnTo>
                    <a:pt x="2339722" y="4704"/>
                  </a:lnTo>
                  <a:lnTo>
                    <a:pt x="2316353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00851" y="1573275"/>
              <a:ext cx="2376805" cy="360680"/>
            </a:xfrm>
            <a:custGeom>
              <a:avLst/>
              <a:gdLst/>
              <a:ahLst/>
              <a:cxnLst/>
              <a:rect l="l" t="t" r="r" b="b"/>
              <a:pathLst>
                <a:path w="2376804" h="360680">
                  <a:moveTo>
                    <a:pt x="0" y="59944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4" y="0"/>
                  </a:lnTo>
                  <a:lnTo>
                    <a:pt x="2316353" y="0"/>
                  </a:lnTo>
                  <a:lnTo>
                    <a:pt x="2339722" y="4704"/>
                  </a:lnTo>
                  <a:lnTo>
                    <a:pt x="2358818" y="17541"/>
                  </a:lnTo>
                  <a:lnTo>
                    <a:pt x="2371699" y="36593"/>
                  </a:lnTo>
                  <a:lnTo>
                    <a:pt x="2376424" y="59944"/>
                  </a:lnTo>
                  <a:lnTo>
                    <a:pt x="2376424" y="300227"/>
                  </a:lnTo>
                  <a:lnTo>
                    <a:pt x="2371699" y="323597"/>
                  </a:lnTo>
                  <a:lnTo>
                    <a:pt x="2358818" y="342693"/>
                  </a:lnTo>
                  <a:lnTo>
                    <a:pt x="2339722" y="355574"/>
                  </a:lnTo>
                  <a:lnTo>
                    <a:pt x="2316353" y="360299"/>
                  </a:lnTo>
                  <a:lnTo>
                    <a:pt x="59944" y="360299"/>
                  </a:lnTo>
                  <a:lnTo>
                    <a:pt x="36593" y="355574"/>
                  </a:lnTo>
                  <a:lnTo>
                    <a:pt x="17541" y="342693"/>
                  </a:lnTo>
                  <a:lnTo>
                    <a:pt x="4704" y="323597"/>
                  </a:lnTo>
                  <a:lnTo>
                    <a:pt x="0" y="300227"/>
                  </a:lnTo>
                  <a:lnTo>
                    <a:pt x="0" y="59944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76238" y="1617725"/>
            <a:ext cx="20281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POLYSACCHARIDES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5925" y="2122487"/>
            <a:ext cx="2732405" cy="73850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 marR="109855">
              <a:lnSpc>
                <a:spcPct val="100000"/>
              </a:lnSpc>
              <a:spcBef>
                <a:spcPts val="355"/>
              </a:spcBef>
            </a:pPr>
            <a:r>
              <a:rPr sz="1400" dirty="0">
                <a:latin typeface="Verdana"/>
                <a:cs typeface="Verdana"/>
              </a:rPr>
              <a:t>Basic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units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carbohydrates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Cannot be hydrolysed </a:t>
            </a:r>
            <a:r>
              <a:rPr sz="1400" dirty="0">
                <a:latin typeface="Verdana"/>
                <a:cs typeface="Verdana"/>
              </a:rPr>
              <a:t>into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smaller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units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89401" y="2230437"/>
            <a:ext cx="1965325" cy="52260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52400" marR="103505" indent="-60960">
              <a:lnSpc>
                <a:spcPct val="100000"/>
              </a:lnSpc>
              <a:spcBef>
                <a:spcPts val="355"/>
              </a:spcBef>
            </a:pPr>
            <a:r>
              <a:rPr sz="1400" spc="-5" dirty="0">
                <a:latin typeface="Verdana"/>
                <a:cs typeface="Verdana"/>
              </a:rPr>
              <a:t>They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can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be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further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hydrolysed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40425" y="2149475"/>
            <a:ext cx="2803525" cy="116840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 marR="227965">
              <a:lnSpc>
                <a:spcPct val="100000"/>
              </a:lnSpc>
              <a:spcBef>
                <a:spcPts val="355"/>
              </a:spcBef>
            </a:pPr>
            <a:r>
              <a:rPr sz="1400" dirty="0">
                <a:latin typeface="Verdana"/>
                <a:cs typeface="Verdana"/>
              </a:rPr>
              <a:t>Non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crystalline,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non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soluble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 </a:t>
            </a:r>
            <a:r>
              <a:rPr sz="1400" spc="-35" dirty="0">
                <a:latin typeface="Verdana"/>
                <a:cs typeface="Verdana"/>
              </a:rPr>
              <a:t>water, </a:t>
            </a:r>
            <a:r>
              <a:rPr sz="1400" dirty="0">
                <a:latin typeface="Verdana"/>
                <a:cs typeface="Verdana"/>
              </a:rPr>
              <a:t>tasteless, on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hydrolysis gives </a:t>
            </a:r>
            <a:r>
              <a:rPr sz="1400" dirty="0">
                <a:latin typeface="Verdana"/>
                <a:cs typeface="Verdana"/>
              </a:rPr>
              <a:t>mol of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monosaccharides</a:t>
            </a:r>
            <a:endParaRPr sz="14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e.g.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starch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,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cellulose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3092" y="3037077"/>
            <a:ext cx="222504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905" marR="113030" indent="-37084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400" spc="-5" dirty="0">
                <a:latin typeface="Verdana"/>
                <a:cs typeface="Verdana"/>
              </a:rPr>
              <a:t>a.	</a:t>
            </a:r>
            <a:r>
              <a:rPr sz="1400" dirty="0">
                <a:latin typeface="Verdana"/>
                <a:cs typeface="Verdana"/>
              </a:rPr>
              <a:t>Based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on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no.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C-atoms</a:t>
            </a:r>
            <a:endParaRPr sz="14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sz="1400" spc="-5" dirty="0">
                <a:latin typeface="Verdana"/>
                <a:cs typeface="Verdana"/>
              </a:rPr>
              <a:t>a.	</a:t>
            </a:r>
            <a:r>
              <a:rPr sz="1400" dirty="0">
                <a:latin typeface="Verdana"/>
                <a:cs typeface="Verdana"/>
              </a:rPr>
              <a:t>Based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on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type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functional</a:t>
            </a:r>
            <a:r>
              <a:rPr sz="1400" spc="4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group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13150" y="3046857"/>
            <a:ext cx="187706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400" dirty="0">
                <a:latin typeface="Verdana"/>
                <a:cs typeface="Verdana"/>
              </a:rPr>
              <a:t>Disaccharides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400" spc="-10" dirty="0">
                <a:latin typeface="Verdana"/>
                <a:cs typeface="Verdana"/>
              </a:rPr>
              <a:t>Trisachharides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400" spc="-160" dirty="0">
                <a:latin typeface="Verdana"/>
                <a:cs typeface="Verdana"/>
              </a:rPr>
              <a:t>T</a:t>
            </a:r>
            <a:r>
              <a:rPr sz="1400" dirty="0">
                <a:latin typeface="Verdana"/>
                <a:cs typeface="Verdana"/>
              </a:rPr>
              <a:t>et</a:t>
            </a:r>
            <a:r>
              <a:rPr sz="1400" spc="-25" dirty="0">
                <a:latin typeface="Verdana"/>
                <a:cs typeface="Verdana"/>
              </a:rPr>
              <a:t>r</a:t>
            </a:r>
            <a:r>
              <a:rPr sz="1400" dirty="0">
                <a:latin typeface="Verdana"/>
                <a:cs typeface="Verdana"/>
              </a:rPr>
              <a:t>as</a:t>
            </a: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dirty="0">
                <a:latin typeface="Verdana"/>
                <a:cs typeface="Verdana"/>
              </a:rPr>
              <a:t>chh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dirty="0">
                <a:latin typeface="Verdana"/>
                <a:cs typeface="Verdana"/>
              </a:rPr>
              <a:t>r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5" dirty="0">
                <a:latin typeface="Verdana"/>
                <a:cs typeface="Verdana"/>
              </a:rPr>
              <a:t>d</a:t>
            </a:r>
            <a:r>
              <a:rPr sz="1400" dirty="0">
                <a:latin typeface="Verdana"/>
                <a:cs typeface="Verdana"/>
              </a:rPr>
              <a:t>es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37903" y="454977"/>
            <a:ext cx="3068320" cy="403225"/>
            <a:chOff x="3037903" y="454977"/>
            <a:chExt cx="3068320" cy="403225"/>
          </a:xfrm>
        </p:grpSpPr>
        <p:sp>
          <p:nvSpPr>
            <p:cNvPr id="3" name="object 3"/>
            <p:cNvSpPr/>
            <p:nvPr/>
          </p:nvSpPr>
          <p:spPr>
            <a:xfrm>
              <a:off x="3059176" y="476250"/>
              <a:ext cx="3025775" cy="360680"/>
            </a:xfrm>
            <a:custGeom>
              <a:avLst/>
              <a:gdLst/>
              <a:ahLst/>
              <a:cxnLst/>
              <a:rect l="l" t="t" r="r" b="b"/>
              <a:pathLst>
                <a:path w="3025775" h="360680">
                  <a:moveTo>
                    <a:pt x="2965704" y="0"/>
                  </a:moveTo>
                  <a:lnTo>
                    <a:pt x="59943" y="0"/>
                  </a:lnTo>
                  <a:lnTo>
                    <a:pt x="36593" y="4724"/>
                  </a:lnTo>
                  <a:lnTo>
                    <a:pt x="17541" y="17605"/>
                  </a:lnTo>
                  <a:lnTo>
                    <a:pt x="4704" y="36701"/>
                  </a:lnTo>
                  <a:lnTo>
                    <a:pt x="0" y="60071"/>
                  </a:lnTo>
                  <a:lnTo>
                    <a:pt x="0" y="300354"/>
                  </a:lnTo>
                  <a:lnTo>
                    <a:pt x="4704" y="323724"/>
                  </a:lnTo>
                  <a:lnTo>
                    <a:pt x="17541" y="342820"/>
                  </a:lnTo>
                  <a:lnTo>
                    <a:pt x="36593" y="355701"/>
                  </a:lnTo>
                  <a:lnTo>
                    <a:pt x="59943" y="360425"/>
                  </a:lnTo>
                  <a:lnTo>
                    <a:pt x="2965704" y="360425"/>
                  </a:lnTo>
                  <a:lnTo>
                    <a:pt x="2989073" y="355701"/>
                  </a:lnTo>
                  <a:lnTo>
                    <a:pt x="3008169" y="342820"/>
                  </a:lnTo>
                  <a:lnTo>
                    <a:pt x="3021050" y="323724"/>
                  </a:lnTo>
                  <a:lnTo>
                    <a:pt x="3025775" y="300354"/>
                  </a:lnTo>
                  <a:lnTo>
                    <a:pt x="3025775" y="60071"/>
                  </a:lnTo>
                  <a:lnTo>
                    <a:pt x="3021050" y="36701"/>
                  </a:lnTo>
                  <a:lnTo>
                    <a:pt x="3008169" y="17605"/>
                  </a:lnTo>
                  <a:lnTo>
                    <a:pt x="2989073" y="4724"/>
                  </a:lnTo>
                  <a:lnTo>
                    <a:pt x="296570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59176" y="476250"/>
              <a:ext cx="3025775" cy="360680"/>
            </a:xfrm>
            <a:custGeom>
              <a:avLst/>
              <a:gdLst/>
              <a:ahLst/>
              <a:cxnLst/>
              <a:rect l="l" t="t" r="r" b="b"/>
              <a:pathLst>
                <a:path w="3025775" h="360680">
                  <a:moveTo>
                    <a:pt x="0" y="60071"/>
                  </a:moveTo>
                  <a:lnTo>
                    <a:pt x="4704" y="36701"/>
                  </a:lnTo>
                  <a:lnTo>
                    <a:pt x="17541" y="17605"/>
                  </a:lnTo>
                  <a:lnTo>
                    <a:pt x="36593" y="4724"/>
                  </a:lnTo>
                  <a:lnTo>
                    <a:pt x="59943" y="0"/>
                  </a:lnTo>
                  <a:lnTo>
                    <a:pt x="2965704" y="0"/>
                  </a:lnTo>
                  <a:lnTo>
                    <a:pt x="2989073" y="4724"/>
                  </a:lnTo>
                  <a:lnTo>
                    <a:pt x="3008169" y="17605"/>
                  </a:lnTo>
                  <a:lnTo>
                    <a:pt x="3021050" y="36701"/>
                  </a:lnTo>
                  <a:lnTo>
                    <a:pt x="3025775" y="60071"/>
                  </a:lnTo>
                  <a:lnTo>
                    <a:pt x="3025775" y="300354"/>
                  </a:lnTo>
                  <a:lnTo>
                    <a:pt x="3021050" y="323724"/>
                  </a:lnTo>
                  <a:lnTo>
                    <a:pt x="3008169" y="342820"/>
                  </a:lnTo>
                  <a:lnTo>
                    <a:pt x="2989073" y="355701"/>
                  </a:lnTo>
                  <a:lnTo>
                    <a:pt x="2965704" y="360425"/>
                  </a:lnTo>
                  <a:lnTo>
                    <a:pt x="59943" y="360425"/>
                  </a:lnTo>
                  <a:lnTo>
                    <a:pt x="36593" y="355701"/>
                  </a:lnTo>
                  <a:lnTo>
                    <a:pt x="17541" y="342820"/>
                  </a:lnTo>
                  <a:lnTo>
                    <a:pt x="4704" y="323724"/>
                  </a:lnTo>
                  <a:lnTo>
                    <a:pt x="0" y="300354"/>
                  </a:lnTo>
                  <a:lnTo>
                    <a:pt x="0" y="60071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17291" y="488441"/>
            <a:ext cx="2709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solidFill>
                  <a:srgbClr val="FFFFFF"/>
                </a:solidFill>
                <a:latin typeface="Verdana"/>
                <a:cs typeface="Verdana"/>
              </a:rPr>
              <a:t>MONOSACCHARIDES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9693" y="606488"/>
            <a:ext cx="7044690" cy="446405"/>
            <a:chOff x="1049693" y="606488"/>
            <a:chExt cx="7044690" cy="446405"/>
          </a:xfrm>
        </p:grpSpPr>
        <p:sp>
          <p:nvSpPr>
            <p:cNvPr id="7" name="object 7"/>
            <p:cNvSpPr/>
            <p:nvPr/>
          </p:nvSpPr>
          <p:spPr>
            <a:xfrm>
              <a:off x="1116012" y="620776"/>
              <a:ext cx="6912609" cy="0"/>
            </a:xfrm>
            <a:custGeom>
              <a:avLst/>
              <a:gdLst/>
              <a:ahLst/>
              <a:cxnLst/>
              <a:rect l="l" t="t" r="r" b="b"/>
              <a:pathLst>
                <a:path w="6912609">
                  <a:moveTo>
                    <a:pt x="2087562" y="0"/>
                  </a:moveTo>
                  <a:lnTo>
                    <a:pt x="0" y="0"/>
                  </a:lnTo>
                </a:path>
                <a:path w="6912609">
                  <a:moveTo>
                    <a:pt x="6912038" y="0"/>
                  </a:moveTo>
                  <a:lnTo>
                    <a:pt x="4824412" y="0"/>
                  </a:lnTo>
                </a:path>
              </a:pathLst>
            </a:custGeom>
            <a:ln w="28575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9693" y="620775"/>
              <a:ext cx="7044690" cy="431800"/>
            </a:xfrm>
            <a:custGeom>
              <a:avLst/>
              <a:gdLst/>
              <a:ahLst/>
              <a:cxnLst/>
              <a:rect l="l" t="t" r="r" b="b"/>
              <a:pathLst>
                <a:path w="7044690" h="431800">
                  <a:moveTo>
                    <a:pt x="132638" y="318135"/>
                  </a:moveTo>
                  <a:lnTo>
                    <a:pt x="130340" y="309372"/>
                  </a:lnTo>
                  <a:lnTo>
                    <a:pt x="123520" y="305435"/>
                  </a:lnTo>
                  <a:lnTo>
                    <a:pt x="116713" y="301371"/>
                  </a:lnTo>
                  <a:lnTo>
                    <a:pt x="107962" y="303657"/>
                  </a:lnTo>
                  <a:lnTo>
                    <a:pt x="103987" y="310515"/>
                  </a:lnTo>
                  <a:lnTo>
                    <a:pt x="80606" y="350596"/>
                  </a:lnTo>
                  <a:lnTo>
                    <a:pt x="80606" y="0"/>
                  </a:lnTo>
                  <a:lnTo>
                    <a:pt x="52031" y="0"/>
                  </a:lnTo>
                  <a:lnTo>
                    <a:pt x="52031" y="350596"/>
                  </a:lnTo>
                  <a:lnTo>
                    <a:pt x="28651" y="310515"/>
                  </a:lnTo>
                  <a:lnTo>
                    <a:pt x="24676" y="303657"/>
                  </a:lnTo>
                  <a:lnTo>
                    <a:pt x="15925" y="301371"/>
                  </a:lnTo>
                  <a:lnTo>
                    <a:pt x="9118" y="305435"/>
                  </a:lnTo>
                  <a:lnTo>
                    <a:pt x="2298" y="309372"/>
                  </a:lnTo>
                  <a:lnTo>
                    <a:pt x="0" y="318135"/>
                  </a:lnTo>
                  <a:lnTo>
                    <a:pt x="3975" y="324866"/>
                  </a:lnTo>
                  <a:lnTo>
                    <a:pt x="66319" y="431800"/>
                  </a:lnTo>
                  <a:lnTo>
                    <a:pt x="82829" y="403479"/>
                  </a:lnTo>
                  <a:lnTo>
                    <a:pt x="128663" y="324866"/>
                  </a:lnTo>
                  <a:lnTo>
                    <a:pt x="132638" y="318135"/>
                  </a:lnTo>
                  <a:close/>
                </a:path>
                <a:path w="7044690" h="431800">
                  <a:moveTo>
                    <a:pt x="7044652" y="318135"/>
                  </a:moveTo>
                  <a:lnTo>
                    <a:pt x="7042366" y="309372"/>
                  </a:lnTo>
                  <a:lnTo>
                    <a:pt x="7035508" y="305435"/>
                  </a:lnTo>
                  <a:lnTo>
                    <a:pt x="7028650" y="301371"/>
                  </a:lnTo>
                  <a:lnTo>
                    <a:pt x="7019887" y="303657"/>
                  </a:lnTo>
                  <a:lnTo>
                    <a:pt x="7015950" y="310515"/>
                  </a:lnTo>
                  <a:lnTo>
                    <a:pt x="6992582" y="350558"/>
                  </a:lnTo>
                  <a:lnTo>
                    <a:pt x="6992582" y="0"/>
                  </a:lnTo>
                  <a:lnTo>
                    <a:pt x="6964007" y="0"/>
                  </a:lnTo>
                  <a:lnTo>
                    <a:pt x="6964007" y="350558"/>
                  </a:lnTo>
                  <a:lnTo>
                    <a:pt x="6940639" y="310515"/>
                  </a:lnTo>
                  <a:lnTo>
                    <a:pt x="6936702" y="303657"/>
                  </a:lnTo>
                  <a:lnTo>
                    <a:pt x="6927939" y="301371"/>
                  </a:lnTo>
                  <a:lnTo>
                    <a:pt x="6921081" y="305435"/>
                  </a:lnTo>
                  <a:lnTo>
                    <a:pt x="6914223" y="309372"/>
                  </a:lnTo>
                  <a:lnTo>
                    <a:pt x="6911937" y="318135"/>
                  </a:lnTo>
                  <a:lnTo>
                    <a:pt x="6916001" y="324866"/>
                  </a:lnTo>
                  <a:lnTo>
                    <a:pt x="6978231" y="431800"/>
                  </a:lnTo>
                  <a:lnTo>
                    <a:pt x="6994741" y="403479"/>
                  </a:lnTo>
                  <a:lnTo>
                    <a:pt x="7040588" y="324866"/>
                  </a:lnTo>
                  <a:lnTo>
                    <a:pt x="7044652" y="318135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7342" y="1044193"/>
            <a:ext cx="3621404" cy="48628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Based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on the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no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of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C-atoms</a:t>
            </a:r>
            <a:endParaRPr sz="1800">
              <a:latin typeface="Verdana"/>
              <a:cs typeface="Verdana"/>
            </a:endParaRPr>
          </a:p>
          <a:p>
            <a:pPr marL="182245">
              <a:lnSpc>
                <a:spcPct val="100000"/>
              </a:lnSpc>
              <a:spcBef>
                <a:spcPts val="730"/>
              </a:spcBef>
            </a:pPr>
            <a:r>
              <a:rPr sz="1800" dirty="0">
                <a:latin typeface="Verdana"/>
                <a:cs typeface="Verdana"/>
              </a:rPr>
              <a:t>-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Trioses</a:t>
            </a:r>
            <a:r>
              <a:rPr sz="1800" b="1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(C</a:t>
            </a:r>
            <a:r>
              <a:rPr sz="1800" baseline="-20833" dirty="0">
                <a:latin typeface="Verdana"/>
                <a:cs typeface="Verdana"/>
              </a:rPr>
              <a:t>3</a:t>
            </a:r>
            <a:r>
              <a:rPr sz="1800" dirty="0">
                <a:latin typeface="Verdana"/>
                <a:cs typeface="Verdana"/>
              </a:rPr>
              <a:t>H</a:t>
            </a:r>
            <a:r>
              <a:rPr sz="1800" baseline="-20833" dirty="0">
                <a:latin typeface="Verdana"/>
                <a:cs typeface="Verdana"/>
              </a:rPr>
              <a:t>6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baseline="-20833" dirty="0">
                <a:latin typeface="Verdana"/>
                <a:cs typeface="Verdana"/>
              </a:rPr>
              <a:t>3</a:t>
            </a:r>
            <a:r>
              <a:rPr sz="1800" dirty="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18224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e.g.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Glyceraldehyde,</a:t>
            </a:r>
            <a:endParaRPr sz="1800">
              <a:latin typeface="Verdana"/>
              <a:cs typeface="Verdana"/>
            </a:endParaRPr>
          </a:p>
          <a:p>
            <a:pPr marL="747395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Dihydroxyacetone</a:t>
            </a:r>
            <a:endParaRPr sz="1800">
              <a:latin typeface="Verdana"/>
              <a:cs typeface="Verdana"/>
            </a:endParaRPr>
          </a:p>
          <a:p>
            <a:pPr marL="182245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Verdana"/>
                <a:cs typeface="Verdana"/>
              </a:rPr>
              <a:t>-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Tetroses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(C</a:t>
            </a:r>
            <a:r>
              <a:rPr sz="1800" baseline="-20833" dirty="0">
                <a:latin typeface="Verdana"/>
                <a:cs typeface="Verdana"/>
              </a:rPr>
              <a:t>4</a:t>
            </a:r>
            <a:r>
              <a:rPr sz="1800" dirty="0">
                <a:latin typeface="Verdana"/>
                <a:cs typeface="Verdana"/>
              </a:rPr>
              <a:t>H</a:t>
            </a:r>
            <a:r>
              <a:rPr sz="1800" baseline="-20833" dirty="0">
                <a:latin typeface="Verdana"/>
                <a:cs typeface="Verdana"/>
              </a:rPr>
              <a:t>8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baseline="-20833" dirty="0">
                <a:latin typeface="Verdana"/>
                <a:cs typeface="Verdana"/>
              </a:rPr>
              <a:t>4</a:t>
            </a:r>
            <a:r>
              <a:rPr sz="1800" dirty="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18224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e.g.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Erythrose,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Threose</a:t>
            </a:r>
            <a:endParaRPr sz="1800">
              <a:latin typeface="Verdana"/>
              <a:cs typeface="Verdana"/>
            </a:endParaRPr>
          </a:p>
          <a:p>
            <a:pPr marL="231140">
              <a:lnSpc>
                <a:spcPct val="100000"/>
              </a:lnSpc>
              <a:spcBef>
                <a:spcPts val="960"/>
              </a:spcBef>
            </a:pPr>
            <a:r>
              <a:rPr sz="1800" b="1" dirty="0">
                <a:latin typeface="Verdana"/>
                <a:cs typeface="Verdana"/>
              </a:rPr>
              <a:t>-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Pentoses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(C</a:t>
            </a:r>
            <a:r>
              <a:rPr sz="1800" baseline="-20833" dirty="0">
                <a:latin typeface="Verdana"/>
                <a:cs typeface="Verdana"/>
              </a:rPr>
              <a:t>5</a:t>
            </a:r>
            <a:r>
              <a:rPr sz="1800" dirty="0">
                <a:latin typeface="Verdana"/>
                <a:cs typeface="Verdana"/>
              </a:rPr>
              <a:t>H</a:t>
            </a:r>
            <a:r>
              <a:rPr sz="1800" baseline="-20833" dirty="0">
                <a:latin typeface="Verdana"/>
                <a:cs typeface="Verdana"/>
              </a:rPr>
              <a:t>10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baseline="-20833" dirty="0">
                <a:latin typeface="Verdana"/>
                <a:cs typeface="Verdana"/>
              </a:rPr>
              <a:t>5</a:t>
            </a:r>
            <a:r>
              <a:rPr sz="1800" dirty="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796925" marR="986790" indent="-56578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e.g. Ribulose, </a:t>
            </a:r>
            <a:r>
              <a:rPr sz="1800" spc="-15" dirty="0">
                <a:latin typeface="Verdana"/>
                <a:cs typeface="Verdana"/>
              </a:rPr>
              <a:t>Xylose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Arabinose</a:t>
            </a:r>
            <a:endParaRPr sz="1800">
              <a:latin typeface="Verdana"/>
              <a:cs typeface="Verdana"/>
            </a:endParaRPr>
          </a:p>
          <a:p>
            <a:pPr marL="2311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(</a:t>
            </a:r>
            <a:r>
              <a:rPr sz="1800" i="1" spc="-5" dirty="0">
                <a:latin typeface="Verdana"/>
                <a:cs typeface="Verdana"/>
              </a:rPr>
              <a:t>deoxyribose</a:t>
            </a:r>
            <a:r>
              <a:rPr sz="1800" i="1" spc="-25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–</a:t>
            </a:r>
            <a:r>
              <a:rPr sz="1800" i="1" spc="-5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C</a:t>
            </a:r>
            <a:r>
              <a:rPr sz="1800" i="1" baseline="-20833" dirty="0">
                <a:latin typeface="Verdana"/>
                <a:cs typeface="Verdana"/>
              </a:rPr>
              <a:t>5</a:t>
            </a:r>
            <a:r>
              <a:rPr sz="1800" i="1" dirty="0">
                <a:latin typeface="Verdana"/>
                <a:cs typeface="Verdana"/>
              </a:rPr>
              <a:t>H</a:t>
            </a:r>
            <a:r>
              <a:rPr sz="1800" i="1" baseline="-20833" dirty="0">
                <a:latin typeface="Verdana"/>
                <a:cs typeface="Verdana"/>
              </a:rPr>
              <a:t>10</a:t>
            </a:r>
            <a:r>
              <a:rPr sz="1800" i="1" dirty="0">
                <a:latin typeface="Verdana"/>
                <a:cs typeface="Verdana"/>
              </a:rPr>
              <a:t>O</a:t>
            </a:r>
            <a:r>
              <a:rPr sz="1800" i="1" baseline="-20833" dirty="0">
                <a:latin typeface="Verdana"/>
                <a:cs typeface="Verdana"/>
              </a:rPr>
              <a:t>4</a:t>
            </a:r>
            <a:r>
              <a:rPr sz="1800" dirty="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182245">
              <a:lnSpc>
                <a:spcPct val="100000"/>
              </a:lnSpc>
              <a:spcBef>
                <a:spcPts val="345"/>
              </a:spcBef>
            </a:pPr>
            <a:r>
              <a:rPr sz="1800" b="1" dirty="0">
                <a:latin typeface="Verdana"/>
                <a:cs typeface="Verdana"/>
              </a:rPr>
              <a:t>-</a:t>
            </a:r>
            <a:r>
              <a:rPr sz="1800" b="1" spc="-50" dirty="0">
                <a:latin typeface="Verdana"/>
                <a:cs typeface="Verdana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Hexoses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(C</a:t>
            </a:r>
            <a:r>
              <a:rPr sz="1800" baseline="-20833" dirty="0">
                <a:latin typeface="Verdana"/>
                <a:cs typeface="Verdana"/>
              </a:rPr>
              <a:t>6</a:t>
            </a:r>
            <a:r>
              <a:rPr sz="1800" dirty="0">
                <a:latin typeface="Verdana"/>
                <a:cs typeface="Verdana"/>
              </a:rPr>
              <a:t>H</a:t>
            </a:r>
            <a:r>
              <a:rPr sz="1800" baseline="-20833" dirty="0">
                <a:latin typeface="Verdana"/>
                <a:cs typeface="Verdana"/>
              </a:rPr>
              <a:t>12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baseline="-20833" dirty="0">
                <a:latin typeface="Verdana"/>
                <a:cs typeface="Verdana"/>
              </a:rPr>
              <a:t>6</a:t>
            </a:r>
            <a:r>
              <a:rPr sz="1800" dirty="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747395" marR="575310" indent="-56578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e.g. glucose, </a:t>
            </a:r>
            <a:r>
              <a:rPr sz="1800" dirty="0">
                <a:latin typeface="Verdana"/>
                <a:cs typeface="Verdana"/>
              </a:rPr>
              <a:t>fructose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galactose,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mannose</a:t>
            </a:r>
            <a:endParaRPr sz="1800">
              <a:latin typeface="Verdana"/>
              <a:cs typeface="Verdana"/>
            </a:endParaRPr>
          </a:p>
          <a:p>
            <a:pPr marL="231140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latin typeface="Verdana"/>
                <a:cs typeface="Verdana"/>
              </a:rPr>
              <a:t>-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Heptoses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(C</a:t>
            </a:r>
            <a:r>
              <a:rPr sz="1800" baseline="-20833" dirty="0">
                <a:latin typeface="Verdana"/>
                <a:cs typeface="Verdana"/>
              </a:rPr>
              <a:t>7</a:t>
            </a:r>
            <a:r>
              <a:rPr sz="1800" dirty="0">
                <a:latin typeface="Verdana"/>
                <a:cs typeface="Verdana"/>
              </a:rPr>
              <a:t>H</a:t>
            </a:r>
            <a:r>
              <a:rPr sz="1800" baseline="-20833" dirty="0">
                <a:latin typeface="Verdana"/>
                <a:cs typeface="Verdana"/>
              </a:rPr>
              <a:t>14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baseline="-20833" dirty="0">
                <a:latin typeface="Verdana"/>
                <a:cs typeface="Verdana"/>
              </a:rPr>
              <a:t>7</a:t>
            </a:r>
            <a:r>
              <a:rPr sz="1800" dirty="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796925" marR="1207770" indent="-56578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e.g.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sedoheptulose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glucoheptose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3076" y="1860423"/>
            <a:ext cx="1227137" cy="214477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675123" y="1018747"/>
            <a:ext cx="4160520" cy="140017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190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Based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on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the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functional</a:t>
            </a:r>
            <a:r>
              <a:rPr sz="1800" b="1" u="heavy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group</a:t>
            </a:r>
            <a:endParaRPr sz="1800">
              <a:latin typeface="Verdana"/>
              <a:cs typeface="Verdana"/>
            </a:endParaRPr>
          </a:p>
          <a:p>
            <a:pPr marL="334010" marR="9525" indent="-321945">
              <a:lnSpc>
                <a:spcPct val="100000"/>
              </a:lnSpc>
              <a:spcBef>
                <a:spcPts val="1090"/>
              </a:spcBef>
              <a:tabLst>
                <a:tab pos="299085" algn="l"/>
              </a:tabLst>
            </a:pPr>
            <a:r>
              <a:rPr sz="1800" dirty="0">
                <a:latin typeface="Verdana"/>
                <a:cs typeface="Verdana"/>
              </a:rPr>
              <a:t>-	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Aldoses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functional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group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Aldehyde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–CHO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e.g.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Glyceraldehyde,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glucose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8401" y="4060761"/>
            <a:ext cx="1325499" cy="204952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403852" y="4243781"/>
            <a:ext cx="316674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800" dirty="0">
                <a:latin typeface="Verdana"/>
                <a:cs typeface="Verdana"/>
              </a:rPr>
              <a:t>-	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Ketoses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functional</a:t>
            </a:r>
            <a:endParaRPr sz="1800">
              <a:latin typeface="Verdana"/>
              <a:cs typeface="Verdana"/>
            </a:endParaRPr>
          </a:p>
          <a:p>
            <a:pPr marL="820419" marR="467995" indent="8064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group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ketone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 =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O)</a:t>
            </a:r>
            <a:endParaRPr sz="1800">
              <a:latin typeface="Verdana"/>
              <a:cs typeface="Verdana"/>
            </a:endParaRPr>
          </a:p>
          <a:p>
            <a:pPr marL="577850" marR="476250" indent="-56578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e.g. </a:t>
            </a:r>
            <a:r>
              <a:rPr sz="1800" spc="-10" dirty="0">
                <a:latin typeface="Verdana"/>
                <a:cs typeface="Verdana"/>
              </a:rPr>
              <a:t>Dihydroxyacetone,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fructose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2824" y="742400"/>
            <a:ext cx="4938395" cy="547370"/>
            <a:chOff x="2102824" y="742400"/>
            <a:chExt cx="4938395" cy="547370"/>
          </a:xfrm>
        </p:grpSpPr>
        <p:sp>
          <p:nvSpPr>
            <p:cNvPr id="3" name="object 3"/>
            <p:cNvSpPr/>
            <p:nvPr/>
          </p:nvSpPr>
          <p:spPr>
            <a:xfrm>
              <a:off x="2124075" y="763650"/>
              <a:ext cx="4895850" cy="504825"/>
            </a:xfrm>
            <a:custGeom>
              <a:avLst/>
              <a:gdLst/>
              <a:ahLst/>
              <a:cxnLst/>
              <a:rect l="l" t="t" r="r" b="b"/>
              <a:pathLst>
                <a:path w="4895850" h="504825">
                  <a:moveTo>
                    <a:pt x="4811649" y="0"/>
                  </a:moveTo>
                  <a:lnTo>
                    <a:pt x="84200" y="0"/>
                  </a:lnTo>
                  <a:lnTo>
                    <a:pt x="51434" y="6600"/>
                  </a:lnTo>
                  <a:lnTo>
                    <a:pt x="24669" y="24606"/>
                  </a:lnTo>
                  <a:lnTo>
                    <a:pt x="6619" y="51327"/>
                  </a:lnTo>
                  <a:lnTo>
                    <a:pt x="0" y="84074"/>
                  </a:lnTo>
                  <a:lnTo>
                    <a:pt x="0" y="420624"/>
                  </a:lnTo>
                  <a:lnTo>
                    <a:pt x="6619" y="453389"/>
                  </a:lnTo>
                  <a:lnTo>
                    <a:pt x="24669" y="480155"/>
                  </a:lnTo>
                  <a:lnTo>
                    <a:pt x="51435" y="498205"/>
                  </a:lnTo>
                  <a:lnTo>
                    <a:pt x="84200" y="504825"/>
                  </a:lnTo>
                  <a:lnTo>
                    <a:pt x="4811649" y="504825"/>
                  </a:lnTo>
                  <a:lnTo>
                    <a:pt x="4844415" y="498205"/>
                  </a:lnTo>
                  <a:lnTo>
                    <a:pt x="4871180" y="480155"/>
                  </a:lnTo>
                  <a:lnTo>
                    <a:pt x="4889230" y="453389"/>
                  </a:lnTo>
                  <a:lnTo>
                    <a:pt x="4895850" y="420624"/>
                  </a:lnTo>
                  <a:lnTo>
                    <a:pt x="4895850" y="84074"/>
                  </a:lnTo>
                  <a:lnTo>
                    <a:pt x="4889230" y="51327"/>
                  </a:lnTo>
                  <a:lnTo>
                    <a:pt x="4871180" y="24606"/>
                  </a:lnTo>
                  <a:lnTo>
                    <a:pt x="4844415" y="6600"/>
                  </a:lnTo>
                  <a:lnTo>
                    <a:pt x="481164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4075" y="763650"/>
              <a:ext cx="4895850" cy="504825"/>
            </a:xfrm>
            <a:custGeom>
              <a:avLst/>
              <a:gdLst/>
              <a:ahLst/>
              <a:cxnLst/>
              <a:rect l="l" t="t" r="r" b="b"/>
              <a:pathLst>
                <a:path w="4895850" h="504825">
                  <a:moveTo>
                    <a:pt x="0" y="84074"/>
                  </a:moveTo>
                  <a:lnTo>
                    <a:pt x="6619" y="51327"/>
                  </a:lnTo>
                  <a:lnTo>
                    <a:pt x="24669" y="24606"/>
                  </a:lnTo>
                  <a:lnTo>
                    <a:pt x="51434" y="6600"/>
                  </a:lnTo>
                  <a:lnTo>
                    <a:pt x="84200" y="0"/>
                  </a:lnTo>
                  <a:lnTo>
                    <a:pt x="4811649" y="0"/>
                  </a:lnTo>
                  <a:lnTo>
                    <a:pt x="4844415" y="6600"/>
                  </a:lnTo>
                  <a:lnTo>
                    <a:pt x="4871180" y="24606"/>
                  </a:lnTo>
                  <a:lnTo>
                    <a:pt x="4889230" y="51327"/>
                  </a:lnTo>
                  <a:lnTo>
                    <a:pt x="4895850" y="84074"/>
                  </a:lnTo>
                  <a:lnTo>
                    <a:pt x="4895850" y="420624"/>
                  </a:lnTo>
                  <a:lnTo>
                    <a:pt x="4889230" y="453389"/>
                  </a:lnTo>
                  <a:lnTo>
                    <a:pt x="4871180" y="480155"/>
                  </a:lnTo>
                  <a:lnTo>
                    <a:pt x="4844415" y="498205"/>
                  </a:lnTo>
                  <a:lnTo>
                    <a:pt x="4811649" y="504825"/>
                  </a:lnTo>
                  <a:lnTo>
                    <a:pt x="84200" y="504825"/>
                  </a:lnTo>
                  <a:lnTo>
                    <a:pt x="51435" y="498205"/>
                  </a:lnTo>
                  <a:lnTo>
                    <a:pt x="24669" y="480155"/>
                  </a:lnTo>
                  <a:lnTo>
                    <a:pt x="6619" y="453389"/>
                  </a:lnTo>
                  <a:lnTo>
                    <a:pt x="0" y="420624"/>
                  </a:lnTo>
                  <a:lnTo>
                    <a:pt x="0" y="84074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4351" y="848106"/>
            <a:ext cx="4035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10" dirty="0">
                <a:solidFill>
                  <a:srgbClr val="FFFFFF"/>
                </a:solidFill>
                <a:latin typeface="Verdana"/>
                <a:cs typeface="Verdana"/>
              </a:rPr>
              <a:t>Derivatives</a:t>
            </a:r>
            <a:r>
              <a:rPr sz="2000" b="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b="0" spc="-5" dirty="0">
                <a:solidFill>
                  <a:srgbClr val="FFFFFF"/>
                </a:solidFill>
                <a:latin typeface="Verdana"/>
                <a:cs typeface="Verdana"/>
              </a:rPr>
              <a:t> Monosaccharides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065" y="1660652"/>
            <a:ext cx="2319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Verdana"/>
                <a:cs typeface="Verdana"/>
              </a:rPr>
              <a:t>1.</a:t>
            </a:r>
            <a:r>
              <a:rPr sz="1800" b="1" spc="120" dirty="0">
                <a:latin typeface="Verdana"/>
                <a:cs typeface="Verdana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Deoxy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Sugars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065" y="2309825"/>
            <a:ext cx="2313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Verdana"/>
                <a:cs typeface="Verdana"/>
              </a:rPr>
              <a:t>2.</a:t>
            </a:r>
            <a:r>
              <a:rPr sz="1800" b="1" spc="-55" dirty="0">
                <a:latin typeface="Verdana"/>
                <a:cs typeface="Verdana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Amino</a:t>
            </a:r>
            <a:r>
              <a:rPr sz="1800" b="1" u="heavy" spc="-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Sugars</a:t>
            </a:r>
            <a:r>
              <a:rPr sz="1800" b="1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065" y="3462604"/>
            <a:ext cx="1913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Verdana"/>
                <a:cs typeface="Verdana"/>
              </a:rPr>
              <a:t>3.</a:t>
            </a:r>
            <a:r>
              <a:rPr sz="1800" b="1" spc="-55" dirty="0">
                <a:latin typeface="Verdana"/>
                <a:cs typeface="Verdana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Sugar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Acid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0403" y="1660652"/>
            <a:ext cx="5826760" cy="237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237490" indent="273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Deoxygenation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ribose produces deoxyribose,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which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structural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component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DNA</a:t>
            </a:r>
            <a:endParaRPr sz="1800">
              <a:latin typeface="Verdana"/>
              <a:cs typeface="Verdana"/>
            </a:endParaRPr>
          </a:p>
          <a:p>
            <a:pPr marL="94615" marR="30480" indent="20955">
              <a:lnSpc>
                <a:spcPct val="100000"/>
              </a:lnSpc>
              <a:spcBef>
                <a:spcPts val="790"/>
              </a:spcBef>
              <a:tabLst>
                <a:tab pos="1682750" algn="l"/>
              </a:tabLst>
            </a:pPr>
            <a:r>
              <a:rPr sz="1800" spc="-5" dirty="0">
                <a:latin typeface="Verdana"/>
                <a:cs typeface="Verdana"/>
              </a:rPr>
              <a:t>When </a:t>
            </a:r>
            <a:r>
              <a:rPr sz="1800" dirty="0">
                <a:latin typeface="Verdana"/>
                <a:cs typeface="Verdana"/>
              </a:rPr>
              <a:t>1 or more </a:t>
            </a:r>
            <a:r>
              <a:rPr sz="1800" spc="-5" dirty="0">
                <a:latin typeface="Verdana"/>
                <a:cs typeface="Verdana"/>
              </a:rPr>
              <a:t>–OH groups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monosaccharides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replaced by –NH</a:t>
            </a:r>
            <a:r>
              <a:rPr sz="1800" spc="-7" baseline="-20833" dirty="0">
                <a:latin typeface="Verdana"/>
                <a:cs typeface="Verdana"/>
              </a:rPr>
              <a:t>2</a:t>
            </a:r>
            <a:r>
              <a:rPr sz="1800" baseline="-20833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(amino group) </a:t>
            </a:r>
            <a:r>
              <a:rPr sz="1800" dirty="0">
                <a:latin typeface="Verdana"/>
                <a:cs typeface="Verdana"/>
              </a:rPr>
              <a:t>it forms an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amino</a:t>
            </a:r>
            <a:r>
              <a:rPr sz="1800" spc="-5" dirty="0">
                <a:latin typeface="Verdana"/>
                <a:cs typeface="Verdana"/>
              </a:rPr>
              <a:t> sugar	e.g. Glucosamine, </a:t>
            </a:r>
            <a:r>
              <a:rPr sz="1800" dirty="0">
                <a:latin typeface="Verdana"/>
                <a:cs typeface="Verdana"/>
              </a:rPr>
              <a:t>which forms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chitin,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fungal</a:t>
            </a:r>
            <a:r>
              <a:rPr sz="1800" spc="-5" dirty="0">
                <a:latin typeface="Verdana"/>
                <a:cs typeface="Verdana"/>
              </a:rPr>
              <a:t> cellulose,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hyaluronic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acid.</a:t>
            </a:r>
            <a:endParaRPr sz="1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Verdana"/>
                <a:cs typeface="Verdana"/>
              </a:rPr>
              <a:t>Oxidation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–CHO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–OH group </a:t>
            </a:r>
            <a:r>
              <a:rPr sz="1800" dirty="0">
                <a:latin typeface="Verdana"/>
                <a:cs typeface="Verdana"/>
              </a:rPr>
              <a:t>forms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sugar</a:t>
            </a:r>
            <a:endParaRPr sz="1800">
              <a:latin typeface="Verdana"/>
              <a:cs typeface="Verdana"/>
            </a:endParaRPr>
          </a:p>
          <a:p>
            <a:pPr marL="9461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acids.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Ascorbic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acid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sugar </a:t>
            </a:r>
            <a:r>
              <a:rPr sz="1800" dirty="0">
                <a:latin typeface="Verdana"/>
                <a:cs typeface="Verdana"/>
              </a:rPr>
              <a:t>acid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065" y="4110608"/>
            <a:ext cx="6218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4.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Sugar</a:t>
            </a:r>
            <a:r>
              <a:rPr sz="1800" b="1" u="heavy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alcohols</a:t>
            </a:r>
            <a:r>
              <a:rPr sz="1800" b="1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 </a:t>
            </a:r>
            <a:r>
              <a:rPr sz="1800" spc="-10" dirty="0">
                <a:latin typeface="Verdana"/>
                <a:cs typeface="Verdana"/>
              </a:rPr>
              <a:t>Reduction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aldoses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ketoses.</a:t>
            </a:r>
            <a:endParaRPr sz="1800">
              <a:latin typeface="Verdana"/>
              <a:cs typeface="Verdana"/>
            </a:endParaRPr>
          </a:p>
          <a:p>
            <a:pPr marL="244030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Glycerol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Mannitol.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22025" y="742400"/>
            <a:ext cx="3573145" cy="404495"/>
            <a:chOff x="2822025" y="742400"/>
            <a:chExt cx="3573145" cy="404495"/>
          </a:xfrm>
        </p:grpSpPr>
        <p:sp>
          <p:nvSpPr>
            <p:cNvPr id="3" name="object 3"/>
            <p:cNvSpPr/>
            <p:nvPr/>
          </p:nvSpPr>
          <p:spPr>
            <a:xfrm>
              <a:off x="2843276" y="763650"/>
              <a:ext cx="3530600" cy="361950"/>
            </a:xfrm>
            <a:custGeom>
              <a:avLst/>
              <a:gdLst/>
              <a:ahLst/>
              <a:cxnLst/>
              <a:rect l="l" t="t" r="r" b="b"/>
              <a:pathLst>
                <a:path w="3530600" h="361950">
                  <a:moveTo>
                    <a:pt x="3470148" y="0"/>
                  </a:moveTo>
                  <a:lnTo>
                    <a:pt x="60325" y="0"/>
                  </a:lnTo>
                  <a:lnTo>
                    <a:pt x="36808" y="4728"/>
                  </a:lnTo>
                  <a:lnTo>
                    <a:pt x="17637" y="17637"/>
                  </a:lnTo>
                  <a:lnTo>
                    <a:pt x="4728" y="36808"/>
                  </a:lnTo>
                  <a:lnTo>
                    <a:pt x="0" y="60325"/>
                  </a:lnTo>
                  <a:lnTo>
                    <a:pt x="0" y="301498"/>
                  </a:lnTo>
                  <a:lnTo>
                    <a:pt x="4728" y="325034"/>
                  </a:lnTo>
                  <a:lnTo>
                    <a:pt x="17637" y="344249"/>
                  </a:lnTo>
                  <a:lnTo>
                    <a:pt x="36808" y="357201"/>
                  </a:lnTo>
                  <a:lnTo>
                    <a:pt x="60325" y="361950"/>
                  </a:lnTo>
                  <a:lnTo>
                    <a:pt x="3470148" y="361950"/>
                  </a:lnTo>
                  <a:lnTo>
                    <a:pt x="3493684" y="357201"/>
                  </a:lnTo>
                  <a:lnTo>
                    <a:pt x="3512899" y="344249"/>
                  </a:lnTo>
                  <a:lnTo>
                    <a:pt x="3525851" y="325034"/>
                  </a:lnTo>
                  <a:lnTo>
                    <a:pt x="3530600" y="301498"/>
                  </a:lnTo>
                  <a:lnTo>
                    <a:pt x="3530600" y="60325"/>
                  </a:lnTo>
                  <a:lnTo>
                    <a:pt x="3525851" y="36808"/>
                  </a:lnTo>
                  <a:lnTo>
                    <a:pt x="3512899" y="17637"/>
                  </a:lnTo>
                  <a:lnTo>
                    <a:pt x="3493684" y="4728"/>
                  </a:lnTo>
                  <a:lnTo>
                    <a:pt x="3470148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3276" y="763650"/>
              <a:ext cx="3530600" cy="361950"/>
            </a:xfrm>
            <a:custGeom>
              <a:avLst/>
              <a:gdLst/>
              <a:ahLst/>
              <a:cxnLst/>
              <a:rect l="l" t="t" r="r" b="b"/>
              <a:pathLst>
                <a:path w="3530600" h="361950">
                  <a:moveTo>
                    <a:pt x="0" y="60325"/>
                  </a:moveTo>
                  <a:lnTo>
                    <a:pt x="4728" y="36808"/>
                  </a:lnTo>
                  <a:lnTo>
                    <a:pt x="17637" y="17637"/>
                  </a:lnTo>
                  <a:lnTo>
                    <a:pt x="36808" y="4728"/>
                  </a:lnTo>
                  <a:lnTo>
                    <a:pt x="60325" y="0"/>
                  </a:lnTo>
                  <a:lnTo>
                    <a:pt x="3470148" y="0"/>
                  </a:lnTo>
                  <a:lnTo>
                    <a:pt x="3493684" y="4728"/>
                  </a:lnTo>
                  <a:lnTo>
                    <a:pt x="3512899" y="17637"/>
                  </a:lnTo>
                  <a:lnTo>
                    <a:pt x="3525851" y="36808"/>
                  </a:lnTo>
                  <a:lnTo>
                    <a:pt x="3530600" y="60325"/>
                  </a:lnTo>
                  <a:lnTo>
                    <a:pt x="3530600" y="301498"/>
                  </a:lnTo>
                  <a:lnTo>
                    <a:pt x="3525851" y="325034"/>
                  </a:lnTo>
                  <a:lnTo>
                    <a:pt x="3512899" y="344249"/>
                  </a:lnTo>
                  <a:lnTo>
                    <a:pt x="3493684" y="357201"/>
                  </a:lnTo>
                  <a:lnTo>
                    <a:pt x="3470148" y="361950"/>
                  </a:lnTo>
                  <a:lnTo>
                    <a:pt x="60325" y="361950"/>
                  </a:lnTo>
                  <a:lnTo>
                    <a:pt x="36808" y="357201"/>
                  </a:lnTo>
                  <a:lnTo>
                    <a:pt x="17637" y="344249"/>
                  </a:lnTo>
                  <a:lnTo>
                    <a:pt x="4728" y="325034"/>
                  </a:lnTo>
                  <a:lnTo>
                    <a:pt x="0" y="301498"/>
                  </a:lnTo>
                  <a:lnTo>
                    <a:pt x="0" y="60325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3417" y="747471"/>
            <a:ext cx="3292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Verdana"/>
                <a:cs typeface="Verdana"/>
              </a:rPr>
              <a:t>OLIGOSACCHARIDES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016" y="1300098"/>
            <a:ext cx="67252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dirty="0">
                <a:latin typeface="Verdana"/>
                <a:cs typeface="Verdana"/>
              </a:rPr>
              <a:t> are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formed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condensation</a:t>
            </a:r>
            <a:r>
              <a:rPr sz="1800" dirty="0">
                <a:latin typeface="Verdana"/>
                <a:cs typeface="Verdana"/>
              </a:rPr>
              <a:t> of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2-9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monosaccharides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325" y="1989201"/>
            <a:ext cx="7826375" cy="203073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Verdana"/>
                <a:cs typeface="Verdana"/>
              </a:rPr>
              <a:t>Depending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upon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no.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monosachharide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molecules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434340" indent="-343535">
              <a:lnSpc>
                <a:spcPct val="100000"/>
              </a:lnSpc>
              <a:buAutoNum type="alphaLcPeriod"/>
              <a:tabLst>
                <a:tab pos="434975" algn="l"/>
              </a:tabLst>
            </a:pPr>
            <a:r>
              <a:rPr sz="1800" spc="-5" dirty="0">
                <a:latin typeface="Verdana"/>
                <a:cs typeface="Verdana"/>
              </a:rPr>
              <a:t>Disaccharides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(sucrose,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lactose)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AutoNum type="alphaLcPeriod"/>
            </a:pPr>
            <a:endParaRPr sz="1750">
              <a:latin typeface="Verdana"/>
              <a:cs typeface="Verdana"/>
            </a:endParaRPr>
          </a:p>
          <a:p>
            <a:pPr marL="434340" indent="-343535">
              <a:lnSpc>
                <a:spcPct val="100000"/>
              </a:lnSpc>
              <a:buAutoNum type="alphaLcPeriod"/>
              <a:tabLst>
                <a:tab pos="434975" algn="l"/>
              </a:tabLst>
            </a:pPr>
            <a:r>
              <a:rPr sz="1800" spc="-15" dirty="0">
                <a:latin typeface="Verdana"/>
                <a:cs typeface="Verdana"/>
              </a:rPr>
              <a:t>Trisaccharides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(raffinose)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Verdana"/>
              <a:buAutoNum type="alphaLcPeriod"/>
            </a:pPr>
            <a:endParaRPr sz="1750">
              <a:latin typeface="Verdana"/>
              <a:cs typeface="Verdana"/>
            </a:endParaRPr>
          </a:p>
          <a:p>
            <a:pPr marL="434340" indent="-343535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434340" algn="l"/>
                <a:tab pos="434975" algn="l"/>
              </a:tabLst>
            </a:pPr>
            <a:r>
              <a:rPr sz="1800" spc="-20" dirty="0">
                <a:latin typeface="Verdana"/>
                <a:cs typeface="Verdana"/>
              </a:rPr>
              <a:t>Tetrasaccharides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(stachyose)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293" y="4469383"/>
            <a:ext cx="7912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smallest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commonest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oligosaccharides</a:t>
            </a:r>
            <a:r>
              <a:rPr sz="1800" dirty="0">
                <a:latin typeface="Verdana"/>
                <a:cs typeface="Verdana"/>
              </a:rPr>
              <a:t> are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Disaccharides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22025" y="454999"/>
            <a:ext cx="3573145" cy="403225"/>
            <a:chOff x="2822025" y="454999"/>
            <a:chExt cx="3573145" cy="403225"/>
          </a:xfrm>
        </p:grpSpPr>
        <p:sp>
          <p:nvSpPr>
            <p:cNvPr id="3" name="object 3"/>
            <p:cNvSpPr/>
            <p:nvPr/>
          </p:nvSpPr>
          <p:spPr>
            <a:xfrm>
              <a:off x="2843276" y="476250"/>
              <a:ext cx="3530600" cy="360680"/>
            </a:xfrm>
            <a:custGeom>
              <a:avLst/>
              <a:gdLst/>
              <a:ahLst/>
              <a:cxnLst/>
              <a:rect l="l" t="t" r="r" b="b"/>
              <a:pathLst>
                <a:path w="3530600" h="360680">
                  <a:moveTo>
                    <a:pt x="3470529" y="0"/>
                  </a:moveTo>
                  <a:lnTo>
                    <a:pt x="59943" y="0"/>
                  </a:lnTo>
                  <a:lnTo>
                    <a:pt x="36593" y="4724"/>
                  </a:lnTo>
                  <a:lnTo>
                    <a:pt x="17541" y="17605"/>
                  </a:lnTo>
                  <a:lnTo>
                    <a:pt x="4704" y="36701"/>
                  </a:lnTo>
                  <a:lnTo>
                    <a:pt x="0" y="60071"/>
                  </a:lnTo>
                  <a:lnTo>
                    <a:pt x="0" y="300354"/>
                  </a:lnTo>
                  <a:lnTo>
                    <a:pt x="4704" y="323724"/>
                  </a:lnTo>
                  <a:lnTo>
                    <a:pt x="17541" y="342820"/>
                  </a:lnTo>
                  <a:lnTo>
                    <a:pt x="36593" y="355701"/>
                  </a:lnTo>
                  <a:lnTo>
                    <a:pt x="59943" y="360425"/>
                  </a:lnTo>
                  <a:lnTo>
                    <a:pt x="3470529" y="360425"/>
                  </a:lnTo>
                  <a:lnTo>
                    <a:pt x="3493898" y="355701"/>
                  </a:lnTo>
                  <a:lnTo>
                    <a:pt x="3512994" y="342820"/>
                  </a:lnTo>
                  <a:lnTo>
                    <a:pt x="3525875" y="323724"/>
                  </a:lnTo>
                  <a:lnTo>
                    <a:pt x="3530600" y="300354"/>
                  </a:lnTo>
                  <a:lnTo>
                    <a:pt x="3530600" y="60071"/>
                  </a:lnTo>
                  <a:lnTo>
                    <a:pt x="3525875" y="36701"/>
                  </a:lnTo>
                  <a:lnTo>
                    <a:pt x="3512994" y="17605"/>
                  </a:lnTo>
                  <a:lnTo>
                    <a:pt x="3493898" y="4724"/>
                  </a:lnTo>
                  <a:lnTo>
                    <a:pt x="347052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3276" y="476250"/>
              <a:ext cx="3530600" cy="360680"/>
            </a:xfrm>
            <a:custGeom>
              <a:avLst/>
              <a:gdLst/>
              <a:ahLst/>
              <a:cxnLst/>
              <a:rect l="l" t="t" r="r" b="b"/>
              <a:pathLst>
                <a:path w="3530600" h="360680">
                  <a:moveTo>
                    <a:pt x="0" y="60071"/>
                  </a:moveTo>
                  <a:lnTo>
                    <a:pt x="4704" y="36701"/>
                  </a:lnTo>
                  <a:lnTo>
                    <a:pt x="17541" y="17605"/>
                  </a:lnTo>
                  <a:lnTo>
                    <a:pt x="36593" y="4724"/>
                  </a:lnTo>
                  <a:lnTo>
                    <a:pt x="59943" y="0"/>
                  </a:lnTo>
                  <a:lnTo>
                    <a:pt x="3470529" y="0"/>
                  </a:lnTo>
                  <a:lnTo>
                    <a:pt x="3493898" y="4724"/>
                  </a:lnTo>
                  <a:lnTo>
                    <a:pt x="3512994" y="17605"/>
                  </a:lnTo>
                  <a:lnTo>
                    <a:pt x="3525875" y="36701"/>
                  </a:lnTo>
                  <a:lnTo>
                    <a:pt x="3530600" y="60071"/>
                  </a:lnTo>
                  <a:lnTo>
                    <a:pt x="3530600" y="300354"/>
                  </a:lnTo>
                  <a:lnTo>
                    <a:pt x="3525875" y="323724"/>
                  </a:lnTo>
                  <a:lnTo>
                    <a:pt x="3512994" y="342820"/>
                  </a:lnTo>
                  <a:lnTo>
                    <a:pt x="3493898" y="355701"/>
                  </a:lnTo>
                  <a:lnTo>
                    <a:pt x="3470529" y="360425"/>
                  </a:lnTo>
                  <a:lnTo>
                    <a:pt x="59943" y="360425"/>
                  </a:lnTo>
                  <a:lnTo>
                    <a:pt x="36593" y="355701"/>
                  </a:lnTo>
                  <a:lnTo>
                    <a:pt x="17541" y="342820"/>
                  </a:lnTo>
                  <a:lnTo>
                    <a:pt x="4704" y="323724"/>
                  </a:lnTo>
                  <a:lnTo>
                    <a:pt x="0" y="300354"/>
                  </a:lnTo>
                  <a:lnTo>
                    <a:pt x="0" y="60071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88029" y="459485"/>
            <a:ext cx="2642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FFFFFF"/>
                </a:solidFill>
                <a:latin typeface="Verdana"/>
                <a:cs typeface="Verdana"/>
              </a:rPr>
              <a:t>DI</a:t>
            </a:r>
            <a:r>
              <a:rPr sz="2400" b="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b="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b="0" spc="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b="0" spc="-5" dirty="0">
                <a:solidFill>
                  <a:srgbClr val="FFFFFF"/>
                </a:solidFill>
                <a:latin typeface="Verdana"/>
                <a:cs typeface="Verdana"/>
              </a:rPr>
              <a:t>CHARIDES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217" y="939800"/>
            <a:ext cx="8325484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disaccharide </a:t>
            </a:r>
            <a:r>
              <a:rPr sz="1800" dirty="0">
                <a:latin typeface="Verdana"/>
                <a:cs typeface="Verdana"/>
              </a:rPr>
              <a:t>consists of 2 </a:t>
            </a:r>
            <a:r>
              <a:rPr sz="1800" spc="-5" dirty="0">
                <a:latin typeface="Verdana"/>
                <a:cs typeface="Verdana"/>
              </a:rPr>
              <a:t>monosaccharide </a:t>
            </a:r>
            <a:r>
              <a:rPr sz="1800" dirty="0">
                <a:latin typeface="Verdana"/>
                <a:cs typeface="Verdana"/>
              </a:rPr>
              <a:t>units (similar or dissimilar)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held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together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dirty="0">
                <a:latin typeface="Verdana"/>
                <a:cs typeface="Verdana"/>
              </a:rPr>
              <a:t> a</a:t>
            </a:r>
            <a:r>
              <a:rPr sz="1800" spc="-5" dirty="0">
                <a:latin typeface="Verdana"/>
                <a:cs typeface="Verdana"/>
              </a:rPr>
              <a:t> glycosidic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bond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dirty="0">
                <a:latin typeface="Verdana"/>
                <a:cs typeface="Verdana"/>
              </a:rPr>
              <a:t> 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crysatalline,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water</a:t>
            </a:r>
            <a:r>
              <a:rPr sz="1800" dirty="0">
                <a:latin typeface="Verdana"/>
                <a:cs typeface="Verdana"/>
              </a:rPr>
              <a:t> soluble 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sweet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taste.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312" y="2060638"/>
            <a:ext cx="5940425" cy="64643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  <a:tabLst>
                <a:tab pos="1642745" algn="l"/>
              </a:tabLst>
            </a:pPr>
            <a:r>
              <a:rPr sz="1800" b="1" spc="-5" dirty="0">
                <a:latin typeface="Verdana"/>
                <a:cs typeface="Verdana"/>
              </a:rPr>
              <a:t>MALTOSE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	-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also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called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b="1" spc="-5" dirty="0">
                <a:latin typeface="Verdana"/>
                <a:cs typeface="Verdana"/>
              </a:rPr>
              <a:t>malt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sugar</a:t>
            </a:r>
            <a:r>
              <a:rPr sz="1800" spc="-5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62750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-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made </a:t>
            </a:r>
            <a:r>
              <a:rPr sz="1800" dirty="0">
                <a:latin typeface="Verdana"/>
                <a:cs typeface="Verdana"/>
              </a:rPr>
              <a:t>up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2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glucose molecules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437" y="2924175"/>
            <a:ext cx="8152130" cy="147828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790700" marR="161925" indent="-1699260">
              <a:lnSpc>
                <a:spcPct val="100000"/>
              </a:lnSpc>
              <a:spcBef>
                <a:spcPts val="350"/>
              </a:spcBef>
              <a:tabLst>
                <a:tab pos="1590675" algn="l"/>
              </a:tabLst>
            </a:pPr>
            <a:r>
              <a:rPr sz="1800" b="1" spc="-5" dirty="0">
                <a:latin typeface="Verdana"/>
                <a:cs typeface="Verdana"/>
              </a:rPr>
              <a:t>LACTOSE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	- is also called </a:t>
            </a:r>
            <a:r>
              <a:rPr sz="1800" b="1" dirty="0">
                <a:latin typeface="Verdana"/>
                <a:cs typeface="Verdana"/>
              </a:rPr>
              <a:t>as </a:t>
            </a:r>
            <a:r>
              <a:rPr sz="1800" b="1" spc="-5" dirty="0">
                <a:latin typeface="Verdana"/>
                <a:cs typeface="Verdana"/>
              </a:rPr>
              <a:t>milk sugar </a:t>
            </a:r>
            <a:r>
              <a:rPr sz="1800" dirty="0">
                <a:latin typeface="Verdana"/>
                <a:cs typeface="Verdana"/>
              </a:rPr>
              <a:t>as it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found </a:t>
            </a:r>
            <a:r>
              <a:rPr sz="1800" spc="-5" dirty="0">
                <a:latin typeface="Verdana"/>
                <a:cs typeface="Verdana"/>
              </a:rPr>
              <a:t>naturally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milk</a:t>
            </a:r>
            <a:endParaRPr sz="1800">
              <a:latin typeface="Verdana"/>
              <a:cs typeface="Verdana"/>
            </a:endParaRPr>
          </a:p>
          <a:p>
            <a:pPr marL="154686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-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made </a:t>
            </a:r>
            <a:r>
              <a:rPr sz="1800" dirty="0">
                <a:latin typeface="Verdana"/>
                <a:cs typeface="Verdana"/>
              </a:rPr>
              <a:t>up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glucose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and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galactose</a:t>
            </a:r>
            <a:endParaRPr sz="1800">
              <a:latin typeface="Verdana"/>
              <a:cs typeface="Verdana"/>
            </a:endParaRPr>
          </a:p>
          <a:p>
            <a:pPr marL="1567815">
              <a:lnSpc>
                <a:spcPct val="100000"/>
              </a:lnSpc>
            </a:pPr>
            <a:r>
              <a:rPr sz="1800" b="1" dirty="0">
                <a:latin typeface="Verdana"/>
                <a:cs typeface="Verdana"/>
              </a:rPr>
              <a:t>-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souring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milk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due to conversion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lactose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1790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lactic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acid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975" y="4581525"/>
            <a:ext cx="8169275" cy="147637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  <a:tabLst>
                <a:tab pos="1720214" algn="l"/>
              </a:tabLst>
            </a:pPr>
            <a:r>
              <a:rPr sz="1800" b="1" dirty="0">
                <a:latin typeface="Verdana"/>
                <a:cs typeface="Verdana"/>
              </a:rPr>
              <a:t>SUCROSE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	-is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also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called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b="1" spc="-5" dirty="0">
                <a:latin typeface="Verdana"/>
                <a:cs typeface="Verdana"/>
              </a:rPr>
              <a:t>cane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sugar.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sugar</a:t>
            </a:r>
            <a:r>
              <a:rPr sz="1800" dirty="0">
                <a:latin typeface="Verdana"/>
                <a:cs typeface="Verdana"/>
              </a:rPr>
              <a:t> found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endParaRPr sz="1800">
              <a:latin typeface="Verdana"/>
              <a:cs typeface="Verdana"/>
            </a:endParaRPr>
          </a:p>
          <a:p>
            <a:pPr marL="1790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sugar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cane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sugar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beet</a:t>
            </a:r>
            <a:endParaRPr sz="1800">
              <a:latin typeface="Verdana"/>
              <a:cs typeface="Verdana"/>
            </a:endParaRPr>
          </a:p>
          <a:p>
            <a:pPr marL="1892935" indent="-183515">
              <a:lnSpc>
                <a:spcPct val="100000"/>
              </a:lnSpc>
              <a:buChar char="-"/>
              <a:tabLst>
                <a:tab pos="1893570" algn="l"/>
              </a:tabLst>
            </a:pPr>
            <a:r>
              <a:rPr sz="1800" dirty="0">
                <a:latin typeface="Verdana"/>
                <a:cs typeface="Verdana"/>
              </a:rPr>
              <a:t>most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abundant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among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naturally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occuring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sugars.</a:t>
            </a:r>
            <a:endParaRPr sz="1800">
              <a:latin typeface="Verdana"/>
              <a:cs typeface="Verdana"/>
            </a:endParaRPr>
          </a:p>
          <a:p>
            <a:pPr marL="1892935" indent="-183515">
              <a:lnSpc>
                <a:spcPct val="100000"/>
              </a:lnSpc>
              <a:buChar char="-"/>
              <a:tabLst>
                <a:tab pos="1893570" algn="l"/>
              </a:tabLst>
            </a:pPr>
            <a:r>
              <a:rPr sz="1800" spc="-5" dirty="0">
                <a:latin typeface="Verdana"/>
                <a:cs typeface="Verdana"/>
              </a:rPr>
              <a:t>Important </a:t>
            </a:r>
            <a:r>
              <a:rPr sz="1800" dirty="0">
                <a:latin typeface="Verdana"/>
                <a:cs typeface="Verdana"/>
              </a:rPr>
              <a:t>source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Dietary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carbohydrates</a:t>
            </a:r>
            <a:endParaRPr sz="1800">
              <a:latin typeface="Verdana"/>
              <a:cs typeface="Verdana"/>
            </a:endParaRPr>
          </a:p>
          <a:p>
            <a:pPr marL="1723389">
              <a:lnSpc>
                <a:spcPct val="100000"/>
              </a:lnSpc>
            </a:pPr>
            <a:r>
              <a:rPr sz="1800" b="1" dirty="0">
                <a:latin typeface="Verdana"/>
                <a:cs typeface="Verdana"/>
              </a:rPr>
              <a:t>-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made </a:t>
            </a:r>
            <a:r>
              <a:rPr sz="1800" dirty="0">
                <a:latin typeface="Verdana"/>
                <a:cs typeface="Verdana"/>
              </a:rPr>
              <a:t>up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glucose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and</a:t>
            </a:r>
            <a:r>
              <a:rPr sz="1800" b="1" spc="-5" dirty="0">
                <a:latin typeface="Verdana"/>
                <a:cs typeface="Verdana"/>
              </a:rPr>
              <a:t> fructose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816" y="436321"/>
            <a:ext cx="8239759" cy="231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Chemicals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molecules </a:t>
            </a:r>
            <a:r>
              <a:rPr sz="1800" spc="-5" dirty="0">
                <a:latin typeface="Verdana"/>
                <a:cs typeface="Verdana"/>
              </a:rPr>
              <a:t>present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living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organisms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known</a:t>
            </a:r>
            <a:endParaRPr sz="180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as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Biomolecules</a:t>
            </a:r>
            <a:endParaRPr sz="1800">
              <a:latin typeface="Verdana"/>
              <a:cs typeface="Verdana"/>
            </a:endParaRPr>
          </a:p>
          <a:p>
            <a:pPr marL="91440" marR="725805" indent="-79375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sum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total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different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types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biomolecules,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compounds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ions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present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 cell</a:t>
            </a:r>
            <a:r>
              <a:rPr sz="1800" spc="5" dirty="0">
                <a:latin typeface="Verdana"/>
                <a:cs typeface="Verdana"/>
              </a:rPr>
              <a:t> is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called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cellular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pool</a:t>
            </a:r>
            <a:endParaRPr sz="1800">
              <a:latin typeface="Verdana"/>
              <a:cs typeface="Verdana"/>
            </a:endParaRPr>
          </a:p>
          <a:p>
            <a:pPr marL="19050">
              <a:lnSpc>
                <a:spcPct val="100000"/>
              </a:lnSpc>
              <a:spcBef>
                <a:spcPts val="1355"/>
              </a:spcBef>
            </a:pPr>
            <a:r>
              <a:rPr sz="1800" dirty="0">
                <a:latin typeface="Verdana"/>
                <a:cs typeface="Verdana"/>
              </a:rPr>
              <a:t>Biomolecules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compounds</a:t>
            </a:r>
            <a:r>
              <a:rPr sz="1800" dirty="0">
                <a:latin typeface="Verdana"/>
                <a:cs typeface="Verdana"/>
              </a:rPr>
              <a:t> of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carbon</a:t>
            </a:r>
            <a:r>
              <a:rPr sz="1800" spc="-5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905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Hence 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chemistry</a:t>
            </a:r>
            <a:r>
              <a:rPr sz="1800" dirty="0">
                <a:latin typeface="Verdana"/>
                <a:cs typeface="Verdana"/>
              </a:rPr>
              <a:t> 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living</a:t>
            </a:r>
            <a:r>
              <a:rPr sz="1800" spc="-5" dirty="0">
                <a:latin typeface="Verdana"/>
                <a:cs typeface="Verdana"/>
              </a:rPr>
              <a:t> organisms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organized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around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carbon</a:t>
            </a:r>
            <a:endParaRPr sz="1800">
              <a:latin typeface="Verdana"/>
              <a:cs typeface="Verdana"/>
            </a:endParaRPr>
          </a:p>
          <a:p>
            <a:pPr marL="19050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latin typeface="Verdana"/>
                <a:cs typeface="Verdana"/>
              </a:rPr>
              <a:t>Carbon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most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versatile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5" dirty="0">
                <a:latin typeface="Verdana"/>
                <a:cs typeface="Verdana"/>
              </a:rPr>
              <a:t> 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most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predominant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element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life.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03275" y="2919476"/>
          <a:ext cx="7058659" cy="3932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ELEMENT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880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Non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living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(Earth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crust)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Living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Matter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Hydrogen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0.14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0.5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Carbon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0.03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18.5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Oxygen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46.6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65.0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Nitrogen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Very</a:t>
                      </a:r>
                      <a:r>
                        <a:rPr sz="18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less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3.3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Sulphur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0.03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0.3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Sodium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2.8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0.2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Calcium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3.6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1.5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Magnesium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2.1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0.1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Silicon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27.7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Very</a:t>
                      </a:r>
                      <a:r>
                        <a:rPr sz="18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less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502" y="383603"/>
            <a:ext cx="3573145" cy="403225"/>
            <a:chOff x="2750502" y="383603"/>
            <a:chExt cx="3573145" cy="403225"/>
          </a:xfrm>
        </p:grpSpPr>
        <p:sp>
          <p:nvSpPr>
            <p:cNvPr id="3" name="object 3"/>
            <p:cNvSpPr/>
            <p:nvPr/>
          </p:nvSpPr>
          <p:spPr>
            <a:xfrm>
              <a:off x="2771774" y="404875"/>
              <a:ext cx="3530600" cy="360680"/>
            </a:xfrm>
            <a:custGeom>
              <a:avLst/>
              <a:gdLst/>
              <a:ahLst/>
              <a:cxnLst/>
              <a:rect l="l" t="t" r="r" b="b"/>
              <a:pathLst>
                <a:path w="3530600" h="360680">
                  <a:moveTo>
                    <a:pt x="3470529" y="0"/>
                  </a:moveTo>
                  <a:lnTo>
                    <a:pt x="60070" y="0"/>
                  </a:lnTo>
                  <a:lnTo>
                    <a:pt x="36701" y="4704"/>
                  </a:lnTo>
                  <a:lnTo>
                    <a:pt x="17605" y="17541"/>
                  </a:lnTo>
                  <a:lnTo>
                    <a:pt x="4724" y="36593"/>
                  </a:lnTo>
                  <a:lnTo>
                    <a:pt x="0" y="59944"/>
                  </a:lnTo>
                  <a:lnTo>
                    <a:pt x="0" y="300227"/>
                  </a:lnTo>
                  <a:lnTo>
                    <a:pt x="4724" y="323597"/>
                  </a:lnTo>
                  <a:lnTo>
                    <a:pt x="17605" y="342693"/>
                  </a:lnTo>
                  <a:lnTo>
                    <a:pt x="36701" y="355574"/>
                  </a:lnTo>
                  <a:lnTo>
                    <a:pt x="60070" y="360299"/>
                  </a:lnTo>
                  <a:lnTo>
                    <a:pt x="3470529" y="360299"/>
                  </a:lnTo>
                  <a:lnTo>
                    <a:pt x="3493898" y="355574"/>
                  </a:lnTo>
                  <a:lnTo>
                    <a:pt x="3512994" y="342693"/>
                  </a:lnTo>
                  <a:lnTo>
                    <a:pt x="3525875" y="323597"/>
                  </a:lnTo>
                  <a:lnTo>
                    <a:pt x="3530600" y="300227"/>
                  </a:lnTo>
                  <a:lnTo>
                    <a:pt x="3530600" y="59944"/>
                  </a:lnTo>
                  <a:lnTo>
                    <a:pt x="3525875" y="36593"/>
                  </a:lnTo>
                  <a:lnTo>
                    <a:pt x="3512994" y="17541"/>
                  </a:lnTo>
                  <a:lnTo>
                    <a:pt x="3493898" y="4704"/>
                  </a:lnTo>
                  <a:lnTo>
                    <a:pt x="347052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71774" y="404875"/>
              <a:ext cx="3530600" cy="360680"/>
            </a:xfrm>
            <a:custGeom>
              <a:avLst/>
              <a:gdLst/>
              <a:ahLst/>
              <a:cxnLst/>
              <a:rect l="l" t="t" r="r" b="b"/>
              <a:pathLst>
                <a:path w="3530600" h="360680">
                  <a:moveTo>
                    <a:pt x="0" y="59944"/>
                  </a:moveTo>
                  <a:lnTo>
                    <a:pt x="4724" y="36593"/>
                  </a:lnTo>
                  <a:lnTo>
                    <a:pt x="17605" y="17541"/>
                  </a:lnTo>
                  <a:lnTo>
                    <a:pt x="36701" y="4704"/>
                  </a:lnTo>
                  <a:lnTo>
                    <a:pt x="60070" y="0"/>
                  </a:lnTo>
                  <a:lnTo>
                    <a:pt x="3470529" y="0"/>
                  </a:lnTo>
                  <a:lnTo>
                    <a:pt x="3493898" y="4704"/>
                  </a:lnTo>
                  <a:lnTo>
                    <a:pt x="3512994" y="17541"/>
                  </a:lnTo>
                  <a:lnTo>
                    <a:pt x="3525875" y="36593"/>
                  </a:lnTo>
                  <a:lnTo>
                    <a:pt x="3530600" y="59944"/>
                  </a:lnTo>
                  <a:lnTo>
                    <a:pt x="3530600" y="300227"/>
                  </a:lnTo>
                  <a:lnTo>
                    <a:pt x="3525875" y="323597"/>
                  </a:lnTo>
                  <a:lnTo>
                    <a:pt x="3512994" y="342693"/>
                  </a:lnTo>
                  <a:lnTo>
                    <a:pt x="3493898" y="355574"/>
                  </a:lnTo>
                  <a:lnTo>
                    <a:pt x="3470529" y="360299"/>
                  </a:lnTo>
                  <a:lnTo>
                    <a:pt x="60070" y="360299"/>
                  </a:lnTo>
                  <a:lnTo>
                    <a:pt x="36701" y="355574"/>
                  </a:lnTo>
                  <a:lnTo>
                    <a:pt x="17605" y="342693"/>
                  </a:lnTo>
                  <a:lnTo>
                    <a:pt x="4724" y="323597"/>
                  </a:lnTo>
                  <a:lnTo>
                    <a:pt x="0" y="300227"/>
                  </a:lnTo>
                  <a:lnTo>
                    <a:pt x="0" y="59944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20060" y="388111"/>
            <a:ext cx="3034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20" dirty="0">
                <a:solidFill>
                  <a:srgbClr val="FFFFFF"/>
                </a:solidFill>
                <a:latin typeface="Verdana"/>
                <a:cs typeface="Verdana"/>
              </a:rPr>
              <a:t>POLYSACCHARIDES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850" y="836549"/>
            <a:ext cx="8496300" cy="3140075"/>
          </a:xfrm>
          <a:custGeom>
            <a:avLst/>
            <a:gdLst/>
            <a:ahLst/>
            <a:cxnLst/>
            <a:rect l="l" t="t" r="r" b="b"/>
            <a:pathLst>
              <a:path w="8496300" h="3140075">
                <a:moveTo>
                  <a:pt x="0" y="3140075"/>
                </a:moveTo>
                <a:lnTo>
                  <a:pt x="8496300" y="3140075"/>
                </a:lnTo>
                <a:lnTo>
                  <a:pt x="8496300" y="0"/>
                </a:lnTo>
                <a:lnTo>
                  <a:pt x="0" y="0"/>
                </a:lnTo>
                <a:lnTo>
                  <a:pt x="0" y="3140075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742" y="868121"/>
            <a:ext cx="796925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Also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called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GLYCANS</a:t>
            </a:r>
            <a:endParaRPr sz="1800">
              <a:latin typeface="Verdana"/>
              <a:cs typeface="Verdana"/>
            </a:endParaRPr>
          </a:p>
          <a:p>
            <a:pPr marL="299085" marR="24066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Made</a:t>
            </a:r>
            <a:r>
              <a:rPr sz="1800" dirty="0">
                <a:latin typeface="Verdana"/>
                <a:cs typeface="Verdana"/>
              </a:rPr>
              <a:t> up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repeating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units of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monsaccharides</a:t>
            </a:r>
            <a:r>
              <a:rPr sz="1800" dirty="0">
                <a:latin typeface="Verdana"/>
                <a:cs typeface="Verdana"/>
              </a:rPr>
              <a:t> held </a:t>
            </a: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glycosidic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bonds</a:t>
            </a:r>
            <a:endParaRPr sz="1800">
              <a:latin typeface="Verdana"/>
              <a:cs typeface="Verdana"/>
            </a:endParaRPr>
          </a:p>
          <a:p>
            <a:pPr marL="299085" marR="1061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During its formation a </a:t>
            </a:r>
            <a:r>
              <a:rPr sz="1800" spc="-5" dirty="0">
                <a:latin typeface="Verdana"/>
                <a:cs typeface="Verdana"/>
              </a:rPr>
              <a:t>water </a:t>
            </a:r>
            <a:r>
              <a:rPr sz="1800" dirty="0">
                <a:latin typeface="Verdana"/>
                <a:cs typeface="Verdana"/>
              </a:rPr>
              <a:t>molecule is </a:t>
            </a:r>
            <a:r>
              <a:rPr sz="1800" spc="-5" dirty="0">
                <a:latin typeface="Verdana"/>
                <a:cs typeface="Verdana"/>
              </a:rPr>
              <a:t>released </a:t>
            </a:r>
            <a:r>
              <a:rPr sz="1800" dirty="0">
                <a:latin typeface="Verdana"/>
                <a:cs typeface="Verdana"/>
              </a:rPr>
              <a:t>at </a:t>
            </a:r>
            <a:r>
              <a:rPr sz="1800" spc="-5" dirty="0">
                <a:latin typeface="Verdana"/>
                <a:cs typeface="Verdana"/>
              </a:rPr>
              <a:t>each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condensation</a:t>
            </a:r>
            <a:endParaRPr sz="1800">
              <a:latin typeface="Verdana"/>
              <a:cs typeface="Verdana"/>
            </a:endParaRPr>
          </a:p>
          <a:p>
            <a:pPr marL="33401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This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helps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reduce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bulk</a:t>
            </a:r>
            <a:r>
              <a:rPr sz="1800" dirty="0">
                <a:latin typeface="Verdana"/>
                <a:cs typeface="Verdana"/>
              </a:rPr>
              <a:t> making it almost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insoluble</a:t>
            </a:r>
            <a:endParaRPr sz="1800">
              <a:latin typeface="Verdana"/>
              <a:cs typeface="Verdana"/>
            </a:endParaRPr>
          </a:p>
          <a:p>
            <a:pPr marL="33401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decreasing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effect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water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potential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osmotic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potential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cell</a:t>
            </a:r>
            <a:endParaRPr sz="1800">
              <a:latin typeface="Verdana"/>
              <a:cs typeface="Verdana"/>
            </a:endParaRPr>
          </a:p>
          <a:p>
            <a:pPr marL="195580" indent="-182880">
              <a:lnSpc>
                <a:spcPct val="100000"/>
              </a:lnSpc>
              <a:buChar char="-"/>
              <a:tabLst>
                <a:tab pos="195580" algn="l"/>
              </a:tabLst>
            </a:pPr>
            <a:r>
              <a:rPr sz="1800" dirty="0">
                <a:latin typeface="Verdana"/>
                <a:cs typeface="Verdana"/>
              </a:rPr>
              <a:t>Unlike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sugars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sweet.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They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5" dirty="0">
                <a:latin typeface="Verdana"/>
                <a:cs typeface="Verdana"/>
              </a:rPr>
              <a:t> ideal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STORAGE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 AS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STRUCTURAL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COMPONENTS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dirty="0">
                <a:latin typeface="Verdana"/>
                <a:cs typeface="Verdana"/>
              </a:rPr>
              <a:t> are 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2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types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Homoglycans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Heteroglycans</a:t>
            </a:r>
            <a:r>
              <a:rPr sz="1800" spc="-5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850" y="4144962"/>
            <a:ext cx="4140200" cy="230822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069975">
              <a:lnSpc>
                <a:spcPct val="100000"/>
              </a:lnSpc>
              <a:spcBef>
                <a:spcPts val="355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HOMOGLYCANS</a:t>
            </a:r>
            <a:endParaRPr sz="1800">
              <a:latin typeface="Verdana"/>
              <a:cs typeface="Verdana"/>
            </a:endParaRPr>
          </a:p>
          <a:p>
            <a:pPr marL="170815" marR="802005" indent="-7937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-Made </a:t>
            </a:r>
            <a:r>
              <a:rPr sz="1800" dirty="0">
                <a:latin typeface="Verdana"/>
                <a:cs typeface="Verdana"/>
              </a:rPr>
              <a:t>up of only 1 </a:t>
            </a:r>
            <a:r>
              <a:rPr sz="1800" spc="-5" dirty="0">
                <a:latin typeface="Verdana"/>
                <a:cs typeface="Verdana"/>
              </a:rPr>
              <a:t>type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monosaccharide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monomers</a:t>
            </a:r>
            <a:endParaRPr sz="18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spc="-15" dirty="0">
                <a:latin typeface="Verdana"/>
                <a:cs typeface="Verdana"/>
              </a:rPr>
              <a:t>-For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eg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starch, glycogen,</a:t>
            </a:r>
            <a:endParaRPr sz="1800">
              <a:latin typeface="Verdana"/>
              <a:cs typeface="Verdana"/>
            </a:endParaRPr>
          </a:p>
          <a:p>
            <a:pPr marL="16764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cellulose</a:t>
            </a:r>
            <a:endParaRPr sz="18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-Glucan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(made </a:t>
            </a:r>
            <a:r>
              <a:rPr sz="1800" dirty="0">
                <a:latin typeface="Verdana"/>
                <a:cs typeface="Verdana"/>
              </a:rPr>
              <a:t>up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glucose)</a:t>
            </a:r>
            <a:endParaRPr sz="18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-Fructan(made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up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fructose)</a:t>
            </a:r>
            <a:endParaRPr sz="18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-Galactan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(made </a:t>
            </a:r>
            <a:r>
              <a:rPr sz="1800" dirty="0">
                <a:latin typeface="Verdana"/>
                <a:cs typeface="Verdana"/>
              </a:rPr>
              <a:t>up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galactose)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9950" y="4144962"/>
            <a:ext cx="4140200" cy="230822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53135">
              <a:lnSpc>
                <a:spcPct val="100000"/>
              </a:lnSpc>
              <a:spcBef>
                <a:spcPts val="355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HETEROGLYCANS</a:t>
            </a:r>
            <a:endParaRPr sz="1800">
              <a:latin typeface="Verdana"/>
              <a:cs typeface="Verdana"/>
            </a:endParaRPr>
          </a:p>
          <a:p>
            <a:pPr marL="92075" marR="38417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-Made </a:t>
            </a:r>
            <a:r>
              <a:rPr sz="1800" dirty="0">
                <a:latin typeface="Verdana"/>
                <a:cs typeface="Verdana"/>
              </a:rPr>
              <a:t>up </a:t>
            </a:r>
            <a:r>
              <a:rPr sz="1800" spc="-5" dirty="0">
                <a:latin typeface="Verdana"/>
                <a:cs typeface="Verdana"/>
              </a:rPr>
              <a:t>condensation </a:t>
            </a:r>
            <a:r>
              <a:rPr sz="1800" dirty="0">
                <a:latin typeface="Verdana"/>
                <a:cs typeface="Verdana"/>
              </a:rPr>
              <a:t>of2 or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more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types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monosaccharides</a:t>
            </a:r>
            <a:endParaRPr sz="18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tabLst>
                <a:tab pos="378460" algn="l"/>
              </a:tabLst>
            </a:pPr>
            <a:r>
              <a:rPr sz="1800" dirty="0">
                <a:latin typeface="Verdana"/>
                <a:cs typeface="Verdana"/>
              </a:rPr>
              <a:t>-	</a:t>
            </a:r>
            <a:r>
              <a:rPr sz="1800" spc="-20" dirty="0">
                <a:latin typeface="Verdana"/>
                <a:cs typeface="Verdana"/>
              </a:rPr>
              <a:t>For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Hyaluronic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acid,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agar,</a:t>
            </a:r>
            <a:endParaRPr sz="1800">
              <a:latin typeface="Verdana"/>
              <a:cs typeface="Verdana"/>
            </a:endParaRPr>
          </a:p>
          <a:p>
            <a:pPr marL="40132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Chitin,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peptidoglycans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etc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037" y="383625"/>
            <a:ext cx="2851150" cy="763270"/>
            <a:chOff x="374037" y="383625"/>
            <a:chExt cx="2851150" cy="763270"/>
          </a:xfrm>
        </p:grpSpPr>
        <p:sp>
          <p:nvSpPr>
            <p:cNvPr id="3" name="object 3"/>
            <p:cNvSpPr/>
            <p:nvPr/>
          </p:nvSpPr>
          <p:spPr>
            <a:xfrm>
              <a:off x="395287" y="404876"/>
              <a:ext cx="2808605" cy="720725"/>
            </a:xfrm>
            <a:custGeom>
              <a:avLst/>
              <a:gdLst/>
              <a:ahLst/>
              <a:cxnLst/>
              <a:rect l="l" t="t" r="r" b="b"/>
              <a:pathLst>
                <a:path w="2808605" h="720725">
                  <a:moveTo>
                    <a:pt x="2688145" y="0"/>
                  </a:moveTo>
                  <a:lnTo>
                    <a:pt x="120129" y="0"/>
                  </a:lnTo>
                  <a:lnTo>
                    <a:pt x="73369" y="9429"/>
                  </a:lnTo>
                  <a:lnTo>
                    <a:pt x="35185" y="35147"/>
                  </a:lnTo>
                  <a:lnTo>
                    <a:pt x="9440" y="73294"/>
                  </a:lnTo>
                  <a:lnTo>
                    <a:pt x="0" y="120014"/>
                  </a:lnTo>
                  <a:lnTo>
                    <a:pt x="0" y="600583"/>
                  </a:lnTo>
                  <a:lnTo>
                    <a:pt x="9440" y="647322"/>
                  </a:lnTo>
                  <a:lnTo>
                    <a:pt x="35185" y="685514"/>
                  </a:lnTo>
                  <a:lnTo>
                    <a:pt x="73369" y="711275"/>
                  </a:lnTo>
                  <a:lnTo>
                    <a:pt x="120129" y="720725"/>
                  </a:lnTo>
                  <a:lnTo>
                    <a:pt x="2688145" y="720725"/>
                  </a:lnTo>
                  <a:lnTo>
                    <a:pt x="2734939" y="711275"/>
                  </a:lnTo>
                  <a:lnTo>
                    <a:pt x="2773124" y="685514"/>
                  </a:lnTo>
                  <a:lnTo>
                    <a:pt x="2798855" y="647322"/>
                  </a:lnTo>
                  <a:lnTo>
                    <a:pt x="2808287" y="600583"/>
                  </a:lnTo>
                  <a:lnTo>
                    <a:pt x="2808287" y="120014"/>
                  </a:lnTo>
                  <a:lnTo>
                    <a:pt x="2798855" y="73294"/>
                  </a:lnTo>
                  <a:lnTo>
                    <a:pt x="2773124" y="35147"/>
                  </a:lnTo>
                  <a:lnTo>
                    <a:pt x="2734939" y="9429"/>
                  </a:lnTo>
                  <a:lnTo>
                    <a:pt x="2688145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287" y="404876"/>
              <a:ext cx="2808605" cy="720725"/>
            </a:xfrm>
            <a:custGeom>
              <a:avLst/>
              <a:gdLst/>
              <a:ahLst/>
              <a:cxnLst/>
              <a:rect l="l" t="t" r="r" b="b"/>
              <a:pathLst>
                <a:path w="2808605" h="720725">
                  <a:moveTo>
                    <a:pt x="0" y="120014"/>
                  </a:moveTo>
                  <a:lnTo>
                    <a:pt x="9440" y="73294"/>
                  </a:lnTo>
                  <a:lnTo>
                    <a:pt x="35185" y="35147"/>
                  </a:lnTo>
                  <a:lnTo>
                    <a:pt x="73369" y="9429"/>
                  </a:lnTo>
                  <a:lnTo>
                    <a:pt x="120129" y="0"/>
                  </a:lnTo>
                  <a:lnTo>
                    <a:pt x="2688145" y="0"/>
                  </a:lnTo>
                  <a:lnTo>
                    <a:pt x="2734939" y="9429"/>
                  </a:lnTo>
                  <a:lnTo>
                    <a:pt x="2773124" y="35147"/>
                  </a:lnTo>
                  <a:lnTo>
                    <a:pt x="2798855" y="73294"/>
                  </a:lnTo>
                  <a:lnTo>
                    <a:pt x="2808287" y="120014"/>
                  </a:lnTo>
                  <a:lnTo>
                    <a:pt x="2808287" y="600583"/>
                  </a:lnTo>
                  <a:lnTo>
                    <a:pt x="2798855" y="647322"/>
                  </a:lnTo>
                  <a:lnTo>
                    <a:pt x="2773124" y="685514"/>
                  </a:lnTo>
                  <a:lnTo>
                    <a:pt x="2734939" y="711275"/>
                  </a:lnTo>
                  <a:lnTo>
                    <a:pt x="2688145" y="720725"/>
                  </a:lnTo>
                  <a:lnTo>
                    <a:pt x="120129" y="720725"/>
                  </a:lnTo>
                  <a:lnTo>
                    <a:pt x="73369" y="711275"/>
                  </a:lnTo>
                  <a:lnTo>
                    <a:pt x="35185" y="685514"/>
                  </a:lnTo>
                  <a:lnTo>
                    <a:pt x="9440" y="647322"/>
                  </a:lnTo>
                  <a:lnTo>
                    <a:pt x="0" y="600583"/>
                  </a:lnTo>
                  <a:lnTo>
                    <a:pt x="0" y="120014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2282" y="444753"/>
            <a:ext cx="25336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6905">
              <a:lnSpc>
                <a:spcPct val="100000"/>
              </a:lnSpc>
              <a:spcBef>
                <a:spcPts val="105"/>
              </a:spcBef>
            </a:pPr>
            <a:r>
              <a:rPr sz="2000" b="0" spc="-10" dirty="0">
                <a:solidFill>
                  <a:srgbClr val="FFFFFF"/>
                </a:solidFill>
                <a:latin typeface="Verdana"/>
                <a:cs typeface="Verdana"/>
              </a:rPr>
              <a:t>STORAGE </a:t>
            </a:r>
            <a:r>
              <a:rPr sz="2000" b="0" spc="-5" dirty="0">
                <a:solidFill>
                  <a:srgbClr val="FFFFFF"/>
                </a:solidFill>
                <a:latin typeface="Verdana"/>
                <a:cs typeface="Verdana"/>
              </a:rPr>
              <a:t> PO</a:t>
            </a:r>
            <a:r>
              <a:rPr sz="2000" b="0" spc="-16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b="0" spc="-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000" b="0" spc="-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b="0" dirty="0">
                <a:solidFill>
                  <a:srgbClr val="FFFFFF"/>
                </a:solidFill>
                <a:latin typeface="Verdana"/>
                <a:cs typeface="Verdana"/>
              </a:rPr>
              <a:t>AC</a:t>
            </a:r>
            <a:r>
              <a:rPr sz="2000" b="0" spc="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b="0" spc="-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00" b="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b="0" spc="-5" dirty="0">
                <a:solidFill>
                  <a:srgbClr val="FFFFFF"/>
                </a:solidFill>
                <a:latin typeface="Verdana"/>
                <a:cs typeface="Verdana"/>
              </a:rPr>
              <a:t>RI</a:t>
            </a:r>
            <a:r>
              <a:rPr sz="2000" b="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00" b="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b="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85625" y="959824"/>
            <a:ext cx="1771650" cy="247650"/>
            <a:chOff x="3685625" y="959824"/>
            <a:chExt cx="1771650" cy="247650"/>
          </a:xfrm>
        </p:grpSpPr>
        <p:sp>
          <p:nvSpPr>
            <p:cNvPr id="7" name="object 7"/>
            <p:cNvSpPr/>
            <p:nvPr/>
          </p:nvSpPr>
          <p:spPr>
            <a:xfrm>
              <a:off x="3706876" y="981075"/>
              <a:ext cx="1729105" cy="205104"/>
            </a:xfrm>
            <a:custGeom>
              <a:avLst/>
              <a:gdLst/>
              <a:ahLst/>
              <a:cxnLst/>
              <a:rect l="l" t="t" r="r" b="b"/>
              <a:pathLst>
                <a:path w="1729104" h="205105">
                  <a:moveTo>
                    <a:pt x="1694561" y="0"/>
                  </a:moveTo>
                  <a:lnTo>
                    <a:pt x="34036" y="0"/>
                  </a:lnTo>
                  <a:lnTo>
                    <a:pt x="20788" y="2676"/>
                  </a:lnTo>
                  <a:lnTo>
                    <a:pt x="9969" y="9985"/>
                  </a:lnTo>
                  <a:lnTo>
                    <a:pt x="2674" y="20841"/>
                  </a:lnTo>
                  <a:lnTo>
                    <a:pt x="0" y="34162"/>
                  </a:lnTo>
                  <a:lnTo>
                    <a:pt x="0" y="170687"/>
                  </a:lnTo>
                  <a:lnTo>
                    <a:pt x="2674" y="183955"/>
                  </a:lnTo>
                  <a:lnTo>
                    <a:pt x="9969" y="194818"/>
                  </a:lnTo>
                  <a:lnTo>
                    <a:pt x="20788" y="202156"/>
                  </a:lnTo>
                  <a:lnTo>
                    <a:pt x="34036" y="204850"/>
                  </a:lnTo>
                  <a:lnTo>
                    <a:pt x="1694561" y="204850"/>
                  </a:lnTo>
                  <a:lnTo>
                    <a:pt x="1707882" y="202156"/>
                  </a:lnTo>
                  <a:lnTo>
                    <a:pt x="1718738" y="194818"/>
                  </a:lnTo>
                  <a:lnTo>
                    <a:pt x="1726047" y="183955"/>
                  </a:lnTo>
                  <a:lnTo>
                    <a:pt x="1728724" y="170687"/>
                  </a:lnTo>
                  <a:lnTo>
                    <a:pt x="1728724" y="34162"/>
                  </a:lnTo>
                  <a:lnTo>
                    <a:pt x="1726047" y="20841"/>
                  </a:lnTo>
                  <a:lnTo>
                    <a:pt x="1718738" y="9985"/>
                  </a:lnTo>
                  <a:lnTo>
                    <a:pt x="1707882" y="2676"/>
                  </a:lnTo>
                  <a:lnTo>
                    <a:pt x="1694561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06876" y="981075"/>
              <a:ext cx="1729105" cy="205104"/>
            </a:xfrm>
            <a:custGeom>
              <a:avLst/>
              <a:gdLst/>
              <a:ahLst/>
              <a:cxnLst/>
              <a:rect l="l" t="t" r="r" b="b"/>
              <a:pathLst>
                <a:path w="1729104" h="205105">
                  <a:moveTo>
                    <a:pt x="0" y="34162"/>
                  </a:moveTo>
                  <a:lnTo>
                    <a:pt x="2674" y="20841"/>
                  </a:lnTo>
                  <a:lnTo>
                    <a:pt x="9969" y="9985"/>
                  </a:lnTo>
                  <a:lnTo>
                    <a:pt x="20788" y="2676"/>
                  </a:lnTo>
                  <a:lnTo>
                    <a:pt x="34036" y="0"/>
                  </a:lnTo>
                  <a:lnTo>
                    <a:pt x="1694561" y="0"/>
                  </a:lnTo>
                  <a:lnTo>
                    <a:pt x="1707882" y="2676"/>
                  </a:lnTo>
                  <a:lnTo>
                    <a:pt x="1718738" y="9985"/>
                  </a:lnTo>
                  <a:lnTo>
                    <a:pt x="1726047" y="20841"/>
                  </a:lnTo>
                  <a:lnTo>
                    <a:pt x="1728724" y="34162"/>
                  </a:lnTo>
                  <a:lnTo>
                    <a:pt x="1728724" y="170687"/>
                  </a:lnTo>
                  <a:lnTo>
                    <a:pt x="1726047" y="183955"/>
                  </a:lnTo>
                  <a:lnTo>
                    <a:pt x="1718738" y="194818"/>
                  </a:lnTo>
                  <a:lnTo>
                    <a:pt x="1707882" y="202156"/>
                  </a:lnTo>
                  <a:lnTo>
                    <a:pt x="1694561" y="204850"/>
                  </a:lnTo>
                  <a:lnTo>
                    <a:pt x="34036" y="204850"/>
                  </a:lnTo>
                  <a:lnTo>
                    <a:pt x="20788" y="202156"/>
                  </a:lnTo>
                  <a:lnTo>
                    <a:pt x="9969" y="194818"/>
                  </a:lnTo>
                  <a:lnTo>
                    <a:pt x="2674" y="183955"/>
                  </a:lnTo>
                  <a:lnTo>
                    <a:pt x="0" y="170687"/>
                  </a:lnTo>
                  <a:lnTo>
                    <a:pt x="0" y="34162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41394" y="915415"/>
            <a:ext cx="1061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ARCH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287" y="1306575"/>
            <a:ext cx="8282305" cy="132270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34340" marR="260985" indent="-34290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34975" algn="l"/>
              </a:tabLst>
            </a:pPr>
            <a:r>
              <a:rPr sz="1600" b="1" spc="-5" dirty="0">
                <a:latin typeface="Verdana"/>
                <a:cs typeface="Verdana"/>
              </a:rPr>
              <a:t>Carbohydrate</a:t>
            </a:r>
            <a:r>
              <a:rPr sz="1600" b="1" spc="4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reserve</a:t>
            </a:r>
            <a:r>
              <a:rPr sz="1600" b="1" spc="3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of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plants</a:t>
            </a:r>
            <a:r>
              <a:rPr sz="1600" b="1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most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important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dietary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source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animals</a:t>
            </a:r>
            <a:endParaRPr sz="1600">
              <a:latin typeface="Verdana"/>
              <a:cs typeface="Verdana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3705" algn="l"/>
                <a:tab pos="434975" algn="l"/>
              </a:tabLst>
            </a:pPr>
            <a:r>
              <a:rPr sz="1600" spc="-10" dirty="0">
                <a:latin typeface="Verdana"/>
                <a:cs typeface="Verdana"/>
              </a:rPr>
              <a:t>High</a:t>
            </a:r>
            <a:r>
              <a:rPr sz="1600" spc="-5" dirty="0">
                <a:latin typeface="Verdana"/>
                <a:cs typeface="Verdana"/>
              </a:rPr>
              <a:t> content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starch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cereals,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roots,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tubers,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vegetables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etc.</a:t>
            </a:r>
            <a:endParaRPr sz="1600">
              <a:latin typeface="Verdana"/>
              <a:cs typeface="Verdana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3705" algn="l"/>
                <a:tab pos="434975" algn="l"/>
              </a:tabLst>
            </a:pPr>
            <a:r>
              <a:rPr sz="1600" spc="-10" dirty="0">
                <a:latin typeface="Verdana"/>
                <a:cs typeface="Verdana"/>
              </a:rPr>
              <a:t>Homopolymer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made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up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GLUCOSE</a:t>
            </a:r>
            <a:r>
              <a:rPr sz="1600" b="1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units.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Also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called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GLUCAN</a:t>
            </a:r>
            <a:r>
              <a:rPr sz="1600" spc="-5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3705" algn="l"/>
                <a:tab pos="434975" algn="l"/>
              </a:tabLst>
            </a:pPr>
            <a:r>
              <a:rPr sz="1600" spc="-5" dirty="0">
                <a:latin typeface="Verdana"/>
                <a:cs typeface="Verdana"/>
              </a:rPr>
              <a:t>Starch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=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Amylose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+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Amylopectin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(polysaccharide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components)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85625" y="2685373"/>
            <a:ext cx="1771650" cy="247650"/>
            <a:chOff x="3685625" y="2685373"/>
            <a:chExt cx="1771650" cy="247650"/>
          </a:xfrm>
        </p:grpSpPr>
        <p:sp>
          <p:nvSpPr>
            <p:cNvPr id="12" name="object 12"/>
            <p:cNvSpPr/>
            <p:nvPr/>
          </p:nvSpPr>
          <p:spPr>
            <a:xfrm>
              <a:off x="3706876" y="2706623"/>
              <a:ext cx="1729105" cy="205104"/>
            </a:xfrm>
            <a:custGeom>
              <a:avLst/>
              <a:gdLst/>
              <a:ahLst/>
              <a:cxnLst/>
              <a:rect l="l" t="t" r="r" b="b"/>
              <a:pathLst>
                <a:path w="1729104" h="205105">
                  <a:moveTo>
                    <a:pt x="1694561" y="0"/>
                  </a:moveTo>
                  <a:lnTo>
                    <a:pt x="34036" y="0"/>
                  </a:lnTo>
                  <a:lnTo>
                    <a:pt x="20788" y="2694"/>
                  </a:lnTo>
                  <a:lnTo>
                    <a:pt x="9969" y="10032"/>
                  </a:lnTo>
                  <a:lnTo>
                    <a:pt x="2674" y="20895"/>
                  </a:lnTo>
                  <a:lnTo>
                    <a:pt x="0" y="34162"/>
                  </a:lnTo>
                  <a:lnTo>
                    <a:pt x="0" y="170687"/>
                  </a:lnTo>
                  <a:lnTo>
                    <a:pt x="2674" y="184009"/>
                  </a:lnTo>
                  <a:lnTo>
                    <a:pt x="9969" y="194865"/>
                  </a:lnTo>
                  <a:lnTo>
                    <a:pt x="20788" y="202174"/>
                  </a:lnTo>
                  <a:lnTo>
                    <a:pt x="34036" y="204850"/>
                  </a:lnTo>
                  <a:lnTo>
                    <a:pt x="1694561" y="204850"/>
                  </a:lnTo>
                  <a:lnTo>
                    <a:pt x="1707882" y="202174"/>
                  </a:lnTo>
                  <a:lnTo>
                    <a:pt x="1718738" y="194865"/>
                  </a:lnTo>
                  <a:lnTo>
                    <a:pt x="1726047" y="184009"/>
                  </a:lnTo>
                  <a:lnTo>
                    <a:pt x="1728724" y="170687"/>
                  </a:lnTo>
                  <a:lnTo>
                    <a:pt x="1728724" y="34162"/>
                  </a:lnTo>
                  <a:lnTo>
                    <a:pt x="1726047" y="20895"/>
                  </a:lnTo>
                  <a:lnTo>
                    <a:pt x="1718738" y="10032"/>
                  </a:lnTo>
                  <a:lnTo>
                    <a:pt x="1707882" y="2694"/>
                  </a:lnTo>
                  <a:lnTo>
                    <a:pt x="1694561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06876" y="2706623"/>
              <a:ext cx="1729105" cy="205104"/>
            </a:xfrm>
            <a:custGeom>
              <a:avLst/>
              <a:gdLst/>
              <a:ahLst/>
              <a:cxnLst/>
              <a:rect l="l" t="t" r="r" b="b"/>
              <a:pathLst>
                <a:path w="1729104" h="205105">
                  <a:moveTo>
                    <a:pt x="0" y="34162"/>
                  </a:moveTo>
                  <a:lnTo>
                    <a:pt x="2674" y="20895"/>
                  </a:lnTo>
                  <a:lnTo>
                    <a:pt x="9969" y="10032"/>
                  </a:lnTo>
                  <a:lnTo>
                    <a:pt x="20788" y="2694"/>
                  </a:lnTo>
                  <a:lnTo>
                    <a:pt x="34036" y="0"/>
                  </a:lnTo>
                  <a:lnTo>
                    <a:pt x="1694561" y="0"/>
                  </a:lnTo>
                  <a:lnTo>
                    <a:pt x="1707882" y="2694"/>
                  </a:lnTo>
                  <a:lnTo>
                    <a:pt x="1718738" y="10032"/>
                  </a:lnTo>
                  <a:lnTo>
                    <a:pt x="1726047" y="20895"/>
                  </a:lnTo>
                  <a:lnTo>
                    <a:pt x="1728724" y="34162"/>
                  </a:lnTo>
                  <a:lnTo>
                    <a:pt x="1728724" y="170687"/>
                  </a:lnTo>
                  <a:lnTo>
                    <a:pt x="1726047" y="184009"/>
                  </a:lnTo>
                  <a:lnTo>
                    <a:pt x="1718738" y="194865"/>
                  </a:lnTo>
                  <a:lnTo>
                    <a:pt x="1707882" y="202174"/>
                  </a:lnTo>
                  <a:lnTo>
                    <a:pt x="1694561" y="204850"/>
                  </a:lnTo>
                  <a:lnTo>
                    <a:pt x="34036" y="204850"/>
                  </a:lnTo>
                  <a:lnTo>
                    <a:pt x="20788" y="202174"/>
                  </a:lnTo>
                  <a:lnTo>
                    <a:pt x="9969" y="194865"/>
                  </a:lnTo>
                  <a:lnTo>
                    <a:pt x="2674" y="184009"/>
                  </a:lnTo>
                  <a:lnTo>
                    <a:pt x="0" y="170687"/>
                  </a:lnTo>
                  <a:lnTo>
                    <a:pt x="0" y="34162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56990" y="2641473"/>
            <a:ext cx="1426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GLYCOGEN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287" y="3030537"/>
            <a:ext cx="8282305" cy="107823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433705" algn="l"/>
                <a:tab pos="434975" algn="l"/>
              </a:tabLst>
            </a:pPr>
            <a:r>
              <a:rPr sz="1600" spc="-10" dirty="0">
                <a:latin typeface="Verdana"/>
                <a:cs typeface="Verdana"/>
              </a:rPr>
              <a:t>Carbohydrate</a:t>
            </a:r>
            <a:r>
              <a:rPr sz="1600" spc="-5" dirty="0">
                <a:latin typeface="Verdana"/>
                <a:cs typeface="Verdana"/>
              </a:rPr>
              <a:t> reserve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</a:t>
            </a:r>
            <a:r>
              <a:rPr sz="1600" spc="-5" dirty="0">
                <a:latin typeface="Verdana"/>
                <a:cs typeface="Verdana"/>
              </a:rPr>
              <a:t> animals.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Hence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referred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animal</a:t>
            </a:r>
            <a:r>
              <a:rPr sz="1600" b="1" spc="2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starch</a:t>
            </a:r>
            <a:endParaRPr sz="1600">
              <a:latin typeface="Verdana"/>
              <a:cs typeface="Verdana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3705" algn="l"/>
                <a:tab pos="434975" algn="l"/>
              </a:tabLst>
            </a:pPr>
            <a:r>
              <a:rPr sz="1600" spc="-10" dirty="0">
                <a:latin typeface="Verdana"/>
                <a:cs typeface="Verdana"/>
              </a:rPr>
              <a:t>High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concentration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Liver,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muscles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brain.</a:t>
            </a:r>
            <a:endParaRPr sz="1600">
              <a:latin typeface="Verdana"/>
              <a:cs typeface="Verdana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3705" algn="l"/>
                <a:tab pos="434975" algn="l"/>
              </a:tabLst>
            </a:pPr>
            <a:r>
              <a:rPr sz="1600" spc="-5" dirty="0">
                <a:latin typeface="Verdana"/>
                <a:cs typeface="Verdana"/>
              </a:rPr>
              <a:t>Also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found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plants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have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chlorophyll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(yeast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fungi)</a:t>
            </a:r>
            <a:endParaRPr sz="1600">
              <a:latin typeface="Verdana"/>
              <a:cs typeface="Verdana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975" algn="l"/>
              </a:tabLst>
            </a:pPr>
            <a:r>
              <a:rPr sz="1600" b="1" spc="-10" dirty="0">
                <a:latin typeface="Verdana"/>
                <a:cs typeface="Verdana"/>
              </a:rPr>
              <a:t>GLUCOSE</a:t>
            </a:r>
            <a:r>
              <a:rPr sz="1600" b="1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r>
              <a:rPr sz="1600" spc="-5" dirty="0">
                <a:latin typeface="Verdana"/>
                <a:cs typeface="Verdana"/>
              </a:rPr>
              <a:t> 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repeating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unit.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85625" y="4226899"/>
            <a:ext cx="1771650" cy="248920"/>
            <a:chOff x="3685625" y="4226899"/>
            <a:chExt cx="1771650" cy="248920"/>
          </a:xfrm>
        </p:grpSpPr>
        <p:sp>
          <p:nvSpPr>
            <p:cNvPr id="17" name="object 17"/>
            <p:cNvSpPr/>
            <p:nvPr/>
          </p:nvSpPr>
          <p:spPr>
            <a:xfrm>
              <a:off x="3706876" y="4248150"/>
              <a:ext cx="1729105" cy="206375"/>
            </a:xfrm>
            <a:custGeom>
              <a:avLst/>
              <a:gdLst/>
              <a:ahLst/>
              <a:cxnLst/>
              <a:rect l="l" t="t" r="r" b="b"/>
              <a:pathLst>
                <a:path w="1729104" h="206375">
                  <a:moveTo>
                    <a:pt x="1694307" y="0"/>
                  </a:moveTo>
                  <a:lnTo>
                    <a:pt x="34289" y="0"/>
                  </a:lnTo>
                  <a:lnTo>
                    <a:pt x="20949" y="2698"/>
                  </a:lnTo>
                  <a:lnTo>
                    <a:pt x="10048" y="10064"/>
                  </a:lnTo>
                  <a:lnTo>
                    <a:pt x="2696" y="21002"/>
                  </a:lnTo>
                  <a:lnTo>
                    <a:pt x="0" y="34417"/>
                  </a:lnTo>
                  <a:lnTo>
                    <a:pt x="0" y="171957"/>
                  </a:lnTo>
                  <a:lnTo>
                    <a:pt x="2696" y="185372"/>
                  </a:lnTo>
                  <a:lnTo>
                    <a:pt x="10048" y="196310"/>
                  </a:lnTo>
                  <a:lnTo>
                    <a:pt x="20949" y="203676"/>
                  </a:lnTo>
                  <a:lnTo>
                    <a:pt x="34289" y="206375"/>
                  </a:lnTo>
                  <a:lnTo>
                    <a:pt x="1694307" y="206375"/>
                  </a:lnTo>
                  <a:lnTo>
                    <a:pt x="1707721" y="203676"/>
                  </a:lnTo>
                  <a:lnTo>
                    <a:pt x="1718659" y="196310"/>
                  </a:lnTo>
                  <a:lnTo>
                    <a:pt x="1726025" y="185372"/>
                  </a:lnTo>
                  <a:lnTo>
                    <a:pt x="1728724" y="171957"/>
                  </a:lnTo>
                  <a:lnTo>
                    <a:pt x="1728724" y="34417"/>
                  </a:lnTo>
                  <a:lnTo>
                    <a:pt x="1726025" y="21002"/>
                  </a:lnTo>
                  <a:lnTo>
                    <a:pt x="1718659" y="10064"/>
                  </a:lnTo>
                  <a:lnTo>
                    <a:pt x="1707721" y="2698"/>
                  </a:lnTo>
                  <a:lnTo>
                    <a:pt x="1694307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06876" y="4248150"/>
              <a:ext cx="1729105" cy="206375"/>
            </a:xfrm>
            <a:custGeom>
              <a:avLst/>
              <a:gdLst/>
              <a:ahLst/>
              <a:cxnLst/>
              <a:rect l="l" t="t" r="r" b="b"/>
              <a:pathLst>
                <a:path w="1729104" h="206375">
                  <a:moveTo>
                    <a:pt x="0" y="34417"/>
                  </a:moveTo>
                  <a:lnTo>
                    <a:pt x="2696" y="21002"/>
                  </a:lnTo>
                  <a:lnTo>
                    <a:pt x="10048" y="10064"/>
                  </a:lnTo>
                  <a:lnTo>
                    <a:pt x="20949" y="2698"/>
                  </a:lnTo>
                  <a:lnTo>
                    <a:pt x="34289" y="0"/>
                  </a:lnTo>
                  <a:lnTo>
                    <a:pt x="1694307" y="0"/>
                  </a:lnTo>
                  <a:lnTo>
                    <a:pt x="1707721" y="2698"/>
                  </a:lnTo>
                  <a:lnTo>
                    <a:pt x="1718659" y="10064"/>
                  </a:lnTo>
                  <a:lnTo>
                    <a:pt x="1726025" y="21002"/>
                  </a:lnTo>
                  <a:lnTo>
                    <a:pt x="1728724" y="34417"/>
                  </a:lnTo>
                  <a:lnTo>
                    <a:pt x="1728724" y="171957"/>
                  </a:lnTo>
                  <a:lnTo>
                    <a:pt x="1726025" y="185372"/>
                  </a:lnTo>
                  <a:lnTo>
                    <a:pt x="1718659" y="196310"/>
                  </a:lnTo>
                  <a:lnTo>
                    <a:pt x="1707721" y="203676"/>
                  </a:lnTo>
                  <a:lnTo>
                    <a:pt x="1694307" y="206375"/>
                  </a:lnTo>
                  <a:lnTo>
                    <a:pt x="34289" y="206375"/>
                  </a:lnTo>
                  <a:lnTo>
                    <a:pt x="20949" y="203676"/>
                  </a:lnTo>
                  <a:lnTo>
                    <a:pt x="10048" y="196310"/>
                  </a:lnTo>
                  <a:lnTo>
                    <a:pt x="2696" y="185372"/>
                  </a:lnTo>
                  <a:lnTo>
                    <a:pt x="0" y="171957"/>
                  </a:lnTo>
                  <a:lnTo>
                    <a:pt x="0" y="34417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097782" y="4184141"/>
            <a:ext cx="94741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INUL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5287" y="4573587"/>
            <a:ext cx="8282305" cy="132397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433705" algn="l"/>
                <a:tab pos="434975" algn="l"/>
              </a:tabLst>
            </a:pPr>
            <a:r>
              <a:rPr sz="1600" spc="-10" dirty="0">
                <a:latin typeface="Verdana"/>
                <a:cs typeface="Verdana"/>
              </a:rPr>
              <a:t>Polymer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 fructose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i.e.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fructosan</a:t>
            </a:r>
            <a:endParaRPr sz="1600">
              <a:latin typeface="Verdana"/>
              <a:cs typeface="Verdana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3705" algn="l"/>
                <a:tab pos="434975" algn="l"/>
              </a:tabLst>
            </a:pPr>
            <a:r>
              <a:rPr sz="1600" spc="-15" dirty="0">
                <a:latin typeface="Verdana"/>
                <a:cs typeface="Verdana"/>
              </a:rPr>
              <a:t>Found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Dahlia,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bulbs,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garlic,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onion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etc</a:t>
            </a:r>
            <a:endParaRPr sz="1600">
              <a:latin typeface="Verdana"/>
              <a:cs typeface="Verdana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3705" algn="l"/>
                <a:tab pos="434975" algn="l"/>
              </a:tabLst>
            </a:pPr>
            <a:r>
              <a:rPr sz="1600" spc="-10" dirty="0">
                <a:latin typeface="Verdana"/>
                <a:cs typeface="Verdana"/>
              </a:rPr>
              <a:t>Easily</a:t>
            </a:r>
            <a:r>
              <a:rPr sz="1600" spc="-5" dirty="0">
                <a:latin typeface="Verdana"/>
                <a:cs typeface="Verdana"/>
              </a:rPr>
              <a:t> soluble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water</a:t>
            </a:r>
            <a:endParaRPr sz="1600">
              <a:latin typeface="Verdana"/>
              <a:cs typeface="Verdana"/>
            </a:endParaRPr>
          </a:p>
          <a:p>
            <a:pPr marL="446405" marR="319405" indent="-355600">
              <a:lnSpc>
                <a:spcPct val="100000"/>
              </a:lnSpc>
              <a:buAutoNum type="arabicPeriod"/>
              <a:tabLst>
                <a:tab pos="433705" algn="l"/>
                <a:tab pos="434975" algn="l"/>
              </a:tabLst>
            </a:pPr>
            <a:r>
              <a:rPr sz="1600" i="1" spc="-10" dirty="0">
                <a:latin typeface="Verdana"/>
                <a:cs typeface="Verdana"/>
              </a:rPr>
              <a:t>Inulin</a:t>
            </a:r>
            <a:r>
              <a:rPr sz="1600" i="1" spc="5" dirty="0">
                <a:latin typeface="Verdana"/>
                <a:cs typeface="Verdana"/>
              </a:rPr>
              <a:t> </a:t>
            </a:r>
            <a:r>
              <a:rPr sz="1600" i="1" spc="-10" dirty="0">
                <a:latin typeface="Verdana"/>
                <a:cs typeface="Verdana"/>
              </a:rPr>
              <a:t>is</a:t>
            </a:r>
            <a:r>
              <a:rPr sz="1600" i="1" spc="10" dirty="0">
                <a:latin typeface="Verdana"/>
                <a:cs typeface="Verdana"/>
              </a:rPr>
              <a:t> </a:t>
            </a:r>
            <a:r>
              <a:rPr sz="1600" i="1" spc="-5" dirty="0">
                <a:latin typeface="Verdana"/>
                <a:cs typeface="Verdana"/>
              </a:rPr>
              <a:t>not</a:t>
            </a:r>
            <a:r>
              <a:rPr sz="1600" i="1" spc="10" dirty="0">
                <a:latin typeface="Verdana"/>
                <a:cs typeface="Verdana"/>
              </a:rPr>
              <a:t> </a:t>
            </a:r>
            <a:r>
              <a:rPr sz="1600" i="1" spc="-5" dirty="0">
                <a:latin typeface="Verdana"/>
                <a:cs typeface="Verdana"/>
              </a:rPr>
              <a:t>readily</a:t>
            </a:r>
            <a:r>
              <a:rPr sz="1600" i="1" spc="35" dirty="0">
                <a:latin typeface="Verdana"/>
                <a:cs typeface="Verdana"/>
              </a:rPr>
              <a:t> </a:t>
            </a:r>
            <a:r>
              <a:rPr sz="1600" i="1" spc="-10" dirty="0">
                <a:latin typeface="Verdana"/>
                <a:cs typeface="Verdana"/>
              </a:rPr>
              <a:t>metabolised</a:t>
            </a:r>
            <a:r>
              <a:rPr sz="1600" i="1" spc="55" dirty="0">
                <a:latin typeface="Verdana"/>
                <a:cs typeface="Verdana"/>
              </a:rPr>
              <a:t> </a:t>
            </a:r>
            <a:r>
              <a:rPr sz="1600" i="1" spc="-10" dirty="0">
                <a:latin typeface="Verdana"/>
                <a:cs typeface="Verdana"/>
              </a:rPr>
              <a:t>in</a:t>
            </a:r>
            <a:r>
              <a:rPr sz="1600" i="1" spc="5" dirty="0">
                <a:latin typeface="Verdana"/>
                <a:cs typeface="Verdana"/>
              </a:rPr>
              <a:t> </a:t>
            </a:r>
            <a:r>
              <a:rPr sz="1600" i="1" spc="-5" dirty="0">
                <a:latin typeface="Verdana"/>
                <a:cs typeface="Verdana"/>
              </a:rPr>
              <a:t>the human</a:t>
            </a:r>
            <a:r>
              <a:rPr sz="1600" i="1" spc="40" dirty="0">
                <a:latin typeface="Verdana"/>
                <a:cs typeface="Verdana"/>
              </a:rPr>
              <a:t> </a:t>
            </a:r>
            <a:r>
              <a:rPr sz="1600" i="1" spc="-5" dirty="0">
                <a:latin typeface="Verdana"/>
                <a:cs typeface="Verdana"/>
              </a:rPr>
              <a:t>body</a:t>
            </a:r>
            <a:r>
              <a:rPr sz="1600" i="1" spc="20" dirty="0">
                <a:latin typeface="Verdana"/>
                <a:cs typeface="Verdana"/>
              </a:rPr>
              <a:t> </a:t>
            </a:r>
            <a:r>
              <a:rPr sz="1600" i="1" spc="-5" dirty="0">
                <a:latin typeface="Verdana"/>
                <a:cs typeface="Verdana"/>
              </a:rPr>
              <a:t>and</a:t>
            </a:r>
            <a:r>
              <a:rPr sz="1600" i="1" spc="15" dirty="0">
                <a:latin typeface="Verdana"/>
                <a:cs typeface="Verdana"/>
              </a:rPr>
              <a:t> </a:t>
            </a:r>
            <a:r>
              <a:rPr sz="1600" i="1" spc="-10" dirty="0">
                <a:latin typeface="Verdana"/>
                <a:cs typeface="Verdana"/>
              </a:rPr>
              <a:t>is</a:t>
            </a:r>
            <a:r>
              <a:rPr sz="1600" i="1" spc="5" dirty="0">
                <a:latin typeface="Verdana"/>
                <a:cs typeface="Verdana"/>
              </a:rPr>
              <a:t> </a:t>
            </a:r>
            <a:r>
              <a:rPr sz="1600" i="1" spc="-5" dirty="0">
                <a:latin typeface="Verdana"/>
                <a:cs typeface="Verdana"/>
              </a:rPr>
              <a:t>readily</a:t>
            </a:r>
            <a:r>
              <a:rPr sz="1600" i="1" spc="30" dirty="0">
                <a:latin typeface="Verdana"/>
                <a:cs typeface="Verdana"/>
              </a:rPr>
              <a:t> </a:t>
            </a:r>
            <a:r>
              <a:rPr sz="1600" i="1" spc="-5" dirty="0">
                <a:latin typeface="Verdana"/>
                <a:cs typeface="Verdana"/>
              </a:rPr>
              <a:t>filtered </a:t>
            </a:r>
            <a:r>
              <a:rPr sz="1600" i="1" spc="-545" dirty="0">
                <a:latin typeface="Verdana"/>
                <a:cs typeface="Verdana"/>
              </a:rPr>
              <a:t> </a:t>
            </a:r>
            <a:r>
              <a:rPr sz="1600" i="1" spc="-5" dirty="0">
                <a:latin typeface="Verdana"/>
                <a:cs typeface="Verdana"/>
              </a:rPr>
              <a:t>through</a:t>
            </a:r>
            <a:r>
              <a:rPr sz="1600" i="1" spc="25" dirty="0">
                <a:latin typeface="Verdana"/>
                <a:cs typeface="Verdana"/>
              </a:rPr>
              <a:t> </a:t>
            </a:r>
            <a:r>
              <a:rPr sz="1600" i="1" spc="-5" dirty="0">
                <a:latin typeface="Verdana"/>
                <a:cs typeface="Verdana"/>
              </a:rPr>
              <a:t>the</a:t>
            </a:r>
            <a:r>
              <a:rPr sz="1600" i="1" spc="10" dirty="0">
                <a:latin typeface="Verdana"/>
                <a:cs typeface="Verdana"/>
              </a:rPr>
              <a:t> </a:t>
            </a:r>
            <a:r>
              <a:rPr sz="1600" i="1" spc="-10" dirty="0">
                <a:latin typeface="Verdana"/>
                <a:cs typeface="Verdana"/>
              </a:rPr>
              <a:t>kidney.</a:t>
            </a:r>
            <a:r>
              <a:rPr sz="1600" i="1" spc="15" dirty="0">
                <a:latin typeface="Verdana"/>
                <a:cs typeface="Verdana"/>
              </a:rPr>
              <a:t> </a:t>
            </a:r>
            <a:r>
              <a:rPr sz="1600" i="1" spc="-10" dirty="0">
                <a:latin typeface="Verdana"/>
                <a:cs typeface="Verdana"/>
              </a:rPr>
              <a:t>Hence</a:t>
            </a:r>
            <a:r>
              <a:rPr sz="1600" i="1" spc="25" dirty="0">
                <a:latin typeface="Verdana"/>
                <a:cs typeface="Verdana"/>
              </a:rPr>
              <a:t> </a:t>
            </a:r>
            <a:r>
              <a:rPr sz="1600" i="1" spc="-5" dirty="0">
                <a:latin typeface="Verdana"/>
                <a:cs typeface="Verdana"/>
              </a:rPr>
              <a:t>used</a:t>
            </a:r>
            <a:r>
              <a:rPr sz="1600" i="1" spc="15" dirty="0">
                <a:latin typeface="Verdana"/>
                <a:cs typeface="Verdana"/>
              </a:rPr>
              <a:t> </a:t>
            </a:r>
            <a:r>
              <a:rPr sz="1600" i="1" spc="-5" dirty="0">
                <a:latin typeface="Verdana"/>
                <a:cs typeface="Verdana"/>
              </a:rPr>
              <a:t>for</a:t>
            </a:r>
            <a:r>
              <a:rPr sz="1600" i="1" spc="10" dirty="0">
                <a:latin typeface="Verdana"/>
                <a:cs typeface="Verdana"/>
              </a:rPr>
              <a:t> </a:t>
            </a:r>
            <a:r>
              <a:rPr sz="1600" i="1" spc="-10" dirty="0">
                <a:latin typeface="Verdana"/>
                <a:cs typeface="Verdana"/>
              </a:rPr>
              <a:t>testing</a:t>
            </a:r>
            <a:r>
              <a:rPr sz="1600" i="1" spc="30" dirty="0">
                <a:latin typeface="Verdana"/>
                <a:cs typeface="Verdana"/>
              </a:rPr>
              <a:t> </a:t>
            </a:r>
            <a:r>
              <a:rPr sz="1600" i="1" spc="-10" dirty="0">
                <a:latin typeface="Verdana"/>
                <a:cs typeface="Verdana"/>
              </a:rPr>
              <a:t>kidney</a:t>
            </a:r>
            <a:r>
              <a:rPr sz="1600" i="1" spc="10" dirty="0">
                <a:latin typeface="Verdana"/>
                <a:cs typeface="Verdana"/>
              </a:rPr>
              <a:t> </a:t>
            </a:r>
            <a:r>
              <a:rPr sz="1600" i="1" spc="-10" dirty="0">
                <a:latin typeface="Verdana"/>
                <a:cs typeface="Verdana"/>
              </a:rPr>
              <a:t>function</a:t>
            </a:r>
            <a:r>
              <a:rPr sz="1600" i="1" spc="40" dirty="0">
                <a:latin typeface="Verdana"/>
                <a:cs typeface="Verdana"/>
              </a:rPr>
              <a:t> </a:t>
            </a:r>
            <a:r>
              <a:rPr sz="1600" i="1" spc="-10" dirty="0">
                <a:latin typeface="Verdana"/>
                <a:cs typeface="Verdana"/>
              </a:rPr>
              <a:t>(GFR)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037" y="383625"/>
            <a:ext cx="2851150" cy="763270"/>
            <a:chOff x="374037" y="383625"/>
            <a:chExt cx="2851150" cy="763270"/>
          </a:xfrm>
        </p:grpSpPr>
        <p:sp>
          <p:nvSpPr>
            <p:cNvPr id="3" name="object 3"/>
            <p:cNvSpPr/>
            <p:nvPr/>
          </p:nvSpPr>
          <p:spPr>
            <a:xfrm>
              <a:off x="395287" y="404876"/>
              <a:ext cx="2808605" cy="720725"/>
            </a:xfrm>
            <a:custGeom>
              <a:avLst/>
              <a:gdLst/>
              <a:ahLst/>
              <a:cxnLst/>
              <a:rect l="l" t="t" r="r" b="b"/>
              <a:pathLst>
                <a:path w="2808605" h="720725">
                  <a:moveTo>
                    <a:pt x="2688145" y="0"/>
                  </a:moveTo>
                  <a:lnTo>
                    <a:pt x="120129" y="0"/>
                  </a:lnTo>
                  <a:lnTo>
                    <a:pt x="73369" y="9429"/>
                  </a:lnTo>
                  <a:lnTo>
                    <a:pt x="35185" y="35147"/>
                  </a:lnTo>
                  <a:lnTo>
                    <a:pt x="9440" y="73294"/>
                  </a:lnTo>
                  <a:lnTo>
                    <a:pt x="0" y="120014"/>
                  </a:lnTo>
                  <a:lnTo>
                    <a:pt x="0" y="600583"/>
                  </a:lnTo>
                  <a:lnTo>
                    <a:pt x="9440" y="647322"/>
                  </a:lnTo>
                  <a:lnTo>
                    <a:pt x="35185" y="685514"/>
                  </a:lnTo>
                  <a:lnTo>
                    <a:pt x="73369" y="711275"/>
                  </a:lnTo>
                  <a:lnTo>
                    <a:pt x="120129" y="720725"/>
                  </a:lnTo>
                  <a:lnTo>
                    <a:pt x="2688145" y="720725"/>
                  </a:lnTo>
                  <a:lnTo>
                    <a:pt x="2734939" y="711275"/>
                  </a:lnTo>
                  <a:lnTo>
                    <a:pt x="2773124" y="685514"/>
                  </a:lnTo>
                  <a:lnTo>
                    <a:pt x="2798855" y="647322"/>
                  </a:lnTo>
                  <a:lnTo>
                    <a:pt x="2808287" y="600583"/>
                  </a:lnTo>
                  <a:lnTo>
                    <a:pt x="2808287" y="120014"/>
                  </a:lnTo>
                  <a:lnTo>
                    <a:pt x="2798855" y="73294"/>
                  </a:lnTo>
                  <a:lnTo>
                    <a:pt x="2773124" y="35147"/>
                  </a:lnTo>
                  <a:lnTo>
                    <a:pt x="2734939" y="9429"/>
                  </a:lnTo>
                  <a:lnTo>
                    <a:pt x="2688145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287" y="404876"/>
              <a:ext cx="2808605" cy="720725"/>
            </a:xfrm>
            <a:custGeom>
              <a:avLst/>
              <a:gdLst/>
              <a:ahLst/>
              <a:cxnLst/>
              <a:rect l="l" t="t" r="r" b="b"/>
              <a:pathLst>
                <a:path w="2808605" h="720725">
                  <a:moveTo>
                    <a:pt x="0" y="120014"/>
                  </a:moveTo>
                  <a:lnTo>
                    <a:pt x="9440" y="73294"/>
                  </a:lnTo>
                  <a:lnTo>
                    <a:pt x="35185" y="35147"/>
                  </a:lnTo>
                  <a:lnTo>
                    <a:pt x="73369" y="9429"/>
                  </a:lnTo>
                  <a:lnTo>
                    <a:pt x="120129" y="0"/>
                  </a:lnTo>
                  <a:lnTo>
                    <a:pt x="2688145" y="0"/>
                  </a:lnTo>
                  <a:lnTo>
                    <a:pt x="2734939" y="9429"/>
                  </a:lnTo>
                  <a:lnTo>
                    <a:pt x="2773124" y="35147"/>
                  </a:lnTo>
                  <a:lnTo>
                    <a:pt x="2798855" y="73294"/>
                  </a:lnTo>
                  <a:lnTo>
                    <a:pt x="2808287" y="120014"/>
                  </a:lnTo>
                  <a:lnTo>
                    <a:pt x="2808287" y="600583"/>
                  </a:lnTo>
                  <a:lnTo>
                    <a:pt x="2798855" y="647322"/>
                  </a:lnTo>
                  <a:lnTo>
                    <a:pt x="2773124" y="685514"/>
                  </a:lnTo>
                  <a:lnTo>
                    <a:pt x="2734939" y="711275"/>
                  </a:lnTo>
                  <a:lnTo>
                    <a:pt x="2688145" y="720725"/>
                  </a:lnTo>
                  <a:lnTo>
                    <a:pt x="120129" y="720725"/>
                  </a:lnTo>
                  <a:lnTo>
                    <a:pt x="73369" y="711275"/>
                  </a:lnTo>
                  <a:lnTo>
                    <a:pt x="35185" y="685514"/>
                  </a:lnTo>
                  <a:lnTo>
                    <a:pt x="9440" y="647322"/>
                  </a:lnTo>
                  <a:lnTo>
                    <a:pt x="0" y="600583"/>
                  </a:lnTo>
                  <a:lnTo>
                    <a:pt x="0" y="120014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2282" y="444753"/>
            <a:ext cx="25336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00685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FFFFFF"/>
                </a:solidFill>
                <a:latin typeface="Verdana"/>
                <a:cs typeface="Verdana"/>
              </a:rPr>
              <a:t>STRUCTURAL </a:t>
            </a:r>
            <a:r>
              <a:rPr sz="2000" b="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Verdana"/>
                <a:cs typeface="Verdana"/>
              </a:rPr>
              <a:t>PO</a:t>
            </a:r>
            <a:r>
              <a:rPr sz="2000" b="0" spc="-16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b="0" spc="-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000" b="0" spc="-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b="0" dirty="0">
                <a:solidFill>
                  <a:srgbClr val="FFFFFF"/>
                </a:solidFill>
                <a:latin typeface="Verdana"/>
                <a:cs typeface="Verdana"/>
              </a:rPr>
              <a:t>AC</a:t>
            </a:r>
            <a:r>
              <a:rPr sz="2000" b="0" spc="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b="0" spc="-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00" b="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b="0" spc="-5" dirty="0">
                <a:solidFill>
                  <a:srgbClr val="FFFFFF"/>
                </a:solidFill>
                <a:latin typeface="Verdana"/>
                <a:cs typeface="Verdana"/>
              </a:rPr>
              <a:t>RI</a:t>
            </a:r>
            <a:r>
              <a:rPr sz="2000" b="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00" b="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b="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29999" y="2937849"/>
            <a:ext cx="1771650" cy="248920"/>
            <a:chOff x="3629999" y="2937849"/>
            <a:chExt cx="1771650" cy="248920"/>
          </a:xfrm>
        </p:grpSpPr>
        <p:sp>
          <p:nvSpPr>
            <p:cNvPr id="7" name="object 7"/>
            <p:cNvSpPr/>
            <p:nvPr/>
          </p:nvSpPr>
          <p:spPr>
            <a:xfrm>
              <a:off x="3651250" y="2959100"/>
              <a:ext cx="1729105" cy="206375"/>
            </a:xfrm>
            <a:custGeom>
              <a:avLst/>
              <a:gdLst/>
              <a:ahLst/>
              <a:cxnLst/>
              <a:rect l="l" t="t" r="r" b="b"/>
              <a:pathLst>
                <a:path w="1729104" h="206375">
                  <a:moveTo>
                    <a:pt x="1694434" y="0"/>
                  </a:moveTo>
                  <a:lnTo>
                    <a:pt x="34416" y="0"/>
                  </a:lnTo>
                  <a:lnTo>
                    <a:pt x="21002" y="2698"/>
                  </a:lnTo>
                  <a:lnTo>
                    <a:pt x="10064" y="10064"/>
                  </a:lnTo>
                  <a:lnTo>
                    <a:pt x="2698" y="21002"/>
                  </a:lnTo>
                  <a:lnTo>
                    <a:pt x="0" y="34416"/>
                  </a:lnTo>
                  <a:lnTo>
                    <a:pt x="0" y="171958"/>
                  </a:lnTo>
                  <a:lnTo>
                    <a:pt x="2698" y="185372"/>
                  </a:lnTo>
                  <a:lnTo>
                    <a:pt x="10064" y="196310"/>
                  </a:lnTo>
                  <a:lnTo>
                    <a:pt x="21002" y="203676"/>
                  </a:lnTo>
                  <a:lnTo>
                    <a:pt x="34416" y="206375"/>
                  </a:lnTo>
                  <a:lnTo>
                    <a:pt x="1694434" y="206375"/>
                  </a:lnTo>
                  <a:lnTo>
                    <a:pt x="1707794" y="203676"/>
                  </a:lnTo>
                  <a:lnTo>
                    <a:pt x="1718738" y="196310"/>
                  </a:lnTo>
                  <a:lnTo>
                    <a:pt x="1726134" y="185372"/>
                  </a:lnTo>
                  <a:lnTo>
                    <a:pt x="1728851" y="171958"/>
                  </a:lnTo>
                  <a:lnTo>
                    <a:pt x="1728851" y="34416"/>
                  </a:lnTo>
                  <a:lnTo>
                    <a:pt x="1726134" y="21002"/>
                  </a:lnTo>
                  <a:lnTo>
                    <a:pt x="1718738" y="10064"/>
                  </a:lnTo>
                  <a:lnTo>
                    <a:pt x="1707794" y="2698"/>
                  </a:lnTo>
                  <a:lnTo>
                    <a:pt x="169443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1250" y="2959100"/>
              <a:ext cx="1729105" cy="206375"/>
            </a:xfrm>
            <a:custGeom>
              <a:avLst/>
              <a:gdLst/>
              <a:ahLst/>
              <a:cxnLst/>
              <a:rect l="l" t="t" r="r" b="b"/>
              <a:pathLst>
                <a:path w="1729104" h="206375">
                  <a:moveTo>
                    <a:pt x="0" y="34416"/>
                  </a:moveTo>
                  <a:lnTo>
                    <a:pt x="2698" y="21002"/>
                  </a:lnTo>
                  <a:lnTo>
                    <a:pt x="10064" y="10064"/>
                  </a:lnTo>
                  <a:lnTo>
                    <a:pt x="21002" y="2698"/>
                  </a:lnTo>
                  <a:lnTo>
                    <a:pt x="34416" y="0"/>
                  </a:lnTo>
                  <a:lnTo>
                    <a:pt x="1694434" y="0"/>
                  </a:lnTo>
                  <a:lnTo>
                    <a:pt x="1707794" y="2698"/>
                  </a:lnTo>
                  <a:lnTo>
                    <a:pt x="1718738" y="10064"/>
                  </a:lnTo>
                  <a:lnTo>
                    <a:pt x="1726134" y="21002"/>
                  </a:lnTo>
                  <a:lnTo>
                    <a:pt x="1728851" y="34416"/>
                  </a:lnTo>
                  <a:lnTo>
                    <a:pt x="1728851" y="171958"/>
                  </a:lnTo>
                  <a:lnTo>
                    <a:pt x="1726134" y="185372"/>
                  </a:lnTo>
                  <a:lnTo>
                    <a:pt x="1718738" y="196310"/>
                  </a:lnTo>
                  <a:lnTo>
                    <a:pt x="1707794" y="203676"/>
                  </a:lnTo>
                  <a:lnTo>
                    <a:pt x="1694434" y="206375"/>
                  </a:lnTo>
                  <a:lnTo>
                    <a:pt x="34416" y="206375"/>
                  </a:lnTo>
                  <a:lnTo>
                    <a:pt x="21002" y="203676"/>
                  </a:lnTo>
                  <a:lnTo>
                    <a:pt x="10064" y="196310"/>
                  </a:lnTo>
                  <a:lnTo>
                    <a:pt x="2698" y="185372"/>
                  </a:lnTo>
                  <a:lnTo>
                    <a:pt x="0" y="171958"/>
                  </a:lnTo>
                  <a:lnTo>
                    <a:pt x="0" y="34416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37838" y="2894838"/>
            <a:ext cx="9556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CHITIN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287" y="3284473"/>
            <a:ext cx="8280400" cy="132397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34975" algn="l"/>
              </a:tabLst>
            </a:pPr>
            <a:r>
              <a:rPr sz="1600" b="1" spc="-10" dirty="0">
                <a:latin typeface="Verdana"/>
                <a:cs typeface="Verdana"/>
              </a:rPr>
              <a:t>Second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most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abundant</a:t>
            </a:r>
            <a:r>
              <a:rPr sz="1600" b="1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organic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substance.</a:t>
            </a:r>
            <a:endParaRPr sz="1600">
              <a:latin typeface="Verdana"/>
              <a:cs typeface="Verdana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3705" algn="l"/>
                <a:tab pos="434975" algn="l"/>
              </a:tabLst>
            </a:pPr>
            <a:r>
              <a:rPr sz="1600" spc="-10" dirty="0">
                <a:latin typeface="Verdana"/>
                <a:cs typeface="Verdana"/>
              </a:rPr>
              <a:t>Complex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carbohydrate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Heteropolysaccharide</a:t>
            </a:r>
            <a:r>
              <a:rPr sz="1600" b="1" spc="7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type.</a:t>
            </a:r>
            <a:endParaRPr sz="1600">
              <a:latin typeface="Verdana"/>
              <a:cs typeface="Verdana"/>
            </a:endParaRPr>
          </a:p>
          <a:p>
            <a:pPr marL="434340" marR="1218565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3705" algn="l"/>
                <a:tab pos="434975" algn="l"/>
              </a:tabLst>
            </a:pPr>
            <a:r>
              <a:rPr sz="1600" spc="-15" dirty="0">
                <a:latin typeface="Verdana"/>
                <a:cs typeface="Verdana"/>
              </a:rPr>
              <a:t>Found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10" dirty="0">
                <a:latin typeface="Verdana"/>
                <a:cs typeface="Verdana"/>
              </a:rPr>
              <a:t>exoskeletons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invertebrates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like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insects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crustaceans.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Provides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both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strength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elasticity.</a:t>
            </a:r>
            <a:endParaRPr sz="1600">
              <a:latin typeface="Verdana"/>
              <a:cs typeface="Verdana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3705" algn="l"/>
                <a:tab pos="434975" algn="l"/>
              </a:tabLst>
            </a:pPr>
            <a:r>
              <a:rPr sz="1600" spc="-5" dirty="0">
                <a:latin typeface="Verdana"/>
                <a:cs typeface="Verdana"/>
              </a:rPr>
              <a:t>Becomes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hard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when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impregnated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with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calcium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carbonate.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14124" y="1105874"/>
            <a:ext cx="1771650" cy="247650"/>
            <a:chOff x="3614124" y="1105874"/>
            <a:chExt cx="1771650" cy="247650"/>
          </a:xfrm>
        </p:grpSpPr>
        <p:sp>
          <p:nvSpPr>
            <p:cNvPr id="12" name="object 12"/>
            <p:cNvSpPr/>
            <p:nvPr/>
          </p:nvSpPr>
          <p:spPr>
            <a:xfrm>
              <a:off x="3635375" y="1127125"/>
              <a:ext cx="1729105" cy="205104"/>
            </a:xfrm>
            <a:custGeom>
              <a:avLst/>
              <a:gdLst/>
              <a:ahLst/>
              <a:cxnLst/>
              <a:rect l="l" t="t" r="r" b="b"/>
              <a:pathLst>
                <a:path w="1729104" h="205105">
                  <a:moveTo>
                    <a:pt x="1694688" y="0"/>
                  </a:moveTo>
                  <a:lnTo>
                    <a:pt x="34162" y="0"/>
                  </a:lnTo>
                  <a:lnTo>
                    <a:pt x="20841" y="2676"/>
                  </a:lnTo>
                  <a:lnTo>
                    <a:pt x="9985" y="9985"/>
                  </a:lnTo>
                  <a:lnTo>
                    <a:pt x="2676" y="20841"/>
                  </a:lnTo>
                  <a:lnTo>
                    <a:pt x="0" y="34162"/>
                  </a:lnTo>
                  <a:lnTo>
                    <a:pt x="0" y="170687"/>
                  </a:lnTo>
                  <a:lnTo>
                    <a:pt x="2676" y="183955"/>
                  </a:lnTo>
                  <a:lnTo>
                    <a:pt x="9985" y="194818"/>
                  </a:lnTo>
                  <a:lnTo>
                    <a:pt x="20841" y="202156"/>
                  </a:lnTo>
                  <a:lnTo>
                    <a:pt x="34162" y="204850"/>
                  </a:lnTo>
                  <a:lnTo>
                    <a:pt x="1694688" y="204850"/>
                  </a:lnTo>
                  <a:lnTo>
                    <a:pt x="1707955" y="202156"/>
                  </a:lnTo>
                  <a:lnTo>
                    <a:pt x="1718818" y="194818"/>
                  </a:lnTo>
                  <a:lnTo>
                    <a:pt x="1726156" y="183955"/>
                  </a:lnTo>
                  <a:lnTo>
                    <a:pt x="1728851" y="170687"/>
                  </a:lnTo>
                  <a:lnTo>
                    <a:pt x="1728851" y="34162"/>
                  </a:lnTo>
                  <a:lnTo>
                    <a:pt x="1726156" y="20841"/>
                  </a:lnTo>
                  <a:lnTo>
                    <a:pt x="1718818" y="9985"/>
                  </a:lnTo>
                  <a:lnTo>
                    <a:pt x="1707955" y="2676"/>
                  </a:lnTo>
                  <a:lnTo>
                    <a:pt x="1694688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5375" y="1127125"/>
              <a:ext cx="1729105" cy="205104"/>
            </a:xfrm>
            <a:custGeom>
              <a:avLst/>
              <a:gdLst/>
              <a:ahLst/>
              <a:cxnLst/>
              <a:rect l="l" t="t" r="r" b="b"/>
              <a:pathLst>
                <a:path w="1729104" h="205105">
                  <a:moveTo>
                    <a:pt x="0" y="34162"/>
                  </a:moveTo>
                  <a:lnTo>
                    <a:pt x="2676" y="20841"/>
                  </a:lnTo>
                  <a:lnTo>
                    <a:pt x="9985" y="9985"/>
                  </a:lnTo>
                  <a:lnTo>
                    <a:pt x="20841" y="2676"/>
                  </a:lnTo>
                  <a:lnTo>
                    <a:pt x="34162" y="0"/>
                  </a:lnTo>
                  <a:lnTo>
                    <a:pt x="1694688" y="0"/>
                  </a:lnTo>
                  <a:lnTo>
                    <a:pt x="1707955" y="2676"/>
                  </a:lnTo>
                  <a:lnTo>
                    <a:pt x="1718818" y="9985"/>
                  </a:lnTo>
                  <a:lnTo>
                    <a:pt x="1726156" y="20841"/>
                  </a:lnTo>
                  <a:lnTo>
                    <a:pt x="1728851" y="34162"/>
                  </a:lnTo>
                  <a:lnTo>
                    <a:pt x="1728851" y="170687"/>
                  </a:lnTo>
                  <a:lnTo>
                    <a:pt x="1726156" y="183955"/>
                  </a:lnTo>
                  <a:lnTo>
                    <a:pt x="1718818" y="194818"/>
                  </a:lnTo>
                  <a:lnTo>
                    <a:pt x="1707955" y="202156"/>
                  </a:lnTo>
                  <a:lnTo>
                    <a:pt x="1694688" y="204850"/>
                  </a:lnTo>
                  <a:lnTo>
                    <a:pt x="34162" y="204850"/>
                  </a:lnTo>
                  <a:lnTo>
                    <a:pt x="20841" y="202156"/>
                  </a:lnTo>
                  <a:lnTo>
                    <a:pt x="9985" y="194818"/>
                  </a:lnTo>
                  <a:lnTo>
                    <a:pt x="2676" y="183955"/>
                  </a:lnTo>
                  <a:lnTo>
                    <a:pt x="0" y="170687"/>
                  </a:lnTo>
                  <a:lnTo>
                    <a:pt x="0" y="34162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46119" y="1061720"/>
            <a:ext cx="1507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CELLULOSE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9412" y="1452625"/>
            <a:ext cx="8282305" cy="107632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34340" marR="1227455" indent="-34290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600" spc="-10" dirty="0">
                <a:latin typeface="Verdana"/>
                <a:cs typeface="Verdana"/>
              </a:rPr>
              <a:t>Occurs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exclusively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plants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most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abundant</a:t>
            </a:r>
            <a:r>
              <a:rPr sz="1600" b="1" spc="2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organic </a:t>
            </a:r>
            <a:r>
              <a:rPr sz="1600" b="1" spc="-53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substance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plant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kingdom.</a:t>
            </a:r>
            <a:endParaRPr sz="1600">
              <a:latin typeface="Verdana"/>
              <a:cs typeface="Verdana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Verdana"/>
                <a:cs typeface="Verdana"/>
              </a:rPr>
              <a:t>Predominant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constituent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plant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cell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wall.</a:t>
            </a:r>
            <a:endParaRPr sz="1600">
              <a:latin typeface="Verdana"/>
              <a:cs typeface="Verdana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975" algn="l"/>
              </a:tabLst>
            </a:pPr>
            <a:r>
              <a:rPr sz="1600" b="1" spc="-5" dirty="0">
                <a:latin typeface="Verdana"/>
                <a:cs typeface="Verdana"/>
              </a:rPr>
              <a:t>It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is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totally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absent</a:t>
            </a:r>
            <a:r>
              <a:rPr sz="1600" b="1" spc="1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in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animals.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75" y="1200150"/>
            <a:ext cx="5429250" cy="42576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5176" y="2636901"/>
            <a:ext cx="3260725" cy="831850"/>
          </a:xfrm>
          <a:prstGeom prst="rect">
            <a:avLst/>
          </a:prstGeom>
          <a:solidFill>
            <a:srgbClr val="FFFFFF"/>
          </a:solidFill>
          <a:ln w="425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5620"/>
              </a:lnSpc>
            </a:pPr>
            <a:r>
              <a:rPr sz="4800" i="1" u="heavy" spc="-50" dirty="0">
                <a:solidFill>
                  <a:srgbClr val="1B577B"/>
                </a:solidFill>
                <a:uFill>
                  <a:solidFill>
                    <a:srgbClr val="1B577B"/>
                  </a:solidFill>
                </a:uFill>
                <a:latin typeface="Verdana"/>
                <a:cs typeface="Verdana"/>
              </a:rPr>
              <a:t>Proteins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5012" y="767800"/>
            <a:ext cx="1662430" cy="401320"/>
            <a:chOff x="555012" y="767800"/>
            <a:chExt cx="1662430" cy="401320"/>
          </a:xfrm>
        </p:grpSpPr>
        <p:sp>
          <p:nvSpPr>
            <p:cNvPr id="3" name="object 3"/>
            <p:cNvSpPr/>
            <p:nvPr/>
          </p:nvSpPr>
          <p:spPr>
            <a:xfrm>
              <a:off x="576262" y="789050"/>
              <a:ext cx="1619885" cy="358775"/>
            </a:xfrm>
            <a:custGeom>
              <a:avLst/>
              <a:gdLst/>
              <a:ahLst/>
              <a:cxnLst/>
              <a:rect l="l" t="t" r="r" b="b"/>
              <a:pathLst>
                <a:path w="1619885" h="358775">
                  <a:moveTo>
                    <a:pt x="1559496" y="0"/>
                  </a:moveTo>
                  <a:lnTo>
                    <a:pt x="59791" y="0"/>
                  </a:lnTo>
                  <a:lnTo>
                    <a:pt x="36518" y="4683"/>
                  </a:lnTo>
                  <a:lnTo>
                    <a:pt x="17513" y="17462"/>
                  </a:lnTo>
                  <a:lnTo>
                    <a:pt x="4698" y="36433"/>
                  </a:lnTo>
                  <a:lnTo>
                    <a:pt x="0" y="59689"/>
                  </a:lnTo>
                  <a:lnTo>
                    <a:pt x="0" y="298958"/>
                  </a:lnTo>
                  <a:lnTo>
                    <a:pt x="4698" y="322234"/>
                  </a:lnTo>
                  <a:lnTo>
                    <a:pt x="17513" y="341249"/>
                  </a:lnTo>
                  <a:lnTo>
                    <a:pt x="36518" y="354072"/>
                  </a:lnTo>
                  <a:lnTo>
                    <a:pt x="59791" y="358775"/>
                  </a:lnTo>
                  <a:lnTo>
                    <a:pt x="1559496" y="358775"/>
                  </a:lnTo>
                  <a:lnTo>
                    <a:pt x="1582773" y="354072"/>
                  </a:lnTo>
                  <a:lnTo>
                    <a:pt x="1601787" y="341249"/>
                  </a:lnTo>
                  <a:lnTo>
                    <a:pt x="1614610" y="322234"/>
                  </a:lnTo>
                  <a:lnTo>
                    <a:pt x="1619313" y="298958"/>
                  </a:lnTo>
                  <a:lnTo>
                    <a:pt x="1619313" y="59689"/>
                  </a:lnTo>
                  <a:lnTo>
                    <a:pt x="1614610" y="36433"/>
                  </a:lnTo>
                  <a:lnTo>
                    <a:pt x="1601787" y="17462"/>
                  </a:lnTo>
                  <a:lnTo>
                    <a:pt x="1582773" y="4683"/>
                  </a:lnTo>
                  <a:lnTo>
                    <a:pt x="1559496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6262" y="789050"/>
              <a:ext cx="1619885" cy="358775"/>
            </a:xfrm>
            <a:custGeom>
              <a:avLst/>
              <a:gdLst/>
              <a:ahLst/>
              <a:cxnLst/>
              <a:rect l="l" t="t" r="r" b="b"/>
              <a:pathLst>
                <a:path w="1619885" h="358775">
                  <a:moveTo>
                    <a:pt x="0" y="59689"/>
                  </a:moveTo>
                  <a:lnTo>
                    <a:pt x="4698" y="36433"/>
                  </a:lnTo>
                  <a:lnTo>
                    <a:pt x="17513" y="17462"/>
                  </a:lnTo>
                  <a:lnTo>
                    <a:pt x="36518" y="4683"/>
                  </a:lnTo>
                  <a:lnTo>
                    <a:pt x="59791" y="0"/>
                  </a:lnTo>
                  <a:lnTo>
                    <a:pt x="1559496" y="0"/>
                  </a:lnTo>
                  <a:lnTo>
                    <a:pt x="1582773" y="4683"/>
                  </a:lnTo>
                  <a:lnTo>
                    <a:pt x="1601787" y="17462"/>
                  </a:lnTo>
                  <a:lnTo>
                    <a:pt x="1614610" y="36433"/>
                  </a:lnTo>
                  <a:lnTo>
                    <a:pt x="1619313" y="59689"/>
                  </a:lnTo>
                  <a:lnTo>
                    <a:pt x="1619313" y="298958"/>
                  </a:lnTo>
                  <a:lnTo>
                    <a:pt x="1614610" y="322234"/>
                  </a:lnTo>
                  <a:lnTo>
                    <a:pt x="1601787" y="341249"/>
                  </a:lnTo>
                  <a:lnTo>
                    <a:pt x="1582773" y="354072"/>
                  </a:lnTo>
                  <a:lnTo>
                    <a:pt x="1559496" y="358775"/>
                  </a:lnTo>
                  <a:lnTo>
                    <a:pt x="59791" y="358775"/>
                  </a:lnTo>
                  <a:lnTo>
                    <a:pt x="36518" y="354072"/>
                  </a:lnTo>
                  <a:lnTo>
                    <a:pt x="17513" y="341249"/>
                  </a:lnTo>
                  <a:lnTo>
                    <a:pt x="4698" y="322234"/>
                  </a:lnTo>
                  <a:lnTo>
                    <a:pt x="0" y="298958"/>
                  </a:lnTo>
                  <a:lnTo>
                    <a:pt x="0" y="59689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5772" y="800481"/>
            <a:ext cx="1341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b="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b="0" spc="-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b="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b="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b="0" dirty="0">
                <a:solidFill>
                  <a:srgbClr val="FFFFFF"/>
                </a:solidFill>
                <a:latin typeface="Verdana"/>
                <a:cs typeface="Verdana"/>
              </a:rPr>
              <a:t>INS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262" y="1365250"/>
            <a:ext cx="7574280" cy="12001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350"/>
              </a:spcBef>
              <a:buFont typeface="Wingdings"/>
              <a:buChar char=""/>
              <a:tabLst>
                <a:tab pos="378460" algn="l"/>
              </a:tabLst>
            </a:pPr>
            <a:r>
              <a:rPr sz="1800" spc="-5" dirty="0">
                <a:latin typeface="Verdana"/>
                <a:cs typeface="Verdana"/>
              </a:rPr>
              <a:t>Most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abundant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organic </a:t>
            </a:r>
            <a:r>
              <a:rPr sz="1800" dirty="0">
                <a:latin typeface="Verdana"/>
                <a:cs typeface="Verdana"/>
              </a:rPr>
              <a:t>molecules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living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system.</a:t>
            </a:r>
            <a:endParaRPr sz="1800">
              <a:latin typeface="Verdana"/>
              <a:cs typeface="Verdana"/>
            </a:endParaRPr>
          </a:p>
          <a:p>
            <a:pPr marL="377825" indent="-287020">
              <a:lnSpc>
                <a:spcPct val="100000"/>
              </a:lnSpc>
              <a:buFont typeface="Wingdings"/>
              <a:buChar char=""/>
              <a:tabLst>
                <a:tab pos="378460" algn="l"/>
              </a:tabLst>
            </a:pPr>
            <a:r>
              <a:rPr sz="1800" spc="-5" dirty="0">
                <a:latin typeface="Verdana"/>
                <a:cs typeface="Verdana"/>
              </a:rPr>
              <a:t>They </a:t>
            </a:r>
            <a:r>
              <a:rPr sz="1800" dirty="0">
                <a:latin typeface="Verdana"/>
                <a:cs typeface="Verdana"/>
              </a:rPr>
              <a:t>form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about 50%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dry weight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cell.</a:t>
            </a:r>
            <a:endParaRPr sz="1800">
              <a:latin typeface="Verdana"/>
              <a:cs typeface="Verdana"/>
            </a:endParaRPr>
          </a:p>
          <a:p>
            <a:pPr marL="377825" indent="-287020">
              <a:lnSpc>
                <a:spcPct val="100000"/>
              </a:lnSpc>
              <a:buFont typeface="Wingdings"/>
              <a:buChar char=""/>
              <a:tabLst>
                <a:tab pos="378460" algn="l"/>
              </a:tabLst>
            </a:pP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dirty="0">
                <a:latin typeface="Verdana"/>
                <a:cs typeface="Verdana"/>
              </a:rPr>
              <a:t> are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most </a:t>
            </a:r>
            <a:r>
              <a:rPr sz="1800" spc="-5" dirty="0">
                <a:latin typeface="Verdana"/>
                <a:cs typeface="Verdana"/>
              </a:rPr>
              <a:t>important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architecture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functioning</a:t>
            </a:r>
            <a:endParaRPr sz="1800">
              <a:latin typeface="Verdana"/>
              <a:cs typeface="Verdana"/>
            </a:endParaRPr>
          </a:p>
          <a:p>
            <a:pPr marL="41275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of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cell.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9924" y="2804499"/>
            <a:ext cx="5443220" cy="429895"/>
            <a:chOff x="489924" y="2804499"/>
            <a:chExt cx="5443220" cy="429895"/>
          </a:xfrm>
        </p:grpSpPr>
        <p:sp>
          <p:nvSpPr>
            <p:cNvPr id="8" name="object 8"/>
            <p:cNvSpPr/>
            <p:nvPr/>
          </p:nvSpPr>
          <p:spPr>
            <a:xfrm>
              <a:off x="511175" y="2825750"/>
              <a:ext cx="5400675" cy="387350"/>
            </a:xfrm>
            <a:custGeom>
              <a:avLst/>
              <a:gdLst/>
              <a:ahLst/>
              <a:cxnLst/>
              <a:rect l="l" t="t" r="r" b="b"/>
              <a:pathLst>
                <a:path w="5400675" h="387350">
                  <a:moveTo>
                    <a:pt x="5336159" y="0"/>
                  </a:moveTo>
                  <a:lnTo>
                    <a:pt x="64554" y="0"/>
                  </a:lnTo>
                  <a:lnTo>
                    <a:pt x="39428" y="5079"/>
                  </a:lnTo>
                  <a:lnTo>
                    <a:pt x="18908" y="18922"/>
                  </a:lnTo>
                  <a:lnTo>
                    <a:pt x="5073" y="39433"/>
                  </a:lnTo>
                  <a:lnTo>
                    <a:pt x="0" y="64515"/>
                  </a:lnTo>
                  <a:lnTo>
                    <a:pt x="0" y="322834"/>
                  </a:lnTo>
                  <a:lnTo>
                    <a:pt x="5073" y="347916"/>
                  </a:lnTo>
                  <a:lnTo>
                    <a:pt x="18908" y="368427"/>
                  </a:lnTo>
                  <a:lnTo>
                    <a:pt x="39428" y="382270"/>
                  </a:lnTo>
                  <a:lnTo>
                    <a:pt x="64554" y="387350"/>
                  </a:lnTo>
                  <a:lnTo>
                    <a:pt x="5336159" y="387350"/>
                  </a:lnTo>
                  <a:lnTo>
                    <a:pt x="5361241" y="382270"/>
                  </a:lnTo>
                  <a:lnTo>
                    <a:pt x="5381752" y="368427"/>
                  </a:lnTo>
                  <a:lnTo>
                    <a:pt x="5395595" y="347916"/>
                  </a:lnTo>
                  <a:lnTo>
                    <a:pt x="5400675" y="322834"/>
                  </a:lnTo>
                  <a:lnTo>
                    <a:pt x="5400675" y="64515"/>
                  </a:lnTo>
                  <a:lnTo>
                    <a:pt x="5395595" y="39433"/>
                  </a:lnTo>
                  <a:lnTo>
                    <a:pt x="5381752" y="18922"/>
                  </a:lnTo>
                  <a:lnTo>
                    <a:pt x="5361241" y="5079"/>
                  </a:lnTo>
                  <a:lnTo>
                    <a:pt x="533615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75" y="2825750"/>
              <a:ext cx="5400675" cy="387350"/>
            </a:xfrm>
            <a:custGeom>
              <a:avLst/>
              <a:gdLst/>
              <a:ahLst/>
              <a:cxnLst/>
              <a:rect l="l" t="t" r="r" b="b"/>
              <a:pathLst>
                <a:path w="5400675" h="387350">
                  <a:moveTo>
                    <a:pt x="0" y="64515"/>
                  </a:moveTo>
                  <a:lnTo>
                    <a:pt x="5073" y="39433"/>
                  </a:lnTo>
                  <a:lnTo>
                    <a:pt x="18908" y="18922"/>
                  </a:lnTo>
                  <a:lnTo>
                    <a:pt x="39428" y="5079"/>
                  </a:lnTo>
                  <a:lnTo>
                    <a:pt x="64554" y="0"/>
                  </a:lnTo>
                  <a:lnTo>
                    <a:pt x="5336159" y="0"/>
                  </a:lnTo>
                  <a:lnTo>
                    <a:pt x="5361241" y="5079"/>
                  </a:lnTo>
                  <a:lnTo>
                    <a:pt x="5381752" y="18922"/>
                  </a:lnTo>
                  <a:lnTo>
                    <a:pt x="5395595" y="39433"/>
                  </a:lnTo>
                  <a:lnTo>
                    <a:pt x="5400675" y="64515"/>
                  </a:lnTo>
                  <a:lnTo>
                    <a:pt x="5400675" y="322834"/>
                  </a:lnTo>
                  <a:lnTo>
                    <a:pt x="5395595" y="347916"/>
                  </a:lnTo>
                  <a:lnTo>
                    <a:pt x="5381752" y="368427"/>
                  </a:lnTo>
                  <a:lnTo>
                    <a:pt x="5361241" y="382270"/>
                  </a:lnTo>
                  <a:lnTo>
                    <a:pt x="5336159" y="387350"/>
                  </a:lnTo>
                  <a:lnTo>
                    <a:pt x="64554" y="387350"/>
                  </a:lnTo>
                  <a:lnTo>
                    <a:pt x="39428" y="382270"/>
                  </a:lnTo>
                  <a:lnTo>
                    <a:pt x="18908" y="368427"/>
                  </a:lnTo>
                  <a:lnTo>
                    <a:pt x="5073" y="347916"/>
                  </a:lnTo>
                  <a:lnTo>
                    <a:pt x="0" y="322834"/>
                  </a:lnTo>
                  <a:lnTo>
                    <a:pt x="0" y="64515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6777" y="2851785"/>
            <a:ext cx="4750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Proteins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polymers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amino acids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487" y="3381247"/>
            <a:ext cx="8156575" cy="175450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350"/>
              </a:spcBef>
              <a:buFont typeface="Wingdings"/>
              <a:buChar char=""/>
              <a:tabLst>
                <a:tab pos="378460" algn="l"/>
              </a:tabLst>
            </a:pPr>
            <a:r>
              <a:rPr sz="1800" spc="-5" dirty="0">
                <a:latin typeface="Verdana"/>
                <a:cs typeface="Verdana"/>
              </a:rPr>
              <a:t>Proteins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complete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hydrolysis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yields Amino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Acids</a:t>
            </a:r>
            <a:endParaRPr sz="1800">
              <a:latin typeface="Verdana"/>
              <a:cs typeface="Verdana"/>
            </a:endParaRPr>
          </a:p>
          <a:p>
            <a:pPr marL="412750" marR="244475" indent="-32194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78460" algn="l"/>
              </a:tabLst>
            </a:pPr>
            <a:r>
              <a:rPr sz="1800" spc="-5" dirty="0">
                <a:latin typeface="Verdana"/>
                <a:cs typeface="Verdana"/>
              </a:rPr>
              <a:t>There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20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standard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amino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acids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which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repeatedly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found in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structure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proteins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–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animal,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plant</a:t>
            </a:r>
            <a:r>
              <a:rPr sz="1800" dirty="0">
                <a:latin typeface="Verdana"/>
                <a:cs typeface="Verdana"/>
              </a:rPr>
              <a:t> 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microbial.</a:t>
            </a:r>
            <a:endParaRPr sz="1800">
              <a:latin typeface="Verdana"/>
              <a:cs typeface="Verdana"/>
            </a:endParaRPr>
          </a:p>
          <a:p>
            <a:pPr marL="412750" marR="328930" indent="-321945">
              <a:lnSpc>
                <a:spcPct val="100000"/>
              </a:lnSpc>
              <a:buFont typeface="Wingdings"/>
              <a:buChar char=""/>
              <a:tabLst>
                <a:tab pos="378460" algn="l"/>
              </a:tabLst>
            </a:pPr>
            <a:r>
              <a:rPr sz="1800" spc="-5" dirty="0">
                <a:latin typeface="Verdana"/>
                <a:cs typeface="Verdana"/>
              </a:rPr>
              <a:t>Collagen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most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abundant</a:t>
            </a:r>
            <a:r>
              <a:rPr sz="1800" dirty="0">
                <a:latin typeface="Verdana"/>
                <a:cs typeface="Verdana"/>
              </a:rPr>
              <a:t> animal</a:t>
            </a:r>
            <a:r>
              <a:rPr sz="1800" spc="-5" dirty="0">
                <a:latin typeface="Verdana"/>
                <a:cs typeface="Verdana"/>
              </a:rPr>
              <a:t> protein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Rubisco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most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abundant</a:t>
            </a:r>
            <a:r>
              <a:rPr sz="1800" dirty="0">
                <a:latin typeface="Verdana"/>
                <a:cs typeface="Verdana"/>
              </a:rPr>
              <a:t> plant </a:t>
            </a:r>
            <a:r>
              <a:rPr sz="1800" spc="-5" dirty="0">
                <a:latin typeface="Verdana"/>
                <a:cs typeface="Verdana"/>
              </a:rPr>
              <a:t>protein</a:t>
            </a:r>
            <a:endParaRPr sz="1800">
              <a:latin typeface="Verdana"/>
              <a:cs typeface="Verdana"/>
            </a:endParaRPr>
          </a:p>
          <a:p>
            <a:pPr marL="377825" indent="-287020">
              <a:lnSpc>
                <a:spcPct val="100000"/>
              </a:lnSpc>
              <a:buFont typeface="Wingdings"/>
              <a:buChar char=""/>
              <a:tabLst>
                <a:tab pos="378460" algn="l"/>
              </a:tabLst>
            </a:pPr>
            <a:r>
              <a:rPr sz="1800" spc="-5" dirty="0">
                <a:latin typeface="Verdana"/>
                <a:cs typeface="Verdana"/>
              </a:rPr>
              <a:t>Protein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Synthesis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controlled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 DNA.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037" y="526500"/>
            <a:ext cx="2454275" cy="523875"/>
            <a:chOff x="374037" y="526500"/>
            <a:chExt cx="2454275" cy="523875"/>
          </a:xfrm>
        </p:grpSpPr>
        <p:sp>
          <p:nvSpPr>
            <p:cNvPr id="3" name="object 3"/>
            <p:cNvSpPr/>
            <p:nvPr/>
          </p:nvSpPr>
          <p:spPr>
            <a:xfrm>
              <a:off x="395287" y="547750"/>
              <a:ext cx="2411730" cy="481330"/>
            </a:xfrm>
            <a:custGeom>
              <a:avLst/>
              <a:gdLst/>
              <a:ahLst/>
              <a:cxnLst/>
              <a:rect l="l" t="t" r="r" b="b"/>
              <a:pathLst>
                <a:path w="2411730" h="481330">
                  <a:moveTo>
                    <a:pt x="2331275" y="0"/>
                  </a:moveTo>
                  <a:lnTo>
                    <a:pt x="80175" y="0"/>
                  </a:lnTo>
                  <a:lnTo>
                    <a:pt x="48965" y="6288"/>
                  </a:lnTo>
                  <a:lnTo>
                    <a:pt x="23480" y="23447"/>
                  </a:lnTo>
                  <a:lnTo>
                    <a:pt x="6299" y="48916"/>
                  </a:lnTo>
                  <a:lnTo>
                    <a:pt x="0" y="80137"/>
                  </a:lnTo>
                  <a:lnTo>
                    <a:pt x="0" y="400812"/>
                  </a:lnTo>
                  <a:lnTo>
                    <a:pt x="6299" y="431978"/>
                  </a:lnTo>
                  <a:lnTo>
                    <a:pt x="23480" y="457454"/>
                  </a:lnTo>
                  <a:lnTo>
                    <a:pt x="48965" y="474642"/>
                  </a:lnTo>
                  <a:lnTo>
                    <a:pt x="80175" y="480949"/>
                  </a:lnTo>
                  <a:lnTo>
                    <a:pt x="2331275" y="480949"/>
                  </a:lnTo>
                  <a:lnTo>
                    <a:pt x="2362442" y="474642"/>
                  </a:lnTo>
                  <a:lnTo>
                    <a:pt x="2387917" y="457454"/>
                  </a:lnTo>
                  <a:lnTo>
                    <a:pt x="2405106" y="431978"/>
                  </a:lnTo>
                  <a:lnTo>
                    <a:pt x="2411412" y="400812"/>
                  </a:lnTo>
                  <a:lnTo>
                    <a:pt x="2411412" y="80137"/>
                  </a:lnTo>
                  <a:lnTo>
                    <a:pt x="2405106" y="48916"/>
                  </a:lnTo>
                  <a:lnTo>
                    <a:pt x="2387917" y="23447"/>
                  </a:lnTo>
                  <a:lnTo>
                    <a:pt x="2362442" y="6288"/>
                  </a:lnTo>
                  <a:lnTo>
                    <a:pt x="2331275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287" y="547750"/>
              <a:ext cx="2411730" cy="481330"/>
            </a:xfrm>
            <a:custGeom>
              <a:avLst/>
              <a:gdLst/>
              <a:ahLst/>
              <a:cxnLst/>
              <a:rect l="l" t="t" r="r" b="b"/>
              <a:pathLst>
                <a:path w="2411730" h="481330">
                  <a:moveTo>
                    <a:pt x="0" y="80137"/>
                  </a:moveTo>
                  <a:lnTo>
                    <a:pt x="6299" y="48916"/>
                  </a:lnTo>
                  <a:lnTo>
                    <a:pt x="23480" y="23447"/>
                  </a:lnTo>
                  <a:lnTo>
                    <a:pt x="48965" y="6288"/>
                  </a:lnTo>
                  <a:lnTo>
                    <a:pt x="80175" y="0"/>
                  </a:lnTo>
                  <a:lnTo>
                    <a:pt x="2331275" y="0"/>
                  </a:lnTo>
                  <a:lnTo>
                    <a:pt x="2362442" y="6288"/>
                  </a:lnTo>
                  <a:lnTo>
                    <a:pt x="2387917" y="23447"/>
                  </a:lnTo>
                  <a:lnTo>
                    <a:pt x="2405106" y="48916"/>
                  </a:lnTo>
                  <a:lnTo>
                    <a:pt x="2411412" y="80137"/>
                  </a:lnTo>
                  <a:lnTo>
                    <a:pt x="2411412" y="400812"/>
                  </a:lnTo>
                  <a:lnTo>
                    <a:pt x="2405106" y="431978"/>
                  </a:lnTo>
                  <a:lnTo>
                    <a:pt x="2387917" y="457454"/>
                  </a:lnTo>
                  <a:lnTo>
                    <a:pt x="2362442" y="474642"/>
                  </a:lnTo>
                  <a:lnTo>
                    <a:pt x="2331275" y="480949"/>
                  </a:lnTo>
                  <a:lnTo>
                    <a:pt x="80175" y="480949"/>
                  </a:lnTo>
                  <a:lnTo>
                    <a:pt x="48965" y="474642"/>
                  </a:lnTo>
                  <a:lnTo>
                    <a:pt x="23480" y="457454"/>
                  </a:lnTo>
                  <a:lnTo>
                    <a:pt x="6299" y="431978"/>
                  </a:lnTo>
                  <a:lnTo>
                    <a:pt x="0" y="400812"/>
                  </a:lnTo>
                  <a:lnTo>
                    <a:pt x="0" y="80137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6816" y="620090"/>
            <a:ext cx="18288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FFFFFF"/>
                </a:solidFill>
                <a:latin typeface="Verdana"/>
                <a:cs typeface="Verdana"/>
              </a:rPr>
              <a:t>AMINO</a:t>
            </a:r>
            <a:r>
              <a:rPr sz="2000" b="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0" dirty="0">
                <a:solidFill>
                  <a:srgbClr val="FFFFFF"/>
                </a:solidFill>
                <a:latin typeface="Verdana"/>
                <a:cs typeface="Verdana"/>
              </a:rPr>
              <a:t>ACIDS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325" y="620648"/>
            <a:ext cx="2619375" cy="1752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8790" y="1228725"/>
            <a:ext cx="8268334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810" marR="2390775" indent="-32194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0520" algn="l"/>
              </a:tabLst>
            </a:pPr>
            <a:r>
              <a:rPr sz="1800" dirty="0">
                <a:latin typeface="Verdana"/>
                <a:cs typeface="Verdana"/>
              </a:rPr>
              <a:t>Amino </a:t>
            </a:r>
            <a:r>
              <a:rPr sz="1800" spc="-5" dirty="0">
                <a:latin typeface="Verdana"/>
                <a:cs typeface="Verdana"/>
              </a:rPr>
              <a:t>acids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group </a:t>
            </a:r>
            <a:r>
              <a:rPr sz="1800" dirty="0">
                <a:latin typeface="Verdana"/>
                <a:cs typeface="Verdana"/>
              </a:rPr>
              <a:t>of organic </a:t>
            </a:r>
            <a:r>
              <a:rPr sz="1800" spc="-5" dirty="0">
                <a:latin typeface="Verdana"/>
                <a:cs typeface="Verdana"/>
              </a:rPr>
              <a:t>compounds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having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2 functional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groups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(-NH</a:t>
            </a:r>
            <a:r>
              <a:rPr sz="1800" baseline="-20833" dirty="0">
                <a:latin typeface="Verdana"/>
                <a:cs typeface="Verdana"/>
              </a:rPr>
              <a:t>2</a:t>
            </a:r>
            <a:r>
              <a:rPr sz="1800" dirty="0">
                <a:latin typeface="Verdana"/>
                <a:cs typeface="Verdana"/>
              </a:rPr>
              <a:t>)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(-COOH)</a:t>
            </a:r>
            <a:endParaRPr sz="1800">
              <a:latin typeface="Verdana"/>
              <a:cs typeface="Verdana"/>
            </a:endParaRPr>
          </a:p>
          <a:p>
            <a:pPr marL="349885" indent="-28702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350520" algn="l"/>
              </a:tabLst>
            </a:pPr>
            <a:r>
              <a:rPr sz="1800" spc="-5" dirty="0">
                <a:latin typeface="Verdana"/>
                <a:cs typeface="Verdana"/>
              </a:rPr>
              <a:t>(-NH</a:t>
            </a:r>
            <a:r>
              <a:rPr sz="1800" spc="-7" baseline="-20833" dirty="0">
                <a:latin typeface="Verdana"/>
                <a:cs typeface="Verdana"/>
              </a:rPr>
              <a:t>2</a:t>
            </a:r>
            <a:r>
              <a:rPr sz="1800" spc="-5" dirty="0">
                <a:latin typeface="Verdana"/>
                <a:cs typeface="Verdana"/>
              </a:rPr>
              <a:t>)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group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basic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whereas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(-COOH)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acidic</a:t>
            </a:r>
            <a:endParaRPr sz="1800">
              <a:latin typeface="Verdana"/>
              <a:cs typeface="Verdana"/>
            </a:endParaRPr>
          </a:p>
          <a:p>
            <a:pPr marL="349885" indent="-28702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350520" algn="l"/>
              </a:tabLst>
            </a:pPr>
            <a:r>
              <a:rPr sz="1800" spc="-45" dirty="0">
                <a:latin typeface="Verdana"/>
                <a:cs typeface="Verdana"/>
              </a:rPr>
              <a:t>R-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glycine</a:t>
            </a:r>
            <a:r>
              <a:rPr sz="1800" spc="-5" dirty="0">
                <a:latin typeface="Verdana"/>
                <a:cs typeface="Verdana"/>
              </a:rPr>
              <a:t>,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</a:t>
            </a:r>
            <a:r>
              <a:rPr sz="1800" baseline="-20833" dirty="0">
                <a:latin typeface="Verdana"/>
                <a:cs typeface="Verdana"/>
              </a:rPr>
              <a:t>3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alanin</a:t>
            </a:r>
            <a:r>
              <a:rPr sz="1800" spc="-5" dirty="0">
                <a:latin typeface="Verdana"/>
                <a:cs typeface="Verdana"/>
              </a:rPr>
              <a:t>e,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Hydroxymethyl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serine</a:t>
            </a:r>
            <a:endParaRPr sz="1800">
              <a:latin typeface="Verdana"/>
              <a:cs typeface="Verdana"/>
            </a:endParaRPr>
          </a:p>
          <a:p>
            <a:pPr marL="33147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in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others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 hydrocarbon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chain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 cyclic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group</a:t>
            </a:r>
            <a:endParaRPr sz="1800">
              <a:latin typeface="Verdana"/>
              <a:cs typeface="Verdana"/>
            </a:endParaRPr>
          </a:p>
          <a:p>
            <a:pPr marL="349885" indent="-28702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0520" algn="l"/>
              </a:tabLst>
            </a:pPr>
            <a:r>
              <a:rPr sz="1800" spc="5" dirty="0">
                <a:latin typeface="Verdana"/>
                <a:cs typeface="Verdana"/>
              </a:rPr>
              <a:t>All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amino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acids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contain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C, H, </a:t>
            </a:r>
            <a:r>
              <a:rPr sz="1800" dirty="0">
                <a:latin typeface="Verdana"/>
                <a:cs typeface="Verdana"/>
              </a:rPr>
              <a:t>O and 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some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them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additionally</a:t>
            </a:r>
            <a:endParaRPr sz="1800">
              <a:latin typeface="Verdana"/>
              <a:cs typeface="Verdana"/>
            </a:endParaRPr>
          </a:p>
          <a:p>
            <a:pPr marL="38481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contain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384810" marR="280035" indent="-321945">
              <a:lnSpc>
                <a:spcPct val="100000"/>
              </a:lnSpc>
              <a:buFont typeface="Wingdings"/>
              <a:buChar char=""/>
              <a:tabLst>
                <a:tab pos="350520" algn="l"/>
              </a:tabLst>
            </a:pPr>
            <a:r>
              <a:rPr sz="1800" spc="-5" dirty="0">
                <a:latin typeface="Verdana"/>
                <a:cs typeface="Verdana"/>
              </a:rPr>
              <a:t>Physical </a:t>
            </a:r>
            <a:r>
              <a:rPr sz="1800" dirty="0">
                <a:latin typeface="Verdana"/>
                <a:cs typeface="Verdana"/>
              </a:rPr>
              <a:t>and chemical </a:t>
            </a:r>
            <a:r>
              <a:rPr sz="1800" spc="-5" dirty="0">
                <a:latin typeface="Verdana"/>
                <a:cs typeface="Verdana"/>
              </a:rPr>
              <a:t>properties </a:t>
            </a:r>
            <a:r>
              <a:rPr sz="1800" dirty="0">
                <a:latin typeface="Verdana"/>
                <a:cs typeface="Verdana"/>
              </a:rPr>
              <a:t>of amino </a:t>
            </a:r>
            <a:r>
              <a:rPr sz="1800" spc="-5" dirty="0">
                <a:latin typeface="Verdana"/>
                <a:cs typeface="Verdana"/>
              </a:rPr>
              <a:t>acids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due to amino,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carboxyl</a:t>
            </a:r>
            <a:r>
              <a:rPr sz="1800" dirty="0">
                <a:latin typeface="Verdana"/>
                <a:cs typeface="Verdana"/>
              </a:rPr>
              <a:t> 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functional</a:t>
            </a:r>
            <a:r>
              <a:rPr sz="1800" spc="-5" dirty="0">
                <a:latin typeface="Verdana"/>
                <a:cs typeface="Verdana"/>
              </a:rPr>
              <a:t> groups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750">
              <a:latin typeface="Verdana"/>
              <a:cs typeface="Verdana"/>
            </a:endParaRPr>
          </a:p>
          <a:p>
            <a:pPr marL="349885" indent="-287020">
              <a:lnSpc>
                <a:spcPct val="100000"/>
              </a:lnSpc>
              <a:buFont typeface="Wingdings"/>
              <a:buChar char=""/>
              <a:tabLst>
                <a:tab pos="350520" algn="l"/>
              </a:tabLst>
            </a:pPr>
            <a:r>
              <a:rPr sz="1800" dirty="0">
                <a:latin typeface="Verdana"/>
                <a:cs typeface="Verdana"/>
              </a:rPr>
              <a:t>Amino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acids</a:t>
            </a:r>
            <a:r>
              <a:rPr sz="1800" dirty="0">
                <a:latin typeface="Verdana"/>
                <a:cs typeface="Verdana"/>
              </a:rPr>
              <a:t> 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differentiated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into 7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groups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61962" y="398525"/>
          <a:ext cx="8281034" cy="5994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1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1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Nature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marL="6089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Amino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acids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7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984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NEUTRAL</a:t>
                      </a:r>
                      <a:r>
                        <a:rPr sz="14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: Amino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acids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amino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1 </a:t>
                      </a:r>
                      <a:r>
                        <a:rPr sz="1400" spc="-4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carboxyl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group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17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Glycine</a:t>
                      </a:r>
                      <a:r>
                        <a:rPr sz="14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(Gly),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Alanine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(Ala), </a:t>
                      </a:r>
                      <a:r>
                        <a:rPr sz="1400" spc="-4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Valine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(Val),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Leucine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(Leu),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 Isoleucine</a:t>
                      </a:r>
                      <a:r>
                        <a:rPr sz="14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(Ile)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7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2.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ACIDIC</a:t>
                      </a:r>
                      <a:r>
                        <a:rPr sz="14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extra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carboxyl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group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827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Aspartic acid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(Asp),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 Asparagine</a:t>
                      </a:r>
                      <a:r>
                        <a:rPr sz="14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(Asn),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Glutamic </a:t>
                      </a:r>
                      <a:r>
                        <a:rPr sz="1400" spc="-4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acid</a:t>
                      </a:r>
                      <a:r>
                        <a:rPr sz="14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(Glu),</a:t>
                      </a:r>
                      <a:r>
                        <a:rPr sz="14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Glutamine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(Gln)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7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3.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BASIC</a:t>
                      </a:r>
                      <a:r>
                        <a:rPr sz="14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4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extra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amino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group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Arginine</a:t>
                      </a:r>
                      <a:r>
                        <a:rPr sz="14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(Arg),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Lysine</a:t>
                      </a:r>
                      <a:r>
                        <a:rPr sz="14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(Lys)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7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4.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400" b="1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4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CONTAINING</a:t>
                      </a:r>
                      <a:r>
                        <a:rPr sz="14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Amino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acids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have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sulphur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40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Cysteine</a:t>
                      </a:r>
                      <a:r>
                        <a:rPr sz="14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(Cys),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Methionine </a:t>
                      </a:r>
                      <a:r>
                        <a:rPr sz="1400" spc="-4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(Met)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7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5.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ALCOHOLIC</a:t>
                      </a:r>
                      <a:r>
                        <a:rPr sz="1400" b="1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: Amino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acids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having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–OH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group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486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Serine</a:t>
                      </a:r>
                      <a:r>
                        <a:rPr sz="14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(Ser),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Threonine </a:t>
                      </a:r>
                      <a:r>
                        <a:rPr sz="1400" spc="-4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(Thr),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Tyrosine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(Tyr)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6.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372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AROMATIC</a:t>
                      </a:r>
                      <a:r>
                        <a:rPr sz="14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Amino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acids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having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cyclic </a:t>
                      </a:r>
                      <a:r>
                        <a:rPr sz="1400" spc="-4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structure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210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Phenylalanine</a:t>
                      </a:r>
                      <a:r>
                        <a:rPr sz="14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(Phe), </a:t>
                      </a:r>
                      <a:r>
                        <a:rPr sz="1400" spc="-4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Tryptophan</a:t>
                      </a:r>
                      <a:r>
                        <a:rPr sz="14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(try)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37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7.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267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HETEROCYCLIC</a:t>
                      </a:r>
                      <a:r>
                        <a:rPr sz="1400" b="1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amino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acids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having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N in </a:t>
                      </a:r>
                      <a:r>
                        <a:rPr sz="1400" spc="-4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ring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structure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Histidine</a:t>
                      </a:r>
                      <a:r>
                        <a:rPr sz="14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(His),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Proline</a:t>
                      </a:r>
                      <a:r>
                        <a:rPr sz="14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(Pro)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701" y="404749"/>
            <a:ext cx="2016125" cy="266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887" y="404749"/>
            <a:ext cx="2152650" cy="19621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89351" y="366649"/>
            <a:ext cx="2047875" cy="1549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12997" y="1956053"/>
            <a:ext cx="2424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Aspartic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acid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(acidic)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1050" y="1908175"/>
            <a:ext cx="2145030" cy="3683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b="0" dirty="0">
                <a:solidFill>
                  <a:srgbClr val="000000"/>
                </a:solidFill>
                <a:latin typeface="Verdana"/>
                <a:cs typeface="Verdana"/>
              </a:rPr>
              <a:t>Alanine</a:t>
            </a:r>
            <a:r>
              <a:rPr b="0" spc="-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spc="-10" dirty="0">
                <a:solidFill>
                  <a:srgbClr val="000000"/>
                </a:solidFill>
                <a:latin typeface="Verdana"/>
                <a:cs typeface="Verdana"/>
              </a:rPr>
              <a:t>(neutral)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99807" y="2165426"/>
            <a:ext cx="16065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Verdana"/>
                <a:cs typeface="Verdana"/>
              </a:rPr>
              <a:t>Lysine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(basic)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6137" y="3357562"/>
            <a:ext cx="2054225" cy="23749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04850" y="5435600"/>
            <a:ext cx="2211705" cy="3702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Serine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(alcoholic)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70250" y="2992501"/>
            <a:ext cx="2000250" cy="22955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310001" y="5508625"/>
            <a:ext cx="2270125" cy="3683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Verdana"/>
                <a:cs typeface="Verdana"/>
              </a:rPr>
              <a:t>Cysteine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(suphur)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34050" y="3071876"/>
            <a:ext cx="1914525" cy="239077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651500" y="5516562"/>
            <a:ext cx="3089275" cy="3702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Phenylalanine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(aromatic)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7600" y="815425"/>
            <a:ext cx="2454275" cy="763270"/>
            <a:chOff x="1707600" y="815425"/>
            <a:chExt cx="2454275" cy="763270"/>
          </a:xfrm>
        </p:grpSpPr>
        <p:sp>
          <p:nvSpPr>
            <p:cNvPr id="3" name="object 3"/>
            <p:cNvSpPr/>
            <p:nvPr/>
          </p:nvSpPr>
          <p:spPr>
            <a:xfrm>
              <a:off x="1728851" y="836675"/>
              <a:ext cx="2411730" cy="720725"/>
            </a:xfrm>
            <a:custGeom>
              <a:avLst/>
              <a:gdLst/>
              <a:ahLst/>
              <a:cxnLst/>
              <a:rect l="l" t="t" r="r" b="b"/>
              <a:pathLst>
                <a:path w="2411729" h="720725">
                  <a:moveTo>
                    <a:pt x="2291207" y="0"/>
                  </a:moveTo>
                  <a:lnTo>
                    <a:pt x="120015" y="0"/>
                  </a:lnTo>
                  <a:lnTo>
                    <a:pt x="73294" y="9429"/>
                  </a:lnTo>
                  <a:lnTo>
                    <a:pt x="35147" y="35147"/>
                  </a:lnTo>
                  <a:lnTo>
                    <a:pt x="9429" y="73294"/>
                  </a:lnTo>
                  <a:lnTo>
                    <a:pt x="0" y="120014"/>
                  </a:lnTo>
                  <a:lnTo>
                    <a:pt x="0" y="600583"/>
                  </a:lnTo>
                  <a:lnTo>
                    <a:pt x="9429" y="647322"/>
                  </a:lnTo>
                  <a:lnTo>
                    <a:pt x="35147" y="685514"/>
                  </a:lnTo>
                  <a:lnTo>
                    <a:pt x="73294" y="711275"/>
                  </a:lnTo>
                  <a:lnTo>
                    <a:pt x="120015" y="720725"/>
                  </a:lnTo>
                  <a:lnTo>
                    <a:pt x="2291207" y="720725"/>
                  </a:lnTo>
                  <a:lnTo>
                    <a:pt x="2338000" y="711275"/>
                  </a:lnTo>
                  <a:lnTo>
                    <a:pt x="2376185" y="685514"/>
                  </a:lnTo>
                  <a:lnTo>
                    <a:pt x="2401917" y="647322"/>
                  </a:lnTo>
                  <a:lnTo>
                    <a:pt x="2411349" y="600583"/>
                  </a:lnTo>
                  <a:lnTo>
                    <a:pt x="2411349" y="120014"/>
                  </a:lnTo>
                  <a:lnTo>
                    <a:pt x="2401917" y="73294"/>
                  </a:lnTo>
                  <a:lnTo>
                    <a:pt x="2376185" y="35147"/>
                  </a:lnTo>
                  <a:lnTo>
                    <a:pt x="2338000" y="9429"/>
                  </a:lnTo>
                  <a:lnTo>
                    <a:pt x="2291207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8851" y="836675"/>
              <a:ext cx="2411730" cy="720725"/>
            </a:xfrm>
            <a:custGeom>
              <a:avLst/>
              <a:gdLst/>
              <a:ahLst/>
              <a:cxnLst/>
              <a:rect l="l" t="t" r="r" b="b"/>
              <a:pathLst>
                <a:path w="2411729" h="720725">
                  <a:moveTo>
                    <a:pt x="0" y="120014"/>
                  </a:moveTo>
                  <a:lnTo>
                    <a:pt x="9429" y="73294"/>
                  </a:lnTo>
                  <a:lnTo>
                    <a:pt x="35147" y="35147"/>
                  </a:lnTo>
                  <a:lnTo>
                    <a:pt x="73294" y="9429"/>
                  </a:lnTo>
                  <a:lnTo>
                    <a:pt x="120015" y="0"/>
                  </a:lnTo>
                  <a:lnTo>
                    <a:pt x="2291207" y="0"/>
                  </a:lnTo>
                  <a:lnTo>
                    <a:pt x="2338000" y="9429"/>
                  </a:lnTo>
                  <a:lnTo>
                    <a:pt x="2376185" y="35147"/>
                  </a:lnTo>
                  <a:lnTo>
                    <a:pt x="2401917" y="73294"/>
                  </a:lnTo>
                  <a:lnTo>
                    <a:pt x="2411349" y="120014"/>
                  </a:lnTo>
                  <a:lnTo>
                    <a:pt x="2411349" y="600583"/>
                  </a:lnTo>
                  <a:lnTo>
                    <a:pt x="2401917" y="647322"/>
                  </a:lnTo>
                  <a:lnTo>
                    <a:pt x="2376185" y="685514"/>
                  </a:lnTo>
                  <a:lnTo>
                    <a:pt x="2338000" y="711275"/>
                  </a:lnTo>
                  <a:lnTo>
                    <a:pt x="2291207" y="720725"/>
                  </a:lnTo>
                  <a:lnTo>
                    <a:pt x="120015" y="720725"/>
                  </a:lnTo>
                  <a:lnTo>
                    <a:pt x="73294" y="711275"/>
                  </a:lnTo>
                  <a:lnTo>
                    <a:pt x="35147" y="685514"/>
                  </a:lnTo>
                  <a:lnTo>
                    <a:pt x="9429" y="647322"/>
                  </a:lnTo>
                  <a:lnTo>
                    <a:pt x="0" y="600583"/>
                  </a:lnTo>
                  <a:lnTo>
                    <a:pt x="0" y="120014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46554" y="876681"/>
            <a:ext cx="15754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31140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solidFill>
                  <a:srgbClr val="FFFFFF"/>
                </a:solidFill>
                <a:latin typeface="Verdana"/>
                <a:cs typeface="Verdana"/>
              </a:rPr>
              <a:t>PEPTIDE </a:t>
            </a:r>
            <a:r>
              <a:rPr sz="2000" b="0" dirty="0">
                <a:solidFill>
                  <a:srgbClr val="FFFFFF"/>
                </a:solidFill>
                <a:latin typeface="Verdana"/>
                <a:cs typeface="Verdana"/>
              </a:rPr>
              <a:t> FO</a:t>
            </a:r>
            <a:r>
              <a:rPr sz="2000" b="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b="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b="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b="0" spc="-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2000" b="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b="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850" y="1873250"/>
            <a:ext cx="5311775" cy="314007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2750" marR="141605" indent="-321945">
              <a:lnSpc>
                <a:spcPct val="100000"/>
              </a:lnSpc>
              <a:spcBef>
                <a:spcPts val="350"/>
              </a:spcBef>
              <a:buFont typeface="Wingdings"/>
              <a:buChar char=""/>
              <a:tabLst>
                <a:tab pos="378460" algn="l"/>
              </a:tabLst>
            </a:pPr>
            <a:r>
              <a:rPr sz="1800" dirty="0">
                <a:latin typeface="Verdana"/>
                <a:cs typeface="Verdana"/>
              </a:rPr>
              <a:t>Amino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acids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linked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serially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peptide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bonds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(-CONH-)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formed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between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41275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(-NH2)</a:t>
            </a:r>
            <a:r>
              <a:rPr sz="1800" dirty="0">
                <a:latin typeface="Verdana"/>
                <a:cs typeface="Verdana"/>
              </a:rPr>
              <a:t> 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amino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acid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5" dirty="0">
                <a:latin typeface="Verdana"/>
                <a:cs typeface="Verdana"/>
              </a:rPr>
              <a:t> the</a:t>
            </a:r>
            <a:endParaRPr sz="1800">
              <a:latin typeface="Verdana"/>
              <a:cs typeface="Verdana"/>
            </a:endParaRPr>
          </a:p>
          <a:p>
            <a:pPr marL="412750">
              <a:lnSpc>
                <a:spcPct val="100000"/>
              </a:lnSpc>
              <a:tabLst>
                <a:tab pos="1574800" algn="l"/>
              </a:tabLst>
            </a:pPr>
            <a:r>
              <a:rPr sz="1800" spc="-5" dirty="0">
                <a:latin typeface="Verdana"/>
                <a:cs typeface="Verdana"/>
              </a:rPr>
              <a:t>(-COOH)	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adjacent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amino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acid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412750" marR="417830" indent="-321945">
              <a:lnSpc>
                <a:spcPct val="100000"/>
              </a:lnSpc>
              <a:buFont typeface="Wingdings"/>
              <a:buChar char=""/>
              <a:tabLst>
                <a:tab pos="378460" algn="l"/>
              </a:tabLst>
            </a:pPr>
            <a:r>
              <a:rPr sz="1800" spc="-5" dirty="0">
                <a:latin typeface="Verdana"/>
                <a:cs typeface="Verdana"/>
              </a:rPr>
              <a:t>Chain having </a:t>
            </a:r>
            <a:r>
              <a:rPr sz="1800" dirty="0">
                <a:latin typeface="Verdana"/>
                <a:cs typeface="Verdana"/>
              </a:rPr>
              <a:t>2 amino </a:t>
            </a:r>
            <a:r>
              <a:rPr sz="1800" spc="-5" dirty="0">
                <a:latin typeface="Verdana"/>
                <a:cs typeface="Verdana"/>
              </a:rPr>
              <a:t>acids </a:t>
            </a:r>
            <a:r>
              <a:rPr sz="1800" dirty="0">
                <a:latin typeface="Verdana"/>
                <a:cs typeface="Verdana"/>
              </a:rPr>
              <a:t>linked </a:t>
            </a:r>
            <a:r>
              <a:rPr sz="1800" spc="-5" dirty="0">
                <a:latin typeface="Verdana"/>
                <a:cs typeface="Verdana"/>
              </a:rPr>
              <a:t>by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6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peptide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bond</a:t>
            </a:r>
            <a:r>
              <a:rPr sz="1800" dirty="0">
                <a:latin typeface="Verdana"/>
                <a:cs typeface="Verdana"/>
              </a:rPr>
              <a:t> 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called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 DIPEPTIDE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750">
              <a:latin typeface="Verdana"/>
              <a:cs typeface="Verdana"/>
            </a:endParaRPr>
          </a:p>
          <a:p>
            <a:pPr marL="412750" marR="360680" indent="-321945" algn="just">
              <a:lnSpc>
                <a:spcPct val="100000"/>
              </a:lnSpc>
              <a:buFont typeface="Wingdings"/>
              <a:buChar char=""/>
              <a:tabLst>
                <a:tab pos="378460" algn="l"/>
              </a:tabLst>
            </a:pPr>
            <a:r>
              <a:rPr sz="1800" spc="-5" dirty="0">
                <a:latin typeface="Verdana"/>
                <a:cs typeface="Verdana"/>
              </a:rPr>
              <a:t>The sequence </a:t>
            </a:r>
            <a:r>
              <a:rPr sz="1800" dirty="0">
                <a:latin typeface="Verdana"/>
                <a:cs typeface="Verdana"/>
              </a:rPr>
              <a:t>of amino </a:t>
            </a:r>
            <a:r>
              <a:rPr sz="1800" spc="-5" dirty="0">
                <a:latin typeface="Verdana"/>
                <a:cs typeface="Verdana"/>
              </a:rPr>
              <a:t>acids present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polypeptide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specific </a:t>
            </a:r>
            <a:r>
              <a:rPr sz="1800" dirty="0">
                <a:latin typeface="Verdana"/>
                <a:cs typeface="Verdana"/>
              </a:rPr>
              <a:t>for a </a:t>
            </a:r>
            <a:r>
              <a:rPr sz="1800" spc="-5" dirty="0">
                <a:latin typeface="Verdana"/>
                <a:cs typeface="Verdana"/>
              </a:rPr>
              <a:t>particular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protein.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30952" y="784859"/>
            <a:ext cx="3526790" cy="4997450"/>
            <a:chOff x="5330952" y="784859"/>
            <a:chExt cx="3526790" cy="49974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0952" y="784859"/>
              <a:ext cx="3526536" cy="49971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2976" y="976312"/>
              <a:ext cx="3143250" cy="4613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037" y="670899"/>
            <a:ext cx="2454275" cy="763270"/>
            <a:chOff x="501037" y="670899"/>
            <a:chExt cx="2454275" cy="763270"/>
          </a:xfrm>
        </p:grpSpPr>
        <p:sp>
          <p:nvSpPr>
            <p:cNvPr id="3" name="object 3"/>
            <p:cNvSpPr/>
            <p:nvPr/>
          </p:nvSpPr>
          <p:spPr>
            <a:xfrm>
              <a:off x="522287" y="692150"/>
              <a:ext cx="2411730" cy="720725"/>
            </a:xfrm>
            <a:custGeom>
              <a:avLst/>
              <a:gdLst/>
              <a:ahLst/>
              <a:cxnLst/>
              <a:rect l="l" t="t" r="r" b="b"/>
              <a:pathLst>
                <a:path w="2411730" h="720725">
                  <a:moveTo>
                    <a:pt x="2291270" y="0"/>
                  </a:moveTo>
                  <a:lnTo>
                    <a:pt x="120129" y="0"/>
                  </a:lnTo>
                  <a:lnTo>
                    <a:pt x="73369" y="9431"/>
                  </a:lnTo>
                  <a:lnTo>
                    <a:pt x="35185" y="35163"/>
                  </a:lnTo>
                  <a:lnTo>
                    <a:pt x="9440" y="73348"/>
                  </a:lnTo>
                  <a:lnTo>
                    <a:pt x="0" y="120141"/>
                  </a:lnTo>
                  <a:lnTo>
                    <a:pt x="0" y="600583"/>
                  </a:lnTo>
                  <a:lnTo>
                    <a:pt x="9440" y="647376"/>
                  </a:lnTo>
                  <a:lnTo>
                    <a:pt x="35185" y="685561"/>
                  </a:lnTo>
                  <a:lnTo>
                    <a:pt x="73369" y="711293"/>
                  </a:lnTo>
                  <a:lnTo>
                    <a:pt x="120129" y="720725"/>
                  </a:lnTo>
                  <a:lnTo>
                    <a:pt x="2291270" y="720725"/>
                  </a:lnTo>
                  <a:lnTo>
                    <a:pt x="2338064" y="711293"/>
                  </a:lnTo>
                  <a:lnTo>
                    <a:pt x="2376249" y="685561"/>
                  </a:lnTo>
                  <a:lnTo>
                    <a:pt x="2401980" y="647376"/>
                  </a:lnTo>
                  <a:lnTo>
                    <a:pt x="2411412" y="600583"/>
                  </a:lnTo>
                  <a:lnTo>
                    <a:pt x="2411412" y="120141"/>
                  </a:lnTo>
                  <a:lnTo>
                    <a:pt x="2401980" y="73348"/>
                  </a:lnTo>
                  <a:lnTo>
                    <a:pt x="2376249" y="35163"/>
                  </a:lnTo>
                  <a:lnTo>
                    <a:pt x="2338064" y="9431"/>
                  </a:lnTo>
                  <a:lnTo>
                    <a:pt x="2291270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2287" y="692150"/>
              <a:ext cx="2411730" cy="720725"/>
            </a:xfrm>
            <a:custGeom>
              <a:avLst/>
              <a:gdLst/>
              <a:ahLst/>
              <a:cxnLst/>
              <a:rect l="l" t="t" r="r" b="b"/>
              <a:pathLst>
                <a:path w="2411730" h="720725">
                  <a:moveTo>
                    <a:pt x="0" y="120141"/>
                  </a:moveTo>
                  <a:lnTo>
                    <a:pt x="9440" y="73348"/>
                  </a:lnTo>
                  <a:lnTo>
                    <a:pt x="35185" y="35163"/>
                  </a:lnTo>
                  <a:lnTo>
                    <a:pt x="73369" y="9431"/>
                  </a:lnTo>
                  <a:lnTo>
                    <a:pt x="120129" y="0"/>
                  </a:lnTo>
                  <a:lnTo>
                    <a:pt x="2291270" y="0"/>
                  </a:lnTo>
                  <a:lnTo>
                    <a:pt x="2338064" y="9431"/>
                  </a:lnTo>
                  <a:lnTo>
                    <a:pt x="2376249" y="35163"/>
                  </a:lnTo>
                  <a:lnTo>
                    <a:pt x="2401980" y="73348"/>
                  </a:lnTo>
                  <a:lnTo>
                    <a:pt x="2411412" y="120141"/>
                  </a:lnTo>
                  <a:lnTo>
                    <a:pt x="2411412" y="600583"/>
                  </a:lnTo>
                  <a:lnTo>
                    <a:pt x="2401980" y="647376"/>
                  </a:lnTo>
                  <a:lnTo>
                    <a:pt x="2376249" y="685561"/>
                  </a:lnTo>
                  <a:lnTo>
                    <a:pt x="2338064" y="711293"/>
                  </a:lnTo>
                  <a:lnTo>
                    <a:pt x="2291270" y="720725"/>
                  </a:lnTo>
                  <a:lnTo>
                    <a:pt x="120129" y="720725"/>
                  </a:lnTo>
                  <a:lnTo>
                    <a:pt x="73369" y="711293"/>
                  </a:lnTo>
                  <a:lnTo>
                    <a:pt x="35185" y="685561"/>
                  </a:lnTo>
                  <a:lnTo>
                    <a:pt x="9440" y="647376"/>
                  </a:lnTo>
                  <a:lnTo>
                    <a:pt x="0" y="600583"/>
                  </a:lnTo>
                  <a:lnTo>
                    <a:pt x="0" y="120141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732282"/>
            <a:ext cx="20110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4340" marR="5080" indent="-422275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FFFFFF"/>
                </a:solidFill>
                <a:latin typeface="Verdana"/>
                <a:cs typeface="Verdana"/>
              </a:rPr>
              <a:t>STRUCTURE</a:t>
            </a:r>
            <a:r>
              <a:rPr sz="2000" b="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000" b="0" spc="-6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0" spc="-10" dirty="0">
                <a:solidFill>
                  <a:srgbClr val="FFFFFF"/>
                </a:solidFill>
                <a:latin typeface="Verdana"/>
                <a:cs typeface="Verdana"/>
              </a:rPr>
              <a:t>PROTEIN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9526" y="562038"/>
            <a:ext cx="5429250" cy="92265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 marR="765175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latin typeface="Verdana"/>
                <a:cs typeface="Verdana"/>
              </a:rPr>
              <a:t>4 </a:t>
            </a:r>
            <a:r>
              <a:rPr sz="1800" spc="-5" dirty="0">
                <a:latin typeface="Verdana"/>
                <a:cs typeface="Verdana"/>
              </a:rPr>
              <a:t>basic structural levels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assigned to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proteins </a:t>
            </a:r>
            <a:r>
              <a:rPr sz="1800" dirty="0">
                <a:latin typeface="Verdana"/>
                <a:cs typeface="Verdana"/>
              </a:rPr>
              <a:t>–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primary,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secondary,</a:t>
            </a:r>
            <a:r>
              <a:rPr sz="1800" spc="-5" dirty="0">
                <a:latin typeface="Verdana"/>
                <a:cs typeface="Verdana"/>
              </a:rPr>
              <a:t> tertiary</a:t>
            </a:r>
            <a:endParaRPr sz="1800">
              <a:latin typeface="Verdana"/>
              <a:cs typeface="Verdana"/>
            </a:endParaRPr>
          </a:p>
          <a:p>
            <a:pPr marL="13049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and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quaternary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0299" y="1894925"/>
            <a:ext cx="1555750" cy="547370"/>
            <a:chOff x="950299" y="1894925"/>
            <a:chExt cx="1555750" cy="547370"/>
          </a:xfrm>
        </p:grpSpPr>
        <p:sp>
          <p:nvSpPr>
            <p:cNvPr id="8" name="object 8"/>
            <p:cNvSpPr/>
            <p:nvPr/>
          </p:nvSpPr>
          <p:spPr>
            <a:xfrm>
              <a:off x="971550" y="1916176"/>
              <a:ext cx="1513205" cy="504825"/>
            </a:xfrm>
            <a:custGeom>
              <a:avLst/>
              <a:gdLst/>
              <a:ahLst/>
              <a:cxnLst/>
              <a:rect l="l" t="t" r="r" b="b"/>
              <a:pathLst>
                <a:path w="1513205" h="504825">
                  <a:moveTo>
                    <a:pt x="1428750" y="0"/>
                  </a:moveTo>
                  <a:lnTo>
                    <a:pt x="84137" y="0"/>
                  </a:lnTo>
                  <a:lnTo>
                    <a:pt x="51386" y="6600"/>
                  </a:lnTo>
                  <a:lnTo>
                    <a:pt x="24642" y="24606"/>
                  </a:lnTo>
                  <a:lnTo>
                    <a:pt x="6611" y="51327"/>
                  </a:lnTo>
                  <a:lnTo>
                    <a:pt x="0" y="84074"/>
                  </a:lnTo>
                  <a:lnTo>
                    <a:pt x="0" y="420624"/>
                  </a:lnTo>
                  <a:lnTo>
                    <a:pt x="6611" y="453389"/>
                  </a:lnTo>
                  <a:lnTo>
                    <a:pt x="24642" y="480155"/>
                  </a:lnTo>
                  <a:lnTo>
                    <a:pt x="51386" y="498205"/>
                  </a:lnTo>
                  <a:lnTo>
                    <a:pt x="84137" y="504825"/>
                  </a:lnTo>
                  <a:lnTo>
                    <a:pt x="1428750" y="504825"/>
                  </a:lnTo>
                  <a:lnTo>
                    <a:pt x="1461516" y="498205"/>
                  </a:lnTo>
                  <a:lnTo>
                    <a:pt x="1488281" y="480155"/>
                  </a:lnTo>
                  <a:lnTo>
                    <a:pt x="1506331" y="453389"/>
                  </a:lnTo>
                  <a:lnTo>
                    <a:pt x="1512951" y="420624"/>
                  </a:lnTo>
                  <a:lnTo>
                    <a:pt x="1512951" y="84074"/>
                  </a:lnTo>
                  <a:lnTo>
                    <a:pt x="1506331" y="51327"/>
                  </a:lnTo>
                  <a:lnTo>
                    <a:pt x="1488281" y="24606"/>
                  </a:lnTo>
                  <a:lnTo>
                    <a:pt x="1461516" y="6600"/>
                  </a:lnTo>
                  <a:lnTo>
                    <a:pt x="1428750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1550" y="1916176"/>
              <a:ext cx="1513205" cy="504825"/>
            </a:xfrm>
            <a:custGeom>
              <a:avLst/>
              <a:gdLst/>
              <a:ahLst/>
              <a:cxnLst/>
              <a:rect l="l" t="t" r="r" b="b"/>
              <a:pathLst>
                <a:path w="1513205" h="504825">
                  <a:moveTo>
                    <a:pt x="0" y="84074"/>
                  </a:moveTo>
                  <a:lnTo>
                    <a:pt x="6611" y="51327"/>
                  </a:lnTo>
                  <a:lnTo>
                    <a:pt x="24642" y="24606"/>
                  </a:lnTo>
                  <a:lnTo>
                    <a:pt x="51386" y="6600"/>
                  </a:lnTo>
                  <a:lnTo>
                    <a:pt x="84137" y="0"/>
                  </a:lnTo>
                  <a:lnTo>
                    <a:pt x="1428750" y="0"/>
                  </a:lnTo>
                  <a:lnTo>
                    <a:pt x="1461515" y="6600"/>
                  </a:lnTo>
                  <a:lnTo>
                    <a:pt x="1488281" y="24606"/>
                  </a:lnTo>
                  <a:lnTo>
                    <a:pt x="1506331" y="51327"/>
                  </a:lnTo>
                  <a:lnTo>
                    <a:pt x="1512951" y="84074"/>
                  </a:lnTo>
                  <a:lnTo>
                    <a:pt x="1512951" y="420624"/>
                  </a:lnTo>
                  <a:lnTo>
                    <a:pt x="1506331" y="453389"/>
                  </a:lnTo>
                  <a:lnTo>
                    <a:pt x="1488281" y="480155"/>
                  </a:lnTo>
                  <a:lnTo>
                    <a:pt x="1461516" y="498205"/>
                  </a:lnTo>
                  <a:lnTo>
                    <a:pt x="1428750" y="504825"/>
                  </a:lnTo>
                  <a:lnTo>
                    <a:pt x="84137" y="504825"/>
                  </a:lnTo>
                  <a:lnTo>
                    <a:pt x="51386" y="498205"/>
                  </a:lnTo>
                  <a:lnTo>
                    <a:pt x="24642" y="480155"/>
                  </a:lnTo>
                  <a:lnTo>
                    <a:pt x="6611" y="453389"/>
                  </a:lnTo>
                  <a:lnTo>
                    <a:pt x="0" y="420624"/>
                  </a:lnTo>
                  <a:lnTo>
                    <a:pt x="0" y="84074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36700" y="2000757"/>
            <a:ext cx="1181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PRIMARY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5287" y="2781236"/>
            <a:ext cx="5424805" cy="313880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 marR="33274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primary structure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refers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number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 linear </a:t>
            </a:r>
            <a:r>
              <a:rPr sz="1800" spc="-5" dirty="0">
                <a:latin typeface="Verdana"/>
                <a:cs typeface="Verdana"/>
              </a:rPr>
              <a:t>sequence </a:t>
            </a:r>
            <a:r>
              <a:rPr sz="1800" dirty="0">
                <a:latin typeface="Verdana"/>
                <a:cs typeface="Verdana"/>
              </a:rPr>
              <a:t>of amino </a:t>
            </a:r>
            <a:r>
              <a:rPr sz="1800" spc="-5" dirty="0">
                <a:latin typeface="Verdana"/>
                <a:cs typeface="Verdana"/>
              </a:rPr>
              <a:t>acids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polypeptide </a:t>
            </a:r>
            <a:r>
              <a:rPr sz="1800" dirty="0">
                <a:latin typeface="Verdana"/>
                <a:cs typeface="Verdana"/>
              </a:rPr>
              <a:t>chain and </a:t>
            </a:r>
            <a:r>
              <a:rPr sz="1800" spc="-5" dirty="0">
                <a:latin typeface="Verdana"/>
                <a:cs typeface="Verdana"/>
              </a:rPr>
              <a:t>the location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disulphide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bridges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91440" marR="31432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primary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structure</a:t>
            </a:r>
            <a:r>
              <a:rPr sz="1800" dirty="0">
                <a:latin typeface="Verdana"/>
                <a:cs typeface="Verdana"/>
              </a:rPr>
              <a:t> is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responsible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function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protein.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91440" marR="217804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The N-terminal </a:t>
            </a:r>
            <a:r>
              <a:rPr sz="1800" dirty="0">
                <a:latin typeface="Verdana"/>
                <a:cs typeface="Verdana"/>
              </a:rPr>
              <a:t>amino acid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written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 left side </a:t>
            </a:r>
            <a:r>
              <a:rPr sz="1800" spc="-5" dirty="0">
                <a:latin typeface="Verdana"/>
                <a:cs typeface="Verdana"/>
              </a:rPr>
              <a:t>whereas the </a:t>
            </a:r>
            <a:r>
              <a:rPr sz="1800" spc="-25" dirty="0">
                <a:latin typeface="Verdana"/>
                <a:cs typeface="Verdana"/>
              </a:rPr>
              <a:t>C- </a:t>
            </a:r>
            <a:r>
              <a:rPr sz="1800" dirty="0">
                <a:latin typeface="Verdana"/>
                <a:cs typeface="Verdana"/>
              </a:rPr>
              <a:t>terminal amino acid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written</a:t>
            </a:r>
            <a:r>
              <a:rPr sz="1800" dirty="0">
                <a:latin typeface="Verdana"/>
                <a:cs typeface="Verdana"/>
              </a:rPr>
              <a:t> on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right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side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03747" y="2051304"/>
            <a:ext cx="3317875" cy="4521835"/>
            <a:chOff x="5603747" y="2051304"/>
            <a:chExt cx="3317875" cy="452183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3747" y="2051304"/>
              <a:ext cx="3317748" cy="45217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6025" y="2243201"/>
              <a:ext cx="2933700" cy="41385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56978" y="1028128"/>
            <a:ext cx="2922270" cy="617220"/>
            <a:chOff x="3256978" y="1028128"/>
            <a:chExt cx="2922270" cy="617220"/>
          </a:xfrm>
        </p:grpSpPr>
        <p:sp>
          <p:nvSpPr>
            <p:cNvPr id="3" name="object 3"/>
            <p:cNvSpPr/>
            <p:nvPr/>
          </p:nvSpPr>
          <p:spPr>
            <a:xfrm>
              <a:off x="3278250" y="1049401"/>
              <a:ext cx="2879725" cy="574675"/>
            </a:xfrm>
            <a:custGeom>
              <a:avLst/>
              <a:gdLst/>
              <a:ahLst/>
              <a:cxnLst/>
              <a:rect l="l" t="t" r="r" b="b"/>
              <a:pathLst>
                <a:path w="2879725" h="574675">
                  <a:moveTo>
                    <a:pt x="2783840" y="0"/>
                  </a:moveTo>
                  <a:lnTo>
                    <a:pt x="95758" y="0"/>
                  </a:lnTo>
                  <a:lnTo>
                    <a:pt x="58453" y="7514"/>
                  </a:lnTo>
                  <a:lnTo>
                    <a:pt x="28019" y="28019"/>
                  </a:lnTo>
                  <a:lnTo>
                    <a:pt x="7514" y="58453"/>
                  </a:lnTo>
                  <a:lnTo>
                    <a:pt x="0" y="95758"/>
                  </a:lnTo>
                  <a:lnTo>
                    <a:pt x="0" y="478789"/>
                  </a:lnTo>
                  <a:lnTo>
                    <a:pt x="7514" y="516114"/>
                  </a:lnTo>
                  <a:lnTo>
                    <a:pt x="28019" y="546592"/>
                  </a:lnTo>
                  <a:lnTo>
                    <a:pt x="58453" y="567140"/>
                  </a:lnTo>
                  <a:lnTo>
                    <a:pt x="95758" y="574675"/>
                  </a:lnTo>
                  <a:lnTo>
                    <a:pt x="2783840" y="574675"/>
                  </a:lnTo>
                  <a:lnTo>
                    <a:pt x="2821164" y="567140"/>
                  </a:lnTo>
                  <a:lnTo>
                    <a:pt x="2851642" y="546592"/>
                  </a:lnTo>
                  <a:lnTo>
                    <a:pt x="2872190" y="516114"/>
                  </a:lnTo>
                  <a:lnTo>
                    <a:pt x="2879725" y="478789"/>
                  </a:lnTo>
                  <a:lnTo>
                    <a:pt x="2879725" y="95758"/>
                  </a:lnTo>
                  <a:lnTo>
                    <a:pt x="2872190" y="58453"/>
                  </a:lnTo>
                  <a:lnTo>
                    <a:pt x="2851642" y="28019"/>
                  </a:lnTo>
                  <a:lnTo>
                    <a:pt x="2821164" y="7514"/>
                  </a:lnTo>
                  <a:lnTo>
                    <a:pt x="2783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78250" y="1049401"/>
              <a:ext cx="2879725" cy="574675"/>
            </a:xfrm>
            <a:custGeom>
              <a:avLst/>
              <a:gdLst/>
              <a:ahLst/>
              <a:cxnLst/>
              <a:rect l="l" t="t" r="r" b="b"/>
              <a:pathLst>
                <a:path w="2879725" h="574675">
                  <a:moveTo>
                    <a:pt x="0" y="95758"/>
                  </a:moveTo>
                  <a:lnTo>
                    <a:pt x="7514" y="58453"/>
                  </a:lnTo>
                  <a:lnTo>
                    <a:pt x="28019" y="28019"/>
                  </a:lnTo>
                  <a:lnTo>
                    <a:pt x="58453" y="7514"/>
                  </a:lnTo>
                  <a:lnTo>
                    <a:pt x="95758" y="0"/>
                  </a:lnTo>
                  <a:lnTo>
                    <a:pt x="2783840" y="0"/>
                  </a:lnTo>
                  <a:lnTo>
                    <a:pt x="2821164" y="7514"/>
                  </a:lnTo>
                  <a:lnTo>
                    <a:pt x="2851642" y="28019"/>
                  </a:lnTo>
                  <a:lnTo>
                    <a:pt x="2872190" y="58453"/>
                  </a:lnTo>
                  <a:lnTo>
                    <a:pt x="2879725" y="95758"/>
                  </a:lnTo>
                  <a:lnTo>
                    <a:pt x="2879725" y="478789"/>
                  </a:lnTo>
                  <a:lnTo>
                    <a:pt x="2872190" y="516114"/>
                  </a:lnTo>
                  <a:lnTo>
                    <a:pt x="2851642" y="546592"/>
                  </a:lnTo>
                  <a:lnTo>
                    <a:pt x="2821164" y="567140"/>
                  </a:lnTo>
                  <a:lnTo>
                    <a:pt x="2783840" y="574675"/>
                  </a:lnTo>
                  <a:lnTo>
                    <a:pt x="95758" y="574675"/>
                  </a:lnTo>
                  <a:lnTo>
                    <a:pt x="58453" y="567140"/>
                  </a:lnTo>
                  <a:lnTo>
                    <a:pt x="28019" y="546592"/>
                  </a:lnTo>
                  <a:lnTo>
                    <a:pt x="7514" y="516114"/>
                  </a:lnTo>
                  <a:lnTo>
                    <a:pt x="0" y="478789"/>
                  </a:lnTo>
                  <a:lnTo>
                    <a:pt x="0" y="95758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BIOMOLECULES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217420" y="1595627"/>
            <a:ext cx="4927600" cy="1198245"/>
            <a:chOff x="2217420" y="1595627"/>
            <a:chExt cx="4927600" cy="11982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6008" y="1595627"/>
              <a:ext cx="163067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18050" y="1624075"/>
              <a:ext cx="0" cy="288925"/>
            </a:xfrm>
            <a:custGeom>
              <a:avLst/>
              <a:gdLst/>
              <a:ahLst/>
              <a:cxnLst/>
              <a:rect l="l" t="t" r="r" b="b"/>
              <a:pathLst>
                <a:path h="288925">
                  <a:moveTo>
                    <a:pt x="0" y="0"/>
                  </a:moveTo>
                  <a:lnTo>
                    <a:pt x="0" y="288925"/>
                  </a:lnTo>
                </a:path>
              </a:pathLst>
            </a:custGeom>
            <a:ln w="28575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960" y="1869947"/>
              <a:ext cx="4669536" cy="16306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14651" y="1913000"/>
              <a:ext cx="4535805" cy="0"/>
            </a:xfrm>
            <a:custGeom>
              <a:avLst/>
              <a:gdLst/>
              <a:ahLst/>
              <a:cxnLst/>
              <a:rect l="l" t="t" r="r" b="b"/>
              <a:pathLst>
                <a:path w="4535805">
                  <a:moveTo>
                    <a:pt x="0" y="0"/>
                  </a:moveTo>
                  <a:lnTo>
                    <a:pt x="4535424" y="0"/>
                  </a:lnTo>
                </a:path>
              </a:pathLst>
            </a:custGeom>
            <a:ln w="28575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7420" y="1883663"/>
              <a:ext cx="388619" cy="90982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43404" y="1912746"/>
              <a:ext cx="132715" cy="648335"/>
            </a:xfrm>
            <a:custGeom>
              <a:avLst/>
              <a:gdLst/>
              <a:ahLst/>
              <a:cxnLst/>
              <a:rect l="l" t="t" r="r" b="b"/>
              <a:pathLst>
                <a:path w="132714" h="648335">
                  <a:moveTo>
                    <a:pt x="15747" y="518287"/>
                  </a:moveTo>
                  <a:lnTo>
                    <a:pt x="8889" y="522350"/>
                  </a:lnTo>
                  <a:lnTo>
                    <a:pt x="2158" y="526414"/>
                  </a:lnTo>
                  <a:lnTo>
                    <a:pt x="0" y="535304"/>
                  </a:lnTo>
                  <a:lnTo>
                    <a:pt x="68071" y="647953"/>
                  </a:lnTo>
                  <a:lnTo>
                    <a:pt x="83945" y="619760"/>
                  </a:lnTo>
                  <a:lnTo>
                    <a:pt x="53339" y="619760"/>
                  </a:lnTo>
                  <a:lnTo>
                    <a:pt x="52561" y="567024"/>
                  </a:lnTo>
                  <a:lnTo>
                    <a:pt x="28575" y="527303"/>
                  </a:lnTo>
                  <a:lnTo>
                    <a:pt x="24510" y="520445"/>
                  </a:lnTo>
                  <a:lnTo>
                    <a:pt x="15747" y="518287"/>
                  </a:lnTo>
                  <a:close/>
                </a:path>
                <a:path w="132714" h="648335">
                  <a:moveTo>
                    <a:pt x="52561" y="567024"/>
                  </a:moveTo>
                  <a:lnTo>
                    <a:pt x="53339" y="619760"/>
                  </a:lnTo>
                  <a:lnTo>
                    <a:pt x="81914" y="619378"/>
                  </a:lnTo>
                  <a:lnTo>
                    <a:pt x="81815" y="612648"/>
                  </a:lnTo>
                  <a:lnTo>
                    <a:pt x="55118" y="612648"/>
                  </a:lnTo>
                  <a:lnTo>
                    <a:pt x="67187" y="591243"/>
                  </a:lnTo>
                  <a:lnTo>
                    <a:pt x="52561" y="567024"/>
                  </a:lnTo>
                  <a:close/>
                </a:path>
                <a:path w="132714" h="648335">
                  <a:moveTo>
                    <a:pt x="116458" y="516889"/>
                  </a:moveTo>
                  <a:lnTo>
                    <a:pt x="107822" y="519302"/>
                  </a:lnTo>
                  <a:lnTo>
                    <a:pt x="103885" y="526161"/>
                  </a:lnTo>
                  <a:lnTo>
                    <a:pt x="81134" y="566509"/>
                  </a:lnTo>
                  <a:lnTo>
                    <a:pt x="81914" y="619378"/>
                  </a:lnTo>
                  <a:lnTo>
                    <a:pt x="53339" y="619760"/>
                  </a:lnTo>
                  <a:lnTo>
                    <a:pt x="83945" y="619760"/>
                  </a:lnTo>
                  <a:lnTo>
                    <a:pt x="128777" y="540130"/>
                  </a:lnTo>
                  <a:lnTo>
                    <a:pt x="132714" y="533273"/>
                  </a:lnTo>
                  <a:lnTo>
                    <a:pt x="130175" y="524637"/>
                  </a:lnTo>
                  <a:lnTo>
                    <a:pt x="123316" y="520700"/>
                  </a:lnTo>
                  <a:lnTo>
                    <a:pt x="116458" y="516889"/>
                  </a:lnTo>
                  <a:close/>
                </a:path>
                <a:path w="132714" h="648335">
                  <a:moveTo>
                    <a:pt x="67187" y="591243"/>
                  </a:moveTo>
                  <a:lnTo>
                    <a:pt x="55118" y="612648"/>
                  </a:lnTo>
                  <a:lnTo>
                    <a:pt x="79882" y="612266"/>
                  </a:lnTo>
                  <a:lnTo>
                    <a:pt x="67187" y="591243"/>
                  </a:lnTo>
                  <a:close/>
                </a:path>
                <a:path w="132714" h="648335">
                  <a:moveTo>
                    <a:pt x="81134" y="566509"/>
                  </a:moveTo>
                  <a:lnTo>
                    <a:pt x="67187" y="591243"/>
                  </a:lnTo>
                  <a:lnTo>
                    <a:pt x="79882" y="612266"/>
                  </a:lnTo>
                  <a:lnTo>
                    <a:pt x="55118" y="612648"/>
                  </a:lnTo>
                  <a:lnTo>
                    <a:pt x="81815" y="612648"/>
                  </a:lnTo>
                  <a:lnTo>
                    <a:pt x="81134" y="566509"/>
                  </a:lnTo>
                  <a:close/>
                </a:path>
                <a:path w="132714" h="648335">
                  <a:moveTo>
                    <a:pt x="72770" y="0"/>
                  </a:moveTo>
                  <a:lnTo>
                    <a:pt x="44195" y="380"/>
                  </a:lnTo>
                  <a:lnTo>
                    <a:pt x="52561" y="567024"/>
                  </a:lnTo>
                  <a:lnTo>
                    <a:pt x="67187" y="591243"/>
                  </a:lnTo>
                  <a:lnTo>
                    <a:pt x="81134" y="566509"/>
                  </a:lnTo>
                  <a:lnTo>
                    <a:pt x="72770" y="0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55891" y="1883663"/>
              <a:ext cx="388620" cy="9098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883780" y="1912873"/>
              <a:ext cx="132715" cy="648335"/>
            </a:xfrm>
            <a:custGeom>
              <a:avLst/>
              <a:gdLst/>
              <a:ahLst/>
              <a:cxnLst/>
              <a:rect l="l" t="t" r="r" b="b"/>
              <a:pathLst>
                <a:path w="132715" h="648335">
                  <a:moveTo>
                    <a:pt x="15875" y="517398"/>
                  </a:moveTo>
                  <a:lnTo>
                    <a:pt x="9144" y="521462"/>
                  </a:lnTo>
                  <a:lnTo>
                    <a:pt x="2286" y="525399"/>
                  </a:lnTo>
                  <a:lnTo>
                    <a:pt x="0" y="534162"/>
                  </a:lnTo>
                  <a:lnTo>
                    <a:pt x="66294" y="647826"/>
                  </a:lnTo>
                  <a:lnTo>
                    <a:pt x="82808" y="619505"/>
                  </a:lnTo>
                  <a:lnTo>
                    <a:pt x="51943" y="619505"/>
                  </a:lnTo>
                  <a:lnTo>
                    <a:pt x="51943" y="566576"/>
                  </a:lnTo>
                  <a:lnTo>
                    <a:pt x="28575" y="526541"/>
                  </a:lnTo>
                  <a:lnTo>
                    <a:pt x="24638" y="519684"/>
                  </a:lnTo>
                  <a:lnTo>
                    <a:pt x="15875" y="517398"/>
                  </a:lnTo>
                  <a:close/>
                </a:path>
                <a:path w="132715" h="648335">
                  <a:moveTo>
                    <a:pt x="51943" y="566576"/>
                  </a:moveTo>
                  <a:lnTo>
                    <a:pt x="51943" y="619505"/>
                  </a:lnTo>
                  <a:lnTo>
                    <a:pt x="80518" y="619505"/>
                  </a:lnTo>
                  <a:lnTo>
                    <a:pt x="80518" y="612266"/>
                  </a:lnTo>
                  <a:lnTo>
                    <a:pt x="53975" y="612266"/>
                  </a:lnTo>
                  <a:lnTo>
                    <a:pt x="66294" y="591162"/>
                  </a:lnTo>
                  <a:lnTo>
                    <a:pt x="51943" y="566576"/>
                  </a:lnTo>
                  <a:close/>
                </a:path>
                <a:path w="132715" h="648335">
                  <a:moveTo>
                    <a:pt x="116713" y="517398"/>
                  </a:moveTo>
                  <a:lnTo>
                    <a:pt x="107950" y="519684"/>
                  </a:lnTo>
                  <a:lnTo>
                    <a:pt x="104013" y="526541"/>
                  </a:lnTo>
                  <a:lnTo>
                    <a:pt x="80645" y="566576"/>
                  </a:lnTo>
                  <a:lnTo>
                    <a:pt x="80518" y="619505"/>
                  </a:lnTo>
                  <a:lnTo>
                    <a:pt x="82808" y="619505"/>
                  </a:lnTo>
                  <a:lnTo>
                    <a:pt x="132588" y="534162"/>
                  </a:lnTo>
                  <a:lnTo>
                    <a:pt x="130301" y="525399"/>
                  </a:lnTo>
                  <a:lnTo>
                    <a:pt x="123444" y="521462"/>
                  </a:lnTo>
                  <a:lnTo>
                    <a:pt x="116713" y="517398"/>
                  </a:lnTo>
                  <a:close/>
                </a:path>
                <a:path w="132715" h="648335">
                  <a:moveTo>
                    <a:pt x="66294" y="591162"/>
                  </a:moveTo>
                  <a:lnTo>
                    <a:pt x="53975" y="612266"/>
                  </a:lnTo>
                  <a:lnTo>
                    <a:pt x="78613" y="612266"/>
                  </a:lnTo>
                  <a:lnTo>
                    <a:pt x="66294" y="591162"/>
                  </a:lnTo>
                  <a:close/>
                </a:path>
                <a:path w="132715" h="648335">
                  <a:moveTo>
                    <a:pt x="80518" y="566793"/>
                  </a:moveTo>
                  <a:lnTo>
                    <a:pt x="66294" y="591162"/>
                  </a:lnTo>
                  <a:lnTo>
                    <a:pt x="78613" y="612266"/>
                  </a:lnTo>
                  <a:lnTo>
                    <a:pt x="80518" y="612266"/>
                  </a:lnTo>
                  <a:lnTo>
                    <a:pt x="80518" y="566793"/>
                  </a:lnTo>
                  <a:close/>
                </a:path>
                <a:path w="132715" h="648335">
                  <a:moveTo>
                    <a:pt x="80518" y="0"/>
                  </a:moveTo>
                  <a:lnTo>
                    <a:pt x="51943" y="0"/>
                  </a:lnTo>
                  <a:lnTo>
                    <a:pt x="52070" y="566793"/>
                  </a:lnTo>
                  <a:lnTo>
                    <a:pt x="66294" y="591162"/>
                  </a:lnTo>
                  <a:lnTo>
                    <a:pt x="80518" y="566793"/>
                  </a:lnTo>
                  <a:lnTo>
                    <a:pt x="80518" y="0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63344" y="2592704"/>
            <a:ext cx="1109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Inorganic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8203" y="2592704"/>
            <a:ext cx="9093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Or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g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an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97126" y="2935287"/>
            <a:ext cx="1141730" cy="922655"/>
          </a:xfrm>
          <a:prstGeom prst="rect">
            <a:avLst/>
          </a:prstGeom>
          <a:solidFill>
            <a:srgbClr val="FFFFFF"/>
          </a:solidFill>
          <a:ln w="42500">
            <a:solidFill>
              <a:srgbClr val="9F2936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 marR="9271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Verdana"/>
                <a:cs typeface="Verdana"/>
              </a:rPr>
              <a:t>M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ne</a:t>
            </a:r>
            <a:r>
              <a:rPr sz="1800" spc="-45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s  </a:t>
            </a:r>
            <a:r>
              <a:rPr sz="1800" spc="-5" dirty="0">
                <a:latin typeface="Verdana"/>
                <a:cs typeface="Verdana"/>
              </a:rPr>
              <a:t>Gases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Water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1001" y="2921000"/>
            <a:ext cx="1870075" cy="2308225"/>
          </a:xfrm>
          <a:prstGeom prst="rect">
            <a:avLst/>
          </a:prstGeom>
          <a:solidFill>
            <a:srgbClr val="FFFFFF"/>
          </a:solidFill>
          <a:ln w="42500">
            <a:solidFill>
              <a:srgbClr val="9F2936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Verdana"/>
                <a:cs typeface="Verdana"/>
              </a:rPr>
              <a:t>Carbohydrates</a:t>
            </a:r>
            <a:endParaRPr sz="1800">
              <a:latin typeface="Verdana"/>
              <a:cs typeface="Verdana"/>
            </a:endParaRPr>
          </a:p>
          <a:p>
            <a:pPr marL="92075" marR="386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Lipids </a:t>
            </a:r>
            <a:r>
              <a:rPr sz="1800" dirty="0">
                <a:latin typeface="Verdana"/>
                <a:cs typeface="Verdana"/>
              </a:rPr>
              <a:t> Amino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acids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Proteins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Enzymes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Nucleotides</a:t>
            </a:r>
            <a:endParaRPr sz="1800">
              <a:latin typeface="Verdana"/>
              <a:cs typeface="Verdana"/>
            </a:endParaRPr>
          </a:p>
          <a:p>
            <a:pPr marL="92075" marR="29146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Nucleic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acids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Vitamins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7062" y="886799"/>
            <a:ext cx="1986280" cy="547370"/>
            <a:chOff x="447062" y="886799"/>
            <a:chExt cx="1986280" cy="547370"/>
          </a:xfrm>
        </p:grpSpPr>
        <p:sp>
          <p:nvSpPr>
            <p:cNvPr id="3" name="object 3"/>
            <p:cNvSpPr/>
            <p:nvPr/>
          </p:nvSpPr>
          <p:spPr>
            <a:xfrm>
              <a:off x="468312" y="908050"/>
              <a:ext cx="1943735" cy="504825"/>
            </a:xfrm>
            <a:custGeom>
              <a:avLst/>
              <a:gdLst/>
              <a:ahLst/>
              <a:cxnLst/>
              <a:rect l="l" t="t" r="r" b="b"/>
              <a:pathLst>
                <a:path w="1943735" h="504825">
                  <a:moveTo>
                    <a:pt x="1858962" y="0"/>
                  </a:moveTo>
                  <a:lnTo>
                    <a:pt x="84137" y="0"/>
                  </a:lnTo>
                  <a:lnTo>
                    <a:pt x="51386" y="6619"/>
                  </a:lnTo>
                  <a:lnTo>
                    <a:pt x="24642" y="24669"/>
                  </a:lnTo>
                  <a:lnTo>
                    <a:pt x="6611" y="51435"/>
                  </a:lnTo>
                  <a:lnTo>
                    <a:pt x="0" y="84200"/>
                  </a:lnTo>
                  <a:lnTo>
                    <a:pt x="0" y="420624"/>
                  </a:lnTo>
                  <a:lnTo>
                    <a:pt x="6611" y="453389"/>
                  </a:lnTo>
                  <a:lnTo>
                    <a:pt x="24642" y="480155"/>
                  </a:lnTo>
                  <a:lnTo>
                    <a:pt x="51386" y="498205"/>
                  </a:lnTo>
                  <a:lnTo>
                    <a:pt x="84137" y="504825"/>
                  </a:lnTo>
                  <a:lnTo>
                    <a:pt x="1858962" y="504825"/>
                  </a:lnTo>
                  <a:lnTo>
                    <a:pt x="1891728" y="498205"/>
                  </a:lnTo>
                  <a:lnTo>
                    <a:pt x="1918493" y="480155"/>
                  </a:lnTo>
                  <a:lnTo>
                    <a:pt x="1936543" y="453389"/>
                  </a:lnTo>
                  <a:lnTo>
                    <a:pt x="1943163" y="420624"/>
                  </a:lnTo>
                  <a:lnTo>
                    <a:pt x="1943163" y="84200"/>
                  </a:lnTo>
                  <a:lnTo>
                    <a:pt x="1936543" y="51435"/>
                  </a:lnTo>
                  <a:lnTo>
                    <a:pt x="1918493" y="24669"/>
                  </a:lnTo>
                  <a:lnTo>
                    <a:pt x="1891728" y="6619"/>
                  </a:lnTo>
                  <a:lnTo>
                    <a:pt x="1858962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8312" y="908050"/>
              <a:ext cx="1943735" cy="504825"/>
            </a:xfrm>
            <a:custGeom>
              <a:avLst/>
              <a:gdLst/>
              <a:ahLst/>
              <a:cxnLst/>
              <a:rect l="l" t="t" r="r" b="b"/>
              <a:pathLst>
                <a:path w="1943735" h="504825">
                  <a:moveTo>
                    <a:pt x="0" y="84200"/>
                  </a:moveTo>
                  <a:lnTo>
                    <a:pt x="6611" y="51435"/>
                  </a:lnTo>
                  <a:lnTo>
                    <a:pt x="24642" y="24669"/>
                  </a:lnTo>
                  <a:lnTo>
                    <a:pt x="51386" y="6619"/>
                  </a:lnTo>
                  <a:lnTo>
                    <a:pt x="84137" y="0"/>
                  </a:lnTo>
                  <a:lnTo>
                    <a:pt x="1858962" y="0"/>
                  </a:lnTo>
                  <a:lnTo>
                    <a:pt x="1891728" y="6619"/>
                  </a:lnTo>
                  <a:lnTo>
                    <a:pt x="1918493" y="24669"/>
                  </a:lnTo>
                  <a:lnTo>
                    <a:pt x="1936543" y="51435"/>
                  </a:lnTo>
                  <a:lnTo>
                    <a:pt x="1943163" y="84200"/>
                  </a:lnTo>
                  <a:lnTo>
                    <a:pt x="1943163" y="420624"/>
                  </a:lnTo>
                  <a:lnTo>
                    <a:pt x="1936543" y="453389"/>
                  </a:lnTo>
                  <a:lnTo>
                    <a:pt x="1918493" y="480155"/>
                  </a:lnTo>
                  <a:lnTo>
                    <a:pt x="1891728" y="498205"/>
                  </a:lnTo>
                  <a:lnTo>
                    <a:pt x="1858962" y="504825"/>
                  </a:lnTo>
                  <a:lnTo>
                    <a:pt x="84137" y="504825"/>
                  </a:lnTo>
                  <a:lnTo>
                    <a:pt x="51386" y="498205"/>
                  </a:lnTo>
                  <a:lnTo>
                    <a:pt x="24642" y="480155"/>
                  </a:lnTo>
                  <a:lnTo>
                    <a:pt x="6611" y="453389"/>
                  </a:lnTo>
                  <a:lnTo>
                    <a:pt x="0" y="420624"/>
                  </a:lnTo>
                  <a:lnTo>
                    <a:pt x="0" y="84200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25551" y="992505"/>
            <a:ext cx="1630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SECONDARY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9626" y="2852801"/>
            <a:ext cx="2004949" cy="295109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75843" y="2660904"/>
            <a:ext cx="6216650" cy="3335020"/>
            <a:chOff x="275843" y="2660904"/>
            <a:chExt cx="6216650" cy="33350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843" y="2660904"/>
              <a:ext cx="3241548" cy="33345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312" y="2852801"/>
              <a:ext cx="2857500" cy="29510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7955" y="2660904"/>
              <a:ext cx="3034283" cy="33345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9726" y="2852801"/>
              <a:ext cx="2651125" cy="29510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597150" y="496951"/>
            <a:ext cx="6067425" cy="147828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 marR="122555">
              <a:lnSpc>
                <a:spcPct val="100000"/>
              </a:lnSpc>
              <a:spcBef>
                <a:spcPts val="345"/>
              </a:spcBef>
            </a:pP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folding 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linear chain into a </a:t>
            </a:r>
            <a:r>
              <a:rPr sz="1800" spc="-5" dirty="0">
                <a:latin typeface="Verdana"/>
                <a:cs typeface="Verdana"/>
              </a:rPr>
              <a:t>specific </a:t>
            </a:r>
            <a:r>
              <a:rPr sz="1800" dirty="0">
                <a:latin typeface="Verdana"/>
                <a:cs typeface="Verdana"/>
              </a:rPr>
              <a:t>coiled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structure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 called as </a:t>
            </a:r>
            <a:r>
              <a:rPr sz="1800" spc="-5" dirty="0">
                <a:latin typeface="Verdana"/>
                <a:cs typeface="Verdana"/>
              </a:rPr>
              <a:t>secondary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structure.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91440" marR="40830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3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types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-5" dirty="0">
                <a:latin typeface="Verdana"/>
                <a:cs typeface="Verdana"/>
              </a:rPr>
              <a:t> α- </a:t>
            </a:r>
            <a:r>
              <a:rPr sz="1800" dirty="0">
                <a:latin typeface="Verdana"/>
                <a:cs typeface="Verdana"/>
              </a:rPr>
              <a:t>helix,</a:t>
            </a:r>
            <a:r>
              <a:rPr sz="1800" spc="-5" dirty="0">
                <a:latin typeface="Verdana"/>
                <a:cs typeface="Verdana"/>
              </a:rPr>
              <a:t> β-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pleated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sheet</a:t>
            </a:r>
            <a:r>
              <a:rPr sz="1800" dirty="0">
                <a:latin typeface="Verdana"/>
                <a:cs typeface="Verdana"/>
              </a:rPr>
              <a:t> and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collagen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helix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4042" y="6012891"/>
            <a:ext cx="895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α-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helix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11548" y="5982716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β-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pleated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sheet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2406" y="6012891"/>
            <a:ext cx="16344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Collagen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helix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7062" y="886799"/>
            <a:ext cx="1986280" cy="547370"/>
            <a:chOff x="447062" y="886799"/>
            <a:chExt cx="1986280" cy="547370"/>
          </a:xfrm>
        </p:grpSpPr>
        <p:sp>
          <p:nvSpPr>
            <p:cNvPr id="3" name="object 3"/>
            <p:cNvSpPr/>
            <p:nvPr/>
          </p:nvSpPr>
          <p:spPr>
            <a:xfrm>
              <a:off x="468312" y="908050"/>
              <a:ext cx="1943735" cy="504825"/>
            </a:xfrm>
            <a:custGeom>
              <a:avLst/>
              <a:gdLst/>
              <a:ahLst/>
              <a:cxnLst/>
              <a:rect l="l" t="t" r="r" b="b"/>
              <a:pathLst>
                <a:path w="1943735" h="504825">
                  <a:moveTo>
                    <a:pt x="1858962" y="0"/>
                  </a:moveTo>
                  <a:lnTo>
                    <a:pt x="84137" y="0"/>
                  </a:lnTo>
                  <a:lnTo>
                    <a:pt x="51386" y="6619"/>
                  </a:lnTo>
                  <a:lnTo>
                    <a:pt x="24642" y="24669"/>
                  </a:lnTo>
                  <a:lnTo>
                    <a:pt x="6611" y="51435"/>
                  </a:lnTo>
                  <a:lnTo>
                    <a:pt x="0" y="84200"/>
                  </a:lnTo>
                  <a:lnTo>
                    <a:pt x="0" y="420624"/>
                  </a:lnTo>
                  <a:lnTo>
                    <a:pt x="6611" y="453389"/>
                  </a:lnTo>
                  <a:lnTo>
                    <a:pt x="24642" y="480155"/>
                  </a:lnTo>
                  <a:lnTo>
                    <a:pt x="51386" y="498205"/>
                  </a:lnTo>
                  <a:lnTo>
                    <a:pt x="84137" y="504825"/>
                  </a:lnTo>
                  <a:lnTo>
                    <a:pt x="1858962" y="504825"/>
                  </a:lnTo>
                  <a:lnTo>
                    <a:pt x="1891728" y="498205"/>
                  </a:lnTo>
                  <a:lnTo>
                    <a:pt x="1918493" y="480155"/>
                  </a:lnTo>
                  <a:lnTo>
                    <a:pt x="1936543" y="453389"/>
                  </a:lnTo>
                  <a:lnTo>
                    <a:pt x="1943163" y="420624"/>
                  </a:lnTo>
                  <a:lnTo>
                    <a:pt x="1943163" y="84200"/>
                  </a:lnTo>
                  <a:lnTo>
                    <a:pt x="1936543" y="51435"/>
                  </a:lnTo>
                  <a:lnTo>
                    <a:pt x="1918493" y="24669"/>
                  </a:lnTo>
                  <a:lnTo>
                    <a:pt x="1891728" y="6619"/>
                  </a:lnTo>
                  <a:lnTo>
                    <a:pt x="1858962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8312" y="908050"/>
              <a:ext cx="1943735" cy="504825"/>
            </a:xfrm>
            <a:custGeom>
              <a:avLst/>
              <a:gdLst/>
              <a:ahLst/>
              <a:cxnLst/>
              <a:rect l="l" t="t" r="r" b="b"/>
              <a:pathLst>
                <a:path w="1943735" h="504825">
                  <a:moveTo>
                    <a:pt x="0" y="84200"/>
                  </a:moveTo>
                  <a:lnTo>
                    <a:pt x="6611" y="51435"/>
                  </a:lnTo>
                  <a:lnTo>
                    <a:pt x="24642" y="24669"/>
                  </a:lnTo>
                  <a:lnTo>
                    <a:pt x="51386" y="6619"/>
                  </a:lnTo>
                  <a:lnTo>
                    <a:pt x="84137" y="0"/>
                  </a:lnTo>
                  <a:lnTo>
                    <a:pt x="1858962" y="0"/>
                  </a:lnTo>
                  <a:lnTo>
                    <a:pt x="1891728" y="6619"/>
                  </a:lnTo>
                  <a:lnTo>
                    <a:pt x="1918493" y="24669"/>
                  </a:lnTo>
                  <a:lnTo>
                    <a:pt x="1936543" y="51435"/>
                  </a:lnTo>
                  <a:lnTo>
                    <a:pt x="1943163" y="84200"/>
                  </a:lnTo>
                  <a:lnTo>
                    <a:pt x="1943163" y="420624"/>
                  </a:lnTo>
                  <a:lnTo>
                    <a:pt x="1936543" y="453389"/>
                  </a:lnTo>
                  <a:lnTo>
                    <a:pt x="1918493" y="480155"/>
                  </a:lnTo>
                  <a:lnTo>
                    <a:pt x="1891728" y="498205"/>
                  </a:lnTo>
                  <a:lnTo>
                    <a:pt x="1858962" y="504825"/>
                  </a:lnTo>
                  <a:lnTo>
                    <a:pt x="84137" y="504825"/>
                  </a:lnTo>
                  <a:lnTo>
                    <a:pt x="51386" y="498205"/>
                  </a:lnTo>
                  <a:lnTo>
                    <a:pt x="24642" y="480155"/>
                  </a:lnTo>
                  <a:lnTo>
                    <a:pt x="6611" y="453389"/>
                  </a:lnTo>
                  <a:lnTo>
                    <a:pt x="0" y="420624"/>
                  </a:lnTo>
                  <a:lnTo>
                    <a:pt x="0" y="84200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9287" y="992505"/>
            <a:ext cx="1280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15" dirty="0">
                <a:solidFill>
                  <a:srgbClr val="FFFFFF"/>
                </a:solidFill>
                <a:latin typeface="Verdana"/>
                <a:cs typeface="Verdana"/>
              </a:rPr>
              <a:t>TERTIARY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72611" y="263652"/>
            <a:ext cx="5509260" cy="2205355"/>
            <a:chOff x="3372611" y="263652"/>
            <a:chExt cx="5509260" cy="22053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2611" y="263652"/>
              <a:ext cx="5509260" cy="22052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000" y="455676"/>
              <a:ext cx="5125974" cy="18207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23850" y="2444750"/>
            <a:ext cx="8453755" cy="12001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Verdana"/>
                <a:cs typeface="Verdana"/>
              </a:rPr>
              <a:t>The helical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polypeptide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may </a:t>
            </a:r>
            <a:r>
              <a:rPr sz="1800" dirty="0">
                <a:latin typeface="Verdana"/>
                <a:cs typeface="Verdana"/>
              </a:rPr>
              <a:t>fold </a:t>
            </a:r>
            <a:r>
              <a:rPr sz="1800" spc="-5" dirty="0">
                <a:latin typeface="Verdana"/>
                <a:cs typeface="Verdana"/>
              </a:rPr>
              <a:t>upon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itself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5" dirty="0">
                <a:latin typeface="Verdana"/>
                <a:cs typeface="Verdana"/>
              </a:rPr>
              <a:t> assume</a:t>
            </a:r>
            <a:r>
              <a:rPr sz="1800" dirty="0">
                <a:latin typeface="Verdana"/>
                <a:cs typeface="Verdana"/>
              </a:rPr>
              <a:t> 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complex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but</a:t>
            </a:r>
            <a:endParaRPr sz="1800">
              <a:latin typeface="Verdana"/>
              <a:cs typeface="Verdana"/>
            </a:endParaRPr>
          </a:p>
          <a:p>
            <a:pPr marL="17081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specific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–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spherical,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rod</a:t>
            </a:r>
            <a:r>
              <a:rPr sz="1800" dirty="0">
                <a:latin typeface="Verdana"/>
                <a:cs typeface="Verdana"/>
              </a:rPr>
              <a:t> like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something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5" dirty="0">
                <a:latin typeface="Verdana"/>
                <a:cs typeface="Verdana"/>
              </a:rPr>
              <a:t> between.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These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geometrical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shapes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known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5" dirty="0">
                <a:latin typeface="Verdana"/>
                <a:cs typeface="Verdana"/>
              </a:rPr>
              <a:t>tertiary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(3</a:t>
            </a:r>
            <a:r>
              <a:rPr sz="1800" baseline="25462" dirty="0">
                <a:latin typeface="Verdana"/>
                <a:cs typeface="Verdana"/>
              </a:rPr>
              <a:t>0</a:t>
            </a:r>
            <a:r>
              <a:rPr sz="1800" dirty="0">
                <a:latin typeface="Verdana"/>
                <a:cs typeface="Verdana"/>
              </a:rPr>
              <a:t>) structure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7062" y="4199848"/>
            <a:ext cx="2202180" cy="547370"/>
            <a:chOff x="447062" y="4199848"/>
            <a:chExt cx="2202180" cy="547370"/>
          </a:xfrm>
        </p:grpSpPr>
        <p:sp>
          <p:nvSpPr>
            <p:cNvPr id="11" name="object 11"/>
            <p:cNvSpPr/>
            <p:nvPr/>
          </p:nvSpPr>
          <p:spPr>
            <a:xfrm>
              <a:off x="468312" y="4221098"/>
              <a:ext cx="2159635" cy="504825"/>
            </a:xfrm>
            <a:custGeom>
              <a:avLst/>
              <a:gdLst/>
              <a:ahLst/>
              <a:cxnLst/>
              <a:rect l="l" t="t" r="r" b="b"/>
              <a:pathLst>
                <a:path w="2159635" h="504825">
                  <a:moveTo>
                    <a:pt x="2074862" y="0"/>
                  </a:moveTo>
                  <a:lnTo>
                    <a:pt x="84137" y="0"/>
                  </a:lnTo>
                  <a:lnTo>
                    <a:pt x="51386" y="6619"/>
                  </a:lnTo>
                  <a:lnTo>
                    <a:pt x="24642" y="24669"/>
                  </a:lnTo>
                  <a:lnTo>
                    <a:pt x="6611" y="51435"/>
                  </a:lnTo>
                  <a:lnTo>
                    <a:pt x="0" y="84200"/>
                  </a:lnTo>
                  <a:lnTo>
                    <a:pt x="0" y="420750"/>
                  </a:lnTo>
                  <a:lnTo>
                    <a:pt x="6611" y="453497"/>
                  </a:lnTo>
                  <a:lnTo>
                    <a:pt x="24642" y="480218"/>
                  </a:lnTo>
                  <a:lnTo>
                    <a:pt x="51386" y="498224"/>
                  </a:lnTo>
                  <a:lnTo>
                    <a:pt x="84137" y="504825"/>
                  </a:lnTo>
                  <a:lnTo>
                    <a:pt x="2074862" y="504825"/>
                  </a:lnTo>
                  <a:lnTo>
                    <a:pt x="2107628" y="498224"/>
                  </a:lnTo>
                  <a:lnTo>
                    <a:pt x="2134393" y="480218"/>
                  </a:lnTo>
                  <a:lnTo>
                    <a:pt x="2152443" y="453497"/>
                  </a:lnTo>
                  <a:lnTo>
                    <a:pt x="2159063" y="420750"/>
                  </a:lnTo>
                  <a:lnTo>
                    <a:pt x="2159063" y="84200"/>
                  </a:lnTo>
                  <a:lnTo>
                    <a:pt x="2152443" y="51435"/>
                  </a:lnTo>
                  <a:lnTo>
                    <a:pt x="2134393" y="24669"/>
                  </a:lnTo>
                  <a:lnTo>
                    <a:pt x="2107628" y="6619"/>
                  </a:lnTo>
                  <a:lnTo>
                    <a:pt x="2074862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312" y="4221098"/>
              <a:ext cx="2159635" cy="504825"/>
            </a:xfrm>
            <a:custGeom>
              <a:avLst/>
              <a:gdLst/>
              <a:ahLst/>
              <a:cxnLst/>
              <a:rect l="l" t="t" r="r" b="b"/>
              <a:pathLst>
                <a:path w="2159635" h="504825">
                  <a:moveTo>
                    <a:pt x="0" y="84200"/>
                  </a:moveTo>
                  <a:lnTo>
                    <a:pt x="6611" y="51435"/>
                  </a:lnTo>
                  <a:lnTo>
                    <a:pt x="24642" y="24669"/>
                  </a:lnTo>
                  <a:lnTo>
                    <a:pt x="51386" y="6619"/>
                  </a:lnTo>
                  <a:lnTo>
                    <a:pt x="84137" y="0"/>
                  </a:lnTo>
                  <a:lnTo>
                    <a:pt x="2074862" y="0"/>
                  </a:lnTo>
                  <a:lnTo>
                    <a:pt x="2107628" y="6619"/>
                  </a:lnTo>
                  <a:lnTo>
                    <a:pt x="2134393" y="24669"/>
                  </a:lnTo>
                  <a:lnTo>
                    <a:pt x="2152443" y="51434"/>
                  </a:lnTo>
                  <a:lnTo>
                    <a:pt x="2159063" y="84200"/>
                  </a:lnTo>
                  <a:lnTo>
                    <a:pt x="2159063" y="420750"/>
                  </a:lnTo>
                  <a:lnTo>
                    <a:pt x="2152443" y="453497"/>
                  </a:lnTo>
                  <a:lnTo>
                    <a:pt x="2134393" y="480218"/>
                  </a:lnTo>
                  <a:lnTo>
                    <a:pt x="2107628" y="498224"/>
                  </a:lnTo>
                  <a:lnTo>
                    <a:pt x="2074862" y="504825"/>
                  </a:lnTo>
                  <a:lnTo>
                    <a:pt x="84137" y="504825"/>
                  </a:lnTo>
                  <a:lnTo>
                    <a:pt x="51386" y="498224"/>
                  </a:lnTo>
                  <a:lnTo>
                    <a:pt x="24642" y="480218"/>
                  </a:lnTo>
                  <a:lnTo>
                    <a:pt x="6611" y="453497"/>
                  </a:lnTo>
                  <a:lnTo>
                    <a:pt x="0" y="420750"/>
                  </a:lnTo>
                  <a:lnTo>
                    <a:pt x="0" y="84200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68223" y="4306315"/>
            <a:ext cx="1757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QUATERNARY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34455" y="3857244"/>
            <a:ext cx="3034665" cy="2734310"/>
            <a:chOff x="5934455" y="3857244"/>
            <a:chExt cx="3034665" cy="273431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4455" y="3857244"/>
              <a:ext cx="3034283" cy="27340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6225" y="4049712"/>
              <a:ext cx="2651125" cy="23495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68312" y="5157787"/>
            <a:ext cx="5577205" cy="12001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Verdana"/>
                <a:cs typeface="Verdana"/>
              </a:rPr>
              <a:t>Proteins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said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 be quaternary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structure</a:t>
            </a:r>
            <a:endParaRPr sz="18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If</a:t>
            </a:r>
            <a:r>
              <a:rPr sz="1800" spc="-5" dirty="0">
                <a:latin typeface="Verdana"/>
                <a:cs typeface="Verdana"/>
              </a:rPr>
              <a:t> they </a:t>
            </a:r>
            <a:r>
              <a:rPr sz="1800" spc="-10" dirty="0">
                <a:latin typeface="Verdana"/>
                <a:cs typeface="Verdana"/>
              </a:rPr>
              <a:t>have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2 or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more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polypeptide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chains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Haemoglobin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 </a:t>
            </a:r>
            <a:r>
              <a:rPr sz="1800" spc="-5" dirty="0">
                <a:latin typeface="Verdana"/>
                <a:cs typeface="Verdana"/>
              </a:rPr>
              <a:t>excellent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2275" y="452501"/>
            <a:ext cx="6192901" cy="601814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37903" y="1794827"/>
            <a:ext cx="3068320" cy="663575"/>
            <a:chOff x="3037903" y="1794827"/>
            <a:chExt cx="3068320" cy="663575"/>
          </a:xfrm>
        </p:grpSpPr>
        <p:sp>
          <p:nvSpPr>
            <p:cNvPr id="3" name="object 3"/>
            <p:cNvSpPr/>
            <p:nvPr/>
          </p:nvSpPr>
          <p:spPr>
            <a:xfrm>
              <a:off x="3059176" y="1816099"/>
              <a:ext cx="3025775" cy="621030"/>
            </a:xfrm>
            <a:custGeom>
              <a:avLst/>
              <a:gdLst/>
              <a:ahLst/>
              <a:cxnLst/>
              <a:rect l="l" t="t" r="r" b="b"/>
              <a:pathLst>
                <a:path w="3025775" h="621030">
                  <a:moveTo>
                    <a:pt x="2922270" y="0"/>
                  </a:moveTo>
                  <a:lnTo>
                    <a:pt x="103378" y="0"/>
                  </a:lnTo>
                  <a:lnTo>
                    <a:pt x="63115" y="8135"/>
                  </a:lnTo>
                  <a:lnTo>
                    <a:pt x="30257" y="30321"/>
                  </a:lnTo>
                  <a:lnTo>
                    <a:pt x="8116" y="63222"/>
                  </a:lnTo>
                  <a:lnTo>
                    <a:pt x="0" y="103504"/>
                  </a:lnTo>
                  <a:lnTo>
                    <a:pt x="0" y="517271"/>
                  </a:lnTo>
                  <a:lnTo>
                    <a:pt x="8116" y="557553"/>
                  </a:lnTo>
                  <a:lnTo>
                    <a:pt x="30257" y="590454"/>
                  </a:lnTo>
                  <a:lnTo>
                    <a:pt x="63115" y="612640"/>
                  </a:lnTo>
                  <a:lnTo>
                    <a:pt x="103378" y="620776"/>
                  </a:lnTo>
                  <a:lnTo>
                    <a:pt x="2922270" y="620776"/>
                  </a:lnTo>
                  <a:lnTo>
                    <a:pt x="2962552" y="612640"/>
                  </a:lnTo>
                  <a:lnTo>
                    <a:pt x="2995453" y="590454"/>
                  </a:lnTo>
                  <a:lnTo>
                    <a:pt x="3017639" y="557553"/>
                  </a:lnTo>
                  <a:lnTo>
                    <a:pt x="3025775" y="517271"/>
                  </a:lnTo>
                  <a:lnTo>
                    <a:pt x="3025775" y="103504"/>
                  </a:lnTo>
                  <a:lnTo>
                    <a:pt x="3017639" y="63222"/>
                  </a:lnTo>
                  <a:lnTo>
                    <a:pt x="2995453" y="30321"/>
                  </a:lnTo>
                  <a:lnTo>
                    <a:pt x="2962552" y="8135"/>
                  </a:lnTo>
                  <a:lnTo>
                    <a:pt x="2922270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59176" y="1816099"/>
              <a:ext cx="3025775" cy="621030"/>
            </a:xfrm>
            <a:custGeom>
              <a:avLst/>
              <a:gdLst/>
              <a:ahLst/>
              <a:cxnLst/>
              <a:rect l="l" t="t" r="r" b="b"/>
              <a:pathLst>
                <a:path w="3025775" h="621030">
                  <a:moveTo>
                    <a:pt x="0" y="103504"/>
                  </a:moveTo>
                  <a:lnTo>
                    <a:pt x="8116" y="63222"/>
                  </a:lnTo>
                  <a:lnTo>
                    <a:pt x="30257" y="30321"/>
                  </a:lnTo>
                  <a:lnTo>
                    <a:pt x="63115" y="8135"/>
                  </a:lnTo>
                  <a:lnTo>
                    <a:pt x="103378" y="0"/>
                  </a:lnTo>
                  <a:lnTo>
                    <a:pt x="2922270" y="0"/>
                  </a:lnTo>
                  <a:lnTo>
                    <a:pt x="2962552" y="8135"/>
                  </a:lnTo>
                  <a:lnTo>
                    <a:pt x="2995453" y="30321"/>
                  </a:lnTo>
                  <a:lnTo>
                    <a:pt x="3017639" y="63222"/>
                  </a:lnTo>
                  <a:lnTo>
                    <a:pt x="3025775" y="103504"/>
                  </a:lnTo>
                  <a:lnTo>
                    <a:pt x="3025775" y="517271"/>
                  </a:lnTo>
                  <a:lnTo>
                    <a:pt x="3017639" y="557553"/>
                  </a:lnTo>
                  <a:lnTo>
                    <a:pt x="2995453" y="590454"/>
                  </a:lnTo>
                  <a:lnTo>
                    <a:pt x="2962552" y="612640"/>
                  </a:lnTo>
                  <a:lnTo>
                    <a:pt x="2922270" y="620776"/>
                  </a:lnTo>
                  <a:lnTo>
                    <a:pt x="103378" y="620776"/>
                  </a:lnTo>
                  <a:lnTo>
                    <a:pt x="63115" y="612640"/>
                  </a:lnTo>
                  <a:lnTo>
                    <a:pt x="30257" y="590454"/>
                  </a:lnTo>
                  <a:lnTo>
                    <a:pt x="8116" y="557553"/>
                  </a:lnTo>
                  <a:lnTo>
                    <a:pt x="0" y="517271"/>
                  </a:lnTo>
                  <a:lnTo>
                    <a:pt x="0" y="103504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72661" y="1929765"/>
            <a:ext cx="1597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5" dirty="0">
                <a:solidFill>
                  <a:srgbClr val="FFFFFF"/>
                </a:solidFill>
                <a:latin typeface="Verdana"/>
                <a:cs typeface="Verdana"/>
              </a:rPr>
              <a:t>PROTEINS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4015" y="2135187"/>
            <a:ext cx="7720330" cy="999490"/>
            <a:chOff x="374015" y="2135187"/>
            <a:chExt cx="7720330" cy="999490"/>
          </a:xfrm>
        </p:grpSpPr>
        <p:sp>
          <p:nvSpPr>
            <p:cNvPr id="7" name="object 7"/>
            <p:cNvSpPr/>
            <p:nvPr/>
          </p:nvSpPr>
          <p:spPr>
            <a:xfrm>
              <a:off x="1116012" y="2149475"/>
              <a:ext cx="6912609" cy="0"/>
            </a:xfrm>
            <a:custGeom>
              <a:avLst/>
              <a:gdLst/>
              <a:ahLst/>
              <a:cxnLst/>
              <a:rect l="l" t="t" r="r" b="b"/>
              <a:pathLst>
                <a:path w="6912609">
                  <a:moveTo>
                    <a:pt x="2087562" y="0"/>
                  </a:moveTo>
                  <a:lnTo>
                    <a:pt x="0" y="0"/>
                  </a:lnTo>
                </a:path>
                <a:path w="6912609">
                  <a:moveTo>
                    <a:pt x="6912038" y="0"/>
                  </a:moveTo>
                  <a:lnTo>
                    <a:pt x="4824412" y="0"/>
                  </a:lnTo>
                </a:path>
              </a:pathLst>
            </a:custGeom>
            <a:ln w="28575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5287" y="2149474"/>
              <a:ext cx="7699375" cy="963930"/>
            </a:xfrm>
            <a:custGeom>
              <a:avLst/>
              <a:gdLst/>
              <a:ahLst/>
              <a:cxnLst/>
              <a:rect l="l" t="t" r="r" b="b"/>
              <a:pathLst>
                <a:path w="7699375" h="963930">
                  <a:moveTo>
                    <a:pt x="2376487" y="520446"/>
                  </a:moveTo>
                  <a:lnTo>
                    <a:pt x="2369528" y="485914"/>
                  </a:lnTo>
                  <a:lnTo>
                    <a:pt x="2350541" y="457746"/>
                  </a:lnTo>
                  <a:lnTo>
                    <a:pt x="2322372" y="438759"/>
                  </a:lnTo>
                  <a:lnTo>
                    <a:pt x="2287841" y="431800"/>
                  </a:lnTo>
                  <a:lnTo>
                    <a:pt x="720788" y="431800"/>
                  </a:lnTo>
                  <a:lnTo>
                    <a:pt x="737298" y="403479"/>
                  </a:lnTo>
                  <a:lnTo>
                    <a:pt x="783069" y="324993"/>
                  </a:lnTo>
                  <a:lnTo>
                    <a:pt x="787044" y="318135"/>
                  </a:lnTo>
                  <a:lnTo>
                    <a:pt x="784745" y="309372"/>
                  </a:lnTo>
                  <a:lnTo>
                    <a:pt x="771118" y="301498"/>
                  </a:lnTo>
                  <a:lnTo>
                    <a:pt x="762368" y="303784"/>
                  </a:lnTo>
                  <a:lnTo>
                    <a:pt x="758393" y="310642"/>
                  </a:lnTo>
                  <a:lnTo>
                    <a:pt x="735012" y="350723"/>
                  </a:lnTo>
                  <a:lnTo>
                    <a:pt x="735012" y="0"/>
                  </a:lnTo>
                  <a:lnTo>
                    <a:pt x="706437" y="0"/>
                  </a:lnTo>
                  <a:lnTo>
                    <a:pt x="706437" y="350723"/>
                  </a:lnTo>
                  <a:lnTo>
                    <a:pt x="683056" y="310642"/>
                  </a:lnTo>
                  <a:lnTo>
                    <a:pt x="679081" y="303784"/>
                  </a:lnTo>
                  <a:lnTo>
                    <a:pt x="670331" y="301498"/>
                  </a:lnTo>
                  <a:lnTo>
                    <a:pt x="656704" y="309372"/>
                  </a:lnTo>
                  <a:lnTo>
                    <a:pt x="654405" y="318135"/>
                  </a:lnTo>
                  <a:lnTo>
                    <a:pt x="658380" y="324993"/>
                  </a:lnTo>
                  <a:lnTo>
                    <a:pt x="720648" y="431800"/>
                  </a:lnTo>
                  <a:lnTo>
                    <a:pt x="88633" y="431800"/>
                  </a:lnTo>
                  <a:lnTo>
                    <a:pt x="54127" y="438759"/>
                  </a:lnTo>
                  <a:lnTo>
                    <a:pt x="25958" y="457746"/>
                  </a:lnTo>
                  <a:lnTo>
                    <a:pt x="6959" y="485914"/>
                  </a:lnTo>
                  <a:lnTo>
                    <a:pt x="0" y="520446"/>
                  </a:lnTo>
                  <a:lnTo>
                    <a:pt x="0" y="875030"/>
                  </a:lnTo>
                  <a:lnTo>
                    <a:pt x="6959" y="909497"/>
                  </a:lnTo>
                  <a:lnTo>
                    <a:pt x="25958" y="937628"/>
                  </a:lnTo>
                  <a:lnTo>
                    <a:pt x="54127" y="956602"/>
                  </a:lnTo>
                  <a:lnTo>
                    <a:pt x="88633" y="963549"/>
                  </a:lnTo>
                  <a:lnTo>
                    <a:pt x="2287841" y="963549"/>
                  </a:lnTo>
                  <a:lnTo>
                    <a:pt x="2322372" y="956602"/>
                  </a:lnTo>
                  <a:lnTo>
                    <a:pt x="2350541" y="937628"/>
                  </a:lnTo>
                  <a:lnTo>
                    <a:pt x="2369528" y="909497"/>
                  </a:lnTo>
                  <a:lnTo>
                    <a:pt x="2376487" y="875030"/>
                  </a:lnTo>
                  <a:lnTo>
                    <a:pt x="2376487" y="520446"/>
                  </a:lnTo>
                  <a:close/>
                </a:path>
                <a:path w="7699375" h="963930">
                  <a:moveTo>
                    <a:pt x="4243006" y="518160"/>
                  </a:moveTo>
                  <a:lnTo>
                    <a:pt x="4240720" y="509397"/>
                  </a:lnTo>
                  <a:lnTo>
                    <a:pt x="4233862" y="505460"/>
                  </a:lnTo>
                  <a:lnTo>
                    <a:pt x="4227131" y="501523"/>
                  </a:lnTo>
                  <a:lnTo>
                    <a:pt x="4218368" y="503809"/>
                  </a:lnTo>
                  <a:lnTo>
                    <a:pt x="4214431" y="510667"/>
                  </a:lnTo>
                  <a:lnTo>
                    <a:pt x="4191063" y="550710"/>
                  </a:lnTo>
                  <a:lnTo>
                    <a:pt x="4190936" y="603504"/>
                  </a:lnTo>
                  <a:lnTo>
                    <a:pt x="4190936" y="596392"/>
                  </a:lnTo>
                  <a:lnTo>
                    <a:pt x="4190936" y="550926"/>
                  </a:lnTo>
                  <a:lnTo>
                    <a:pt x="4190936" y="200025"/>
                  </a:lnTo>
                  <a:lnTo>
                    <a:pt x="4162361" y="200025"/>
                  </a:lnTo>
                  <a:lnTo>
                    <a:pt x="4162488" y="550926"/>
                  </a:lnTo>
                  <a:lnTo>
                    <a:pt x="4176712" y="575297"/>
                  </a:lnTo>
                  <a:lnTo>
                    <a:pt x="4162361" y="550710"/>
                  </a:lnTo>
                  <a:lnTo>
                    <a:pt x="4138993" y="510667"/>
                  </a:lnTo>
                  <a:lnTo>
                    <a:pt x="4135056" y="503809"/>
                  </a:lnTo>
                  <a:lnTo>
                    <a:pt x="4126293" y="501523"/>
                  </a:lnTo>
                  <a:lnTo>
                    <a:pt x="4119562" y="505460"/>
                  </a:lnTo>
                  <a:lnTo>
                    <a:pt x="4112704" y="509397"/>
                  </a:lnTo>
                  <a:lnTo>
                    <a:pt x="4110418" y="518160"/>
                  </a:lnTo>
                  <a:lnTo>
                    <a:pt x="4114355" y="525018"/>
                  </a:lnTo>
                  <a:lnTo>
                    <a:pt x="4176712" y="631952"/>
                  </a:lnTo>
                  <a:lnTo>
                    <a:pt x="4193298" y="603504"/>
                  </a:lnTo>
                  <a:lnTo>
                    <a:pt x="4239069" y="525018"/>
                  </a:lnTo>
                  <a:lnTo>
                    <a:pt x="4243006" y="518160"/>
                  </a:lnTo>
                  <a:close/>
                </a:path>
                <a:path w="7699375" h="963930">
                  <a:moveTo>
                    <a:pt x="7699057" y="318135"/>
                  </a:moveTo>
                  <a:lnTo>
                    <a:pt x="7696771" y="309372"/>
                  </a:lnTo>
                  <a:lnTo>
                    <a:pt x="7683055" y="301498"/>
                  </a:lnTo>
                  <a:lnTo>
                    <a:pt x="7674292" y="303784"/>
                  </a:lnTo>
                  <a:lnTo>
                    <a:pt x="7670355" y="310642"/>
                  </a:lnTo>
                  <a:lnTo>
                    <a:pt x="7646987" y="350685"/>
                  </a:lnTo>
                  <a:lnTo>
                    <a:pt x="7646987" y="0"/>
                  </a:lnTo>
                  <a:lnTo>
                    <a:pt x="7618412" y="0"/>
                  </a:lnTo>
                  <a:lnTo>
                    <a:pt x="7618412" y="350685"/>
                  </a:lnTo>
                  <a:lnTo>
                    <a:pt x="7595044" y="310642"/>
                  </a:lnTo>
                  <a:lnTo>
                    <a:pt x="7591107" y="303784"/>
                  </a:lnTo>
                  <a:lnTo>
                    <a:pt x="7582344" y="301498"/>
                  </a:lnTo>
                  <a:lnTo>
                    <a:pt x="7568628" y="309372"/>
                  </a:lnTo>
                  <a:lnTo>
                    <a:pt x="7566342" y="318135"/>
                  </a:lnTo>
                  <a:lnTo>
                    <a:pt x="7570406" y="324993"/>
                  </a:lnTo>
                  <a:lnTo>
                    <a:pt x="7632636" y="431927"/>
                  </a:lnTo>
                  <a:lnTo>
                    <a:pt x="7649223" y="403479"/>
                  </a:lnTo>
                  <a:lnTo>
                    <a:pt x="7694993" y="324993"/>
                  </a:lnTo>
                  <a:lnTo>
                    <a:pt x="7699057" y="318135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5287" y="2581275"/>
              <a:ext cx="2376805" cy="532130"/>
            </a:xfrm>
            <a:custGeom>
              <a:avLst/>
              <a:gdLst/>
              <a:ahLst/>
              <a:cxnLst/>
              <a:rect l="l" t="t" r="r" b="b"/>
              <a:pathLst>
                <a:path w="2376805" h="532130">
                  <a:moveTo>
                    <a:pt x="0" y="88646"/>
                  </a:moveTo>
                  <a:lnTo>
                    <a:pt x="6965" y="54113"/>
                  </a:lnTo>
                  <a:lnTo>
                    <a:pt x="25961" y="25939"/>
                  </a:lnTo>
                  <a:lnTo>
                    <a:pt x="54135" y="6957"/>
                  </a:lnTo>
                  <a:lnTo>
                    <a:pt x="88633" y="0"/>
                  </a:lnTo>
                  <a:lnTo>
                    <a:pt x="2287841" y="0"/>
                  </a:lnTo>
                  <a:lnTo>
                    <a:pt x="2322373" y="6957"/>
                  </a:lnTo>
                  <a:lnTo>
                    <a:pt x="2350547" y="25939"/>
                  </a:lnTo>
                  <a:lnTo>
                    <a:pt x="2369530" y="54113"/>
                  </a:lnTo>
                  <a:lnTo>
                    <a:pt x="2376487" y="88646"/>
                  </a:lnTo>
                  <a:lnTo>
                    <a:pt x="2376487" y="443229"/>
                  </a:lnTo>
                  <a:lnTo>
                    <a:pt x="2369530" y="477688"/>
                  </a:lnTo>
                  <a:lnTo>
                    <a:pt x="2350547" y="505825"/>
                  </a:lnTo>
                  <a:lnTo>
                    <a:pt x="2322373" y="524793"/>
                  </a:lnTo>
                  <a:lnTo>
                    <a:pt x="2287841" y="531749"/>
                  </a:lnTo>
                  <a:lnTo>
                    <a:pt x="88633" y="531749"/>
                  </a:lnTo>
                  <a:lnTo>
                    <a:pt x="54135" y="524793"/>
                  </a:lnTo>
                  <a:lnTo>
                    <a:pt x="25961" y="505825"/>
                  </a:lnTo>
                  <a:lnTo>
                    <a:pt x="6965" y="477688"/>
                  </a:lnTo>
                  <a:lnTo>
                    <a:pt x="0" y="443229"/>
                  </a:lnTo>
                  <a:lnTo>
                    <a:pt x="0" y="88646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82141" y="2696336"/>
            <a:ext cx="1002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98202" y="2777426"/>
            <a:ext cx="2563495" cy="673100"/>
            <a:chOff x="3398202" y="2777426"/>
            <a:chExt cx="2563495" cy="673100"/>
          </a:xfrm>
        </p:grpSpPr>
        <p:sp>
          <p:nvSpPr>
            <p:cNvPr id="12" name="object 12"/>
            <p:cNvSpPr/>
            <p:nvPr/>
          </p:nvSpPr>
          <p:spPr>
            <a:xfrm>
              <a:off x="3419475" y="2798699"/>
              <a:ext cx="2520950" cy="630555"/>
            </a:xfrm>
            <a:custGeom>
              <a:avLst/>
              <a:gdLst/>
              <a:ahLst/>
              <a:cxnLst/>
              <a:rect l="l" t="t" r="r" b="b"/>
              <a:pathLst>
                <a:path w="2520950" h="630554">
                  <a:moveTo>
                    <a:pt x="2415921" y="0"/>
                  </a:moveTo>
                  <a:lnTo>
                    <a:pt x="105028" y="0"/>
                  </a:lnTo>
                  <a:lnTo>
                    <a:pt x="64133" y="8268"/>
                  </a:lnTo>
                  <a:lnTo>
                    <a:pt x="30749" y="30813"/>
                  </a:lnTo>
                  <a:lnTo>
                    <a:pt x="8249" y="64240"/>
                  </a:lnTo>
                  <a:lnTo>
                    <a:pt x="0" y="105155"/>
                  </a:lnTo>
                  <a:lnTo>
                    <a:pt x="0" y="525272"/>
                  </a:lnTo>
                  <a:lnTo>
                    <a:pt x="8249" y="566167"/>
                  </a:lnTo>
                  <a:lnTo>
                    <a:pt x="30749" y="599551"/>
                  </a:lnTo>
                  <a:lnTo>
                    <a:pt x="64133" y="622051"/>
                  </a:lnTo>
                  <a:lnTo>
                    <a:pt x="105028" y="630301"/>
                  </a:lnTo>
                  <a:lnTo>
                    <a:pt x="2415921" y="630301"/>
                  </a:lnTo>
                  <a:lnTo>
                    <a:pt x="2456816" y="622051"/>
                  </a:lnTo>
                  <a:lnTo>
                    <a:pt x="2490200" y="599551"/>
                  </a:lnTo>
                  <a:lnTo>
                    <a:pt x="2512700" y="566167"/>
                  </a:lnTo>
                  <a:lnTo>
                    <a:pt x="2520950" y="525272"/>
                  </a:lnTo>
                  <a:lnTo>
                    <a:pt x="2520950" y="105155"/>
                  </a:lnTo>
                  <a:lnTo>
                    <a:pt x="2512700" y="64240"/>
                  </a:lnTo>
                  <a:lnTo>
                    <a:pt x="2490200" y="30813"/>
                  </a:lnTo>
                  <a:lnTo>
                    <a:pt x="2456816" y="8268"/>
                  </a:lnTo>
                  <a:lnTo>
                    <a:pt x="2415921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19475" y="2798699"/>
              <a:ext cx="2520950" cy="630555"/>
            </a:xfrm>
            <a:custGeom>
              <a:avLst/>
              <a:gdLst/>
              <a:ahLst/>
              <a:cxnLst/>
              <a:rect l="l" t="t" r="r" b="b"/>
              <a:pathLst>
                <a:path w="2520950" h="630554">
                  <a:moveTo>
                    <a:pt x="0" y="105155"/>
                  </a:moveTo>
                  <a:lnTo>
                    <a:pt x="8249" y="64240"/>
                  </a:lnTo>
                  <a:lnTo>
                    <a:pt x="30749" y="30813"/>
                  </a:lnTo>
                  <a:lnTo>
                    <a:pt x="64133" y="8268"/>
                  </a:lnTo>
                  <a:lnTo>
                    <a:pt x="105028" y="0"/>
                  </a:lnTo>
                  <a:lnTo>
                    <a:pt x="2415921" y="0"/>
                  </a:lnTo>
                  <a:lnTo>
                    <a:pt x="2456816" y="8268"/>
                  </a:lnTo>
                  <a:lnTo>
                    <a:pt x="2490200" y="30813"/>
                  </a:lnTo>
                  <a:lnTo>
                    <a:pt x="2512700" y="64240"/>
                  </a:lnTo>
                  <a:lnTo>
                    <a:pt x="2520950" y="105155"/>
                  </a:lnTo>
                  <a:lnTo>
                    <a:pt x="2520950" y="525272"/>
                  </a:lnTo>
                  <a:lnTo>
                    <a:pt x="2512700" y="566167"/>
                  </a:lnTo>
                  <a:lnTo>
                    <a:pt x="2490200" y="599551"/>
                  </a:lnTo>
                  <a:lnTo>
                    <a:pt x="2456816" y="622051"/>
                  </a:lnTo>
                  <a:lnTo>
                    <a:pt x="2415921" y="630301"/>
                  </a:lnTo>
                  <a:lnTo>
                    <a:pt x="105028" y="630301"/>
                  </a:lnTo>
                  <a:lnTo>
                    <a:pt x="64133" y="622051"/>
                  </a:lnTo>
                  <a:lnTo>
                    <a:pt x="30749" y="599551"/>
                  </a:lnTo>
                  <a:lnTo>
                    <a:pt x="8249" y="566167"/>
                  </a:lnTo>
                  <a:lnTo>
                    <a:pt x="0" y="525272"/>
                  </a:lnTo>
                  <a:lnTo>
                    <a:pt x="0" y="105155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29354" y="2825877"/>
            <a:ext cx="190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Chemical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nature </a:t>
            </a:r>
            <a:r>
              <a:rPr sz="1800" spc="-6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solubility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79600" y="2560024"/>
            <a:ext cx="2419350" cy="746125"/>
            <a:chOff x="6279600" y="2560024"/>
            <a:chExt cx="2419350" cy="746125"/>
          </a:xfrm>
        </p:grpSpPr>
        <p:sp>
          <p:nvSpPr>
            <p:cNvPr id="16" name="object 16"/>
            <p:cNvSpPr/>
            <p:nvPr/>
          </p:nvSpPr>
          <p:spPr>
            <a:xfrm>
              <a:off x="6300851" y="2581275"/>
              <a:ext cx="2376805" cy="703580"/>
            </a:xfrm>
            <a:custGeom>
              <a:avLst/>
              <a:gdLst/>
              <a:ahLst/>
              <a:cxnLst/>
              <a:rect l="l" t="t" r="r" b="b"/>
              <a:pathLst>
                <a:path w="2376804" h="703579">
                  <a:moveTo>
                    <a:pt x="2259203" y="0"/>
                  </a:moveTo>
                  <a:lnTo>
                    <a:pt x="117094" y="0"/>
                  </a:lnTo>
                  <a:lnTo>
                    <a:pt x="71526" y="9207"/>
                  </a:lnTo>
                  <a:lnTo>
                    <a:pt x="34305" y="34321"/>
                  </a:lnTo>
                  <a:lnTo>
                    <a:pt x="9205" y="71580"/>
                  </a:lnTo>
                  <a:lnTo>
                    <a:pt x="0" y="117221"/>
                  </a:lnTo>
                  <a:lnTo>
                    <a:pt x="0" y="586104"/>
                  </a:lnTo>
                  <a:lnTo>
                    <a:pt x="9205" y="631692"/>
                  </a:lnTo>
                  <a:lnTo>
                    <a:pt x="34305" y="668956"/>
                  </a:lnTo>
                  <a:lnTo>
                    <a:pt x="71526" y="694100"/>
                  </a:lnTo>
                  <a:lnTo>
                    <a:pt x="117094" y="703326"/>
                  </a:lnTo>
                  <a:lnTo>
                    <a:pt x="2259203" y="703326"/>
                  </a:lnTo>
                  <a:lnTo>
                    <a:pt x="2304843" y="694100"/>
                  </a:lnTo>
                  <a:lnTo>
                    <a:pt x="2342102" y="668956"/>
                  </a:lnTo>
                  <a:lnTo>
                    <a:pt x="2367216" y="631692"/>
                  </a:lnTo>
                  <a:lnTo>
                    <a:pt x="2376424" y="586104"/>
                  </a:lnTo>
                  <a:lnTo>
                    <a:pt x="2376424" y="117221"/>
                  </a:lnTo>
                  <a:lnTo>
                    <a:pt x="2367216" y="71580"/>
                  </a:lnTo>
                  <a:lnTo>
                    <a:pt x="2342102" y="34321"/>
                  </a:lnTo>
                  <a:lnTo>
                    <a:pt x="2304843" y="9207"/>
                  </a:lnTo>
                  <a:lnTo>
                    <a:pt x="2259203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00851" y="2581275"/>
              <a:ext cx="2376805" cy="703580"/>
            </a:xfrm>
            <a:custGeom>
              <a:avLst/>
              <a:gdLst/>
              <a:ahLst/>
              <a:cxnLst/>
              <a:rect l="l" t="t" r="r" b="b"/>
              <a:pathLst>
                <a:path w="2376804" h="703579">
                  <a:moveTo>
                    <a:pt x="0" y="117221"/>
                  </a:moveTo>
                  <a:lnTo>
                    <a:pt x="9205" y="71580"/>
                  </a:lnTo>
                  <a:lnTo>
                    <a:pt x="34305" y="34321"/>
                  </a:lnTo>
                  <a:lnTo>
                    <a:pt x="71526" y="9207"/>
                  </a:lnTo>
                  <a:lnTo>
                    <a:pt x="117094" y="0"/>
                  </a:lnTo>
                  <a:lnTo>
                    <a:pt x="2259203" y="0"/>
                  </a:lnTo>
                  <a:lnTo>
                    <a:pt x="2304843" y="9207"/>
                  </a:lnTo>
                  <a:lnTo>
                    <a:pt x="2342102" y="34321"/>
                  </a:lnTo>
                  <a:lnTo>
                    <a:pt x="2367216" y="71580"/>
                  </a:lnTo>
                  <a:lnTo>
                    <a:pt x="2376424" y="117221"/>
                  </a:lnTo>
                  <a:lnTo>
                    <a:pt x="2376424" y="586104"/>
                  </a:lnTo>
                  <a:lnTo>
                    <a:pt x="2367216" y="631692"/>
                  </a:lnTo>
                  <a:lnTo>
                    <a:pt x="2342102" y="668956"/>
                  </a:lnTo>
                  <a:lnTo>
                    <a:pt x="2304843" y="694100"/>
                  </a:lnTo>
                  <a:lnTo>
                    <a:pt x="2259203" y="703326"/>
                  </a:lnTo>
                  <a:lnTo>
                    <a:pt x="117094" y="703326"/>
                  </a:lnTo>
                  <a:lnTo>
                    <a:pt x="71526" y="694100"/>
                  </a:lnTo>
                  <a:lnTo>
                    <a:pt x="34305" y="668956"/>
                  </a:lnTo>
                  <a:lnTo>
                    <a:pt x="9205" y="631692"/>
                  </a:lnTo>
                  <a:lnTo>
                    <a:pt x="0" y="586104"/>
                  </a:lnTo>
                  <a:lnTo>
                    <a:pt x="0" y="117221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31330" y="2644902"/>
            <a:ext cx="1317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Nutritional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rtance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2940" y="1104328"/>
            <a:ext cx="663575" cy="4362450"/>
            <a:chOff x="662940" y="1104328"/>
            <a:chExt cx="663575" cy="4362450"/>
          </a:xfrm>
        </p:grpSpPr>
        <p:sp>
          <p:nvSpPr>
            <p:cNvPr id="3" name="object 3"/>
            <p:cNvSpPr/>
            <p:nvPr/>
          </p:nvSpPr>
          <p:spPr>
            <a:xfrm>
              <a:off x="684212" y="1125601"/>
              <a:ext cx="621030" cy="4319905"/>
            </a:xfrm>
            <a:custGeom>
              <a:avLst/>
              <a:gdLst/>
              <a:ahLst/>
              <a:cxnLst/>
              <a:rect l="l" t="t" r="r" b="b"/>
              <a:pathLst>
                <a:path w="621030" h="4319905">
                  <a:moveTo>
                    <a:pt x="517258" y="0"/>
                  </a:moveTo>
                  <a:lnTo>
                    <a:pt x="103454" y="0"/>
                  </a:lnTo>
                  <a:lnTo>
                    <a:pt x="63184" y="8116"/>
                  </a:lnTo>
                  <a:lnTo>
                    <a:pt x="30300" y="30257"/>
                  </a:lnTo>
                  <a:lnTo>
                    <a:pt x="8129" y="63115"/>
                  </a:lnTo>
                  <a:lnTo>
                    <a:pt x="0" y="103377"/>
                  </a:lnTo>
                  <a:lnTo>
                    <a:pt x="0" y="4216019"/>
                  </a:lnTo>
                  <a:lnTo>
                    <a:pt x="8129" y="4256301"/>
                  </a:lnTo>
                  <a:lnTo>
                    <a:pt x="30300" y="4289202"/>
                  </a:lnTo>
                  <a:lnTo>
                    <a:pt x="63184" y="4311388"/>
                  </a:lnTo>
                  <a:lnTo>
                    <a:pt x="103454" y="4319524"/>
                  </a:lnTo>
                  <a:lnTo>
                    <a:pt x="517258" y="4319524"/>
                  </a:lnTo>
                  <a:lnTo>
                    <a:pt x="557527" y="4311388"/>
                  </a:lnTo>
                  <a:lnTo>
                    <a:pt x="590411" y="4289202"/>
                  </a:lnTo>
                  <a:lnTo>
                    <a:pt x="612582" y="4256301"/>
                  </a:lnTo>
                  <a:lnTo>
                    <a:pt x="620712" y="4216019"/>
                  </a:lnTo>
                  <a:lnTo>
                    <a:pt x="620712" y="103377"/>
                  </a:lnTo>
                  <a:lnTo>
                    <a:pt x="612582" y="63115"/>
                  </a:lnTo>
                  <a:lnTo>
                    <a:pt x="590411" y="30257"/>
                  </a:lnTo>
                  <a:lnTo>
                    <a:pt x="557527" y="8116"/>
                  </a:lnTo>
                  <a:lnTo>
                    <a:pt x="517258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4212" y="1125601"/>
              <a:ext cx="621030" cy="4319905"/>
            </a:xfrm>
            <a:custGeom>
              <a:avLst/>
              <a:gdLst/>
              <a:ahLst/>
              <a:cxnLst/>
              <a:rect l="l" t="t" r="r" b="b"/>
              <a:pathLst>
                <a:path w="621030" h="4319905">
                  <a:moveTo>
                    <a:pt x="103454" y="4319524"/>
                  </a:moveTo>
                  <a:lnTo>
                    <a:pt x="63184" y="4311388"/>
                  </a:lnTo>
                  <a:lnTo>
                    <a:pt x="30300" y="4289202"/>
                  </a:lnTo>
                  <a:lnTo>
                    <a:pt x="8129" y="4256301"/>
                  </a:lnTo>
                  <a:lnTo>
                    <a:pt x="0" y="4216019"/>
                  </a:lnTo>
                  <a:lnTo>
                    <a:pt x="0" y="103377"/>
                  </a:lnTo>
                  <a:lnTo>
                    <a:pt x="8129" y="63115"/>
                  </a:lnTo>
                  <a:lnTo>
                    <a:pt x="30300" y="30257"/>
                  </a:lnTo>
                  <a:lnTo>
                    <a:pt x="63184" y="8116"/>
                  </a:lnTo>
                  <a:lnTo>
                    <a:pt x="103454" y="0"/>
                  </a:lnTo>
                  <a:lnTo>
                    <a:pt x="517258" y="0"/>
                  </a:lnTo>
                  <a:lnTo>
                    <a:pt x="557527" y="8116"/>
                  </a:lnTo>
                  <a:lnTo>
                    <a:pt x="590411" y="30257"/>
                  </a:lnTo>
                  <a:lnTo>
                    <a:pt x="612582" y="63115"/>
                  </a:lnTo>
                  <a:lnTo>
                    <a:pt x="620712" y="103377"/>
                  </a:lnTo>
                  <a:lnTo>
                    <a:pt x="620712" y="4216019"/>
                  </a:lnTo>
                  <a:lnTo>
                    <a:pt x="612582" y="4256301"/>
                  </a:lnTo>
                  <a:lnTo>
                    <a:pt x="590411" y="4289202"/>
                  </a:lnTo>
                  <a:lnTo>
                    <a:pt x="557527" y="4311388"/>
                  </a:lnTo>
                  <a:lnTo>
                    <a:pt x="517258" y="4319524"/>
                  </a:lnTo>
                  <a:lnTo>
                    <a:pt x="103454" y="4319524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95819" y="1464399"/>
            <a:ext cx="396240" cy="3644265"/>
          </a:xfrm>
          <a:prstGeom prst="rect">
            <a:avLst/>
          </a:prstGeom>
        </p:spPr>
        <p:txBody>
          <a:bodyPr vert="vert270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Functional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classification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98575" y="559434"/>
            <a:ext cx="536575" cy="5211445"/>
            <a:chOff x="1298575" y="559434"/>
            <a:chExt cx="536575" cy="5211445"/>
          </a:xfrm>
        </p:grpSpPr>
        <p:sp>
          <p:nvSpPr>
            <p:cNvPr id="7" name="object 7"/>
            <p:cNvSpPr/>
            <p:nvPr/>
          </p:nvSpPr>
          <p:spPr>
            <a:xfrm>
              <a:off x="1304925" y="611250"/>
              <a:ext cx="243204" cy="5153025"/>
            </a:xfrm>
            <a:custGeom>
              <a:avLst/>
              <a:gdLst/>
              <a:ahLst/>
              <a:cxnLst/>
              <a:rect l="l" t="t" r="r" b="b"/>
              <a:pathLst>
                <a:path w="243205" h="5153025">
                  <a:moveTo>
                    <a:pt x="0" y="2673350"/>
                  </a:moveTo>
                  <a:lnTo>
                    <a:pt x="242950" y="2673350"/>
                  </a:lnTo>
                </a:path>
                <a:path w="243205" h="5153025">
                  <a:moveTo>
                    <a:pt x="242950" y="0"/>
                  </a:moveTo>
                  <a:lnTo>
                    <a:pt x="242950" y="5152961"/>
                  </a:lnTo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47875" y="559434"/>
              <a:ext cx="287655" cy="103505"/>
            </a:xfrm>
            <a:custGeom>
              <a:avLst/>
              <a:gdLst/>
              <a:ahLst/>
              <a:cxnLst/>
              <a:rect l="l" t="t" r="r" b="b"/>
              <a:pathLst>
                <a:path w="287655" h="103504">
                  <a:moveTo>
                    <a:pt x="262055" y="51752"/>
                  </a:moveTo>
                  <a:lnTo>
                    <a:pt x="192278" y="92455"/>
                  </a:lnTo>
                  <a:lnTo>
                    <a:pt x="191262" y="96392"/>
                  </a:lnTo>
                  <a:lnTo>
                    <a:pt x="194818" y="102488"/>
                  </a:lnTo>
                  <a:lnTo>
                    <a:pt x="198628" y="103504"/>
                  </a:lnTo>
                  <a:lnTo>
                    <a:pt x="276383" y="58165"/>
                  </a:lnTo>
                  <a:lnTo>
                    <a:pt x="274700" y="58165"/>
                  </a:lnTo>
                  <a:lnTo>
                    <a:pt x="274700" y="57276"/>
                  </a:lnTo>
                  <a:lnTo>
                    <a:pt x="271525" y="57276"/>
                  </a:lnTo>
                  <a:lnTo>
                    <a:pt x="262055" y="51752"/>
                  </a:lnTo>
                  <a:close/>
                </a:path>
                <a:path w="287655" h="103504">
                  <a:moveTo>
                    <a:pt x="251278" y="45465"/>
                  </a:moveTo>
                  <a:lnTo>
                    <a:pt x="0" y="45465"/>
                  </a:lnTo>
                  <a:lnTo>
                    <a:pt x="0" y="58165"/>
                  </a:lnTo>
                  <a:lnTo>
                    <a:pt x="251060" y="58165"/>
                  </a:lnTo>
                  <a:lnTo>
                    <a:pt x="262055" y="51752"/>
                  </a:lnTo>
                  <a:lnTo>
                    <a:pt x="251278" y="45465"/>
                  </a:lnTo>
                  <a:close/>
                </a:path>
                <a:path w="287655" h="103504">
                  <a:moveTo>
                    <a:pt x="276411" y="45465"/>
                  </a:moveTo>
                  <a:lnTo>
                    <a:pt x="274700" y="45465"/>
                  </a:lnTo>
                  <a:lnTo>
                    <a:pt x="274700" y="58165"/>
                  </a:lnTo>
                  <a:lnTo>
                    <a:pt x="276383" y="58165"/>
                  </a:lnTo>
                  <a:lnTo>
                    <a:pt x="287274" y="51815"/>
                  </a:lnTo>
                  <a:lnTo>
                    <a:pt x="276411" y="45465"/>
                  </a:lnTo>
                  <a:close/>
                </a:path>
                <a:path w="287655" h="103504">
                  <a:moveTo>
                    <a:pt x="271525" y="46227"/>
                  </a:moveTo>
                  <a:lnTo>
                    <a:pt x="262055" y="51752"/>
                  </a:lnTo>
                  <a:lnTo>
                    <a:pt x="271525" y="57276"/>
                  </a:lnTo>
                  <a:lnTo>
                    <a:pt x="271525" y="46227"/>
                  </a:lnTo>
                  <a:close/>
                </a:path>
                <a:path w="287655" h="103504">
                  <a:moveTo>
                    <a:pt x="274700" y="46227"/>
                  </a:moveTo>
                  <a:lnTo>
                    <a:pt x="271525" y="46227"/>
                  </a:lnTo>
                  <a:lnTo>
                    <a:pt x="271525" y="57276"/>
                  </a:lnTo>
                  <a:lnTo>
                    <a:pt x="274700" y="57276"/>
                  </a:lnTo>
                  <a:lnTo>
                    <a:pt x="274700" y="46227"/>
                  </a:lnTo>
                  <a:close/>
                </a:path>
                <a:path w="287655" h="103504">
                  <a:moveTo>
                    <a:pt x="198628" y="0"/>
                  </a:moveTo>
                  <a:lnTo>
                    <a:pt x="194818" y="1015"/>
                  </a:lnTo>
                  <a:lnTo>
                    <a:pt x="191262" y="7112"/>
                  </a:lnTo>
                  <a:lnTo>
                    <a:pt x="192278" y="11049"/>
                  </a:lnTo>
                  <a:lnTo>
                    <a:pt x="262055" y="51752"/>
                  </a:lnTo>
                  <a:lnTo>
                    <a:pt x="271525" y="46227"/>
                  </a:lnTo>
                  <a:lnTo>
                    <a:pt x="274700" y="46227"/>
                  </a:lnTo>
                  <a:lnTo>
                    <a:pt x="274700" y="45465"/>
                  </a:lnTo>
                  <a:lnTo>
                    <a:pt x="276411" y="45465"/>
                  </a:lnTo>
                  <a:lnTo>
                    <a:pt x="198628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35150" y="427101"/>
            <a:ext cx="5177155" cy="36830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b="1" spc="-5" dirty="0">
                <a:latin typeface="Verdana"/>
                <a:cs typeface="Verdana"/>
              </a:rPr>
              <a:t>Structural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proteins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e.g.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keratin,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collagen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47875" y="1167511"/>
            <a:ext cx="287655" cy="103505"/>
          </a:xfrm>
          <a:custGeom>
            <a:avLst/>
            <a:gdLst/>
            <a:ahLst/>
            <a:cxnLst/>
            <a:rect l="l" t="t" r="r" b="b"/>
            <a:pathLst>
              <a:path w="287655" h="103505">
                <a:moveTo>
                  <a:pt x="262164" y="51688"/>
                </a:moveTo>
                <a:lnTo>
                  <a:pt x="192278" y="92455"/>
                </a:lnTo>
                <a:lnTo>
                  <a:pt x="191262" y="96265"/>
                </a:lnTo>
                <a:lnTo>
                  <a:pt x="194818" y="102362"/>
                </a:lnTo>
                <a:lnTo>
                  <a:pt x="198628" y="103377"/>
                </a:lnTo>
                <a:lnTo>
                  <a:pt x="276383" y="58038"/>
                </a:lnTo>
                <a:lnTo>
                  <a:pt x="274700" y="58038"/>
                </a:lnTo>
                <a:lnTo>
                  <a:pt x="274700" y="57150"/>
                </a:lnTo>
                <a:lnTo>
                  <a:pt x="271525" y="57150"/>
                </a:lnTo>
                <a:lnTo>
                  <a:pt x="262164" y="51688"/>
                </a:lnTo>
                <a:close/>
              </a:path>
              <a:path w="287655" h="103505">
                <a:moveTo>
                  <a:pt x="251278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251278" y="58038"/>
                </a:lnTo>
                <a:lnTo>
                  <a:pt x="262164" y="51688"/>
                </a:lnTo>
                <a:lnTo>
                  <a:pt x="251278" y="45338"/>
                </a:lnTo>
                <a:close/>
              </a:path>
              <a:path w="287655" h="103505">
                <a:moveTo>
                  <a:pt x="276383" y="45338"/>
                </a:moveTo>
                <a:lnTo>
                  <a:pt x="274700" y="45338"/>
                </a:lnTo>
                <a:lnTo>
                  <a:pt x="274700" y="58038"/>
                </a:lnTo>
                <a:lnTo>
                  <a:pt x="276383" y="58038"/>
                </a:lnTo>
                <a:lnTo>
                  <a:pt x="287274" y="51688"/>
                </a:lnTo>
                <a:lnTo>
                  <a:pt x="276383" y="45338"/>
                </a:lnTo>
                <a:close/>
              </a:path>
              <a:path w="287655" h="103505">
                <a:moveTo>
                  <a:pt x="271525" y="46227"/>
                </a:moveTo>
                <a:lnTo>
                  <a:pt x="262164" y="51688"/>
                </a:lnTo>
                <a:lnTo>
                  <a:pt x="271525" y="57150"/>
                </a:lnTo>
                <a:lnTo>
                  <a:pt x="271525" y="46227"/>
                </a:lnTo>
                <a:close/>
              </a:path>
              <a:path w="287655" h="103505">
                <a:moveTo>
                  <a:pt x="274700" y="46227"/>
                </a:moveTo>
                <a:lnTo>
                  <a:pt x="271525" y="46227"/>
                </a:lnTo>
                <a:lnTo>
                  <a:pt x="271525" y="57150"/>
                </a:lnTo>
                <a:lnTo>
                  <a:pt x="274700" y="57150"/>
                </a:lnTo>
                <a:lnTo>
                  <a:pt x="274700" y="46227"/>
                </a:lnTo>
                <a:close/>
              </a:path>
              <a:path w="287655" h="103505">
                <a:moveTo>
                  <a:pt x="198628" y="0"/>
                </a:moveTo>
                <a:lnTo>
                  <a:pt x="194818" y="1015"/>
                </a:lnTo>
                <a:lnTo>
                  <a:pt x="191262" y="7112"/>
                </a:lnTo>
                <a:lnTo>
                  <a:pt x="192278" y="10922"/>
                </a:lnTo>
                <a:lnTo>
                  <a:pt x="262164" y="51688"/>
                </a:lnTo>
                <a:lnTo>
                  <a:pt x="271525" y="46227"/>
                </a:lnTo>
                <a:lnTo>
                  <a:pt x="274700" y="46227"/>
                </a:lnTo>
                <a:lnTo>
                  <a:pt x="274700" y="45338"/>
                </a:lnTo>
                <a:lnTo>
                  <a:pt x="276383" y="45338"/>
                </a:lnTo>
                <a:lnTo>
                  <a:pt x="19862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35150" y="1033462"/>
            <a:ext cx="4034154" cy="37020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1800" b="1" spc="-5" dirty="0">
                <a:latin typeface="Verdana"/>
                <a:cs typeface="Verdana"/>
              </a:rPr>
              <a:t>Enzymatic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proteins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e.g.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pepsin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47875" y="1743710"/>
            <a:ext cx="287655" cy="103505"/>
          </a:xfrm>
          <a:custGeom>
            <a:avLst/>
            <a:gdLst/>
            <a:ahLst/>
            <a:cxnLst/>
            <a:rect l="l" t="t" r="r" b="b"/>
            <a:pathLst>
              <a:path w="287655" h="103505">
                <a:moveTo>
                  <a:pt x="262055" y="51752"/>
                </a:moveTo>
                <a:lnTo>
                  <a:pt x="192278" y="92455"/>
                </a:lnTo>
                <a:lnTo>
                  <a:pt x="191262" y="96392"/>
                </a:lnTo>
                <a:lnTo>
                  <a:pt x="194818" y="102488"/>
                </a:lnTo>
                <a:lnTo>
                  <a:pt x="198628" y="103504"/>
                </a:lnTo>
                <a:lnTo>
                  <a:pt x="276410" y="58038"/>
                </a:lnTo>
                <a:lnTo>
                  <a:pt x="274700" y="58038"/>
                </a:lnTo>
                <a:lnTo>
                  <a:pt x="274700" y="57276"/>
                </a:lnTo>
                <a:lnTo>
                  <a:pt x="271525" y="57276"/>
                </a:lnTo>
                <a:lnTo>
                  <a:pt x="262055" y="51752"/>
                </a:lnTo>
                <a:close/>
              </a:path>
              <a:path w="287655" h="103505">
                <a:moveTo>
                  <a:pt x="25106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251278" y="58038"/>
                </a:lnTo>
                <a:lnTo>
                  <a:pt x="262055" y="51752"/>
                </a:lnTo>
                <a:lnTo>
                  <a:pt x="251060" y="45338"/>
                </a:lnTo>
                <a:close/>
              </a:path>
              <a:path w="287655" h="103505">
                <a:moveTo>
                  <a:pt x="276383" y="45338"/>
                </a:moveTo>
                <a:lnTo>
                  <a:pt x="274700" y="45338"/>
                </a:lnTo>
                <a:lnTo>
                  <a:pt x="274700" y="58038"/>
                </a:lnTo>
                <a:lnTo>
                  <a:pt x="276410" y="58038"/>
                </a:lnTo>
                <a:lnTo>
                  <a:pt x="287274" y="51688"/>
                </a:lnTo>
                <a:lnTo>
                  <a:pt x="276383" y="45338"/>
                </a:lnTo>
                <a:close/>
              </a:path>
              <a:path w="287655" h="103505">
                <a:moveTo>
                  <a:pt x="271525" y="46227"/>
                </a:moveTo>
                <a:lnTo>
                  <a:pt x="262055" y="51752"/>
                </a:lnTo>
                <a:lnTo>
                  <a:pt x="271525" y="57276"/>
                </a:lnTo>
                <a:lnTo>
                  <a:pt x="271525" y="46227"/>
                </a:lnTo>
                <a:close/>
              </a:path>
              <a:path w="287655" h="103505">
                <a:moveTo>
                  <a:pt x="274700" y="46227"/>
                </a:moveTo>
                <a:lnTo>
                  <a:pt x="271525" y="46227"/>
                </a:lnTo>
                <a:lnTo>
                  <a:pt x="271525" y="57276"/>
                </a:lnTo>
                <a:lnTo>
                  <a:pt x="274700" y="57276"/>
                </a:lnTo>
                <a:lnTo>
                  <a:pt x="274700" y="46227"/>
                </a:lnTo>
                <a:close/>
              </a:path>
              <a:path w="287655" h="103505">
                <a:moveTo>
                  <a:pt x="198628" y="0"/>
                </a:moveTo>
                <a:lnTo>
                  <a:pt x="194818" y="1015"/>
                </a:lnTo>
                <a:lnTo>
                  <a:pt x="191262" y="7112"/>
                </a:lnTo>
                <a:lnTo>
                  <a:pt x="192278" y="11049"/>
                </a:lnTo>
                <a:lnTo>
                  <a:pt x="262055" y="51752"/>
                </a:lnTo>
                <a:lnTo>
                  <a:pt x="271525" y="46227"/>
                </a:lnTo>
                <a:lnTo>
                  <a:pt x="274700" y="46227"/>
                </a:lnTo>
                <a:lnTo>
                  <a:pt x="274700" y="45338"/>
                </a:lnTo>
                <a:lnTo>
                  <a:pt x="276383" y="45338"/>
                </a:lnTo>
                <a:lnTo>
                  <a:pt x="19862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35150" y="1609788"/>
            <a:ext cx="4732655" cy="37020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b="1" dirty="0">
                <a:latin typeface="Verdana"/>
                <a:cs typeface="Verdana"/>
              </a:rPr>
              <a:t>Transport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proteins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e.g.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Haemoglobin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47875" y="2391410"/>
            <a:ext cx="287655" cy="103505"/>
          </a:xfrm>
          <a:custGeom>
            <a:avLst/>
            <a:gdLst/>
            <a:ahLst/>
            <a:cxnLst/>
            <a:rect l="l" t="t" r="r" b="b"/>
            <a:pathLst>
              <a:path w="287655" h="103505">
                <a:moveTo>
                  <a:pt x="262055" y="51752"/>
                </a:moveTo>
                <a:lnTo>
                  <a:pt x="192278" y="92455"/>
                </a:lnTo>
                <a:lnTo>
                  <a:pt x="191262" y="96392"/>
                </a:lnTo>
                <a:lnTo>
                  <a:pt x="194818" y="102488"/>
                </a:lnTo>
                <a:lnTo>
                  <a:pt x="198628" y="103504"/>
                </a:lnTo>
                <a:lnTo>
                  <a:pt x="276410" y="58038"/>
                </a:lnTo>
                <a:lnTo>
                  <a:pt x="274700" y="58038"/>
                </a:lnTo>
                <a:lnTo>
                  <a:pt x="274700" y="57276"/>
                </a:lnTo>
                <a:lnTo>
                  <a:pt x="271525" y="57276"/>
                </a:lnTo>
                <a:lnTo>
                  <a:pt x="262055" y="51752"/>
                </a:lnTo>
                <a:close/>
              </a:path>
              <a:path w="287655" h="103505">
                <a:moveTo>
                  <a:pt x="25106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251278" y="58038"/>
                </a:lnTo>
                <a:lnTo>
                  <a:pt x="262055" y="51752"/>
                </a:lnTo>
                <a:lnTo>
                  <a:pt x="251060" y="45338"/>
                </a:lnTo>
                <a:close/>
              </a:path>
              <a:path w="287655" h="103505">
                <a:moveTo>
                  <a:pt x="276383" y="45338"/>
                </a:moveTo>
                <a:lnTo>
                  <a:pt x="274700" y="45338"/>
                </a:lnTo>
                <a:lnTo>
                  <a:pt x="274700" y="58038"/>
                </a:lnTo>
                <a:lnTo>
                  <a:pt x="276410" y="58038"/>
                </a:lnTo>
                <a:lnTo>
                  <a:pt x="287274" y="51688"/>
                </a:lnTo>
                <a:lnTo>
                  <a:pt x="276383" y="45338"/>
                </a:lnTo>
                <a:close/>
              </a:path>
              <a:path w="287655" h="103505">
                <a:moveTo>
                  <a:pt x="271525" y="46227"/>
                </a:moveTo>
                <a:lnTo>
                  <a:pt x="262055" y="51752"/>
                </a:lnTo>
                <a:lnTo>
                  <a:pt x="271525" y="57276"/>
                </a:lnTo>
                <a:lnTo>
                  <a:pt x="271525" y="46227"/>
                </a:lnTo>
                <a:close/>
              </a:path>
              <a:path w="287655" h="103505">
                <a:moveTo>
                  <a:pt x="274700" y="46227"/>
                </a:moveTo>
                <a:lnTo>
                  <a:pt x="271525" y="46227"/>
                </a:lnTo>
                <a:lnTo>
                  <a:pt x="271525" y="57276"/>
                </a:lnTo>
                <a:lnTo>
                  <a:pt x="274700" y="57276"/>
                </a:lnTo>
                <a:lnTo>
                  <a:pt x="274700" y="46227"/>
                </a:lnTo>
                <a:close/>
              </a:path>
              <a:path w="287655" h="103505">
                <a:moveTo>
                  <a:pt x="198628" y="0"/>
                </a:moveTo>
                <a:lnTo>
                  <a:pt x="194818" y="1015"/>
                </a:lnTo>
                <a:lnTo>
                  <a:pt x="191262" y="7112"/>
                </a:lnTo>
                <a:lnTo>
                  <a:pt x="192278" y="11049"/>
                </a:lnTo>
                <a:lnTo>
                  <a:pt x="262055" y="51752"/>
                </a:lnTo>
                <a:lnTo>
                  <a:pt x="271525" y="46227"/>
                </a:lnTo>
                <a:lnTo>
                  <a:pt x="274700" y="46227"/>
                </a:lnTo>
                <a:lnTo>
                  <a:pt x="274700" y="45338"/>
                </a:lnTo>
                <a:lnTo>
                  <a:pt x="276383" y="45338"/>
                </a:lnTo>
                <a:lnTo>
                  <a:pt x="19862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35150" y="2259076"/>
            <a:ext cx="6121400" cy="36830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b="1" spc="-5" dirty="0">
                <a:latin typeface="Verdana"/>
                <a:cs typeface="Verdana"/>
              </a:rPr>
              <a:t>Hormonal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proteins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e.g.</a:t>
            </a:r>
            <a:r>
              <a:rPr sz="1800" dirty="0">
                <a:latin typeface="Verdana"/>
                <a:cs typeface="Verdana"/>
              </a:rPr>
              <a:t> Insulin,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Growth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hormone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47875" y="3048635"/>
            <a:ext cx="287655" cy="103505"/>
          </a:xfrm>
          <a:custGeom>
            <a:avLst/>
            <a:gdLst/>
            <a:ahLst/>
            <a:cxnLst/>
            <a:rect l="l" t="t" r="r" b="b"/>
            <a:pathLst>
              <a:path w="287655" h="103505">
                <a:moveTo>
                  <a:pt x="262055" y="51752"/>
                </a:moveTo>
                <a:lnTo>
                  <a:pt x="192278" y="92455"/>
                </a:lnTo>
                <a:lnTo>
                  <a:pt x="191262" y="96392"/>
                </a:lnTo>
                <a:lnTo>
                  <a:pt x="194818" y="102488"/>
                </a:lnTo>
                <a:lnTo>
                  <a:pt x="198628" y="103504"/>
                </a:lnTo>
                <a:lnTo>
                  <a:pt x="276410" y="58038"/>
                </a:lnTo>
                <a:lnTo>
                  <a:pt x="274700" y="58038"/>
                </a:lnTo>
                <a:lnTo>
                  <a:pt x="274700" y="57276"/>
                </a:lnTo>
                <a:lnTo>
                  <a:pt x="271525" y="57276"/>
                </a:lnTo>
                <a:lnTo>
                  <a:pt x="262055" y="51752"/>
                </a:lnTo>
                <a:close/>
              </a:path>
              <a:path w="287655" h="103505">
                <a:moveTo>
                  <a:pt x="25106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251278" y="58038"/>
                </a:lnTo>
                <a:lnTo>
                  <a:pt x="262055" y="51752"/>
                </a:lnTo>
                <a:lnTo>
                  <a:pt x="251060" y="45338"/>
                </a:lnTo>
                <a:close/>
              </a:path>
              <a:path w="287655" h="103505">
                <a:moveTo>
                  <a:pt x="276383" y="45338"/>
                </a:moveTo>
                <a:lnTo>
                  <a:pt x="274700" y="45338"/>
                </a:lnTo>
                <a:lnTo>
                  <a:pt x="274700" y="58038"/>
                </a:lnTo>
                <a:lnTo>
                  <a:pt x="276410" y="58038"/>
                </a:lnTo>
                <a:lnTo>
                  <a:pt x="287274" y="51688"/>
                </a:lnTo>
                <a:lnTo>
                  <a:pt x="276383" y="45338"/>
                </a:lnTo>
                <a:close/>
              </a:path>
              <a:path w="287655" h="103505">
                <a:moveTo>
                  <a:pt x="271525" y="46227"/>
                </a:moveTo>
                <a:lnTo>
                  <a:pt x="262055" y="51752"/>
                </a:lnTo>
                <a:lnTo>
                  <a:pt x="271525" y="57276"/>
                </a:lnTo>
                <a:lnTo>
                  <a:pt x="271525" y="46227"/>
                </a:lnTo>
                <a:close/>
              </a:path>
              <a:path w="287655" h="103505">
                <a:moveTo>
                  <a:pt x="274700" y="46227"/>
                </a:moveTo>
                <a:lnTo>
                  <a:pt x="271525" y="46227"/>
                </a:lnTo>
                <a:lnTo>
                  <a:pt x="271525" y="57276"/>
                </a:lnTo>
                <a:lnTo>
                  <a:pt x="274700" y="57276"/>
                </a:lnTo>
                <a:lnTo>
                  <a:pt x="274700" y="46227"/>
                </a:lnTo>
                <a:close/>
              </a:path>
              <a:path w="287655" h="103505">
                <a:moveTo>
                  <a:pt x="198628" y="0"/>
                </a:moveTo>
                <a:lnTo>
                  <a:pt x="194818" y="1015"/>
                </a:lnTo>
                <a:lnTo>
                  <a:pt x="191262" y="7112"/>
                </a:lnTo>
                <a:lnTo>
                  <a:pt x="192278" y="11049"/>
                </a:lnTo>
                <a:lnTo>
                  <a:pt x="262055" y="51752"/>
                </a:lnTo>
                <a:lnTo>
                  <a:pt x="271525" y="46227"/>
                </a:lnTo>
                <a:lnTo>
                  <a:pt x="274700" y="46227"/>
                </a:lnTo>
                <a:lnTo>
                  <a:pt x="274700" y="45338"/>
                </a:lnTo>
                <a:lnTo>
                  <a:pt x="276383" y="45338"/>
                </a:lnTo>
                <a:lnTo>
                  <a:pt x="19862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35150" y="2916173"/>
            <a:ext cx="5015230" cy="36830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latin typeface="Verdana"/>
                <a:cs typeface="Verdana"/>
              </a:rPr>
              <a:t>Contractile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proteins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e.g.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Actin,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myosin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47875" y="3686809"/>
            <a:ext cx="287655" cy="103505"/>
          </a:xfrm>
          <a:custGeom>
            <a:avLst/>
            <a:gdLst/>
            <a:ahLst/>
            <a:cxnLst/>
            <a:rect l="l" t="t" r="r" b="b"/>
            <a:pathLst>
              <a:path w="287655" h="103504">
                <a:moveTo>
                  <a:pt x="262055" y="51752"/>
                </a:moveTo>
                <a:lnTo>
                  <a:pt x="192278" y="92456"/>
                </a:lnTo>
                <a:lnTo>
                  <a:pt x="191262" y="96392"/>
                </a:lnTo>
                <a:lnTo>
                  <a:pt x="194818" y="102488"/>
                </a:lnTo>
                <a:lnTo>
                  <a:pt x="198628" y="103504"/>
                </a:lnTo>
                <a:lnTo>
                  <a:pt x="276410" y="58038"/>
                </a:lnTo>
                <a:lnTo>
                  <a:pt x="274700" y="58038"/>
                </a:lnTo>
                <a:lnTo>
                  <a:pt x="274700" y="57276"/>
                </a:lnTo>
                <a:lnTo>
                  <a:pt x="271525" y="57276"/>
                </a:lnTo>
                <a:lnTo>
                  <a:pt x="262055" y="51752"/>
                </a:lnTo>
                <a:close/>
              </a:path>
              <a:path w="287655" h="103504">
                <a:moveTo>
                  <a:pt x="25106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251278" y="58038"/>
                </a:lnTo>
                <a:lnTo>
                  <a:pt x="262055" y="51752"/>
                </a:lnTo>
                <a:lnTo>
                  <a:pt x="251060" y="45338"/>
                </a:lnTo>
                <a:close/>
              </a:path>
              <a:path w="287655" h="103504">
                <a:moveTo>
                  <a:pt x="276383" y="45338"/>
                </a:moveTo>
                <a:lnTo>
                  <a:pt x="274700" y="45338"/>
                </a:lnTo>
                <a:lnTo>
                  <a:pt x="274700" y="58038"/>
                </a:lnTo>
                <a:lnTo>
                  <a:pt x="276410" y="58038"/>
                </a:lnTo>
                <a:lnTo>
                  <a:pt x="287274" y="51688"/>
                </a:lnTo>
                <a:lnTo>
                  <a:pt x="276383" y="45338"/>
                </a:lnTo>
                <a:close/>
              </a:path>
              <a:path w="287655" h="103504">
                <a:moveTo>
                  <a:pt x="271525" y="46227"/>
                </a:moveTo>
                <a:lnTo>
                  <a:pt x="262055" y="51752"/>
                </a:lnTo>
                <a:lnTo>
                  <a:pt x="271525" y="57276"/>
                </a:lnTo>
                <a:lnTo>
                  <a:pt x="271525" y="46227"/>
                </a:lnTo>
                <a:close/>
              </a:path>
              <a:path w="287655" h="103504">
                <a:moveTo>
                  <a:pt x="274700" y="46227"/>
                </a:moveTo>
                <a:lnTo>
                  <a:pt x="271525" y="46227"/>
                </a:lnTo>
                <a:lnTo>
                  <a:pt x="271525" y="57276"/>
                </a:lnTo>
                <a:lnTo>
                  <a:pt x="274700" y="57276"/>
                </a:lnTo>
                <a:lnTo>
                  <a:pt x="274700" y="46227"/>
                </a:lnTo>
                <a:close/>
              </a:path>
              <a:path w="287655" h="103504">
                <a:moveTo>
                  <a:pt x="198628" y="0"/>
                </a:moveTo>
                <a:lnTo>
                  <a:pt x="194818" y="1015"/>
                </a:lnTo>
                <a:lnTo>
                  <a:pt x="191262" y="7112"/>
                </a:lnTo>
                <a:lnTo>
                  <a:pt x="192278" y="11048"/>
                </a:lnTo>
                <a:lnTo>
                  <a:pt x="262055" y="51752"/>
                </a:lnTo>
                <a:lnTo>
                  <a:pt x="271525" y="46227"/>
                </a:lnTo>
                <a:lnTo>
                  <a:pt x="274700" y="46227"/>
                </a:lnTo>
                <a:lnTo>
                  <a:pt x="274700" y="45338"/>
                </a:lnTo>
                <a:lnTo>
                  <a:pt x="276383" y="45338"/>
                </a:lnTo>
                <a:lnTo>
                  <a:pt x="19862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35150" y="3554412"/>
            <a:ext cx="4200525" cy="37020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latin typeface="Verdana"/>
                <a:cs typeface="Verdana"/>
              </a:rPr>
              <a:t>Storage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proteins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e.g.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Ovalbumin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47875" y="4336160"/>
            <a:ext cx="287655" cy="103505"/>
          </a:xfrm>
          <a:custGeom>
            <a:avLst/>
            <a:gdLst/>
            <a:ahLst/>
            <a:cxnLst/>
            <a:rect l="l" t="t" r="r" b="b"/>
            <a:pathLst>
              <a:path w="287655" h="103504">
                <a:moveTo>
                  <a:pt x="262164" y="51688"/>
                </a:moveTo>
                <a:lnTo>
                  <a:pt x="192278" y="92456"/>
                </a:lnTo>
                <a:lnTo>
                  <a:pt x="191262" y="96265"/>
                </a:lnTo>
                <a:lnTo>
                  <a:pt x="194818" y="102362"/>
                </a:lnTo>
                <a:lnTo>
                  <a:pt x="198628" y="103377"/>
                </a:lnTo>
                <a:lnTo>
                  <a:pt x="276383" y="58038"/>
                </a:lnTo>
                <a:lnTo>
                  <a:pt x="274700" y="58038"/>
                </a:lnTo>
                <a:lnTo>
                  <a:pt x="274700" y="57150"/>
                </a:lnTo>
                <a:lnTo>
                  <a:pt x="271525" y="57150"/>
                </a:lnTo>
                <a:lnTo>
                  <a:pt x="262164" y="51688"/>
                </a:lnTo>
                <a:close/>
              </a:path>
              <a:path w="287655" h="103504">
                <a:moveTo>
                  <a:pt x="251278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251278" y="58038"/>
                </a:lnTo>
                <a:lnTo>
                  <a:pt x="262164" y="51688"/>
                </a:lnTo>
                <a:lnTo>
                  <a:pt x="251278" y="45338"/>
                </a:lnTo>
                <a:close/>
              </a:path>
              <a:path w="287655" h="103504">
                <a:moveTo>
                  <a:pt x="276383" y="45338"/>
                </a:moveTo>
                <a:lnTo>
                  <a:pt x="274700" y="45338"/>
                </a:lnTo>
                <a:lnTo>
                  <a:pt x="274700" y="58038"/>
                </a:lnTo>
                <a:lnTo>
                  <a:pt x="276383" y="58038"/>
                </a:lnTo>
                <a:lnTo>
                  <a:pt x="287274" y="51688"/>
                </a:lnTo>
                <a:lnTo>
                  <a:pt x="276383" y="45338"/>
                </a:lnTo>
                <a:close/>
              </a:path>
              <a:path w="287655" h="103504">
                <a:moveTo>
                  <a:pt x="271525" y="46227"/>
                </a:moveTo>
                <a:lnTo>
                  <a:pt x="262164" y="51688"/>
                </a:lnTo>
                <a:lnTo>
                  <a:pt x="271525" y="57150"/>
                </a:lnTo>
                <a:lnTo>
                  <a:pt x="271525" y="46227"/>
                </a:lnTo>
                <a:close/>
              </a:path>
              <a:path w="287655" h="103504">
                <a:moveTo>
                  <a:pt x="274700" y="46227"/>
                </a:moveTo>
                <a:lnTo>
                  <a:pt x="271525" y="46227"/>
                </a:lnTo>
                <a:lnTo>
                  <a:pt x="271525" y="57150"/>
                </a:lnTo>
                <a:lnTo>
                  <a:pt x="274700" y="57150"/>
                </a:lnTo>
                <a:lnTo>
                  <a:pt x="274700" y="46227"/>
                </a:lnTo>
                <a:close/>
              </a:path>
              <a:path w="287655" h="103504">
                <a:moveTo>
                  <a:pt x="198628" y="0"/>
                </a:moveTo>
                <a:lnTo>
                  <a:pt x="194818" y="1015"/>
                </a:lnTo>
                <a:lnTo>
                  <a:pt x="191262" y="7112"/>
                </a:lnTo>
                <a:lnTo>
                  <a:pt x="192278" y="10921"/>
                </a:lnTo>
                <a:lnTo>
                  <a:pt x="262164" y="51688"/>
                </a:lnTo>
                <a:lnTo>
                  <a:pt x="271525" y="46227"/>
                </a:lnTo>
                <a:lnTo>
                  <a:pt x="274700" y="46227"/>
                </a:lnTo>
                <a:lnTo>
                  <a:pt x="274700" y="45338"/>
                </a:lnTo>
                <a:lnTo>
                  <a:pt x="276383" y="45338"/>
                </a:lnTo>
                <a:lnTo>
                  <a:pt x="19862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35150" y="4202112"/>
            <a:ext cx="4651375" cy="37020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latin typeface="Verdana"/>
                <a:cs typeface="Verdana"/>
              </a:rPr>
              <a:t>Genetic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proteins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e.g.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Nucleoproteins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47875" y="4993385"/>
            <a:ext cx="287655" cy="103505"/>
          </a:xfrm>
          <a:custGeom>
            <a:avLst/>
            <a:gdLst/>
            <a:ahLst/>
            <a:cxnLst/>
            <a:rect l="l" t="t" r="r" b="b"/>
            <a:pathLst>
              <a:path w="287655" h="103504">
                <a:moveTo>
                  <a:pt x="262164" y="51688"/>
                </a:moveTo>
                <a:lnTo>
                  <a:pt x="192278" y="92456"/>
                </a:lnTo>
                <a:lnTo>
                  <a:pt x="191262" y="96265"/>
                </a:lnTo>
                <a:lnTo>
                  <a:pt x="194818" y="102362"/>
                </a:lnTo>
                <a:lnTo>
                  <a:pt x="198628" y="103377"/>
                </a:lnTo>
                <a:lnTo>
                  <a:pt x="276383" y="58038"/>
                </a:lnTo>
                <a:lnTo>
                  <a:pt x="274700" y="58038"/>
                </a:lnTo>
                <a:lnTo>
                  <a:pt x="274700" y="57150"/>
                </a:lnTo>
                <a:lnTo>
                  <a:pt x="271525" y="57150"/>
                </a:lnTo>
                <a:lnTo>
                  <a:pt x="262164" y="51688"/>
                </a:lnTo>
                <a:close/>
              </a:path>
              <a:path w="287655" h="103504">
                <a:moveTo>
                  <a:pt x="251278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251278" y="58038"/>
                </a:lnTo>
                <a:lnTo>
                  <a:pt x="262164" y="51688"/>
                </a:lnTo>
                <a:lnTo>
                  <a:pt x="251278" y="45338"/>
                </a:lnTo>
                <a:close/>
              </a:path>
              <a:path w="287655" h="103504">
                <a:moveTo>
                  <a:pt x="276383" y="45338"/>
                </a:moveTo>
                <a:lnTo>
                  <a:pt x="274700" y="45338"/>
                </a:lnTo>
                <a:lnTo>
                  <a:pt x="274700" y="58038"/>
                </a:lnTo>
                <a:lnTo>
                  <a:pt x="276383" y="58038"/>
                </a:lnTo>
                <a:lnTo>
                  <a:pt x="287274" y="51688"/>
                </a:lnTo>
                <a:lnTo>
                  <a:pt x="276383" y="45338"/>
                </a:lnTo>
                <a:close/>
              </a:path>
              <a:path w="287655" h="103504">
                <a:moveTo>
                  <a:pt x="271525" y="46227"/>
                </a:moveTo>
                <a:lnTo>
                  <a:pt x="262164" y="51688"/>
                </a:lnTo>
                <a:lnTo>
                  <a:pt x="271525" y="57150"/>
                </a:lnTo>
                <a:lnTo>
                  <a:pt x="271525" y="46227"/>
                </a:lnTo>
                <a:close/>
              </a:path>
              <a:path w="287655" h="103504">
                <a:moveTo>
                  <a:pt x="274700" y="46227"/>
                </a:moveTo>
                <a:lnTo>
                  <a:pt x="271525" y="46227"/>
                </a:lnTo>
                <a:lnTo>
                  <a:pt x="271525" y="57150"/>
                </a:lnTo>
                <a:lnTo>
                  <a:pt x="274700" y="57150"/>
                </a:lnTo>
                <a:lnTo>
                  <a:pt x="274700" y="46227"/>
                </a:lnTo>
                <a:close/>
              </a:path>
              <a:path w="287655" h="103504">
                <a:moveTo>
                  <a:pt x="198628" y="0"/>
                </a:moveTo>
                <a:lnTo>
                  <a:pt x="194818" y="1015"/>
                </a:lnTo>
                <a:lnTo>
                  <a:pt x="191262" y="7112"/>
                </a:lnTo>
                <a:lnTo>
                  <a:pt x="192278" y="10921"/>
                </a:lnTo>
                <a:lnTo>
                  <a:pt x="262164" y="51688"/>
                </a:lnTo>
                <a:lnTo>
                  <a:pt x="271525" y="46227"/>
                </a:lnTo>
                <a:lnTo>
                  <a:pt x="274700" y="46227"/>
                </a:lnTo>
                <a:lnTo>
                  <a:pt x="274700" y="45338"/>
                </a:lnTo>
                <a:lnTo>
                  <a:pt x="276383" y="45338"/>
                </a:lnTo>
                <a:lnTo>
                  <a:pt x="19862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35150" y="4859337"/>
            <a:ext cx="4851400" cy="37020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latin typeface="Verdana"/>
                <a:cs typeface="Verdana"/>
              </a:rPr>
              <a:t>Defence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proteins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e.g.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Imunoglobulins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47875" y="5712510"/>
            <a:ext cx="287655" cy="103505"/>
          </a:xfrm>
          <a:custGeom>
            <a:avLst/>
            <a:gdLst/>
            <a:ahLst/>
            <a:cxnLst/>
            <a:rect l="l" t="t" r="r" b="b"/>
            <a:pathLst>
              <a:path w="287655" h="103504">
                <a:moveTo>
                  <a:pt x="262118" y="51701"/>
                </a:moveTo>
                <a:lnTo>
                  <a:pt x="192278" y="92430"/>
                </a:lnTo>
                <a:lnTo>
                  <a:pt x="191262" y="96316"/>
                </a:lnTo>
                <a:lnTo>
                  <a:pt x="194818" y="102374"/>
                </a:lnTo>
                <a:lnTo>
                  <a:pt x="198628" y="103403"/>
                </a:lnTo>
                <a:lnTo>
                  <a:pt x="276386" y="58051"/>
                </a:lnTo>
                <a:lnTo>
                  <a:pt x="274700" y="58051"/>
                </a:lnTo>
                <a:lnTo>
                  <a:pt x="274700" y="57188"/>
                </a:lnTo>
                <a:lnTo>
                  <a:pt x="271525" y="57188"/>
                </a:lnTo>
                <a:lnTo>
                  <a:pt x="262118" y="51701"/>
                </a:lnTo>
                <a:close/>
              </a:path>
              <a:path w="287655" h="103504">
                <a:moveTo>
                  <a:pt x="251229" y="45351"/>
                </a:moveTo>
                <a:lnTo>
                  <a:pt x="0" y="45351"/>
                </a:lnTo>
                <a:lnTo>
                  <a:pt x="0" y="58051"/>
                </a:lnTo>
                <a:lnTo>
                  <a:pt x="251229" y="58051"/>
                </a:lnTo>
                <a:lnTo>
                  <a:pt x="262118" y="51701"/>
                </a:lnTo>
                <a:lnTo>
                  <a:pt x="251229" y="45351"/>
                </a:lnTo>
                <a:close/>
              </a:path>
              <a:path w="287655" h="103504">
                <a:moveTo>
                  <a:pt x="276389" y="45351"/>
                </a:moveTo>
                <a:lnTo>
                  <a:pt x="274700" y="45351"/>
                </a:lnTo>
                <a:lnTo>
                  <a:pt x="274700" y="58051"/>
                </a:lnTo>
                <a:lnTo>
                  <a:pt x="276386" y="58051"/>
                </a:lnTo>
                <a:lnTo>
                  <a:pt x="287274" y="51701"/>
                </a:lnTo>
                <a:lnTo>
                  <a:pt x="276389" y="45351"/>
                </a:lnTo>
                <a:close/>
              </a:path>
              <a:path w="287655" h="103504">
                <a:moveTo>
                  <a:pt x="271525" y="46215"/>
                </a:moveTo>
                <a:lnTo>
                  <a:pt x="262118" y="51701"/>
                </a:lnTo>
                <a:lnTo>
                  <a:pt x="271525" y="57188"/>
                </a:lnTo>
                <a:lnTo>
                  <a:pt x="271525" y="46215"/>
                </a:lnTo>
                <a:close/>
              </a:path>
              <a:path w="287655" h="103504">
                <a:moveTo>
                  <a:pt x="274700" y="46215"/>
                </a:moveTo>
                <a:lnTo>
                  <a:pt x="271525" y="46215"/>
                </a:lnTo>
                <a:lnTo>
                  <a:pt x="271525" y="57188"/>
                </a:lnTo>
                <a:lnTo>
                  <a:pt x="274700" y="57188"/>
                </a:lnTo>
                <a:lnTo>
                  <a:pt x="274700" y="46215"/>
                </a:lnTo>
                <a:close/>
              </a:path>
              <a:path w="287655" h="103504">
                <a:moveTo>
                  <a:pt x="198628" y="0"/>
                </a:moveTo>
                <a:lnTo>
                  <a:pt x="194818" y="1016"/>
                </a:lnTo>
                <a:lnTo>
                  <a:pt x="191262" y="7073"/>
                </a:lnTo>
                <a:lnTo>
                  <a:pt x="192278" y="10972"/>
                </a:lnTo>
                <a:lnTo>
                  <a:pt x="262118" y="51701"/>
                </a:lnTo>
                <a:lnTo>
                  <a:pt x="271525" y="46215"/>
                </a:lnTo>
                <a:lnTo>
                  <a:pt x="274700" y="46215"/>
                </a:lnTo>
                <a:lnTo>
                  <a:pt x="274700" y="45351"/>
                </a:lnTo>
                <a:lnTo>
                  <a:pt x="276389" y="45351"/>
                </a:lnTo>
                <a:lnTo>
                  <a:pt x="19862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835150" y="5580062"/>
            <a:ext cx="6082030" cy="37020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latin typeface="Verdana"/>
                <a:cs typeface="Verdana"/>
              </a:rPr>
              <a:t>Receptor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proteins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e.g. </a:t>
            </a:r>
            <a:r>
              <a:rPr sz="1800" dirty="0">
                <a:latin typeface="Verdana"/>
                <a:cs typeface="Verdana"/>
              </a:rPr>
              <a:t>for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hormones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viruses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0225" y="670899"/>
            <a:ext cx="4363720" cy="1050925"/>
            <a:chOff x="2390225" y="670899"/>
            <a:chExt cx="4363720" cy="1050925"/>
          </a:xfrm>
        </p:grpSpPr>
        <p:sp>
          <p:nvSpPr>
            <p:cNvPr id="3" name="object 3"/>
            <p:cNvSpPr/>
            <p:nvPr/>
          </p:nvSpPr>
          <p:spPr>
            <a:xfrm>
              <a:off x="2411476" y="692150"/>
              <a:ext cx="4321175" cy="1008380"/>
            </a:xfrm>
            <a:custGeom>
              <a:avLst/>
              <a:gdLst/>
              <a:ahLst/>
              <a:cxnLst/>
              <a:rect l="l" t="t" r="r" b="b"/>
              <a:pathLst>
                <a:path w="4321175" h="1008380">
                  <a:moveTo>
                    <a:pt x="4153154" y="0"/>
                  </a:moveTo>
                  <a:lnTo>
                    <a:pt x="167894" y="0"/>
                  </a:lnTo>
                  <a:lnTo>
                    <a:pt x="123266" y="5998"/>
                  </a:lnTo>
                  <a:lnTo>
                    <a:pt x="83161" y="22930"/>
                  </a:lnTo>
                  <a:lnTo>
                    <a:pt x="49180" y="49196"/>
                  </a:lnTo>
                  <a:lnTo>
                    <a:pt x="22925" y="83199"/>
                  </a:lnTo>
                  <a:lnTo>
                    <a:pt x="5998" y="123339"/>
                  </a:lnTo>
                  <a:lnTo>
                    <a:pt x="0" y="168021"/>
                  </a:lnTo>
                  <a:lnTo>
                    <a:pt x="0" y="840104"/>
                  </a:lnTo>
                  <a:lnTo>
                    <a:pt x="5998" y="884741"/>
                  </a:lnTo>
                  <a:lnTo>
                    <a:pt x="22925" y="924870"/>
                  </a:lnTo>
                  <a:lnTo>
                    <a:pt x="49180" y="958881"/>
                  </a:lnTo>
                  <a:lnTo>
                    <a:pt x="83161" y="985167"/>
                  </a:lnTo>
                  <a:lnTo>
                    <a:pt x="123266" y="1002118"/>
                  </a:lnTo>
                  <a:lnTo>
                    <a:pt x="167894" y="1008126"/>
                  </a:lnTo>
                  <a:lnTo>
                    <a:pt x="4153154" y="1008126"/>
                  </a:lnTo>
                  <a:lnTo>
                    <a:pt x="4197781" y="1002118"/>
                  </a:lnTo>
                  <a:lnTo>
                    <a:pt x="4237886" y="985167"/>
                  </a:lnTo>
                  <a:lnTo>
                    <a:pt x="4271867" y="958881"/>
                  </a:lnTo>
                  <a:lnTo>
                    <a:pt x="4298122" y="924870"/>
                  </a:lnTo>
                  <a:lnTo>
                    <a:pt x="4315049" y="884741"/>
                  </a:lnTo>
                  <a:lnTo>
                    <a:pt x="4321048" y="840104"/>
                  </a:lnTo>
                  <a:lnTo>
                    <a:pt x="4321048" y="168021"/>
                  </a:lnTo>
                  <a:lnTo>
                    <a:pt x="4315049" y="123339"/>
                  </a:lnTo>
                  <a:lnTo>
                    <a:pt x="4298122" y="83199"/>
                  </a:lnTo>
                  <a:lnTo>
                    <a:pt x="4271867" y="49196"/>
                  </a:lnTo>
                  <a:lnTo>
                    <a:pt x="4237886" y="22930"/>
                  </a:lnTo>
                  <a:lnTo>
                    <a:pt x="4197781" y="5998"/>
                  </a:lnTo>
                  <a:lnTo>
                    <a:pt x="415315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11476" y="692150"/>
              <a:ext cx="4321175" cy="1008380"/>
            </a:xfrm>
            <a:custGeom>
              <a:avLst/>
              <a:gdLst/>
              <a:ahLst/>
              <a:cxnLst/>
              <a:rect l="l" t="t" r="r" b="b"/>
              <a:pathLst>
                <a:path w="4321175" h="1008380">
                  <a:moveTo>
                    <a:pt x="0" y="168021"/>
                  </a:moveTo>
                  <a:lnTo>
                    <a:pt x="5998" y="123339"/>
                  </a:lnTo>
                  <a:lnTo>
                    <a:pt x="22925" y="83199"/>
                  </a:lnTo>
                  <a:lnTo>
                    <a:pt x="49180" y="49196"/>
                  </a:lnTo>
                  <a:lnTo>
                    <a:pt x="83161" y="22930"/>
                  </a:lnTo>
                  <a:lnTo>
                    <a:pt x="123266" y="5998"/>
                  </a:lnTo>
                  <a:lnTo>
                    <a:pt x="167894" y="0"/>
                  </a:lnTo>
                  <a:lnTo>
                    <a:pt x="4153154" y="0"/>
                  </a:lnTo>
                  <a:lnTo>
                    <a:pt x="4197781" y="5998"/>
                  </a:lnTo>
                  <a:lnTo>
                    <a:pt x="4237886" y="22930"/>
                  </a:lnTo>
                  <a:lnTo>
                    <a:pt x="4271867" y="49196"/>
                  </a:lnTo>
                  <a:lnTo>
                    <a:pt x="4298122" y="83199"/>
                  </a:lnTo>
                  <a:lnTo>
                    <a:pt x="4315049" y="123339"/>
                  </a:lnTo>
                  <a:lnTo>
                    <a:pt x="4321048" y="168021"/>
                  </a:lnTo>
                  <a:lnTo>
                    <a:pt x="4321175" y="840104"/>
                  </a:lnTo>
                  <a:lnTo>
                    <a:pt x="4315049" y="884741"/>
                  </a:lnTo>
                  <a:lnTo>
                    <a:pt x="4298122" y="924870"/>
                  </a:lnTo>
                  <a:lnTo>
                    <a:pt x="4271867" y="958881"/>
                  </a:lnTo>
                  <a:lnTo>
                    <a:pt x="4237886" y="985167"/>
                  </a:lnTo>
                  <a:lnTo>
                    <a:pt x="4197781" y="1002118"/>
                  </a:lnTo>
                  <a:lnTo>
                    <a:pt x="4153154" y="1008126"/>
                  </a:lnTo>
                  <a:lnTo>
                    <a:pt x="167894" y="1008126"/>
                  </a:lnTo>
                  <a:lnTo>
                    <a:pt x="123266" y="1002118"/>
                  </a:lnTo>
                  <a:lnTo>
                    <a:pt x="83161" y="985167"/>
                  </a:lnTo>
                  <a:lnTo>
                    <a:pt x="49180" y="958881"/>
                  </a:lnTo>
                  <a:lnTo>
                    <a:pt x="22925" y="924870"/>
                  </a:lnTo>
                  <a:lnTo>
                    <a:pt x="5998" y="884741"/>
                  </a:lnTo>
                  <a:lnTo>
                    <a:pt x="0" y="840104"/>
                  </a:lnTo>
                  <a:lnTo>
                    <a:pt x="0" y="168021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11907" y="633476"/>
            <a:ext cx="35172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Verdana"/>
                <a:cs typeface="Verdana"/>
              </a:rPr>
              <a:t>Classification based </a:t>
            </a:r>
            <a:r>
              <a:rPr sz="2400" b="0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400" b="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Verdana"/>
                <a:cs typeface="Verdana"/>
              </a:rPr>
              <a:t>chemical </a:t>
            </a:r>
            <a:r>
              <a:rPr sz="2400" b="0" dirty="0">
                <a:solidFill>
                  <a:srgbClr val="FFFFFF"/>
                </a:solidFill>
                <a:latin typeface="Verdana"/>
                <a:cs typeface="Verdana"/>
              </a:rPr>
              <a:t>nature and </a:t>
            </a:r>
            <a:r>
              <a:rPr sz="2400" b="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Verdana"/>
                <a:cs typeface="Verdana"/>
              </a:rPr>
              <a:t>solubility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8312" y="1997075"/>
            <a:ext cx="8326755" cy="2030730"/>
          </a:xfrm>
          <a:custGeom>
            <a:avLst/>
            <a:gdLst/>
            <a:ahLst/>
            <a:cxnLst/>
            <a:rect l="l" t="t" r="r" b="b"/>
            <a:pathLst>
              <a:path w="8326755" h="2030729">
                <a:moveTo>
                  <a:pt x="0" y="2030476"/>
                </a:moveTo>
                <a:lnTo>
                  <a:pt x="8326374" y="2030476"/>
                </a:lnTo>
                <a:lnTo>
                  <a:pt x="8326374" y="0"/>
                </a:lnTo>
                <a:lnTo>
                  <a:pt x="0" y="0"/>
                </a:lnTo>
                <a:lnTo>
                  <a:pt x="0" y="2030476"/>
                </a:lnTo>
                <a:close/>
              </a:path>
            </a:pathLst>
          </a:custGeom>
          <a:ln w="12699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9917" y="2028901"/>
            <a:ext cx="2550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Verdana"/>
                <a:cs typeface="Verdana"/>
              </a:rPr>
              <a:t>1.</a:t>
            </a:r>
            <a:r>
              <a:rPr sz="1800" b="1" spc="1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Simple</a:t>
            </a:r>
            <a:r>
              <a:rPr sz="1800" b="1" spc="-5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proteins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5729" y="2028901"/>
            <a:ext cx="4451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composed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only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amino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acid</a:t>
            </a:r>
            <a:endParaRPr sz="1800">
              <a:latin typeface="Verdana"/>
              <a:cs typeface="Verdana"/>
            </a:endParaRPr>
          </a:p>
          <a:p>
            <a:pPr marL="5270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residues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917" y="2852165"/>
            <a:ext cx="80746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indent="-32067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20675" algn="l"/>
              </a:tabLst>
            </a:pPr>
            <a:r>
              <a:rPr sz="1800" b="1" spc="-5" dirty="0">
                <a:latin typeface="Verdana"/>
                <a:cs typeface="Verdana"/>
              </a:rPr>
              <a:t>Conjugated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proteins</a:t>
            </a:r>
            <a:r>
              <a:rPr sz="1800" b="1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Along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amino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acids </a:t>
            </a:r>
            <a:r>
              <a:rPr sz="1800" dirty="0">
                <a:latin typeface="Verdana"/>
                <a:cs typeface="Verdana"/>
              </a:rPr>
              <a:t>,</a:t>
            </a:r>
            <a:r>
              <a:rPr sz="1800" spc="-5" dirty="0">
                <a:latin typeface="Verdana"/>
                <a:cs typeface="Verdana"/>
              </a:rPr>
              <a:t> there</a:t>
            </a:r>
            <a:r>
              <a:rPr sz="1800" dirty="0">
                <a:latin typeface="Verdana"/>
                <a:cs typeface="Verdana"/>
              </a:rPr>
              <a:t> is a</a:t>
            </a:r>
            <a:endParaRPr sz="1800">
              <a:latin typeface="Verdana"/>
              <a:cs typeface="Verdana"/>
            </a:endParaRPr>
          </a:p>
          <a:p>
            <a:pPr marL="323723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non-protein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prosthetic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group.</a:t>
            </a:r>
            <a:endParaRPr sz="1800">
              <a:latin typeface="Verdana"/>
              <a:cs typeface="Verdana"/>
            </a:endParaRPr>
          </a:p>
          <a:p>
            <a:pPr marL="324485" indent="-325120">
              <a:lnSpc>
                <a:spcPct val="100000"/>
              </a:lnSpc>
              <a:buAutoNum type="arabicPeriod" startAt="3"/>
              <a:tabLst>
                <a:tab pos="325120" algn="l"/>
                <a:tab pos="3256915" algn="l"/>
              </a:tabLst>
            </a:pPr>
            <a:r>
              <a:rPr sz="1800" b="1" spc="-5" dirty="0">
                <a:latin typeface="Verdana"/>
                <a:cs typeface="Verdana"/>
              </a:rPr>
              <a:t>Derived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proteins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:	</a:t>
            </a: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denatured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degraded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products</a:t>
            </a:r>
            <a:endParaRPr sz="1800">
              <a:latin typeface="Verdana"/>
              <a:cs typeface="Verdana"/>
            </a:endParaRPr>
          </a:p>
          <a:p>
            <a:pPr marL="331787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above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two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7127" y="743902"/>
            <a:ext cx="1985645" cy="375920"/>
            <a:chOff x="3687127" y="743902"/>
            <a:chExt cx="1985645" cy="375920"/>
          </a:xfrm>
        </p:grpSpPr>
        <p:sp>
          <p:nvSpPr>
            <p:cNvPr id="3" name="object 3"/>
            <p:cNvSpPr/>
            <p:nvPr/>
          </p:nvSpPr>
          <p:spPr>
            <a:xfrm>
              <a:off x="3708400" y="765175"/>
              <a:ext cx="1943100" cy="333375"/>
            </a:xfrm>
            <a:custGeom>
              <a:avLst/>
              <a:gdLst/>
              <a:ahLst/>
              <a:cxnLst/>
              <a:rect l="l" t="t" r="r" b="b"/>
              <a:pathLst>
                <a:path w="1943100" h="333375">
                  <a:moveTo>
                    <a:pt x="1887474" y="0"/>
                  </a:moveTo>
                  <a:lnTo>
                    <a:pt x="55625" y="0"/>
                  </a:lnTo>
                  <a:lnTo>
                    <a:pt x="33968" y="4369"/>
                  </a:lnTo>
                  <a:lnTo>
                    <a:pt x="16287" y="16287"/>
                  </a:lnTo>
                  <a:lnTo>
                    <a:pt x="4369" y="33968"/>
                  </a:lnTo>
                  <a:lnTo>
                    <a:pt x="0" y="55625"/>
                  </a:lnTo>
                  <a:lnTo>
                    <a:pt x="0" y="277749"/>
                  </a:lnTo>
                  <a:lnTo>
                    <a:pt x="4369" y="299406"/>
                  </a:lnTo>
                  <a:lnTo>
                    <a:pt x="16287" y="317087"/>
                  </a:lnTo>
                  <a:lnTo>
                    <a:pt x="33968" y="329005"/>
                  </a:lnTo>
                  <a:lnTo>
                    <a:pt x="55625" y="333375"/>
                  </a:lnTo>
                  <a:lnTo>
                    <a:pt x="1887474" y="333375"/>
                  </a:lnTo>
                  <a:lnTo>
                    <a:pt x="1909131" y="329005"/>
                  </a:lnTo>
                  <a:lnTo>
                    <a:pt x="1926812" y="317087"/>
                  </a:lnTo>
                  <a:lnTo>
                    <a:pt x="1938730" y="299406"/>
                  </a:lnTo>
                  <a:lnTo>
                    <a:pt x="1943100" y="277749"/>
                  </a:lnTo>
                  <a:lnTo>
                    <a:pt x="1943100" y="55625"/>
                  </a:lnTo>
                  <a:lnTo>
                    <a:pt x="1938730" y="33968"/>
                  </a:lnTo>
                  <a:lnTo>
                    <a:pt x="1926812" y="16287"/>
                  </a:lnTo>
                  <a:lnTo>
                    <a:pt x="1909131" y="4369"/>
                  </a:lnTo>
                  <a:lnTo>
                    <a:pt x="188747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08400" y="765175"/>
              <a:ext cx="1943100" cy="333375"/>
            </a:xfrm>
            <a:custGeom>
              <a:avLst/>
              <a:gdLst/>
              <a:ahLst/>
              <a:cxnLst/>
              <a:rect l="l" t="t" r="r" b="b"/>
              <a:pathLst>
                <a:path w="1943100" h="333375">
                  <a:moveTo>
                    <a:pt x="0" y="55625"/>
                  </a:moveTo>
                  <a:lnTo>
                    <a:pt x="4369" y="33968"/>
                  </a:lnTo>
                  <a:lnTo>
                    <a:pt x="16287" y="16287"/>
                  </a:lnTo>
                  <a:lnTo>
                    <a:pt x="33968" y="4369"/>
                  </a:lnTo>
                  <a:lnTo>
                    <a:pt x="55625" y="0"/>
                  </a:lnTo>
                  <a:lnTo>
                    <a:pt x="1887474" y="0"/>
                  </a:lnTo>
                  <a:lnTo>
                    <a:pt x="1909131" y="4369"/>
                  </a:lnTo>
                  <a:lnTo>
                    <a:pt x="1926812" y="16287"/>
                  </a:lnTo>
                  <a:lnTo>
                    <a:pt x="1938730" y="33968"/>
                  </a:lnTo>
                  <a:lnTo>
                    <a:pt x="1943100" y="55625"/>
                  </a:lnTo>
                  <a:lnTo>
                    <a:pt x="1943100" y="277749"/>
                  </a:lnTo>
                  <a:lnTo>
                    <a:pt x="1938730" y="299406"/>
                  </a:lnTo>
                  <a:lnTo>
                    <a:pt x="1926812" y="317087"/>
                  </a:lnTo>
                  <a:lnTo>
                    <a:pt x="1909131" y="329005"/>
                  </a:lnTo>
                  <a:lnTo>
                    <a:pt x="1887474" y="333375"/>
                  </a:lnTo>
                  <a:lnTo>
                    <a:pt x="55625" y="333375"/>
                  </a:lnTo>
                  <a:lnTo>
                    <a:pt x="33968" y="329005"/>
                  </a:lnTo>
                  <a:lnTo>
                    <a:pt x="16287" y="317087"/>
                  </a:lnTo>
                  <a:lnTo>
                    <a:pt x="4369" y="299406"/>
                  </a:lnTo>
                  <a:lnTo>
                    <a:pt x="0" y="277749"/>
                  </a:lnTo>
                  <a:lnTo>
                    <a:pt x="0" y="55625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49648" y="734948"/>
            <a:ext cx="1261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Verdana"/>
                <a:cs typeface="Verdana"/>
              </a:rPr>
              <a:t>Proteins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50277" y="908050"/>
            <a:ext cx="6859905" cy="878840"/>
            <a:chOff x="950277" y="908050"/>
            <a:chExt cx="6859905" cy="878840"/>
          </a:xfrm>
        </p:grpSpPr>
        <p:sp>
          <p:nvSpPr>
            <p:cNvPr id="7" name="object 7"/>
            <p:cNvSpPr/>
            <p:nvPr/>
          </p:nvSpPr>
          <p:spPr>
            <a:xfrm>
              <a:off x="1620900" y="931925"/>
              <a:ext cx="6118225" cy="6350"/>
            </a:xfrm>
            <a:custGeom>
              <a:avLst/>
              <a:gdLst/>
              <a:ahLst/>
              <a:cxnLst/>
              <a:rect l="l" t="t" r="r" b="b"/>
              <a:pathLst>
                <a:path w="6118225" h="6350">
                  <a:moveTo>
                    <a:pt x="2087499" y="6350"/>
                  </a:moveTo>
                  <a:lnTo>
                    <a:pt x="0" y="6350"/>
                  </a:lnTo>
                </a:path>
                <a:path w="6118225" h="6350">
                  <a:moveTo>
                    <a:pt x="6118225" y="0"/>
                  </a:moveTo>
                  <a:lnTo>
                    <a:pt x="4030599" y="0"/>
                  </a:lnTo>
                </a:path>
              </a:pathLst>
            </a:custGeom>
            <a:ln w="28575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1550" y="908049"/>
              <a:ext cx="6838950" cy="857250"/>
            </a:xfrm>
            <a:custGeom>
              <a:avLst/>
              <a:gdLst/>
              <a:ahLst/>
              <a:cxnLst/>
              <a:rect l="l" t="t" r="r" b="b"/>
              <a:pathLst>
                <a:path w="6838950" h="857250">
                  <a:moveTo>
                    <a:pt x="694944" y="348361"/>
                  </a:moveTo>
                  <a:lnTo>
                    <a:pt x="692645" y="339598"/>
                  </a:lnTo>
                  <a:lnTo>
                    <a:pt x="685800" y="335661"/>
                  </a:lnTo>
                  <a:lnTo>
                    <a:pt x="679069" y="331597"/>
                  </a:lnTo>
                  <a:lnTo>
                    <a:pt x="670306" y="333883"/>
                  </a:lnTo>
                  <a:lnTo>
                    <a:pt x="666369" y="340741"/>
                  </a:lnTo>
                  <a:lnTo>
                    <a:pt x="643001" y="380784"/>
                  </a:lnTo>
                  <a:lnTo>
                    <a:pt x="642874" y="433705"/>
                  </a:lnTo>
                  <a:lnTo>
                    <a:pt x="642874" y="426466"/>
                  </a:lnTo>
                  <a:lnTo>
                    <a:pt x="642874" y="381000"/>
                  </a:lnTo>
                  <a:lnTo>
                    <a:pt x="642874" y="30099"/>
                  </a:lnTo>
                  <a:lnTo>
                    <a:pt x="614299" y="30099"/>
                  </a:lnTo>
                  <a:lnTo>
                    <a:pt x="614426" y="381000"/>
                  </a:lnTo>
                  <a:lnTo>
                    <a:pt x="628650" y="405371"/>
                  </a:lnTo>
                  <a:lnTo>
                    <a:pt x="614299" y="380784"/>
                  </a:lnTo>
                  <a:lnTo>
                    <a:pt x="590931" y="340741"/>
                  </a:lnTo>
                  <a:lnTo>
                    <a:pt x="586994" y="333883"/>
                  </a:lnTo>
                  <a:lnTo>
                    <a:pt x="578231" y="331597"/>
                  </a:lnTo>
                  <a:lnTo>
                    <a:pt x="571500" y="335661"/>
                  </a:lnTo>
                  <a:lnTo>
                    <a:pt x="564642" y="339598"/>
                  </a:lnTo>
                  <a:lnTo>
                    <a:pt x="562356" y="348361"/>
                  </a:lnTo>
                  <a:lnTo>
                    <a:pt x="628650" y="462026"/>
                  </a:lnTo>
                  <a:lnTo>
                    <a:pt x="645160" y="433705"/>
                  </a:lnTo>
                  <a:lnTo>
                    <a:pt x="694944" y="348361"/>
                  </a:lnTo>
                  <a:close/>
                </a:path>
                <a:path w="6838950" h="857250">
                  <a:moveTo>
                    <a:pt x="1297051" y="563626"/>
                  </a:moveTo>
                  <a:lnTo>
                    <a:pt x="1292415" y="540727"/>
                  </a:lnTo>
                  <a:lnTo>
                    <a:pt x="1279791" y="522033"/>
                  </a:lnTo>
                  <a:lnTo>
                    <a:pt x="1261097" y="509447"/>
                  </a:lnTo>
                  <a:lnTo>
                    <a:pt x="1238250" y="504825"/>
                  </a:lnTo>
                  <a:lnTo>
                    <a:pt x="58737" y="504825"/>
                  </a:lnTo>
                  <a:lnTo>
                    <a:pt x="35864" y="509447"/>
                  </a:lnTo>
                  <a:lnTo>
                    <a:pt x="17195" y="522033"/>
                  </a:lnTo>
                  <a:lnTo>
                    <a:pt x="4610" y="540727"/>
                  </a:lnTo>
                  <a:lnTo>
                    <a:pt x="0" y="563626"/>
                  </a:lnTo>
                  <a:lnTo>
                    <a:pt x="0" y="798449"/>
                  </a:lnTo>
                  <a:lnTo>
                    <a:pt x="4610" y="821359"/>
                  </a:lnTo>
                  <a:lnTo>
                    <a:pt x="17195" y="840054"/>
                  </a:lnTo>
                  <a:lnTo>
                    <a:pt x="35864" y="852639"/>
                  </a:lnTo>
                  <a:lnTo>
                    <a:pt x="58737" y="857250"/>
                  </a:lnTo>
                  <a:lnTo>
                    <a:pt x="1238250" y="857250"/>
                  </a:lnTo>
                  <a:lnTo>
                    <a:pt x="1261097" y="852639"/>
                  </a:lnTo>
                  <a:lnTo>
                    <a:pt x="1279791" y="840054"/>
                  </a:lnTo>
                  <a:lnTo>
                    <a:pt x="1292415" y="821359"/>
                  </a:lnTo>
                  <a:lnTo>
                    <a:pt x="1297051" y="798449"/>
                  </a:lnTo>
                  <a:lnTo>
                    <a:pt x="1297051" y="563626"/>
                  </a:lnTo>
                  <a:close/>
                </a:path>
                <a:path w="6838950" h="857250">
                  <a:moveTo>
                    <a:pt x="3738245" y="535686"/>
                  </a:moveTo>
                  <a:lnTo>
                    <a:pt x="3735959" y="526923"/>
                  </a:lnTo>
                  <a:lnTo>
                    <a:pt x="3729101" y="522986"/>
                  </a:lnTo>
                  <a:lnTo>
                    <a:pt x="3722243" y="518922"/>
                  </a:lnTo>
                  <a:lnTo>
                    <a:pt x="3713480" y="521208"/>
                  </a:lnTo>
                  <a:lnTo>
                    <a:pt x="3709543" y="528066"/>
                  </a:lnTo>
                  <a:lnTo>
                    <a:pt x="3686175" y="568109"/>
                  </a:lnTo>
                  <a:lnTo>
                    <a:pt x="3686175" y="217424"/>
                  </a:lnTo>
                  <a:lnTo>
                    <a:pt x="3657600" y="217424"/>
                  </a:lnTo>
                  <a:lnTo>
                    <a:pt x="3657600" y="568109"/>
                  </a:lnTo>
                  <a:lnTo>
                    <a:pt x="3634232" y="528066"/>
                  </a:lnTo>
                  <a:lnTo>
                    <a:pt x="3630295" y="521208"/>
                  </a:lnTo>
                  <a:lnTo>
                    <a:pt x="3621532" y="518922"/>
                  </a:lnTo>
                  <a:lnTo>
                    <a:pt x="3614674" y="522986"/>
                  </a:lnTo>
                  <a:lnTo>
                    <a:pt x="3607816" y="526923"/>
                  </a:lnTo>
                  <a:lnTo>
                    <a:pt x="3605530" y="535686"/>
                  </a:lnTo>
                  <a:lnTo>
                    <a:pt x="3609594" y="542417"/>
                  </a:lnTo>
                  <a:lnTo>
                    <a:pt x="3671824" y="649351"/>
                  </a:lnTo>
                  <a:lnTo>
                    <a:pt x="3688334" y="621030"/>
                  </a:lnTo>
                  <a:lnTo>
                    <a:pt x="3734181" y="542417"/>
                  </a:lnTo>
                  <a:lnTo>
                    <a:pt x="3738245" y="535686"/>
                  </a:lnTo>
                  <a:close/>
                </a:path>
                <a:path w="6838950" h="857250">
                  <a:moveTo>
                    <a:pt x="6838569" y="318135"/>
                  </a:moveTo>
                  <a:lnTo>
                    <a:pt x="6836283" y="309372"/>
                  </a:lnTo>
                  <a:lnTo>
                    <a:pt x="6829425" y="305435"/>
                  </a:lnTo>
                  <a:lnTo>
                    <a:pt x="6822694" y="301498"/>
                  </a:lnTo>
                  <a:lnTo>
                    <a:pt x="6813931" y="303784"/>
                  </a:lnTo>
                  <a:lnTo>
                    <a:pt x="6809994" y="310642"/>
                  </a:lnTo>
                  <a:lnTo>
                    <a:pt x="6786626" y="350685"/>
                  </a:lnTo>
                  <a:lnTo>
                    <a:pt x="6786499" y="403479"/>
                  </a:lnTo>
                  <a:lnTo>
                    <a:pt x="6786499" y="396367"/>
                  </a:lnTo>
                  <a:lnTo>
                    <a:pt x="6786499" y="350901"/>
                  </a:lnTo>
                  <a:lnTo>
                    <a:pt x="6786499" y="0"/>
                  </a:lnTo>
                  <a:lnTo>
                    <a:pt x="6757924" y="0"/>
                  </a:lnTo>
                  <a:lnTo>
                    <a:pt x="6758051" y="350901"/>
                  </a:lnTo>
                  <a:lnTo>
                    <a:pt x="6772275" y="375272"/>
                  </a:lnTo>
                  <a:lnTo>
                    <a:pt x="6757924" y="350685"/>
                  </a:lnTo>
                  <a:lnTo>
                    <a:pt x="6734556" y="310642"/>
                  </a:lnTo>
                  <a:lnTo>
                    <a:pt x="6730619" y="303784"/>
                  </a:lnTo>
                  <a:lnTo>
                    <a:pt x="6721856" y="301498"/>
                  </a:lnTo>
                  <a:lnTo>
                    <a:pt x="6715125" y="305435"/>
                  </a:lnTo>
                  <a:lnTo>
                    <a:pt x="6708267" y="309372"/>
                  </a:lnTo>
                  <a:lnTo>
                    <a:pt x="6705981" y="318135"/>
                  </a:lnTo>
                  <a:lnTo>
                    <a:pt x="6709918" y="324993"/>
                  </a:lnTo>
                  <a:lnTo>
                    <a:pt x="6772275" y="431927"/>
                  </a:lnTo>
                  <a:lnTo>
                    <a:pt x="6788861" y="403479"/>
                  </a:lnTo>
                  <a:lnTo>
                    <a:pt x="6834632" y="324993"/>
                  </a:lnTo>
                  <a:lnTo>
                    <a:pt x="6838569" y="318135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1549" y="1412875"/>
              <a:ext cx="1297305" cy="352425"/>
            </a:xfrm>
            <a:custGeom>
              <a:avLst/>
              <a:gdLst/>
              <a:ahLst/>
              <a:cxnLst/>
              <a:rect l="l" t="t" r="r" b="b"/>
              <a:pathLst>
                <a:path w="1297305" h="352425">
                  <a:moveTo>
                    <a:pt x="0" y="58800"/>
                  </a:moveTo>
                  <a:lnTo>
                    <a:pt x="4616" y="35897"/>
                  </a:lnTo>
                  <a:lnTo>
                    <a:pt x="17205" y="17208"/>
                  </a:lnTo>
                  <a:lnTo>
                    <a:pt x="35875" y="4615"/>
                  </a:lnTo>
                  <a:lnTo>
                    <a:pt x="58737" y="0"/>
                  </a:lnTo>
                  <a:lnTo>
                    <a:pt x="1238250" y="0"/>
                  </a:lnTo>
                  <a:lnTo>
                    <a:pt x="1261100" y="4615"/>
                  </a:lnTo>
                  <a:lnTo>
                    <a:pt x="1279794" y="17208"/>
                  </a:lnTo>
                  <a:lnTo>
                    <a:pt x="1292417" y="35897"/>
                  </a:lnTo>
                  <a:lnTo>
                    <a:pt x="1297051" y="58800"/>
                  </a:lnTo>
                  <a:lnTo>
                    <a:pt x="1297051" y="293624"/>
                  </a:lnTo>
                  <a:lnTo>
                    <a:pt x="1292417" y="316527"/>
                  </a:lnTo>
                  <a:lnTo>
                    <a:pt x="1279794" y="335216"/>
                  </a:lnTo>
                  <a:lnTo>
                    <a:pt x="1261100" y="347809"/>
                  </a:lnTo>
                  <a:lnTo>
                    <a:pt x="1238250" y="352425"/>
                  </a:lnTo>
                  <a:lnTo>
                    <a:pt x="58737" y="352425"/>
                  </a:lnTo>
                  <a:lnTo>
                    <a:pt x="35875" y="347809"/>
                  </a:lnTo>
                  <a:lnTo>
                    <a:pt x="17205" y="335216"/>
                  </a:lnTo>
                  <a:lnTo>
                    <a:pt x="4616" y="316527"/>
                  </a:lnTo>
                  <a:lnTo>
                    <a:pt x="0" y="293624"/>
                  </a:lnTo>
                  <a:lnTo>
                    <a:pt x="0" y="58800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14119" y="1438147"/>
            <a:ext cx="810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mple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30002" y="1524952"/>
            <a:ext cx="1699895" cy="379095"/>
            <a:chOff x="3830002" y="1524952"/>
            <a:chExt cx="1699895" cy="379095"/>
          </a:xfrm>
        </p:grpSpPr>
        <p:sp>
          <p:nvSpPr>
            <p:cNvPr id="12" name="object 12"/>
            <p:cNvSpPr/>
            <p:nvPr/>
          </p:nvSpPr>
          <p:spPr>
            <a:xfrm>
              <a:off x="3851275" y="1546224"/>
              <a:ext cx="1657350" cy="336550"/>
            </a:xfrm>
            <a:custGeom>
              <a:avLst/>
              <a:gdLst/>
              <a:ahLst/>
              <a:cxnLst/>
              <a:rect l="l" t="t" r="r" b="b"/>
              <a:pathLst>
                <a:path w="1657350" h="336550">
                  <a:moveTo>
                    <a:pt x="1601215" y="0"/>
                  </a:moveTo>
                  <a:lnTo>
                    <a:pt x="56134" y="0"/>
                  </a:lnTo>
                  <a:lnTo>
                    <a:pt x="34289" y="4413"/>
                  </a:lnTo>
                  <a:lnTo>
                    <a:pt x="16446" y="16446"/>
                  </a:lnTo>
                  <a:lnTo>
                    <a:pt x="4413" y="34290"/>
                  </a:lnTo>
                  <a:lnTo>
                    <a:pt x="0" y="56134"/>
                  </a:lnTo>
                  <a:lnTo>
                    <a:pt x="0" y="280415"/>
                  </a:lnTo>
                  <a:lnTo>
                    <a:pt x="4413" y="302260"/>
                  </a:lnTo>
                  <a:lnTo>
                    <a:pt x="16446" y="320103"/>
                  </a:lnTo>
                  <a:lnTo>
                    <a:pt x="34290" y="332136"/>
                  </a:lnTo>
                  <a:lnTo>
                    <a:pt x="56134" y="336550"/>
                  </a:lnTo>
                  <a:lnTo>
                    <a:pt x="1601215" y="336550"/>
                  </a:lnTo>
                  <a:lnTo>
                    <a:pt x="1623059" y="332136"/>
                  </a:lnTo>
                  <a:lnTo>
                    <a:pt x="1640903" y="320103"/>
                  </a:lnTo>
                  <a:lnTo>
                    <a:pt x="1652936" y="302260"/>
                  </a:lnTo>
                  <a:lnTo>
                    <a:pt x="1657350" y="280415"/>
                  </a:lnTo>
                  <a:lnTo>
                    <a:pt x="1657350" y="56134"/>
                  </a:lnTo>
                  <a:lnTo>
                    <a:pt x="1652936" y="34290"/>
                  </a:lnTo>
                  <a:lnTo>
                    <a:pt x="1640903" y="16446"/>
                  </a:lnTo>
                  <a:lnTo>
                    <a:pt x="1623060" y="4413"/>
                  </a:lnTo>
                  <a:lnTo>
                    <a:pt x="1601215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51275" y="1546224"/>
              <a:ext cx="1657350" cy="336550"/>
            </a:xfrm>
            <a:custGeom>
              <a:avLst/>
              <a:gdLst/>
              <a:ahLst/>
              <a:cxnLst/>
              <a:rect l="l" t="t" r="r" b="b"/>
              <a:pathLst>
                <a:path w="1657350" h="336550">
                  <a:moveTo>
                    <a:pt x="0" y="56134"/>
                  </a:moveTo>
                  <a:lnTo>
                    <a:pt x="4413" y="34289"/>
                  </a:lnTo>
                  <a:lnTo>
                    <a:pt x="16446" y="16446"/>
                  </a:lnTo>
                  <a:lnTo>
                    <a:pt x="34290" y="4413"/>
                  </a:lnTo>
                  <a:lnTo>
                    <a:pt x="56134" y="0"/>
                  </a:lnTo>
                  <a:lnTo>
                    <a:pt x="1601215" y="0"/>
                  </a:lnTo>
                  <a:lnTo>
                    <a:pt x="1623060" y="4413"/>
                  </a:lnTo>
                  <a:lnTo>
                    <a:pt x="1640903" y="16446"/>
                  </a:lnTo>
                  <a:lnTo>
                    <a:pt x="1652936" y="34290"/>
                  </a:lnTo>
                  <a:lnTo>
                    <a:pt x="1657350" y="56134"/>
                  </a:lnTo>
                  <a:lnTo>
                    <a:pt x="1657350" y="280415"/>
                  </a:lnTo>
                  <a:lnTo>
                    <a:pt x="1652936" y="302260"/>
                  </a:lnTo>
                  <a:lnTo>
                    <a:pt x="1640903" y="320103"/>
                  </a:lnTo>
                  <a:lnTo>
                    <a:pt x="1623059" y="332136"/>
                  </a:lnTo>
                  <a:lnTo>
                    <a:pt x="1601215" y="336550"/>
                  </a:lnTo>
                  <a:lnTo>
                    <a:pt x="56134" y="336550"/>
                  </a:lnTo>
                  <a:lnTo>
                    <a:pt x="34289" y="332136"/>
                  </a:lnTo>
                  <a:lnTo>
                    <a:pt x="16446" y="320103"/>
                  </a:lnTo>
                  <a:lnTo>
                    <a:pt x="4413" y="302259"/>
                  </a:lnTo>
                  <a:lnTo>
                    <a:pt x="0" y="280415"/>
                  </a:lnTo>
                  <a:lnTo>
                    <a:pt x="0" y="56134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11295" y="1563370"/>
            <a:ext cx="1339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Conjugated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98652" y="1320228"/>
            <a:ext cx="1482725" cy="393700"/>
            <a:chOff x="6998652" y="1320228"/>
            <a:chExt cx="1482725" cy="393700"/>
          </a:xfrm>
        </p:grpSpPr>
        <p:sp>
          <p:nvSpPr>
            <p:cNvPr id="16" name="object 16"/>
            <p:cNvSpPr/>
            <p:nvPr/>
          </p:nvSpPr>
          <p:spPr>
            <a:xfrm>
              <a:off x="7019925" y="1341501"/>
              <a:ext cx="1440180" cy="351155"/>
            </a:xfrm>
            <a:custGeom>
              <a:avLst/>
              <a:gdLst/>
              <a:ahLst/>
              <a:cxnLst/>
              <a:rect l="l" t="t" r="r" b="b"/>
              <a:pathLst>
                <a:path w="1440179" h="351155">
                  <a:moveTo>
                    <a:pt x="1381378" y="0"/>
                  </a:moveTo>
                  <a:lnTo>
                    <a:pt x="58420" y="0"/>
                  </a:lnTo>
                  <a:lnTo>
                    <a:pt x="35683" y="4591"/>
                  </a:lnTo>
                  <a:lnTo>
                    <a:pt x="17113" y="17113"/>
                  </a:lnTo>
                  <a:lnTo>
                    <a:pt x="4591" y="35683"/>
                  </a:lnTo>
                  <a:lnTo>
                    <a:pt x="0" y="58420"/>
                  </a:lnTo>
                  <a:lnTo>
                    <a:pt x="0" y="292353"/>
                  </a:lnTo>
                  <a:lnTo>
                    <a:pt x="4591" y="315090"/>
                  </a:lnTo>
                  <a:lnTo>
                    <a:pt x="17113" y="333660"/>
                  </a:lnTo>
                  <a:lnTo>
                    <a:pt x="35683" y="346182"/>
                  </a:lnTo>
                  <a:lnTo>
                    <a:pt x="58420" y="350774"/>
                  </a:lnTo>
                  <a:lnTo>
                    <a:pt x="1381378" y="350774"/>
                  </a:lnTo>
                  <a:lnTo>
                    <a:pt x="1404135" y="346182"/>
                  </a:lnTo>
                  <a:lnTo>
                    <a:pt x="1422749" y="333660"/>
                  </a:lnTo>
                  <a:lnTo>
                    <a:pt x="1435314" y="315090"/>
                  </a:lnTo>
                  <a:lnTo>
                    <a:pt x="1439926" y="292353"/>
                  </a:lnTo>
                  <a:lnTo>
                    <a:pt x="1439926" y="58420"/>
                  </a:lnTo>
                  <a:lnTo>
                    <a:pt x="1435314" y="35683"/>
                  </a:lnTo>
                  <a:lnTo>
                    <a:pt x="1422749" y="17113"/>
                  </a:lnTo>
                  <a:lnTo>
                    <a:pt x="1404135" y="4591"/>
                  </a:lnTo>
                  <a:lnTo>
                    <a:pt x="1381378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19925" y="1341501"/>
              <a:ext cx="1440180" cy="351155"/>
            </a:xfrm>
            <a:custGeom>
              <a:avLst/>
              <a:gdLst/>
              <a:ahLst/>
              <a:cxnLst/>
              <a:rect l="l" t="t" r="r" b="b"/>
              <a:pathLst>
                <a:path w="1440179" h="351155">
                  <a:moveTo>
                    <a:pt x="0" y="58420"/>
                  </a:moveTo>
                  <a:lnTo>
                    <a:pt x="4591" y="35683"/>
                  </a:lnTo>
                  <a:lnTo>
                    <a:pt x="17113" y="17113"/>
                  </a:lnTo>
                  <a:lnTo>
                    <a:pt x="35683" y="4591"/>
                  </a:lnTo>
                  <a:lnTo>
                    <a:pt x="58420" y="0"/>
                  </a:lnTo>
                  <a:lnTo>
                    <a:pt x="1381378" y="0"/>
                  </a:lnTo>
                  <a:lnTo>
                    <a:pt x="1404135" y="4591"/>
                  </a:lnTo>
                  <a:lnTo>
                    <a:pt x="1422749" y="17113"/>
                  </a:lnTo>
                  <a:lnTo>
                    <a:pt x="1435314" y="35683"/>
                  </a:lnTo>
                  <a:lnTo>
                    <a:pt x="1439926" y="58420"/>
                  </a:lnTo>
                  <a:lnTo>
                    <a:pt x="1439926" y="292353"/>
                  </a:lnTo>
                  <a:lnTo>
                    <a:pt x="1435314" y="315090"/>
                  </a:lnTo>
                  <a:lnTo>
                    <a:pt x="1422749" y="333660"/>
                  </a:lnTo>
                  <a:lnTo>
                    <a:pt x="1404135" y="346182"/>
                  </a:lnTo>
                  <a:lnTo>
                    <a:pt x="1381378" y="350774"/>
                  </a:lnTo>
                  <a:lnTo>
                    <a:pt x="58420" y="350774"/>
                  </a:lnTo>
                  <a:lnTo>
                    <a:pt x="35683" y="346182"/>
                  </a:lnTo>
                  <a:lnTo>
                    <a:pt x="17113" y="333660"/>
                  </a:lnTo>
                  <a:lnTo>
                    <a:pt x="4591" y="315090"/>
                  </a:lnTo>
                  <a:lnTo>
                    <a:pt x="0" y="292353"/>
                  </a:lnTo>
                  <a:lnTo>
                    <a:pt x="0" y="58420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284846" y="1365580"/>
            <a:ext cx="911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2577" y="1758950"/>
            <a:ext cx="3909695" cy="2658745"/>
            <a:chOff x="302577" y="1758950"/>
            <a:chExt cx="3909695" cy="2658745"/>
          </a:xfrm>
        </p:grpSpPr>
        <p:sp>
          <p:nvSpPr>
            <p:cNvPr id="20" name="object 20"/>
            <p:cNvSpPr/>
            <p:nvPr/>
          </p:nvSpPr>
          <p:spPr>
            <a:xfrm>
              <a:off x="3995800" y="1916176"/>
              <a:ext cx="0" cy="2459355"/>
            </a:xfrm>
            <a:custGeom>
              <a:avLst/>
              <a:gdLst/>
              <a:ahLst/>
              <a:cxnLst/>
              <a:rect l="l" t="t" r="r" b="b"/>
              <a:pathLst>
                <a:path h="2459354">
                  <a:moveTo>
                    <a:pt x="0" y="0"/>
                  </a:moveTo>
                  <a:lnTo>
                    <a:pt x="0" y="2458974"/>
                  </a:lnTo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5674" y="2153284"/>
              <a:ext cx="216026" cy="10350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5674" y="2502534"/>
              <a:ext cx="216026" cy="1035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5674" y="2883535"/>
              <a:ext cx="216026" cy="1035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5674" y="3213735"/>
              <a:ext cx="216026" cy="1035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5674" y="3562985"/>
              <a:ext cx="216026" cy="1035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5674" y="3943985"/>
              <a:ext cx="216026" cy="10350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5674" y="4313935"/>
              <a:ext cx="216026" cy="10337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11187" y="1765300"/>
              <a:ext cx="2448560" cy="285750"/>
            </a:xfrm>
            <a:custGeom>
              <a:avLst/>
              <a:gdLst/>
              <a:ahLst/>
              <a:cxnLst/>
              <a:rect l="l" t="t" r="r" b="b"/>
              <a:pathLst>
                <a:path w="2448560" h="285750">
                  <a:moveTo>
                    <a:pt x="936688" y="0"/>
                  </a:moveTo>
                  <a:lnTo>
                    <a:pt x="936688" y="285750"/>
                  </a:lnTo>
                </a:path>
                <a:path w="2448560" h="285750">
                  <a:moveTo>
                    <a:pt x="0" y="285750"/>
                  </a:moveTo>
                  <a:lnTo>
                    <a:pt x="2447988" y="285750"/>
                  </a:lnTo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3850" y="2051049"/>
              <a:ext cx="2787015" cy="586105"/>
            </a:xfrm>
            <a:custGeom>
              <a:avLst/>
              <a:gdLst/>
              <a:ahLst/>
              <a:cxnLst/>
              <a:rect l="l" t="t" r="r" b="b"/>
              <a:pathLst>
                <a:path w="2787015" h="586105">
                  <a:moveTo>
                    <a:pt x="339039" y="219329"/>
                  </a:moveTo>
                  <a:lnTo>
                    <a:pt x="338010" y="215519"/>
                  </a:lnTo>
                  <a:lnTo>
                    <a:pt x="331952" y="211963"/>
                  </a:lnTo>
                  <a:lnTo>
                    <a:pt x="328066" y="212979"/>
                  </a:lnTo>
                  <a:lnTo>
                    <a:pt x="293687" y="271932"/>
                  </a:lnTo>
                  <a:lnTo>
                    <a:pt x="293687" y="0"/>
                  </a:lnTo>
                  <a:lnTo>
                    <a:pt x="280987" y="0"/>
                  </a:lnTo>
                  <a:lnTo>
                    <a:pt x="280987" y="271932"/>
                  </a:lnTo>
                  <a:lnTo>
                    <a:pt x="246608" y="212979"/>
                  </a:lnTo>
                  <a:lnTo>
                    <a:pt x="242722" y="211963"/>
                  </a:lnTo>
                  <a:lnTo>
                    <a:pt x="236664" y="215519"/>
                  </a:lnTo>
                  <a:lnTo>
                    <a:pt x="235635" y="219329"/>
                  </a:lnTo>
                  <a:lnTo>
                    <a:pt x="287337" y="307975"/>
                  </a:lnTo>
                  <a:lnTo>
                    <a:pt x="294665" y="295402"/>
                  </a:lnTo>
                  <a:lnTo>
                    <a:pt x="339039" y="219329"/>
                  </a:lnTo>
                  <a:close/>
                </a:path>
                <a:path w="2787015" h="586105">
                  <a:moveTo>
                    <a:pt x="1368425" y="409829"/>
                  </a:moveTo>
                  <a:lnTo>
                    <a:pt x="1365656" y="396138"/>
                  </a:lnTo>
                  <a:lnTo>
                    <a:pt x="1358112" y="384962"/>
                  </a:lnTo>
                  <a:lnTo>
                    <a:pt x="1346936" y="377418"/>
                  </a:lnTo>
                  <a:lnTo>
                    <a:pt x="1333233" y="374650"/>
                  </a:lnTo>
                  <a:lnTo>
                    <a:pt x="35191" y="374650"/>
                  </a:lnTo>
                  <a:lnTo>
                    <a:pt x="21488" y="377418"/>
                  </a:lnTo>
                  <a:lnTo>
                    <a:pt x="10299" y="384962"/>
                  </a:lnTo>
                  <a:lnTo>
                    <a:pt x="2755" y="396138"/>
                  </a:lnTo>
                  <a:lnTo>
                    <a:pt x="0" y="409829"/>
                  </a:lnTo>
                  <a:lnTo>
                    <a:pt x="0" y="550545"/>
                  </a:lnTo>
                  <a:lnTo>
                    <a:pt x="2755" y="564261"/>
                  </a:lnTo>
                  <a:lnTo>
                    <a:pt x="10299" y="575487"/>
                  </a:lnTo>
                  <a:lnTo>
                    <a:pt x="21488" y="583069"/>
                  </a:lnTo>
                  <a:lnTo>
                    <a:pt x="35191" y="585851"/>
                  </a:lnTo>
                  <a:lnTo>
                    <a:pt x="1333233" y="585851"/>
                  </a:lnTo>
                  <a:lnTo>
                    <a:pt x="1346936" y="583069"/>
                  </a:lnTo>
                  <a:lnTo>
                    <a:pt x="1358112" y="575487"/>
                  </a:lnTo>
                  <a:lnTo>
                    <a:pt x="1365656" y="564261"/>
                  </a:lnTo>
                  <a:lnTo>
                    <a:pt x="1368425" y="550545"/>
                  </a:lnTo>
                  <a:lnTo>
                    <a:pt x="1368425" y="409829"/>
                  </a:lnTo>
                  <a:close/>
                </a:path>
                <a:path w="2787015" h="586105">
                  <a:moveTo>
                    <a:pt x="2787015" y="228854"/>
                  </a:moveTo>
                  <a:lnTo>
                    <a:pt x="2785999" y="225044"/>
                  </a:lnTo>
                  <a:lnTo>
                    <a:pt x="2779903" y="221488"/>
                  </a:lnTo>
                  <a:lnTo>
                    <a:pt x="2775966" y="222504"/>
                  </a:lnTo>
                  <a:lnTo>
                    <a:pt x="2741676" y="281292"/>
                  </a:lnTo>
                  <a:lnTo>
                    <a:pt x="2741549" y="304927"/>
                  </a:lnTo>
                  <a:lnTo>
                    <a:pt x="2741549" y="301752"/>
                  </a:lnTo>
                  <a:lnTo>
                    <a:pt x="2741549" y="281508"/>
                  </a:lnTo>
                  <a:lnTo>
                    <a:pt x="2741549" y="9525"/>
                  </a:lnTo>
                  <a:lnTo>
                    <a:pt x="2728849" y="9525"/>
                  </a:lnTo>
                  <a:lnTo>
                    <a:pt x="2728976" y="281508"/>
                  </a:lnTo>
                  <a:lnTo>
                    <a:pt x="2735262" y="292290"/>
                  </a:lnTo>
                  <a:lnTo>
                    <a:pt x="2728849" y="281292"/>
                  </a:lnTo>
                  <a:lnTo>
                    <a:pt x="2694559" y="222504"/>
                  </a:lnTo>
                  <a:lnTo>
                    <a:pt x="2690622" y="221488"/>
                  </a:lnTo>
                  <a:lnTo>
                    <a:pt x="2684526" y="225044"/>
                  </a:lnTo>
                  <a:lnTo>
                    <a:pt x="2683510" y="228854"/>
                  </a:lnTo>
                  <a:lnTo>
                    <a:pt x="2735199" y="317500"/>
                  </a:lnTo>
                  <a:lnTo>
                    <a:pt x="2742539" y="304927"/>
                  </a:lnTo>
                  <a:lnTo>
                    <a:pt x="2787015" y="228854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3850" y="2425700"/>
              <a:ext cx="1368425" cy="211454"/>
            </a:xfrm>
            <a:custGeom>
              <a:avLst/>
              <a:gdLst/>
              <a:ahLst/>
              <a:cxnLst/>
              <a:rect l="l" t="t" r="r" b="b"/>
              <a:pathLst>
                <a:path w="1368425" h="211455">
                  <a:moveTo>
                    <a:pt x="0" y="35178"/>
                  </a:moveTo>
                  <a:lnTo>
                    <a:pt x="2766" y="21484"/>
                  </a:lnTo>
                  <a:lnTo>
                    <a:pt x="10309" y="10302"/>
                  </a:lnTo>
                  <a:lnTo>
                    <a:pt x="21495" y="2764"/>
                  </a:lnTo>
                  <a:lnTo>
                    <a:pt x="35191" y="0"/>
                  </a:lnTo>
                  <a:lnTo>
                    <a:pt x="1333245" y="0"/>
                  </a:lnTo>
                  <a:lnTo>
                    <a:pt x="1346940" y="2764"/>
                  </a:lnTo>
                  <a:lnTo>
                    <a:pt x="1358122" y="10302"/>
                  </a:lnTo>
                  <a:lnTo>
                    <a:pt x="1365660" y="21484"/>
                  </a:lnTo>
                  <a:lnTo>
                    <a:pt x="1368425" y="35178"/>
                  </a:lnTo>
                  <a:lnTo>
                    <a:pt x="1368425" y="175895"/>
                  </a:lnTo>
                  <a:lnTo>
                    <a:pt x="1365660" y="189609"/>
                  </a:lnTo>
                  <a:lnTo>
                    <a:pt x="1358122" y="200834"/>
                  </a:lnTo>
                  <a:lnTo>
                    <a:pt x="1346940" y="208416"/>
                  </a:lnTo>
                  <a:lnTo>
                    <a:pt x="1333245" y="211200"/>
                  </a:lnTo>
                  <a:lnTo>
                    <a:pt x="35191" y="211200"/>
                  </a:lnTo>
                  <a:lnTo>
                    <a:pt x="21495" y="208416"/>
                  </a:lnTo>
                  <a:lnTo>
                    <a:pt x="10309" y="200834"/>
                  </a:lnTo>
                  <a:lnTo>
                    <a:pt x="2766" y="189609"/>
                  </a:lnTo>
                  <a:lnTo>
                    <a:pt x="0" y="175895"/>
                  </a:lnTo>
                  <a:lnTo>
                    <a:pt x="0" y="35178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291076" y="2083054"/>
            <a:ext cx="1357630" cy="129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Verdana"/>
                <a:cs typeface="Verdana"/>
              </a:rPr>
              <a:t>Nucleoproteins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400" dirty="0">
                <a:latin typeface="Verdana"/>
                <a:cs typeface="Verdana"/>
              </a:rPr>
              <a:t>Glycoproteins</a:t>
            </a:r>
            <a:endParaRPr sz="1400">
              <a:latin typeface="Verdana"/>
              <a:cs typeface="Verdana"/>
            </a:endParaRPr>
          </a:p>
          <a:p>
            <a:pPr marL="12700" marR="143510">
              <a:lnSpc>
                <a:spcPct val="154700"/>
              </a:lnSpc>
              <a:spcBef>
                <a:spcPts val="390"/>
              </a:spcBef>
            </a:pPr>
            <a:r>
              <a:rPr sz="1400" dirty="0">
                <a:latin typeface="Verdana"/>
                <a:cs typeface="Verdana"/>
              </a:rPr>
              <a:t>Mucoprote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dirty="0">
                <a:latin typeface="Verdana"/>
                <a:cs typeface="Verdana"/>
              </a:rPr>
              <a:t>ns  Lipoproteins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91076" y="3492830"/>
            <a:ext cx="15087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Verdana"/>
                <a:cs typeface="Verdana"/>
              </a:rPr>
              <a:t>Phosphoproteins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91076" y="3874134"/>
            <a:ext cx="145796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Verdana"/>
                <a:cs typeface="Verdana"/>
              </a:rPr>
              <a:t>Chromoproteins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400" dirty="0">
                <a:latin typeface="Verdana"/>
                <a:cs typeface="Verdana"/>
              </a:rPr>
              <a:t>Metalloproteins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2470" y="2380234"/>
            <a:ext cx="99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Globular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63228" y="2404427"/>
            <a:ext cx="1409700" cy="254000"/>
            <a:chOff x="2463228" y="2404427"/>
            <a:chExt cx="1409700" cy="254000"/>
          </a:xfrm>
        </p:grpSpPr>
        <p:sp>
          <p:nvSpPr>
            <p:cNvPr id="36" name="object 36"/>
            <p:cNvSpPr/>
            <p:nvPr/>
          </p:nvSpPr>
          <p:spPr>
            <a:xfrm>
              <a:off x="2484501" y="2425699"/>
              <a:ext cx="1367155" cy="211454"/>
            </a:xfrm>
            <a:custGeom>
              <a:avLst/>
              <a:gdLst/>
              <a:ahLst/>
              <a:cxnLst/>
              <a:rect l="l" t="t" r="r" b="b"/>
              <a:pathLst>
                <a:path w="1367154" h="211455">
                  <a:moveTo>
                    <a:pt x="1331595" y="0"/>
                  </a:moveTo>
                  <a:lnTo>
                    <a:pt x="35179" y="0"/>
                  </a:lnTo>
                  <a:lnTo>
                    <a:pt x="21484" y="2764"/>
                  </a:lnTo>
                  <a:lnTo>
                    <a:pt x="10302" y="10302"/>
                  </a:lnTo>
                  <a:lnTo>
                    <a:pt x="2764" y="21484"/>
                  </a:lnTo>
                  <a:lnTo>
                    <a:pt x="0" y="35178"/>
                  </a:lnTo>
                  <a:lnTo>
                    <a:pt x="0" y="175895"/>
                  </a:lnTo>
                  <a:lnTo>
                    <a:pt x="2764" y="189609"/>
                  </a:lnTo>
                  <a:lnTo>
                    <a:pt x="10302" y="200834"/>
                  </a:lnTo>
                  <a:lnTo>
                    <a:pt x="21484" y="208416"/>
                  </a:lnTo>
                  <a:lnTo>
                    <a:pt x="35179" y="211200"/>
                  </a:lnTo>
                  <a:lnTo>
                    <a:pt x="1331595" y="211200"/>
                  </a:lnTo>
                  <a:lnTo>
                    <a:pt x="1345289" y="208416"/>
                  </a:lnTo>
                  <a:lnTo>
                    <a:pt x="1356471" y="200834"/>
                  </a:lnTo>
                  <a:lnTo>
                    <a:pt x="1364009" y="189609"/>
                  </a:lnTo>
                  <a:lnTo>
                    <a:pt x="1366774" y="175895"/>
                  </a:lnTo>
                  <a:lnTo>
                    <a:pt x="1366774" y="35178"/>
                  </a:lnTo>
                  <a:lnTo>
                    <a:pt x="1364009" y="21484"/>
                  </a:lnTo>
                  <a:lnTo>
                    <a:pt x="1356471" y="10302"/>
                  </a:lnTo>
                  <a:lnTo>
                    <a:pt x="1345289" y="2764"/>
                  </a:lnTo>
                  <a:lnTo>
                    <a:pt x="1331595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84501" y="2425699"/>
              <a:ext cx="1367155" cy="211454"/>
            </a:xfrm>
            <a:custGeom>
              <a:avLst/>
              <a:gdLst/>
              <a:ahLst/>
              <a:cxnLst/>
              <a:rect l="l" t="t" r="r" b="b"/>
              <a:pathLst>
                <a:path w="1367154" h="211455">
                  <a:moveTo>
                    <a:pt x="0" y="35178"/>
                  </a:moveTo>
                  <a:lnTo>
                    <a:pt x="2764" y="21484"/>
                  </a:lnTo>
                  <a:lnTo>
                    <a:pt x="10302" y="10302"/>
                  </a:lnTo>
                  <a:lnTo>
                    <a:pt x="21484" y="2764"/>
                  </a:lnTo>
                  <a:lnTo>
                    <a:pt x="35179" y="0"/>
                  </a:lnTo>
                  <a:lnTo>
                    <a:pt x="1331595" y="0"/>
                  </a:lnTo>
                  <a:lnTo>
                    <a:pt x="1345289" y="2764"/>
                  </a:lnTo>
                  <a:lnTo>
                    <a:pt x="1356471" y="10302"/>
                  </a:lnTo>
                  <a:lnTo>
                    <a:pt x="1364009" y="21484"/>
                  </a:lnTo>
                  <a:lnTo>
                    <a:pt x="1366774" y="35178"/>
                  </a:lnTo>
                  <a:lnTo>
                    <a:pt x="1366774" y="175895"/>
                  </a:lnTo>
                  <a:lnTo>
                    <a:pt x="1364009" y="189609"/>
                  </a:lnTo>
                  <a:lnTo>
                    <a:pt x="1356471" y="200834"/>
                  </a:lnTo>
                  <a:lnTo>
                    <a:pt x="1345289" y="208416"/>
                  </a:lnTo>
                  <a:lnTo>
                    <a:pt x="1331595" y="211200"/>
                  </a:lnTo>
                  <a:lnTo>
                    <a:pt x="35179" y="211200"/>
                  </a:lnTo>
                  <a:lnTo>
                    <a:pt x="21484" y="208416"/>
                  </a:lnTo>
                  <a:lnTo>
                    <a:pt x="10302" y="200834"/>
                  </a:lnTo>
                  <a:lnTo>
                    <a:pt x="2764" y="189609"/>
                  </a:lnTo>
                  <a:lnTo>
                    <a:pt x="0" y="175895"/>
                  </a:lnTo>
                  <a:lnTo>
                    <a:pt x="0" y="35178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737485" y="2380234"/>
            <a:ext cx="862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Fibrous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88937" y="1666875"/>
            <a:ext cx="8122920" cy="2174240"/>
            <a:chOff x="388937" y="1666875"/>
            <a:chExt cx="8122920" cy="2174240"/>
          </a:xfrm>
        </p:grpSpPr>
        <p:sp>
          <p:nvSpPr>
            <p:cNvPr id="40" name="object 40"/>
            <p:cNvSpPr/>
            <p:nvPr/>
          </p:nvSpPr>
          <p:spPr>
            <a:xfrm>
              <a:off x="395287" y="2636900"/>
              <a:ext cx="0" cy="1162050"/>
            </a:xfrm>
            <a:custGeom>
              <a:avLst/>
              <a:gdLst/>
              <a:ahLst/>
              <a:cxnLst/>
              <a:rect l="l" t="t" r="r" b="b"/>
              <a:pathLst>
                <a:path h="1162050">
                  <a:moveTo>
                    <a:pt x="0" y="0"/>
                  </a:moveTo>
                  <a:lnTo>
                    <a:pt x="0" y="1162050"/>
                  </a:lnTo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287" y="2988310"/>
              <a:ext cx="215925" cy="10350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287" y="3367785"/>
              <a:ext cx="215925" cy="10337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287" y="3737610"/>
              <a:ext cx="215925" cy="1035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2725" y="2988310"/>
              <a:ext cx="215900" cy="10350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2725" y="3367785"/>
              <a:ext cx="215900" cy="10337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2725" y="3737610"/>
              <a:ext cx="215900" cy="10350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771775" y="1673225"/>
              <a:ext cx="5688330" cy="2125980"/>
            </a:xfrm>
            <a:custGeom>
              <a:avLst/>
              <a:gdLst/>
              <a:ahLst/>
              <a:cxnLst/>
              <a:rect l="l" t="t" r="r" b="b"/>
              <a:pathLst>
                <a:path w="5688330" h="2125979">
                  <a:moveTo>
                    <a:pt x="0" y="963676"/>
                  </a:moveTo>
                  <a:lnTo>
                    <a:pt x="0" y="2125726"/>
                  </a:lnTo>
                </a:path>
                <a:path w="5688330" h="2125979">
                  <a:moveTo>
                    <a:pt x="4895850" y="0"/>
                  </a:moveTo>
                  <a:lnTo>
                    <a:pt x="4895850" y="285750"/>
                  </a:lnTo>
                </a:path>
                <a:path w="5688330" h="2125979">
                  <a:moveTo>
                    <a:pt x="3240151" y="285750"/>
                  </a:moveTo>
                  <a:lnTo>
                    <a:pt x="5688076" y="285750"/>
                  </a:lnTo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24525" y="1958974"/>
              <a:ext cx="2787015" cy="678180"/>
            </a:xfrm>
            <a:custGeom>
              <a:avLst/>
              <a:gdLst/>
              <a:ahLst/>
              <a:cxnLst/>
              <a:rect l="l" t="t" r="r" b="b"/>
              <a:pathLst>
                <a:path w="2787015" h="678180">
                  <a:moveTo>
                    <a:pt x="339090" y="219329"/>
                  </a:moveTo>
                  <a:lnTo>
                    <a:pt x="338074" y="215519"/>
                  </a:lnTo>
                  <a:lnTo>
                    <a:pt x="331978" y="211963"/>
                  </a:lnTo>
                  <a:lnTo>
                    <a:pt x="328041" y="212979"/>
                  </a:lnTo>
                  <a:lnTo>
                    <a:pt x="293751" y="271767"/>
                  </a:lnTo>
                  <a:lnTo>
                    <a:pt x="293624" y="295402"/>
                  </a:lnTo>
                  <a:lnTo>
                    <a:pt x="293624" y="292227"/>
                  </a:lnTo>
                  <a:lnTo>
                    <a:pt x="293624" y="271983"/>
                  </a:lnTo>
                  <a:lnTo>
                    <a:pt x="293624" y="0"/>
                  </a:lnTo>
                  <a:lnTo>
                    <a:pt x="280924" y="0"/>
                  </a:lnTo>
                  <a:lnTo>
                    <a:pt x="281051" y="271983"/>
                  </a:lnTo>
                  <a:lnTo>
                    <a:pt x="287337" y="282765"/>
                  </a:lnTo>
                  <a:lnTo>
                    <a:pt x="280924" y="271767"/>
                  </a:lnTo>
                  <a:lnTo>
                    <a:pt x="246634" y="212979"/>
                  </a:lnTo>
                  <a:lnTo>
                    <a:pt x="242697" y="211963"/>
                  </a:lnTo>
                  <a:lnTo>
                    <a:pt x="236601" y="215519"/>
                  </a:lnTo>
                  <a:lnTo>
                    <a:pt x="235585" y="219329"/>
                  </a:lnTo>
                  <a:lnTo>
                    <a:pt x="287274" y="307975"/>
                  </a:lnTo>
                  <a:lnTo>
                    <a:pt x="294614" y="295402"/>
                  </a:lnTo>
                  <a:lnTo>
                    <a:pt x="339090" y="219329"/>
                  </a:lnTo>
                  <a:close/>
                </a:path>
                <a:path w="2787015" h="678180">
                  <a:moveTo>
                    <a:pt x="1368425" y="425196"/>
                  </a:moveTo>
                  <a:lnTo>
                    <a:pt x="1364449" y="405511"/>
                  </a:lnTo>
                  <a:lnTo>
                    <a:pt x="1353629" y="389445"/>
                  </a:lnTo>
                  <a:lnTo>
                    <a:pt x="1337564" y="378625"/>
                  </a:lnTo>
                  <a:lnTo>
                    <a:pt x="1317879" y="374650"/>
                  </a:lnTo>
                  <a:lnTo>
                    <a:pt x="50546" y="374650"/>
                  </a:lnTo>
                  <a:lnTo>
                    <a:pt x="30861" y="378625"/>
                  </a:lnTo>
                  <a:lnTo>
                    <a:pt x="14795" y="389445"/>
                  </a:lnTo>
                  <a:lnTo>
                    <a:pt x="3962" y="405511"/>
                  </a:lnTo>
                  <a:lnTo>
                    <a:pt x="0" y="425196"/>
                  </a:lnTo>
                  <a:lnTo>
                    <a:pt x="0" y="627380"/>
                  </a:lnTo>
                  <a:lnTo>
                    <a:pt x="3962" y="647014"/>
                  </a:lnTo>
                  <a:lnTo>
                    <a:pt x="14795" y="663092"/>
                  </a:lnTo>
                  <a:lnTo>
                    <a:pt x="30861" y="673950"/>
                  </a:lnTo>
                  <a:lnTo>
                    <a:pt x="50546" y="677926"/>
                  </a:lnTo>
                  <a:lnTo>
                    <a:pt x="1317879" y="677926"/>
                  </a:lnTo>
                  <a:lnTo>
                    <a:pt x="1337564" y="673950"/>
                  </a:lnTo>
                  <a:lnTo>
                    <a:pt x="1353629" y="663092"/>
                  </a:lnTo>
                  <a:lnTo>
                    <a:pt x="1364449" y="647014"/>
                  </a:lnTo>
                  <a:lnTo>
                    <a:pt x="1368425" y="627380"/>
                  </a:lnTo>
                  <a:lnTo>
                    <a:pt x="1368425" y="425196"/>
                  </a:lnTo>
                  <a:close/>
                </a:path>
                <a:path w="2787015" h="678180">
                  <a:moveTo>
                    <a:pt x="2787015" y="228854"/>
                  </a:moveTo>
                  <a:lnTo>
                    <a:pt x="2785999" y="225044"/>
                  </a:lnTo>
                  <a:lnTo>
                    <a:pt x="2779903" y="221488"/>
                  </a:lnTo>
                  <a:lnTo>
                    <a:pt x="2775966" y="222504"/>
                  </a:lnTo>
                  <a:lnTo>
                    <a:pt x="2741676" y="281292"/>
                  </a:lnTo>
                  <a:lnTo>
                    <a:pt x="2741549" y="304927"/>
                  </a:lnTo>
                  <a:lnTo>
                    <a:pt x="2741549" y="301752"/>
                  </a:lnTo>
                  <a:lnTo>
                    <a:pt x="2741549" y="281508"/>
                  </a:lnTo>
                  <a:lnTo>
                    <a:pt x="2741549" y="9525"/>
                  </a:lnTo>
                  <a:lnTo>
                    <a:pt x="2728849" y="9525"/>
                  </a:lnTo>
                  <a:lnTo>
                    <a:pt x="2728976" y="281508"/>
                  </a:lnTo>
                  <a:lnTo>
                    <a:pt x="2735262" y="292290"/>
                  </a:lnTo>
                  <a:lnTo>
                    <a:pt x="2728849" y="281292"/>
                  </a:lnTo>
                  <a:lnTo>
                    <a:pt x="2694559" y="222504"/>
                  </a:lnTo>
                  <a:lnTo>
                    <a:pt x="2690622" y="221488"/>
                  </a:lnTo>
                  <a:lnTo>
                    <a:pt x="2684526" y="225044"/>
                  </a:lnTo>
                  <a:lnTo>
                    <a:pt x="2683510" y="228854"/>
                  </a:lnTo>
                  <a:lnTo>
                    <a:pt x="2735199" y="317500"/>
                  </a:lnTo>
                  <a:lnTo>
                    <a:pt x="2742539" y="304927"/>
                  </a:lnTo>
                  <a:lnTo>
                    <a:pt x="2787015" y="228854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24525" y="2333625"/>
              <a:ext cx="1368425" cy="303530"/>
            </a:xfrm>
            <a:custGeom>
              <a:avLst/>
              <a:gdLst/>
              <a:ahLst/>
              <a:cxnLst/>
              <a:rect l="l" t="t" r="r" b="b"/>
              <a:pathLst>
                <a:path w="1368425" h="303530">
                  <a:moveTo>
                    <a:pt x="0" y="50546"/>
                  </a:moveTo>
                  <a:lnTo>
                    <a:pt x="3968" y="30861"/>
                  </a:lnTo>
                  <a:lnTo>
                    <a:pt x="14795" y="14795"/>
                  </a:lnTo>
                  <a:lnTo>
                    <a:pt x="30861" y="3968"/>
                  </a:lnTo>
                  <a:lnTo>
                    <a:pt x="50546" y="0"/>
                  </a:lnTo>
                  <a:lnTo>
                    <a:pt x="1317878" y="0"/>
                  </a:lnTo>
                  <a:lnTo>
                    <a:pt x="1337564" y="3968"/>
                  </a:lnTo>
                  <a:lnTo>
                    <a:pt x="1353629" y="14795"/>
                  </a:lnTo>
                  <a:lnTo>
                    <a:pt x="1364456" y="30861"/>
                  </a:lnTo>
                  <a:lnTo>
                    <a:pt x="1368425" y="50546"/>
                  </a:lnTo>
                  <a:lnTo>
                    <a:pt x="1368425" y="252729"/>
                  </a:lnTo>
                  <a:lnTo>
                    <a:pt x="1364456" y="272361"/>
                  </a:lnTo>
                  <a:lnTo>
                    <a:pt x="1353629" y="288432"/>
                  </a:lnTo>
                  <a:lnTo>
                    <a:pt x="1337564" y="299289"/>
                  </a:lnTo>
                  <a:lnTo>
                    <a:pt x="1317878" y="303275"/>
                  </a:lnTo>
                  <a:lnTo>
                    <a:pt x="50546" y="303275"/>
                  </a:lnTo>
                  <a:lnTo>
                    <a:pt x="30861" y="299289"/>
                  </a:lnTo>
                  <a:lnTo>
                    <a:pt x="14795" y="288432"/>
                  </a:lnTo>
                  <a:lnTo>
                    <a:pt x="3968" y="272361"/>
                  </a:lnTo>
                  <a:lnTo>
                    <a:pt x="0" y="252729"/>
                  </a:lnTo>
                  <a:lnTo>
                    <a:pt x="0" y="50546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90168" y="2956306"/>
            <a:ext cx="793115" cy="960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Verdana"/>
                <a:cs typeface="Verdana"/>
              </a:rPr>
              <a:t>Albumin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ts val="2990"/>
              </a:lnSpc>
            </a:pPr>
            <a:r>
              <a:rPr sz="1400" dirty="0">
                <a:latin typeface="Verdana"/>
                <a:cs typeface="Verdana"/>
              </a:rPr>
              <a:t>Globulin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dirty="0">
                <a:latin typeface="Verdana"/>
                <a:cs typeface="Verdana"/>
              </a:rPr>
              <a:t>stones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47745" y="2956306"/>
            <a:ext cx="796925" cy="960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Verdana"/>
                <a:cs typeface="Verdana"/>
              </a:rPr>
              <a:t>Collagen</a:t>
            </a:r>
            <a:endParaRPr sz="1400">
              <a:latin typeface="Verdana"/>
              <a:cs typeface="Verdana"/>
            </a:endParaRPr>
          </a:p>
          <a:p>
            <a:pPr marL="12700" marR="138430">
              <a:lnSpc>
                <a:spcPts val="2990"/>
              </a:lnSpc>
            </a:pPr>
            <a:r>
              <a:rPr sz="1400" dirty="0">
                <a:latin typeface="Verdana"/>
                <a:cs typeface="Verdana"/>
              </a:rPr>
              <a:t>Elastin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K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20" dirty="0">
                <a:latin typeface="Verdana"/>
                <a:cs typeface="Verdana"/>
              </a:rPr>
              <a:t>r</a:t>
            </a:r>
            <a:r>
              <a:rPr sz="1400" dirty="0"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dirty="0"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50077" y="2334259"/>
            <a:ext cx="916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Primary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214552" y="2312352"/>
            <a:ext cx="1552575" cy="346075"/>
            <a:chOff x="7214552" y="2312352"/>
            <a:chExt cx="1552575" cy="346075"/>
          </a:xfrm>
        </p:grpSpPr>
        <p:sp>
          <p:nvSpPr>
            <p:cNvPr id="54" name="object 54"/>
            <p:cNvSpPr/>
            <p:nvPr/>
          </p:nvSpPr>
          <p:spPr>
            <a:xfrm>
              <a:off x="7235825" y="2333624"/>
              <a:ext cx="1510030" cy="303530"/>
            </a:xfrm>
            <a:custGeom>
              <a:avLst/>
              <a:gdLst/>
              <a:ahLst/>
              <a:cxnLst/>
              <a:rect l="l" t="t" r="r" b="b"/>
              <a:pathLst>
                <a:path w="1510029" h="303530">
                  <a:moveTo>
                    <a:pt x="1459229" y="0"/>
                  </a:moveTo>
                  <a:lnTo>
                    <a:pt x="50546" y="0"/>
                  </a:lnTo>
                  <a:lnTo>
                    <a:pt x="30860" y="3968"/>
                  </a:lnTo>
                  <a:lnTo>
                    <a:pt x="14795" y="14795"/>
                  </a:lnTo>
                  <a:lnTo>
                    <a:pt x="3968" y="30861"/>
                  </a:lnTo>
                  <a:lnTo>
                    <a:pt x="0" y="50546"/>
                  </a:lnTo>
                  <a:lnTo>
                    <a:pt x="0" y="252729"/>
                  </a:lnTo>
                  <a:lnTo>
                    <a:pt x="3968" y="272361"/>
                  </a:lnTo>
                  <a:lnTo>
                    <a:pt x="14795" y="288432"/>
                  </a:lnTo>
                  <a:lnTo>
                    <a:pt x="30860" y="299289"/>
                  </a:lnTo>
                  <a:lnTo>
                    <a:pt x="50546" y="303275"/>
                  </a:lnTo>
                  <a:lnTo>
                    <a:pt x="1459229" y="303275"/>
                  </a:lnTo>
                  <a:lnTo>
                    <a:pt x="1478861" y="299289"/>
                  </a:lnTo>
                  <a:lnTo>
                    <a:pt x="1494932" y="288432"/>
                  </a:lnTo>
                  <a:lnTo>
                    <a:pt x="1505789" y="272361"/>
                  </a:lnTo>
                  <a:lnTo>
                    <a:pt x="1509776" y="252729"/>
                  </a:lnTo>
                  <a:lnTo>
                    <a:pt x="1509776" y="50546"/>
                  </a:lnTo>
                  <a:lnTo>
                    <a:pt x="1505789" y="30861"/>
                  </a:lnTo>
                  <a:lnTo>
                    <a:pt x="1494932" y="14795"/>
                  </a:lnTo>
                  <a:lnTo>
                    <a:pt x="1478861" y="3968"/>
                  </a:lnTo>
                  <a:lnTo>
                    <a:pt x="145922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235825" y="2333624"/>
              <a:ext cx="1510030" cy="303530"/>
            </a:xfrm>
            <a:custGeom>
              <a:avLst/>
              <a:gdLst/>
              <a:ahLst/>
              <a:cxnLst/>
              <a:rect l="l" t="t" r="r" b="b"/>
              <a:pathLst>
                <a:path w="1510029" h="303530">
                  <a:moveTo>
                    <a:pt x="0" y="50546"/>
                  </a:moveTo>
                  <a:lnTo>
                    <a:pt x="3968" y="30861"/>
                  </a:lnTo>
                  <a:lnTo>
                    <a:pt x="14795" y="14795"/>
                  </a:lnTo>
                  <a:lnTo>
                    <a:pt x="30860" y="3968"/>
                  </a:lnTo>
                  <a:lnTo>
                    <a:pt x="50546" y="0"/>
                  </a:lnTo>
                  <a:lnTo>
                    <a:pt x="1459229" y="0"/>
                  </a:lnTo>
                  <a:lnTo>
                    <a:pt x="1478861" y="3968"/>
                  </a:lnTo>
                  <a:lnTo>
                    <a:pt x="1494932" y="14795"/>
                  </a:lnTo>
                  <a:lnTo>
                    <a:pt x="1505789" y="30861"/>
                  </a:lnTo>
                  <a:lnTo>
                    <a:pt x="1509776" y="50546"/>
                  </a:lnTo>
                  <a:lnTo>
                    <a:pt x="1509776" y="252729"/>
                  </a:lnTo>
                  <a:lnTo>
                    <a:pt x="1505789" y="272361"/>
                  </a:lnTo>
                  <a:lnTo>
                    <a:pt x="1494932" y="288432"/>
                  </a:lnTo>
                  <a:lnTo>
                    <a:pt x="1478861" y="299289"/>
                  </a:lnTo>
                  <a:lnTo>
                    <a:pt x="1459229" y="303275"/>
                  </a:lnTo>
                  <a:lnTo>
                    <a:pt x="50546" y="303275"/>
                  </a:lnTo>
                  <a:lnTo>
                    <a:pt x="30860" y="299289"/>
                  </a:lnTo>
                  <a:lnTo>
                    <a:pt x="14795" y="288432"/>
                  </a:lnTo>
                  <a:lnTo>
                    <a:pt x="3968" y="272361"/>
                  </a:lnTo>
                  <a:lnTo>
                    <a:pt x="0" y="252729"/>
                  </a:lnTo>
                  <a:lnTo>
                    <a:pt x="0" y="50546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374763" y="2334259"/>
            <a:ext cx="1233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Secondary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005576" y="2544826"/>
            <a:ext cx="1951355" cy="1204595"/>
            <a:chOff x="6005576" y="2544826"/>
            <a:chExt cx="1951355" cy="1204595"/>
          </a:xfrm>
        </p:grpSpPr>
        <p:sp>
          <p:nvSpPr>
            <p:cNvPr id="58" name="object 58"/>
            <p:cNvSpPr/>
            <p:nvPr/>
          </p:nvSpPr>
          <p:spPr>
            <a:xfrm>
              <a:off x="6011926" y="2544826"/>
              <a:ext cx="0" cy="1162050"/>
            </a:xfrm>
            <a:custGeom>
              <a:avLst/>
              <a:gdLst/>
              <a:ahLst/>
              <a:cxnLst/>
              <a:rect l="l" t="t" r="r" b="b"/>
              <a:pathLst>
                <a:path h="1162050">
                  <a:moveTo>
                    <a:pt x="0" y="0"/>
                  </a:moveTo>
                  <a:lnTo>
                    <a:pt x="0" y="1162050"/>
                  </a:lnTo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27674" y="2896235"/>
              <a:ext cx="216026" cy="10350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7674" y="3275711"/>
              <a:ext cx="216026" cy="10337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27674" y="3645535"/>
              <a:ext cx="216026" cy="10350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0650" y="2896235"/>
              <a:ext cx="215900" cy="10350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0650" y="3645535"/>
              <a:ext cx="215900" cy="103504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740650" y="2544826"/>
              <a:ext cx="0" cy="1162050"/>
            </a:xfrm>
            <a:custGeom>
              <a:avLst/>
              <a:gdLst/>
              <a:ahLst/>
              <a:cxnLst/>
              <a:rect l="l" t="t" r="r" b="b"/>
              <a:pathLst>
                <a:path h="1162050">
                  <a:moveTo>
                    <a:pt x="0" y="0"/>
                  </a:moveTo>
                  <a:lnTo>
                    <a:pt x="0" y="1162050"/>
                  </a:lnTo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0650" y="3305810"/>
              <a:ext cx="215900" cy="103504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6323203" y="3585209"/>
            <a:ext cx="11887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Verdana"/>
                <a:cs typeface="Verdana"/>
              </a:rPr>
              <a:t>Metaproteins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323203" y="2668905"/>
            <a:ext cx="1033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Verdana"/>
                <a:cs typeface="Verdana"/>
              </a:rPr>
              <a:t>Coagulated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323203" y="2772765"/>
            <a:ext cx="807720" cy="672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600"/>
              </a:lnSpc>
              <a:spcBef>
                <a:spcPts val="100"/>
              </a:spcBef>
            </a:pPr>
            <a:r>
              <a:rPr sz="1400" dirty="0">
                <a:latin typeface="Verdana"/>
                <a:cs typeface="Verdana"/>
              </a:rPr>
              <a:t>proteins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Proteans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036432" y="2740000"/>
            <a:ext cx="895350" cy="1084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9300"/>
              </a:lnSpc>
              <a:spcBef>
                <a:spcPts val="95"/>
              </a:spcBef>
            </a:pPr>
            <a:r>
              <a:rPr sz="1400" dirty="0">
                <a:latin typeface="Verdana"/>
                <a:cs typeface="Verdana"/>
              </a:rPr>
              <a:t>Proteoses  </a:t>
            </a:r>
            <a:r>
              <a:rPr sz="1400" spc="-5" dirty="0">
                <a:latin typeface="Verdana"/>
                <a:cs typeface="Verdana"/>
              </a:rPr>
              <a:t>protones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400" spc="-5" dirty="0">
                <a:latin typeface="Verdana"/>
                <a:cs typeface="Verdana"/>
              </a:rPr>
              <a:t>Peptides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725551"/>
            <a:ext cx="7482840" cy="147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100"/>
              </a:spcBef>
              <a:tabLst>
                <a:tab pos="904875" algn="l"/>
              </a:tabLst>
            </a:pPr>
            <a:r>
              <a:rPr sz="1800" spc="-5" dirty="0">
                <a:latin typeface="Verdana"/>
                <a:cs typeface="Verdana"/>
              </a:rPr>
              <a:t>Lipids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chief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concentrated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storage</a:t>
            </a:r>
            <a:r>
              <a:rPr sz="1800" dirty="0">
                <a:latin typeface="Verdana"/>
                <a:cs typeface="Verdana"/>
              </a:rPr>
              <a:t> form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energy</a:t>
            </a:r>
            <a:r>
              <a:rPr sz="1800" dirty="0">
                <a:latin typeface="Verdana"/>
                <a:cs typeface="Verdana"/>
              </a:rPr>
              <a:t> forming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about	</a:t>
            </a:r>
            <a:r>
              <a:rPr sz="1800" dirty="0">
                <a:latin typeface="Verdana"/>
                <a:cs typeface="Verdana"/>
              </a:rPr>
              <a:t>3.5%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cell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content.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Lipids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5" dirty="0">
                <a:latin typeface="Verdana"/>
                <a:cs typeface="Verdana"/>
              </a:rPr>
              <a:t> organic substances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relatively </a:t>
            </a:r>
            <a:r>
              <a:rPr sz="1800" dirty="0">
                <a:latin typeface="Verdana"/>
                <a:cs typeface="Verdana"/>
              </a:rPr>
              <a:t>insoluble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water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soluble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organic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solvents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(alcohol,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ether)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2884678"/>
            <a:ext cx="828294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Functions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spc="-5" dirty="0">
                <a:latin typeface="Verdana"/>
                <a:cs typeface="Verdana"/>
              </a:rPr>
              <a:t>They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concentrated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fuel reserve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body.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spc="-5" dirty="0">
                <a:latin typeface="Verdana"/>
                <a:cs typeface="Verdana"/>
              </a:rPr>
              <a:t>Lipids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constituents</a:t>
            </a:r>
            <a:r>
              <a:rPr sz="1800" b="1" spc="3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of</a:t>
            </a:r>
            <a:r>
              <a:rPr sz="1800" b="1" spc="-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membrane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structure</a:t>
            </a:r>
            <a:r>
              <a:rPr sz="1800" b="1" spc="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regulate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33401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membrane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permeability</a:t>
            </a:r>
            <a:r>
              <a:rPr sz="1800" spc="-5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20675" indent="-308610">
              <a:lnSpc>
                <a:spcPct val="100000"/>
              </a:lnSpc>
              <a:buAutoNum type="arabicPeriod" startAt="3"/>
              <a:tabLst>
                <a:tab pos="321310" algn="l"/>
              </a:tabLst>
            </a:pP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serve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source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of</a:t>
            </a:r>
            <a:r>
              <a:rPr sz="1800" b="1" spc="-5" dirty="0">
                <a:latin typeface="Verdana"/>
                <a:cs typeface="Verdana"/>
              </a:rPr>
              <a:t> fat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soluble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vitamins</a:t>
            </a:r>
            <a:endParaRPr sz="1800">
              <a:latin typeface="Verdana"/>
              <a:cs typeface="Verdana"/>
            </a:endParaRPr>
          </a:p>
          <a:p>
            <a:pPr marL="320675" indent="-308610">
              <a:lnSpc>
                <a:spcPct val="100000"/>
              </a:lnSpc>
              <a:buAutoNum type="arabicPeriod" startAt="3"/>
              <a:tabLst>
                <a:tab pos="321310" algn="l"/>
              </a:tabLst>
            </a:pPr>
            <a:r>
              <a:rPr sz="1800" spc="-5" dirty="0">
                <a:latin typeface="Verdana"/>
                <a:cs typeface="Verdana"/>
              </a:rPr>
              <a:t>Lipids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important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cellular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metabolic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regulators</a:t>
            </a:r>
            <a:endParaRPr sz="1800">
              <a:latin typeface="Verdana"/>
              <a:cs typeface="Verdana"/>
            </a:endParaRPr>
          </a:p>
          <a:p>
            <a:pPr marL="320040" indent="-307975">
              <a:lnSpc>
                <a:spcPct val="100000"/>
              </a:lnSpc>
              <a:buAutoNum type="arabicPeriod" startAt="3"/>
              <a:tabLst>
                <a:tab pos="320675" algn="l"/>
              </a:tabLst>
            </a:pPr>
            <a:r>
              <a:rPr sz="1800" spc="-5" dirty="0">
                <a:latin typeface="Verdana"/>
                <a:cs typeface="Verdana"/>
              </a:rPr>
              <a:t>Lipds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protect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internal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organs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5" dirty="0">
                <a:latin typeface="Verdana"/>
                <a:cs typeface="Verdana"/>
              </a:rPr>
              <a:t> serve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insulating</a:t>
            </a:r>
            <a:r>
              <a:rPr sz="1800" b="1" spc="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materials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7127" y="743902"/>
            <a:ext cx="1985645" cy="375920"/>
            <a:chOff x="3687127" y="743902"/>
            <a:chExt cx="1985645" cy="375920"/>
          </a:xfrm>
        </p:grpSpPr>
        <p:sp>
          <p:nvSpPr>
            <p:cNvPr id="3" name="object 3"/>
            <p:cNvSpPr/>
            <p:nvPr/>
          </p:nvSpPr>
          <p:spPr>
            <a:xfrm>
              <a:off x="3708400" y="765175"/>
              <a:ext cx="1943100" cy="333375"/>
            </a:xfrm>
            <a:custGeom>
              <a:avLst/>
              <a:gdLst/>
              <a:ahLst/>
              <a:cxnLst/>
              <a:rect l="l" t="t" r="r" b="b"/>
              <a:pathLst>
                <a:path w="1943100" h="333375">
                  <a:moveTo>
                    <a:pt x="1887474" y="0"/>
                  </a:moveTo>
                  <a:lnTo>
                    <a:pt x="55625" y="0"/>
                  </a:lnTo>
                  <a:lnTo>
                    <a:pt x="33968" y="4369"/>
                  </a:lnTo>
                  <a:lnTo>
                    <a:pt x="16287" y="16287"/>
                  </a:lnTo>
                  <a:lnTo>
                    <a:pt x="4369" y="33968"/>
                  </a:lnTo>
                  <a:lnTo>
                    <a:pt x="0" y="55625"/>
                  </a:lnTo>
                  <a:lnTo>
                    <a:pt x="0" y="277749"/>
                  </a:lnTo>
                  <a:lnTo>
                    <a:pt x="4369" y="299406"/>
                  </a:lnTo>
                  <a:lnTo>
                    <a:pt x="16287" y="317087"/>
                  </a:lnTo>
                  <a:lnTo>
                    <a:pt x="33968" y="329005"/>
                  </a:lnTo>
                  <a:lnTo>
                    <a:pt x="55625" y="333375"/>
                  </a:lnTo>
                  <a:lnTo>
                    <a:pt x="1887474" y="333375"/>
                  </a:lnTo>
                  <a:lnTo>
                    <a:pt x="1909131" y="329005"/>
                  </a:lnTo>
                  <a:lnTo>
                    <a:pt x="1926812" y="317087"/>
                  </a:lnTo>
                  <a:lnTo>
                    <a:pt x="1938730" y="299406"/>
                  </a:lnTo>
                  <a:lnTo>
                    <a:pt x="1943100" y="277749"/>
                  </a:lnTo>
                  <a:lnTo>
                    <a:pt x="1943100" y="55625"/>
                  </a:lnTo>
                  <a:lnTo>
                    <a:pt x="1938730" y="33968"/>
                  </a:lnTo>
                  <a:lnTo>
                    <a:pt x="1926812" y="16287"/>
                  </a:lnTo>
                  <a:lnTo>
                    <a:pt x="1909131" y="4369"/>
                  </a:lnTo>
                  <a:lnTo>
                    <a:pt x="18874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08400" y="765175"/>
              <a:ext cx="1943100" cy="333375"/>
            </a:xfrm>
            <a:custGeom>
              <a:avLst/>
              <a:gdLst/>
              <a:ahLst/>
              <a:cxnLst/>
              <a:rect l="l" t="t" r="r" b="b"/>
              <a:pathLst>
                <a:path w="1943100" h="333375">
                  <a:moveTo>
                    <a:pt x="0" y="55625"/>
                  </a:moveTo>
                  <a:lnTo>
                    <a:pt x="4369" y="33968"/>
                  </a:lnTo>
                  <a:lnTo>
                    <a:pt x="16287" y="16287"/>
                  </a:lnTo>
                  <a:lnTo>
                    <a:pt x="33968" y="4369"/>
                  </a:lnTo>
                  <a:lnTo>
                    <a:pt x="55625" y="0"/>
                  </a:lnTo>
                  <a:lnTo>
                    <a:pt x="1887474" y="0"/>
                  </a:lnTo>
                  <a:lnTo>
                    <a:pt x="1909131" y="4369"/>
                  </a:lnTo>
                  <a:lnTo>
                    <a:pt x="1926812" y="16287"/>
                  </a:lnTo>
                  <a:lnTo>
                    <a:pt x="1938730" y="33968"/>
                  </a:lnTo>
                  <a:lnTo>
                    <a:pt x="1943100" y="55625"/>
                  </a:lnTo>
                  <a:lnTo>
                    <a:pt x="1943100" y="277749"/>
                  </a:lnTo>
                  <a:lnTo>
                    <a:pt x="1938730" y="299406"/>
                  </a:lnTo>
                  <a:lnTo>
                    <a:pt x="1926812" y="317087"/>
                  </a:lnTo>
                  <a:lnTo>
                    <a:pt x="1909131" y="329005"/>
                  </a:lnTo>
                  <a:lnTo>
                    <a:pt x="1887474" y="333375"/>
                  </a:lnTo>
                  <a:lnTo>
                    <a:pt x="55625" y="333375"/>
                  </a:lnTo>
                  <a:lnTo>
                    <a:pt x="33968" y="329005"/>
                  </a:lnTo>
                  <a:lnTo>
                    <a:pt x="16287" y="317087"/>
                  </a:lnTo>
                  <a:lnTo>
                    <a:pt x="4369" y="299406"/>
                  </a:lnTo>
                  <a:lnTo>
                    <a:pt x="0" y="277749"/>
                  </a:lnTo>
                  <a:lnTo>
                    <a:pt x="0" y="55625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41089" y="734948"/>
            <a:ext cx="1079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LIPIDS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50277" y="908050"/>
            <a:ext cx="6859905" cy="878840"/>
            <a:chOff x="950277" y="908050"/>
            <a:chExt cx="6859905" cy="878840"/>
          </a:xfrm>
        </p:grpSpPr>
        <p:sp>
          <p:nvSpPr>
            <p:cNvPr id="7" name="object 7"/>
            <p:cNvSpPr/>
            <p:nvPr/>
          </p:nvSpPr>
          <p:spPr>
            <a:xfrm>
              <a:off x="1620900" y="931925"/>
              <a:ext cx="6118225" cy="6350"/>
            </a:xfrm>
            <a:custGeom>
              <a:avLst/>
              <a:gdLst/>
              <a:ahLst/>
              <a:cxnLst/>
              <a:rect l="l" t="t" r="r" b="b"/>
              <a:pathLst>
                <a:path w="6118225" h="6350">
                  <a:moveTo>
                    <a:pt x="2087499" y="6350"/>
                  </a:moveTo>
                  <a:lnTo>
                    <a:pt x="0" y="6350"/>
                  </a:lnTo>
                </a:path>
                <a:path w="6118225" h="6350">
                  <a:moveTo>
                    <a:pt x="6118225" y="0"/>
                  </a:moveTo>
                  <a:lnTo>
                    <a:pt x="4030599" y="0"/>
                  </a:lnTo>
                </a:path>
              </a:pathLst>
            </a:custGeom>
            <a:ln w="28575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3906" y="908049"/>
              <a:ext cx="6276340" cy="649605"/>
            </a:xfrm>
            <a:custGeom>
              <a:avLst/>
              <a:gdLst/>
              <a:ahLst/>
              <a:cxnLst/>
              <a:rect l="l" t="t" r="r" b="b"/>
              <a:pathLst>
                <a:path w="6276340" h="649605">
                  <a:moveTo>
                    <a:pt x="132588" y="348361"/>
                  </a:moveTo>
                  <a:lnTo>
                    <a:pt x="130289" y="339598"/>
                  </a:lnTo>
                  <a:lnTo>
                    <a:pt x="123444" y="335661"/>
                  </a:lnTo>
                  <a:lnTo>
                    <a:pt x="116713" y="331597"/>
                  </a:lnTo>
                  <a:lnTo>
                    <a:pt x="107950" y="333883"/>
                  </a:lnTo>
                  <a:lnTo>
                    <a:pt x="104013" y="340741"/>
                  </a:lnTo>
                  <a:lnTo>
                    <a:pt x="80645" y="380784"/>
                  </a:lnTo>
                  <a:lnTo>
                    <a:pt x="80518" y="433705"/>
                  </a:lnTo>
                  <a:lnTo>
                    <a:pt x="80518" y="426466"/>
                  </a:lnTo>
                  <a:lnTo>
                    <a:pt x="80518" y="381000"/>
                  </a:lnTo>
                  <a:lnTo>
                    <a:pt x="80518" y="30099"/>
                  </a:lnTo>
                  <a:lnTo>
                    <a:pt x="51943" y="30099"/>
                  </a:lnTo>
                  <a:lnTo>
                    <a:pt x="52070" y="381000"/>
                  </a:lnTo>
                  <a:lnTo>
                    <a:pt x="66294" y="405371"/>
                  </a:lnTo>
                  <a:lnTo>
                    <a:pt x="51943" y="380784"/>
                  </a:lnTo>
                  <a:lnTo>
                    <a:pt x="28575" y="340741"/>
                  </a:lnTo>
                  <a:lnTo>
                    <a:pt x="24638" y="333883"/>
                  </a:lnTo>
                  <a:lnTo>
                    <a:pt x="15875" y="331597"/>
                  </a:lnTo>
                  <a:lnTo>
                    <a:pt x="9144" y="335661"/>
                  </a:lnTo>
                  <a:lnTo>
                    <a:pt x="2286" y="339598"/>
                  </a:lnTo>
                  <a:lnTo>
                    <a:pt x="0" y="348361"/>
                  </a:lnTo>
                  <a:lnTo>
                    <a:pt x="66294" y="462026"/>
                  </a:lnTo>
                  <a:lnTo>
                    <a:pt x="82804" y="433705"/>
                  </a:lnTo>
                  <a:lnTo>
                    <a:pt x="132588" y="348361"/>
                  </a:lnTo>
                  <a:close/>
                </a:path>
                <a:path w="6276340" h="649605">
                  <a:moveTo>
                    <a:pt x="3175889" y="535686"/>
                  </a:moveTo>
                  <a:lnTo>
                    <a:pt x="3173603" y="526923"/>
                  </a:lnTo>
                  <a:lnTo>
                    <a:pt x="3166745" y="522986"/>
                  </a:lnTo>
                  <a:lnTo>
                    <a:pt x="3159887" y="518922"/>
                  </a:lnTo>
                  <a:lnTo>
                    <a:pt x="3151124" y="521208"/>
                  </a:lnTo>
                  <a:lnTo>
                    <a:pt x="3147187" y="528066"/>
                  </a:lnTo>
                  <a:lnTo>
                    <a:pt x="3123819" y="568109"/>
                  </a:lnTo>
                  <a:lnTo>
                    <a:pt x="3123819" y="217424"/>
                  </a:lnTo>
                  <a:lnTo>
                    <a:pt x="3095244" y="217424"/>
                  </a:lnTo>
                  <a:lnTo>
                    <a:pt x="3095244" y="568109"/>
                  </a:lnTo>
                  <a:lnTo>
                    <a:pt x="3071876" y="528066"/>
                  </a:lnTo>
                  <a:lnTo>
                    <a:pt x="3067939" y="521208"/>
                  </a:lnTo>
                  <a:lnTo>
                    <a:pt x="3059176" y="518922"/>
                  </a:lnTo>
                  <a:lnTo>
                    <a:pt x="3052318" y="522986"/>
                  </a:lnTo>
                  <a:lnTo>
                    <a:pt x="3045460" y="526923"/>
                  </a:lnTo>
                  <a:lnTo>
                    <a:pt x="3043174" y="535686"/>
                  </a:lnTo>
                  <a:lnTo>
                    <a:pt x="3047238" y="542417"/>
                  </a:lnTo>
                  <a:lnTo>
                    <a:pt x="3109468" y="649351"/>
                  </a:lnTo>
                  <a:lnTo>
                    <a:pt x="3125978" y="621030"/>
                  </a:lnTo>
                  <a:lnTo>
                    <a:pt x="3171825" y="542417"/>
                  </a:lnTo>
                  <a:lnTo>
                    <a:pt x="3175889" y="535686"/>
                  </a:lnTo>
                  <a:close/>
                </a:path>
                <a:path w="6276340" h="649605">
                  <a:moveTo>
                    <a:pt x="6276213" y="318135"/>
                  </a:moveTo>
                  <a:lnTo>
                    <a:pt x="6273927" y="309372"/>
                  </a:lnTo>
                  <a:lnTo>
                    <a:pt x="6267069" y="305435"/>
                  </a:lnTo>
                  <a:lnTo>
                    <a:pt x="6260338" y="301498"/>
                  </a:lnTo>
                  <a:lnTo>
                    <a:pt x="6251575" y="303784"/>
                  </a:lnTo>
                  <a:lnTo>
                    <a:pt x="6247638" y="310642"/>
                  </a:lnTo>
                  <a:lnTo>
                    <a:pt x="6224270" y="350685"/>
                  </a:lnTo>
                  <a:lnTo>
                    <a:pt x="6224143" y="403479"/>
                  </a:lnTo>
                  <a:lnTo>
                    <a:pt x="6224143" y="396367"/>
                  </a:lnTo>
                  <a:lnTo>
                    <a:pt x="6224143" y="350901"/>
                  </a:lnTo>
                  <a:lnTo>
                    <a:pt x="6224143" y="0"/>
                  </a:lnTo>
                  <a:lnTo>
                    <a:pt x="6195568" y="0"/>
                  </a:lnTo>
                  <a:lnTo>
                    <a:pt x="6195695" y="350901"/>
                  </a:lnTo>
                  <a:lnTo>
                    <a:pt x="6209919" y="375272"/>
                  </a:lnTo>
                  <a:lnTo>
                    <a:pt x="6195568" y="350685"/>
                  </a:lnTo>
                  <a:lnTo>
                    <a:pt x="6172200" y="310642"/>
                  </a:lnTo>
                  <a:lnTo>
                    <a:pt x="6168263" y="303784"/>
                  </a:lnTo>
                  <a:lnTo>
                    <a:pt x="6159500" y="301498"/>
                  </a:lnTo>
                  <a:lnTo>
                    <a:pt x="6152769" y="305435"/>
                  </a:lnTo>
                  <a:lnTo>
                    <a:pt x="6145911" y="309372"/>
                  </a:lnTo>
                  <a:lnTo>
                    <a:pt x="6143625" y="318135"/>
                  </a:lnTo>
                  <a:lnTo>
                    <a:pt x="6147562" y="324993"/>
                  </a:lnTo>
                  <a:lnTo>
                    <a:pt x="6209919" y="431927"/>
                  </a:lnTo>
                  <a:lnTo>
                    <a:pt x="6226505" y="403479"/>
                  </a:lnTo>
                  <a:lnTo>
                    <a:pt x="6272276" y="324993"/>
                  </a:lnTo>
                  <a:lnTo>
                    <a:pt x="6276213" y="318135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1549" y="1412875"/>
              <a:ext cx="1297305" cy="352425"/>
            </a:xfrm>
            <a:custGeom>
              <a:avLst/>
              <a:gdLst/>
              <a:ahLst/>
              <a:cxnLst/>
              <a:rect l="l" t="t" r="r" b="b"/>
              <a:pathLst>
                <a:path w="1297305" h="352425">
                  <a:moveTo>
                    <a:pt x="1238250" y="0"/>
                  </a:moveTo>
                  <a:lnTo>
                    <a:pt x="58737" y="0"/>
                  </a:lnTo>
                  <a:lnTo>
                    <a:pt x="35875" y="4615"/>
                  </a:lnTo>
                  <a:lnTo>
                    <a:pt x="17205" y="17208"/>
                  </a:lnTo>
                  <a:lnTo>
                    <a:pt x="4616" y="35897"/>
                  </a:lnTo>
                  <a:lnTo>
                    <a:pt x="0" y="58800"/>
                  </a:lnTo>
                  <a:lnTo>
                    <a:pt x="0" y="293624"/>
                  </a:lnTo>
                  <a:lnTo>
                    <a:pt x="4616" y="316527"/>
                  </a:lnTo>
                  <a:lnTo>
                    <a:pt x="17205" y="335216"/>
                  </a:lnTo>
                  <a:lnTo>
                    <a:pt x="35875" y="347809"/>
                  </a:lnTo>
                  <a:lnTo>
                    <a:pt x="58737" y="352425"/>
                  </a:lnTo>
                  <a:lnTo>
                    <a:pt x="1238250" y="352425"/>
                  </a:lnTo>
                  <a:lnTo>
                    <a:pt x="1261100" y="347809"/>
                  </a:lnTo>
                  <a:lnTo>
                    <a:pt x="1279794" y="335216"/>
                  </a:lnTo>
                  <a:lnTo>
                    <a:pt x="1292417" y="316527"/>
                  </a:lnTo>
                  <a:lnTo>
                    <a:pt x="1297051" y="293624"/>
                  </a:lnTo>
                  <a:lnTo>
                    <a:pt x="1297051" y="58800"/>
                  </a:lnTo>
                  <a:lnTo>
                    <a:pt x="1292417" y="35897"/>
                  </a:lnTo>
                  <a:lnTo>
                    <a:pt x="1279794" y="17208"/>
                  </a:lnTo>
                  <a:lnTo>
                    <a:pt x="1261100" y="4615"/>
                  </a:lnTo>
                  <a:lnTo>
                    <a:pt x="1238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1549" y="1412875"/>
              <a:ext cx="1297305" cy="352425"/>
            </a:xfrm>
            <a:custGeom>
              <a:avLst/>
              <a:gdLst/>
              <a:ahLst/>
              <a:cxnLst/>
              <a:rect l="l" t="t" r="r" b="b"/>
              <a:pathLst>
                <a:path w="1297305" h="352425">
                  <a:moveTo>
                    <a:pt x="0" y="58800"/>
                  </a:moveTo>
                  <a:lnTo>
                    <a:pt x="4616" y="35897"/>
                  </a:lnTo>
                  <a:lnTo>
                    <a:pt x="17205" y="17208"/>
                  </a:lnTo>
                  <a:lnTo>
                    <a:pt x="35875" y="4615"/>
                  </a:lnTo>
                  <a:lnTo>
                    <a:pt x="58737" y="0"/>
                  </a:lnTo>
                  <a:lnTo>
                    <a:pt x="1238250" y="0"/>
                  </a:lnTo>
                  <a:lnTo>
                    <a:pt x="1261100" y="4615"/>
                  </a:lnTo>
                  <a:lnTo>
                    <a:pt x="1279794" y="17208"/>
                  </a:lnTo>
                  <a:lnTo>
                    <a:pt x="1292417" y="35897"/>
                  </a:lnTo>
                  <a:lnTo>
                    <a:pt x="1297051" y="58800"/>
                  </a:lnTo>
                  <a:lnTo>
                    <a:pt x="1297051" y="293624"/>
                  </a:lnTo>
                  <a:lnTo>
                    <a:pt x="1292417" y="316527"/>
                  </a:lnTo>
                  <a:lnTo>
                    <a:pt x="1279794" y="335216"/>
                  </a:lnTo>
                  <a:lnTo>
                    <a:pt x="1261100" y="347809"/>
                  </a:lnTo>
                  <a:lnTo>
                    <a:pt x="1238250" y="352425"/>
                  </a:lnTo>
                  <a:lnTo>
                    <a:pt x="58737" y="352425"/>
                  </a:lnTo>
                  <a:lnTo>
                    <a:pt x="35875" y="347809"/>
                  </a:lnTo>
                  <a:lnTo>
                    <a:pt x="17205" y="335216"/>
                  </a:lnTo>
                  <a:lnTo>
                    <a:pt x="4616" y="316527"/>
                  </a:lnTo>
                  <a:lnTo>
                    <a:pt x="0" y="293624"/>
                  </a:lnTo>
                  <a:lnTo>
                    <a:pt x="0" y="58800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14119" y="1438147"/>
            <a:ext cx="810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S</a:t>
            </a:r>
            <a:r>
              <a:rPr sz="1800" spc="15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mple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30002" y="1524952"/>
            <a:ext cx="1699895" cy="379095"/>
            <a:chOff x="3830002" y="1524952"/>
            <a:chExt cx="1699895" cy="379095"/>
          </a:xfrm>
        </p:grpSpPr>
        <p:sp>
          <p:nvSpPr>
            <p:cNvPr id="13" name="object 13"/>
            <p:cNvSpPr/>
            <p:nvPr/>
          </p:nvSpPr>
          <p:spPr>
            <a:xfrm>
              <a:off x="3851275" y="1546224"/>
              <a:ext cx="1657350" cy="336550"/>
            </a:xfrm>
            <a:custGeom>
              <a:avLst/>
              <a:gdLst/>
              <a:ahLst/>
              <a:cxnLst/>
              <a:rect l="l" t="t" r="r" b="b"/>
              <a:pathLst>
                <a:path w="1657350" h="336550">
                  <a:moveTo>
                    <a:pt x="1601215" y="0"/>
                  </a:moveTo>
                  <a:lnTo>
                    <a:pt x="56134" y="0"/>
                  </a:lnTo>
                  <a:lnTo>
                    <a:pt x="34289" y="4413"/>
                  </a:lnTo>
                  <a:lnTo>
                    <a:pt x="16446" y="16446"/>
                  </a:lnTo>
                  <a:lnTo>
                    <a:pt x="4413" y="34290"/>
                  </a:lnTo>
                  <a:lnTo>
                    <a:pt x="0" y="56134"/>
                  </a:lnTo>
                  <a:lnTo>
                    <a:pt x="0" y="280415"/>
                  </a:lnTo>
                  <a:lnTo>
                    <a:pt x="4413" y="302260"/>
                  </a:lnTo>
                  <a:lnTo>
                    <a:pt x="16446" y="320103"/>
                  </a:lnTo>
                  <a:lnTo>
                    <a:pt x="34290" y="332136"/>
                  </a:lnTo>
                  <a:lnTo>
                    <a:pt x="56134" y="336550"/>
                  </a:lnTo>
                  <a:lnTo>
                    <a:pt x="1601215" y="336550"/>
                  </a:lnTo>
                  <a:lnTo>
                    <a:pt x="1623059" y="332136"/>
                  </a:lnTo>
                  <a:lnTo>
                    <a:pt x="1640903" y="320103"/>
                  </a:lnTo>
                  <a:lnTo>
                    <a:pt x="1652936" y="302260"/>
                  </a:lnTo>
                  <a:lnTo>
                    <a:pt x="1657350" y="280415"/>
                  </a:lnTo>
                  <a:lnTo>
                    <a:pt x="1657350" y="56134"/>
                  </a:lnTo>
                  <a:lnTo>
                    <a:pt x="1652936" y="34290"/>
                  </a:lnTo>
                  <a:lnTo>
                    <a:pt x="1640903" y="16446"/>
                  </a:lnTo>
                  <a:lnTo>
                    <a:pt x="1623060" y="4413"/>
                  </a:lnTo>
                  <a:lnTo>
                    <a:pt x="1601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51275" y="1546224"/>
              <a:ext cx="1657350" cy="336550"/>
            </a:xfrm>
            <a:custGeom>
              <a:avLst/>
              <a:gdLst/>
              <a:ahLst/>
              <a:cxnLst/>
              <a:rect l="l" t="t" r="r" b="b"/>
              <a:pathLst>
                <a:path w="1657350" h="336550">
                  <a:moveTo>
                    <a:pt x="0" y="56134"/>
                  </a:moveTo>
                  <a:lnTo>
                    <a:pt x="4413" y="34289"/>
                  </a:lnTo>
                  <a:lnTo>
                    <a:pt x="16446" y="16446"/>
                  </a:lnTo>
                  <a:lnTo>
                    <a:pt x="34290" y="4413"/>
                  </a:lnTo>
                  <a:lnTo>
                    <a:pt x="56134" y="0"/>
                  </a:lnTo>
                  <a:lnTo>
                    <a:pt x="1601215" y="0"/>
                  </a:lnTo>
                  <a:lnTo>
                    <a:pt x="1623060" y="4413"/>
                  </a:lnTo>
                  <a:lnTo>
                    <a:pt x="1640903" y="16446"/>
                  </a:lnTo>
                  <a:lnTo>
                    <a:pt x="1652936" y="34290"/>
                  </a:lnTo>
                  <a:lnTo>
                    <a:pt x="1657350" y="56134"/>
                  </a:lnTo>
                  <a:lnTo>
                    <a:pt x="1657350" y="280415"/>
                  </a:lnTo>
                  <a:lnTo>
                    <a:pt x="1652936" y="302260"/>
                  </a:lnTo>
                  <a:lnTo>
                    <a:pt x="1640903" y="320103"/>
                  </a:lnTo>
                  <a:lnTo>
                    <a:pt x="1623059" y="332136"/>
                  </a:lnTo>
                  <a:lnTo>
                    <a:pt x="1601215" y="336550"/>
                  </a:lnTo>
                  <a:lnTo>
                    <a:pt x="56134" y="336550"/>
                  </a:lnTo>
                  <a:lnTo>
                    <a:pt x="34289" y="332136"/>
                  </a:lnTo>
                  <a:lnTo>
                    <a:pt x="16446" y="320103"/>
                  </a:lnTo>
                  <a:lnTo>
                    <a:pt x="4413" y="302259"/>
                  </a:lnTo>
                  <a:lnTo>
                    <a:pt x="0" y="280415"/>
                  </a:lnTo>
                  <a:lnTo>
                    <a:pt x="0" y="56134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68266" y="1563370"/>
            <a:ext cx="10236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Complex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998652" y="1320228"/>
            <a:ext cx="1482725" cy="393700"/>
            <a:chOff x="6998652" y="1320228"/>
            <a:chExt cx="1482725" cy="393700"/>
          </a:xfrm>
        </p:grpSpPr>
        <p:sp>
          <p:nvSpPr>
            <p:cNvPr id="17" name="object 17"/>
            <p:cNvSpPr/>
            <p:nvPr/>
          </p:nvSpPr>
          <p:spPr>
            <a:xfrm>
              <a:off x="7019925" y="1341501"/>
              <a:ext cx="1440180" cy="351155"/>
            </a:xfrm>
            <a:custGeom>
              <a:avLst/>
              <a:gdLst/>
              <a:ahLst/>
              <a:cxnLst/>
              <a:rect l="l" t="t" r="r" b="b"/>
              <a:pathLst>
                <a:path w="1440179" h="351155">
                  <a:moveTo>
                    <a:pt x="1381378" y="0"/>
                  </a:moveTo>
                  <a:lnTo>
                    <a:pt x="58420" y="0"/>
                  </a:lnTo>
                  <a:lnTo>
                    <a:pt x="35683" y="4591"/>
                  </a:lnTo>
                  <a:lnTo>
                    <a:pt x="17113" y="17113"/>
                  </a:lnTo>
                  <a:lnTo>
                    <a:pt x="4591" y="35683"/>
                  </a:lnTo>
                  <a:lnTo>
                    <a:pt x="0" y="58420"/>
                  </a:lnTo>
                  <a:lnTo>
                    <a:pt x="0" y="292353"/>
                  </a:lnTo>
                  <a:lnTo>
                    <a:pt x="4591" y="315090"/>
                  </a:lnTo>
                  <a:lnTo>
                    <a:pt x="17113" y="333660"/>
                  </a:lnTo>
                  <a:lnTo>
                    <a:pt x="35683" y="346182"/>
                  </a:lnTo>
                  <a:lnTo>
                    <a:pt x="58420" y="350774"/>
                  </a:lnTo>
                  <a:lnTo>
                    <a:pt x="1381378" y="350774"/>
                  </a:lnTo>
                  <a:lnTo>
                    <a:pt x="1404135" y="346182"/>
                  </a:lnTo>
                  <a:lnTo>
                    <a:pt x="1422749" y="333660"/>
                  </a:lnTo>
                  <a:lnTo>
                    <a:pt x="1435314" y="315090"/>
                  </a:lnTo>
                  <a:lnTo>
                    <a:pt x="1439926" y="292353"/>
                  </a:lnTo>
                  <a:lnTo>
                    <a:pt x="1439926" y="58420"/>
                  </a:lnTo>
                  <a:lnTo>
                    <a:pt x="1435314" y="35683"/>
                  </a:lnTo>
                  <a:lnTo>
                    <a:pt x="1422749" y="17113"/>
                  </a:lnTo>
                  <a:lnTo>
                    <a:pt x="1404135" y="4591"/>
                  </a:lnTo>
                  <a:lnTo>
                    <a:pt x="13813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19925" y="1341501"/>
              <a:ext cx="1440180" cy="351155"/>
            </a:xfrm>
            <a:custGeom>
              <a:avLst/>
              <a:gdLst/>
              <a:ahLst/>
              <a:cxnLst/>
              <a:rect l="l" t="t" r="r" b="b"/>
              <a:pathLst>
                <a:path w="1440179" h="351155">
                  <a:moveTo>
                    <a:pt x="0" y="58420"/>
                  </a:moveTo>
                  <a:lnTo>
                    <a:pt x="4591" y="35683"/>
                  </a:lnTo>
                  <a:lnTo>
                    <a:pt x="17113" y="17113"/>
                  </a:lnTo>
                  <a:lnTo>
                    <a:pt x="35683" y="4591"/>
                  </a:lnTo>
                  <a:lnTo>
                    <a:pt x="58420" y="0"/>
                  </a:lnTo>
                  <a:lnTo>
                    <a:pt x="1381378" y="0"/>
                  </a:lnTo>
                  <a:lnTo>
                    <a:pt x="1404135" y="4591"/>
                  </a:lnTo>
                  <a:lnTo>
                    <a:pt x="1422749" y="17113"/>
                  </a:lnTo>
                  <a:lnTo>
                    <a:pt x="1435314" y="35683"/>
                  </a:lnTo>
                  <a:lnTo>
                    <a:pt x="1439926" y="58420"/>
                  </a:lnTo>
                  <a:lnTo>
                    <a:pt x="1439926" y="292353"/>
                  </a:lnTo>
                  <a:lnTo>
                    <a:pt x="1435314" y="315090"/>
                  </a:lnTo>
                  <a:lnTo>
                    <a:pt x="1422749" y="333660"/>
                  </a:lnTo>
                  <a:lnTo>
                    <a:pt x="1404135" y="346182"/>
                  </a:lnTo>
                  <a:lnTo>
                    <a:pt x="1381378" y="350774"/>
                  </a:lnTo>
                  <a:lnTo>
                    <a:pt x="58420" y="350774"/>
                  </a:lnTo>
                  <a:lnTo>
                    <a:pt x="35683" y="346182"/>
                  </a:lnTo>
                  <a:lnTo>
                    <a:pt x="17113" y="333660"/>
                  </a:lnTo>
                  <a:lnTo>
                    <a:pt x="4591" y="315090"/>
                  </a:lnTo>
                  <a:lnTo>
                    <a:pt x="0" y="292353"/>
                  </a:lnTo>
                  <a:lnTo>
                    <a:pt x="0" y="58420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84846" y="1365580"/>
            <a:ext cx="911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De</a:t>
            </a:r>
            <a:r>
              <a:rPr sz="1800" spc="-5" dirty="0">
                <a:latin typeface="Verdana"/>
                <a:cs typeface="Verdana"/>
              </a:rPr>
              <a:t>r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v</a:t>
            </a:r>
            <a:r>
              <a:rPr sz="1800" spc="-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75602" y="1758950"/>
            <a:ext cx="3836670" cy="1228090"/>
            <a:chOff x="375602" y="1758950"/>
            <a:chExt cx="3836670" cy="1228090"/>
          </a:xfrm>
        </p:grpSpPr>
        <p:sp>
          <p:nvSpPr>
            <p:cNvPr id="21" name="object 21"/>
            <p:cNvSpPr/>
            <p:nvPr/>
          </p:nvSpPr>
          <p:spPr>
            <a:xfrm>
              <a:off x="3995800" y="1916176"/>
              <a:ext cx="0" cy="1019175"/>
            </a:xfrm>
            <a:custGeom>
              <a:avLst/>
              <a:gdLst/>
              <a:ahLst/>
              <a:cxnLst/>
              <a:rect l="l" t="t" r="r" b="b"/>
              <a:pathLst>
                <a:path h="1019175">
                  <a:moveTo>
                    <a:pt x="0" y="0"/>
                  </a:moveTo>
                  <a:lnTo>
                    <a:pt x="0" y="1019048"/>
                  </a:lnTo>
                </a:path>
              </a:pathLst>
            </a:custGeom>
            <a:ln w="127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5674" y="2153284"/>
              <a:ext cx="216026" cy="1035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5674" y="2502534"/>
              <a:ext cx="216026" cy="1035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5674" y="2883535"/>
              <a:ext cx="216026" cy="10350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11187" y="1765300"/>
              <a:ext cx="2448560" cy="285750"/>
            </a:xfrm>
            <a:custGeom>
              <a:avLst/>
              <a:gdLst/>
              <a:ahLst/>
              <a:cxnLst/>
              <a:rect l="l" t="t" r="r" b="b"/>
              <a:pathLst>
                <a:path w="2448560" h="285750">
                  <a:moveTo>
                    <a:pt x="936688" y="0"/>
                  </a:moveTo>
                  <a:lnTo>
                    <a:pt x="936688" y="285750"/>
                  </a:lnTo>
                </a:path>
                <a:path w="2448560" h="285750">
                  <a:moveTo>
                    <a:pt x="0" y="285750"/>
                  </a:moveTo>
                  <a:lnTo>
                    <a:pt x="2447988" y="285750"/>
                  </a:lnTo>
                </a:path>
              </a:pathLst>
            </a:custGeom>
            <a:ln w="127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9485" y="2051049"/>
              <a:ext cx="2551430" cy="317500"/>
            </a:xfrm>
            <a:custGeom>
              <a:avLst/>
              <a:gdLst/>
              <a:ahLst/>
              <a:cxnLst/>
              <a:rect l="l" t="t" r="r" b="b"/>
              <a:pathLst>
                <a:path w="2551430" h="317500">
                  <a:moveTo>
                    <a:pt x="103403" y="219329"/>
                  </a:moveTo>
                  <a:lnTo>
                    <a:pt x="102374" y="215519"/>
                  </a:lnTo>
                  <a:lnTo>
                    <a:pt x="96316" y="211963"/>
                  </a:lnTo>
                  <a:lnTo>
                    <a:pt x="92430" y="212979"/>
                  </a:lnTo>
                  <a:lnTo>
                    <a:pt x="58051" y="271932"/>
                  </a:lnTo>
                  <a:lnTo>
                    <a:pt x="58051" y="0"/>
                  </a:lnTo>
                  <a:lnTo>
                    <a:pt x="45351" y="0"/>
                  </a:lnTo>
                  <a:lnTo>
                    <a:pt x="45351" y="271932"/>
                  </a:lnTo>
                  <a:lnTo>
                    <a:pt x="10972" y="212979"/>
                  </a:lnTo>
                  <a:lnTo>
                    <a:pt x="7086" y="211963"/>
                  </a:lnTo>
                  <a:lnTo>
                    <a:pt x="1028" y="215519"/>
                  </a:lnTo>
                  <a:lnTo>
                    <a:pt x="0" y="219329"/>
                  </a:lnTo>
                  <a:lnTo>
                    <a:pt x="51701" y="307975"/>
                  </a:lnTo>
                  <a:lnTo>
                    <a:pt x="59029" y="295402"/>
                  </a:lnTo>
                  <a:lnTo>
                    <a:pt x="103403" y="219329"/>
                  </a:lnTo>
                  <a:close/>
                </a:path>
                <a:path w="2551430" h="317500">
                  <a:moveTo>
                    <a:pt x="2551379" y="228854"/>
                  </a:moveTo>
                  <a:lnTo>
                    <a:pt x="2550363" y="225044"/>
                  </a:lnTo>
                  <a:lnTo>
                    <a:pt x="2544267" y="221488"/>
                  </a:lnTo>
                  <a:lnTo>
                    <a:pt x="2540330" y="222504"/>
                  </a:lnTo>
                  <a:lnTo>
                    <a:pt x="2506040" y="281292"/>
                  </a:lnTo>
                  <a:lnTo>
                    <a:pt x="2505913" y="304927"/>
                  </a:lnTo>
                  <a:lnTo>
                    <a:pt x="2505913" y="301752"/>
                  </a:lnTo>
                  <a:lnTo>
                    <a:pt x="2505913" y="281508"/>
                  </a:lnTo>
                  <a:lnTo>
                    <a:pt x="2505913" y="9525"/>
                  </a:lnTo>
                  <a:lnTo>
                    <a:pt x="2493213" y="9525"/>
                  </a:lnTo>
                  <a:lnTo>
                    <a:pt x="2493340" y="281508"/>
                  </a:lnTo>
                  <a:lnTo>
                    <a:pt x="2499626" y="292290"/>
                  </a:lnTo>
                  <a:lnTo>
                    <a:pt x="2493213" y="281292"/>
                  </a:lnTo>
                  <a:lnTo>
                    <a:pt x="2458923" y="222504"/>
                  </a:lnTo>
                  <a:lnTo>
                    <a:pt x="2454986" y="221488"/>
                  </a:lnTo>
                  <a:lnTo>
                    <a:pt x="2448890" y="225044"/>
                  </a:lnTo>
                  <a:lnTo>
                    <a:pt x="2447874" y="228854"/>
                  </a:lnTo>
                  <a:lnTo>
                    <a:pt x="2499563" y="317500"/>
                  </a:lnTo>
                  <a:lnTo>
                    <a:pt x="2506903" y="304927"/>
                  </a:lnTo>
                  <a:lnTo>
                    <a:pt x="2551379" y="228854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6875" y="2425700"/>
              <a:ext cx="1511300" cy="355600"/>
            </a:xfrm>
            <a:custGeom>
              <a:avLst/>
              <a:gdLst/>
              <a:ahLst/>
              <a:cxnLst/>
              <a:rect l="l" t="t" r="r" b="b"/>
              <a:pathLst>
                <a:path w="1511300" h="355600">
                  <a:moveTo>
                    <a:pt x="1451991" y="0"/>
                  </a:moveTo>
                  <a:lnTo>
                    <a:pt x="59270" y="0"/>
                  </a:lnTo>
                  <a:lnTo>
                    <a:pt x="36197" y="4659"/>
                  </a:lnTo>
                  <a:lnTo>
                    <a:pt x="17357" y="17367"/>
                  </a:lnTo>
                  <a:lnTo>
                    <a:pt x="4656" y="36218"/>
                  </a:lnTo>
                  <a:lnTo>
                    <a:pt x="0" y="59309"/>
                  </a:lnTo>
                  <a:lnTo>
                    <a:pt x="0" y="296290"/>
                  </a:lnTo>
                  <a:lnTo>
                    <a:pt x="4656" y="319381"/>
                  </a:lnTo>
                  <a:lnTo>
                    <a:pt x="17357" y="338232"/>
                  </a:lnTo>
                  <a:lnTo>
                    <a:pt x="36197" y="350940"/>
                  </a:lnTo>
                  <a:lnTo>
                    <a:pt x="59270" y="355600"/>
                  </a:lnTo>
                  <a:lnTo>
                    <a:pt x="1451991" y="355600"/>
                  </a:lnTo>
                  <a:lnTo>
                    <a:pt x="1475081" y="350940"/>
                  </a:lnTo>
                  <a:lnTo>
                    <a:pt x="1493932" y="338232"/>
                  </a:lnTo>
                  <a:lnTo>
                    <a:pt x="1506640" y="319381"/>
                  </a:lnTo>
                  <a:lnTo>
                    <a:pt x="1511300" y="296290"/>
                  </a:lnTo>
                  <a:lnTo>
                    <a:pt x="1511300" y="59309"/>
                  </a:lnTo>
                  <a:lnTo>
                    <a:pt x="1506640" y="36218"/>
                  </a:lnTo>
                  <a:lnTo>
                    <a:pt x="1493932" y="17367"/>
                  </a:lnTo>
                  <a:lnTo>
                    <a:pt x="1475081" y="4659"/>
                  </a:lnTo>
                  <a:lnTo>
                    <a:pt x="1451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6875" y="2425700"/>
              <a:ext cx="1511300" cy="355600"/>
            </a:xfrm>
            <a:custGeom>
              <a:avLst/>
              <a:gdLst/>
              <a:ahLst/>
              <a:cxnLst/>
              <a:rect l="l" t="t" r="r" b="b"/>
              <a:pathLst>
                <a:path w="1511300" h="355600">
                  <a:moveTo>
                    <a:pt x="0" y="59309"/>
                  </a:moveTo>
                  <a:lnTo>
                    <a:pt x="4656" y="36218"/>
                  </a:lnTo>
                  <a:lnTo>
                    <a:pt x="17357" y="17367"/>
                  </a:lnTo>
                  <a:lnTo>
                    <a:pt x="36197" y="4659"/>
                  </a:lnTo>
                  <a:lnTo>
                    <a:pt x="59270" y="0"/>
                  </a:lnTo>
                  <a:lnTo>
                    <a:pt x="1451991" y="0"/>
                  </a:lnTo>
                  <a:lnTo>
                    <a:pt x="1475081" y="4659"/>
                  </a:lnTo>
                  <a:lnTo>
                    <a:pt x="1493932" y="17367"/>
                  </a:lnTo>
                  <a:lnTo>
                    <a:pt x="1506640" y="36218"/>
                  </a:lnTo>
                  <a:lnTo>
                    <a:pt x="1511300" y="59309"/>
                  </a:lnTo>
                  <a:lnTo>
                    <a:pt x="1511300" y="296290"/>
                  </a:lnTo>
                  <a:lnTo>
                    <a:pt x="1506640" y="319381"/>
                  </a:lnTo>
                  <a:lnTo>
                    <a:pt x="1493932" y="338232"/>
                  </a:lnTo>
                  <a:lnTo>
                    <a:pt x="1475081" y="350940"/>
                  </a:lnTo>
                  <a:lnTo>
                    <a:pt x="1451991" y="355600"/>
                  </a:lnTo>
                  <a:lnTo>
                    <a:pt x="59270" y="355600"/>
                  </a:lnTo>
                  <a:lnTo>
                    <a:pt x="36197" y="350940"/>
                  </a:lnTo>
                  <a:lnTo>
                    <a:pt x="17357" y="338232"/>
                  </a:lnTo>
                  <a:lnTo>
                    <a:pt x="4656" y="319381"/>
                  </a:lnTo>
                  <a:lnTo>
                    <a:pt x="0" y="296290"/>
                  </a:lnTo>
                  <a:lnTo>
                    <a:pt x="0" y="59309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291076" y="2083054"/>
            <a:ext cx="1244600" cy="970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Verdana"/>
                <a:cs typeface="Verdana"/>
              </a:rPr>
              <a:t>Phospholipids</a:t>
            </a:r>
            <a:endParaRPr sz="1400">
              <a:latin typeface="Verdana"/>
              <a:cs typeface="Verdana"/>
            </a:endParaRPr>
          </a:p>
          <a:p>
            <a:pPr marL="12700" marR="126364">
              <a:lnSpc>
                <a:spcPts val="2990"/>
              </a:lnSpc>
            </a:pPr>
            <a:r>
              <a:rPr sz="1400" spc="-5" dirty="0">
                <a:latin typeface="Verdana"/>
                <a:cs typeface="Verdana"/>
              </a:rPr>
              <a:t>Glycolipids </a:t>
            </a:r>
            <a:r>
              <a:rPr sz="1400" dirty="0">
                <a:latin typeface="Verdana"/>
                <a:cs typeface="Verdana"/>
              </a:rPr>
              <a:t> L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5" dirty="0">
                <a:latin typeface="Verdana"/>
                <a:cs typeface="Verdana"/>
              </a:rPr>
              <a:t>poprot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dirty="0">
                <a:latin typeface="Verdana"/>
                <a:cs typeface="Verdana"/>
              </a:rPr>
              <a:t>ns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8929" y="2452496"/>
            <a:ext cx="1247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Fats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&amp;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Oils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47328" y="2404427"/>
            <a:ext cx="1407795" cy="398145"/>
            <a:chOff x="2247328" y="2404427"/>
            <a:chExt cx="1407795" cy="398145"/>
          </a:xfrm>
        </p:grpSpPr>
        <p:sp>
          <p:nvSpPr>
            <p:cNvPr id="32" name="object 32"/>
            <p:cNvSpPr/>
            <p:nvPr/>
          </p:nvSpPr>
          <p:spPr>
            <a:xfrm>
              <a:off x="2268601" y="2425699"/>
              <a:ext cx="1365250" cy="355600"/>
            </a:xfrm>
            <a:custGeom>
              <a:avLst/>
              <a:gdLst/>
              <a:ahLst/>
              <a:cxnLst/>
              <a:rect l="l" t="t" r="r" b="b"/>
              <a:pathLst>
                <a:path w="1365250" h="355600">
                  <a:moveTo>
                    <a:pt x="1305940" y="0"/>
                  </a:moveTo>
                  <a:lnTo>
                    <a:pt x="59181" y="0"/>
                  </a:lnTo>
                  <a:lnTo>
                    <a:pt x="36111" y="4659"/>
                  </a:lnTo>
                  <a:lnTo>
                    <a:pt x="17303" y="17367"/>
                  </a:lnTo>
                  <a:lnTo>
                    <a:pt x="4639" y="36218"/>
                  </a:lnTo>
                  <a:lnTo>
                    <a:pt x="0" y="59309"/>
                  </a:lnTo>
                  <a:lnTo>
                    <a:pt x="0" y="296290"/>
                  </a:lnTo>
                  <a:lnTo>
                    <a:pt x="4639" y="319381"/>
                  </a:lnTo>
                  <a:lnTo>
                    <a:pt x="17303" y="338232"/>
                  </a:lnTo>
                  <a:lnTo>
                    <a:pt x="36111" y="350940"/>
                  </a:lnTo>
                  <a:lnTo>
                    <a:pt x="59181" y="355600"/>
                  </a:lnTo>
                  <a:lnTo>
                    <a:pt x="1305940" y="355600"/>
                  </a:lnTo>
                  <a:lnTo>
                    <a:pt x="1329031" y="350940"/>
                  </a:lnTo>
                  <a:lnTo>
                    <a:pt x="1347882" y="338232"/>
                  </a:lnTo>
                  <a:lnTo>
                    <a:pt x="1360590" y="319381"/>
                  </a:lnTo>
                  <a:lnTo>
                    <a:pt x="1365250" y="296290"/>
                  </a:lnTo>
                  <a:lnTo>
                    <a:pt x="1365250" y="59309"/>
                  </a:lnTo>
                  <a:lnTo>
                    <a:pt x="1360590" y="36218"/>
                  </a:lnTo>
                  <a:lnTo>
                    <a:pt x="1347882" y="17367"/>
                  </a:lnTo>
                  <a:lnTo>
                    <a:pt x="1329031" y="4659"/>
                  </a:lnTo>
                  <a:lnTo>
                    <a:pt x="1305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68601" y="2425699"/>
              <a:ext cx="1365250" cy="355600"/>
            </a:xfrm>
            <a:custGeom>
              <a:avLst/>
              <a:gdLst/>
              <a:ahLst/>
              <a:cxnLst/>
              <a:rect l="l" t="t" r="r" b="b"/>
              <a:pathLst>
                <a:path w="1365250" h="355600">
                  <a:moveTo>
                    <a:pt x="0" y="59309"/>
                  </a:moveTo>
                  <a:lnTo>
                    <a:pt x="4639" y="36218"/>
                  </a:lnTo>
                  <a:lnTo>
                    <a:pt x="17303" y="17367"/>
                  </a:lnTo>
                  <a:lnTo>
                    <a:pt x="36111" y="4659"/>
                  </a:lnTo>
                  <a:lnTo>
                    <a:pt x="59181" y="0"/>
                  </a:lnTo>
                  <a:lnTo>
                    <a:pt x="1305940" y="0"/>
                  </a:lnTo>
                  <a:lnTo>
                    <a:pt x="1329031" y="4659"/>
                  </a:lnTo>
                  <a:lnTo>
                    <a:pt x="1347882" y="17367"/>
                  </a:lnTo>
                  <a:lnTo>
                    <a:pt x="1360590" y="36218"/>
                  </a:lnTo>
                  <a:lnTo>
                    <a:pt x="1365250" y="59309"/>
                  </a:lnTo>
                  <a:lnTo>
                    <a:pt x="1365250" y="296290"/>
                  </a:lnTo>
                  <a:lnTo>
                    <a:pt x="1360590" y="319381"/>
                  </a:lnTo>
                  <a:lnTo>
                    <a:pt x="1347882" y="338232"/>
                  </a:lnTo>
                  <a:lnTo>
                    <a:pt x="1329031" y="350940"/>
                  </a:lnTo>
                  <a:lnTo>
                    <a:pt x="1305940" y="355600"/>
                  </a:lnTo>
                  <a:lnTo>
                    <a:pt x="59181" y="355600"/>
                  </a:lnTo>
                  <a:lnTo>
                    <a:pt x="36111" y="350940"/>
                  </a:lnTo>
                  <a:lnTo>
                    <a:pt x="17303" y="338232"/>
                  </a:lnTo>
                  <a:lnTo>
                    <a:pt x="4639" y="319381"/>
                  </a:lnTo>
                  <a:lnTo>
                    <a:pt x="0" y="296290"/>
                  </a:lnTo>
                  <a:lnTo>
                    <a:pt x="0" y="59309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568320" y="2452496"/>
            <a:ext cx="765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Verdana"/>
                <a:cs typeface="Verdana"/>
              </a:rPr>
              <a:t>W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25" dirty="0">
                <a:latin typeface="Verdana"/>
                <a:cs typeface="Verdana"/>
              </a:rPr>
              <a:t>x</a:t>
            </a:r>
            <a:r>
              <a:rPr sz="1800" dirty="0">
                <a:latin typeface="Verdana"/>
                <a:cs typeface="Verdana"/>
              </a:rPr>
              <a:t>es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115175" y="1689100"/>
            <a:ext cx="222250" cy="701040"/>
            <a:chOff x="7115175" y="1689100"/>
            <a:chExt cx="222250" cy="701040"/>
          </a:xfrm>
        </p:grpSpPr>
        <p:sp>
          <p:nvSpPr>
            <p:cNvPr id="36" name="object 36"/>
            <p:cNvSpPr/>
            <p:nvPr/>
          </p:nvSpPr>
          <p:spPr>
            <a:xfrm>
              <a:off x="7121525" y="1689100"/>
              <a:ext cx="0" cy="650875"/>
            </a:xfrm>
            <a:custGeom>
              <a:avLst/>
              <a:gdLst/>
              <a:ahLst/>
              <a:cxnLst/>
              <a:rect l="l" t="t" r="r" b="b"/>
              <a:pathLst>
                <a:path h="650875">
                  <a:moveTo>
                    <a:pt x="0" y="0"/>
                  </a:moveTo>
                  <a:lnTo>
                    <a:pt x="0" y="650875"/>
                  </a:lnTo>
                </a:path>
              </a:pathLst>
            </a:custGeom>
            <a:ln w="127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1525" y="1937384"/>
              <a:ext cx="215900" cy="1035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1525" y="2286634"/>
              <a:ext cx="215900" cy="103504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7417434" y="1867026"/>
            <a:ext cx="828675" cy="590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Verdana"/>
                <a:cs typeface="Verdana"/>
              </a:rPr>
              <a:t>Steroids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400" spc="-160" dirty="0">
                <a:latin typeface="Verdana"/>
                <a:cs typeface="Verdana"/>
              </a:rPr>
              <a:t>T</a:t>
            </a:r>
            <a:r>
              <a:rPr sz="1400" dirty="0">
                <a:latin typeface="Verdana"/>
                <a:cs typeface="Verdana"/>
              </a:rPr>
              <a:t>erpenes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8499" y="972524"/>
            <a:ext cx="2851150" cy="556895"/>
            <a:chOff x="518499" y="972524"/>
            <a:chExt cx="2851150" cy="5568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750" y="993775"/>
              <a:ext cx="2808351" cy="5143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9750" y="993775"/>
              <a:ext cx="2808605" cy="514350"/>
            </a:xfrm>
            <a:custGeom>
              <a:avLst/>
              <a:gdLst/>
              <a:ahLst/>
              <a:cxnLst/>
              <a:rect l="l" t="t" r="r" b="b"/>
              <a:pathLst>
                <a:path w="2808604" h="514350">
                  <a:moveTo>
                    <a:pt x="0" y="85725"/>
                  </a:moveTo>
                  <a:lnTo>
                    <a:pt x="6736" y="52345"/>
                  </a:lnTo>
                  <a:lnTo>
                    <a:pt x="25107" y="25098"/>
                  </a:lnTo>
                  <a:lnTo>
                    <a:pt x="52356" y="6732"/>
                  </a:lnTo>
                  <a:lnTo>
                    <a:pt x="85725" y="0"/>
                  </a:lnTo>
                  <a:lnTo>
                    <a:pt x="2722499" y="0"/>
                  </a:lnTo>
                  <a:lnTo>
                    <a:pt x="2755898" y="6732"/>
                  </a:lnTo>
                  <a:lnTo>
                    <a:pt x="2783189" y="25098"/>
                  </a:lnTo>
                  <a:lnTo>
                    <a:pt x="2801598" y="52345"/>
                  </a:lnTo>
                  <a:lnTo>
                    <a:pt x="2808351" y="85725"/>
                  </a:lnTo>
                  <a:lnTo>
                    <a:pt x="2808351" y="428625"/>
                  </a:lnTo>
                  <a:lnTo>
                    <a:pt x="2801598" y="462004"/>
                  </a:lnTo>
                  <a:lnTo>
                    <a:pt x="2783189" y="489251"/>
                  </a:lnTo>
                  <a:lnTo>
                    <a:pt x="2755898" y="507617"/>
                  </a:lnTo>
                  <a:lnTo>
                    <a:pt x="2722499" y="514350"/>
                  </a:lnTo>
                  <a:lnTo>
                    <a:pt x="85725" y="514350"/>
                  </a:lnTo>
                  <a:lnTo>
                    <a:pt x="52356" y="507617"/>
                  </a:lnTo>
                  <a:lnTo>
                    <a:pt x="25107" y="489251"/>
                  </a:lnTo>
                  <a:lnTo>
                    <a:pt x="6736" y="462004"/>
                  </a:lnTo>
                  <a:lnTo>
                    <a:pt x="0" y="428625"/>
                  </a:lnTo>
                  <a:lnTo>
                    <a:pt x="0" y="85725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0999" y="1054100"/>
            <a:ext cx="2325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SIMPLE</a:t>
            </a:r>
            <a:r>
              <a:rPr sz="2400" b="0" spc="-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Verdana"/>
                <a:cs typeface="Verdana"/>
              </a:rPr>
              <a:t>LIPIDS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750" y="1724025"/>
            <a:ext cx="7888605" cy="1200150"/>
          </a:xfrm>
          <a:prstGeom prst="rect">
            <a:avLst/>
          </a:prstGeom>
          <a:solidFill>
            <a:srgbClr val="FFFFFF"/>
          </a:solidFill>
          <a:ln w="42500">
            <a:solidFill>
              <a:srgbClr val="9F2936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Verdana"/>
                <a:cs typeface="Verdana"/>
              </a:rPr>
              <a:t>They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esters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fatty</a:t>
            </a:r>
            <a:r>
              <a:rPr sz="1800" dirty="0">
                <a:latin typeface="Verdana"/>
                <a:cs typeface="Verdana"/>
              </a:rPr>
              <a:t> acids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 alcohol.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2 </a:t>
            </a:r>
            <a:r>
              <a:rPr sz="1800" spc="-5" dirty="0">
                <a:latin typeface="Verdana"/>
                <a:cs typeface="Verdana"/>
              </a:rPr>
              <a:t>types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641350" indent="-309880">
              <a:lnSpc>
                <a:spcPct val="100000"/>
              </a:lnSpc>
              <a:buAutoNum type="arabicPeriod"/>
              <a:tabLst>
                <a:tab pos="641985" algn="l"/>
              </a:tabLst>
            </a:pPr>
            <a:r>
              <a:rPr sz="1800" spc="-10" dirty="0">
                <a:latin typeface="Verdana"/>
                <a:cs typeface="Verdana"/>
              </a:rPr>
              <a:t>Neutral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true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fats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-5" dirty="0">
                <a:latin typeface="Verdana"/>
                <a:cs typeface="Verdana"/>
              </a:rPr>
              <a:t> Esters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fatty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acids</a:t>
            </a:r>
            <a:r>
              <a:rPr sz="1800" dirty="0">
                <a:latin typeface="Verdana"/>
                <a:cs typeface="Verdana"/>
              </a:rPr>
              <a:t> with</a:t>
            </a:r>
            <a:r>
              <a:rPr sz="1800" spc="-5" dirty="0">
                <a:latin typeface="Verdana"/>
                <a:cs typeface="Verdana"/>
              </a:rPr>
              <a:t> glycerol</a:t>
            </a:r>
            <a:endParaRPr sz="1800">
              <a:latin typeface="Verdana"/>
              <a:cs typeface="Verdana"/>
            </a:endParaRPr>
          </a:p>
          <a:p>
            <a:pPr marL="641350" indent="-309880">
              <a:lnSpc>
                <a:spcPct val="100000"/>
              </a:lnSpc>
              <a:buAutoNum type="arabicPeriod"/>
              <a:tabLst>
                <a:tab pos="641985" algn="l"/>
              </a:tabLst>
            </a:pPr>
            <a:r>
              <a:rPr sz="1800" spc="-25" dirty="0">
                <a:latin typeface="Verdana"/>
                <a:cs typeface="Verdana"/>
              </a:rPr>
              <a:t>Waxes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 </a:t>
            </a:r>
            <a:r>
              <a:rPr sz="1800" spc="-5" dirty="0">
                <a:latin typeface="Verdana"/>
                <a:cs typeface="Verdana"/>
              </a:rPr>
              <a:t>Esters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fatty</a:t>
            </a:r>
            <a:r>
              <a:rPr sz="1800" dirty="0">
                <a:latin typeface="Verdana"/>
                <a:cs typeface="Verdana"/>
              </a:rPr>
              <a:t> acids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 alcohol</a:t>
            </a:r>
            <a:r>
              <a:rPr sz="1800" spc="-5" dirty="0">
                <a:latin typeface="Verdana"/>
                <a:cs typeface="Verdana"/>
              </a:rPr>
              <a:t> other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glycerol.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8499" y="3542750"/>
            <a:ext cx="2419350" cy="701675"/>
            <a:chOff x="518499" y="3542750"/>
            <a:chExt cx="2419350" cy="7016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750" y="3564001"/>
              <a:ext cx="2376551" cy="6587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9750" y="3564001"/>
              <a:ext cx="2376805" cy="659130"/>
            </a:xfrm>
            <a:custGeom>
              <a:avLst/>
              <a:gdLst/>
              <a:ahLst/>
              <a:cxnLst/>
              <a:rect l="l" t="t" r="r" b="b"/>
              <a:pathLst>
                <a:path w="2376805" h="659129">
                  <a:moveTo>
                    <a:pt x="0" y="109728"/>
                  </a:moveTo>
                  <a:lnTo>
                    <a:pt x="8629" y="67026"/>
                  </a:lnTo>
                  <a:lnTo>
                    <a:pt x="32161" y="32146"/>
                  </a:lnTo>
                  <a:lnTo>
                    <a:pt x="67063" y="8626"/>
                  </a:lnTo>
                  <a:lnTo>
                    <a:pt x="109804" y="0"/>
                  </a:lnTo>
                  <a:lnTo>
                    <a:pt x="2266696" y="0"/>
                  </a:lnTo>
                  <a:lnTo>
                    <a:pt x="2309415" y="8626"/>
                  </a:lnTo>
                  <a:lnTo>
                    <a:pt x="2344324" y="32146"/>
                  </a:lnTo>
                  <a:lnTo>
                    <a:pt x="2367851" y="67026"/>
                  </a:lnTo>
                  <a:lnTo>
                    <a:pt x="2376424" y="109728"/>
                  </a:lnTo>
                  <a:lnTo>
                    <a:pt x="2376551" y="548894"/>
                  </a:lnTo>
                  <a:lnTo>
                    <a:pt x="2367905" y="591669"/>
                  </a:lnTo>
                  <a:lnTo>
                    <a:pt x="2344340" y="626586"/>
                  </a:lnTo>
                  <a:lnTo>
                    <a:pt x="2309417" y="650120"/>
                  </a:lnTo>
                  <a:lnTo>
                    <a:pt x="2266696" y="658749"/>
                  </a:lnTo>
                  <a:lnTo>
                    <a:pt x="109804" y="658749"/>
                  </a:lnTo>
                  <a:lnTo>
                    <a:pt x="67063" y="650120"/>
                  </a:lnTo>
                  <a:lnTo>
                    <a:pt x="32161" y="626586"/>
                  </a:lnTo>
                  <a:lnTo>
                    <a:pt x="8629" y="591669"/>
                  </a:lnTo>
                  <a:lnTo>
                    <a:pt x="0" y="548894"/>
                  </a:lnTo>
                  <a:lnTo>
                    <a:pt x="0" y="109728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29157" y="3573526"/>
            <a:ext cx="17983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0400" marR="5080" indent="-648335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Verdana"/>
                <a:cs typeface="Verdana"/>
              </a:rPr>
              <a:t>Neutral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/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True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fats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750" y="4460875"/>
            <a:ext cx="6883400" cy="1200150"/>
          </a:xfrm>
          <a:prstGeom prst="rect">
            <a:avLst/>
          </a:prstGeom>
          <a:solidFill>
            <a:srgbClr val="FFFFFF"/>
          </a:solidFill>
          <a:ln w="42500">
            <a:solidFill>
              <a:srgbClr val="9F2936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 marR="1275080">
              <a:lnSpc>
                <a:spcPct val="100000"/>
              </a:lnSpc>
              <a:spcBef>
                <a:spcPts val="350"/>
              </a:spcBef>
            </a:pPr>
            <a:r>
              <a:rPr sz="1800" spc="-50" dirty="0">
                <a:latin typeface="Verdana"/>
                <a:cs typeface="Verdana"/>
              </a:rPr>
              <a:t>True </a:t>
            </a:r>
            <a:r>
              <a:rPr sz="1800" dirty="0">
                <a:latin typeface="Verdana"/>
                <a:cs typeface="Verdana"/>
              </a:rPr>
              <a:t>fats are made up of C, </a:t>
            </a:r>
            <a:r>
              <a:rPr sz="1800" spc="-5" dirty="0">
                <a:latin typeface="Verdana"/>
                <a:cs typeface="Verdana"/>
              </a:rPr>
              <a:t>H, </a:t>
            </a:r>
            <a:r>
              <a:rPr sz="1800" dirty="0">
                <a:latin typeface="Verdana"/>
                <a:cs typeface="Verdana"/>
              </a:rPr>
              <a:t>&amp; O </a:t>
            </a:r>
            <a:r>
              <a:rPr sz="1800" spc="-5" dirty="0">
                <a:latin typeface="Verdana"/>
                <a:cs typeface="Verdana"/>
              </a:rPr>
              <a:t>but </a:t>
            </a:r>
            <a:r>
              <a:rPr sz="1800" dirty="0">
                <a:latin typeface="Verdana"/>
                <a:cs typeface="Verdana"/>
              </a:rPr>
              <a:t>O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less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fat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molecule is</a:t>
            </a:r>
            <a:r>
              <a:rPr sz="1800" spc="-5" dirty="0">
                <a:latin typeface="Verdana"/>
                <a:cs typeface="Verdana"/>
              </a:rPr>
              <a:t> made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up of 2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components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434340" indent="-34353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34975" algn="l"/>
              </a:tabLst>
            </a:pPr>
            <a:r>
              <a:rPr sz="1800" b="1" dirty="0">
                <a:latin typeface="Verdana"/>
                <a:cs typeface="Verdana"/>
              </a:rPr>
              <a:t>GLYCEROL</a:t>
            </a:r>
            <a:endParaRPr sz="1800">
              <a:latin typeface="Verdana"/>
              <a:cs typeface="Verdana"/>
            </a:endParaRPr>
          </a:p>
          <a:p>
            <a:pPr marL="450850" indent="-360045">
              <a:lnSpc>
                <a:spcPct val="100000"/>
              </a:lnSpc>
              <a:buAutoNum type="alphaLcParenR"/>
              <a:tabLst>
                <a:tab pos="451484" algn="l"/>
              </a:tabLst>
            </a:pPr>
            <a:r>
              <a:rPr sz="1800" b="1" spc="-5" dirty="0">
                <a:latin typeface="Verdana"/>
                <a:cs typeface="Verdana"/>
              </a:rPr>
              <a:t>FATTY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ACIDS</a:t>
            </a:r>
            <a:r>
              <a:rPr sz="1800" b="1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(1-3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mol,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same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diff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long</a:t>
            </a:r>
            <a:r>
              <a:rPr sz="1800" spc="-5" dirty="0">
                <a:latin typeface="Verdana"/>
                <a:cs typeface="Verdana"/>
              </a:rPr>
              <a:t> chained)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56978" y="1028128"/>
            <a:ext cx="2922270" cy="617220"/>
            <a:chOff x="3256978" y="1028128"/>
            <a:chExt cx="2922270" cy="617220"/>
          </a:xfrm>
        </p:grpSpPr>
        <p:sp>
          <p:nvSpPr>
            <p:cNvPr id="3" name="object 3"/>
            <p:cNvSpPr/>
            <p:nvPr/>
          </p:nvSpPr>
          <p:spPr>
            <a:xfrm>
              <a:off x="3278250" y="1049401"/>
              <a:ext cx="2879725" cy="574675"/>
            </a:xfrm>
            <a:custGeom>
              <a:avLst/>
              <a:gdLst/>
              <a:ahLst/>
              <a:cxnLst/>
              <a:rect l="l" t="t" r="r" b="b"/>
              <a:pathLst>
                <a:path w="2879725" h="574675">
                  <a:moveTo>
                    <a:pt x="2783840" y="0"/>
                  </a:moveTo>
                  <a:lnTo>
                    <a:pt x="95758" y="0"/>
                  </a:lnTo>
                  <a:lnTo>
                    <a:pt x="58453" y="7514"/>
                  </a:lnTo>
                  <a:lnTo>
                    <a:pt x="28019" y="28019"/>
                  </a:lnTo>
                  <a:lnTo>
                    <a:pt x="7514" y="58453"/>
                  </a:lnTo>
                  <a:lnTo>
                    <a:pt x="0" y="95758"/>
                  </a:lnTo>
                  <a:lnTo>
                    <a:pt x="0" y="478789"/>
                  </a:lnTo>
                  <a:lnTo>
                    <a:pt x="7514" y="516114"/>
                  </a:lnTo>
                  <a:lnTo>
                    <a:pt x="28019" y="546592"/>
                  </a:lnTo>
                  <a:lnTo>
                    <a:pt x="58453" y="567140"/>
                  </a:lnTo>
                  <a:lnTo>
                    <a:pt x="95758" y="574675"/>
                  </a:lnTo>
                  <a:lnTo>
                    <a:pt x="2783840" y="574675"/>
                  </a:lnTo>
                  <a:lnTo>
                    <a:pt x="2821164" y="567140"/>
                  </a:lnTo>
                  <a:lnTo>
                    <a:pt x="2851642" y="546592"/>
                  </a:lnTo>
                  <a:lnTo>
                    <a:pt x="2872190" y="516114"/>
                  </a:lnTo>
                  <a:lnTo>
                    <a:pt x="2879725" y="478789"/>
                  </a:lnTo>
                  <a:lnTo>
                    <a:pt x="2879725" y="95758"/>
                  </a:lnTo>
                  <a:lnTo>
                    <a:pt x="2872190" y="58453"/>
                  </a:lnTo>
                  <a:lnTo>
                    <a:pt x="2851642" y="28019"/>
                  </a:lnTo>
                  <a:lnTo>
                    <a:pt x="2821164" y="7514"/>
                  </a:lnTo>
                  <a:lnTo>
                    <a:pt x="2783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78250" y="1049401"/>
              <a:ext cx="2879725" cy="574675"/>
            </a:xfrm>
            <a:custGeom>
              <a:avLst/>
              <a:gdLst/>
              <a:ahLst/>
              <a:cxnLst/>
              <a:rect l="l" t="t" r="r" b="b"/>
              <a:pathLst>
                <a:path w="2879725" h="574675">
                  <a:moveTo>
                    <a:pt x="0" y="95758"/>
                  </a:moveTo>
                  <a:lnTo>
                    <a:pt x="7514" y="58453"/>
                  </a:lnTo>
                  <a:lnTo>
                    <a:pt x="28019" y="28019"/>
                  </a:lnTo>
                  <a:lnTo>
                    <a:pt x="58453" y="7514"/>
                  </a:lnTo>
                  <a:lnTo>
                    <a:pt x="95758" y="0"/>
                  </a:lnTo>
                  <a:lnTo>
                    <a:pt x="2783840" y="0"/>
                  </a:lnTo>
                  <a:lnTo>
                    <a:pt x="2821164" y="7514"/>
                  </a:lnTo>
                  <a:lnTo>
                    <a:pt x="2851642" y="28019"/>
                  </a:lnTo>
                  <a:lnTo>
                    <a:pt x="2872190" y="58453"/>
                  </a:lnTo>
                  <a:lnTo>
                    <a:pt x="2879725" y="95758"/>
                  </a:lnTo>
                  <a:lnTo>
                    <a:pt x="2879725" y="478789"/>
                  </a:lnTo>
                  <a:lnTo>
                    <a:pt x="2872190" y="516114"/>
                  </a:lnTo>
                  <a:lnTo>
                    <a:pt x="2851642" y="546592"/>
                  </a:lnTo>
                  <a:lnTo>
                    <a:pt x="2821164" y="567140"/>
                  </a:lnTo>
                  <a:lnTo>
                    <a:pt x="2783840" y="574675"/>
                  </a:lnTo>
                  <a:lnTo>
                    <a:pt x="95758" y="574675"/>
                  </a:lnTo>
                  <a:lnTo>
                    <a:pt x="58453" y="567140"/>
                  </a:lnTo>
                  <a:lnTo>
                    <a:pt x="28019" y="546592"/>
                  </a:lnTo>
                  <a:lnTo>
                    <a:pt x="7514" y="516114"/>
                  </a:lnTo>
                  <a:lnTo>
                    <a:pt x="0" y="478789"/>
                  </a:lnTo>
                  <a:lnTo>
                    <a:pt x="0" y="95758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BIOMOLECULES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217420" y="1595627"/>
            <a:ext cx="4927600" cy="1198245"/>
            <a:chOff x="2217420" y="1595627"/>
            <a:chExt cx="4927600" cy="11982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6008" y="1595627"/>
              <a:ext cx="163067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18050" y="1624075"/>
              <a:ext cx="0" cy="288925"/>
            </a:xfrm>
            <a:custGeom>
              <a:avLst/>
              <a:gdLst/>
              <a:ahLst/>
              <a:cxnLst/>
              <a:rect l="l" t="t" r="r" b="b"/>
              <a:pathLst>
                <a:path h="288925">
                  <a:moveTo>
                    <a:pt x="0" y="0"/>
                  </a:moveTo>
                  <a:lnTo>
                    <a:pt x="0" y="288925"/>
                  </a:lnTo>
                </a:path>
              </a:pathLst>
            </a:custGeom>
            <a:ln w="28575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960" y="1869947"/>
              <a:ext cx="4669536" cy="16306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14651" y="1913000"/>
              <a:ext cx="4535805" cy="0"/>
            </a:xfrm>
            <a:custGeom>
              <a:avLst/>
              <a:gdLst/>
              <a:ahLst/>
              <a:cxnLst/>
              <a:rect l="l" t="t" r="r" b="b"/>
              <a:pathLst>
                <a:path w="4535805">
                  <a:moveTo>
                    <a:pt x="0" y="0"/>
                  </a:moveTo>
                  <a:lnTo>
                    <a:pt x="4535424" y="0"/>
                  </a:lnTo>
                </a:path>
              </a:pathLst>
            </a:custGeom>
            <a:ln w="28575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7420" y="1883663"/>
              <a:ext cx="388619" cy="90982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43404" y="1912746"/>
              <a:ext cx="132715" cy="648335"/>
            </a:xfrm>
            <a:custGeom>
              <a:avLst/>
              <a:gdLst/>
              <a:ahLst/>
              <a:cxnLst/>
              <a:rect l="l" t="t" r="r" b="b"/>
              <a:pathLst>
                <a:path w="132714" h="648335">
                  <a:moveTo>
                    <a:pt x="15747" y="518287"/>
                  </a:moveTo>
                  <a:lnTo>
                    <a:pt x="8889" y="522350"/>
                  </a:lnTo>
                  <a:lnTo>
                    <a:pt x="2158" y="526414"/>
                  </a:lnTo>
                  <a:lnTo>
                    <a:pt x="0" y="535304"/>
                  </a:lnTo>
                  <a:lnTo>
                    <a:pt x="68071" y="647953"/>
                  </a:lnTo>
                  <a:lnTo>
                    <a:pt x="83945" y="619760"/>
                  </a:lnTo>
                  <a:lnTo>
                    <a:pt x="53339" y="619760"/>
                  </a:lnTo>
                  <a:lnTo>
                    <a:pt x="52561" y="567024"/>
                  </a:lnTo>
                  <a:lnTo>
                    <a:pt x="28575" y="527303"/>
                  </a:lnTo>
                  <a:lnTo>
                    <a:pt x="24510" y="520445"/>
                  </a:lnTo>
                  <a:lnTo>
                    <a:pt x="15747" y="518287"/>
                  </a:lnTo>
                  <a:close/>
                </a:path>
                <a:path w="132714" h="648335">
                  <a:moveTo>
                    <a:pt x="52561" y="567024"/>
                  </a:moveTo>
                  <a:lnTo>
                    <a:pt x="53339" y="619760"/>
                  </a:lnTo>
                  <a:lnTo>
                    <a:pt x="81914" y="619378"/>
                  </a:lnTo>
                  <a:lnTo>
                    <a:pt x="81815" y="612648"/>
                  </a:lnTo>
                  <a:lnTo>
                    <a:pt x="55118" y="612648"/>
                  </a:lnTo>
                  <a:lnTo>
                    <a:pt x="67187" y="591243"/>
                  </a:lnTo>
                  <a:lnTo>
                    <a:pt x="52561" y="567024"/>
                  </a:lnTo>
                  <a:close/>
                </a:path>
                <a:path w="132714" h="648335">
                  <a:moveTo>
                    <a:pt x="116458" y="516889"/>
                  </a:moveTo>
                  <a:lnTo>
                    <a:pt x="107822" y="519302"/>
                  </a:lnTo>
                  <a:lnTo>
                    <a:pt x="103885" y="526161"/>
                  </a:lnTo>
                  <a:lnTo>
                    <a:pt x="81134" y="566509"/>
                  </a:lnTo>
                  <a:lnTo>
                    <a:pt x="81914" y="619378"/>
                  </a:lnTo>
                  <a:lnTo>
                    <a:pt x="53339" y="619760"/>
                  </a:lnTo>
                  <a:lnTo>
                    <a:pt x="83945" y="619760"/>
                  </a:lnTo>
                  <a:lnTo>
                    <a:pt x="128777" y="540130"/>
                  </a:lnTo>
                  <a:lnTo>
                    <a:pt x="132714" y="533273"/>
                  </a:lnTo>
                  <a:lnTo>
                    <a:pt x="130175" y="524637"/>
                  </a:lnTo>
                  <a:lnTo>
                    <a:pt x="123316" y="520700"/>
                  </a:lnTo>
                  <a:lnTo>
                    <a:pt x="116458" y="516889"/>
                  </a:lnTo>
                  <a:close/>
                </a:path>
                <a:path w="132714" h="648335">
                  <a:moveTo>
                    <a:pt x="67187" y="591243"/>
                  </a:moveTo>
                  <a:lnTo>
                    <a:pt x="55118" y="612648"/>
                  </a:lnTo>
                  <a:lnTo>
                    <a:pt x="79882" y="612266"/>
                  </a:lnTo>
                  <a:lnTo>
                    <a:pt x="67187" y="591243"/>
                  </a:lnTo>
                  <a:close/>
                </a:path>
                <a:path w="132714" h="648335">
                  <a:moveTo>
                    <a:pt x="81134" y="566509"/>
                  </a:moveTo>
                  <a:lnTo>
                    <a:pt x="67187" y="591243"/>
                  </a:lnTo>
                  <a:lnTo>
                    <a:pt x="79882" y="612266"/>
                  </a:lnTo>
                  <a:lnTo>
                    <a:pt x="55118" y="612648"/>
                  </a:lnTo>
                  <a:lnTo>
                    <a:pt x="81815" y="612648"/>
                  </a:lnTo>
                  <a:lnTo>
                    <a:pt x="81134" y="566509"/>
                  </a:lnTo>
                  <a:close/>
                </a:path>
                <a:path w="132714" h="648335">
                  <a:moveTo>
                    <a:pt x="72770" y="0"/>
                  </a:moveTo>
                  <a:lnTo>
                    <a:pt x="44195" y="380"/>
                  </a:lnTo>
                  <a:lnTo>
                    <a:pt x="52561" y="567024"/>
                  </a:lnTo>
                  <a:lnTo>
                    <a:pt x="67187" y="591243"/>
                  </a:lnTo>
                  <a:lnTo>
                    <a:pt x="81134" y="566509"/>
                  </a:lnTo>
                  <a:lnTo>
                    <a:pt x="72770" y="0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55891" y="1883663"/>
              <a:ext cx="388620" cy="9098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883780" y="1912873"/>
              <a:ext cx="132715" cy="648335"/>
            </a:xfrm>
            <a:custGeom>
              <a:avLst/>
              <a:gdLst/>
              <a:ahLst/>
              <a:cxnLst/>
              <a:rect l="l" t="t" r="r" b="b"/>
              <a:pathLst>
                <a:path w="132715" h="648335">
                  <a:moveTo>
                    <a:pt x="15875" y="517398"/>
                  </a:moveTo>
                  <a:lnTo>
                    <a:pt x="9144" y="521462"/>
                  </a:lnTo>
                  <a:lnTo>
                    <a:pt x="2286" y="525399"/>
                  </a:lnTo>
                  <a:lnTo>
                    <a:pt x="0" y="534162"/>
                  </a:lnTo>
                  <a:lnTo>
                    <a:pt x="66294" y="647826"/>
                  </a:lnTo>
                  <a:lnTo>
                    <a:pt x="82808" y="619505"/>
                  </a:lnTo>
                  <a:lnTo>
                    <a:pt x="51943" y="619505"/>
                  </a:lnTo>
                  <a:lnTo>
                    <a:pt x="51943" y="566576"/>
                  </a:lnTo>
                  <a:lnTo>
                    <a:pt x="28575" y="526541"/>
                  </a:lnTo>
                  <a:lnTo>
                    <a:pt x="24638" y="519684"/>
                  </a:lnTo>
                  <a:lnTo>
                    <a:pt x="15875" y="517398"/>
                  </a:lnTo>
                  <a:close/>
                </a:path>
                <a:path w="132715" h="648335">
                  <a:moveTo>
                    <a:pt x="51943" y="566576"/>
                  </a:moveTo>
                  <a:lnTo>
                    <a:pt x="51943" y="619505"/>
                  </a:lnTo>
                  <a:lnTo>
                    <a:pt x="80518" y="619505"/>
                  </a:lnTo>
                  <a:lnTo>
                    <a:pt x="80518" y="612266"/>
                  </a:lnTo>
                  <a:lnTo>
                    <a:pt x="53975" y="612266"/>
                  </a:lnTo>
                  <a:lnTo>
                    <a:pt x="66294" y="591162"/>
                  </a:lnTo>
                  <a:lnTo>
                    <a:pt x="51943" y="566576"/>
                  </a:lnTo>
                  <a:close/>
                </a:path>
                <a:path w="132715" h="648335">
                  <a:moveTo>
                    <a:pt x="116713" y="517398"/>
                  </a:moveTo>
                  <a:lnTo>
                    <a:pt x="107950" y="519684"/>
                  </a:lnTo>
                  <a:lnTo>
                    <a:pt x="104013" y="526541"/>
                  </a:lnTo>
                  <a:lnTo>
                    <a:pt x="80645" y="566576"/>
                  </a:lnTo>
                  <a:lnTo>
                    <a:pt x="80518" y="619505"/>
                  </a:lnTo>
                  <a:lnTo>
                    <a:pt x="82808" y="619505"/>
                  </a:lnTo>
                  <a:lnTo>
                    <a:pt x="132588" y="534162"/>
                  </a:lnTo>
                  <a:lnTo>
                    <a:pt x="130301" y="525399"/>
                  </a:lnTo>
                  <a:lnTo>
                    <a:pt x="123444" y="521462"/>
                  </a:lnTo>
                  <a:lnTo>
                    <a:pt x="116713" y="517398"/>
                  </a:lnTo>
                  <a:close/>
                </a:path>
                <a:path w="132715" h="648335">
                  <a:moveTo>
                    <a:pt x="66294" y="591162"/>
                  </a:moveTo>
                  <a:lnTo>
                    <a:pt x="53975" y="612266"/>
                  </a:lnTo>
                  <a:lnTo>
                    <a:pt x="78613" y="612266"/>
                  </a:lnTo>
                  <a:lnTo>
                    <a:pt x="66294" y="591162"/>
                  </a:lnTo>
                  <a:close/>
                </a:path>
                <a:path w="132715" h="648335">
                  <a:moveTo>
                    <a:pt x="80518" y="566793"/>
                  </a:moveTo>
                  <a:lnTo>
                    <a:pt x="66294" y="591162"/>
                  </a:lnTo>
                  <a:lnTo>
                    <a:pt x="78613" y="612266"/>
                  </a:lnTo>
                  <a:lnTo>
                    <a:pt x="80518" y="612266"/>
                  </a:lnTo>
                  <a:lnTo>
                    <a:pt x="80518" y="566793"/>
                  </a:lnTo>
                  <a:close/>
                </a:path>
                <a:path w="132715" h="648335">
                  <a:moveTo>
                    <a:pt x="80518" y="0"/>
                  </a:moveTo>
                  <a:lnTo>
                    <a:pt x="51943" y="0"/>
                  </a:lnTo>
                  <a:lnTo>
                    <a:pt x="52070" y="566793"/>
                  </a:lnTo>
                  <a:lnTo>
                    <a:pt x="66294" y="591162"/>
                  </a:lnTo>
                  <a:lnTo>
                    <a:pt x="80518" y="566793"/>
                  </a:lnTo>
                  <a:lnTo>
                    <a:pt x="80518" y="0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76375" y="3946461"/>
            <a:ext cx="1583055" cy="1754505"/>
          </a:xfrm>
          <a:prstGeom prst="rect">
            <a:avLst/>
          </a:prstGeom>
          <a:solidFill>
            <a:srgbClr val="FFFFFF"/>
          </a:solidFill>
          <a:ln w="42500">
            <a:solidFill>
              <a:srgbClr val="9F2936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 marR="100330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Verdana"/>
                <a:cs typeface="Verdana"/>
              </a:rPr>
              <a:t>Minerals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Gases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Water 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Sugars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Amino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acids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nucleotides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9226" y="3948048"/>
            <a:ext cx="1870075" cy="1200150"/>
          </a:xfrm>
          <a:prstGeom prst="rect">
            <a:avLst/>
          </a:prstGeom>
          <a:solidFill>
            <a:srgbClr val="FFFFFF"/>
          </a:solidFill>
          <a:ln w="42500">
            <a:solidFill>
              <a:srgbClr val="9F2936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 marR="100965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Verdana"/>
                <a:cs typeface="Verdana"/>
              </a:rPr>
              <a:t>Carbo</a:t>
            </a:r>
            <a:r>
              <a:rPr sz="1800" spc="-20" dirty="0">
                <a:latin typeface="Verdana"/>
                <a:cs typeface="Verdana"/>
              </a:rPr>
              <a:t>h</a:t>
            </a:r>
            <a:r>
              <a:rPr sz="1800" spc="-10" dirty="0">
                <a:latin typeface="Verdana"/>
                <a:cs typeface="Verdana"/>
              </a:rPr>
              <a:t>yd</a:t>
            </a:r>
            <a:r>
              <a:rPr sz="1800" spc="-40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at</a:t>
            </a:r>
            <a:r>
              <a:rPr sz="1800" spc="-1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s  </a:t>
            </a:r>
            <a:r>
              <a:rPr sz="1800" spc="-5" dirty="0">
                <a:latin typeface="Verdana"/>
                <a:cs typeface="Verdana"/>
              </a:rPr>
              <a:t>Lipids</a:t>
            </a:r>
            <a:endParaRPr sz="1800">
              <a:latin typeface="Verdana"/>
              <a:cs typeface="Verdana"/>
            </a:endParaRPr>
          </a:p>
          <a:p>
            <a:pPr marL="92075" marR="2921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Proteins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Nucleic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acids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9119" y="2457322"/>
            <a:ext cx="3456304" cy="139382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 indent="883919">
              <a:lnSpc>
                <a:spcPct val="100000"/>
              </a:lnSpc>
              <a:spcBef>
                <a:spcPts val="1165"/>
              </a:spcBef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Micro</a:t>
            </a:r>
            <a:r>
              <a:rPr sz="1800" u="heavy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molecules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65"/>
              </a:spcBef>
            </a:pPr>
            <a:r>
              <a:rPr sz="1800" dirty="0">
                <a:latin typeface="Verdana"/>
                <a:cs typeface="Verdana"/>
              </a:rPr>
              <a:t>Small </a:t>
            </a:r>
            <a:r>
              <a:rPr sz="1800" spc="-5" dirty="0">
                <a:latin typeface="Verdana"/>
                <a:cs typeface="Verdana"/>
              </a:rPr>
              <a:t>sized, </a:t>
            </a:r>
            <a:r>
              <a:rPr sz="1800" dirty="0">
                <a:latin typeface="Verdana"/>
                <a:cs typeface="Verdana"/>
              </a:rPr>
              <a:t>low mol </a:t>
            </a:r>
            <a:r>
              <a:rPr sz="1800" spc="-5" dirty="0">
                <a:latin typeface="Verdana"/>
                <a:cs typeface="Verdana"/>
              </a:rPr>
              <a:t>wt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Between</a:t>
            </a:r>
            <a:r>
              <a:rPr sz="1800" dirty="0">
                <a:latin typeface="Verdana"/>
                <a:cs typeface="Verdana"/>
              </a:rPr>
              <a:t> 18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800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daltons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Found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acid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soluble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pool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10353" y="2512974"/>
            <a:ext cx="3663315" cy="129222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128395">
              <a:lnSpc>
                <a:spcPct val="100000"/>
              </a:lnSpc>
              <a:spcBef>
                <a:spcPts val="765"/>
              </a:spcBef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Macromolecules</a:t>
            </a:r>
            <a:endParaRPr sz="1800">
              <a:latin typeface="Verdana"/>
              <a:cs typeface="Verdana"/>
            </a:endParaRPr>
          </a:p>
          <a:p>
            <a:pPr marL="12700" marR="819785">
              <a:lnSpc>
                <a:spcPct val="100000"/>
              </a:lnSpc>
              <a:spcBef>
                <a:spcPts val="665"/>
              </a:spcBef>
            </a:pPr>
            <a:r>
              <a:rPr sz="1800" spc="-5" dirty="0">
                <a:latin typeface="Verdana"/>
                <a:cs typeface="Verdana"/>
              </a:rPr>
              <a:t>Large sized, high </a:t>
            </a:r>
            <a:r>
              <a:rPr sz="1800" dirty="0">
                <a:latin typeface="Verdana"/>
                <a:cs typeface="Verdana"/>
              </a:rPr>
              <a:t>mol </a:t>
            </a:r>
            <a:r>
              <a:rPr sz="1800" spc="-5" dirty="0">
                <a:latin typeface="Verdana"/>
                <a:cs typeface="Verdana"/>
              </a:rPr>
              <a:t>wt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Above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10000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daltons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Found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acid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insoluble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pool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037" y="528024"/>
            <a:ext cx="1627505" cy="555625"/>
            <a:chOff x="374037" y="528024"/>
            <a:chExt cx="1627505" cy="555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" y="549275"/>
              <a:ext cx="1584388" cy="512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5287" y="549275"/>
              <a:ext cx="1584960" cy="513080"/>
            </a:xfrm>
            <a:custGeom>
              <a:avLst/>
              <a:gdLst/>
              <a:ahLst/>
              <a:cxnLst/>
              <a:rect l="l" t="t" r="r" b="b"/>
              <a:pathLst>
                <a:path w="1584960" h="513080">
                  <a:moveTo>
                    <a:pt x="0" y="85471"/>
                  </a:moveTo>
                  <a:lnTo>
                    <a:pt x="6716" y="52185"/>
                  </a:lnTo>
                  <a:lnTo>
                    <a:pt x="25031" y="25018"/>
                  </a:lnTo>
                  <a:lnTo>
                    <a:pt x="52195" y="6711"/>
                  </a:lnTo>
                  <a:lnTo>
                    <a:pt x="85458" y="0"/>
                  </a:lnTo>
                  <a:lnTo>
                    <a:pt x="1498917" y="0"/>
                  </a:lnTo>
                  <a:lnTo>
                    <a:pt x="1532149" y="6711"/>
                  </a:lnTo>
                  <a:lnTo>
                    <a:pt x="1559321" y="25018"/>
                  </a:lnTo>
                  <a:lnTo>
                    <a:pt x="1577659" y="52185"/>
                  </a:lnTo>
                  <a:lnTo>
                    <a:pt x="1584388" y="85471"/>
                  </a:lnTo>
                  <a:lnTo>
                    <a:pt x="1584388" y="427354"/>
                  </a:lnTo>
                  <a:lnTo>
                    <a:pt x="1577659" y="460587"/>
                  </a:lnTo>
                  <a:lnTo>
                    <a:pt x="1559321" y="487759"/>
                  </a:lnTo>
                  <a:lnTo>
                    <a:pt x="1532149" y="506096"/>
                  </a:lnTo>
                  <a:lnTo>
                    <a:pt x="1498917" y="512825"/>
                  </a:lnTo>
                  <a:lnTo>
                    <a:pt x="85458" y="512825"/>
                  </a:lnTo>
                  <a:lnTo>
                    <a:pt x="52195" y="506096"/>
                  </a:lnTo>
                  <a:lnTo>
                    <a:pt x="25031" y="487759"/>
                  </a:lnTo>
                  <a:lnTo>
                    <a:pt x="6716" y="460587"/>
                  </a:lnTo>
                  <a:lnTo>
                    <a:pt x="0" y="427354"/>
                  </a:lnTo>
                  <a:lnTo>
                    <a:pt x="0" y="85471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0908" y="637794"/>
            <a:ext cx="1056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solidFill>
                  <a:srgbClr val="000000"/>
                </a:solidFill>
                <a:latin typeface="Verdana"/>
                <a:cs typeface="Verdana"/>
              </a:rPr>
              <a:t>G</a:t>
            </a:r>
            <a:r>
              <a:rPr sz="2000" b="0" spc="-1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000" b="0" spc="-10" dirty="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2000" b="0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2000" b="0" spc="-1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000" b="0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000" b="0" spc="-1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2000" b="0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287" y="1341437"/>
            <a:ext cx="5472430" cy="646430"/>
          </a:xfrm>
          <a:prstGeom prst="rect">
            <a:avLst/>
          </a:prstGeom>
          <a:solidFill>
            <a:srgbClr val="FFFFFF"/>
          </a:solidFill>
          <a:ln w="42500">
            <a:solidFill>
              <a:srgbClr val="9F2936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Verdana"/>
                <a:cs typeface="Verdana"/>
              </a:rPr>
              <a:t>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glycerol</a:t>
            </a:r>
            <a:r>
              <a:rPr sz="1800" dirty="0">
                <a:latin typeface="Verdana"/>
                <a:cs typeface="Verdana"/>
              </a:rPr>
              <a:t> mol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has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3 </a:t>
            </a:r>
            <a:r>
              <a:rPr sz="1800" spc="-5" dirty="0">
                <a:latin typeface="Verdana"/>
                <a:cs typeface="Verdana"/>
              </a:rPr>
              <a:t>carbons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each bearing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–OH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group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3399" y="2580725"/>
            <a:ext cx="1625600" cy="556895"/>
            <a:chOff x="353399" y="2580725"/>
            <a:chExt cx="1625600" cy="5568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649" y="2601976"/>
              <a:ext cx="1582801" cy="5142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4649" y="2601976"/>
              <a:ext cx="1583055" cy="514350"/>
            </a:xfrm>
            <a:custGeom>
              <a:avLst/>
              <a:gdLst/>
              <a:ahLst/>
              <a:cxnLst/>
              <a:rect l="l" t="t" r="r" b="b"/>
              <a:pathLst>
                <a:path w="1583055" h="514350">
                  <a:moveTo>
                    <a:pt x="0" y="85725"/>
                  </a:moveTo>
                  <a:lnTo>
                    <a:pt x="6736" y="52345"/>
                  </a:lnTo>
                  <a:lnTo>
                    <a:pt x="25107" y="25098"/>
                  </a:lnTo>
                  <a:lnTo>
                    <a:pt x="52356" y="6732"/>
                  </a:lnTo>
                  <a:lnTo>
                    <a:pt x="85725" y="0"/>
                  </a:lnTo>
                  <a:lnTo>
                    <a:pt x="1496949" y="0"/>
                  </a:lnTo>
                  <a:lnTo>
                    <a:pt x="1530348" y="6732"/>
                  </a:lnTo>
                  <a:lnTo>
                    <a:pt x="1557639" y="25098"/>
                  </a:lnTo>
                  <a:lnTo>
                    <a:pt x="1576048" y="52345"/>
                  </a:lnTo>
                  <a:lnTo>
                    <a:pt x="1582801" y="85725"/>
                  </a:lnTo>
                  <a:lnTo>
                    <a:pt x="1582801" y="428498"/>
                  </a:lnTo>
                  <a:lnTo>
                    <a:pt x="1576048" y="461877"/>
                  </a:lnTo>
                  <a:lnTo>
                    <a:pt x="1557639" y="489124"/>
                  </a:lnTo>
                  <a:lnTo>
                    <a:pt x="1530348" y="507490"/>
                  </a:lnTo>
                  <a:lnTo>
                    <a:pt x="1496949" y="514223"/>
                  </a:lnTo>
                  <a:lnTo>
                    <a:pt x="85725" y="514223"/>
                  </a:lnTo>
                  <a:lnTo>
                    <a:pt x="52356" y="507490"/>
                  </a:lnTo>
                  <a:lnTo>
                    <a:pt x="25107" y="489124"/>
                  </a:lnTo>
                  <a:lnTo>
                    <a:pt x="6736" y="461877"/>
                  </a:lnTo>
                  <a:lnTo>
                    <a:pt x="0" y="428498"/>
                  </a:lnTo>
                  <a:lnTo>
                    <a:pt x="0" y="85725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893308" y="284988"/>
            <a:ext cx="3023870" cy="6000115"/>
            <a:chOff x="5893308" y="284988"/>
            <a:chExt cx="3023870" cy="600011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93308" y="284988"/>
              <a:ext cx="3023616" cy="28635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4951" y="476250"/>
              <a:ext cx="2639949" cy="24796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93308" y="2868167"/>
              <a:ext cx="3023616" cy="34168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84951" y="3060699"/>
              <a:ext cx="2639949" cy="303212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5025" y="2691511"/>
            <a:ext cx="1260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Verdana"/>
                <a:cs typeface="Verdana"/>
              </a:rPr>
              <a:t>Fatty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acid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5287" y="3284601"/>
            <a:ext cx="5472430" cy="2032000"/>
          </a:xfrm>
          <a:prstGeom prst="rect">
            <a:avLst/>
          </a:prstGeom>
          <a:solidFill>
            <a:srgbClr val="FFFFFF"/>
          </a:solidFill>
          <a:ln w="42500">
            <a:solidFill>
              <a:srgbClr val="9F2936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Verdana"/>
                <a:cs typeface="Verdana"/>
              </a:rPr>
              <a:t>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fatty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acid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mol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 an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unbranched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chain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C-</a:t>
            </a:r>
            <a:endParaRPr sz="18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atoms.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91440" marR="53721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It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has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–COOH group </a:t>
            </a:r>
            <a:r>
              <a:rPr sz="1800" dirty="0">
                <a:latin typeface="Verdana"/>
                <a:cs typeface="Verdana"/>
              </a:rPr>
              <a:t>at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end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bonded to </a:t>
            </a:r>
            <a:r>
              <a:rPr sz="1800" dirty="0">
                <a:latin typeface="Verdana"/>
                <a:cs typeface="Verdana"/>
              </a:rPr>
              <a:t>almost all</a:t>
            </a:r>
            <a:r>
              <a:rPr sz="1800" spc="-5" dirty="0">
                <a:latin typeface="Verdana"/>
                <a:cs typeface="Verdana"/>
              </a:rPr>
              <a:t> 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C-atoms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spc="-25" dirty="0">
                <a:latin typeface="Verdana"/>
                <a:cs typeface="Verdana"/>
              </a:rPr>
              <a:t>Fatty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acids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saturated</a:t>
            </a:r>
            <a:r>
              <a:rPr sz="1800" dirty="0">
                <a:latin typeface="Verdana"/>
                <a:cs typeface="Verdana"/>
              </a:rPr>
              <a:t> or</a:t>
            </a:r>
            <a:r>
              <a:rPr sz="1800" spc="-5" dirty="0">
                <a:latin typeface="Verdana"/>
                <a:cs typeface="Verdana"/>
              </a:rPr>
              <a:t> unsaturated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8499" y="474049"/>
            <a:ext cx="1842770" cy="558800"/>
            <a:chOff x="518499" y="474049"/>
            <a:chExt cx="1842770" cy="558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750" y="495300"/>
              <a:ext cx="1800225" cy="516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9750" y="495300"/>
              <a:ext cx="1800225" cy="516255"/>
            </a:xfrm>
            <a:custGeom>
              <a:avLst/>
              <a:gdLst/>
              <a:ahLst/>
              <a:cxnLst/>
              <a:rect l="l" t="t" r="r" b="b"/>
              <a:pathLst>
                <a:path w="1800225" h="516255">
                  <a:moveTo>
                    <a:pt x="0" y="85978"/>
                  </a:moveTo>
                  <a:lnTo>
                    <a:pt x="6756" y="52506"/>
                  </a:lnTo>
                  <a:lnTo>
                    <a:pt x="25184" y="25177"/>
                  </a:lnTo>
                  <a:lnTo>
                    <a:pt x="52517" y="6754"/>
                  </a:lnTo>
                  <a:lnTo>
                    <a:pt x="85991" y="0"/>
                  </a:lnTo>
                  <a:lnTo>
                    <a:pt x="1714245" y="0"/>
                  </a:lnTo>
                  <a:lnTo>
                    <a:pt x="1747718" y="6754"/>
                  </a:lnTo>
                  <a:lnTo>
                    <a:pt x="1775047" y="25177"/>
                  </a:lnTo>
                  <a:lnTo>
                    <a:pt x="1793470" y="52506"/>
                  </a:lnTo>
                  <a:lnTo>
                    <a:pt x="1800225" y="85978"/>
                  </a:lnTo>
                  <a:lnTo>
                    <a:pt x="1800225" y="429895"/>
                  </a:lnTo>
                  <a:lnTo>
                    <a:pt x="1793470" y="463387"/>
                  </a:lnTo>
                  <a:lnTo>
                    <a:pt x="1775047" y="490759"/>
                  </a:lnTo>
                  <a:lnTo>
                    <a:pt x="1747718" y="509226"/>
                  </a:lnTo>
                  <a:lnTo>
                    <a:pt x="1714245" y="516000"/>
                  </a:lnTo>
                  <a:lnTo>
                    <a:pt x="85991" y="516000"/>
                  </a:lnTo>
                  <a:lnTo>
                    <a:pt x="52517" y="509226"/>
                  </a:lnTo>
                  <a:lnTo>
                    <a:pt x="25184" y="490759"/>
                  </a:lnTo>
                  <a:lnTo>
                    <a:pt x="6756" y="463387"/>
                  </a:lnTo>
                  <a:lnTo>
                    <a:pt x="0" y="429895"/>
                  </a:lnTo>
                  <a:lnTo>
                    <a:pt x="0" y="85978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0915" y="556386"/>
            <a:ext cx="1139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5" dirty="0">
                <a:solidFill>
                  <a:srgbClr val="000000"/>
                </a:solidFill>
                <a:latin typeface="Verdana"/>
                <a:cs typeface="Verdana"/>
              </a:rPr>
              <a:t>W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0" spc="5" dirty="0">
                <a:solidFill>
                  <a:srgbClr val="000000"/>
                </a:solidFill>
                <a:latin typeface="Verdana"/>
                <a:cs typeface="Verdana"/>
              </a:rPr>
              <a:t>X</a:t>
            </a:r>
            <a:r>
              <a:rPr sz="2400" b="0" spc="-5" dirty="0">
                <a:solidFill>
                  <a:srgbClr val="000000"/>
                </a:solidFill>
                <a:latin typeface="Verdana"/>
                <a:cs typeface="Verdana"/>
              </a:rPr>
              <a:t>ES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4037" y="1247225"/>
            <a:ext cx="8439150" cy="4013200"/>
            <a:chOff x="374037" y="1247225"/>
            <a:chExt cx="8439150" cy="4013200"/>
          </a:xfrm>
        </p:grpSpPr>
        <p:sp>
          <p:nvSpPr>
            <p:cNvPr id="7" name="object 7"/>
            <p:cNvSpPr/>
            <p:nvPr/>
          </p:nvSpPr>
          <p:spPr>
            <a:xfrm>
              <a:off x="395287" y="1268475"/>
              <a:ext cx="8396605" cy="3970654"/>
            </a:xfrm>
            <a:custGeom>
              <a:avLst/>
              <a:gdLst/>
              <a:ahLst/>
              <a:cxnLst/>
              <a:rect l="l" t="t" r="r" b="b"/>
              <a:pathLst>
                <a:path w="8396605" h="3970654">
                  <a:moveTo>
                    <a:pt x="8396224" y="0"/>
                  </a:moveTo>
                  <a:lnTo>
                    <a:pt x="0" y="0"/>
                  </a:lnTo>
                  <a:lnTo>
                    <a:pt x="0" y="3970274"/>
                  </a:lnTo>
                  <a:lnTo>
                    <a:pt x="8396224" y="3970274"/>
                  </a:lnTo>
                  <a:lnTo>
                    <a:pt x="8396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5287" y="1268475"/>
              <a:ext cx="8396605" cy="3970654"/>
            </a:xfrm>
            <a:custGeom>
              <a:avLst/>
              <a:gdLst/>
              <a:ahLst/>
              <a:cxnLst/>
              <a:rect l="l" t="t" r="r" b="b"/>
              <a:pathLst>
                <a:path w="8396605" h="3970654">
                  <a:moveTo>
                    <a:pt x="0" y="3970274"/>
                  </a:moveTo>
                  <a:lnTo>
                    <a:pt x="8396224" y="3970274"/>
                  </a:lnTo>
                  <a:lnTo>
                    <a:pt x="8396224" y="0"/>
                  </a:lnTo>
                  <a:lnTo>
                    <a:pt x="0" y="0"/>
                  </a:lnTo>
                  <a:lnTo>
                    <a:pt x="0" y="3970274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4065" y="1300098"/>
            <a:ext cx="807339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8159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Lipids </a:t>
            </a:r>
            <a:r>
              <a:rPr sz="1800" dirty="0">
                <a:latin typeface="Verdana"/>
                <a:cs typeface="Verdana"/>
              </a:rPr>
              <a:t>which are long chain </a:t>
            </a:r>
            <a:r>
              <a:rPr sz="1800" spc="-10" dirty="0">
                <a:latin typeface="Verdana"/>
                <a:cs typeface="Verdana"/>
              </a:rPr>
              <a:t>saturated </a:t>
            </a:r>
            <a:r>
              <a:rPr sz="1800" spc="-5" dirty="0">
                <a:latin typeface="Verdana"/>
                <a:cs typeface="Verdana"/>
              </a:rPr>
              <a:t>fatty </a:t>
            </a:r>
            <a:r>
              <a:rPr sz="1800" dirty="0">
                <a:latin typeface="Verdana"/>
                <a:cs typeface="Verdana"/>
              </a:rPr>
              <a:t>acids and a long chain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Saturated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alcohol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high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wt </a:t>
            </a:r>
            <a:r>
              <a:rPr sz="1800" spc="-5" dirty="0">
                <a:latin typeface="Verdana"/>
                <a:cs typeface="Verdana"/>
              </a:rPr>
              <a:t>other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than glycerol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Example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b="1" dirty="0">
                <a:latin typeface="Verdana"/>
                <a:cs typeface="Verdana"/>
              </a:rPr>
              <a:t>Bees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wax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: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secretion</a:t>
            </a:r>
            <a:r>
              <a:rPr sz="1800" dirty="0">
                <a:latin typeface="Verdana"/>
                <a:cs typeface="Verdana"/>
              </a:rPr>
              <a:t> 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abdominal glands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worker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honey </a:t>
            </a:r>
            <a:r>
              <a:rPr sz="1800" spc="-5" dirty="0">
                <a:latin typeface="Verdana"/>
                <a:cs typeface="Verdana"/>
              </a:rPr>
              <a:t>bees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b="1" spc="-5" dirty="0">
                <a:latin typeface="Verdana"/>
                <a:cs typeface="Verdana"/>
              </a:rPr>
              <a:t>Lanolin </a:t>
            </a:r>
            <a:r>
              <a:rPr sz="1800" b="1" dirty="0">
                <a:latin typeface="Verdana"/>
                <a:cs typeface="Verdana"/>
              </a:rPr>
              <a:t>or </a:t>
            </a:r>
            <a:r>
              <a:rPr sz="1800" b="1" spc="-5" dirty="0">
                <a:latin typeface="Verdana"/>
                <a:cs typeface="Verdana"/>
              </a:rPr>
              <a:t>wool fat</a:t>
            </a:r>
            <a:r>
              <a:rPr sz="1800" b="1" dirty="0">
                <a:latin typeface="Verdana"/>
                <a:cs typeface="Verdana"/>
              </a:rPr>
              <a:t> :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Secretion </a:t>
            </a:r>
            <a:r>
              <a:rPr sz="1800" dirty="0">
                <a:latin typeface="Verdana"/>
                <a:cs typeface="Verdana"/>
              </a:rPr>
              <a:t>of cutaneous </a:t>
            </a:r>
            <a:r>
              <a:rPr sz="1800" spc="-5" dirty="0">
                <a:latin typeface="Verdana"/>
                <a:cs typeface="Verdana"/>
              </a:rPr>
              <a:t>glands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obtained</a:t>
            </a:r>
            <a:endParaRPr sz="1800">
              <a:latin typeface="Verdana"/>
              <a:cs typeface="Verdana"/>
            </a:endParaRPr>
          </a:p>
          <a:p>
            <a:pPr marL="308864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from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wool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sheep</a:t>
            </a:r>
            <a:endParaRPr sz="1800">
              <a:latin typeface="Verdana"/>
              <a:cs typeface="Verdana"/>
            </a:endParaRPr>
          </a:p>
          <a:p>
            <a:pPr marL="316865" indent="-304800">
              <a:lnSpc>
                <a:spcPct val="100000"/>
              </a:lnSpc>
              <a:buFont typeface="Verdana"/>
              <a:buAutoNum type="arabicPeriod" startAt="3"/>
              <a:tabLst>
                <a:tab pos="317500" algn="l"/>
              </a:tabLst>
            </a:pPr>
            <a:r>
              <a:rPr sz="1800" b="1" spc="-5" dirty="0">
                <a:latin typeface="Verdana"/>
                <a:cs typeface="Verdana"/>
              </a:rPr>
              <a:t>Sebum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: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secretion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sebaceous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glands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skin</a:t>
            </a:r>
            <a:endParaRPr sz="1800">
              <a:latin typeface="Verdana"/>
              <a:cs typeface="Verdana"/>
            </a:endParaRPr>
          </a:p>
          <a:p>
            <a:pPr marL="320675" marR="169545" indent="-320675">
              <a:lnSpc>
                <a:spcPct val="100000"/>
              </a:lnSpc>
              <a:buFont typeface="Verdana"/>
              <a:buAutoNum type="arabicPeriod" startAt="3"/>
              <a:tabLst>
                <a:tab pos="320675" algn="l"/>
              </a:tabLst>
            </a:pPr>
            <a:r>
              <a:rPr sz="1800" b="1" dirty="0">
                <a:latin typeface="Verdana"/>
                <a:cs typeface="Verdana"/>
              </a:rPr>
              <a:t>Cerumen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: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soft and brownish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waxy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secretion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glands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external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auditory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canal.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Also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called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5" dirty="0">
                <a:latin typeface="Verdana"/>
                <a:cs typeface="Verdana"/>
              </a:rPr>
              <a:t>Earwax</a:t>
            </a:r>
            <a:endParaRPr sz="1800">
              <a:latin typeface="Verdana"/>
              <a:cs typeface="Verdana"/>
            </a:endParaRPr>
          </a:p>
          <a:p>
            <a:pPr marL="320675" marR="844550" indent="-320675">
              <a:lnSpc>
                <a:spcPct val="100000"/>
              </a:lnSpc>
              <a:buFont typeface="Verdana"/>
              <a:buAutoNum type="arabicPeriod" startAt="3"/>
              <a:tabLst>
                <a:tab pos="320675" algn="l"/>
              </a:tabLst>
            </a:pPr>
            <a:r>
              <a:rPr sz="1800" b="1" spc="-5" dirty="0">
                <a:latin typeface="Verdana"/>
                <a:cs typeface="Verdana"/>
              </a:rPr>
              <a:t>Plant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wax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: </a:t>
            </a:r>
            <a:r>
              <a:rPr sz="1800" spc="-5" dirty="0">
                <a:latin typeface="Verdana"/>
                <a:cs typeface="Verdana"/>
              </a:rPr>
              <a:t>Coating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formed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plant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organs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prevent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transpiration</a:t>
            </a:r>
            <a:endParaRPr sz="1800">
              <a:latin typeface="Verdana"/>
              <a:cs typeface="Verdana"/>
            </a:endParaRPr>
          </a:p>
          <a:p>
            <a:pPr marL="316865" indent="-304800"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3"/>
              <a:tabLst>
                <a:tab pos="317500" algn="l"/>
              </a:tabLst>
            </a:pPr>
            <a:r>
              <a:rPr sz="1800" b="1" spc="-5" dirty="0">
                <a:latin typeface="Verdana"/>
                <a:cs typeface="Verdana"/>
              </a:rPr>
              <a:t>Paraffin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wax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: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translucent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waxy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substance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obtained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from</a:t>
            </a:r>
            <a:endParaRPr sz="1800">
              <a:latin typeface="Verdana"/>
              <a:cs typeface="Verdana"/>
            </a:endParaRPr>
          </a:p>
          <a:p>
            <a:pPr marL="219646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petroleum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037" y="683599"/>
            <a:ext cx="2851150" cy="750570"/>
            <a:chOff x="374037" y="683599"/>
            <a:chExt cx="2851150" cy="7505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" y="704850"/>
              <a:ext cx="2808287" cy="7080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5287" y="704850"/>
              <a:ext cx="2808605" cy="708025"/>
            </a:xfrm>
            <a:custGeom>
              <a:avLst/>
              <a:gdLst/>
              <a:ahLst/>
              <a:cxnLst/>
              <a:rect l="l" t="t" r="r" b="b"/>
              <a:pathLst>
                <a:path w="2808605" h="708025">
                  <a:moveTo>
                    <a:pt x="0" y="117983"/>
                  </a:moveTo>
                  <a:lnTo>
                    <a:pt x="9273" y="72062"/>
                  </a:lnTo>
                  <a:lnTo>
                    <a:pt x="34563" y="34559"/>
                  </a:lnTo>
                  <a:lnTo>
                    <a:pt x="72073" y="9272"/>
                  </a:lnTo>
                  <a:lnTo>
                    <a:pt x="118008" y="0"/>
                  </a:lnTo>
                  <a:lnTo>
                    <a:pt x="2690304" y="0"/>
                  </a:lnTo>
                  <a:lnTo>
                    <a:pt x="2736224" y="9272"/>
                  </a:lnTo>
                  <a:lnTo>
                    <a:pt x="2773727" y="34559"/>
                  </a:lnTo>
                  <a:lnTo>
                    <a:pt x="2799014" y="72062"/>
                  </a:lnTo>
                  <a:lnTo>
                    <a:pt x="2808287" y="117983"/>
                  </a:lnTo>
                  <a:lnTo>
                    <a:pt x="2808287" y="590041"/>
                  </a:lnTo>
                  <a:lnTo>
                    <a:pt x="2799014" y="635962"/>
                  </a:lnTo>
                  <a:lnTo>
                    <a:pt x="2773727" y="673465"/>
                  </a:lnTo>
                  <a:lnTo>
                    <a:pt x="2736224" y="698752"/>
                  </a:lnTo>
                  <a:lnTo>
                    <a:pt x="2690304" y="708025"/>
                  </a:lnTo>
                  <a:lnTo>
                    <a:pt x="118008" y="708025"/>
                  </a:lnTo>
                  <a:lnTo>
                    <a:pt x="72073" y="698752"/>
                  </a:lnTo>
                  <a:lnTo>
                    <a:pt x="34563" y="673465"/>
                  </a:lnTo>
                  <a:lnTo>
                    <a:pt x="9273" y="635962"/>
                  </a:lnTo>
                  <a:lnTo>
                    <a:pt x="0" y="590041"/>
                  </a:lnTo>
                  <a:lnTo>
                    <a:pt x="0" y="117983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709" y="678891"/>
            <a:ext cx="14903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Verdana"/>
                <a:cs typeface="Verdana"/>
              </a:rPr>
              <a:t>COMPLEX</a:t>
            </a:r>
            <a:endParaRPr sz="240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</a:pP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LIPIDS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6600" y="476250"/>
            <a:ext cx="5432425" cy="1200150"/>
          </a:xfrm>
          <a:prstGeom prst="rect">
            <a:avLst/>
          </a:prstGeom>
          <a:solidFill>
            <a:srgbClr val="FFFFFF"/>
          </a:solidFill>
          <a:ln w="42500">
            <a:solidFill>
              <a:srgbClr val="9F2936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 marR="137160">
              <a:lnSpc>
                <a:spcPct val="100000"/>
              </a:lnSpc>
              <a:spcBef>
                <a:spcPts val="345"/>
              </a:spcBef>
            </a:pPr>
            <a:r>
              <a:rPr sz="1800" spc="-5" dirty="0">
                <a:latin typeface="Verdana"/>
                <a:cs typeface="Verdana"/>
              </a:rPr>
              <a:t>They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derivatives </a:t>
            </a:r>
            <a:r>
              <a:rPr sz="1800" dirty="0">
                <a:latin typeface="Verdana"/>
                <a:cs typeface="Verdana"/>
              </a:rPr>
              <a:t>of simple </a:t>
            </a:r>
            <a:r>
              <a:rPr sz="1800" spc="-5" dirty="0">
                <a:latin typeface="Verdana"/>
                <a:cs typeface="Verdana"/>
              </a:rPr>
              <a:t>lipids having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additional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group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like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phosphate,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</a:t>
            </a:r>
            <a:r>
              <a:rPr sz="1800" spc="-7" baseline="-20833" dirty="0">
                <a:latin typeface="Verdana"/>
                <a:cs typeface="Verdana"/>
              </a:rPr>
              <a:t>2</a:t>
            </a:r>
            <a:r>
              <a:rPr sz="1800" spc="-5" dirty="0">
                <a:latin typeface="Verdana"/>
                <a:cs typeface="Verdana"/>
              </a:rPr>
              <a:t>-base,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Protein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etc.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They </a:t>
            </a:r>
            <a:r>
              <a:rPr sz="1800" dirty="0">
                <a:latin typeface="Verdana"/>
                <a:cs typeface="Verdana"/>
              </a:rPr>
              <a:t>are further</a:t>
            </a:r>
            <a:r>
              <a:rPr sz="1800" spc="-5" dirty="0">
                <a:latin typeface="Verdana"/>
                <a:cs typeface="Verdana"/>
              </a:rPr>
              <a:t> divided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into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Phospholipids,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Glycolipids, Lipoproteins</a:t>
            </a:r>
            <a:r>
              <a:rPr sz="1800" spc="-5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4015" y="2112327"/>
            <a:ext cx="2780030" cy="546100"/>
            <a:chOff x="374015" y="2112327"/>
            <a:chExt cx="2780030" cy="5461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287" y="2133599"/>
              <a:ext cx="2736913" cy="5033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5287" y="2133599"/>
              <a:ext cx="2737485" cy="503555"/>
            </a:xfrm>
            <a:custGeom>
              <a:avLst/>
              <a:gdLst/>
              <a:ahLst/>
              <a:cxnLst/>
              <a:rect l="l" t="t" r="r" b="b"/>
              <a:pathLst>
                <a:path w="2737485" h="503555">
                  <a:moveTo>
                    <a:pt x="0" y="83820"/>
                  </a:moveTo>
                  <a:lnTo>
                    <a:pt x="6591" y="51220"/>
                  </a:lnTo>
                  <a:lnTo>
                    <a:pt x="24566" y="24574"/>
                  </a:lnTo>
                  <a:lnTo>
                    <a:pt x="51226" y="6596"/>
                  </a:lnTo>
                  <a:lnTo>
                    <a:pt x="83870" y="0"/>
                  </a:lnTo>
                  <a:lnTo>
                    <a:pt x="2652966" y="0"/>
                  </a:lnTo>
                  <a:lnTo>
                    <a:pt x="2685639" y="6596"/>
                  </a:lnTo>
                  <a:lnTo>
                    <a:pt x="2712323" y="24574"/>
                  </a:lnTo>
                  <a:lnTo>
                    <a:pt x="2730315" y="51220"/>
                  </a:lnTo>
                  <a:lnTo>
                    <a:pt x="2736913" y="83820"/>
                  </a:lnTo>
                  <a:lnTo>
                    <a:pt x="2736913" y="419353"/>
                  </a:lnTo>
                  <a:lnTo>
                    <a:pt x="2730315" y="452026"/>
                  </a:lnTo>
                  <a:lnTo>
                    <a:pt x="2712323" y="478710"/>
                  </a:lnTo>
                  <a:lnTo>
                    <a:pt x="2685639" y="496702"/>
                  </a:lnTo>
                  <a:lnTo>
                    <a:pt x="2652966" y="503300"/>
                  </a:lnTo>
                  <a:lnTo>
                    <a:pt x="83870" y="503300"/>
                  </a:lnTo>
                  <a:lnTo>
                    <a:pt x="51226" y="496702"/>
                  </a:lnTo>
                  <a:lnTo>
                    <a:pt x="24566" y="478710"/>
                  </a:lnTo>
                  <a:lnTo>
                    <a:pt x="6591" y="452026"/>
                  </a:lnTo>
                  <a:lnTo>
                    <a:pt x="0" y="419353"/>
                  </a:lnTo>
                  <a:lnTo>
                    <a:pt x="0" y="83820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0448" y="2188590"/>
            <a:ext cx="1946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Phospholipid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2692" y="2112349"/>
            <a:ext cx="8547100" cy="4460875"/>
            <a:chOff x="202692" y="2112349"/>
            <a:chExt cx="8547100" cy="446087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2" y="2660904"/>
              <a:ext cx="3192780" cy="39121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287" y="2852801"/>
              <a:ext cx="2808224" cy="352894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95649" y="2133600"/>
              <a:ext cx="5432425" cy="4248150"/>
            </a:xfrm>
            <a:custGeom>
              <a:avLst/>
              <a:gdLst/>
              <a:ahLst/>
              <a:cxnLst/>
              <a:rect l="l" t="t" r="r" b="b"/>
              <a:pathLst>
                <a:path w="5432425" h="4248150">
                  <a:moveTo>
                    <a:pt x="5432425" y="0"/>
                  </a:moveTo>
                  <a:lnTo>
                    <a:pt x="0" y="0"/>
                  </a:lnTo>
                  <a:lnTo>
                    <a:pt x="0" y="4248150"/>
                  </a:lnTo>
                  <a:lnTo>
                    <a:pt x="5432425" y="4248150"/>
                  </a:lnTo>
                  <a:lnTo>
                    <a:pt x="5432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5649" y="2133600"/>
              <a:ext cx="5432425" cy="4248150"/>
            </a:xfrm>
            <a:custGeom>
              <a:avLst/>
              <a:gdLst/>
              <a:ahLst/>
              <a:cxnLst/>
              <a:rect l="l" t="t" r="r" b="b"/>
              <a:pathLst>
                <a:path w="5432425" h="4248150">
                  <a:moveTo>
                    <a:pt x="0" y="4248150"/>
                  </a:moveTo>
                  <a:lnTo>
                    <a:pt x="5432425" y="4248150"/>
                  </a:lnTo>
                  <a:lnTo>
                    <a:pt x="5432425" y="0"/>
                  </a:lnTo>
                  <a:lnTo>
                    <a:pt x="0" y="0"/>
                  </a:lnTo>
                  <a:lnTo>
                    <a:pt x="0" y="4248150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74897" y="2165426"/>
            <a:ext cx="501777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made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up 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molecule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glycerol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Or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other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alcohol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having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i="1" dirty="0">
                <a:latin typeface="Verdana"/>
                <a:cs typeface="Verdana"/>
              </a:rPr>
              <a:t>A</a:t>
            </a:r>
            <a:r>
              <a:rPr sz="1800" i="1" spc="-25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phos</a:t>
            </a:r>
            <a:r>
              <a:rPr sz="1800" i="1" spc="10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group</a:t>
            </a:r>
            <a:r>
              <a:rPr sz="1800" i="1" spc="-15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at</a:t>
            </a:r>
            <a:r>
              <a:rPr sz="1800" i="1" spc="-10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1</a:t>
            </a:r>
            <a:r>
              <a:rPr sz="1800" i="1" spc="5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of</a:t>
            </a:r>
            <a:r>
              <a:rPr sz="1800" i="1" spc="-5" dirty="0">
                <a:latin typeface="Verdana"/>
                <a:cs typeface="Verdana"/>
              </a:rPr>
              <a:t> its</a:t>
            </a:r>
            <a:r>
              <a:rPr sz="1800" i="1" spc="5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–OH</a:t>
            </a:r>
            <a:r>
              <a:rPr sz="1800" i="1" spc="10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groups</a:t>
            </a:r>
            <a:endParaRPr sz="1800">
              <a:latin typeface="Verdana"/>
              <a:cs typeface="Verdana"/>
            </a:endParaRPr>
          </a:p>
          <a:p>
            <a:pPr marL="334010" marR="327025" indent="-321945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i="1" dirty="0">
                <a:latin typeface="Verdana"/>
                <a:cs typeface="Verdana"/>
              </a:rPr>
              <a:t>2 fatty acid </a:t>
            </a:r>
            <a:r>
              <a:rPr sz="1800" i="1" spc="-5" dirty="0">
                <a:latin typeface="Verdana"/>
                <a:cs typeface="Verdana"/>
              </a:rPr>
              <a:t>molecules </a:t>
            </a:r>
            <a:r>
              <a:rPr sz="1800" i="1" dirty="0">
                <a:latin typeface="Verdana"/>
                <a:cs typeface="Verdana"/>
              </a:rPr>
              <a:t>at </a:t>
            </a:r>
            <a:r>
              <a:rPr sz="1800" i="1" spc="-5" dirty="0">
                <a:latin typeface="Verdana"/>
                <a:cs typeface="Verdana"/>
              </a:rPr>
              <a:t>other </a:t>
            </a:r>
            <a:r>
              <a:rPr sz="1800" i="1" dirty="0">
                <a:latin typeface="Verdana"/>
                <a:cs typeface="Verdana"/>
              </a:rPr>
              <a:t>2 </a:t>
            </a:r>
            <a:r>
              <a:rPr sz="1800" i="1" spc="-5" dirty="0">
                <a:latin typeface="Verdana"/>
                <a:cs typeface="Verdana"/>
              </a:rPr>
              <a:t>–OH </a:t>
            </a:r>
            <a:r>
              <a:rPr sz="1800" i="1" spc="-620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groups</a:t>
            </a:r>
            <a:endParaRPr sz="1800">
              <a:latin typeface="Verdana"/>
              <a:cs typeface="Verdana"/>
            </a:endParaRPr>
          </a:p>
          <a:p>
            <a:pPr marL="320675" indent="-308610">
              <a:lnSpc>
                <a:spcPct val="100000"/>
              </a:lnSpc>
              <a:buAutoNum type="arabicPeriod"/>
              <a:tabLst>
                <a:tab pos="321310" algn="l"/>
              </a:tabLst>
            </a:pPr>
            <a:r>
              <a:rPr sz="1800" i="1" dirty="0">
                <a:latin typeface="Verdana"/>
                <a:cs typeface="Verdana"/>
              </a:rPr>
              <a:t>A</a:t>
            </a:r>
            <a:r>
              <a:rPr sz="1800" i="1" spc="-10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nitrogen</a:t>
            </a:r>
            <a:r>
              <a:rPr sz="1800" i="1" spc="25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containing</a:t>
            </a:r>
            <a:r>
              <a:rPr sz="1800" i="1" spc="10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base</a:t>
            </a:r>
            <a:r>
              <a:rPr sz="1800" i="1" spc="5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attatched</a:t>
            </a:r>
            <a:r>
              <a:rPr sz="1800" i="1" spc="20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334010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latin typeface="Verdana"/>
                <a:cs typeface="Verdana"/>
              </a:rPr>
              <a:t>phos</a:t>
            </a:r>
            <a:r>
              <a:rPr sz="1800" i="1" spc="-25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group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4897" y="4360545"/>
            <a:ext cx="42621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phospholipid </a:t>
            </a:r>
            <a:r>
              <a:rPr sz="1800" dirty="0">
                <a:latin typeface="Verdana"/>
                <a:cs typeface="Verdana"/>
              </a:rPr>
              <a:t>molecule has a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hydrophobic</a:t>
            </a:r>
            <a:r>
              <a:rPr sz="1800" b="1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tail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(fatty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acids) 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hydrophilic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head(phos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group)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9000" y="959824"/>
            <a:ext cx="2131695" cy="546100"/>
            <a:chOff x="1479000" y="959824"/>
            <a:chExt cx="2131695" cy="546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250" y="981075"/>
              <a:ext cx="2089150" cy="503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00250" y="981075"/>
              <a:ext cx="2089150" cy="503555"/>
            </a:xfrm>
            <a:custGeom>
              <a:avLst/>
              <a:gdLst/>
              <a:ahLst/>
              <a:cxnLst/>
              <a:rect l="l" t="t" r="r" b="b"/>
              <a:pathLst>
                <a:path w="2089150" h="503555">
                  <a:moveTo>
                    <a:pt x="0" y="83820"/>
                  </a:moveTo>
                  <a:lnTo>
                    <a:pt x="6578" y="51220"/>
                  </a:lnTo>
                  <a:lnTo>
                    <a:pt x="24526" y="24574"/>
                  </a:lnTo>
                  <a:lnTo>
                    <a:pt x="51167" y="6596"/>
                  </a:lnTo>
                  <a:lnTo>
                    <a:pt x="83820" y="0"/>
                  </a:lnTo>
                  <a:lnTo>
                    <a:pt x="2005202" y="0"/>
                  </a:lnTo>
                  <a:lnTo>
                    <a:pt x="2037875" y="6596"/>
                  </a:lnTo>
                  <a:lnTo>
                    <a:pt x="2064559" y="24574"/>
                  </a:lnTo>
                  <a:lnTo>
                    <a:pt x="2082551" y="51220"/>
                  </a:lnTo>
                  <a:lnTo>
                    <a:pt x="2089150" y="83820"/>
                  </a:lnTo>
                  <a:lnTo>
                    <a:pt x="2089150" y="419353"/>
                  </a:lnTo>
                  <a:lnTo>
                    <a:pt x="2082551" y="452026"/>
                  </a:lnTo>
                  <a:lnTo>
                    <a:pt x="2064559" y="478710"/>
                  </a:lnTo>
                  <a:lnTo>
                    <a:pt x="2037875" y="496702"/>
                  </a:lnTo>
                  <a:lnTo>
                    <a:pt x="2005202" y="503300"/>
                  </a:lnTo>
                  <a:lnTo>
                    <a:pt x="83820" y="503300"/>
                  </a:lnTo>
                  <a:lnTo>
                    <a:pt x="51167" y="496702"/>
                  </a:lnTo>
                  <a:lnTo>
                    <a:pt x="24526" y="478710"/>
                  </a:lnTo>
                  <a:lnTo>
                    <a:pt x="6578" y="452026"/>
                  </a:lnTo>
                  <a:lnTo>
                    <a:pt x="0" y="419353"/>
                  </a:lnTo>
                  <a:lnTo>
                    <a:pt x="0" y="83820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96288" y="1035811"/>
            <a:ext cx="1496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solidFill>
                  <a:srgbClr val="000000"/>
                </a:solidFill>
                <a:latin typeface="Verdana"/>
                <a:cs typeface="Verdana"/>
              </a:rPr>
              <a:t>Glycolipid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84420" y="1149096"/>
            <a:ext cx="3914140" cy="3662679"/>
            <a:chOff x="4884420" y="1149096"/>
            <a:chExt cx="3914140" cy="366267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4420" y="1149096"/>
              <a:ext cx="3913631" cy="36621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6825" y="1341501"/>
              <a:ext cx="3528949" cy="32781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68312" y="1868551"/>
            <a:ext cx="4464050" cy="2030730"/>
          </a:xfrm>
          <a:prstGeom prst="rect">
            <a:avLst/>
          </a:prstGeom>
          <a:solidFill>
            <a:srgbClr val="FFFFFF"/>
          </a:solidFill>
          <a:ln w="42500">
            <a:solidFill>
              <a:srgbClr val="9F2936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 marR="321945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Verdana"/>
                <a:cs typeface="Verdana"/>
              </a:rPr>
              <a:t>They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components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b="1" spc="-5" dirty="0">
                <a:latin typeface="Verdana"/>
                <a:cs typeface="Verdana"/>
              </a:rPr>
              <a:t>cell 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membranes, </a:t>
            </a:r>
            <a:r>
              <a:rPr sz="1800" dirty="0">
                <a:latin typeface="Verdana"/>
                <a:cs typeface="Verdana"/>
              </a:rPr>
              <a:t>particularly </a:t>
            </a:r>
            <a:r>
              <a:rPr sz="1800" spc="-5" dirty="0">
                <a:latin typeface="Verdana"/>
                <a:cs typeface="Verdana"/>
              </a:rPr>
              <a:t>myelin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sheath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chloroplast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membranes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91440" marR="896619">
              <a:lnSpc>
                <a:spcPct val="100000"/>
              </a:lnSpc>
              <a:tabLst>
                <a:tab pos="2084705" algn="l"/>
              </a:tabLst>
            </a:pPr>
            <a:r>
              <a:rPr sz="1800" b="1" spc="-5" dirty="0">
                <a:latin typeface="Verdana"/>
                <a:cs typeface="Verdana"/>
              </a:rPr>
              <a:t>CEREBROSIDE	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most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simplest </a:t>
            </a:r>
            <a:r>
              <a:rPr sz="1800" dirty="0">
                <a:latin typeface="Verdana"/>
                <a:cs typeface="Verdana"/>
              </a:rPr>
              <a:t>form 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glycolipids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9937" y="521674"/>
            <a:ext cx="2132330" cy="547370"/>
            <a:chOff x="589937" y="521674"/>
            <a:chExt cx="2132330" cy="547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187" y="542925"/>
              <a:ext cx="2089213" cy="504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1187" y="542925"/>
              <a:ext cx="2089785" cy="504825"/>
            </a:xfrm>
            <a:custGeom>
              <a:avLst/>
              <a:gdLst/>
              <a:ahLst/>
              <a:cxnLst/>
              <a:rect l="l" t="t" r="r" b="b"/>
              <a:pathLst>
                <a:path w="2089785" h="504825">
                  <a:moveTo>
                    <a:pt x="0" y="84200"/>
                  </a:moveTo>
                  <a:lnTo>
                    <a:pt x="6611" y="51435"/>
                  </a:lnTo>
                  <a:lnTo>
                    <a:pt x="24642" y="24669"/>
                  </a:lnTo>
                  <a:lnTo>
                    <a:pt x="51386" y="6619"/>
                  </a:lnTo>
                  <a:lnTo>
                    <a:pt x="84137" y="0"/>
                  </a:lnTo>
                  <a:lnTo>
                    <a:pt x="2005012" y="0"/>
                  </a:lnTo>
                  <a:lnTo>
                    <a:pt x="2037778" y="6619"/>
                  </a:lnTo>
                  <a:lnTo>
                    <a:pt x="2064543" y="24669"/>
                  </a:lnTo>
                  <a:lnTo>
                    <a:pt x="2082593" y="51435"/>
                  </a:lnTo>
                  <a:lnTo>
                    <a:pt x="2089213" y="84200"/>
                  </a:lnTo>
                  <a:lnTo>
                    <a:pt x="2089213" y="420624"/>
                  </a:lnTo>
                  <a:lnTo>
                    <a:pt x="2082593" y="453389"/>
                  </a:lnTo>
                  <a:lnTo>
                    <a:pt x="2064543" y="480155"/>
                  </a:lnTo>
                  <a:lnTo>
                    <a:pt x="2037778" y="498205"/>
                  </a:lnTo>
                  <a:lnTo>
                    <a:pt x="2005012" y="504825"/>
                  </a:lnTo>
                  <a:lnTo>
                    <a:pt x="84137" y="504825"/>
                  </a:lnTo>
                  <a:lnTo>
                    <a:pt x="51386" y="498205"/>
                  </a:lnTo>
                  <a:lnTo>
                    <a:pt x="24642" y="480155"/>
                  </a:lnTo>
                  <a:lnTo>
                    <a:pt x="6611" y="453389"/>
                  </a:lnTo>
                  <a:lnTo>
                    <a:pt x="0" y="420624"/>
                  </a:lnTo>
                  <a:lnTo>
                    <a:pt x="0" y="84200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6790" y="598423"/>
            <a:ext cx="1736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Verdana"/>
                <a:cs typeface="Verdana"/>
              </a:rPr>
              <a:t>Lipoprotein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537" y="1196975"/>
            <a:ext cx="7988300" cy="3922869"/>
          </a:xfrm>
          <a:prstGeom prst="rect">
            <a:avLst/>
          </a:prstGeom>
          <a:solidFill>
            <a:srgbClr val="FFFFFF"/>
          </a:solidFill>
          <a:ln w="42500">
            <a:solidFill>
              <a:srgbClr val="9F2936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 marR="2014855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dirty="0">
                <a:latin typeface="Verdana"/>
                <a:cs typeface="Verdana"/>
              </a:rPr>
              <a:t> contain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lipids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proteins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their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molecules.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They </a:t>
            </a:r>
            <a:r>
              <a:rPr sz="1800" dirty="0">
                <a:latin typeface="Verdana"/>
                <a:cs typeface="Verdana"/>
              </a:rPr>
              <a:t>are main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constituent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membranes.</a:t>
            </a:r>
            <a:endParaRPr sz="1800" dirty="0">
              <a:latin typeface="Verdana"/>
              <a:cs typeface="Verdana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found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milk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Egg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yolk.</a:t>
            </a:r>
            <a:endParaRPr sz="1800" dirty="0">
              <a:latin typeface="Verdana"/>
              <a:cs typeface="Verdana"/>
            </a:endParaRPr>
          </a:p>
          <a:p>
            <a:pPr marL="90805" marR="1240155">
              <a:lnSpc>
                <a:spcPct val="200000"/>
              </a:lnSpc>
            </a:pPr>
            <a:r>
              <a:rPr sz="1800" spc="-5" dirty="0">
                <a:latin typeface="Verdana"/>
                <a:cs typeface="Verdana"/>
              </a:rPr>
              <a:t>Lipids</a:t>
            </a:r>
            <a:r>
              <a:rPr sz="1800" dirty="0">
                <a:latin typeface="Verdana"/>
                <a:cs typeface="Verdana"/>
              </a:rPr>
              <a:t> are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transported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5" dirty="0">
                <a:latin typeface="Verdana"/>
                <a:cs typeface="Verdana"/>
              </a:rPr>
              <a:t> blood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lymph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lipoproteins.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5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types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lipoproteins</a:t>
            </a:r>
            <a:r>
              <a:rPr sz="1800" dirty="0">
                <a:latin typeface="Verdana"/>
                <a:cs typeface="Verdana"/>
              </a:rPr>
              <a:t> :</a:t>
            </a:r>
          </a:p>
          <a:p>
            <a:pPr marL="641350" indent="-309880">
              <a:lnSpc>
                <a:spcPct val="100000"/>
              </a:lnSpc>
              <a:buAutoNum type="arabicPeriod"/>
              <a:tabLst>
                <a:tab pos="641985" algn="l"/>
              </a:tabLst>
            </a:pPr>
            <a:r>
              <a:rPr lang="en-IN" sz="1800" dirty="0">
                <a:latin typeface="Verdana"/>
                <a:cs typeface="Verdana"/>
              </a:rPr>
              <a:t>C</a:t>
            </a:r>
            <a:r>
              <a:rPr sz="1800" dirty="0" err="1">
                <a:latin typeface="Verdana"/>
                <a:cs typeface="Verdana"/>
              </a:rPr>
              <a:t>hylomicrons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:- 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large triglyceride-rich lipoproteins produced in enterocytes from dietary lipids—namely, fatty acids, and cholesterol. </a:t>
            </a:r>
            <a:endParaRPr sz="1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641350" indent="-309880">
              <a:lnSpc>
                <a:spcPct val="100000"/>
              </a:lnSpc>
              <a:buAutoNum type="arabicPeriod"/>
              <a:tabLst>
                <a:tab pos="641985" algn="l"/>
              </a:tabLst>
            </a:pPr>
            <a:r>
              <a:rPr sz="1800" spc="-5" dirty="0">
                <a:latin typeface="Verdana"/>
                <a:cs typeface="Verdana"/>
              </a:rPr>
              <a:t>VLDL</a:t>
            </a:r>
            <a:r>
              <a:rPr lang="en-US" sz="1800" spc="-5" dirty="0">
                <a:latin typeface="Verdana"/>
                <a:cs typeface="Verdana"/>
              </a:rPr>
              <a:t> (Very low density lipoprotein)</a:t>
            </a:r>
            <a:endParaRPr sz="1800" dirty="0">
              <a:latin typeface="Verdana"/>
              <a:cs typeface="Verdana"/>
            </a:endParaRPr>
          </a:p>
          <a:p>
            <a:pPr marL="641350" indent="-3098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41985" algn="l"/>
              </a:tabLst>
            </a:pPr>
            <a:r>
              <a:rPr sz="1800" dirty="0">
                <a:latin typeface="Verdana"/>
                <a:cs typeface="Verdana"/>
              </a:rPr>
              <a:t>LDL</a:t>
            </a:r>
            <a:r>
              <a:rPr lang="en-US" sz="1800" dirty="0">
                <a:latin typeface="Verdana"/>
                <a:cs typeface="Verdana"/>
              </a:rPr>
              <a:t> (</a:t>
            </a:r>
            <a:r>
              <a:rPr lang="en-US" sz="1800" spc="-5" dirty="0">
                <a:latin typeface="Verdana"/>
                <a:cs typeface="Verdana"/>
              </a:rPr>
              <a:t>low density lipoprotein)</a:t>
            </a:r>
            <a:endParaRPr sz="1800" dirty="0">
              <a:latin typeface="Verdana"/>
              <a:cs typeface="Verdana"/>
            </a:endParaRPr>
          </a:p>
          <a:p>
            <a:pPr marL="641350" indent="-309880">
              <a:lnSpc>
                <a:spcPct val="100000"/>
              </a:lnSpc>
              <a:buAutoNum type="arabicPeriod"/>
              <a:tabLst>
                <a:tab pos="641985" algn="l"/>
              </a:tabLst>
            </a:pPr>
            <a:r>
              <a:rPr sz="1800" dirty="0">
                <a:latin typeface="Verdana"/>
                <a:cs typeface="Verdana"/>
              </a:rPr>
              <a:t>HDL</a:t>
            </a:r>
            <a:r>
              <a:rPr lang="en-US" sz="1800" dirty="0">
                <a:latin typeface="Verdana"/>
                <a:cs typeface="Verdana"/>
              </a:rPr>
              <a:t> (high density lipoprotein)</a:t>
            </a:r>
            <a:endParaRPr sz="1800" dirty="0">
              <a:latin typeface="Verdana"/>
              <a:cs typeface="Verdana"/>
            </a:endParaRPr>
          </a:p>
          <a:p>
            <a:pPr marL="641350" indent="-309880">
              <a:lnSpc>
                <a:spcPct val="100000"/>
              </a:lnSpc>
              <a:buAutoNum type="arabicPeriod"/>
              <a:tabLst>
                <a:tab pos="641985" algn="l"/>
              </a:tabLst>
            </a:pPr>
            <a:r>
              <a:rPr sz="1800" spc="-5" dirty="0">
                <a:latin typeface="Verdana"/>
                <a:cs typeface="Verdana"/>
              </a:rPr>
              <a:t>Free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fatty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acid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albumin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complex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037" y="645499"/>
            <a:ext cx="2491105" cy="750570"/>
            <a:chOff x="374037" y="645499"/>
            <a:chExt cx="2491105" cy="7505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" y="666750"/>
              <a:ext cx="2447988" cy="7080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5287" y="666750"/>
              <a:ext cx="2448560" cy="708025"/>
            </a:xfrm>
            <a:custGeom>
              <a:avLst/>
              <a:gdLst/>
              <a:ahLst/>
              <a:cxnLst/>
              <a:rect l="l" t="t" r="r" b="b"/>
              <a:pathLst>
                <a:path w="2448560" h="708025">
                  <a:moveTo>
                    <a:pt x="0" y="117983"/>
                  </a:moveTo>
                  <a:lnTo>
                    <a:pt x="9273" y="72062"/>
                  </a:lnTo>
                  <a:lnTo>
                    <a:pt x="34563" y="34559"/>
                  </a:lnTo>
                  <a:lnTo>
                    <a:pt x="72073" y="9272"/>
                  </a:lnTo>
                  <a:lnTo>
                    <a:pt x="118008" y="0"/>
                  </a:lnTo>
                  <a:lnTo>
                    <a:pt x="2329878" y="0"/>
                  </a:lnTo>
                  <a:lnTo>
                    <a:pt x="2375816" y="9272"/>
                  </a:lnTo>
                  <a:lnTo>
                    <a:pt x="2413349" y="34559"/>
                  </a:lnTo>
                  <a:lnTo>
                    <a:pt x="2438642" y="72062"/>
                  </a:lnTo>
                  <a:lnTo>
                    <a:pt x="2447861" y="117983"/>
                  </a:lnTo>
                  <a:lnTo>
                    <a:pt x="2447988" y="590041"/>
                  </a:lnTo>
                  <a:lnTo>
                    <a:pt x="2438695" y="635962"/>
                  </a:lnTo>
                  <a:lnTo>
                    <a:pt x="2413365" y="673465"/>
                  </a:lnTo>
                  <a:lnTo>
                    <a:pt x="2375818" y="698752"/>
                  </a:lnTo>
                  <a:lnTo>
                    <a:pt x="2329878" y="708025"/>
                  </a:lnTo>
                  <a:lnTo>
                    <a:pt x="118008" y="708025"/>
                  </a:lnTo>
                  <a:lnTo>
                    <a:pt x="72073" y="698752"/>
                  </a:lnTo>
                  <a:lnTo>
                    <a:pt x="34563" y="673465"/>
                  </a:lnTo>
                  <a:lnTo>
                    <a:pt x="9273" y="635962"/>
                  </a:lnTo>
                  <a:lnTo>
                    <a:pt x="0" y="590041"/>
                  </a:lnTo>
                  <a:lnTo>
                    <a:pt x="0" y="117983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5052" y="640791"/>
            <a:ext cx="14281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2400" b="0" spc="-1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0" spc="-5" dirty="0">
                <a:solidFill>
                  <a:srgbClr val="000000"/>
                </a:solidFill>
                <a:latin typeface="Verdana"/>
                <a:cs typeface="Verdana"/>
              </a:rPr>
              <a:t>RIV</a:t>
            </a:r>
            <a:r>
              <a:rPr sz="2400" b="0" spc="-1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 marL="187325">
              <a:lnSpc>
                <a:spcPct val="100000"/>
              </a:lnSpc>
            </a:pP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LIPIDS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7200" y="523875"/>
            <a:ext cx="5641975" cy="923925"/>
          </a:xfrm>
          <a:prstGeom prst="rect">
            <a:avLst/>
          </a:prstGeom>
          <a:solidFill>
            <a:srgbClr val="FFFFFF"/>
          </a:solidFill>
          <a:ln w="42500">
            <a:solidFill>
              <a:srgbClr val="9F2936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70815" marR="427990" indent="-79375">
              <a:lnSpc>
                <a:spcPct val="100000"/>
              </a:lnSpc>
              <a:spcBef>
                <a:spcPts val="345"/>
              </a:spcBef>
            </a:pPr>
            <a:r>
              <a:rPr sz="1800" spc="-5" dirty="0">
                <a:latin typeface="Verdana"/>
                <a:cs typeface="Verdana"/>
              </a:rPr>
              <a:t>They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derivatives obtained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hydrolysis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simple and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complex</a:t>
            </a:r>
            <a:r>
              <a:rPr sz="1800" spc="-5" dirty="0">
                <a:latin typeface="Verdana"/>
                <a:cs typeface="Verdana"/>
              </a:rPr>
              <a:t> lipids.</a:t>
            </a:r>
            <a:endParaRPr sz="18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e.g. </a:t>
            </a:r>
            <a:r>
              <a:rPr sz="1800" b="1" spc="-5" dirty="0">
                <a:latin typeface="Verdana"/>
                <a:cs typeface="Verdana"/>
              </a:rPr>
              <a:t>steroids,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terpenes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and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prostaglandins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9664" y="1715452"/>
            <a:ext cx="1916430" cy="547370"/>
            <a:chOff x="1129664" y="1715452"/>
            <a:chExt cx="1916430" cy="5473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937" y="1736724"/>
              <a:ext cx="1873313" cy="5048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50937" y="1736724"/>
              <a:ext cx="1873885" cy="504825"/>
            </a:xfrm>
            <a:custGeom>
              <a:avLst/>
              <a:gdLst/>
              <a:ahLst/>
              <a:cxnLst/>
              <a:rect l="l" t="t" r="r" b="b"/>
              <a:pathLst>
                <a:path w="1873885" h="504825">
                  <a:moveTo>
                    <a:pt x="0" y="84200"/>
                  </a:moveTo>
                  <a:lnTo>
                    <a:pt x="6611" y="51435"/>
                  </a:lnTo>
                  <a:lnTo>
                    <a:pt x="24642" y="24669"/>
                  </a:lnTo>
                  <a:lnTo>
                    <a:pt x="51386" y="6619"/>
                  </a:lnTo>
                  <a:lnTo>
                    <a:pt x="84137" y="0"/>
                  </a:lnTo>
                  <a:lnTo>
                    <a:pt x="1789112" y="0"/>
                  </a:lnTo>
                  <a:lnTo>
                    <a:pt x="1821878" y="6619"/>
                  </a:lnTo>
                  <a:lnTo>
                    <a:pt x="1848643" y="24669"/>
                  </a:lnTo>
                  <a:lnTo>
                    <a:pt x="1866693" y="51435"/>
                  </a:lnTo>
                  <a:lnTo>
                    <a:pt x="1873313" y="84200"/>
                  </a:lnTo>
                  <a:lnTo>
                    <a:pt x="1873313" y="420624"/>
                  </a:lnTo>
                  <a:lnTo>
                    <a:pt x="1866693" y="453389"/>
                  </a:lnTo>
                  <a:lnTo>
                    <a:pt x="1848643" y="480155"/>
                  </a:lnTo>
                  <a:lnTo>
                    <a:pt x="1821878" y="498205"/>
                  </a:lnTo>
                  <a:lnTo>
                    <a:pt x="1789112" y="504825"/>
                  </a:lnTo>
                  <a:lnTo>
                    <a:pt x="84137" y="504825"/>
                  </a:lnTo>
                  <a:lnTo>
                    <a:pt x="51386" y="498205"/>
                  </a:lnTo>
                  <a:lnTo>
                    <a:pt x="24642" y="480155"/>
                  </a:lnTo>
                  <a:lnTo>
                    <a:pt x="6611" y="453389"/>
                  </a:lnTo>
                  <a:lnTo>
                    <a:pt x="0" y="420624"/>
                  </a:lnTo>
                  <a:lnTo>
                    <a:pt x="0" y="84200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24761" y="1792351"/>
            <a:ext cx="1123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Ster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id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74528" y="1715452"/>
            <a:ext cx="4652645" cy="4290695"/>
            <a:chOff x="3974528" y="1715452"/>
            <a:chExt cx="4652645" cy="4290695"/>
          </a:xfrm>
        </p:grpSpPr>
        <p:sp>
          <p:nvSpPr>
            <p:cNvPr id="12" name="object 12"/>
            <p:cNvSpPr/>
            <p:nvPr/>
          </p:nvSpPr>
          <p:spPr>
            <a:xfrm>
              <a:off x="3995800" y="1736724"/>
              <a:ext cx="4610100" cy="4248150"/>
            </a:xfrm>
            <a:custGeom>
              <a:avLst/>
              <a:gdLst/>
              <a:ahLst/>
              <a:cxnLst/>
              <a:rect l="l" t="t" r="r" b="b"/>
              <a:pathLst>
                <a:path w="4610100" h="4248150">
                  <a:moveTo>
                    <a:pt x="4610100" y="0"/>
                  </a:moveTo>
                  <a:lnTo>
                    <a:pt x="0" y="0"/>
                  </a:lnTo>
                  <a:lnTo>
                    <a:pt x="0" y="4248150"/>
                  </a:lnTo>
                  <a:lnTo>
                    <a:pt x="4610100" y="4248150"/>
                  </a:lnTo>
                  <a:lnTo>
                    <a:pt x="4610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95800" y="1736724"/>
              <a:ext cx="4610100" cy="4248150"/>
            </a:xfrm>
            <a:custGeom>
              <a:avLst/>
              <a:gdLst/>
              <a:ahLst/>
              <a:cxnLst/>
              <a:rect l="l" t="t" r="r" b="b"/>
              <a:pathLst>
                <a:path w="4610100" h="4248150">
                  <a:moveTo>
                    <a:pt x="0" y="4248150"/>
                  </a:moveTo>
                  <a:lnTo>
                    <a:pt x="4610100" y="4248150"/>
                  </a:lnTo>
                  <a:lnTo>
                    <a:pt x="4610100" y="0"/>
                  </a:lnTo>
                  <a:lnTo>
                    <a:pt x="0" y="0"/>
                  </a:lnTo>
                  <a:lnTo>
                    <a:pt x="0" y="4248150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74921" y="1768602"/>
            <a:ext cx="44424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The steroids do </a:t>
            </a:r>
            <a:r>
              <a:rPr sz="1800" dirty="0">
                <a:latin typeface="Verdana"/>
                <a:cs typeface="Verdana"/>
              </a:rPr>
              <a:t>not contain </a:t>
            </a:r>
            <a:r>
              <a:rPr sz="1800" spc="-5" dirty="0">
                <a:latin typeface="Verdana"/>
                <a:cs typeface="Verdana"/>
              </a:rPr>
              <a:t>fatty </a:t>
            </a:r>
            <a:r>
              <a:rPr sz="1800" dirty="0">
                <a:latin typeface="Verdana"/>
                <a:cs typeface="Verdana"/>
              </a:rPr>
              <a:t>acids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but </a:t>
            </a:r>
            <a:r>
              <a:rPr sz="1800" dirty="0">
                <a:latin typeface="Verdana"/>
                <a:cs typeface="Verdana"/>
              </a:rPr>
              <a:t>are included in lipids as </a:t>
            </a:r>
            <a:r>
              <a:rPr sz="1800" spc="-5" dirty="0">
                <a:latin typeface="Verdana"/>
                <a:cs typeface="Verdana"/>
              </a:rPr>
              <a:t>they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fat-like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properties.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4921" y="2866135"/>
            <a:ext cx="443674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050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They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made </a:t>
            </a:r>
            <a:r>
              <a:rPr sz="1800" dirty="0">
                <a:latin typeface="Verdana"/>
                <a:cs typeface="Verdana"/>
              </a:rPr>
              <a:t>up of 4 fused </a:t>
            </a:r>
            <a:r>
              <a:rPr sz="1800" spc="-5" dirty="0">
                <a:latin typeface="Verdana"/>
                <a:cs typeface="Verdana"/>
              </a:rPr>
              <a:t>carbon </a:t>
            </a:r>
            <a:r>
              <a:rPr sz="1800" spc="-6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rings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12700" marR="72326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Cholesterol, </a:t>
            </a:r>
            <a:r>
              <a:rPr sz="1800" spc="5" dirty="0">
                <a:latin typeface="Verdana"/>
                <a:cs typeface="Verdana"/>
              </a:rPr>
              <a:t>Vit </a:t>
            </a:r>
            <a:r>
              <a:rPr sz="1800" spc="-25" dirty="0">
                <a:latin typeface="Verdana"/>
                <a:cs typeface="Verdana"/>
              </a:rPr>
              <a:t>D, </a:t>
            </a:r>
            <a:r>
              <a:rPr sz="1800" spc="-5" dirty="0">
                <a:latin typeface="Verdana"/>
                <a:cs typeface="Verdana"/>
              </a:rPr>
              <a:t>testosterone,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adrenocortical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hormones.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most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common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steroids </a:t>
            </a:r>
            <a:r>
              <a:rPr sz="1800" dirty="0">
                <a:latin typeface="Verdana"/>
                <a:cs typeface="Verdana"/>
              </a:rPr>
              <a:t>are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STEROLS.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Common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sterols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are </a:t>
            </a:r>
            <a:r>
              <a:rPr sz="1800" b="1" dirty="0">
                <a:latin typeface="Verdana"/>
                <a:cs typeface="Verdana"/>
              </a:rPr>
              <a:t>Cholesterol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ergosterol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2692" y="2229611"/>
            <a:ext cx="3769360" cy="3947160"/>
            <a:chOff x="202692" y="2229611"/>
            <a:chExt cx="3769360" cy="394716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2" y="2229611"/>
              <a:ext cx="3768852" cy="39471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287" y="2421000"/>
              <a:ext cx="3384550" cy="3563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8499" y="528024"/>
            <a:ext cx="1914525" cy="546100"/>
            <a:chOff x="518499" y="528024"/>
            <a:chExt cx="1914525" cy="546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750" y="549275"/>
              <a:ext cx="1871726" cy="503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9750" y="549275"/>
              <a:ext cx="1871980" cy="503555"/>
            </a:xfrm>
            <a:custGeom>
              <a:avLst/>
              <a:gdLst/>
              <a:ahLst/>
              <a:cxnLst/>
              <a:rect l="l" t="t" r="r" b="b"/>
              <a:pathLst>
                <a:path w="1871980" h="503555">
                  <a:moveTo>
                    <a:pt x="0" y="83820"/>
                  </a:moveTo>
                  <a:lnTo>
                    <a:pt x="6591" y="51220"/>
                  </a:lnTo>
                  <a:lnTo>
                    <a:pt x="24566" y="24574"/>
                  </a:lnTo>
                  <a:lnTo>
                    <a:pt x="51226" y="6596"/>
                  </a:lnTo>
                  <a:lnTo>
                    <a:pt x="83870" y="0"/>
                  </a:lnTo>
                  <a:lnTo>
                    <a:pt x="1787779" y="0"/>
                  </a:lnTo>
                  <a:lnTo>
                    <a:pt x="1820451" y="6596"/>
                  </a:lnTo>
                  <a:lnTo>
                    <a:pt x="1847135" y="24574"/>
                  </a:lnTo>
                  <a:lnTo>
                    <a:pt x="1865127" y="51220"/>
                  </a:lnTo>
                  <a:lnTo>
                    <a:pt x="1871726" y="83820"/>
                  </a:lnTo>
                  <a:lnTo>
                    <a:pt x="1871726" y="419353"/>
                  </a:lnTo>
                  <a:lnTo>
                    <a:pt x="1865127" y="452026"/>
                  </a:lnTo>
                  <a:lnTo>
                    <a:pt x="1847135" y="478710"/>
                  </a:lnTo>
                  <a:lnTo>
                    <a:pt x="1820451" y="496702"/>
                  </a:lnTo>
                  <a:lnTo>
                    <a:pt x="1787779" y="503300"/>
                  </a:lnTo>
                  <a:lnTo>
                    <a:pt x="83870" y="503300"/>
                  </a:lnTo>
                  <a:lnTo>
                    <a:pt x="51226" y="496702"/>
                  </a:lnTo>
                  <a:lnTo>
                    <a:pt x="24566" y="478710"/>
                  </a:lnTo>
                  <a:lnTo>
                    <a:pt x="6591" y="452026"/>
                  </a:lnTo>
                  <a:lnTo>
                    <a:pt x="0" y="419353"/>
                  </a:lnTo>
                  <a:lnTo>
                    <a:pt x="0" y="83820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6427" y="603884"/>
            <a:ext cx="139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40" dirty="0">
                <a:solidFill>
                  <a:srgbClr val="000000"/>
                </a:solidFill>
                <a:latin typeface="Verdana"/>
                <a:cs typeface="Verdana"/>
              </a:rPr>
              <a:t>Terpenes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6287" y="1175597"/>
            <a:ext cx="8030845" cy="2905125"/>
            <a:chOff x="596287" y="1175597"/>
            <a:chExt cx="8030845" cy="2905125"/>
          </a:xfrm>
        </p:grpSpPr>
        <p:sp>
          <p:nvSpPr>
            <p:cNvPr id="7" name="object 7"/>
            <p:cNvSpPr/>
            <p:nvPr/>
          </p:nvSpPr>
          <p:spPr>
            <a:xfrm>
              <a:off x="617537" y="1196847"/>
              <a:ext cx="7988300" cy="2862580"/>
            </a:xfrm>
            <a:custGeom>
              <a:avLst/>
              <a:gdLst/>
              <a:ahLst/>
              <a:cxnLst/>
              <a:rect l="l" t="t" r="r" b="b"/>
              <a:pathLst>
                <a:path w="7988300" h="2862579">
                  <a:moveTo>
                    <a:pt x="7988300" y="0"/>
                  </a:moveTo>
                  <a:lnTo>
                    <a:pt x="0" y="0"/>
                  </a:lnTo>
                  <a:lnTo>
                    <a:pt x="0" y="2862326"/>
                  </a:lnTo>
                  <a:lnTo>
                    <a:pt x="7988300" y="2862326"/>
                  </a:lnTo>
                  <a:lnTo>
                    <a:pt x="7988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537" y="1196847"/>
              <a:ext cx="7988300" cy="2862580"/>
            </a:xfrm>
            <a:custGeom>
              <a:avLst/>
              <a:gdLst/>
              <a:ahLst/>
              <a:cxnLst/>
              <a:rect l="l" t="t" r="r" b="b"/>
              <a:pathLst>
                <a:path w="7988300" h="2862579">
                  <a:moveTo>
                    <a:pt x="0" y="2862326"/>
                  </a:moveTo>
                  <a:lnTo>
                    <a:pt x="7988300" y="2862326"/>
                  </a:lnTo>
                  <a:lnTo>
                    <a:pt x="7988300" y="0"/>
                  </a:lnTo>
                  <a:lnTo>
                    <a:pt x="0" y="0"/>
                  </a:lnTo>
                  <a:lnTo>
                    <a:pt x="0" y="2862326"/>
                  </a:lnTo>
                  <a:close/>
                </a:path>
              </a:pathLst>
            </a:custGeom>
            <a:ln w="42500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96264" y="1228725"/>
            <a:ext cx="719137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Verdana"/>
                <a:cs typeface="Verdana"/>
              </a:rPr>
              <a:t>Terpenes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major</a:t>
            </a:r>
            <a:r>
              <a:rPr sz="1800" spc="-5" dirty="0">
                <a:latin typeface="Verdana"/>
                <a:cs typeface="Verdana"/>
              </a:rPr>
              <a:t> component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essential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oils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produced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plants.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give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fragrance </a:t>
            </a:r>
            <a:r>
              <a:rPr sz="1800" spc="-5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plant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parts.</a:t>
            </a:r>
            <a:endParaRPr sz="1800">
              <a:latin typeface="Verdana"/>
              <a:cs typeface="Verdana"/>
            </a:endParaRPr>
          </a:p>
          <a:p>
            <a:pPr marL="12700" marR="590550">
              <a:lnSpc>
                <a:spcPct val="200000"/>
              </a:lnSpc>
            </a:pPr>
            <a:r>
              <a:rPr sz="1800" dirty="0">
                <a:latin typeface="Verdana"/>
                <a:cs typeface="Verdana"/>
              </a:rPr>
              <a:t>Vitamins A, E and K contain a </a:t>
            </a:r>
            <a:r>
              <a:rPr sz="1800" spc="-5" dirty="0">
                <a:latin typeface="Verdana"/>
                <a:cs typeface="Verdana"/>
              </a:rPr>
              <a:t>terpenoid </a:t>
            </a:r>
            <a:r>
              <a:rPr sz="1800" dirty="0">
                <a:latin typeface="Verdana"/>
                <a:cs typeface="Verdana"/>
              </a:rPr>
              <a:t>called </a:t>
            </a:r>
            <a:r>
              <a:rPr sz="1800" b="1" spc="-5" dirty="0">
                <a:latin typeface="Verdana"/>
                <a:cs typeface="Verdana"/>
              </a:rPr>
              <a:t>phytol </a:t>
            </a:r>
            <a:r>
              <a:rPr sz="1800" b="1" dirty="0">
                <a:latin typeface="Verdana"/>
                <a:cs typeface="Verdana"/>
              </a:rPr>
              <a:t> Carotenoid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pigment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precursor</a:t>
            </a:r>
            <a:r>
              <a:rPr sz="1800" dirty="0">
                <a:latin typeface="Verdana"/>
                <a:cs typeface="Verdana"/>
              </a:rPr>
              <a:t> for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Vitamin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Lycopene</a:t>
            </a:r>
            <a:r>
              <a:rPr sz="1800" dirty="0">
                <a:latin typeface="Verdana"/>
                <a:cs typeface="Verdana"/>
              </a:rPr>
              <a:t>,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pigment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present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tomatoes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terpenoid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Gibberellin</a:t>
            </a:r>
            <a:r>
              <a:rPr sz="1800" spc="-5" dirty="0">
                <a:latin typeface="Verdana"/>
                <a:cs typeface="Verdana"/>
              </a:rPr>
              <a:t>s,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plant</a:t>
            </a:r>
            <a:r>
              <a:rPr sz="1800" dirty="0">
                <a:latin typeface="Verdana"/>
                <a:cs typeface="Verdana"/>
              </a:rPr>
              <a:t> hormone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 also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terpene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650" y="980947"/>
            <a:ext cx="5016500" cy="36719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00626" y="4994275"/>
            <a:ext cx="4105275" cy="584200"/>
          </a:xfrm>
          <a:prstGeom prst="rect">
            <a:avLst/>
          </a:prstGeom>
          <a:solidFill>
            <a:srgbClr val="FFFFFF"/>
          </a:solidFill>
          <a:ln w="42500">
            <a:solidFill>
              <a:srgbClr val="1B577B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solidFill>
                  <a:srgbClr val="0D2C3D"/>
                </a:solidFill>
                <a:latin typeface="Times New Roman"/>
                <a:cs typeface="Times New Roman"/>
              </a:rPr>
              <a:t>ENZYMES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555116"/>
            <a:ext cx="8069580" cy="484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>
              <a:lnSpc>
                <a:spcPct val="158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Enzymes </a:t>
            </a:r>
            <a:r>
              <a:rPr sz="1800" dirty="0">
                <a:latin typeface="Verdana"/>
                <a:cs typeface="Verdana"/>
              </a:rPr>
              <a:t>are a </a:t>
            </a:r>
            <a:r>
              <a:rPr sz="1800" spc="-5" dirty="0">
                <a:latin typeface="Verdana"/>
                <a:cs typeface="Verdana"/>
              </a:rPr>
              <a:t>group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catalysts </a:t>
            </a:r>
            <a:r>
              <a:rPr sz="1800" dirty="0">
                <a:latin typeface="Verdana"/>
                <a:cs typeface="Verdana"/>
              </a:rPr>
              <a:t>functioning in a biological </a:t>
            </a: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dirty="0">
                <a:latin typeface="Verdana"/>
                <a:cs typeface="Verdana"/>
              </a:rPr>
              <a:t> are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usually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proteinaceous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substances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produced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living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cell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2451735" algn="l"/>
              </a:tabLst>
            </a:pPr>
            <a:r>
              <a:rPr sz="1800" spc="-5" dirty="0">
                <a:latin typeface="Verdana"/>
                <a:cs typeface="Verdana"/>
              </a:rPr>
              <a:t>Without themselves	getting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affected.</a:t>
            </a:r>
            <a:endParaRPr sz="1800">
              <a:latin typeface="Verdana"/>
              <a:cs typeface="Verdana"/>
            </a:endParaRPr>
          </a:p>
          <a:p>
            <a:pPr marL="53975" marR="590550">
              <a:lnSpc>
                <a:spcPct val="100000"/>
              </a:lnSpc>
              <a:spcBef>
                <a:spcPts val="870"/>
              </a:spcBef>
            </a:pPr>
            <a:r>
              <a:rPr sz="1800" spc="-5" dirty="0">
                <a:latin typeface="Verdana"/>
                <a:cs typeface="Verdana"/>
              </a:rPr>
              <a:t>Enzymes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enhance 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rate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reaction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formed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cell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under the</a:t>
            </a:r>
            <a:r>
              <a:rPr sz="1800" dirty="0">
                <a:latin typeface="Verdana"/>
                <a:cs typeface="Verdana"/>
              </a:rPr>
              <a:t> instructions 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genes</a:t>
            </a:r>
            <a:endParaRPr sz="1800">
              <a:latin typeface="Verdana"/>
              <a:cs typeface="Verdana"/>
            </a:endParaRPr>
          </a:p>
          <a:p>
            <a:pPr marL="83820" marR="151130">
              <a:lnSpc>
                <a:spcPct val="100000"/>
              </a:lnSpc>
              <a:spcBef>
                <a:spcPts val="1340"/>
              </a:spcBef>
            </a:pPr>
            <a:r>
              <a:rPr sz="1800" b="1" spc="-5" dirty="0">
                <a:latin typeface="Verdana"/>
                <a:cs typeface="Verdana"/>
              </a:rPr>
              <a:t>ENZYMOLOGY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branch</a:t>
            </a:r>
            <a:r>
              <a:rPr sz="1800" dirty="0">
                <a:latin typeface="Verdana"/>
                <a:cs typeface="Verdana"/>
              </a:rPr>
              <a:t> of science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deals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study</a:t>
            </a:r>
            <a:r>
              <a:rPr sz="1800" dirty="0">
                <a:latin typeface="Verdana"/>
                <a:cs typeface="Verdana"/>
              </a:rPr>
              <a:t> of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Enzymes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all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aspects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like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nomenclature,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reactions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functions</a:t>
            </a:r>
            <a:endParaRPr sz="1800">
              <a:latin typeface="Verdana"/>
              <a:cs typeface="Verdana"/>
            </a:endParaRPr>
          </a:p>
          <a:p>
            <a:pPr marL="83820" marR="159385">
              <a:lnSpc>
                <a:spcPct val="100000"/>
              </a:lnSpc>
              <a:spcBef>
                <a:spcPts val="1545"/>
              </a:spcBef>
            </a:pPr>
            <a:r>
              <a:rPr sz="1800" spc="-5" dirty="0">
                <a:latin typeface="Verdana"/>
                <a:cs typeface="Verdana"/>
              </a:rPr>
              <a:t>Enzymes </a:t>
            </a:r>
            <a:r>
              <a:rPr sz="1800" dirty="0">
                <a:latin typeface="Verdana"/>
                <a:cs typeface="Verdana"/>
              </a:rPr>
              <a:t>occur in colloidal </a:t>
            </a:r>
            <a:r>
              <a:rPr sz="1800" spc="-5" dirty="0">
                <a:latin typeface="Verdana"/>
                <a:cs typeface="Verdana"/>
              </a:rPr>
              <a:t>state </a:t>
            </a:r>
            <a:r>
              <a:rPr sz="1800" dirty="0">
                <a:latin typeface="Verdana"/>
                <a:cs typeface="Verdana"/>
              </a:rPr>
              <a:t>and are </a:t>
            </a:r>
            <a:r>
              <a:rPr sz="1800" spc="-5" dirty="0">
                <a:latin typeface="Verdana"/>
                <a:cs typeface="Verdana"/>
              </a:rPr>
              <a:t>often produced </a:t>
            </a:r>
            <a:r>
              <a:rPr sz="1800" dirty="0">
                <a:latin typeface="Verdana"/>
                <a:cs typeface="Verdana"/>
              </a:rPr>
              <a:t>in inactive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 called </a:t>
            </a:r>
            <a:r>
              <a:rPr sz="1800" b="1" dirty="0">
                <a:latin typeface="Verdana"/>
                <a:cs typeface="Verdana"/>
              </a:rPr>
              <a:t>proenzymes (zymogen), </a:t>
            </a:r>
            <a:r>
              <a:rPr sz="1800" dirty="0">
                <a:latin typeface="Verdana"/>
                <a:cs typeface="Verdana"/>
              </a:rPr>
              <a:t>which are </a:t>
            </a:r>
            <a:r>
              <a:rPr sz="1800" spc="-5" dirty="0">
                <a:latin typeface="Verdana"/>
                <a:cs typeface="Verdana"/>
              </a:rPr>
              <a:t>converted to their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active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dirty="0">
                <a:latin typeface="Verdana"/>
                <a:cs typeface="Verdana"/>
              </a:rPr>
              <a:t> specific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factors </a:t>
            </a:r>
            <a:r>
              <a:rPr sz="1800" spc="-5" dirty="0">
                <a:latin typeface="Verdana"/>
                <a:cs typeface="Verdana"/>
              </a:rPr>
              <a:t>like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pH,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substrate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etc.</a:t>
            </a:r>
            <a:endParaRPr sz="1800">
              <a:latin typeface="Verdana"/>
              <a:cs typeface="Verdana"/>
            </a:endParaRPr>
          </a:p>
          <a:p>
            <a:pPr marL="125095" marR="316865">
              <a:lnSpc>
                <a:spcPct val="100000"/>
              </a:lnSpc>
              <a:spcBef>
                <a:spcPts val="1460"/>
              </a:spcBef>
            </a:pP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enzymes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dirty="0">
                <a:latin typeface="Verdana"/>
                <a:cs typeface="Verdana"/>
              </a:rPr>
              <a:t> are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produced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within</a:t>
            </a:r>
            <a:r>
              <a:rPr sz="1800" b="1" spc="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cell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metabolic </a:t>
            </a:r>
            <a:r>
              <a:rPr sz="1800" dirty="0">
                <a:latin typeface="Verdana"/>
                <a:cs typeface="Verdana"/>
              </a:rPr>
              <a:t> activities are known as </a:t>
            </a:r>
            <a:r>
              <a:rPr sz="1800" b="1" spc="-5" dirty="0">
                <a:latin typeface="Verdana"/>
                <a:cs typeface="Verdana"/>
              </a:rPr>
              <a:t>endoenzymes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those </a:t>
            </a:r>
            <a:r>
              <a:rPr sz="1800" dirty="0">
                <a:latin typeface="Verdana"/>
                <a:cs typeface="Verdana"/>
              </a:rPr>
              <a:t>which </a:t>
            </a:r>
            <a:r>
              <a:rPr sz="1800" spc="-5" dirty="0">
                <a:latin typeface="Verdana"/>
                <a:cs typeface="Verdana"/>
              </a:rPr>
              <a:t>act </a:t>
            </a:r>
            <a:r>
              <a:rPr sz="1800" b="1" spc="-5" dirty="0">
                <a:latin typeface="Verdana"/>
                <a:cs typeface="Verdana"/>
              </a:rPr>
              <a:t>away </a:t>
            </a:r>
            <a:r>
              <a:rPr sz="1800" b="1" spc="-6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from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site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synthesis 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called </a:t>
            </a:r>
            <a:r>
              <a:rPr sz="1800" b="1" spc="-5" dirty="0">
                <a:latin typeface="Verdana"/>
                <a:cs typeface="Verdana"/>
              </a:rPr>
              <a:t>exo</a:t>
            </a:r>
            <a:r>
              <a:rPr sz="1800" spc="-5" dirty="0">
                <a:latin typeface="Verdana"/>
                <a:cs typeface="Verdana"/>
              </a:rPr>
              <a:t>-</a:t>
            </a:r>
            <a:r>
              <a:rPr sz="1800" b="1" spc="-5" dirty="0">
                <a:latin typeface="Verdana"/>
                <a:cs typeface="Verdana"/>
              </a:rPr>
              <a:t>enzymes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287" y="476313"/>
            <a:ext cx="8353425" cy="646430"/>
          </a:xfrm>
          <a:prstGeom prst="rect">
            <a:avLst/>
          </a:prstGeom>
          <a:solidFill>
            <a:srgbClr val="FFFFFF"/>
          </a:solidFill>
          <a:ln w="42500">
            <a:solidFill>
              <a:srgbClr val="1B577B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655570" marR="1310005" indent="-1339850">
              <a:lnSpc>
                <a:spcPct val="100000"/>
              </a:lnSpc>
              <a:spcBef>
                <a:spcPts val="300"/>
              </a:spcBef>
            </a:pP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GENERAL</a:t>
            </a:r>
            <a:r>
              <a:rPr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PROPERTIES</a:t>
            </a:r>
            <a:r>
              <a:rPr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ENZYME</a:t>
            </a:r>
            <a:r>
              <a:rPr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000000"/>
                </a:solidFill>
                <a:latin typeface="Times New Roman"/>
                <a:cs typeface="Times New Roman"/>
              </a:rPr>
              <a:t>FACTORS </a:t>
            </a:r>
            <a:r>
              <a:rPr spc="-4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AFFECTING</a:t>
            </a:r>
            <a:r>
              <a:rPr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THEIR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905127"/>
            <a:ext cx="817880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55600" algn="l"/>
              </a:tabLst>
            </a:pPr>
            <a:r>
              <a:rPr sz="1800" spc="-5" dirty="0">
                <a:latin typeface="Verdana"/>
                <a:cs typeface="Verdana"/>
              </a:rPr>
              <a:t>Enzymes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accelerate</a:t>
            </a:r>
            <a:r>
              <a:rPr sz="1800" b="1" spc="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reaction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not initiate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Verdana"/>
              <a:buAutoNum type="arabicParenR"/>
            </a:pPr>
            <a:endParaRPr sz="1750">
              <a:latin typeface="Verdana"/>
              <a:cs typeface="Verdana"/>
            </a:endParaRPr>
          </a:p>
          <a:p>
            <a:pPr marL="12700" marR="174625">
              <a:lnSpc>
                <a:spcPct val="100000"/>
              </a:lnSpc>
              <a:buAutoNum type="arabicParenR"/>
              <a:tabLst>
                <a:tab pos="342265" algn="l"/>
              </a:tabLst>
            </a:pPr>
            <a:r>
              <a:rPr sz="1800" spc="-5" dirty="0">
                <a:latin typeface="Verdana"/>
                <a:cs typeface="Verdana"/>
              </a:rPr>
              <a:t>Enzymes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themselves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not </a:t>
            </a:r>
            <a:r>
              <a:rPr sz="1800" spc="-5" dirty="0">
                <a:latin typeface="Verdana"/>
                <a:cs typeface="Verdana"/>
              </a:rPr>
              <a:t>participate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reaction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remain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unchanged</a:t>
            </a:r>
            <a:r>
              <a:rPr sz="1800" b="1" spc="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end 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reaction.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Enzymes,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therefore,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needed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small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amounts</a:t>
            </a:r>
            <a:r>
              <a:rPr sz="180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AutoNum type="arabicParenR"/>
            </a:pPr>
            <a:endParaRPr sz="175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AutoNum type="arabicParenR"/>
              <a:tabLst>
                <a:tab pos="355600" algn="l"/>
              </a:tabLst>
            </a:pP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molecule of an enzyme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b="1" spc="-5" dirty="0">
                <a:latin typeface="Verdana"/>
                <a:cs typeface="Verdana"/>
              </a:rPr>
              <a:t>larger</a:t>
            </a:r>
            <a:r>
              <a:rPr sz="1800" b="1" spc="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10" dirty="0">
                <a:latin typeface="Verdana"/>
                <a:cs typeface="Verdana"/>
              </a:rPr>
              <a:t>substrate 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molecule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hence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during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reaction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specific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part</a:t>
            </a:r>
            <a:r>
              <a:rPr sz="1800" b="1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enzyme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molecule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comes</a:t>
            </a:r>
            <a:r>
              <a:rPr sz="1800" dirty="0">
                <a:latin typeface="Verdana"/>
                <a:cs typeface="Verdana"/>
              </a:rPr>
              <a:t> in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contact with</a:t>
            </a:r>
            <a:r>
              <a:rPr sz="1800" spc="-5" dirty="0">
                <a:latin typeface="Verdana"/>
                <a:cs typeface="Verdana"/>
              </a:rPr>
              <a:t> 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substrate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molecule.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 part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called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active</a:t>
            </a:r>
            <a:r>
              <a:rPr sz="1800" b="1" spc="3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site</a:t>
            </a:r>
            <a:r>
              <a:rPr sz="1800" b="1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enzyme.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Verdana"/>
              <a:buAutoNum type="arabicParenR"/>
            </a:pPr>
            <a:endParaRPr sz="1750">
              <a:latin typeface="Verdana"/>
              <a:cs typeface="Verdana"/>
            </a:endParaRPr>
          </a:p>
          <a:p>
            <a:pPr marL="12700" marR="36830">
              <a:lnSpc>
                <a:spcPct val="100000"/>
              </a:lnSpc>
              <a:spcBef>
                <a:spcPts val="5"/>
              </a:spcBef>
              <a:buFont typeface="Verdana"/>
              <a:buAutoNum type="arabicParenR"/>
              <a:tabLst>
                <a:tab pos="342265" algn="l"/>
              </a:tabLst>
            </a:pPr>
            <a:r>
              <a:rPr sz="1800" b="1" spc="-5" dirty="0">
                <a:latin typeface="Verdana"/>
                <a:cs typeface="Verdana"/>
              </a:rPr>
              <a:t>Amphoteric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nature:</a:t>
            </a:r>
            <a:r>
              <a:rPr sz="1800" b="1" spc="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Chemically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most 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enzymes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proteins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therefore,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show </a:t>
            </a:r>
            <a:r>
              <a:rPr sz="1800" spc="-5" dirty="0">
                <a:latin typeface="Verdana"/>
                <a:cs typeface="Verdana"/>
              </a:rPr>
              <a:t>amphoteric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nature.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enzymes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react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with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acidic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substances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5" dirty="0">
                <a:latin typeface="Verdana"/>
                <a:cs typeface="Verdana"/>
              </a:rPr>
              <a:t> well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alkaline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substances.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69900" y="1262125"/>
          <a:ext cx="8199755" cy="3266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Biomolecule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Building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block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Major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functions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Protein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Amino</a:t>
                      </a:r>
                      <a:r>
                        <a:rPr sz="18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acid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01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Basic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structure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function </a:t>
                      </a:r>
                      <a:r>
                        <a:rPr sz="1800" spc="-6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cell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DNA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Deoxyribonucleotide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Hereditary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information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1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RNA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Ribonucleotide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Protein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synthesis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0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Polysaccharide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Monosaccharide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Storage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form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energy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5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Lipids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Fatty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acids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 &amp;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glycerol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8005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Storage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form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energy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1800" spc="-6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meet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long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term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demands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9516" y="682497"/>
            <a:ext cx="6246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The</a:t>
            </a:r>
            <a:r>
              <a:rPr sz="2400" b="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4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major</a:t>
            </a:r>
            <a:r>
              <a:rPr sz="2400" b="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40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complex</a:t>
            </a:r>
            <a:r>
              <a:rPr sz="2400" b="0" u="heavy" spc="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40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biomolecules</a:t>
            </a:r>
            <a:r>
              <a:rPr sz="2400" b="0" u="heavy" spc="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4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of</a:t>
            </a:r>
            <a:r>
              <a:rPr sz="2400" b="0" u="heavy" spc="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4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cells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" y="1157173"/>
            <a:ext cx="762508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AutoNum type="arabicParenR" startAt="5"/>
              <a:tabLst>
                <a:tab pos="355600" algn="l"/>
              </a:tabLst>
            </a:pPr>
            <a:r>
              <a:rPr sz="1800" b="1" spc="-5" dirty="0">
                <a:latin typeface="Verdana"/>
                <a:cs typeface="Verdana"/>
              </a:rPr>
              <a:t>Specificity:</a:t>
            </a:r>
            <a:r>
              <a:rPr sz="1800" b="1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Most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enzymes</a:t>
            </a:r>
            <a:r>
              <a:rPr sz="1800" dirty="0">
                <a:latin typeface="Verdana"/>
                <a:cs typeface="Verdana"/>
              </a:rPr>
              <a:t> are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specific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their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action.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single </a:t>
            </a:r>
            <a:r>
              <a:rPr sz="1800" spc="-5" dirty="0">
                <a:latin typeface="Verdana"/>
                <a:cs typeface="Verdana"/>
              </a:rPr>
              <a:t>enzyme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acts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upon</a:t>
            </a:r>
            <a:r>
              <a:rPr sz="1800" dirty="0">
                <a:latin typeface="Verdana"/>
                <a:cs typeface="Verdana"/>
              </a:rPr>
              <a:t> a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single</a:t>
            </a:r>
            <a:r>
              <a:rPr sz="1800" b="1" spc="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substrate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 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group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closely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related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substrates.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arenR" startAt="5"/>
            </a:pPr>
            <a:endParaRPr sz="1750">
              <a:latin typeface="Verdana"/>
              <a:cs typeface="Verdana"/>
            </a:endParaRPr>
          </a:p>
          <a:p>
            <a:pPr marL="497205">
              <a:lnSpc>
                <a:spcPct val="100000"/>
              </a:lnSpc>
            </a:pPr>
            <a:r>
              <a:rPr sz="1800" spc="-20" dirty="0">
                <a:latin typeface="Verdana"/>
                <a:cs typeface="Verdana"/>
              </a:rPr>
              <a:t>For</a:t>
            </a:r>
            <a:r>
              <a:rPr sz="1800" spc="-5" dirty="0">
                <a:latin typeface="Verdana"/>
                <a:cs typeface="Verdana"/>
              </a:rPr>
              <a:t> example,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enzyme</a:t>
            </a:r>
            <a:r>
              <a:rPr sz="1800" spc="-5" dirty="0">
                <a:latin typeface="Verdana"/>
                <a:cs typeface="Verdana"/>
              </a:rPr>
              <a:t> urease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only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upon</a:t>
            </a:r>
            <a:r>
              <a:rPr sz="1800" dirty="0">
                <a:latin typeface="Verdana"/>
                <a:cs typeface="Verdana"/>
              </a:rPr>
              <a:t> urea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invertase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act upon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sucrose </a:t>
            </a:r>
            <a:r>
              <a:rPr sz="1800" dirty="0">
                <a:latin typeface="Verdana"/>
                <a:cs typeface="Verdana"/>
              </a:rPr>
              <a:t>only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 marR="427990" indent="7874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slight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change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configuration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substrate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molecule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requires </a:t>
            </a:r>
            <a:r>
              <a:rPr sz="1800" dirty="0">
                <a:latin typeface="Verdana"/>
                <a:cs typeface="Verdana"/>
              </a:rPr>
              <a:t>action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dirty="0">
                <a:latin typeface="Verdana"/>
                <a:cs typeface="Verdana"/>
              </a:rPr>
              <a:t> 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different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enzyme.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12700" marR="27305">
              <a:lnSpc>
                <a:spcPct val="100000"/>
              </a:lnSpc>
              <a:spcBef>
                <a:spcPts val="1650"/>
              </a:spcBef>
              <a:buFont typeface="Verdana"/>
              <a:buAutoNum type="arabicParenR" startAt="6"/>
              <a:tabLst>
                <a:tab pos="342265" algn="l"/>
              </a:tabLst>
            </a:pPr>
            <a:r>
              <a:rPr sz="1800" b="1" spc="-5" dirty="0">
                <a:latin typeface="Verdana"/>
                <a:cs typeface="Verdana"/>
              </a:rPr>
              <a:t>Colloidal nature:</a:t>
            </a:r>
            <a:r>
              <a:rPr sz="1800" b="1" spc="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All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enzymes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colloidal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nature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5" dirty="0">
                <a:latin typeface="Verdana"/>
                <a:cs typeface="Verdana"/>
              </a:rPr>
              <a:t> thus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provide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large</a:t>
            </a:r>
            <a:r>
              <a:rPr sz="1800" b="1" spc="3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surface</a:t>
            </a:r>
            <a:r>
              <a:rPr sz="1800" b="1" spc="3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area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reaction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take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place.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Colloids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(colloids- gel </a:t>
            </a:r>
            <a:r>
              <a:rPr sz="1800" dirty="0">
                <a:latin typeface="Verdana"/>
                <a:cs typeface="Verdana"/>
              </a:rPr>
              <a:t>like) are mixtures of two </a:t>
            </a:r>
            <a:r>
              <a:rPr sz="1800" spc="-5" dirty="0">
                <a:latin typeface="Verdana"/>
                <a:cs typeface="Verdana"/>
              </a:rPr>
              <a:t>components </a:t>
            </a:r>
            <a:r>
              <a:rPr sz="1800" dirty="0">
                <a:latin typeface="Verdana"/>
                <a:cs typeface="Verdana"/>
              </a:rPr>
              <a:t>i.e. </a:t>
            </a:r>
            <a:r>
              <a:rPr sz="1800" spc="-5" dirty="0">
                <a:latin typeface="Verdana"/>
                <a:cs typeface="Verdana"/>
              </a:rPr>
              <a:t>dispersed </a:t>
            </a:r>
            <a:r>
              <a:rPr sz="1800" dirty="0">
                <a:latin typeface="Verdana"/>
                <a:cs typeface="Verdana"/>
              </a:rPr>
              <a:t> particles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dispersion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medium. 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size</a:t>
            </a:r>
            <a:r>
              <a:rPr sz="1800" dirty="0">
                <a:latin typeface="Verdana"/>
                <a:cs typeface="Verdana"/>
              </a:rPr>
              <a:t> 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dispersed </a:t>
            </a:r>
            <a:r>
              <a:rPr sz="1800" dirty="0">
                <a:latin typeface="Verdana"/>
                <a:cs typeface="Verdana"/>
              </a:rPr>
              <a:t> particles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larger than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dispersion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medium.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869950"/>
            <a:ext cx="840295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8275" indent="-342900">
              <a:lnSpc>
                <a:spcPct val="100000"/>
              </a:lnSpc>
              <a:spcBef>
                <a:spcPts val="100"/>
              </a:spcBef>
              <a:buAutoNum type="arabicParenR" startAt="7"/>
              <a:tabLst>
                <a:tab pos="355600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Enzyme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optima</a:t>
            </a:r>
            <a:r>
              <a:rPr sz="1800" b="1" u="heavy" spc="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: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Enzymes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generally</a:t>
            </a:r>
            <a:r>
              <a:rPr sz="1800" dirty="0">
                <a:latin typeface="Verdana"/>
                <a:cs typeface="Verdana"/>
              </a:rPr>
              <a:t> work</a:t>
            </a:r>
            <a:r>
              <a:rPr sz="1800" spc="-5" dirty="0">
                <a:latin typeface="Verdana"/>
                <a:cs typeface="Verdana"/>
              </a:rPr>
              <a:t> best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under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certain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narrowly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defined</a:t>
            </a:r>
            <a:r>
              <a:rPr sz="1800" b="1" spc="5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conditions</a:t>
            </a:r>
            <a:r>
              <a:rPr sz="1800" b="1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referred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5" dirty="0">
                <a:latin typeface="Verdana"/>
                <a:cs typeface="Verdana"/>
              </a:rPr>
              <a:t>optima.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These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include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appropriate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temperature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PH.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AutoNum type="arabicParenR" startAt="7"/>
            </a:pPr>
            <a:endParaRPr sz="1750">
              <a:latin typeface="Verdana"/>
              <a:cs typeface="Verdana"/>
            </a:endParaRPr>
          </a:p>
          <a:p>
            <a:pPr marL="355600" marR="5080" lvl="1" indent="-342900">
              <a:lnSpc>
                <a:spcPct val="100000"/>
              </a:lnSpc>
              <a:buAutoNum type="alphaLcParenR"/>
              <a:tabLst>
                <a:tab pos="355600" algn="l"/>
              </a:tabLst>
            </a:pPr>
            <a:r>
              <a:rPr sz="1800" b="1" spc="-5" dirty="0">
                <a:latin typeface="Verdana"/>
                <a:cs typeface="Verdana"/>
              </a:rPr>
              <a:t>Temperature</a:t>
            </a:r>
            <a:r>
              <a:rPr sz="1800" b="1" spc="7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sensitivity</a:t>
            </a:r>
            <a:r>
              <a:rPr sz="1800" b="1" spc="9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:</a:t>
            </a:r>
            <a:r>
              <a:rPr sz="1800" b="1" spc="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Since</a:t>
            </a:r>
            <a:r>
              <a:rPr sz="1800" spc="7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enzymes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proteins,</a:t>
            </a:r>
            <a:r>
              <a:rPr sz="1800" spc="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they </a:t>
            </a:r>
            <a:r>
              <a:rPr sz="1800" dirty="0">
                <a:latin typeface="Verdana"/>
                <a:cs typeface="Verdana"/>
              </a:rPr>
              <a:t> 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affected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change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temperature.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With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increase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10" dirty="0">
                <a:latin typeface="Verdana"/>
                <a:cs typeface="Verdana"/>
              </a:rPr>
              <a:t>temperature,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increase</a:t>
            </a:r>
            <a:r>
              <a:rPr sz="1800" b="1" spc="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enzyme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activity</a:t>
            </a:r>
            <a:r>
              <a:rPr sz="1800" spc="7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takes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place</a:t>
            </a:r>
            <a:r>
              <a:rPr sz="1800" spc="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(up</a:t>
            </a:r>
            <a:r>
              <a:rPr sz="1800" spc="7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</a:t>
            </a:r>
            <a:r>
              <a:rPr sz="1800" spc="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40</a:t>
            </a:r>
            <a:r>
              <a:rPr sz="1800" spc="17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C).</a:t>
            </a:r>
            <a:r>
              <a:rPr sz="1800" spc="6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However, 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when temperature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increases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above</a:t>
            </a:r>
            <a:r>
              <a:rPr sz="1800" b="1" spc="2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60</a:t>
            </a:r>
            <a:r>
              <a:rPr sz="1800" b="1" spc="11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C</a:t>
            </a:r>
            <a:r>
              <a:rPr sz="1800" b="1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proteins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undergo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denaturation</a:t>
            </a:r>
            <a:r>
              <a:rPr sz="1800" b="1" spc="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5" dirty="0">
                <a:latin typeface="Verdana"/>
                <a:cs typeface="Verdana"/>
              </a:rPr>
              <a:t> even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complete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breakdown</a:t>
            </a:r>
            <a:r>
              <a:rPr sz="1800" spc="-5" dirty="0">
                <a:latin typeface="Verdana"/>
                <a:cs typeface="Verdana"/>
              </a:rPr>
              <a:t>.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When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temperature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reduced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freezing</a:t>
            </a:r>
            <a:r>
              <a:rPr sz="1800" b="1" spc="3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point</a:t>
            </a:r>
            <a:r>
              <a:rPr sz="1800" b="1" spc="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below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freezing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point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enzymes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become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inactivated</a:t>
            </a:r>
            <a:r>
              <a:rPr sz="1800" b="1" spc="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destroyed.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10" dirty="0">
                <a:latin typeface="Verdana"/>
                <a:cs typeface="Verdana"/>
              </a:rPr>
              <a:t>rate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reaction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 </a:t>
            </a:r>
            <a:r>
              <a:rPr sz="1800" spc="-5" dirty="0">
                <a:latin typeface="Verdana"/>
                <a:cs typeface="Verdana"/>
              </a:rPr>
              <a:t>optimum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temperature.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Verdana"/>
              <a:buAutoNum type="alphaLcParenR"/>
            </a:pPr>
            <a:endParaRPr sz="1750">
              <a:latin typeface="Verdana"/>
              <a:cs typeface="Verdana"/>
            </a:endParaRPr>
          </a:p>
          <a:p>
            <a:pPr marL="12700" marR="377190" lvl="1">
              <a:lnSpc>
                <a:spcPct val="100000"/>
              </a:lnSpc>
              <a:buAutoNum type="alphaLcParenR"/>
              <a:tabLst>
                <a:tab pos="372745" algn="l"/>
                <a:tab pos="2437130" algn="l"/>
              </a:tabLst>
            </a:pPr>
            <a:r>
              <a:rPr sz="1800" b="1" spc="-5" dirty="0">
                <a:latin typeface="Verdana"/>
                <a:cs typeface="Verdana"/>
              </a:rPr>
              <a:t>pH</a:t>
            </a:r>
            <a:r>
              <a:rPr sz="1800" b="1" spc="-19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sensitivity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:	</a:t>
            </a:r>
            <a:r>
              <a:rPr sz="1800" spc="-5" dirty="0">
                <a:latin typeface="Verdana"/>
                <a:cs typeface="Verdana"/>
              </a:rPr>
              <a:t>Most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enzymes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specific</a:t>
            </a:r>
            <a:r>
              <a:rPr sz="1800" b="1" spc="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 </a:t>
            </a:r>
            <a:r>
              <a:rPr sz="1800" b="1" dirty="0">
                <a:latin typeface="Verdana"/>
                <a:cs typeface="Verdana"/>
              </a:rPr>
              <a:t>pH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remain </a:t>
            </a:r>
            <a:r>
              <a:rPr sz="1800" spc="-5" dirty="0">
                <a:latin typeface="Verdana"/>
                <a:cs typeface="Verdana"/>
              </a:rPr>
              <a:t>active </a:t>
            </a:r>
            <a:r>
              <a:rPr sz="1800" dirty="0">
                <a:latin typeface="Verdana"/>
                <a:cs typeface="Verdana"/>
              </a:rPr>
              <a:t>within particular </a:t>
            </a:r>
            <a:r>
              <a:rPr sz="1800" spc="-10" dirty="0">
                <a:latin typeface="Verdana"/>
                <a:cs typeface="Verdana"/>
              </a:rPr>
              <a:t>range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pH. The </a:t>
            </a:r>
            <a:r>
              <a:rPr sz="1800" dirty="0">
                <a:latin typeface="Verdana"/>
                <a:cs typeface="Verdana"/>
              </a:rPr>
              <a:t>strong acid or strong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base denatures </a:t>
            </a:r>
            <a:r>
              <a:rPr sz="1800" dirty="0">
                <a:latin typeface="Verdana"/>
                <a:cs typeface="Verdana"/>
              </a:rPr>
              <a:t>enzymes. Most of </a:t>
            </a:r>
            <a:r>
              <a:rPr sz="1800" spc="-5" dirty="0">
                <a:latin typeface="Verdana"/>
                <a:cs typeface="Verdana"/>
              </a:rPr>
              <a:t>the intracellular </a:t>
            </a:r>
            <a:r>
              <a:rPr sz="1800" dirty="0">
                <a:latin typeface="Verdana"/>
                <a:cs typeface="Verdana"/>
              </a:rPr>
              <a:t>enzymes function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best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around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neutral</a:t>
            </a:r>
            <a:r>
              <a:rPr sz="1800" b="1" spc="4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pH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506348"/>
            <a:ext cx="808799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AutoNum type="arabicParenR" startAt="8"/>
              <a:tabLst>
                <a:tab pos="530225" algn="l"/>
                <a:tab pos="530860" algn="l"/>
              </a:tabLst>
            </a:pPr>
            <a:r>
              <a:rPr sz="1800" b="1" spc="-5" dirty="0">
                <a:latin typeface="Verdana"/>
                <a:cs typeface="Verdana"/>
              </a:rPr>
              <a:t>Concentration</a:t>
            </a:r>
            <a:r>
              <a:rPr sz="1800" b="1" spc="7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of</a:t>
            </a:r>
            <a:r>
              <a:rPr sz="1800" b="1" spc="6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enzyme</a:t>
            </a:r>
            <a:r>
              <a:rPr sz="1800" b="1" spc="5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and</a:t>
            </a:r>
            <a:r>
              <a:rPr sz="1800" b="1" spc="7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substrate</a:t>
            </a:r>
            <a:r>
              <a:rPr sz="1800" b="1" spc="7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:</a:t>
            </a:r>
            <a:r>
              <a:rPr sz="1800" b="1" spc="10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7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rate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reaction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proportionate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concentration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reacting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molecules.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If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substrate</a:t>
            </a:r>
            <a:r>
              <a:rPr sz="1800" b="1" spc="4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concentration</a:t>
            </a:r>
            <a:r>
              <a:rPr sz="1800" b="1" spc="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increased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rate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enzyme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action</a:t>
            </a:r>
            <a:r>
              <a:rPr sz="1800" b="1" spc="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also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increases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up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certain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limit. </a:t>
            </a:r>
            <a:r>
              <a:rPr sz="1800" spc="-5" dirty="0">
                <a:latin typeface="Verdana"/>
                <a:cs typeface="Verdana"/>
              </a:rPr>
              <a:t>Beyond</a:t>
            </a:r>
            <a:r>
              <a:rPr sz="1800" dirty="0">
                <a:latin typeface="Verdana"/>
                <a:cs typeface="Verdana"/>
              </a:rPr>
              <a:t> 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certain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concentration,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enzyme molecules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remain</a:t>
            </a:r>
            <a:r>
              <a:rPr sz="1800" spc="-10" dirty="0">
                <a:latin typeface="Verdana"/>
                <a:cs typeface="Verdana"/>
              </a:rPr>
              <a:t> saturated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10" dirty="0">
                <a:latin typeface="Verdana"/>
                <a:cs typeface="Verdana"/>
              </a:rPr>
              <a:t>substrate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molecules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activity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becomes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steady.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AutoNum type="arabicParenR" startAt="8"/>
            </a:pPr>
            <a:endParaRPr sz="2200">
              <a:latin typeface="Verdana"/>
              <a:cs typeface="Verdana"/>
            </a:endParaRPr>
          </a:p>
          <a:p>
            <a:pPr marL="12700" marR="193675">
              <a:lnSpc>
                <a:spcPct val="100000"/>
              </a:lnSpc>
              <a:spcBef>
                <a:spcPts val="1650"/>
              </a:spcBef>
              <a:buAutoNum type="arabicParenR" startAt="8"/>
              <a:tabLst>
                <a:tab pos="530225" algn="l"/>
                <a:tab pos="530860" algn="l"/>
              </a:tabLst>
            </a:pPr>
            <a:r>
              <a:rPr sz="1800" b="1" spc="-5" dirty="0">
                <a:latin typeface="Verdana"/>
                <a:cs typeface="Verdana"/>
              </a:rPr>
              <a:t>Enzyme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inhibitors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: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Enzyme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inhibitors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5" dirty="0">
                <a:latin typeface="Verdana"/>
                <a:cs typeface="Verdana"/>
              </a:rPr>
              <a:t> certain products </a:t>
            </a:r>
            <a:r>
              <a:rPr sz="1800" dirty="0">
                <a:latin typeface="Verdana"/>
                <a:cs typeface="Verdana"/>
              </a:rPr>
              <a:t> which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inhibit enzyme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activity.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During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reaction,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active</a:t>
            </a:r>
            <a:r>
              <a:rPr sz="1800" b="1" spc="4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site </a:t>
            </a:r>
            <a:r>
              <a:rPr sz="1800" b="1" spc="-6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enzyme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occupied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these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inhibitors</a:t>
            </a:r>
            <a:r>
              <a:rPr sz="1800" b="1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instead</a:t>
            </a:r>
            <a:r>
              <a:rPr sz="1800" dirty="0">
                <a:latin typeface="Verdana"/>
                <a:cs typeface="Verdana"/>
              </a:rPr>
              <a:t> 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substrate </a:t>
            </a:r>
            <a:r>
              <a:rPr sz="1800" dirty="0">
                <a:latin typeface="Verdana"/>
                <a:cs typeface="Verdana"/>
              </a:rPr>
              <a:t> molecules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activity</a:t>
            </a:r>
            <a:r>
              <a:rPr sz="1800" b="1" spc="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enzyme is </a:t>
            </a:r>
            <a:r>
              <a:rPr sz="1800" b="1" spc="-5" dirty="0">
                <a:latin typeface="Verdana"/>
                <a:cs typeface="Verdana"/>
              </a:rPr>
              <a:t>lost</a:t>
            </a:r>
            <a:r>
              <a:rPr sz="1800" spc="-5" dirty="0">
                <a:latin typeface="Verdana"/>
                <a:cs typeface="Verdana"/>
              </a:rPr>
              <a:t>.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These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substances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like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substrate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molecules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spc="-5" dirty="0">
                <a:latin typeface="Verdana"/>
                <a:cs typeface="Verdana"/>
              </a:rPr>
              <a:t> their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structure</a:t>
            </a:r>
            <a:r>
              <a:rPr sz="1800" b="1" spc="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called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competitive</a:t>
            </a:r>
            <a:r>
              <a:rPr sz="1800" b="1" spc="5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inhibitors</a:t>
            </a:r>
            <a:r>
              <a:rPr sz="1800" spc="-5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77862" y="542925"/>
          <a:ext cx="7920990" cy="5472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1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Group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Enzymes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Reactions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catalysed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Examples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4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1.</a:t>
                      </a:r>
                      <a:r>
                        <a:rPr sz="16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Oxidoreductases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200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30" dirty="0">
                          <a:latin typeface="Verdana"/>
                          <a:cs typeface="Verdana"/>
                        </a:rPr>
                        <a:t>Transfer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575" spc="7" baseline="-21164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575" spc="262" baseline="-2116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or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H</a:t>
                      </a:r>
                      <a:r>
                        <a:rPr sz="1575" spc="7" baseline="-21164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575" spc="262" baseline="-2116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atoms </a:t>
                      </a:r>
                      <a:r>
                        <a:rPr sz="1600" spc="-5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or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electrons</a:t>
                      </a:r>
                      <a:r>
                        <a:rPr sz="1600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one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substrate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 another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806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dr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gena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e 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Oxidases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2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20" dirty="0">
                          <a:latin typeface="Verdana"/>
                          <a:cs typeface="Verdana"/>
                        </a:rPr>
                        <a:t>2.Transferases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272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30" dirty="0">
                          <a:latin typeface="Verdana"/>
                          <a:cs typeface="Verdana"/>
                        </a:rPr>
                        <a:t>Transfer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specific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group </a:t>
                      </a:r>
                      <a:r>
                        <a:rPr sz="1600" spc="-5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one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substrate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another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20" dirty="0">
                          <a:latin typeface="Verdana"/>
                          <a:cs typeface="Verdana"/>
                        </a:rPr>
                        <a:t>Transaminase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3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3.Hydrolases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Hydrolysis</a:t>
                      </a:r>
                      <a:r>
                        <a:rPr sz="16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 a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substrate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Digestive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enzymes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2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4.</a:t>
                      </a:r>
                      <a:r>
                        <a:rPr sz="16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Isomerases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Change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molecular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form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the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substrate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Phospho</a:t>
                      </a:r>
                      <a:r>
                        <a:rPr sz="16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Hexo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isomerase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94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20" dirty="0">
                          <a:latin typeface="Verdana"/>
                          <a:cs typeface="Verdana"/>
                        </a:rPr>
                        <a:t>5.Lyases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676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Non hydrolytic</a:t>
                      </a:r>
                      <a:r>
                        <a:rPr sz="1600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removal</a:t>
                      </a:r>
                      <a:r>
                        <a:rPr sz="16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or </a:t>
                      </a:r>
                      <a:r>
                        <a:rPr sz="1600" spc="-5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addition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group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 a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substrate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784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arb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ase 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Aldolase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2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6.</a:t>
                      </a:r>
                      <a:r>
                        <a:rPr sz="16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Ligases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394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Joining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molecules</a:t>
                      </a:r>
                      <a:r>
                        <a:rPr sz="1600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by </a:t>
                      </a:r>
                      <a:r>
                        <a:rPr sz="1600" spc="-5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formation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new bonds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518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Citric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acid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syn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et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ase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0" y="1341437"/>
            <a:ext cx="6927850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87" y="1125600"/>
            <a:ext cx="7778750" cy="388772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380492"/>
            <a:ext cx="48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'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087" y="808037"/>
            <a:ext cx="7561199" cy="5292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6424" y="454999"/>
            <a:ext cx="2706370" cy="763270"/>
            <a:chOff x="2966424" y="454999"/>
            <a:chExt cx="2706370" cy="763270"/>
          </a:xfrm>
        </p:grpSpPr>
        <p:sp>
          <p:nvSpPr>
            <p:cNvPr id="3" name="object 3"/>
            <p:cNvSpPr/>
            <p:nvPr/>
          </p:nvSpPr>
          <p:spPr>
            <a:xfrm>
              <a:off x="2987675" y="476250"/>
              <a:ext cx="2663825" cy="720725"/>
            </a:xfrm>
            <a:custGeom>
              <a:avLst/>
              <a:gdLst/>
              <a:ahLst/>
              <a:cxnLst/>
              <a:rect l="l" t="t" r="r" b="b"/>
              <a:pathLst>
                <a:path w="2663825" h="720725">
                  <a:moveTo>
                    <a:pt x="2543683" y="0"/>
                  </a:moveTo>
                  <a:lnTo>
                    <a:pt x="120142" y="0"/>
                  </a:lnTo>
                  <a:lnTo>
                    <a:pt x="73348" y="9431"/>
                  </a:lnTo>
                  <a:lnTo>
                    <a:pt x="35163" y="35163"/>
                  </a:lnTo>
                  <a:lnTo>
                    <a:pt x="9431" y="73348"/>
                  </a:lnTo>
                  <a:lnTo>
                    <a:pt x="0" y="120141"/>
                  </a:lnTo>
                  <a:lnTo>
                    <a:pt x="0" y="600583"/>
                  </a:lnTo>
                  <a:lnTo>
                    <a:pt x="9431" y="647376"/>
                  </a:lnTo>
                  <a:lnTo>
                    <a:pt x="35163" y="685561"/>
                  </a:lnTo>
                  <a:lnTo>
                    <a:pt x="73348" y="711293"/>
                  </a:lnTo>
                  <a:lnTo>
                    <a:pt x="120142" y="720725"/>
                  </a:lnTo>
                  <a:lnTo>
                    <a:pt x="2543683" y="720725"/>
                  </a:lnTo>
                  <a:lnTo>
                    <a:pt x="2590476" y="711293"/>
                  </a:lnTo>
                  <a:lnTo>
                    <a:pt x="2628661" y="685561"/>
                  </a:lnTo>
                  <a:lnTo>
                    <a:pt x="2654393" y="647376"/>
                  </a:lnTo>
                  <a:lnTo>
                    <a:pt x="2663825" y="600583"/>
                  </a:lnTo>
                  <a:lnTo>
                    <a:pt x="2663825" y="120141"/>
                  </a:lnTo>
                  <a:lnTo>
                    <a:pt x="2654393" y="73348"/>
                  </a:lnTo>
                  <a:lnTo>
                    <a:pt x="2628661" y="35163"/>
                  </a:lnTo>
                  <a:lnTo>
                    <a:pt x="2590476" y="9431"/>
                  </a:lnTo>
                  <a:lnTo>
                    <a:pt x="2543683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87675" y="476250"/>
              <a:ext cx="2663825" cy="720725"/>
            </a:xfrm>
            <a:custGeom>
              <a:avLst/>
              <a:gdLst/>
              <a:ahLst/>
              <a:cxnLst/>
              <a:rect l="l" t="t" r="r" b="b"/>
              <a:pathLst>
                <a:path w="2663825" h="720725">
                  <a:moveTo>
                    <a:pt x="0" y="120141"/>
                  </a:moveTo>
                  <a:lnTo>
                    <a:pt x="9431" y="73348"/>
                  </a:lnTo>
                  <a:lnTo>
                    <a:pt x="35163" y="35163"/>
                  </a:lnTo>
                  <a:lnTo>
                    <a:pt x="73348" y="9431"/>
                  </a:lnTo>
                  <a:lnTo>
                    <a:pt x="120142" y="0"/>
                  </a:lnTo>
                  <a:lnTo>
                    <a:pt x="2543683" y="0"/>
                  </a:lnTo>
                  <a:lnTo>
                    <a:pt x="2590476" y="9431"/>
                  </a:lnTo>
                  <a:lnTo>
                    <a:pt x="2628661" y="35163"/>
                  </a:lnTo>
                  <a:lnTo>
                    <a:pt x="2654393" y="73348"/>
                  </a:lnTo>
                  <a:lnTo>
                    <a:pt x="2663825" y="120141"/>
                  </a:lnTo>
                  <a:lnTo>
                    <a:pt x="2663825" y="600583"/>
                  </a:lnTo>
                  <a:lnTo>
                    <a:pt x="2654393" y="647376"/>
                  </a:lnTo>
                  <a:lnTo>
                    <a:pt x="2628661" y="685561"/>
                  </a:lnTo>
                  <a:lnTo>
                    <a:pt x="2590476" y="711293"/>
                  </a:lnTo>
                  <a:lnTo>
                    <a:pt x="2543683" y="720725"/>
                  </a:lnTo>
                  <a:lnTo>
                    <a:pt x="120142" y="720725"/>
                  </a:lnTo>
                  <a:lnTo>
                    <a:pt x="73348" y="711293"/>
                  </a:lnTo>
                  <a:lnTo>
                    <a:pt x="35163" y="685561"/>
                  </a:lnTo>
                  <a:lnTo>
                    <a:pt x="9431" y="647376"/>
                  </a:lnTo>
                  <a:lnTo>
                    <a:pt x="0" y="600583"/>
                  </a:lnTo>
                  <a:lnTo>
                    <a:pt x="0" y="120141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2939" y="639571"/>
            <a:ext cx="2233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5" dirty="0">
                <a:solidFill>
                  <a:srgbClr val="FFFFFF"/>
                </a:solidFill>
                <a:latin typeface="Verdana"/>
                <a:cs typeface="Verdana"/>
              </a:rPr>
              <a:t>NUCLEOTIDES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2275" y="1674876"/>
            <a:ext cx="5689600" cy="44814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" y="657225"/>
            <a:ext cx="7734300" cy="5676900"/>
            <a:chOff x="714375" y="657225"/>
            <a:chExt cx="7734300" cy="5676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4625" y="2743200"/>
              <a:ext cx="5734050" cy="35909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75" y="657225"/>
              <a:ext cx="4810125" cy="206692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808726" y="1306512"/>
            <a:ext cx="1038225" cy="370205"/>
          </a:xfrm>
          <a:prstGeom prst="rect">
            <a:avLst/>
          </a:prstGeom>
          <a:solidFill>
            <a:srgbClr val="4E8542"/>
          </a:solidFill>
          <a:ln w="42500">
            <a:solidFill>
              <a:srgbClr val="375F2D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70"/>
              </a:spcBef>
            </a:pPr>
            <a:r>
              <a:rPr sz="1800" b="1" i="1" spc="-70" dirty="0">
                <a:solidFill>
                  <a:srgbClr val="FFFFFF"/>
                </a:solidFill>
                <a:latin typeface="Verdana"/>
                <a:cs typeface="Verdana"/>
              </a:rPr>
              <a:t>SUGAR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2987" y="4094098"/>
            <a:ext cx="1290955" cy="368300"/>
          </a:xfrm>
          <a:prstGeom prst="rect">
            <a:avLst/>
          </a:prstGeom>
          <a:solidFill>
            <a:srgbClr val="4E8542"/>
          </a:solidFill>
          <a:ln w="42500">
            <a:solidFill>
              <a:srgbClr val="375F2D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sz="1800" b="1" i="1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b="1" i="1" spc="-4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000" b="1" i="1" spc="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i="1" spc="-135" dirty="0">
                <a:solidFill>
                  <a:srgbClr val="FFFFFF"/>
                </a:solidFill>
                <a:latin typeface="Verdana"/>
                <a:cs typeface="Verdana"/>
              </a:rPr>
              <a:t>BASES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287" y="476250"/>
            <a:ext cx="8305800" cy="5832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7885" y="6234380"/>
            <a:ext cx="81661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100" spc="-5" dirty="0">
                <a:latin typeface="Microsoft Sans Serif"/>
                <a:cs typeface="Microsoft Sans Serif"/>
              </a:rPr>
              <a:t>d</a:t>
            </a:r>
            <a:r>
              <a:rPr sz="2100" spc="-10" dirty="0">
                <a:latin typeface="Microsoft Sans Serif"/>
                <a:cs typeface="Microsoft Sans Serif"/>
              </a:rPr>
              <a:t>r</a:t>
            </a:r>
            <a:r>
              <a:rPr sz="2100" spc="-35" dirty="0">
                <a:latin typeface="Microsoft Sans Serif"/>
                <a:cs typeface="Microsoft Sans Serif"/>
              </a:rPr>
              <a:t>.aar</a:t>
            </a:r>
            <a:r>
              <a:rPr sz="2100" spc="-15" dirty="0">
                <a:latin typeface="Microsoft Sans Serif"/>
                <a:cs typeface="Microsoft Sans Serif"/>
              </a:rPr>
              <a:t>i</a:t>
            </a:r>
            <a:r>
              <a:rPr sz="2100" spc="30" dirty="0">
                <a:latin typeface="Microsoft Sans Serif"/>
                <a:cs typeface="Microsoft Sans Serif"/>
              </a:rPr>
              <a:t>f</a:t>
            </a:r>
            <a:endParaRPr sz="21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8312" y="188976"/>
              <a:ext cx="1727835" cy="757555"/>
            </a:xfrm>
            <a:custGeom>
              <a:avLst/>
              <a:gdLst/>
              <a:ahLst/>
              <a:cxnLst/>
              <a:rect l="l" t="t" r="r" b="b"/>
              <a:pathLst>
                <a:path w="1727835" h="757555">
                  <a:moveTo>
                    <a:pt x="1601025" y="0"/>
                  </a:moveTo>
                  <a:lnTo>
                    <a:pt x="126212" y="0"/>
                  </a:lnTo>
                  <a:lnTo>
                    <a:pt x="77082" y="9900"/>
                  </a:lnTo>
                  <a:lnTo>
                    <a:pt x="36964" y="36909"/>
                  </a:lnTo>
                  <a:lnTo>
                    <a:pt x="9917" y="76991"/>
                  </a:lnTo>
                  <a:lnTo>
                    <a:pt x="0" y="126110"/>
                  </a:lnTo>
                  <a:lnTo>
                    <a:pt x="0" y="630936"/>
                  </a:lnTo>
                  <a:lnTo>
                    <a:pt x="9917" y="680075"/>
                  </a:lnTo>
                  <a:lnTo>
                    <a:pt x="36964" y="720201"/>
                  </a:lnTo>
                  <a:lnTo>
                    <a:pt x="77082" y="747254"/>
                  </a:lnTo>
                  <a:lnTo>
                    <a:pt x="126212" y="757174"/>
                  </a:lnTo>
                  <a:lnTo>
                    <a:pt x="1601025" y="757174"/>
                  </a:lnTo>
                  <a:lnTo>
                    <a:pt x="1650164" y="747254"/>
                  </a:lnTo>
                  <a:lnTo>
                    <a:pt x="1690290" y="720201"/>
                  </a:lnTo>
                  <a:lnTo>
                    <a:pt x="1717343" y="680075"/>
                  </a:lnTo>
                  <a:lnTo>
                    <a:pt x="1727263" y="630936"/>
                  </a:lnTo>
                  <a:lnTo>
                    <a:pt x="1727263" y="126110"/>
                  </a:lnTo>
                  <a:lnTo>
                    <a:pt x="1717343" y="76991"/>
                  </a:lnTo>
                  <a:lnTo>
                    <a:pt x="1690290" y="36909"/>
                  </a:lnTo>
                  <a:lnTo>
                    <a:pt x="1650164" y="9900"/>
                  </a:lnTo>
                  <a:lnTo>
                    <a:pt x="1601025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8312" y="188976"/>
              <a:ext cx="1727835" cy="757555"/>
            </a:xfrm>
            <a:custGeom>
              <a:avLst/>
              <a:gdLst/>
              <a:ahLst/>
              <a:cxnLst/>
              <a:rect l="l" t="t" r="r" b="b"/>
              <a:pathLst>
                <a:path w="1727835" h="757555">
                  <a:moveTo>
                    <a:pt x="0" y="126110"/>
                  </a:moveTo>
                  <a:lnTo>
                    <a:pt x="9917" y="76991"/>
                  </a:lnTo>
                  <a:lnTo>
                    <a:pt x="36964" y="36909"/>
                  </a:lnTo>
                  <a:lnTo>
                    <a:pt x="77082" y="9900"/>
                  </a:lnTo>
                  <a:lnTo>
                    <a:pt x="126212" y="0"/>
                  </a:lnTo>
                  <a:lnTo>
                    <a:pt x="1601025" y="0"/>
                  </a:lnTo>
                  <a:lnTo>
                    <a:pt x="1650164" y="9900"/>
                  </a:lnTo>
                  <a:lnTo>
                    <a:pt x="1690290" y="36909"/>
                  </a:lnTo>
                  <a:lnTo>
                    <a:pt x="1717343" y="76991"/>
                  </a:lnTo>
                  <a:lnTo>
                    <a:pt x="1727263" y="126110"/>
                  </a:lnTo>
                  <a:lnTo>
                    <a:pt x="1727263" y="630936"/>
                  </a:lnTo>
                  <a:lnTo>
                    <a:pt x="1717343" y="680075"/>
                  </a:lnTo>
                  <a:lnTo>
                    <a:pt x="1690290" y="720201"/>
                  </a:lnTo>
                  <a:lnTo>
                    <a:pt x="1650164" y="747254"/>
                  </a:lnTo>
                  <a:lnTo>
                    <a:pt x="1601025" y="757174"/>
                  </a:lnTo>
                  <a:lnTo>
                    <a:pt x="126212" y="757174"/>
                  </a:lnTo>
                  <a:lnTo>
                    <a:pt x="77082" y="747254"/>
                  </a:lnTo>
                  <a:lnTo>
                    <a:pt x="36964" y="720201"/>
                  </a:lnTo>
                  <a:lnTo>
                    <a:pt x="9917" y="680075"/>
                  </a:lnTo>
                  <a:lnTo>
                    <a:pt x="0" y="630936"/>
                  </a:lnTo>
                  <a:lnTo>
                    <a:pt x="0" y="126110"/>
                  </a:lnTo>
                  <a:close/>
                </a:path>
              </a:pathLst>
            </a:custGeom>
            <a:ln w="42500">
              <a:solidFill>
                <a:srgbClr val="113D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0915" y="307975"/>
            <a:ext cx="9226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DNA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8B0AFD-9785-3D47-A3A6-911FEDA3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3330</Words>
  <Application>Microsoft Office PowerPoint</Application>
  <PresentationFormat>On-screen Show (4:3)</PresentationFormat>
  <Paragraphs>489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Calibri</vt:lpstr>
      <vt:lpstr>Microsoft Sans Serif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BIOMOLECULES</vt:lpstr>
      <vt:lpstr>BIOMOLECULES</vt:lpstr>
      <vt:lpstr>The major complex biomolecules of cells</vt:lpstr>
      <vt:lpstr>NUCLEOTIDES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Carbohydrates</vt:lpstr>
      <vt:lpstr>CARBOHYDRATES</vt:lpstr>
      <vt:lpstr>CARBOHYDRATES</vt:lpstr>
      <vt:lpstr>MONOSACCHARIDES</vt:lpstr>
      <vt:lpstr>Derivatives of Monosaccharides</vt:lpstr>
      <vt:lpstr>OLIGOSACCHARIDES</vt:lpstr>
      <vt:lpstr>DISACCHARIDES</vt:lpstr>
      <vt:lpstr>POLYSACCHARIDES</vt:lpstr>
      <vt:lpstr>STORAGE  POLYSACCHARIDES</vt:lpstr>
      <vt:lpstr>STRUCTURAL  POLYSACCHARIDES</vt:lpstr>
      <vt:lpstr>Proteins</vt:lpstr>
      <vt:lpstr>PROTEINS</vt:lpstr>
      <vt:lpstr>AMINO ACIDS</vt:lpstr>
      <vt:lpstr>PowerPoint Presentation</vt:lpstr>
      <vt:lpstr>Alanine (neutral)</vt:lpstr>
      <vt:lpstr>PEPTIDE  FORMATION</vt:lpstr>
      <vt:lpstr>STRUCTURE OF  PROTEIN</vt:lpstr>
      <vt:lpstr>PowerPoint Presentation</vt:lpstr>
      <vt:lpstr>TERTIARY</vt:lpstr>
      <vt:lpstr>PowerPoint Presentation</vt:lpstr>
      <vt:lpstr>PROTEINS</vt:lpstr>
      <vt:lpstr>PowerPoint Presentation</vt:lpstr>
      <vt:lpstr>Classification based on  chemical nature and  solubility</vt:lpstr>
      <vt:lpstr>Proteins</vt:lpstr>
      <vt:lpstr>PowerPoint Presentation</vt:lpstr>
      <vt:lpstr>LIPIDS</vt:lpstr>
      <vt:lpstr>SIMPLE LIPIDS</vt:lpstr>
      <vt:lpstr>Glycerol</vt:lpstr>
      <vt:lpstr>WAXES</vt:lpstr>
      <vt:lpstr>COMPLEX LIPIDS</vt:lpstr>
      <vt:lpstr>Glycolipid</vt:lpstr>
      <vt:lpstr>Lipoprotein</vt:lpstr>
      <vt:lpstr>DERIVED LIPIDS</vt:lpstr>
      <vt:lpstr>Terpenes</vt:lpstr>
      <vt:lpstr>PowerPoint Presentation</vt:lpstr>
      <vt:lpstr>PowerPoint Presentation</vt:lpstr>
      <vt:lpstr>GENERAL PROPERTIES OF ENZYME AND FACTORS  AFFECTING THEIR 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Sreekanth</dc:creator>
  <cp:lastModifiedBy>sreekanthpm79@outlook.com</cp:lastModifiedBy>
  <cp:revision>2</cp:revision>
  <dcterms:created xsi:type="dcterms:W3CDTF">2023-10-09T00:29:57Z</dcterms:created>
  <dcterms:modified xsi:type="dcterms:W3CDTF">2023-10-11T02:04:58Z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2012-12-18T00:00:00Z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2023-10-09T00:00:00Z</vt:filetime>
  </property>
</Properties>
</file>