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73" r:id="rId4"/>
    <p:sldId id="259" r:id="rId5"/>
    <p:sldId id="269" r:id="rId6"/>
    <p:sldId id="257" r:id="rId7"/>
    <p:sldId id="260" r:id="rId8"/>
    <p:sldId id="274" r:id="rId9"/>
    <p:sldId id="275" r:id="rId10"/>
    <p:sldId id="267" r:id="rId11"/>
    <p:sldId id="277" r:id="rId12"/>
    <p:sldId id="276" r:id="rId13"/>
    <p:sldId id="281" r:id="rId14"/>
    <p:sldId id="279" r:id="rId15"/>
    <p:sldId id="278" r:id="rId16"/>
    <p:sldId id="270" r:id="rId17"/>
    <p:sldId id="266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9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08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77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6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1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05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9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2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97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95E5-D267-4852-B1E6-E892EE274164}" type="datetimeFigureOut">
              <a:rPr lang="en-IN" smtClean="0"/>
              <a:t>03-05-2018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908D-FC79-4E2A-A63A-914D856B7C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9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E15-725E-4F2D-8914-A1E4B7DDE82D}"/>
              </a:ext>
            </a:extLst>
          </p:cNvPr>
          <p:cNvSpPr txBox="1">
            <a:spLocks/>
          </p:cNvSpPr>
          <p:nvPr/>
        </p:nvSpPr>
        <p:spPr>
          <a:xfrm>
            <a:off x="683568" y="2060848"/>
            <a:ext cx="8229600" cy="11430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Wordstat Prototype of Comcast Complaints Data for Predicting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90332-5C34-460D-A294-07F99B0BADA2}"/>
              </a:ext>
            </a:extLst>
          </p:cNvPr>
          <p:cNvSpPr txBox="1"/>
          <p:nvPr/>
        </p:nvSpPr>
        <p:spPr>
          <a:xfrm>
            <a:off x="5940152" y="450912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Aaron</a:t>
            </a:r>
          </a:p>
          <a:p>
            <a:r>
              <a:rPr lang="en-US" dirty="0"/>
              <a:t>Elmhurst College</a:t>
            </a:r>
          </a:p>
          <a:p>
            <a:r>
              <a:rPr lang="en-US" dirty="0"/>
              <a:t>MDS 560</a:t>
            </a:r>
          </a:p>
        </p:txBody>
      </p:sp>
    </p:spTree>
    <p:extLst>
      <p:ext uri="{BB962C8B-B14F-4D97-AF65-F5344CB8AC3E}">
        <p14:creationId xmlns:p14="http://schemas.microsoft.com/office/powerpoint/2010/main" val="290944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32BDE-992F-40FB-9B2B-657CBE98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061"/>
            <a:ext cx="9144000" cy="50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2F0FD-D1FB-4CEF-A0C6-6B8C5746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90"/>
            <a:ext cx="9144000" cy="6134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19F2C-C860-4C32-A07F-2AF0FCCE59CB}"/>
              </a:ext>
            </a:extLst>
          </p:cNvPr>
          <p:cNvSpPr txBox="1"/>
          <p:nvPr/>
        </p:nvSpPr>
        <p:spPr>
          <a:xfrm>
            <a:off x="1115616" y="11967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0BAA1-480D-4D94-B12A-937B414AB2F6}"/>
              </a:ext>
            </a:extLst>
          </p:cNvPr>
          <p:cNvSpPr txBox="1"/>
          <p:nvPr/>
        </p:nvSpPr>
        <p:spPr>
          <a:xfrm>
            <a:off x="323528" y="649610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Minitab Principle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225990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2F0FD-D1FB-4CEF-A0C6-6B8C5746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90"/>
            <a:ext cx="9144000" cy="6134219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E81DAB-F7F3-45D2-B5F5-D89CD119266C}"/>
              </a:ext>
            </a:extLst>
          </p:cNvPr>
          <p:cNvSpPr/>
          <p:nvPr/>
        </p:nvSpPr>
        <p:spPr>
          <a:xfrm>
            <a:off x="1042219" y="3224981"/>
            <a:ext cx="1170039" cy="1101213"/>
          </a:xfrm>
          <a:custGeom>
            <a:avLst/>
            <a:gdLst>
              <a:gd name="connsiteX0" fmla="*/ 432620 w 1170039"/>
              <a:gd name="connsiteY0" fmla="*/ 0 h 1101213"/>
              <a:gd name="connsiteX1" fmla="*/ 235975 w 1170039"/>
              <a:gd name="connsiteY1" fmla="*/ 9832 h 1101213"/>
              <a:gd name="connsiteX2" fmla="*/ 167149 w 1170039"/>
              <a:gd name="connsiteY2" fmla="*/ 29496 h 1101213"/>
              <a:gd name="connsiteX3" fmla="*/ 78658 w 1170039"/>
              <a:gd name="connsiteY3" fmla="*/ 98322 h 1101213"/>
              <a:gd name="connsiteX4" fmla="*/ 58994 w 1170039"/>
              <a:gd name="connsiteY4" fmla="*/ 127819 h 1101213"/>
              <a:gd name="connsiteX5" fmla="*/ 49162 w 1170039"/>
              <a:gd name="connsiteY5" fmla="*/ 157316 h 1101213"/>
              <a:gd name="connsiteX6" fmla="*/ 0 w 1170039"/>
              <a:gd name="connsiteY6" fmla="*/ 245806 h 1101213"/>
              <a:gd name="connsiteX7" fmla="*/ 9833 w 1170039"/>
              <a:gd name="connsiteY7" fmla="*/ 452284 h 1101213"/>
              <a:gd name="connsiteX8" fmla="*/ 19665 w 1170039"/>
              <a:gd name="connsiteY8" fmla="*/ 481780 h 1101213"/>
              <a:gd name="connsiteX9" fmla="*/ 39329 w 1170039"/>
              <a:gd name="connsiteY9" fmla="*/ 570271 h 1101213"/>
              <a:gd name="connsiteX10" fmla="*/ 58994 w 1170039"/>
              <a:gd name="connsiteY10" fmla="*/ 629264 h 1101213"/>
              <a:gd name="connsiteX11" fmla="*/ 68826 w 1170039"/>
              <a:gd name="connsiteY11" fmla="*/ 658761 h 1101213"/>
              <a:gd name="connsiteX12" fmla="*/ 98323 w 1170039"/>
              <a:gd name="connsiteY12" fmla="*/ 766916 h 1101213"/>
              <a:gd name="connsiteX13" fmla="*/ 108155 w 1170039"/>
              <a:gd name="connsiteY13" fmla="*/ 796413 h 1101213"/>
              <a:gd name="connsiteX14" fmla="*/ 127820 w 1170039"/>
              <a:gd name="connsiteY14" fmla="*/ 825909 h 1101213"/>
              <a:gd name="connsiteX15" fmla="*/ 176981 w 1170039"/>
              <a:gd name="connsiteY15" fmla="*/ 914400 h 1101213"/>
              <a:gd name="connsiteX16" fmla="*/ 206478 w 1170039"/>
              <a:gd name="connsiteY16" fmla="*/ 934064 h 1101213"/>
              <a:gd name="connsiteX17" fmla="*/ 255639 w 1170039"/>
              <a:gd name="connsiteY17" fmla="*/ 973393 h 1101213"/>
              <a:gd name="connsiteX18" fmla="*/ 285136 w 1170039"/>
              <a:gd name="connsiteY18" fmla="*/ 1002890 h 1101213"/>
              <a:gd name="connsiteX19" fmla="*/ 344129 w 1170039"/>
              <a:gd name="connsiteY19" fmla="*/ 1022554 h 1101213"/>
              <a:gd name="connsiteX20" fmla="*/ 471949 w 1170039"/>
              <a:gd name="connsiteY20" fmla="*/ 1071716 h 1101213"/>
              <a:gd name="connsiteX21" fmla="*/ 530942 w 1170039"/>
              <a:gd name="connsiteY21" fmla="*/ 1091380 h 1101213"/>
              <a:gd name="connsiteX22" fmla="*/ 717755 w 1170039"/>
              <a:gd name="connsiteY22" fmla="*/ 1101213 h 1101213"/>
              <a:gd name="connsiteX23" fmla="*/ 983226 w 1170039"/>
              <a:gd name="connsiteY23" fmla="*/ 1091380 h 1101213"/>
              <a:gd name="connsiteX24" fmla="*/ 1032387 w 1170039"/>
              <a:gd name="connsiteY24" fmla="*/ 1081548 h 1101213"/>
              <a:gd name="connsiteX25" fmla="*/ 1091381 w 1170039"/>
              <a:gd name="connsiteY25" fmla="*/ 1061884 h 1101213"/>
              <a:gd name="connsiteX26" fmla="*/ 1101213 w 1170039"/>
              <a:gd name="connsiteY26" fmla="*/ 1032387 h 1101213"/>
              <a:gd name="connsiteX27" fmla="*/ 1140542 w 1170039"/>
              <a:gd name="connsiteY27" fmla="*/ 973393 h 1101213"/>
              <a:gd name="connsiteX28" fmla="*/ 1170039 w 1170039"/>
              <a:gd name="connsiteY28" fmla="*/ 914400 h 1101213"/>
              <a:gd name="connsiteX29" fmla="*/ 1160207 w 1170039"/>
              <a:gd name="connsiteY29" fmla="*/ 757084 h 1101213"/>
              <a:gd name="connsiteX30" fmla="*/ 1150375 w 1170039"/>
              <a:gd name="connsiteY30" fmla="*/ 727587 h 1101213"/>
              <a:gd name="connsiteX31" fmla="*/ 1120878 w 1170039"/>
              <a:gd name="connsiteY31" fmla="*/ 698090 h 1101213"/>
              <a:gd name="connsiteX32" fmla="*/ 1071716 w 1170039"/>
              <a:gd name="connsiteY32" fmla="*/ 609600 h 1101213"/>
              <a:gd name="connsiteX33" fmla="*/ 1052052 w 1170039"/>
              <a:gd name="connsiteY33" fmla="*/ 570271 h 1101213"/>
              <a:gd name="connsiteX34" fmla="*/ 983226 w 1170039"/>
              <a:gd name="connsiteY34" fmla="*/ 471948 h 1101213"/>
              <a:gd name="connsiteX35" fmla="*/ 934065 w 1170039"/>
              <a:gd name="connsiteY35" fmla="*/ 412954 h 1101213"/>
              <a:gd name="connsiteX36" fmla="*/ 914400 w 1170039"/>
              <a:gd name="connsiteY36" fmla="*/ 353961 h 1101213"/>
              <a:gd name="connsiteX37" fmla="*/ 855407 w 1170039"/>
              <a:gd name="connsiteY37" fmla="*/ 294967 h 1101213"/>
              <a:gd name="connsiteX38" fmla="*/ 825910 w 1170039"/>
              <a:gd name="connsiteY38" fmla="*/ 265471 h 1101213"/>
              <a:gd name="connsiteX39" fmla="*/ 776749 w 1170039"/>
              <a:gd name="connsiteY39" fmla="*/ 206477 h 1101213"/>
              <a:gd name="connsiteX40" fmla="*/ 757084 w 1170039"/>
              <a:gd name="connsiteY40" fmla="*/ 176980 h 1101213"/>
              <a:gd name="connsiteX41" fmla="*/ 698091 w 1170039"/>
              <a:gd name="connsiteY41" fmla="*/ 137651 h 1101213"/>
              <a:gd name="connsiteX42" fmla="*/ 668594 w 1170039"/>
              <a:gd name="connsiteY42" fmla="*/ 108154 h 1101213"/>
              <a:gd name="connsiteX43" fmla="*/ 648929 w 1170039"/>
              <a:gd name="connsiteY43" fmla="*/ 78658 h 1101213"/>
              <a:gd name="connsiteX44" fmla="*/ 589936 w 1170039"/>
              <a:gd name="connsiteY44" fmla="*/ 39329 h 1101213"/>
              <a:gd name="connsiteX45" fmla="*/ 501446 w 1170039"/>
              <a:gd name="connsiteY45" fmla="*/ 0 h 1101213"/>
              <a:gd name="connsiteX46" fmla="*/ 432620 w 1170039"/>
              <a:gd name="connsiteY46" fmla="*/ 0 h 11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0039" h="1101213">
                <a:moveTo>
                  <a:pt x="432620" y="0"/>
                </a:moveTo>
                <a:cubicBezTo>
                  <a:pt x="367072" y="3277"/>
                  <a:pt x="301379" y="4382"/>
                  <a:pt x="235975" y="9832"/>
                </a:cubicBezTo>
                <a:cubicBezTo>
                  <a:pt x="219514" y="11204"/>
                  <a:pt x="184215" y="23808"/>
                  <a:pt x="167149" y="29496"/>
                </a:cubicBezTo>
                <a:cubicBezTo>
                  <a:pt x="126039" y="56903"/>
                  <a:pt x="107538" y="63666"/>
                  <a:pt x="78658" y="98322"/>
                </a:cubicBezTo>
                <a:cubicBezTo>
                  <a:pt x="71093" y="107400"/>
                  <a:pt x="64279" y="117250"/>
                  <a:pt x="58994" y="127819"/>
                </a:cubicBezTo>
                <a:cubicBezTo>
                  <a:pt x="54359" y="137089"/>
                  <a:pt x="54195" y="148256"/>
                  <a:pt x="49162" y="157316"/>
                </a:cubicBezTo>
                <a:cubicBezTo>
                  <a:pt x="-7188" y="258747"/>
                  <a:pt x="22250" y="179060"/>
                  <a:pt x="0" y="245806"/>
                </a:cubicBezTo>
                <a:cubicBezTo>
                  <a:pt x="3278" y="314632"/>
                  <a:pt x="4111" y="383618"/>
                  <a:pt x="9833" y="452284"/>
                </a:cubicBezTo>
                <a:cubicBezTo>
                  <a:pt x="10694" y="462612"/>
                  <a:pt x="17151" y="471726"/>
                  <a:pt x="19665" y="481780"/>
                </a:cubicBezTo>
                <a:cubicBezTo>
                  <a:pt x="33696" y="537905"/>
                  <a:pt x="24191" y="519813"/>
                  <a:pt x="39329" y="570271"/>
                </a:cubicBezTo>
                <a:cubicBezTo>
                  <a:pt x="45285" y="590125"/>
                  <a:pt x="52439" y="609600"/>
                  <a:pt x="58994" y="629264"/>
                </a:cubicBezTo>
                <a:cubicBezTo>
                  <a:pt x="62271" y="639096"/>
                  <a:pt x="66793" y="648598"/>
                  <a:pt x="68826" y="658761"/>
                </a:cubicBezTo>
                <a:cubicBezTo>
                  <a:pt x="82724" y="728250"/>
                  <a:pt x="73373" y="692065"/>
                  <a:pt x="98323" y="766916"/>
                </a:cubicBezTo>
                <a:cubicBezTo>
                  <a:pt x="101600" y="776748"/>
                  <a:pt x="102406" y="787790"/>
                  <a:pt x="108155" y="796413"/>
                </a:cubicBezTo>
                <a:lnTo>
                  <a:pt x="127820" y="825909"/>
                </a:lnTo>
                <a:cubicBezTo>
                  <a:pt x="138066" y="856647"/>
                  <a:pt x="148002" y="895081"/>
                  <a:pt x="176981" y="914400"/>
                </a:cubicBezTo>
                <a:lnTo>
                  <a:pt x="206478" y="934064"/>
                </a:lnTo>
                <a:cubicBezTo>
                  <a:pt x="250455" y="1000032"/>
                  <a:pt x="198649" y="935400"/>
                  <a:pt x="255639" y="973393"/>
                </a:cubicBezTo>
                <a:cubicBezTo>
                  <a:pt x="267209" y="981106"/>
                  <a:pt x="272981" y="996137"/>
                  <a:pt x="285136" y="1002890"/>
                </a:cubicBezTo>
                <a:cubicBezTo>
                  <a:pt x="303256" y="1012956"/>
                  <a:pt x="325589" y="1013284"/>
                  <a:pt x="344129" y="1022554"/>
                </a:cubicBezTo>
                <a:cubicBezTo>
                  <a:pt x="481461" y="1091222"/>
                  <a:pt x="369114" y="1043671"/>
                  <a:pt x="471949" y="1071716"/>
                </a:cubicBezTo>
                <a:cubicBezTo>
                  <a:pt x="491947" y="1077170"/>
                  <a:pt x="510243" y="1090290"/>
                  <a:pt x="530942" y="1091380"/>
                </a:cubicBezTo>
                <a:lnTo>
                  <a:pt x="717755" y="1101213"/>
                </a:lnTo>
                <a:cubicBezTo>
                  <a:pt x="806245" y="1097935"/>
                  <a:pt x="894847" y="1096904"/>
                  <a:pt x="983226" y="1091380"/>
                </a:cubicBezTo>
                <a:cubicBezTo>
                  <a:pt x="999905" y="1090338"/>
                  <a:pt x="1016264" y="1085945"/>
                  <a:pt x="1032387" y="1081548"/>
                </a:cubicBezTo>
                <a:cubicBezTo>
                  <a:pt x="1052385" y="1076094"/>
                  <a:pt x="1091381" y="1061884"/>
                  <a:pt x="1091381" y="1061884"/>
                </a:cubicBezTo>
                <a:cubicBezTo>
                  <a:pt x="1094658" y="1052052"/>
                  <a:pt x="1096180" y="1041447"/>
                  <a:pt x="1101213" y="1032387"/>
                </a:cubicBezTo>
                <a:cubicBezTo>
                  <a:pt x="1112691" y="1011727"/>
                  <a:pt x="1133068" y="995814"/>
                  <a:pt x="1140542" y="973393"/>
                </a:cubicBezTo>
                <a:cubicBezTo>
                  <a:pt x="1154112" y="932686"/>
                  <a:pt x="1144626" y="952520"/>
                  <a:pt x="1170039" y="914400"/>
                </a:cubicBezTo>
                <a:cubicBezTo>
                  <a:pt x="1166762" y="861961"/>
                  <a:pt x="1165707" y="809336"/>
                  <a:pt x="1160207" y="757084"/>
                </a:cubicBezTo>
                <a:cubicBezTo>
                  <a:pt x="1159122" y="746777"/>
                  <a:pt x="1156124" y="736211"/>
                  <a:pt x="1150375" y="727587"/>
                </a:cubicBezTo>
                <a:cubicBezTo>
                  <a:pt x="1142662" y="716017"/>
                  <a:pt x="1130710" y="707922"/>
                  <a:pt x="1120878" y="698090"/>
                </a:cubicBezTo>
                <a:cubicBezTo>
                  <a:pt x="1093687" y="616514"/>
                  <a:pt x="1139338" y="744848"/>
                  <a:pt x="1071716" y="609600"/>
                </a:cubicBezTo>
                <a:cubicBezTo>
                  <a:pt x="1065161" y="596490"/>
                  <a:pt x="1059593" y="582839"/>
                  <a:pt x="1052052" y="570271"/>
                </a:cubicBezTo>
                <a:cubicBezTo>
                  <a:pt x="1018142" y="513754"/>
                  <a:pt x="1016843" y="519012"/>
                  <a:pt x="983226" y="471948"/>
                </a:cubicBezTo>
                <a:cubicBezTo>
                  <a:pt x="949002" y="424035"/>
                  <a:pt x="979974" y="458863"/>
                  <a:pt x="934065" y="412954"/>
                </a:cubicBezTo>
                <a:cubicBezTo>
                  <a:pt x="927510" y="393290"/>
                  <a:pt x="929057" y="368618"/>
                  <a:pt x="914400" y="353961"/>
                </a:cubicBezTo>
                <a:lnTo>
                  <a:pt x="855407" y="294967"/>
                </a:lnTo>
                <a:cubicBezTo>
                  <a:pt x="845575" y="285135"/>
                  <a:pt x="833623" y="277041"/>
                  <a:pt x="825910" y="265471"/>
                </a:cubicBezTo>
                <a:cubicBezTo>
                  <a:pt x="777093" y="192242"/>
                  <a:pt x="839831" y="282175"/>
                  <a:pt x="776749" y="206477"/>
                </a:cubicBezTo>
                <a:cubicBezTo>
                  <a:pt x="769184" y="197399"/>
                  <a:pt x="765977" y="184762"/>
                  <a:pt x="757084" y="176980"/>
                </a:cubicBezTo>
                <a:cubicBezTo>
                  <a:pt x="739298" y="161417"/>
                  <a:pt x="714803" y="154363"/>
                  <a:pt x="698091" y="137651"/>
                </a:cubicBezTo>
                <a:cubicBezTo>
                  <a:pt x="688259" y="127819"/>
                  <a:pt x="677496" y="118836"/>
                  <a:pt x="668594" y="108154"/>
                </a:cubicBezTo>
                <a:cubicBezTo>
                  <a:pt x="661029" y="99076"/>
                  <a:pt x="657822" y="86439"/>
                  <a:pt x="648929" y="78658"/>
                </a:cubicBezTo>
                <a:cubicBezTo>
                  <a:pt x="631143" y="63095"/>
                  <a:pt x="609600" y="52439"/>
                  <a:pt x="589936" y="39329"/>
                </a:cubicBezTo>
                <a:cubicBezTo>
                  <a:pt x="563203" y="21507"/>
                  <a:pt x="536549" y="0"/>
                  <a:pt x="501446" y="0"/>
                </a:cubicBezTo>
                <a:lnTo>
                  <a:pt x="43262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3D515-FC37-4FE6-967F-EE7F61B464BC}"/>
              </a:ext>
            </a:extLst>
          </p:cNvPr>
          <p:cNvSpPr txBox="1"/>
          <p:nvPr/>
        </p:nvSpPr>
        <p:spPr>
          <a:xfrm>
            <a:off x="1244292" y="3956240"/>
            <a:ext cx="117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Fraud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EAFBD-BCCF-4A18-B1EF-FEA7088935A1}"/>
              </a:ext>
            </a:extLst>
          </p:cNvPr>
          <p:cNvSpPr/>
          <p:nvPr/>
        </p:nvSpPr>
        <p:spPr>
          <a:xfrm>
            <a:off x="2084438" y="3558655"/>
            <a:ext cx="4431778" cy="2102593"/>
          </a:xfrm>
          <a:custGeom>
            <a:avLst/>
            <a:gdLst>
              <a:gd name="connsiteX0" fmla="*/ 432620 w 1170039"/>
              <a:gd name="connsiteY0" fmla="*/ 0 h 1101213"/>
              <a:gd name="connsiteX1" fmla="*/ 235975 w 1170039"/>
              <a:gd name="connsiteY1" fmla="*/ 9832 h 1101213"/>
              <a:gd name="connsiteX2" fmla="*/ 167149 w 1170039"/>
              <a:gd name="connsiteY2" fmla="*/ 29496 h 1101213"/>
              <a:gd name="connsiteX3" fmla="*/ 78658 w 1170039"/>
              <a:gd name="connsiteY3" fmla="*/ 98322 h 1101213"/>
              <a:gd name="connsiteX4" fmla="*/ 58994 w 1170039"/>
              <a:gd name="connsiteY4" fmla="*/ 127819 h 1101213"/>
              <a:gd name="connsiteX5" fmla="*/ 49162 w 1170039"/>
              <a:gd name="connsiteY5" fmla="*/ 157316 h 1101213"/>
              <a:gd name="connsiteX6" fmla="*/ 0 w 1170039"/>
              <a:gd name="connsiteY6" fmla="*/ 245806 h 1101213"/>
              <a:gd name="connsiteX7" fmla="*/ 9833 w 1170039"/>
              <a:gd name="connsiteY7" fmla="*/ 452284 h 1101213"/>
              <a:gd name="connsiteX8" fmla="*/ 19665 w 1170039"/>
              <a:gd name="connsiteY8" fmla="*/ 481780 h 1101213"/>
              <a:gd name="connsiteX9" fmla="*/ 39329 w 1170039"/>
              <a:gd name="connsiteY9" fmla="*/ 570271 h 1101213"/>
              <a:gd name="connsiteX10" fmla="*/ 58994 w 1170039"/>
              <a:gd name="connsiteY10" fmla="*/ 629264 h 1101213"/>
              <a:gd name="connsiteX11" fmla="*/ 68826 w 1170039"/>
              <a:gd name="connsiteY11" fmla="*/ 658761 h 1101213"/>
              <a:gd name="connsiteX12" fmla="*/ 98323 w 1170039"/>
              <a:gd name="connsiteY12" fmla="*/ 766916 h 1101213"/>
              <a:gd name="connsiteX13" fmla="*/ 108155 w 1170039"/>
              <a:gd name="connsiteY13" fmla="*/ 796413 h 1101213"/>
              <a:gd name="connsiteX14" fmla="*/ 127820 w 1170039"/>
              <a:gd name="connsiteY14" fmla="*/ 825909 h 1101213"/>
              <a:gd name="connsiteX15" fmla="*/ 176981 w 1170039"/>
              <a:gd name="connsiteY15" fmla="*/ 914400 h 1101213"/>
              <a:gd name="connsiteX16" fmla="*/ 206478 w 1170039"/>
              <a:gd name="connsiteY16" fmla="*/ 934064 h 1101213"/>
              <a:gd name="connsiteX17" fmla="*/ 255639 w 1170039"/>
              <a:gd name="connsiteY17" fmla="*/ 973393 h 1101213"/>
              <a:gd name="connsiteX18" fmla="*/ 285136 w 1170039"/>
              <a:gd name="connsiteY18" fmla="*/ 1002890 h 1101213"/>
              <a:gd name="connsiteX19" fmla="*/ 344129 w 1170039"/>
              <a:gd name="connsiteY19" fmla="*/ 1022554 h 1101213"/>
              <a:gd name="connsiteX20" fmla="*/ 471949 w 1170039"/>
              <a:gd name="connsiteY20" fmla="*/ 1071716 h 1101213"/>
              <a:gd name="connsiteX21" fmla="*/ 530942 w 1170039"/>
              <a:gd name="connsiteY21" fmla="*/ 1091380 h 1101213"/>
              <a:gd name="connsiteX22" fmla="*/ 717755 w 1170039"/>
              <a:gd name="connsiteY22" fmla="*/ 1101213 h 1101213"/>
              <a:gd name="connsiteX23" fmla="*/ 983226 w 1170039"/>
              <a:gd name="connsiteY23" fmla="*/ 1091380 h 1101213"/>
              <a:gd name="connsiteX24" fmla="*/ 1032387 w 1170039"/>
              <a:gd name="connsiteY24" fmla="*/ 1081548 h 1101213"/>
              <a:gd name="connsiteX25" fmla="*/ 1091381 w 1170039"/>
              <a:gd name="connsiteY25" fmla="*/ 1061884 h 1101213"/>
              <a:gd name="connsiteX26" fmla="*/ 1101213 w 1170039"/>
              <a:gd name="connsiteY26" fmla="*/ 1032387 h 1101213"/>
              <a:gd name="connsiteX27" fmla="*/ 1140542 w 1170039"/>
              <a:gd name="connsiteY27" fmla="*/ 973393 h 1101213"/>
              <a:gd name="connsiteX28" fmla="*/ 1170039 w 1170039"/>
              <a:gd name="connsiteY28" fmla="*/ 914400 h 1101213"/>
              <a:gd name="connsiteX29" fmla="*/ 1160207 w 1170039"/>
              <a:gd name="connsiteY29" fmla="*/ 757084 h 1101213"/>
              <a:gd name="connsiteX30" fmla="*/ 1150375 w 1170039"/>
              <a:gd name="connsiteY30" fmla="*/ 727587 h 1101213"/>
              <a:gd name="connsiteX31" fmla="*/ 1120878 w 1170039"/>
              <a:gd name="connsiteY31" fmla="*/ 698090 h 1101213"/>
              <a:gd name="connsiteX32" fmla="*/ 1071716 w 1170039"/>
              <a:gd name="connsiteY32" fmla="*/ 609600 h 1101213"/>
              <a:gd name="connsiteX33" fmla="*/ 1052052 w 1170039"/>
              <a:gd name="connsiteY33" fmla="*/ 570271 h 1101213"/>
              <a:gd name="connsiteX34" fmla="*/ 983226 w 1170039"/>
              <a:gd name="connsiteY34" fmla="*/ 471948 h 1101213"/>
              <a:gd name="connsiteX35" fmla="*/ 934065 w 1170039"/>
              <a:gd name="connsiteY35" fmla="*/ 412954 h 1101213"/>
              <a:gd name="connsiteX36" fmla="*/ 914400 w 1170039"/>
              <a:gd name="connsiteY36" fmla="*/ 353961 h 1101213"/>
              <a:gd name="connsiteX37" fmla="*/ 855407 w 1170039"/>
              <a:gd name="connsiteY37" fmla="*/ 294967 h 1101213"/>
              <a:gd name="connsiteX38" fmla="*/ 825910 w 1170039"/>
              <a:gd name="connsiteY38" fmla="*/ 265471 h 1101213"/>
              <a:gd name="connsiteX39" fmla="*/ 776749 w 1170039"/>
              <a:gd name="connsiteY39" fmla="*/ 206477 h 1101213"/>
              <a:gd name="connsiteX40" fmla="*/ 757084 w 1170039"/>
              <a:gd name="connsiteY40" fmla="*/ 176980 h 1101213"/>
              <a:gd name="connsiteX41" fmla="*/ 698091 w 1170039"/>
              <a:gd name="connsiteY41" fmla="*/ 137651 h 1101213"/>
              <a:gd name="connsiteX42" fmla="*/ 668594 w 1170039"/>
              <a:gd name="connsiteY42" fmla="*/ 108154 h 1101213"/>
              <a:gd name="connsiteX43" fmla="*/ 648929 w 1170039"/>
              <a:gd name="connsiteY43" fmla="*/ 78658 h 1101213"/>
              <a:gd name="connsiteX44" fmla="*/ 589936 w 1170039"/>
              <a:gd name="connsiteY44" fmla="*/ 39329 h 1101213"/>
              <a:gd name="connsiteX45" fmla="*/ 501446 w 1170039"/>
              <a:gd name="connsiteY45" fmla="*/ 0 h 1101213"/>
              <a:gd name="connsiteX46" fmla="*/ 432620 w 1170039"/>
              <a:gd name="connsiteY46" fmla="*/ 0 h 11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0039" h="1101213">
                <a:moveTo>
                  <a:pt x="432620" y="0"/>
                </a:moveTo>
                <a:cubicBezTo>
                  <a:pt x="367072" y="3277"/>
                  <a:pt x="301379" y="4382"/>
                  <a:pt x="235975" y="9832"/>
                </a:cubicBezTo>
                <a:cubicBezTo>
                  <a:pt x="219514" y="11204"/>
                  <a:pt x="184215" y="23808"/>
                  <a:pt x="167149" y="29496"/>
                </a:cubicBezTo>
                <a:cubicBezTo>
                  <a:pt x="126039" y="56903"/>
                  <a:pt x="107538" y="63666"/>
                  <a:pt x="78658" y="98322"/>
                </a:cubicBezTo>
                <a:cubicBezTo>
                  <a:pt x="71093" y="107400"/>
                  <a:pt x="64279" y="117250"/>
                  <a:pt x="58994" y="127819"/>
                </a:cubicBezTo>
                <a:cubicBezTo>
                  <a:pt x="54359" y="137089"/>
                  <a:pt x="54195" y="148256"/>
                  <a:pt x="49162" y="157316"/>
                </a:cubicBezTo>
                <a:cubicBezTo>
                  <a:pt x="-7188" y="258747"/>
                  <a:pt x="22250" y="179060"/>
                  <a:pt x="0" y="245806"/>
                </a:cubicBezTo>
                <a:cubicBezTo>
                  <a:pt x="3278" y="314632"/>
                  <a:pt x="4111" y="383618"/>
                  <a:pt x="9833" y="452284"/>
                </a:cubicBezTo>
                <a:cubicBezTo>
                  <a:pt x="10694" y="462612"/>
                  <a:pt x="17151" y="471726"/>
                  <a:pt x="19665" y="481780"/>
                </a:cubicBezTo>
                <a:cubicBezTo>
                  <a:pt x="33696" y="537905"/>
                  <a:pt x="24191" y="519813"/>
                  <a:pt x="39329" y="570271"/>
                </a:cubicBezTo>
                <a:cubicBezTo>
                  <a:pt x="45285" y="590125"/>
                  <a:pt x="52439" y="609600"/>
                  <a:pt x="58994" y="629264"/>
                </a:cubicBezTo>
                <a:cubicBezTo>
                  <a:pt x="62271" y="639096"/>
                  <a:pt x="66793" y="648598"/>
                  <a:pt x="68826" y="658761"/>
                </a:cubicBezTo>
                <a:cubicBezTo>
                  <a:pt x="82724" y="728250"/>
                  <a:pt x="73373" y="692065"/>
                  <a:pt x="98323" y="766916"/>
                </a:cubicBezTo>
                <a:cubicBezTo>
                  <a:pt x="101600" y="776748"/>
                  <a:pt x="102406" y="787790"/>
                  <a:pt x="108155" y="796413"/>
                </a:cubicBezTo>
                <a:lnTo>
                  <a:pt x="127820" y="825909"/>
                </a:lnTo>
                <a:cubicBezTo>
                  <a:pt x="138066" y="856647"/>
                  <a:pt x="148002" y="895081"/>
                  <a:pt x="176981" y="914400"/>
                </a:cubicBezTo>
                <a:lnTo>
                  <a:pt x="206478" y="934064"/>
                </a:lnTo>
                <a:cubicBezTo>
                  <a:pt x="250455" y="1000032"/>
                  <a:pt x="198649" y="935400"/>
                  <a:pt x="255639" y="973393"/>
                </a:cubicBezTo>
                <a:cubicBezTo>
                  <a:pt x="267209" y="981106"/>
                  <a:pt x="272981" y="996137"/>
                  <a:pt x="285136" y="1002890"/>
                </a:cubicBezTo>
                <a:cubicBezTo>
                  <a:pt x="303256" y="1012956"/>
                  <a:pt x="325589" y="1013284"/>
                  <a:pt x="344129" y="1022554"/>
                </a:cubicBezTo>
                <a:cubicBezTo>
                  <a:pt x="481461" y="1091222"/>
                  <a:pt x="369114" y="1043671"/>
                  <a:pt x="471949" y="1071716"/>
                </a:cubicBezTo>
                <a:cubicBezTo>
                  <a:pt x="491947" y="1077170"/>
                  <a:pt x="510243" y="1090290"/>
                  <a:pt x="530942" y="1091380"/>
                </a:cubicBezTo>
                <a:lnTo>
                  <a:pt x="717755" y="1101213"/>
                </a:lnTo>
                <a:cubicBezTo>
                  <a:pt x="806245" y="1097935"/>
                  <a:pt x="894847" y="1096904"/>
                  <a:pt x="983226" y="1091380"/>
                </a:cubicBezTo>
                <a:cubicBezTo>
                  <a:pt x="999905" y="1090338"/>
                  <a:pt x="1016264" y="1085945"/>
                  <a:pt x="1032387" y="1081548"/>
                </a:cubicBezTo>
                <a:cubicBezTo>
                  <a:pt x="1052385" y="1076094"/>
                  <a:pt x="1091381" y="1061884"/>
                  <a:pt x="1091381" y="1061884"/>
                </a:cubicBezTo>
                <a:cubicBezTo>
                  <a:pt x="1094658" y="1052052"/>
                  <a:pt x="1096180" y="1041447"/>
                  <a:pt x="1101213" y="1032387"/>
                </a:cubicBezTo>
                <a:cubicBezTo>
                  <a:pt x="1112691" y="1011727"/>
                  <a:pt x="1133068" y="995814"/>
                  <a:pt x="1140542" y="973393"/>
                </a:cubicBezTo>
                <a:cubicBezTo>
                  <a:pt x="1154112" y="932686"/>
                  <a:pt x="1144626" y="952520"/>
                  <a:pt x="1170039" y="914400"/>
                </a:cubicBezTo>
                <a:cubicBezTo>
                  <a:pt x="1166762" y="861961"/>
                  <a:pt x="1165707" y="809336"/>
                  <a:pt x="1160207" y="757084"/>
                </a:cubicBezTo>
                <a:cubicBezTo>
                  <a:pt x="1159122" y="746777"/>
                  <a:pt x="1156124" y="736211"/>
                  <a:pt x="1150375" y="727587"/>
                </a:cubicBezTo>
                <a:cubicBezTo>
                  <a:pt x="1142662" y="716017"/>
                  <a:pt x="1130710" y="707922"/>
                  <a:pt x="1120878" y="698090"/>
                </a:cubicBezTo>
                <a:cubicBezTo>
                  <a:pt x="1093687" y="616514"/>
                  <a:pt x="1139338" y="744848"/>
                  <a:pt x="1071716" y="609600"/>
                </a:cubicBezTo>
                <a:cubicBezTo>
                  <a:pt x="1065161" y="596490"/>
                  <a:pt x="1059593" y="582839"/>
                  <a:pt x="1052052" y="570271"/>
                </a:cubicBezTo>
                <a:cubicBezTo>
                  <a:pt x="1018142" y="513754"/>
                  <a:pt x="1016843" y="519012"/>
                  <a:pt x="983226" y="471948"/>
                </a:cubicBezTo>
                <a:cubicBezTo>
                  <a:pt x="949002" y="424035"/>
                  <a:pt x="979974" y="458863"/>
                  <a:pt x="934065" y="412954"/>
                </a:cubicBezTo>
                <a:cubicBezTo>
                  <a:pt x="927510" y="393290"/>
                  <a:pt x="929057" y="368618"/>
                  <a:pt x="914400" y="353961"/>
                </a:cubicBezTo>
                <a:lnTo>
                  <a:pt x="855407" y="294967"/>
                </a:lnTo>
                <a:cubicBezTo>
                  <a:pt x="845575" y="285135"/>
                  <a:pt x="833623" y="277041"/>
                  <a:pt x="825910" y="265471"/>
                </a:cubicBezTo>
                <a:cubicBezTo>
                  <a:pt x="777093" y="192242"/>
                  <a:pt x="839831" y="282175"/>
                  <a:pt x="776749" y="206477"/>
                </a:cubicBezTo>
                <a:cubicBezTo>
                  <a:pt x="769184" y="197399"/>
                  <a:pt x="765977" y="184762"/>
                  <a:pt x="757084" y="176980"/>
                </a:cubicBezTo>
                <a:cubicBezTo>
                  <a:pt x="739298" y="161417"/>
                  <a:pt x="714803" y="154363"/>
                  <a:pt x="698091" y="137651"/>
                </a:cubicBezTo>
                <a:cubicBezTo>
                  <a:pt x="688259" y="127819"/>
                  <a:pt x="677496" y="118836"/>
                  <a:pt x="668594" y="108154"/>
                </a:cubicBezTo>
                <a:cubicBezTo>
                  <a:pt x="661029" y="99076"/>
                  <a:pt x="657822" y="86439"/>
                  <a:pt x="648929" y="78658"/>
                </a:cubicBezTo>
                <a:cubicBezTo>
                  <a:pt x="631143" y="63095"/>
                  <a:pt x="609600" y="52439"/>
                  <a:pt x="589936" y="39329"/>
                </a:cubicBezTo>
                <a:cubicBezTo>
                  <a:pt x="563203" y="21507"/>
                  <a:pt x="536549" y="0"/>
                  <a:pt x="501446" y="0"/>
                </a:cubicBezTo>
                <a:lnTo>
                  <a:pt x="43262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61E6E-251B-444E-B676-2001EE514294}"/>
              </a:ext>
            </a:extLst>
          </p:cNvPr>
          <p:cNvSpPr txBox="1"/>
          <p:nvPr/>
        </p:nvSpPr>
        <p:spPr>
          <a:xfrm>
            <a:off x="4312730" y="4569616"/>
            <a:ext cx="207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Dissatisfaction with Billing and Business Conduct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E7D179-2DF5-4212-BEDC-8D44F9FC9623}"/>
              </a:ext>
            </a:extLst>
          </p:cNvPr>
          <p:cNvSpPr/>
          <p:nvPr/>
        </p:nvSpPr>
        <p:spPr>
          <a:xfrm>
            <a:off x="4168877" y="1340768"/>
            <a:ext cx="4431778" cy="2880320"/>
          </a:xfrm>
          <a:custGeom>
            <a:avLst/>
            <a:gdLst>
              <a:gd name="connsiteX0" fmla="*/ 432620 w 1170039"/>
              <a:gd name="connsiteY0" fmla="*/ 0 h 1101213"/>
              <a:gd name="connsiteX1" fmla="*/ 235975 w 1170039"/>
              <a:gd name="connsiteY1" fmla="*/ 9832 h 1101213"/>
              <a:gd name="connsiteX2" fmla="*/ 167149 w 1170039"/>
              <a:gd name="connsiteY2" fmla="*/ 29496 h 1101213"/>
              <a:gd name="connsiteX3" fmla="*/ 78658 w 1170039"/>
              <a:gd name="connsiteY3" fmla="*/ 98322 h 1101213"/>
              <a:gd name="connsiteX4" fmla="*/ 58994 w 1170039"/>
              <a:gd name="connsiteY4" fmla="*/ 127819 h 1101213"/>
              <a:gd name="connsiteX5" fmla="*/ 49162 w 1170039"/>
              <a:gd name="connsiteY5" fmla="*/ 157316 h 1101213"/>
              <a:gd name="connsiteX6" fmla="*/ 0 w 1170039"/>
              <a:gd name="connsiteY6" fmla="*/ 245806 h 1101213"/>
              <a:gd name="connsiteX7" fmla="*/ 9833 w 1170039"/>
              <a:gd name="connsiteY7" fmla="*/ 452284 h 1101213"/>
              <a:gd name="connsiteX8" fmla="*/ 19665 w 1170039"/>
              <a:gd name="connsiteY8" fmla="*/ 481780 h 1101213"/>
              <a:gd name="connsiteX9" fmla="*/ 39329 w 1170039"/>
              <a:gd name="connsiteY9" fmla="*/ 570271 h 1101213"/>
              <a:gd name="connsiteX10" fmla="*/ 58994 w 1170039"/>
              <a:gd name="connsiteY10" fmla="*/ 629264 h 1101213"/>
              <a:gd name="connsiteX11" fmla="*/ 68826 w 1170039"/>
              <a:gd name="connsiteY11" fmla="*/ 658761 h 1101213"/>
              <a:gd name="connsiteX12" fmla="*/ 98323 w 1170039"/>
              <a:gd name="connsiteY12" fmla="*/ 766916 h 1101213"/>
              <a:gd name="connsiteX13" fmla="*/ 108155 w 1170039"/>
              <a:gd name="connsiteY13" fmla="*/ 796413 h 1101213"/>
              <a:gd name="connsiteX14" fmla="*/ 127820 w 1170039"/>
              <a:gd name="connsiteY14" fmla="*/ 825909 h 1101213"/>
              <a:gd name="connsiteX15" fmla="*/ 176981 w 1170039"/>
              <a:gd name="connsiteY15" fmla="*/ 914400 h 1101213"/>
              <a:gd name="connsiteX16" fmla="*/ 206478 w 1170039"/>
              <a:gd name="connsiteY16" fmla="*/ 934064 h 1101213"/>
              <a:gd name="connsiteX17" fmla="*/ 255639 w 1170039"/>
              <a:gd name="connsiteY17" fmla="*/ 973393 h 1101213"/>
              <a:gd name="connsiteX18" fmla="*/ 285136 w 1170039"/>
              <a:gd name="connsiteY18" fmla="*/ 1002890 h 1101213"/>
              <a:gd name="connsiteX19" fmla="*/ 344129 w 1170039"/>
              <a:gd name="connsiteY19" fmla="*/ 1022554 h 1101213"/>
              <a:gd name="connsiteX20" fmla="*/ 471949 w 1170039"/>
              <a:gd name="connsiteY20" fmla="*/ 1071716 h 1101213"/>
              <a:gd name="connsiteX21" fmla="*/ 530942 w 1170039"/>
              <a:gd name="connsiteY21" fmla="*/ 1091380 h 1101213"/>
              <a:gd name="connsiteX22" fmla="*/ 717755 w 1170039"/>
              <a:gd name="connsiteY22" fmla="*/ 1101213 h 1101213"/>
              <a:gd name="connsiteX23" fmla="*/ 983226 w 1170039"/>
              <a:gd name="connsiteY23" fmla="*/ 1091380 h 1101213"/>
              <a:gd name="connsiteX24" fmla="*/ 1032387 w 1170039"/>
              <a:gd name="connsiteY24" fmla="*/ 1081548 h 1101213"/>
              <a:gd name="connsiteX25" fmla="*/ 1091381 w 1170039"/>
              <a:gd name="connsiteY25" fmla="*/ 1061884 h 1101213"/>
              <a:gd name="connsiteX26" fmla="*/ 1101213 w 1170039"/>
              <a:gd name="connsiteY26" fmla="*/ 1032387 h 1101213"/>
              <a:gd name="connsiteX27" fmla="*/ 1140542 w 1170039"/>
              <a:gd name="connsiteY27" fmla="*/ 973393 h 1101213"/>
              <a:gd name="connsiteX28" fmla="*/ 1170039 w 1170039"/>
              <a:gd name="connsiteY28" fmla="*/ 914400 h 1101213"/>
              <a:gd name="connsiteX29" fmla="*/ 1160207 w 1170039"/>
              <a:gd name="connsiteY29" fmla="*/ 757084 h 1101213"/>
              <a:gd name="connsiteX30" fmla="*/ 1150375 w 1170039"/>
              <a:gd name="connsiteY30" fmla="*/ 727587 h 1101213"/>
              <a:gd name="connsiteX31" fmla="*/ 1120878 w 1170039"/>
              <a:gd name="connsiteY31" fmla="*/ 698090 h 1101213"/>
              <a:gd name="connsiteX32" fmla="*/ 1071716 w 1170039"/>
              <a:gd name="connsiteY32" fmla="*/ 609600 h 1101213"/>
              <a:gd name="connsiteX33" fmla="*/ 1052052 w 1170039"/>
              <a:gd name="connsiteY33" fmla="*/ 570271 h 1101213"/>
              <a:gd name="connsiteX34" fmla="*/ 983226 w 1170039"/>
              <a:gd name="connsiteY34" fmla="*/ 471948 h 1101213"/>
              <a:gd name="connsiteX35" fmla="*/ 934065 w 1170039"/>
              <a:gd name="connsiteY35" fmla="*/ 412954 h 1101213"/>
              <a:gd name="connsiteX36" fmla="*/ 914400 w 1170039"/>
              <a:gd name="connsiteY36" fmla="*/ 353961 h 1101213"/>
              <a:gd name="connsiteX37" fmla="*/ 855407 w 1170039"/>
              <a:gd name="connsiteY37" fmla="*/ 294967 h 1101213"/>
              <a:gd name="connsiteX38" fmla="*/ 825910 w 1170039"/>
              <a:gd name="connsiteY38" fmla="*/ 265471 h 1101213"/>
              <a:gd name="connsiteX39" fmla="*/ 776749 w 1170039"/>
              <a:gd name="connsiteY39" fmla="*/ 206477 h 1101213"/>
              <a:gd name="connsiteX40" fmla="*/ 757084 w 1170039"/>
              <a:gd name="connsiteY40" fmla="*/ 176980 h 1101213"/>
              <a:gd name="connsiteX41" fmla="*/ 698091 w 1170039"/>
              <a:gd name="connsiteY41" fmla="*/ 137651 h 1101213"/>
              <a:gd name="connsiteX42" fmla="*/ 668594 w 1170039"/>
              <a:gd name="connsiteY42" fmla="*/ 108154 h 1101213"/>
              <a:gd name="connsiteX43" fmla="*/ 648929 w 1170039"/>
              <a:gd name="connsiteY43" fmla="*/ 78658 h 1101213"/>
              <a:gd name="connsiteX44" fmla="*/ 589936 w 1170039"/>
              <a:gd name="connsiteY44" fmla="*/ 39329 h 1101213"/>
              <a:gd name="connsiteX45" fmla="*/ 501446 w 1170039"/>
              <a:gd name="connsiteY45" fmla="*/ 0 h 1101213"/>
              <a:gd name="connsiteX46" fmla="*/ 432620 w 1170039"/>
              <a:gd name="connsiteY46" fmla="*/ 0 h 11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0039" h="1101213">
                <a:moveTo>
                  <a:pt x="432620" y="0"/>
                </a:moveTo>
                <a:cubicBezTo>
                  <a:pt x="367072" y="3277"/>
                  <a:pt x="301379" y="4382"/>
                  <a:pt x="235975" y="9832"/>
                </a:cubicBezTo>
                <a:cubicBezTo>
                  <a:pt x="219514" y="11204"/>
                  <a:pt x="184215" y="23808"/>
                  <a:pt x="167149" y="29496"/>
                </a:cubicBezTo>
                <a:cubicBezTo>
                  <a:pt x="126039" y="56903"/>
                  <a:pt x="107538" y="63666"/>
                  <a:pt x="78658" y="98322"/>
                </a:cubicBezTo>
                <a:cubicBezTo>
                  <a:pt x="71093" y="107400"/>
                  <a:pt x="64279" y="117250"/>
                  <a:pt x="58994" y="127819"/>
                </a:cubicBezTo>
                <a:cubicBezTo>
                  <a:pt x="54359" y="137089"/>
                  <a:pt x="54195" y="148256"/>
                  <a:pt x="49162" y="157316"/>
                </a:cubicBezTo>
                <a:cubicBezTo>
                  <a:pt x="-7188" y="258747"/>
                  <a:pt x="22250" y="179060"/>
                  <a:pt x="0" y="245806"/>
                </a:cubicBezTo>
                <a:cubicBezTo>
                  <a:pt x="3278" y="314632"/>
                  <a:pt x="4111" y="383618"/>
                  <a:pt x="9833" y="452284"/>
                </a:cubicBezTo>
                <a:cubicBezTo>
                  <a:pt x="10694" y="462612"/>
                  <a:pt x="17151" y="471726"/>
                  <a:pt x="19665" y="481780"/>
                </a:cubicBezTo>
                <a:cubicBezTo>
                  <a:pt x="33696" y="537905"/>
                  <a:pt x="24191" y="519813"/>
                  <a:pt x="39329" y="570271"/>
                </a:cubicBezTo>
                <a:cubicBezTo>
                  <a:pt x="45285" y="590125"/>
                  <a:pt x="52439" y="609600"/>
                  <a:pt x="58994" y="629264"/>
                </a:cubicBezTo>
                <a:cubicBezTo>
                  <a:pt x="62271" y="639096"/>
                  <a:pt x="66793" y="648598"/>
                  <a:pt x="68826" y="658761"/>
                </a:cubicBezTo>
                <a:cubicBezTo>
                  <a:pt x="82724" y="728250"/>
                  <a:pt x="73373" y="692065"/>
                  <a:pt x="98323" y="766916"/>
                </a:cubicBezTo>
                <a:cubicBezTo>
                  <a:pt x="101600" y="776748"/>
                  <a:pt x="102406" y="787790"/>
                  <a:pt x="108155" y="796413"/>
                </a:cubicBezTo>
                <a:lnTo>
                  <a:pt x="127820" y="825909"/>
                </a:lnTo>
                <a:cubicBezTo>
                  <a:pt x="138066" y="856647"/>
                  <a:pt x="148002" y="895081"/>
                  <a:pt x="176981" y="914400"/>
                </a:cubicBezTo>
                <a:lnTo>
                  <a:pt x="206478" y="934064"/>
                </a:lnTo>
                <a:cubicBezTo>
                  <a:pt x="250455" y="1000032"/>
                  <a:pt x="198649" y="935400"/>
                  <a:pt x="255639" y="973393"/>
                </a:cubicBezTo>
                <a:cubicBezTo>
                  <a:pt x="267209" y="981106"/>
                  <a:pt x="272981" y="996137"/>
                  <a:pt x="285136" y="1002890"/>
                </a:cubicBezTo>
                <a:cubicBezTo>
                  <a:pt x="303256" y="1012956"/>
                  <a:pt x="325589" y="1013284"/>
                  <a:pt x="344129" y="1022554"/>
                </a:cubicBezTo>
                <a:cubicBezTo>
                  <a:pt x="481461" y="1091222"/>
                  <a:pt x="369114" y="1043671"/>
                  <a:pt x="471949" y="1071716"/>
                </a:cubicBezTo>
                <a:cubicBezTo>
                  <a:pt x="491947" y="1077170"/>
                  <a:pt x="510243" y="1090290"/>
                  <a:pt x="530942" y="1091380"/>
                </a:cubicBezTo>
                <a:lnTo>
                  <a:pt x="717755" y="1101213"/>
                </a:lnTo>
                <a:cubicBezTo>
                  <a:pt x="806245" y="1097935"/>
                  <a:pt x="894847" y="1096904"/>
                  <a:pt x="983226" y="1091380"/>
                </a:cubicBezTo>
                <a:cubicBezTo>
                  <a:pt x="999905" y="1090338"/>
                  <a:pt x="1016264" y="1085945"/>
                  <a:pt x="1032387" y="1081548"/>
                </a:cubicBezTo>
                <a:cubicBezTo>
                  <a:pt x="1052385" y="1076094"/>
                  <a:pt x="1091381" y="1061884"/>
                  <a:pt x="1091381" y="1061884"/>
                </a:cubicBezTo>
                <a:cubicBezTo>
                  <a:pt x="1094658" y="1052052"/>
                  <a:pt x="1096180" y="1041447"/>
                  <a:pt x="1101213" y="1032387"/>
                </a:cubicBezTo>
                <a:cubicBezTo>
                  <a:pt x="1112691" y="1011727"/>
                  <a:pt x="1133068" y="995814"/>
                  <a:pt x="1140542" y="973393"/>
                </a:cubicBezTo>
                <a:cubicBezTo>
                  <a:pt x="1154112" y="932686"/>
                  <a:pt x="1144626" y="952520"/>
                  <a:pt x="1170039" y="914400"/>
                </a:cubicBezTo>
                <a:cubicBezTo>
                  <a:pt x="1166762" y="861961"/>
                  <a:pt x="1165707" y="809336"/>
                  <a:pt x="1160207" y="757084"/>
                </a:cubicBezTo>
                <a:cubicBezTo>
                  <a:pt x="1159122" y="746777"/>
                  <a:pt x="1156124" y="736211"/>
                  <a:pt x="1150375" y="727587"/>
                </a:cubicBezTo>
                <a:cubicBezTo>
                  <a:pt x="1142662" y="716017"/>
                  <a:pt x="1130710" y="707922"/>
                  <a:pt x="1120878" y="698090"/>
                </a:cubicBezTo>
                <a:cubicBezTo>
                  <a:pt x="1093687" y="616514"/>
                  <a:pt x="1139338" y="744848"/>
                  <a:pt x="1071716" y="609600"/>
                </a:cubicBezTo>
                <a:cubicBezTo>
                  <a:pt x="1065161" y="596490"/>
                  <a:pt x="1059593" y="582839"/>
                  <a:pt x="1052052" y="570271"/>
                </a:cubicBezTo>
                <a:cubicBezTo>
                  <a:pt x="1018142" y="513754"/>
                  <a:pt x="1016843" y="519012"/>
                  <a:pt x="983226" y="471948"/>
                </a:cubicBezTo>
                <a:cubicBezTo>
                  <a:pt x="949002" y="424035"/>
                  <a:pt x="979974" y="458863"/>
                  <a:pt x="934065" y="412954"/>
                </a:cubicBezTo>
                <a:cubicBezTo>
                  <a:pt x="927510" y="393290"/>
                  <a:pt x="929057" y="368618"/>
                  <a:pt x="914400" y="353961"/>
                </a:cubicBezTo>
                <a:lnTo>
                  <a:pt x="855407" y="294967"/>
                </a:lnTo>
                <a:cubicBezTo>
                  <a:pt x="845575" y="285135"/>
                  <a:pt x="833623" y="277041"/>
                  <a:pt x="825910" y="265471"/>
                </a:cubicBezTo>
                <a:cubicBezTo>
                  <a:pt x="777093" y="192242"/>
                  <a:pt x="839831" y="282175"/>
                  <a:pt x="776749" y="206477"/>
                </a:cubicBezTo>
                <a:cubicBezTo>
                  <a:pt x="769184" y="197399"/>
                  <a:pt x="765977" y="184762"/>
                  <a:pt x="757084" y="176980"/>
                </a:cubicBezTo>
                <a:cubicBezTo>
                  <a:pt x="739298" y="161417"/>
                  <a:pt x="714803" y="154363"/>
                  <a:pt x="698091" y="137651"/>
                </a:cubicBezTo>
                <a:cubicBezTo>
                  <a:pt x="688259" y="127819"/>
                  <a:pt x="677496" y="118836"/>
                  <a:pt x="668594" y="108154"/>
                </a:cubicBezTo>
                <a:cubicBezTo>
                  <a:pt x="661029" y="99076"/>
                  <a:pt x="657822" y="86439"/>
                  <a:pt x="648929" y="78658"/>
                </a:cubicBezTo>
                <a:cubicBezTo>
                  <a:pt x="631143" y="63095"/>
                  <a:pt x="609600" y="52439"/>
                  <a:pt x="589936" y="39329"/>
                </a:cubicBezTo>
                <a:cubicBezTo>
                  <a:pt x="563203" y="21507"/>
                  <a:pt x="536549" y="0"/>
                  <a:pt x="501446" y="0"/>
                </a:cubicBezTo>
                <a:lnTo>
                  <a:pt x="43262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10BBF-6AFB-4CA2-8613-1DAB7FA81338}"/>
              </a:ext>
            </a:extLst>
          </p:cNvPr>
          <p:cNvSpPr txBox="1"/>
          <p:nvPr/>
        </p:nvSpPr>
        <p:spPr>
          <a:xfrm>
            <a:off x="4573508" y="1370888"/>
            <a:ext cx="251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Dissatisfaction with Service Personnel/Visit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BBC13D-E8ED-4488-8F26-7481E51B7B39}"/>
              </a:ext>
            </a:extLst>
          </p:cNvPr>
          <p:cNvSpPr/>
          <p:nvPr/>
        </p:nvSpPr>
        <p:spPr>
          <a:xfrm>
            <a:off x="1835696" y="1628800"/>
            <a:ext cx="2808312" cy="1514739"/>
          </a:xfrm>
          <a:custGeom>
            <a:avLst/>
            <a:gdLst>
              <a:gd name="connsiteX0" fmla="*/ 432620 w 1170039"/>
              <a:gd name="connsiteY0" fmla="*/ 0 h 1101213"/>
              <a:gd name="connsiteX1" fmla="*/ 235975 w 1170039"/>
              <a:gd name="connsiteY1" fmla="*/ 9832 h 1101213"/>
              <a:gd name="connsiteX2" fmla="*/ 167149 w 1170039"/>
              <a:gd name="connsiteY2" fmla="*/ 29496 h 1101213"/>
              <a:gd name="connsiteX3" fmla="*/ 78658 w 1170039"/>
              <a:gd name="connsiteY3" fmla="*/ 98322 h 1101213"/>
              <a:gd name="connsiteX4" fmla="*/ 58994 w 1170039"/>
              <a:gd name="connsiteY4" fmla="*/ 127819 h 1101213"/>
              <a:gd name="connsiteX5" fmla="*/ 49162 w 1170039"/>
              <a:gd name="connsiteY5" fmla="*/ 157316 h 1101213"/>
              <a:gd name="connsiteX6" fmla="*/ 0 w 1170039"/>
              <a:gd name="connsiteY6" fmla="*/ 245806 h 1101213"/>
              <a:gd name="connsiteX7" fmla="*/ 9833 w 1170039"/>
              <a:gd name="connsiteY7" fmla="*/ 452284 h 1101213"/>
              <a:gd name="connsiteX8" fmla="*/ 19665 w 1170039"/>
              <a:gd name="connsiteY8" fmla="*/ 481780 h 1101213"/>
              <a:gd name="connsiteX9" fmla="*/ 39329 w 1170039"/>
              <a:gd name="connsiteY9" fmla="*/ 570271 h 1101213"/>
              <a:gd name="connsiteX10" fmla="*/ 58994 w 1170039"/>
              <a:gd name="connsiteY10" fmla="*/ 629264 h 1101213"/>
              <a:gd name="connsiteX11" fmla="*/ 68826 w 1170039"/>
              <a:gd name="connsiteY11" fmla="*/ 658761 h 1101213"/>
              <a:gd name="connsiteX12" fmla="*/ 98323 w 1170039"/>
              <a:gd name="connsiteY12" fmla="*/ 766916 h 1101213"/>
              <a:gd name="connsiteX13" fmla="*/ 108155 w 1170039"/>
              <a:gd name="connsiteY13" fmla="*/ 796413 h 1101213"/>
              <a:gd name="connsiteX14" fmla="*/ 127820 w 1170039"/>
              <a:gd name="connsiteY14" fmla="*/ 825909 h 1101213"/>
              <a:gd name="connsiteX15" fmla="*/ 176981 w 1170039"/>
              <a:gd name="connsiteY15" fmla="*/ 914400 h 1101213"/>
              <a:gd name="connsiteX16" fmla="*/ 206478 w 1170039"/>
              <a:gd name="connsiteY16" fmla="*/ 934064 h 1101213"/>
              <a:gd name="connsiteX17" fmla="*/ 255639 w 1170039"/>
              <a:gd name="connsiteY17" fmla="*/ 973393 h 1101213"/>
              <a:gd name="connsiteX18" fmla="*/ 285136 w 1170039"/>
              <a:gd name="connsiteY18" fmla="*/ 1002890 h 1101213"/>
              <a:gd name="connsiteX19" fmla="*/ 344129 w 1170039"/>
              <a:gd name="connsiteY19" fmla="*/ 1022554 h 1101213"/>
              <a:gd name="connsiteX20" fmla="*/ 471949 w 1170039"/>
              <a:gd name="connsiteY20" fmla="*/ 1071716 h 1101213"/>
              <a:gd name="connsiteX21" fmla="*/ 530942 w 1170039"/>
              <a:gd name="connsiteY21" fmla="*/ 1091380 h 1101213"/>
              <a:gd name="connsiteX22" fmla="*/ 717755 w 1170039"/>
              <a:gd name="connsiteY22" fmla="*/ 1101213 h 1101213"/>
              <a:gd name="connsiteX23" fmla="*/ 983226 w 1170039"/>
              <a:gd name="connsiteY23" fmla="*/ 1091380 h 1101213"/>
              <a:gd name="connsiteX24" fmla="*/ 1032387 w 1170039"/>
              <a:gd name="connsiteY24" fmla="*/ 1081548 h 1101213"/>
              <a:gd name="connsiteX25" fmla="*/ 1091381 w 1170039"/>
              <a:gd name="connsiteY25" fmla="*/ 1061884 h 1101213"/>
              <a:gd name="connsiteX26" fmla="*/ 1101213 w 1170039"/>
              <a:gd name="connsiteY26" fmla="*/ 1032387 h 1101213"/>
              <a:gd name="connsiteX27" fmla="*/ 1140542 w 1170039"/>
              <a:gd name="connsiteY27" fmla="*/ 973393 h 1101213"/>
              <a:gd name="connsiteX28" fmla="*/ 1170039 w 1170039"/>
              <a:gd name="connsiteY28" fmla="*/ 914400 h 1101213"/>
              <a:gd name="connsiteX29" fmla="*/ 1160207 w 1170039"/>
              <a:gd name="connsiteY29" fmla="*/ 757084 h 1101213"/>
              <a:gd name="connsiteX30" fmla="*/ 1150375 w 1170039"/>
              <a:gd name="connsiteY30" fmla="*/ 727587 h 1101213"/>
              <a:gd name="connsiteX31" fmla="*/ 1120878 w 1170039"/>
              <a:gd name="connsiteY31" fmla="*/ 698090 h 1101213"/>
              <a:gd name="connsiteX32" fmla="*/ 1071716 w 1170039"/>
              <a:gd name="connsiteY32" fmla="*/ 609600 h 1101213"/>
              <a:gd name="connsiteX33" fmla="*/ 1052052 w 1170039"/>
              <a:gd name="connsiteY33" fmla="*/ 570271 h 1101213"/>
              <a:gd name="connsiteX34" fmla="*/ 983226 w 1170039"/>
              <a:gd name="connsiteY34" fmla="*/ 471948 h 1101213"/>
              <a:gd name="connsiteX35" fmla="*/ 934065 w 1170039"/>
              <a:gd name="connsiteY35" fmla="*/ 412954 h 1101213"/>
              <a:gd name="connsiteX36" fmla="*/ 914400 w 1170039"/>
              <a:gd name="connsiteY36" fmla="*/ 353961 h 1101213"/>
              <a:gd name="connsiteX37" fmla="*/ 855407 w 1170039"/>
              <a:gd name="connsiteY37" fmla="*/ 294967 h 1101213"/>
              <a:gd name="connsiteX38" fmla="*/ 825910 w 1170039"/>
              <a:gd name="connsiteY38" fmla="*/ 265471 h 1101213"/>
              <a:gd name="connsiteX39" fmla="*/ 776749 w 1170039"/>
              <a:gd name="connsiteY39" fmla="*/ 206477 h 1101213"/>
              <a:gd name="connsiteX40" fmla="*/ 757084 w 1170039"/>
              <a:gd name="connsiteY40" fmla="*/ 176980 h 1101213"/>
              <a:gd name="connsiteX41" fmla="*/ 698091 w 1170039"/>
              <a:gd name="connsiteY41" fmla="*/ 137651 h 1101213"/>
              <a:gd name="connsiteX42" fmla="*/ 668594 w 1170039"/>
              <a:gd name="connsiteY42" fmla="*/ 108154 h 1101213"/>
              <a:gd name="connsiteX43" fmla="*/ 648929 w 1170039"/>
              <a:gd name="connsiteY43" fmla="*/ 78658 h 1101213"/>
              <a:gd name="connsiteX44" fmla="*/ 589936 w 1170039"/>
              <a:gd name="connsiteY44" fmla="*/ 39329 h 1101213"/>
              <a:gd name="connsiteX45" fmla="*/ 501446 w 1170039"/>
              <a:gd name="connsiteY45" fmla="*/ 0 h 1101213"/>
              <a:gd name="connsiteX46" fmla="*/ 432620 w 1170039"/>
              <a:gd name="connsiteY46" fmla="*/ 0 h 11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0039" h="1101213">
                <a:moveTo>
                  <a:pt x="432620" y="0"/>
                </a:moveTo>
                <a:cubicBezTo>
                  <a:pt x="367072" y="3277"/>
                  <a:pt x="301379" y="4382"/>
                  <a:pt x="235975" y="9832"/>
                </a:cubicBezTo>
                <a:cubicBezTo>
                  <a:pt x="219514" y="11204"/>
                  <a:pt x="184215" y="23808"/>
                  <a:pt x="167149" y="29496"/>
                </a:cubicBezTo>
                <a:cubicBezTo>
                  <a:pt x="126039" y="56903"/>
                  <a:pt x="107538" y="63666"/>
                  <a:pt x="78658" y="98322"/>
                </a:cubicBezTo>
                <a:cubicBezTo>
                  <a:pt x="71093" y="107400"/>
                  <a:pt x="64279" y="117250"/>
                  <a:pt x="58994" y="127819"/>
                </a:cubicBezTo>
                <a:cubicBezTo>
                  <a:pt x="54359" y="137089"/>
                  <a:pt x="54195" y="148256"/>
                  <a:pt x="49162" y="157316"/>
                </a:cubicBezTo>
                <a:cubicBezTo>
                  <a:pt x="-7188" y="258747"/>
                  <a:pt x="22250" y="179060"/>
                  <a:pt x="0" y="245806"/>
                </a:cubicBezTo>
                <a:cubicBezTo>
                  <a:pt x="3278" y="314632"/>
                  <a:pt x="4111" y="383618"/>
                  <a:pt x="9833" y="452284"/>
                </a:cubicBezTo>
                <a:cubicBezTo>
                  <a:pt x="10694" y="462612"/>
                  <a:pt x="17151" y="471726"/>
                  <a:pt x="19665" y="481780"/>
                </a:cubicBezTo>
                <a:cubicBezTo>
                  <a:pt x="33696" y="537905"/>
                  <a:pt x="24191" y="519813"/>
                  <a:pt x="39329" y="570271"/>
                </a:cubicBezTo>
                <a:cubicBezTo>
                  <a:pt x="45285" y="590125"/>
                  <a:pt x="52439" y="609600"/>
                  <a:pt x="58994" y="629264"/>
                </a:cubicBezTo>
                <a:cubicBezTo>
                  <a:pt x="62271" y="639096"/>
                  <a:pt x="66793" y="648598"/>
                  <a:pt x="68826" y="658761"/>
                </a:cubicBezTo>
                <a:cubicBezTo>
                  <a:pt x="82724" y="728250"/>
                  <a:pt x="73373" y="692065"/>
                  <a:pt x="98323" y="766916"/>
                </a:cubicBezTo>
                <a:cubicBezTo>
                  <a:pt x="101600" y="776748"/>
                  <a:pt x="102406" y="787790"/>
                  <a:pt x="108155" y="796413"/>
                </a:cubicBezTo>
                <a:lnTo>
                  <a:pt x="127820" y="825909"/>
                </a:lnTo>
                <a:cubicBezTo>
                  <a:pt x="138066" y="856647"/>
                  <a:pt x="148002" y="895081"/>
                  <a:pt x="176981" y="914400"/>
                </a:cubicBezTo>
                <a:lnTo>
                  <a:pt x="206478" y="934064"/>
                </a:lnTo>
                <a:cubicBezTo>
                  <a:pt x="250455" y="1000032"/>
                  <a:pt x="198649" y="935400"/>
                  <a:pt x="255639" y="973393"/>
                </a:cubicBezTo>
                <a:cubicBezTo>
                  <a:pt x="267209" y="981106"/>
                  <a:pt x="272981" y="996137"/>
                  <a:pt x="285136" y="1002890"/>
                </a:cubicBezTo>
                <a:cubicBezTo>
                  <a:pt x="303256" y="1012956"/>
                  <a:pt x="325589" y="1013284"/>
                  <a:pt x="344129" y="1022554"/>
                </a:cubicBezTo>
                <a:cubicBezTo>
                  <a:pt x="481461" y="1091222"/>
                  <a:pt x="369114" y="1043671"/>
                  <a:pt x="471949" y="1071716"/>
                </a:cubicBezTo>
                <a:cubicBezTo>
                  <a:pt x="491947" y="1077170"/>
                  <a:pt x="510243" y="1090290"/>
                  <a:pt x="530942" y="1091380"/>
                </a:cubicBezTo>
                <a:lnTo>
                  <a:pt x="717755" y="1101213"/>
                </a:lnTo>
                <a:cubicBezTo>
                  <a:pt x="806245" y="1097935"/>
                  <a:pt x="894847" y="1096904"/>
                  <a:pt x="983226" y="1091380"/>
                </a:cubicBezTo>
                <a:cubicBezTo>
                  <a:pt x="999905" y="1090338"/>
                  <a:pt x="1016264" y="1085945"/>
                  <a:pt x="1032387" y="1081548"/>
                </a:cubicBezTo>
                <a:cubicBezTo>
                  <a:pt x="1052385" y="1076094"/>
                  <a:pt x="1091381" y="1061884"/>
                  <a:pt x="1091381" y="1061884"/>
                </a:cubicBezTo>
                <a:cubicBezTo>
                  <a:pt x="1094658" y="1052052"/>
                  <a:pt x="1096180" y="1041447"/>
                  <a:pt x="1101213" y="1032387"/>
                </a:cubicBezTo>
                <a:cubicBezTo>
                  <a:pt x="1112691" y="1011727"/>
                  <a:pt x="1133068" y="995814"/>
                  <a:pt x="1140542" y="973393"/>
                </a:cubicBezTo>
                <a:cubicBezTo>
                  <a:pt x="1154112" y="932686"/>
                  <a:pt x="1144626" y="952520"/>
                  <a:pt x="1170039" y="914400"/>
                </a:cubicBezTo>
                <a:cubicBezTo>
                  <a:pt x="1166762" y="861961"/>
                  <a:pt x="1165707" y="809336"/>
                  <a:pt x="1160207" y="757084"/>
                </a:cubicBezTo>
                <a:cubicBezTo>
                  <a:pt x="1159122" y="746777"/>
                  <a:pt x="1156124" y="736211"/>
                  <a:pt x="1150375" y="727587"/>
                </a:cubicBezTo>
                <a:cubicBezTo>
                  <a:pt x="1142662" y="716017"/>
                  <a:pt x="1130710" y="707922"/>
                  <a:pt x="1120878" y="698090"/>
                </a:cubicBezTo>
                <a:cubicBezTo>
                  <a:pt x="1093687" y="616514"/>
                  <a:pt x="1139338" y="744848"/>
                  <a:pt x="1071716" y="609600"/>
                </a:cubicBezTo>
                <a:cubicBezTo>
                  <a:pt x="1065161" y="596490"/>
                  <a:pt x="1059593" y="582839"/>
                  <a:pt x="1052052" y="570271"/>
                </a:cubicBezTo>
                <a:cubicBezTo>
                  <a:pt x="1018142" y="513754"/>
                  <a:pt x="1016843" y="519012"/>
                  <a:pt x="983226" y="471948"/>
                </a:cubicBezTo>
                <a:cubicBezTo>
                  <a:pt x="949002" y="424035"/>
                  <a:pt x="979974" y="458863"/>
                  <a:pt x="934065" y="412954"/>
                </a:cubicBezTo>
                <a:cubicBezTo>
                  <a:pt x="927510" y="393290"/>
                  <a:pt x="929057" y="368618"/>
                  <a:pt x="914400" y="353961"/>
                </a:cubicBezTo>
                <a:lnTo>
                  <a:pt x="855407" y="294967"/>
                </a:lnTo>
                <a:cubicBezTo>
                  <a:pt x="845575" y="285135"/>
                  <a:pt x="833623" y="277041"/>
                  <a:pt x="825910" y="265471"/>
                </a:cubicBezTo>
                <a:cubicBezTo>
                  <a:pt x="777093" y="192242"/>
                  <a:pt x="839831" y="282175"/>
                  <a:pt x="776749" y="206477"/>
                </a:cubicBezTo>
                <a:cubicBezTo>
                  <a:pt x="769184" y="197399"/>
                  <a:pt x="765977" y="184762"/>
                  <a:pt x="757084" y="176980"/>
                </a:cubicBezTo>
                <a:cubicBezTo>
                  <a:pt x="739298" y="161417"/>
                  <a:pt x="714803" y="154363"/>
                  <a:pt x="698091" y="137651"/>
                </a:cubicBezTo>
                <a:cubicBezTo>
                  <a:pt x="688259" y="127819"/>
                  <a:pt x="677496" y="118836"/>
                  <a:pt x="668594" y="108154"/>
                </a:cubicBezTo>
                <a:cubicBezTo>
                  <a:pt x="661029" y="99076"/>
                  <a:pt x="657822" y="86439"/>
                  <a:pt x="648929" y="78658"/>
                </a:cubicBezTo>
                <a:cubicBezTo>
                  <a:pt x="631143" y="63095"/>
                  <a:pt x="609600" y="52439"/>
                  <a:pt x="589936" y="39329"/>
                </a:cubicBezTo>
                <a:cubicBezTo>
                  <a:pt x="563203" y="21507"/>
                  <a:pt x="536549" y="0"/>
                  <a:pt x="501446" y="0"/>
                </a:cubicBezTo>
                <a:lnTo>
                  <a:pt x="43262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D4811-EC4A-4F37-BA8D-093D91BFD02F}"/>
              </a:ext>
            </a:extLst>
          </p:cNvPr>
          <p:cNvSpPr txBox="1"/>
          <p:nvPr/>
        </p:nvSpPr>
        <p:spPr>
          <a:xfrm>
            <a:off x="1378313" y="1271664"/>
            <a:ext cx="207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Dissatisfaction with 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344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8FEDF6-4411-414A-8A33-3761136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300"/>
            <a:ext cx="9144000" cy="596202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FA019-EA36-4331-80F2-94C899BCEF62}"/>
              </a:ext>
            </a:extLst>
          </p:cNvPr>
          <p:cNvSpPr txBox="1"/>
          <p:nvPr/>
        </p:nvSpPr>
        <p:spPr>
          <a:xfrm>
            <a:off x="539552" y="1886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for Sentences Containing the Word “Issue”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634127-3976-4AAC-BCC2-9F543C09067B}"/>
              </a:ext>
            </a:extLst>
          </p:cNvPr>
          <p:cNvSpPr/>
          <p:nvPr/>
        </p:nvSpPr>
        <p:spPr>
          <a:xfrm>
            <a:off x="7830675" y="4865077"/>
            <a:ext cx="797510" cy="691661"/>
          </a:xfrm>
          <a:custGeom>
            <a:avLst/>
            <a:gdLst>
              <a:gd name="connsiteX0" fmla="*/ 492710 w 797510"/>
              <a:gd name="connsiteY0" fmla="*/ 0 h 691661"/>
              <a:gd name="connsiteX1" fmla="*/ 434094 w 797510"/>
              <a:gd name="connsiteY1" fmla="*/ 11723 h 691661"/>
              <a:gd name="connsiteX2" fmla="*/ 398925 w 797510"/>
              <a:gd name="connsiteY2" fmla="*/ 23446 h 691661"/>
              <a:gd name="connsiteX3" fmla="*/ 234802 w 797510"/>
              <a:gd name="connsiteY3" fmla="*/ 46892 h 691661"/>
              <a:gd name="connsiteX4" fmla="*/ 187910 w 797510"/>
              <a:gd name="connsiteY4" fmla="*/ 58615 h 691661"/>
              <a:gd name="connsiteX5" fmla="*/ 117571 w 797510"/>
              <a:gd name="connsiteY5" fmla="*/ 82061 h 691661"/>
              <a:gd name="connsiteX6" fmla="*/ 58956 w 797510"/>
              <a:gd name="connsiteY6" fmla="*/ 140677 h 691661"/>
              <a:gd name="connsiteX7" fmla="*/ 47233 w 797510"/>
              <a:gd name="connsiteY7" fmla="*/ 187569 h 691661"/>
              <a:gd name="connsiteX8" fmla="*/ 23787 w 797510"/>
              <a:gd name="connsiteY8" fmla="*/ 222738 h 691661"/>
              <a:gd name="connsiteX9" fmla="*/ 12063 w 797510"/>
              <a:gd name="connsiteY9" fmla="*/ 257908 h 691661"/>
              <a:gd name="connsiteX10" fmla="*/ 12063 w 797510"/>
              <a:gd name="connsiteY10" fmla="*/ 445477 h 691661"/>
              <a:gd name="connsiteX11" fmla="*/ 35510 w 797510"/>
              <a:gd name="connsiteY11" fmla="*/ 527538 h 691661"/>
              <a:gd name="connsiteX12" fmla="*/ 105848 w 797510"/>
              <a:gd name="connsiteY12" fmla="*/ 597877 h 691661"/>
              <a:gd name="connsiteX13" fmla="*/ 141017 w 797510"/>
              <a:gd name="connsiteY13" fmla="*/ 633046 h 691661"/>
              <a:gd name="connsiteX14" fmla="*/ 246525 w 797510"/>
              <a:gd name="connsiteY14" fmla="*/ 668215 h 691661"/>
              <a:gd name="connsiteX15" fmla="*/ 316863 w 797510"/>
              <a:gd name="connsiteY15" fmla="*/ 691661 h 691661"/>
              <a:gd name="connsiteX16" fmla="*/ 445817 w 797510"/>
              <a:gd name="connsiteY16" fmla="*/ 679938 h 691661"/>
              <a:gd name="connsiteX17" fmla="*/ 516156 w 797510"/>
              <a:gd name="connsiteY17" fmla="*/ 668215 h 691661"/>
              <a:gd name="connsiteX18" fmla="*/ 668556 w 797510"/>
              <a:gd name="connsiteY18" fmla="*/ 633046 h 691661"/>
              <a:gd name="connsiteX19" fmla="*/ 738894 w 797510"/>
              <a:gd name="connsiteY19" fmla="*/ 539261 h 691661"/>
              <a:gd name="connsiteX20" fmla="*/ 762340 w 797510"/>
              <a:gd name="connsiteY20" fmla="*/ 468923 h 691661"/>
              <a:gd name="connsiteX21" fmla="*/ 774063 w 797510"/>
              <a:gd name="connsiteY21" fmla="*/ 422031 h 691661"/>
              <a:gd name="connsiteX22" fmla="*/ 797510 w 797510"/>
              <a:gd name="connsiteY22" fmla="*/ 351692 h 691661"/>
              <a:gd name="connsiteX23" fmla="*/ 785787 w 797510"/>
              <a:gd name="connsiteY23" fmla="*/ 187569 h 691661"/>
              <a:gd name="connsiteX24" fmla="*/ 715448 w 797510"/>
              <a:gd name="connsiteY24" fmla="*/ 152400 h 691661"/>
              <a:gd name="connsiteX25" fmla="*/ 492710 w 797510"/>
              <a:gd name="connsiteY25" fmla="*/ 117231 h 691661"/>
              <a:gd name="connsiteX26" fmla="*/ 457540 w 797510"/>
              <a:gd name="connsiteY26" fmla="*/ 105508 h 691661"/>
              <a:gd name="connsiteX27" fmla="*/ 410648 w 797510"/>
              <a:gd name="connsiteY27" fmla="*/ 820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97510" h="691661">
                <a:moveTo>
                  <a:pt x="492710" y="0"/>
                </a:moveTo>
                <a:cubicBezTo>
                  <a:pt x="473171" y="3908"/>
                  <a:pt x="453425" y="6890"/>
                  <a:pt x="434094" y="11723"/>
                </a:cubicBezTo>
                <a:cubicBezTo>
                  <a:pt x="422106" y="14720"/>
                  <a:pt x="411083" y="21236"/>
                  <a:pt x="398925" y="23446"/>
                </a:cubicBezTo>
                <a:cubicBezTo>
                  <a:pt x="161214" y="66666"/>
                  <a:pt x="427009" y="8451"/>
                  <a:pt x="234802" y="46892"/>
                </a:cubicBezTo>
                <a:cubicBezTo>
                  <a:pt x="219003" y="50052"/>
                  <a:pt x="203342" y="53985"/>
                  <a:pt x="187910" y="58615"/>
                </a:cubicBezTo>
                <a:cubicBezTo>
                  <a:pt x="164238" y="65717"/>
                  <a:pt x="117571" y="82061"/>
                  <a:pt x="117571" y="82061"/>
                </a:cubicBezTo>
                <a:cubicBezTo>
                  <a:pt x="98033" y="101600"/>
                  <a:pt x="65658" y="113870"/>
                  <a:pt x="58956" y="140677"/>
                </a:cubicBezTo>
                <a:cubicBezTo>
                  <a:pt x="55048" y="156308"/>
                  <a:pt x="53580" y="172760"/>
                  <a:pt x="47233" y="187569"/>
                </a:cubicBezTo>
                <a:cubicBezTo>
                  <a:pt x="41683" y="200519"/>
                  <a:pt x="30088" y="210136"/>
                  <a:pt x="23787" y="222738"/>
                </a:cubicBezTo>
                <a:cubicBezTo>
                  <a:pt x="18260" y="233791"/>
                  <a:pt x="15971" y="246185"/>
                  <a:pt x="12063" y="257908"/>
                </a:cubicBezTo>
                <a:cubicBezTo>
                  <a:pt x="-2528" y="360042"/>
                  <a:pt x="-5448" y="331661"/>
                  <a:pt x="12063" y="445477"/>
                </a:cubicBezTo>
                <a:cubicBezTo>
                  <a:pt x="12516" y="448421"/>
                  <a:pt x="29635" y="519985"/>
                  <a:pt x="35510" y="527538"/>
                </a:cubicBezTo>
                <a:cubicBezTo>
                  <a:pt x="55867" y="553711"/>
                  <a:pt x="82402" y="574431"/>
                  <a:pt x="105848" y="597877"/>
                </a:cubicBezTo>
                <a:cubicBezTo>
                  <a:pt x="117571" y="609600"/>
                  <a:pt x="126188" y="625632"/>
                  <a:pt x="141017" y="633046"/>
                </a:cubicBezTo>
                <a:cubicBezTo>
                  <a:pt x="226993" y="676033"/>
                  <a:pt x="146532" y="640944"/>
                  <a:pt x="246525" y="668215"/>
                </a:cubicBezTo>
                <a:cubicBezTo>
                  <a:pt x="270368" y="674718"/>
                  <a:pt x="316863" y="691661"/>
                  <a:pt x="316863" y="691661"/>
                </a:cubicBezTo>
                <a:cubicBezTo>
                  <a:pt x="359848" y="687753"/>
                  <a:pt x="402951" y="684981"/>
                  <a:pt x="445817" y="679938"/>
                </a:cubicBezTo>
                <a:cubicBezTo>
                  <a:pt x="469424" y="677161"/>
                  <a:pt x="492793" y="672595"/>
                  <a:pt x="516156" y="668215"/>
                </a:cubicBezTo>
                <a:cubicBezTo>
                  <a:pt x="634417" y="646041"/>
                  <a:pt x="599019" y="656225"/>
                  <a:pt x="668556" y="633046"/>
                </a:cubicBezTo>
                <a:cubicBezTo>
                  <a:pt x="721579" y="553512"/>
                  <a:pt x="695523" y="582634"/>
                  <a:pt x="738894" y="539261"/>
                </a:cubicBezTo>
                <a:cubicBezTo>
                  <a:pt x="746709" y="515815"/>
                  <a:pt x="756346" y="492899"/>
                  <a:pt x="762340" y="468923"/>
                </a:cubicBezTo>
                <a:cubicBezTo>
                  <a:pt x="766248" y="453292"/>
                  <a:pt x="769433" y="437463"/>
                  <a:pt x="774063" y="422031"/>
                </a:cubicBezTo>
                <a:cubicBezTo>
                  <a:pt x="781165" y="398359"/>
                  <a:pt x="797510" y="351692"/>
                  <a:pt x="797510" y="351692"/>
                </a:cubicBezTo>
                <a:cubicBezTo>
                  <a:pt x="793602" y="296984"/>
                  <a:pt x="799090" y="240778"/>
                  <a:pt x="785787" y="187569"/>
                </a:cubicBezTo>
                <a:cubicBezTo>
                  <a:pt x="781281" y="169546"/>
                  <a:pt x="728072" y="157810"/>
                  <a:pt x="715448" y="152400"/>
                </a:cubicBezTo>
                <a:cubicBezTo>
                  <a:pt x="596387" y="101374"/>
                  <a:pt x="751965" y="134515"/>
                  <a:pt x="492710" y="117231"/>
                </a:cubicBezTo>
                <a:cubicBezTo>
                  <a:pt x="480987" y="113323"/>
                  <a:pt x="468898" y="110376"/>
                  <a:pt x="457540" y="105508"/>
                </a:cubicBezTo>
                <a:cubicBezTo>
                  <a:pt x="441477" y="98624"/>
                  <a:pt x="410648" y="82061"/>
                  <a:pt x="410648" y="820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2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1B252-C12B-48A7-806F-C59BFA7D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796"/>
            <a:ext cx="9144000" cy="3766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B17C3-CAD1-4AA7-ADF2-3130FC30304E}"/>
              </a:ext>
            </a:extLst>
          </p:cNvPr>
          <p:cNvSpPr txBox="1"/>
          <p:nvPr/>
        </p:nvSpPr>
        <p:spPr>
          <a:xfrm>
            <a:off x="1115616" y="4046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Wordstat Multi-Dimensional Scaling</a:t>
            </a:r>
          </a:p>
        </p:txBody>
      </p:sp>
    </p:spTree>
    <p:extLst>
      <p:ext uri="{BB962C8B-B14F-4D97-AF65-F5344CB8AC3E}">
        <p14:creationId xmlns:p14="http://schemas.microsoft.com/office/powerpoint/2010/main" val="301064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9F9116-6863-4AB5-842F-8FE802A2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303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9700A-E6E2-4638-925A-A16D451B7637}"/>
              </a:ext>
            </a:extLst>
          </p:cNvPr>
          <p:cNvSpPr txBox="1"/>
          <p:nvPr/>
        </p:nvSpPr>
        <p:spPr>
          <a:xfrm>
            <a:off x="1709428" y="28604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Importance As a Predictor of Comcast Cancelations</a:t>
            </a:r>
          </a:p>
          <a:p>
            <a:pPr algn="ctr"/>
            <a:r>
              <a:rPr lang="en-US" dirty="0"/>
              <a:t>Using Gradient Boosting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B69FD-1EB2-461F-84C1-4FE6FC13D635}"/>
              </a:ext>
            </a:extLst>
          </p:cNvPr>
          <p:cNvSpPr txBox="1"/>
          <p:nvPr/>
        </p:nvSpPr>
        <p:spPr>
          <a:xfrm>
            <a:off x="-54260" y="836712"/>
            <a:ext cx="176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A3E09-4D67-4CAA-AFD6-E92654937E88}"/>
              </a:ext>
            </a:extLst>
          </p:cNvPr>
          <p:cNvSpPr txBox="1"/>
          <p:nvPr/>
        </p:nvSpPr>
        <p:spPr>
          <a:xfrm>
            <a:off x="1115616" y="15457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Keyword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051-BCDF-4FF7-8C40-AB95DB41795D}"/>
              </a:ext>
            </a:extLst>
          </p:cNvPr>
          <p:cNvSpPr txBox="1"/>
          <p:nvPr/>
        </p:nvSpPr>
        <p:spPr>
          <a:xfrm>
            <a:off x="1907704" y="219209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Word 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9409F-0514-4EC8-BA7F-598108EF022F}"/>
              </a:ext>
            </a:extLst>
          </p:cNvPr>
          <p:cNvCxnSpPr/>
          <p:nvPr/>
        </p:nvCxnSpPr>
        <p:spPr>
          <a:xfrm flipH="1">
            <a:off x="683568" y="1844824"/>
            <a:ext cx="432048" cy="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C98D21-FDEF-485D-9BB1-F8D8FC1FFFC8}"/>
              </a:ext>
            </a:extLst>
          </p:cNvPr>
          <p:cNvCxnSpPr/>
          <p:nvPr/>
        </p:nvCxnSpPr>
        <p:spPr>
          <a:xfrm flipH="1">
            <a:off x="827584" y="2492896"/>
            <a:ext cx="115212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7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4497B-771E-4E5C-A22C-E4BFF001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6619875" cy="527685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C997B94D-A398-46E0-ACA0-787861C413F2}"/>
              </a:ext>
            </a:extLst>
          </p:cNvPr>
          <p:cNvSpPr/>
          <p:nvPr/>
        </p:nvSpPr>
        <p:spPr>
          <a:xfrm>
            <a:off x="6492021" y="3125032"/>
            <a:ext cx="895239" cy="457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D2365-E577-4537-8908-E7F7610D503B}"/>
              </a:ext>
            </a:extLst>
          </p:cNvPr>
          <p:cNvSpPr txBox="1"/>
          <p:nvPr/>
        </p:nvSpPr>
        <p:spPr>
          <a:xfrm>
            <a:off x="7367954" y="3195933"/>
            <a:ext cx="133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Threshold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0CA76-95AE-4ED7-9491-1151721B4D38}"/>
              </a:ext>
            </a:extLst>
          </p:cNvPr>
          <p:cNvSpPr txBox="1"/>
          <p:nvPr/>
        </p:nvSpPr>
        <p:spPr>
          <a:xfrm>
            <a:off x="6444208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Cancel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BFDBE-1AD8-4D8A-BD8C-8342A5BDBDC5}"/>
              </a:ext>
            </a:extLst>
          </p:cNvPr>
          <p:cNvSpPr txBox="1"/>
          <p:nvPr/>
        </p:nvSpPr>
        <p:spPr>
          <a:xfrm>
            <a:off x="6403342" y="4068911"/>
            <a:ext cx="191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Keep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11E96-042E-473B-972C-CF81209955BF}"/>
              </a:ext>
            </a:extLst>
          </p:cNvPr>
          <p:cNvSpPr txBox="1"/>
          <p:nvPr/>
        </p:nvSpPr>
        <p:spPr>
          <a:xfrm>
            <a:off x="6492021" y="260648"/>
            <a:ext cx="22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246733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67706-D29A-4D1F-A1A7-403B1DB4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4" y="1517873"/>
            <a:ext cx="2790825" cy="41433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949E40-95BB-468C-ADEB-7C568081C385}"/>
              </a:ext>
            </a:extLst>
          </p:cNvPr>
          <p:cNvCxnSpPr>
            <a:cxnSpLocks/>
          </p:cNvCxnSpPr>
          <p:nvPr/>
        </p:nvCxnSpPr>
        <p:spPr>
          <a:xfrm>
            <a:off x="1331640" y="57332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AD48-5305-4D15-BE73-6250A12A5C4C}"/>
              </a:ext>
            </a:extLst>
          </p:cNvPr>
          <p:cNvSpPr txBox="1"/>
          <p:nvPr/>
        </p:nvSpPr>
        <p:spPr>
          <a:xfrm>
            <a:off x="395536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114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275E5-63C5-43F9-B85F-FEA705935F09}"/>
              </a:ext>
            </a:extLst>
          </p:cNvPr>
          <p:cNvSpPr txBox="1"/>
          <p:nvPr/>
        </p:nvSpPr>
        <p:spPr>
          <a:xfrm>
            <a:off x="683568" y="808015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Nearly Certain to Cancel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F66CD-151F-4C7F-9DA4-0D3C8CA0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17873"/>
            <a:ext cx="2190750" cy="402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31748-4256-473B-896A-E504A3C6ED54}"/>
              </a:ext>
            </a:extLst>
          </p:cNvPr>
          <p:cNvSpPr txBox="1"/>
          <p:nvPr/>
        </p:nvSpPr>
        <p:spPr>
          <a:xfrm>
            <a:off x="3679471" y="732685"/>
            <a:ext cx="2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Highly Likely to Cancel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E8825-FFE8-45BE-A5C6-6AEE11F03440}"/>
              </a:ext>
            </a:extLst>
          </p:cNvPr>
          <p:cNvCxnSpPr>
            <a:cxnSpLocks/>
          </p:cNvCxnSpPr>
          <p:nvPr/>
        </p:nvCxnSpPr>
        <p:spPr>
          <a:xfrm>
            <a:off x="4283968" y="5661248"/>
            <a:ext cx="0" cy="4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D3204E-43C5-433C-B9F5-D5022A367068}"/>
              </a:ext>
            </a:extLst>
          </p:cNvPr>
          <p:cNvSpPr txBox="1"/>
          <p:nvPr/>
        </p:nvSpPr>
        <p:spPr>
          <a:xfrm>
            <a:off x="3611152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52 total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FBAF56-DE79-4F61-A38E-2957D2EB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25" y="1392165"/>
            <a:ext cx="2162175" cy="41719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901E1-E2EB-4BA0-9295-422703CF442A}"/>
              </a:ext>
            </a:extLst>
          </p:cNvPr>
          <p:cNvCxnSpPr>
            <a:cxnSpLocks/>
          </p:cNvCxnSpPr>
          <p:nvPr/>
        </p:nvCxnSpPr>
        <p:spPr>
          <a:xfrm>
            <a:off x="7503430" y="5886517"/>
            <a:ext cx="0" cy="34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62821E-56B9-4156-9EC7-172AFE3EBCCF}"/>
              </a:ext>
            </a:extLst>
          </p:cNvPr>
          <p:cNvSpPr txBox="1"/>
          <p:nvPr/>
        </p:nvSpPr>
        <p:spPr>
          <a:xfrm>
            <a:off x="6983760" y="63004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1274 total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0E5C3-73CC-478C-88E0-278EC05D2011}"/>
              </a:ext>
            </a:extLst>
          </p:cNvPr>
          <p:cNvSpPr txBox="1"/>
          <p:nvPr/>
        </p:nvSpPr>
        <p:spPr>
          <a:xfrm>
            <a:off x="6461769" y="732685"/>
            <a:ext cx="2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1,274 Probable to Cancel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F8871-7F66-47FA-927D-CA218646FA37}"/>
              </a:ext>
            </a:extLst>
          </p:cNvPr>
          <p:cNvSpPr txBox="1"/>
          <p:nvPr/>
        </p:nvSpPr>
        <p:spPr>
          <a:xfrm>
            <a:off x="395536" y="18821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Predictive Model Identifies Targets For a Risk Management Strategy for Comcast</a:t>
            </a:r>
          </a:p>
        </p:txBody>
      </p:sp>
    </p:spTree>
    <p:extLst>
      <p:ext uri="{BB962C8B-B14F-4D97-AF65-F5344CB8AC3E}">
        <p14:creationId xmlns:p14="http://schemas.microsoft.com/office/powerpoint/2010/main" val="135933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1B21F-2CDB-4CF0-B716-93FC9DCC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19666"/>
            <a:ext cx="7839075" cy="616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907A3-B893-4FEC-858F-1E2217E72B10}"/>
              </a:ext>
            </a:extLst>
          </p:cNvPr>
          <p:cNvSpPr txBox="1"/>
          <p:nvPr/>
        </p:nvSpPr>
        <p:spPr>
          <a:xfrm>
            <a:off x="1115616" y="26064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Production Prototype Based Upon Machine Learning Naïve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5CA03-6C93-4A4D-BB0D-14CECBB69631}"/>
              </a:ext>
            </a:extLst>
          </p:cNvPr>
          <p:cNvSpPr txBox="1"/>
          <p:nvPr/>
        </p:nvSpPr>
        <p:spPr>
          <a:xfrm>
            <a:off x="3563888" y="55947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Customer Will Not Cancel</a:t>
            </a:r>
          </a:p>
        </p:txBody>
      </p:sp>
    </p:spTree>
    <p:extLst>
      <p:ext uri="{BB962C8B-B14F-4D97-AF65-F5344CB8AC3E}">
        <p14:creationId xmlns:p14="http://schemas.microsoft.com/office/powerpoint/2010/main" val="389283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FDC58-4386-4B08-9978-E8400B04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143898" cy="543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B1172-3AF7-4475-AF81-F8C9B3221711}"/>
              </a:ext>
            </a:extLst>
          </p:cNvPr>
          <p:cNvSpPr txBox="1"/>
          <p:nvPr/>
        </p:nvSpPr>
        <p:spPr>
          <a:xfrm>
            <a:off x="3563888" y="55947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Predicts Customer Will Cancel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9136-B01E-4A7D-A0A3-DA81E91505B7}"/>
              </a:ext>
            </a:extLst>
          </p:cNvPr>
          <p:cNvSpPr txBox="1"/>
          <p:nvPr/>
        </p:nvSpPr>
        <p:spPr>
          <a:xfrm>
            <a:off x="1115616" y="26064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Production Prototype Based Upon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773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Available data of Comcast complaints (5600+) reduced to remove missing values </a:t>
            </a:r>
          </a:p>
          <a:p>
            <a:pPr marL="0" indent="0">
              <a:buNone/>
            </a:pPr>
            <a:r>
              <a:rPr lang="en-IN" sz="2400" dirty="0"/>
              <a:t>It consist of the following fields: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Author (first name, city and state)</a:t>
            </a:r>
          </a:p>
          <a:p>
            <a:r>
              <a:rPr lang="en-IN" sz="2400" dirty="0"/>
              <a:t>Posted_on date</a:t>
            </a:r>
          </a:p>
          <a:p>
            <a:r>
              <a:rPr lang="en-IN" sz="2400" dirty="0"/>
              <a:t>Rating (0 to 5)</a:t>
            </a:r>
          </a:p>
          <a:p>
            <a:r>
              <a:rPr lang="en-IN" sz="2400" dirty="0"/>
              <a:t>Complaint text</a:t>
            </a:r>
          </a:p>
        </p:txBody>
      </p:sp>
      <p:pic>
        <p:nvPicPr>
          <p:cNvPr id="1026" name="Picture 2" descr="C:\Users\johna\AppData\Local\Temp\SNAGHTML53b5339c.PNG">
            <a:extLst>
              <a:ext uri="{FF2B5EF4-FFF2-40B4-BE49-F238E27FC236}">
                <a16:creationId xmlns:a16="http://schemas.microsoft.com/office/drawing/2014/main" id="{C0C5F219-D120-4E88-B75A-7C21E6FA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50" y="3676021"/>
            <a:ext cx="5875138" cy="302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857071-7CC8-4A17-9143-92721E41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2" y="1052736"/>
            <a:ext cx="8226075" cy="523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BF5F9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5F8BB-89BC-4BE5-AE1E-E686C2F907CA}"/>
              </a:ext>
            </a:extLst>
          </p:cNvPr>
          <p:cNvSpPr txBox="1"/>
          <p:nvPr/>
        </p:nvSpPr>
        <p:spPr>
          <a:xfrm>
            <a:off x="971600" y="137135"/>
            <a:ext cx="673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Analytics Breaks Statements Down To Unique Words</a:t>
            </a:r>
          </a:p>
          <a:p>
            <a:pPr algn="ctr"/>
            <a:r>
              <a:rPr lang="en-US" dirty="0"/>
              <a:t>The Word “Cancel” and Its Variants are Identified as Interesting Labels for Prediction of Churn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DC35A2-A4F3-47FA-9E95-C9F4E970377C}"/>
              </a:ext>
            </a:extLst>
          </p:cNvPr>
          <p:cNvSpPr/>
          <p:nvPr/>
        </p:nvSpPr>
        <p:spPr>
          <a:xfrm>
            <a:off x="251520" y="1916832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Predicting Churn using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Approximately 19.65% or 1/5</a:t>
            </a:r>
            <a:r>
              <a:rPr lang="en-IN" baseline="30000" dirty="0"/>
              <a:t>th</a:t>
            </a:r>
            <a:r>
              <a:rPr lang="en-IN" dirty="0"/>
              <a:t> of the complaints contains a term from the word cloud cancel*(cancel, switching, termination, etc.), indicative of “customer churn”</a:t>
            </a:r>
          </a:p>
          <a:p>
            <a:endParaRPr lang="en-IN" dirty="0"/>
          </a:p>
          <a:p>
            <a:r>
              <a:rPr lang="en-IN" dirty="0"/>
              <a:t>In order to avoid churn, it would be useful to accurately predict the reasons for “churn” and improvement areas to avoid “churn”</a:t>
            </a:r>
          </a:p>
        </p:txBody>
      </p:sp>
    </p:spTree>
    <p:extLst>
      <p:ext uri="{BB962C8B-B14F-4D97-AF65-F5344CB8AC3E}">
        <p14:creationId xmlns:p14="http://schemas.microsoft.com/office/powerpoint/2010/main" val="69303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30291-739C-499D-A637-02C23346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8640"/>
            <a:ext cx="7524328" cy="4608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59687-6B42-4ADB-A756-1DBD35BB41C8}"/>
              </a:ext>
            </a:extLst>
          </p:cNvPr>
          <p:cNvSpPr txBox="1"/>
          <p:nvPr/>
        </p:nvSpPr>
        <p:spPr>
          <a:xfrm>
            <a:off x="323528" y="5373216"/>
            <a:ext cx="803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 : The frequency of occurrence of the term Cancel* has been </a:t>
            </a:r>
          </a:p>
          <a:p>
            <a:r>
              <a:rPr lang="en-IN" dirty="0"/>
              <a:t>	sporadically increasing since Dec-2007, as is evident from the above chart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C57BC-F937-4AAC-AE68-7C9BD1CAD8C2}"/>
              </a:ext>
            </a:extLst>
          </p:cNvPr>
          <p:cNvSpPr txBox="1"/>
          <p:nvPr/>
        </p:nvSpPr>
        <p:spPr>
          <a:xfrm>
            <a:off x="323528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Minitab Graph</a:t>
            </a:r>
          </a:p>
        </p:txBody>
      </p:sp>
    </p:spTree>
    <p:extLst>
      <p:ext uri="{BB962C8B-B14F-4D97-AF65-F5344CB8AC3E}">
        <p14:creationId xmlns:p14="http://schemas.microsoft.com/office/powerpoint/2010/main" val="13163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Ratingwise distribution of complaints containing “cancel”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0787"/>
            <a:ext cx="6336704" cy="3910650"/>
          </a:xfrm>
        </p:spPr>
      </p:pic>
      <p:sp>
        <p:nvSpPr>
          <p:cNvPr id="5" name="TextBox 4"/>
          <p:cNvSpPr txBox="1"/>
          <p:nvPr/>
        </p:nvSpPr>
        <p:spPr>
          <a:xfrm>
            <a:off x="1547664" y="5373216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Insight: Most Customers wishing to cancel services  gave a low rating of 1 or 0.</a:t>
            </a:r>
          </a:p>
        </p:txBody>
      </p:sp>
    </p:spTree>
    <p:extLst>
      <p:ext uri="{BB962C8B-B14F-4D97-AF65-F5344CB8AC3E}">
        <p14:creationId xmlns:p14="http://schemas.microsoft.com/office/powerpoint/2010/main" val="15373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Most Important business parameters identified by predictive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" y="1412776"/>
            <a:ext cx="8905530" cy="5392617"/>
          </a:xfrm>
        </p:spPr>
      </p:pic>
    </p:spTree>
    <p:extLst>
      <p:ext uri="{BB962C8B-B14F-4D97-AF65-F5344CB8AC3E}">
        <p14:creationId xmlns:p14="http://schemas.microsoft.com/office/powerpoint/2010/main" val="12425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F95F764-4C03-4D9D-8DB5-54F685A4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733"/>
            <a:ext cx="9113505" cy="494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BF5F9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AAFFF-5587-4DC3-AA3F-11E86088677F}"/>
              </a:ext>
            </a:extLst>
          </p:cNvPr>
          <p:cNvSpPr txBox="1"/>
          <p:nvPr/>
        </p:nvSpPr>
        <p:spPr>
          <a:xfrm>
            <a:off x="1331640" y="2606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Proximity to “Cancel”</a:t>
            </a:r>
          </a:p>
        </p:txBody>
      </p:sp>
    </p:spTree>
    <p:extLst>
      <p:ext uri="{BB962C8B-B14F-4D97-AF65-F5344CB8AC3E}">
        <p14:creationId xmlns:p14="http://schemas.microsoft.com/office/powerpoint/2010/main" val="77689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C801D9-6117-4169-9A19-CAE4ACF8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66442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BF5F9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B98B5-E220-46F5-B601-2ED70DD0A245}"/>
              </a:ext>
            </a:extLst>
          </p:cNvPr>
          <p:cNvSpPr txBox="1"/>
          <p:nvPr/>
        </p:nvSpPr>
        <p:spPr>
          <a:xfrm>
            <a:off x="1763688" y="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Identifying Potential Predictor Words and Phrases to “Cancel”</a:t>
            </a:r>
          </a:p>
          <a:p>
            <a:pPr algn="ctr"/>
            <a:r>
              <a:rPr lang="en-US" dirty="0"/>
              <a:t>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1986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332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Predicting Churn using text analytics</vt:lpstr>
      <vt:lpstr>PowerPoint Presentation</vt:lpstr>
      <vt:lpstr>Ratingwise distribution of complaints containing “cancel”</vt:lpstr>
      <vt:lpstr>Most Important business parameters identified by predictive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POC</dc:title>
  <dc:creator>ADMIN</dc:creator>
  <cp:lastModifiedBy>John Aaron</cp:lastModifiedBy>
  <cp:revision>50</cp:revision>
  <dcterms:created xsi:type="dcterms:W3CDTF">2017-12-26T02:45:12Z</dcterms:created>
  <dcterms:modified xsi:type="dcterms:W3CDTF">2018-05-03T20:23:10Z</dcterms:modified>
</cp:coreProperties>
</file>