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7" r:id="rId2"/>
    <p:sldId id="390" r:id="rId3"/>
    <p:sldId id="278" r:id="rId4"/>
    <p:sldId id="392" r:id="rId5"/>
    <p:sldId id="461" r:id="rId6"/>
    <p:sldId id="393" r:id="rId7"/>
    <p:sldId id="394" r:id="rId8"/>
    <p:sldId id="395" r:id="rId9"/>
    <p:sldId id="398" r:id="rId10"/>
    <p:sldId id="397" r:id="rId11"/>
    <p:sldId id="396" r:id="rId12"/>
    <p:sldId id="370" r:id="rId13"/>
    <p:sldId id="457" r:id="rId14"/>
    <p:sldId id="473" r:id="rId15"/>
    <p:sldId id="508" r:id="rId16"/>
    <p:sldId id="514" r:id="rId17"/>
    <p:sldId id="369" r:id="rId18"/>
    <p:sldId id="470" r:id="rId19"/>
    <p:sldId id="455" r:id="rId20"/>
    <p:sldId id="354" r:id="rId21"/>
    <p:sldId id="359" r:id="rId22"/>
    <p:sldId id="313" r:id="rId23"/>
    <p:sldId id="315" r:id="rId24"/>
    <p:sldId id="509" r:id="rId25"/>
    <p:sldId id="510" r:id="rId26"/>
    <p:sldId id="511" r:id="rId27"/>
    <p:sldId id="512" r:id="rId28"/>
    <p:sldId id="513" r:id="rId29"/>
    <p:sldId id="316" r:id="rId30"/>
    <p:sldId id="502" r:id="rId31"/>
    <p:sldId id="480" r:id="rId32"/>
    <p:sldId id="318" r:id="rId33"/>
    <p:sldId id="483" r:id="rId34"/>
    <p:sldId id="481" r:id="rId35"/>
    <p:sldId id="406" r:id="rId36"/>
    <p:sldId id="412" r:id="rId37"/>
    <p:sldId id="411" r:id="rId38"/>
    <p:sldId id="462" r:id="rId39"/>
    <p:sldId id="463" r:id="rId40"/>
    <p:sldId id="465" r:id="rId41"/>
    <p:sldId id="410" r:id="rId42"/>
    <p:sldId id="409" r:id="rId43"/>
    <p:sldId id="424" r:id="rId44"/>
    <p:sldId id="435" r:id="rId45"/>
    <p:sldId id="427" r:id="rId46"/>
    <p:sldId id="426" r:id="rId47"/>
    <p:sldId id="425" r:id="rId48"/>
    <p:sldId id="439" r:id="rId49"/>
    <p:sldId id="436" r:id="rId50"/>
    <p:sldId id="532" r:id="rId51"/>
    <p:sldId id="536" r:id="rId52"/>
    <p:sldId id="538" r:id="rId53"/>
    <p:sldId id="533" r:id="rId54"/>
    <p:sldId id="528" r:id="rId55"/>
    <p:sldId id="524" r:id="rId56"/>
    <p:sldId id="535" r:id="rId57"/>
    <p:sldId id="534" r:id="rId58"/>
    <p:sldId id="491" r:id="rId59"/>
    <p:sldId id="492" r:id="rId60"/>
    <p:sldId id="493" r:id="rId61"/>
    <p:sldId id="495" r:id="rId62"/>
    <p:sldId id="496" r:id="rId63"/>
    <p:sldId id="498" r:id="rId64"/>
    <p:sldId id="499" r:id="rId65"/>
    <p:sldId id="517" r:id="rId66"/>
    <p:sldId id="518" r:id="rId67"/>
    <p:sldId id="519" r:id="rId68"/>
    <p:sldId id="440" r:id="rId69"/>
    <p:sldId id="451" r:id="rId70"/>
    <p:sldId id="450" r:id="rId71"/>
    <p:sldId id="449" r:id="rId72"/>
    <p:sldId id="448" r:id="rId73"/>
    <p:sldId id="447" r:id="rId74"/>
    <p:sldId id="446" r:id="rId75"/>
    <p:sldId id="459" r:id="rId76"/>
    <p:sldId id="471" r:id="rId77"/>
    <p:sldId id="472" r:id="rId78"/>
    <p:sldId id="503" r:id="rId79"/>
    <p:sldId id="444" r:id="rId80"/>
    <p:sldId id="522" r:id="rId81"/>
    <p:sldId id="523" r:id="rId82"/>
    <p:sldId id="504" r:id="rId83"/>
    <p:sldId id="505" r:id="rId84"/>
    <p:sldId id="507" r:id="rId85"/>
    <p:sldId id="506" r:id="rId86"/>
    <p:sldId id="516" r:id="rId87"/>
    <p:sldId id="527" r:id="rId88"/>
    <p:sldId id="539" r:id="rId8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6" autoAdjust="0"/>
    <p:restoredTop sz="94660"/>
  </p:normalViewPr>
  <p:slideViewPr>
    <p:cSldViewPr>
      <p:cViewPr varScale="1">
        <p:scale>
          <a:sx n="96" d="100"/>
          <a:sy n="96" d="100"/>
        </p:scale>
        <p:origin x="8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4AEA8-1AB2-42A3-A01C-DAC0EC92CE4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BE5D3-C97C-4E21-A2CF-587A8657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BE5D3-C97C-4E21-A2CF-587A8657FDA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id:image003.png@01D06A1F.39C003C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792" y="6444780"/>
            <a:ext cx="2194441" cy="307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5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8F9-38EB-4A15-BB99-A4D2770EB3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en-US" sz="2400" i="1" dirty="0">
                <a:latin typeface="Century Gothic" panose="020B0502020202020204" pitchFamily="34" charset="0"/>
              </a:rPr>
              <a:t>Tutorial and Workshop on Semantic </a:t>
            </a:r>
            <a:br>
              <a:rPr lang="en-US" altLang="en-US" sz="2400" i="1" dirty="0">
                <a:latin typeface="Century Gothic" panose="020B0502020202020204" pitchFamily="34" charset="0"/>
              </a:rPr>
            </a:br>
            <a:r>
              <a:rPr lang="en-US" altLang="en-US" sz="2400" i="1" dirty="0">
                <a:latin typeface="Century Gothic" panose="020B0502020202020204" pitchFamily="34" charset="0"/>
              </a:rPr>
              <a:t>Computing with Big Data </a:t>
            </a:r>
            <a:br>
              <a:rPr lang="en-US" altLang="en-US" sz="2400" i="1" dirty="0">
                <a:latin typeface="Century Gothic" panose="020B0502020202020204" pitchFamily="34" charset="0"/>
              </a:rPr>
            </a:br>
            <a:r>
              <a:rPr lang="en-US" altLang="en-US" sz="2400" i="1" dirty="0">
                <a:latin typeface="Century Gothic" panose="020B0502020202020204" pitchFamily="34" charset="0"/>
              </a:rPr>
              <a:t>(TWSCBD2019)</a:t>
            </a:r>
            <a:r>
              <a:rPr lang="en-US" sz="2400" dirty="0">
                <a:latin typeface="Century Gothic" panose="020B0502020202020204" pitchFamily="34" charset="0"/>
              </a:rPr>
              <a:t/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altLang="en-US" sz="2400" i="1" dirty="0" smtClean="0">
                <a:latin typeface="Century Gothic" panose="020B0502020202020204" pitchFamily="34" charset="0"/>
              </a:rPr>
              <a:t/>
            </a:r>
            <a:br>
              <a:rPr lang="en-US" altLang="en-US" sz="2400" i="1" dirty="0" smtClean="0">
                <a:latin typeface="Century Gothic" panose="020B0502020202020204" pitchFamily="34" charset="0"/>
              </a:rPr>
            </a:br>
            <a:r>
              <a:rPr lang="en-US" altLang="en-US" sz="2400" i="1" dirty="0" smtClean="0">
                <a:latin typeface="Century Gothic" panose="020B0502020202020204" pitchFamily="34" charset="0"/>
              </a:rPr>
              <a:t>PART TWO</a:t>
            </a:r>
            <a:r>
              <a:rPr lang="en-US" altLang="en-US" sz="24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/>
            </a:r>
            <a:br>
              <a:rPr lang="en-US" altLang="en-US" sz="24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</a:b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entury Gothic" panose="020B0502020202020204" pitchFamily="34" charset="0"/>
              </a:rPr>
              <a:t>David A. Ostrowski</a:t>
            </a:r>
          </a:p>
          <a:p>
            <a:r>
              <a:rPr lang="en-US" sz="1800" dirty="0" smtClean="0">
                <a:latin typeface="Century Gothic" panose="020B0502020202020204" pitchFamily="34" charset="0"/>
              </a:rPr>
              <a:t>Global Data Insight and Analytics</a:t>
            </a:r>
          </a:p>
          <a:p>
            <a:r>
              <a:rPr lang="en-US" sz="1800" dirty="0" smtClean="0">
                <a:latin typeface="Century Gothic" panose="020B0502020202020204" pitchFamily="34" charset="0"/>
              </a:rPr>
              <a:t>Ford Motor Company</a:t>
            </a:r>
            <a:endParaRPr lang="en-U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Spark Libraries </a:t>
            </a:r>
            <a:r>
              <a:rPr lang="en-US" sz="3200" dirty="0" smtClean="0">
                <a:latin typeface="Century Gothic" panose="020B0502020202020204" pitchFamily="34" charset="0"/>
              </a:rPr>
              <a:t/>
            </a:r>
            <a:br>
              <a:rPr lang="en-US" sz="3200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MLIB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Century Gothic" panose="020B0502020202020204" pitchFamily="34" charset="0"/>
              </a:rPr>
              <a:t>MLIB provides multiple types of machine learning algorithms</a:t>
            </a:r>
          </a:p>
          <a:p>
            <a:endParaRPr lang="en-US" sz="2600" dirty="0" smtClean="0">
              <a:latin typeface="Century Gothic" panose="020B0502020202020204" pitchFamily="34" charset="0"/>
            </a:endParaRPr>
          </a:p>
          <a:p>
            <a:r>
              <a:rPr lang="en-US" sz="2600" dirty="0" smtClean="0">
                <a:latin typeface="Century Gothic" panose="020B0502020202020204" pitchFamily="34" charset="0"/>
              </a:rPr>
              <a:t>All are scalable across a cluster</a:t>
            </a:r>
          </a:p>
          <a:p>
            <a:endParaRPr lang="en-US" sz="2600" dirty="0" smtClean="0">
              <a:latin typeface="Century Gothic" panose="020B0502020202020204" pitchFamily="34" charset="0"/>
            </a:endParaRPr>
          </a:p>
          <a:p>
            <a:r>
              <a:rPr lang="en-US" sz="2600" dirty="0" smtClean="0">
                <a:latin typeface="Century Gothic" panose="020B0502020202020204" pitchFamily="34" charset="0"/>
              </a:rPr>
              <a:t>A set of functions called directly in Scala that can be applied to a data collection</a:t>
            </a:r>
          </a:p>
          <a:p>
            <a:endParaRPr lang="en-US" sz="2600" dirty="0" smtClean="0">
              <a:latin typeface="Century Gothic" panose="020B0502020202020204" pitchFamily="34" charset="0"/>
            </a:endParaRPr>
          </a:p>
          <a:p>
            <a:r>
              <a:rPr lang="en-US" sz="2600" dirty="0" smtClean="0">
                <a:latin typeface="Century Gothic" panose="020B0502020202020204" pitchFamily="34" charset="0"/>
              </a:rPr>
              <a:t>Allowing for you to call various functions on Distributed data sets and provide for immediate comparison</a:t>
            </a:r>
          </a:p>
          <a:p>
            <a:endParaRPr lang="en-US" sz="2600" dirty="0" smtClean="0">
              <a:latin typeface="Century Gothic" panose="020B0502020202020204" pitchFamily="34" charset="0"/>
            </a:endParaRPr>
          </a:p>
          <a:p>
            <a:r>
              <a:rPr lang="en-US" sz="2600" dirty="0" smtClean="0">
                <a:latin typeface="Century Gothic" panose="020B0502020202020204" pitchFamily="34" charset="0"/>
              </a:rPr>
              <a:t>Completely integrated as a library to be imported in your code (easy to use)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Spark Libraries</a:t>
            </a:r>
            <a:r>
              <a:rPr lang="en-US" sz="3200" dirty="0" smtClean="0">
                <a:latin typeface="Century Gothic" panose="020B0502020202020204" pitchFamily="34" charset="0"/>
              </a:rPr>
              <a:t/>
            </a:r>
            <a:br>
              <a:rPr lang="en-US" sz="3200" dirty="0" smtClean="0">
                <a:latin typeface="Century Gothic" panose="020B0502020202020204" pitchFamily="34" charset="0"/>
              </a:rPr>
            </a:br>
            <a:r>
              <a:rPr lang="en-US" sz="2400" dirty="0" err="1" smtClean="0">
                <a:latin typeface="Century Gothic" panose="020B0502020202020204" pitchFamily="34" charset="0"/>
              </a:rPr>
              <a:t>GraphX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A library that provides an API for manipulating graphs and performing graph-parallel computations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r>
              <a:rPr lang="en-US" sz="2400" dirty="0" err="1" smtClean="0">
                <a:latin typeface="Century Gothic" panose="020B0502020202020204" pitchFamily="34" charset="0"/>
              </a:rPr>
              <a:t>GraphX</a:t>
            </a:r>
            <a:r>
              <a:rPr lang="en-US" sz="2400" dirty="0" smtClean="0">
                <a:latin typeface="Century Gothic" panose="020B0502020202020204" pitchFamily="34" charset="0"/>
              </a:rPr>
              <a:t> extends Sparks RDD API , allowing one to create a directed graph with arbitrary properties. 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</a:rPr>
              <a:t>Same as MLIB, called directly as functions which allow for the means of supporting graph representation as well as operations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What is </a:t>
            </a:r>
            <a:r>
              <a:rPr lang="en-US" sz="2400" dirty="0">
                <a:latin typeface="Century Gothic" panose="020B0502020202020204" pitchFamily="34" charset="0"/>
              </a:rPr>
              <a:t>S</a:t>
            </a:r>
            <a:r>
              <a:rPr lang="en-US" sz="2400" dirty="0" smtClean="0">
                <a:latin typeface="Century Gothic" panose="020B0502020202020204" pitchFamily="34" charset="0"/>
              </a:rPr>
              <a:t>cala – why do we want it?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Century Gothic" panose="020B0502020202020204" pitchFamily="34" charset="0"/>
              </a:rPr>
              <a:t>Scala is a language that has gained traction lately (even before Spark) due to </a:t>
            </a:r>
          </a:p>
          <a:p>
            <a:pPr lvl="1"/>
            <a:r>
              <a:rPr lang="en-US" sz="2600" dirty="0" smtClean="0">
                <a:latin typeface="Century Gothic" panose="020B0502020202020204" pitchFamily="34" charset="0"/>
              </a:rPr>
              <a:t>Strongly typed</a:t>
            </a:r>
          </a:p>
          <a:p>
            <a:pPr lvl="1"/>
            <a:r>
              <a:rPr lang="en-US" sz="2600" dirty="0" smtClean="0">
                <a:latin typeface="Century Gothic" panose="020B0502020202020204" pitchFamily="34" charset="0"/>
              </a:rPr>
              <a:t>JVM Language</a:t>
            </a:r>
          </a:p>
          <a:p>
            <a:pPr lvl="2"/>
            <a:r>
              <a:rPr lang="en-US" sz="2600" dirty="0" smtClean="0">
                <a:latin typeface="Century Gothic" panose="020B0502020202020204" pitchFamily="34" charset="0"/>
              </a:rPr>
              <a:t>All code is converted to </a:t>
            </a:r>
            <a:r>
              <a:rPr lang="en-US" sz="2600" dirty="0" err="1" smtClean="0">
                <a:latin typeface="Century Gothic" panose="020B0502020202020204" pitchFamily="34" charset="0"/>
              </a:rPr>
              <a:t>bytecode</a:t>
            </a:r>
            <a:endParaRPr lang="en-US" sz="2600" dirty="0" smtClean="0">
              <a:latin typeface="Century Gothic" panose="020B0502020202020204" pitchFamily="34" charset="0"/>
            </a:endParaRPr>
          </a:p>
          <a:p>
            <a:pPr lvl="2"/>
            <a:r>
              <a:rPr lang="en-US" sz="2600" dirty="0" smtClean="0">
                <a:latin typeface="Century Gothic" panose="020B0502020202020204" pitchFamily="34" charset="0"/>
              </a:rPr>
              <a:t>Platform independence of Java</a:t>
            </a:r>
          </a:p>
          <a:p>
            <a:pPr lvl="2"/>
            <a:r>
              <a:rPr lang="en-US" sz="2600" dirty="0" smtClean="0">
                <a:latin typeface="Century Gothic" panose="020B0502020202020204" pitchFamily="34" charset="0"/>
              </a:rPr>
              <a:t>Can leverage Java API</a:t>
            </a:r>
          </a:p>
          <a:p>
            <a:pPr lvl="2"/>
            <a:r>
              <a:rPr lang="en-US" sz="2600" dirty="0" smtClean="0">
                <a:latin typeface="Century Gothic" panose="020B0502020202020204" pitchFamily="34" charset="0"/>
              </a:rPr>
              <a:t>Perhaps reach the potential of </a:t>
            </a:r>
            <a:r>
              <a:rPr lang="en-US" sz="2600" dirty="0" err="1" smtClean="0">
                <a:latin typeface="Century Gothic" panose="020B0502020202020204" pitchFamily="34" charset="0"/>
              </a:rPr>
              <a:t>Jython</a:t>
            </a:r>
            <a:endParaRPr lang="en-US" sz="2600" dirty="0" smtClean="0">
              <a:latin typeface="Century Gothic" panose="020B0502020202020204" pitchFamily="34" charset="0"/>
            </a:endParaRPr>
          </a:p>
          <a:p>
            <a:pPr lvl="1"/>
            <a:r>
              <a:rPr lang="en-US" sz="2600" dirty="0" smtClean="0">
                <a:latin typeface="Century Gothic" panose="020B0502020202020204" pitchFamily="34" charset="0"/>
              </a:rPr>
              <a:t>Support ‘Scaling up’ due to being strongly typed and high support for functional programming</a:t>
            </a:r>
            <a:endParaRPr lang="en-US" sz="2600" dirty="0">
              <a:latin typeface="Century Gothic" panose="020B0502020202020204" pitchFamily="34" charset="0"/>
            </a:endParaRPr>
          </a:p>
          <a:p>
            <a:pPr lvl="1"/>
            <a:r>
              <a:rPr lang="en-US" sz="2600" dirty="0" smtClean="0">
                <a:latin typeface="Century Gothic" panose="020B0502020202020204" pitchFamily="34" charset="0"/>
              </a:rPr>
              <a:t>Spark is written in 20,000 lines of Scala</a:t>
            </a:r>
          </a:p>
          <a:p>
            <a:pPr marL="457200" lvl="1" indent="0"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1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What is </a:t>
            </a:r>
            <a:r>
              <a:rPr lang="en-US" sz="3600" dirty="0">
                <a:latin typeface="Century Gothic" panose="020B0502020202020204" pitchFamily="34" charset="0"/>
              </a:rPr>
              <a:t>S</a:t>
            </a:r>
            <a:r>
              <a:rPr lang="en-US" sz="3600" dirty="0" smtClean="0">
                <a:latin typeface="Century Gothic" panose="020B0502020202020204" pitchFamily="34" charset="0"/>
              </a:rPr>
              <a:t>cala – More Reasons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Century Gothic" panose="020B0502020202020204" pitchFamily="34" charset="0"/>
              </a:rPr>
              <a:t>Highly Object Oriented </a:t>
            </a:r>
          </a:p>
          <a:p>
            <a:pPr lvl="1"/>
            <a:r>
              <a:rPr lang="en-US" sz="1800" dirty="0" smtClean="0">
                <a:latin typeface="Century Gothic" panose="020B0502020202020204" pitchFamily="34" charset="0"/>
              </a:rPr>
              <a:t>Between Java and </a:t>
            </a:r>
            <a:r>
              <a:rPr lang="en-US" sz="1800" dirty="0" err="1" smtClean="0">
                <a:latin typeface="Century Gothic" panose="020B0502020202020204" pitchFamily="34" charset="0"/>
              </a:rPr>
              <a:t>SmallTalk</a:t>
            </a:r>
            <a:r>
              <a:rPr lang="en-US" sz="1800" dirty="0" smtClean="0">
                <a:latin typeface="Century Gothic" panose="020B0502020202020204" pitchFamily="34" charset="0"/>
              </a:rPr>
              <a:t> / Squeak</a:t>
            </a:r>
          </a:p>
          <a:p>
            <a:r>
              <a:rPr lang="en-US" sz="1800" dirty="0" smtClean="0">
                <a:latin typeface="Century Gothic" panose="020B0502020202020204" pitchFamily="34" charset="0"/>
              </a:rPr>
              <a:t>Very Condense (no code bloat associated with Java) </a:t>
            </a:r>
          </a:p>
          <a:p>
            <a:r>
              <a:rPr lang="en-US" sz="1800" dirty="0" smtClean="0">
                <a:latin typeface="Century Gothic" panose="020B0502020202020204" pitchFamily="34" charset="0"/>
              </a:rPr>
              <a:t>Expressive</a:t>
            </a:r>
          </a:p>
          <a:p>
            <a:pPr lvl="1"/>
            <a:r>
              <a:rPr lang="en-US" sz="1800" dirty="0" smtClean="0">
                <a:latin typeface="Century Gothic" panose="020B0502020202020204" pitchFamily="34" charset="0"/>
              </a:rPr>
              <a:t>First Class functions</a:t>
            </a:r>
          </a:p>
          <a:p>
            <a:pPr lvl="2"/>
            <a:r>
              <a:rPr lang="en-US" sz="1800" dirty="0" smtClean="0">
                <a:latin typeface="Century Gothic" panose="020B0502020202020204" pitchFamily="34" charset="0"/>
              </a:rPr>
              <a:t>Pass as parameters</a:t>
            </a:r>
          </a:p>
          <a:p>
            <a:pPr lvl="2"/>
            <a:r>
              <a:rPr lang="en-US" sz="1800" dirty="0" smtClean="0">
                <a:latin typeface="Century Gothic" panose="020B0502020202020204" pitchFamily="34" charset="0"/>
              </a:rPr>
              <a:t>Used in anonymous fashion</a:t>
            </a:r>
          </a:p>
          <a:p>
            <a:pPr lvl="2"/>
            <a:r>
              <a:rPr lang="en-US" sz="1800" dirty="0" smtClean="0">
                <a:latin typeface="Century Gothic" panose="020B0502020202020204" pitchFamily="34" charset="0"/>
              </a:rPr>
              <a:t>Stored in containers </a:t>
            </a:r>
          </a:p>
          <a:p>
            <a:pPr lvl="2"/>
            <a:r>
              <a:rPr lang="en-US" sz="1800" dirty="0" smtClean="0">
                <a:latin typeface="Century Gothic" panose="020B0502020202020204" pitchFamily="34" charset="0"/>
              </a:rPr>
              <a:t>…</a:t>
            </a:r>
          </a:p>
          <a:p>
            <a:r>
              <a:rPr lang="en-US" sz="1800" dirty="0" smtClean="0">
                <a:latin typeface="Century Gothic" panose="020B0502020202020204" pitchFamily="34" charset="0"/>
              </a:rPr>
              <a:t>Concise</a:t>
            </a:r>
          </a:p>
          <a:p>
            <a:pPr lvl="1"/>
            <a:r>
              <a:rPr lang="en-US" sz="1800" dirty="0" smtClean="0">
                <a:latin typeface="Century Gothic" panose="020B0502020202020204" pitchFamily="34" charset="0"/>
              </a:rPr>
              <a:t>Type Inference</a:t>
            </a:r>
          </a:p>
          <a:p>
            <a:pPr lvl="1"/>
            <a:r>
              <a:rPr lang="en-US" sz="1800" dirty="0" smtClean="0">
                <a:latin typeface="Century Gothic" panose="020B0502020202020204" pitchFamily="34" charset="0"/>
              </a:rPr>
              <a:t>Literal Syntax for function creation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9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What is </a:t>
            </a:r>
            <a:r>
              <a:rPr lang="en-US" sz="3200" dirty="0">
                <a:latin typeface="Century Gothic" panose="020B0502020202020204" pitchFamily="34" charset="0"/>
              </a:rPr>
              <a:t>S</a:t>
            </a:r>
            <a:r>
              <a:rPr lang="en-US" sz="3200" dirty="0" smtClean="0">
                <a:latin typeface="Century Gothic" panose="020B0502020202020204" pitchFamily="34" charset="0"/>
              </a:rPr>
              <a:t>cala – More Reasons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latin typeface="Century Gothic" panose="020B0502020202020204" pitchFamily="34" charset="0"/>
              </a:rPr>
              <a:t>Java </a:t>
            </a:r>
            <a:r>
              <a:rPr lang="en-US" sz="2400" dirty="0">
                <a:latin typeface="Century Gothic" panose="020B0502020202020204" pitchFamily="34" charset="0"/>
              </a:rPr>
              <a:t>interoperability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Can reuse java libraries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Can reuse java tools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No performance </a:t>
            </a:r>
            <a:r>
              <a:rPr lang="en-US" sz="2400" dirty="0" smtClean="0">
                <a:latin typeface="Century Gothic" panose="020B0502020202020204" pitchFamily="34" charset="0"/>
              </a:rPr>
              <a:t>penalty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0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What is </a:t>
            </a:r>
            <a:r>
              <a:rPr lang="en-US" sz="3200" b="1" dirty="0"/>
              <a:t>S</a:t>
            </a:r>
            <a:r>
              <a:rPr lang="en-US" sz="3200" b="1" dirty="0" smtClean="0"/>
              <a:t>cala – More Reasons</a:t>
            </a:r>
            <a:endParaRPr lang="en-US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673392" cy="437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Why Scala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905000"/>
            <a:ext cx="8001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anose="020B0502020202020204" pitchFamily="34" charset="0"/>
              </a:rPr>
              <a:t>Functional  / Parallel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anose="020B0502020202020204" pitchFamily="34" charset="0"/>
              </a:rPr>
              <a:t>Best support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anose="020B0502020202020204" pitchFamily="34" charset="0"/>
              </a:rPr>
              <a:t>Concise 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anose="020B0502020202020204" pitchFamily="34" charset="0"/>
              </a:rPr>
              <a:t>Interpretive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anose="020B0502020202020204" pitchFamily="34" charset="0"/>
              </a:rPr>
              <a:t>Much more : </a:t>
            </a:r>
          </a:p>
          <a:p>
            <a:r>
              <a:rPr lang="en-US" sz="1600" dirty="0" err="1">
                <a:latin typeface="Century Gothic" panose="020B0502020202020204" pitchFamily="34" charset="0"/>
              </a:rPr>
              <a:t>Karau</a:t>
            </a:r>
            <a:r>
              <a:rPr lang="en-US" sz="1600" dirty="0">
                <a:latin typeface="Century Gothic" panose="020B0502020202020204" pitchFamily="34" charset="0"/>
              </a:rPr>
              <a:t>, Holden, et al. </a:t>
            </a:r>
            <a:r>
              <a:rPr lang="en-US" sz="1600" i="1" dirty="0">
                <a:latin typeface="Century Gothic" panose="020B0502020202020204" pitchFamily="34" charset="0"/>
              </a:rPr>
              <a:t>Learning spark: lightning-fast big data analysis</a:t>
            </a:r>
            <a:r>
              <a:rPr lang="en-US" sz="1600" dirty="0">
                <a:latin typeface="Century Gothic" panose="020B0502020202020204" pitchFamily="34" charset="0"/>
              </a:rPr>
              <a:t>. " O'Reilly Media, Inc.", 2015.</a:t>
            </a:r>
          </a:p>
          <a:p>
            <a:r>
              <a:rPr lang="en-US" sz="1600" dirty="0" err="1">
                <a:latin typeface="Century Gothic" panose="020B0502020202020204" pitchFamily="34" charset="0"/>
              </a:rPr>
              <a:t>Karau</a:t>
            </a:r>
            <a:r>
              <a:rPr lang="en-US" sz="1600" dirty="0">
                <a:latin typeface="Century Gothic" panose="020B0502020202020204" pitchFamily="34" charset="0"/>
              </a:rPr>
              <a:t>, Holden, et al.  High Performance Spark : Best Practices for Scaling &amp; Optimizing Apache Spark, " O'Reilly Media, Inc.",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98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Running Scala through Spark </a:t>
            </a:r>
            <a:r>
              <a:rPr lang="en-US" sz="3200" i="1" dirty="0" smtClean="0">
                <a:latin typeface="Century Gothic" panose="020B0502020202020204" pitchFamily="34" charset="0"/>
              </a:rPr>
              <a:t/>
            </a:r>
            <a:br>
              <a:rPr lang="en-US" sz="3200" i="1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interpretive prompt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All examples in Scala/Spark are managed in the interpretive prompt</a:t>
            </a:r>
          </a:p>
          <a:p>
            <a:pPr marL="0" indent="0">
              <a:buNone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</a:rPr>
              <a:t>To start the spark interactive prompt type “spark-shell” within the bin directory</a:t>
            </a:r>
          </a:p>
          <a:p>
            <a:pPr marL="0" indent="0">
              <a:buNone/>
            </a:pPr>
            <a:r>
              <a:rPr lang="de-DE" sz="2400" dirty="0" smtClean="0">
                <a:latin typeface="Century Gothic" panose="020B0502020202020204" pitchFamily="34" charset="0"/>
              </a:rPr>
              <a:t>	After logging on – change directory to the spark home 	directory:</a:t>
            </a:r>
          </a:p>
          <a:p>
            <a:pPr marL="0" indent="0">
              <a:buNone/>
            </a:pPr>
            <a:r>
              <a:rPr lang="de-DE" sz="2400" dirty="0" smtClean="0">
                <a:latin typeface="Century Gothic" panose="020B0502020202020204" pitchFamily="34" charset="0"/>
              </a:rPr>
              <a:t>	ubuntu@ip-172-31-21-139</a:t>
            </a:r>
            <a:r>
              <a:rPr lang="de-DE" sz="2400" dirty="0">
                <a:latin typeface="Century Gothic" panose="020B0502020202020204" pitchFamily="34" charset="0"/>
              </a:rPr>
              <a:t>:~$ </a:t>
            </a:r>
            <a:r>
              <a:rPr lang="de-DE" sz="2400" b="1" dirty="0">
                <a:latin typeface="Century Gothic" panose="020B0502020202020204" pitchFamily="34" charset="0"/>
              </a:rPr>
              <a:t>cd spark-2.1.0-bin-hadoop2.7/</a:t>
            </a:r>
          </a:p>
          <a:p>
            <a:pPr marL="0" indent="0">
              <a:buNone/>
            </a:pPr>
            <a:endParaRPr lang="de-DE" sz="24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Century Gothic" panose="020B0502020202020204" pitchFamily="34" charset="0"/>
              </a:rPr>
              <a:t>	From the home directory run the startup shell script as 	follows:</a:t>
            </a:r>
            <a:endParaRPr lang="de-DE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Century Gothic" panose="020B0502020202020204" pitchFamily="34" charset="0"/>
              </a:rPr>
              <a:t>	 </a:t>
            </a:r>
            <a:r>
              <a:rPr lang="de-DE" sz="2400" dirty="0" smtClean="0">
                <a:latin typeface="Century Gothic" panose="020B0502020202020204" pitchFamily="34" charset="0"/>
              </a:rPr>
              <a:t>/spark-2.1.0-bin-hadoop2.7$ </a:t>
            </a:r>
            <a:r>
              <a:rPr lang="de-DE" sz="2400" b="1" dirty="0" smtClean="0">
                <a:latin typeface="Century Gothic" panose="020B0502020202020204" pitchFamily="34" charset="0"/>
              </a:rPr>
              <a:t>./</a:t>
            </a:r>
            <a:r>
              <a:rPr lang="de-DE" sz="2400" b="1" dirty="0">
                <a:latin typeface="Century Gothic" panose="020B0502020202020204" pitchFamily="34" charset="0"/>
              </a:rPr>
              <a:t>bin/spark-shell</a:t>
            </a:r>
            <a:endParaRPr lang="en-US" sz="2400" b="1" dirty="0">
              <a:latin typeface="Century Gothic" panose="020B0502020202020204" pitchFamily="34" charset="0"/>
            </a:endParaRP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</a:rPr>
              <a:t>You can then cut/paste the code directly into the “spark” interpretive prompt</a:t>
            </a:r>
            <a:endParaRPr lang="en-US" sz="2400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6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98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Running Scala through Spark </a:t>
            </a:r>
            <a:r>
              <a:rPr lang="en-US" sz="3200" i="1" dirty="0" smtClean="0">
                <a:latin typeface="Century Gothic" panose="020B0502020202020204" pitchFamily="34" charset="0"/>
              </a:rPr>
              <a:t/>
            </a:r>
            <a:br>
              <a:rPr lang="en-US" sz="3200" i="1" dirty="0" smtClean="0">
                <a:latin typeface="Century Gothic" panose="020B0502020202020204" pitchFamily="34" charset="0"/>
              </a:rPr>
            </a:br>
            <a:r>
              <a:rPr lang="en-US" sz="3200" dirty="0" smtClean="0">
                <a:latin typeface="Century Gothic" panose="020B0502020202020204" pitchFamily="34" charset="0"/>
              </a:rPr>
              <a:t>interpretive prompt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All examples in Scala/Spark are managed in the interpretive prompt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Again, present the screen as to what exactly the spark prompt will look like………</a:t>
            </a:r>
            <a:endParaRPr lang="en-US" sz="2400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3913024" cy="244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4010026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 rot="16200000">
            <a:off x="4437227" y="4279024"/>
            <a:ext cx="45719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Scala</a:t>
            </a:r>
            <a:r>
              <a:rPr lang="en-US" sz="3200" i="1" dirty="0" smtClean="0">
                <a:latin typeface="Century Gothic" panose="020B0502020202020204" pitchFamily="34" charset="0"/>
              </a:rPr>
              <a:t/>
            </a:r>
            <a:br>
              <a:rPr lang="en-US" sz="3200" i="1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(typed directly into the Spark/Scala Shell)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989" y="1676400"/>
            <a:ext cx="9123947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Century Gothic" panose="020B0502020202020204" pitchFamily="34" charset="0"/>
              </a:rPr>
              <a:t>//Default </a:t>
            </a:r>
            <a:r>
              <a:rPr lang="en-US" sz="9600" dirty="0" smtClean="0">
                <a:latin typeface="Century Gothic" panose="020B0502020202020204" pitchFamily="34" charset="0"/>
              </a:rPr>
              <a:t>variables  are assigned to any expressions</a:t>
            </a:r>
          </a:p>
          <a:p>
            <a:pPr marL="0" indent="0">
              <a:buNone/>
            </a:pPr>
            <a:r>
              <a:rPr lang="en-US" sz="9600" dirty="0" err="1" smtClean="0">
                <a:latin typeface="Century Gothic" panose="020B0502020202020204" pitchFamily="34" charset="0"/>
              </a:rPr>
              <a:t>scala</a:t>
            </a:r>
            <a:r>
              <a:rPr lang="en-US" sz="9600" dirty="0" smtClean="0">
                <a:latin typeface="Century Gothic" panose="020B0502020202020204" pitchFamily="34" charset="0"/>
              </a:rPr>
              <a:t>&gt;8 * 5 + 2</a:t>
            </a:r>
          </a:p>
          <a:p>
            <a:pPr marL="0" indent="0">
              <a:buNone/>
            </a:pPr>
            <a:r>
              <a:rPr lang="en-US" sz="9600" dirty="0" smtClean="0">
                <a:latin typeface="Century Gothic" panose="020B0502020202020204" pitchFamily="34" charset="0"/>
              </a:rPr>
              <a:t>Res0: </a:t>
            </a:r>
            <a:r>
              <a:rPr lang="en-US" sz="9600" dirty="0" err="1" smtClean="0">
                <a:latin typeface="Century Gothic" panose="020B0502020202020204" pitchFamily="34" charset="0"/>
              </a:rPr>
              <a:t>Int</a:t>
            </a:r>
            <a:r>
              <a:rPr lang="en-US" sz="9600" dirty="0" smtClean="0">
                <a:latin typeface="Century Gothic" panose="020B0502020202020204" pitchFamily="34" charset="0"/>
              </a:rPr>
              <a:t> = 42</a:t>
            </a:r>
          </a:p>
          <a:p>
            <a:pPr marL="0" indent="0">
              <a:buNone/>
            </a:pPr>
            <a:endParaRPr lang="en-US" sz="96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9600" dirty="0" smtClean="0">
                <a:latin typeface="Century Gothic" panose="020B0502020202020204" pitchFamily="34" charset="0"/>
              </a:rPr>
              <a:t>Scala&gt;0.5 * res0</a:t>
            </a:r>
          </a:p>
          <a:p>
            <a:pPr marL="0" indent="0">
              <a:buNone/>
            </a:pPr>
            <a:r>
              <a:rPr lang="en-US" sz="9600" dirty="0" smtClean="0">
                <a:latin typeface="Century Gothic" panose="020B0502020202020204" pitchFamily="34" charset="0"/>
              </a:rPr>
              <a:t>Res1= Double = 21.0</a:t>
            </a:r>
          </a:p>
          <a:p>
            <a:pPr marL="0" indent="0">
              <a:buNone/>
            </a:pPr>
            <a:endParaRPr lang="en-US" sz="96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9600" dirty="0">
                <a:latin typeface="Century Gothic" panose="020B0502020202020204" pitchFamily="34" charset="0"/>
              </a:rPr>
              <a:t>//All simple data types are objects</a:t>
            </a:r>
          </a:p>
          <a:p>
            <a:pPr marL="0" indent="0">
              <a:buNone/>
            </a:pPr>
            <a:r>
              <a:rPr lang="en-US" sz="9600" dirty="0" err="1">
                <a:latin typeface="Century Gothic" panose="020B0502020202020204" pitchFamily="34" charset="0"/>
              </a:rPr>
              <a:t>s</a:t>
            </a:r>
            <a:r>
              <a:rPr lang="en-US" sz="9600" dirty="0" err="1" smtClean="0">
                <a:latin typeface="Century Gothic" panose="020B0502020202020204" pitchFamily="34" charset="0"/>
              </a:rPr>
              <a:t>cala</a:t>
            </a:r>
            <a:r>
              <a:rPr lang="en-US" sz="9600" dirty="0" smtClean="0">
                <a:latin typeface="Century Gothic" panose="020B0502020202020204" pitchFamily="34" charset="0"/>
              </a:rPr>
              <a:t>&gt;”Hello, “ + res0</a:t>
            </a:r>
          </a:p>
          <a:p>
            <a:pPr marL="0" indent="0">
              <a:buNone/>
            </a:pPr>
            <a:r>
              <a:rPr lang="en-US" sz="9600" dirty="0" smtClean="0">
                <a:latin typeface="Century Gothic" panose="020B0502020202020204" pitchFamily="34" charset="0"/>
              </a:rPr>
              <a:t>Res2: </a:t>
            </a:r>
            <a:r>
              <a:rPr lang="en-US" sz="9600" dirty="0" err="1" smtClean="0">
                <a:latin typeface="Century Gothic" panose="020B0502020202020204" pitchFamily="34" charset="0"/>
              </a:rPr>
              <a:t>java.lang.String</a:t>
            </a:r>
            <a:r>
              <a:rPr lang="en-US" sz="9600" dirty="0" smtClean="0">
                <a:latin typeface="Century Gothic" panose="020B0502020202020204" pitchFamily="34" charset="0"/>
              </a:rPr>
              <a:t> = Hello, 42</a:t>
            </a:r>
          </a:p>
          <a:p>
            <a:pPr marL="0" indent="0">
              <a:buNone/>
            </a:pPr>
            <a:endParaRPr lang="en-US" sz="96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9600" dirty="0" err="1">
                <a:latin typeface="Century Gothic" panose="020B0502020202020204" pitchFamily="34" charset="0"/>
              </a:rPr>
              <a:t>s</a:t>
            </a:r>
            <a:r>
              <a:rPr lang="en-US" sz="9600" dirty="0" err="1" smtClean="0">
                <a:latin typeface="Century Gothic" panose="020B0502020202020204" pitchFamily="34" charset="0"/>
              </a:rPr>
              <a:t>cala</a:t>
            </a:r>
            <a:r>
              <a:rPr lang="en-US" sz="9600" dirty="0" smtClean="0">
                <a:latin typeface="Century Gothic" panose="020B0502020202020204" pitchFamily="34" charset="0"/>
              </a:rPr>
              <a:t>&gt;10.toString()</a:t>
            </a:r>
          </a:p>
          <a:p>
            <a:pPr marL="0" indent="0">
              <a:buNone/>
            </a:pPr>
            <a:r>
              <a:rPr lang="en-US" sz="9600" dirty="0" smtClean="0">
                <a:latin typeface="Century Gothic" panose="020B0502020202020204" pitchFamily="34" charset="0"/>
              </a:rPr>
              <a:t>Res2: String =  10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7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Overview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2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Spark Stack Overview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Spark / Scala </a:t>
            </a:r>
            <a:r>
              <a:rPr lang="en-US" sz="2400" dirty="0" smtClean="0">
                <a:latin typeface="Century Gothic" panose="020B0502020202020204" pitchFamily="34" charset="0"/>
              </a:rPr>
              <a:t>Introduction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Scala Basics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RDD operations 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Spark SQL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Standalone applications with Scala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Streaming Spark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MLIB</a:t>
            </a:r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 err="1" smtClean="0">
                <a:latin typeface="Century Gothic" panose="020B0502020202020204" pitchFamily="34" charset="0"/>
              </a:rPr>
              <a:t>GraphX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2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Scala</a:t>
            </a:r>
            <a:r>
              <a:rPr lang="en-US" sz="3200" i="1" dirty="0" smtClean="0">
                <a:latin typeface="Century Gothic" panose="020B0502020202020204" pitchFamily="34" charset="0"/>
              </a:rPr>
              <a:t/>
            </a:r>
            <a:br>
              <a:rPr lang="en-US" sz="3200" i="1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(typed directly into the Spark Shell)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275"/>
            <a:ext cx="82296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>
                <a:latin typeface="Century Gothic" panose="020B0502020202020204" pitchFamily="34" charset="0"/>
              </a:rPr>
              <a:t>scala&gt; var a = </a:t>
            </a:r>
            <a:r>
              <a:rPr lang="it-IT" sz="2400" dirty="0" smtClean="0">
                <a:latin typeface="Century Gothic" panose="020B0502020202020204" pitchFamily="34" charset="0"/>
              </a:rPr>
              <a:t>100</a:t>
            </a:r>
            <a:endParaRPr lang="it-IT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it-IT" sz="2400" dirty="0">
                <a:latin typeface="Century Gothic" panose="020B0502020202020204" pitchFamily="34" charset="0"/>
              </a:rPr>
              <a:t>a: Int = </a:t>
            </a:r>
            <a:r>
              <a:rPr lang="it-IT" sz="2400" dirty="0" smtClean="0">
                <a:latin typeface="Century Gothic" panose="020B0502020202020204" pitchFamily="34" charset="0"/>
              </a:rPr>
              <a:t>100</a:t>
            </a:r>
            <a:endParaRPr lang="it-IT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</a:t>
            </a:r>
            <a:r>
              <a:rPr lang="en-US" sz="2400" dirty="0" err="1">
                <a:latin typeface="Century Gothic" panose="020B0502020202020204" pitchFamily="34" charset="0"/>
              </a:rPr>
              <a:t>var</a:t>
            </a:r>
            <a:r>
              <a:rPr lang="en-US" sz="2400" dirty="0">
                <a:latin typeface="Century Gothic" panose="020B0502020202020204" pitchFamily="34" charset="0"/>
              </a:rPr>
              <a:t> b = 50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b: 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 = 50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a.+(b)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res7: 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 = </a:t>
            </a:r>
            <a:r>
              <a:rPr lang="en-US" sz="2400" dirty="0" smtClean="0">
                <a:latin typeface="Century Gothic" panose="020B0502020202020204" pitchFamily="34" charset="0"/>
              </a:rPr>
              <a:t>51           	//you </a:t>
            </a:r>
            <a:r>
              <a:rPr lang="en-US" sz="2400" dirty="0">
                <a:latin typeface="Century Gothic" panose="020B0502020202020204" pitchFamily="34" charset="0"/>
              </a:rPr>
              <a:t>can consider , the </a:t>
            </a:r>
            <a:r>
              <a:rPr lang="en-US" sz="2400" dirty="0" smtClean="0">
                <a:latin typeface="Century Gothic" panose="020B0502020202020204" pitchFamily="34" charset="0"/>
              </a:rPr>
              <a:t>‘+’ operator </a:t>
            </a:r>
            <a:r>
              <a:rPr lang="en-US" sz="2400" dirty="0">
                <a:latin typeface="Century Gothic" panose="020B0502020202020204" pitchFamily="34" charset="0"/>
              </a:rPr>
              <a:t>as a </a:t>
            </a:r>
            <a:r>
              <a:rPr lang="en-US" sz="2400" dirty="0" smtClean="0">
                <a:latin typeface="Century Gothic" panose="020B0502020202020204" pitchFamily="34" charset="0"/>
              </a:rPr>
              <a:t>method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	</a:t>
            </a:r>
            <a:r>
              <a:rPr lang="en-US" sz="2400" dirty="0" smtClean="0">
                <a:latin typeface="Century Gothic" panose="020B0502020202020204" pitchFamily="34" charset="0"/>
              </a:rPr>
              <a:t>		//</a:t>
            </a:r>
            <a:r>
              <a:rPr lang="en-US" sz="2400" dirty="0">
                <a:latin typeface="Century Gothic" panose="020B0502020202020204" pitchFamily="34" charset="0"/>
              </a:rPr>
              <a:t>a</a:t>
            </a:r>
            <a:r>
              <a:rPr lang="en-US" sz="2400" dirty="0" smtClean="0">
                <a:latin typeface="Century Gothic" panose="020B0502020202020204" pitchFamily="34" charset="0"/>
              </a:rPr>
              <a:t> ‘method’ b </a:t>
            </a:r>
            <a:r>
              <a:rPr lang="en-US" sz="2400" dirty="0">
                <a:latin typeface="Century Gothic" panose="020B0502020202020204" pitchFamily="34" charset="0"/>
              </a:rPr>
              <a:t>as a shorthand for  </a:t>
            </a:r>
            <a:r>
              <a:rPr lang="en-US" sz="2400" dirty="0" err="1">
                <a:latin typeface="Century Gothic" panose="020B0502020202020204" pitchFamily="34" charset="0"/>
              </a:rPr>
              <a:t>a.method</a:t>
            </a:r>
            <a:r>
              <a:rPr lang="en-US" sz="2400" dirty="0">
                <a:latin typeface="Century Gothic" panose="020B0502020202020204" pitchFamily="34" charset="0"/>
              </a:rPr>
              <a:t>(b</a:t>
            </a:r>
            <a:r>
              <a:rPr lang="en-US" sz="2400" dirty="0" smtClean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</a:t>
            </a:r>
            <a:r>
              <a:rPr lang="en-US" sz="2400" dirty="0" err="1" smtClean="0">
                <a:latin typeface="Century Gothic" panose="020B0502020202020204" pitchFamily="34" charset="0"/>
              </a:rPr>
              <a:t>cala</a:t>
            </a:r>
            <a:r>
              <a:rPr lang="en-US" sz="2400" dirty="0" smtClean="0">
                <a:latin typeface="Century Gothic" panose="020B0502020202020204" pitchFamily="34" charset="0"/>
              </a:rPr>
              <a:t>&gt;</a:t>
            </a:r>
            <a:r>
              <a:rPr lang="en-US" sz="2400" dirty="0" err="1" smtClean="0">
                <a:latin typeface="Century Gothic" panose="020B0502020202020204" pitchFamily="34" charset="0"/>
              </a:rPr>
              <a:t>val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 err="1" smtClean="0">
                <a:latin typeface="Century Gothic" panose="020B0502020202020204" pitchFamily="34" charset="0"/>
              </a:rPr>
              <a:t>myVal</a:t>
            </a:r>
            <a:r>
              <a:rPr lang="en-US" sz="2400" dirty="0" smtClean="0">
                <a:latin typeface="Century Gothic" panose="020B0502020202020204" pitchFamily="34" charset="0"/>
              </a:rPr>
              <a:t>: String  = “Foo”</a:t>
            </a:r>
          </a:p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keyword “</a:t>
            </a:r>
            <a:r>
              <a:rPr lang="en-US" sz="2400" dirty="0" err="1" smtClean="0">
                <a:latin typeface="Century Gothic" panose="020B0502020202020204" pitchFamily="34" charset="0"/>
              </a:rPr>
              <a:t>val</a:t>
            </a:r>
            <a:r>
              <a:rPr lang="en-US" sz="2400" dirty="0" smtClean="0">
                <a:latin typeface="Century Gothic" panose="020B0502020202020204" pitchFamily="34" charset="0"/>
              </a:rPr>
              <a:t>”  this means that a variable cannot change value  (immutable variable)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</a:t>
            </a:r>
            <a:r>
              <a:rPr lang="en-US" sz="2400" dirty="0" err="1" smtClean="0">
                <a:latin typeface="Century Gothic" panose="020B0502020202020204" pitchFamily="34" charset="0"/>
              </a:rPr>
              <a:t>cala</a:t>
            </a:r>
            <a:r>
              <a:rPr lang="en-US" sz="2400" dirty="0" smtClean="0">
                <a:latin typeface="Century Gothic" panose="020B0502020202020204" pitchFamily="34" charset="0"/>
              </a:rPr>
              <a:t>&gt;</a:t>
            </a:r>
            <a:r>
              <a:rPr lang="en-US" sz="2400" dirty="0" err="1" smtClean="0">
                <a:latin typeface="Century Gothic" panose="020B0502020202020204" pitchFamily="34" charset="0"/>
              </a:rPr>
              <a:t>var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 err="1" smtClean="0">
                <a:latin typeface="Century Gothic" panose="020B0502020202020204" pitchFamily="34" charset="0"/>
              </a:rPr>
              <a:t>myVar:String</a:t>
            </a:r>
            <a:r>
              <a:rPr lang="en-US" sz="2400" dirty="0" smtClean="0">
                <a:latin typeface="Century Gothic" panose="020B0502020202020204" pitchFamily="34" charset="0"/>
              </a:rPr>
              <a:t> = “Foo”</a:t>
            </a:r>
          </a:p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the keyword </a:t>
            </a:r>
            <a:r>
              <a:rPr lang="en-US" sz="2400" dirty="0" err="1" smtClean="0">
                <a:latin typeface="Century Gothic" panose="020B0502020202020204" pitchFamily="34" charset="0"/>
              </a:rPr>
              <a:t>var</a:t>
            </a:r>
            <a:r>
              <a:rPr lang="en-US" sz="2400" dirty="0" smtClean="0">
                <a:latin typeface="Century Gothic" panose="020B0502020202020204" pitchFamily="34" charset="0"/>
              </a:rPr>
              <a:t> means that it is a variable that can be changed </a:t>
            </a:r>
            <a:r>
              <a:rPr lang="en-US" sz="2400" dirty="0">
                <a:latin typeface="Century Gothic" panose="020B0502020202020204" pitchFamily="34" charset="0"/>
              </a:rPr>
              <a:t>(</a:t>
            </a:r>
            <a:r>
              <a:rPr lang="en-US" sz="2400" dirty="0" smtClean="0">
                <a:latin typeface="Century Gothic" panose="020B0502020202020204" pitchFamily="34" charset="0"/>
              </a:rPr>
              <a:t>mutable variable)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5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9768"/>
            <a:ext cx="72390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Scala</a:t>
            </a:r>
            <a:endParaRPr lang="en-US" sz="3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8275"/>
            <a:ext cx="8229600" cy="49069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entury Gothic" panose="020B0502020202020204" pitchFamily="34" charset="0"/>
              </a:rPr>
              <a:t>When you assign an initial value to a variable , the </a:t>
            </a:r>
            <a:r>
              <a:rPr lang="en-US" dirty="0">
                <a:latin typeface="Century Gothic" panose="020B0502020202020204" pitchFamily="34" charset="0"/>
              </a:rPr>
              <a:t>S</a:t>
            </a:r>
            <a:r>
              <a:rPr lang="en-US" dirty="0" smtClean="0">
                <a:latin typeface="Century Gothic" panose="020B0502020202020204" pitchFamily="34" charset="0"/>
              </a:rPr>
              <a:t>cala compiler can figure out the type of the variable based on the value assigned to it (variable type inference)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myVal</a:t>
            </a:r>
            <a:r>
              <a:rPr lang="en-US" dirty="0">
                <a:latin typeface="Century Gothic" panose="020B0502020202020204" pitchFamily="34" charset="0"/>
              </a:rPr>
              <a:t> = "test" // gave an error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myVar</a:t>
            </a:r>
            <a:r>
              <a:rPr lang="en-US" dirty="0">
                <a:latin typeface="Century Gothic" panose="020B0502020202020204" pitchFamily="34" charset="0"/>
              </a:rPr>
              <a:t> = "test" // can change</a:t>
            </a:r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If </a:t>
            </a:r>
            <a:r>
              <a:rPr lang="en-US" dirty="0" err="1" smtClean="0">
                <a:latin typeface="Century Gothic" panose="020B0502020202020204" pitchFamily="34" charset="0"/>
              </a:rPr>
              <a:t>stmt</a:t>
            </a: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s</a:t>
            </a:r>
            <a:r>
              <a:rPr lang="en-US" dirty="0" err="1" smtClean="0">
                <a:latin typeface="Century Gothic" panose="020B0502020202020204" pitchFamily="34" charset="0"/>
              </a:rPr>
              <a:t>cala</a:t>
            </a:r>
            <a:r>
              <a:rPr lang="en-US" dirty="0" smtClean="0">
                <a:latin typeface="Century Gothic" panose="020B0502020202020204" pitchFamily="34" charset="0"/>
              </a:rPr>
              <a:t>&gt;</a:t>
            </a:r>
            <a:r>
              <a:rPr lang="en-US" dirty="0" err="1" smtClean="0">
                <a:latin typeface="Century Gothic" panose="020B0502020202020204" pitchFamily="34" charset="0"/>
              </a:rPr>
              <a:t>val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x = 20;;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s</a:t>
            </a:r>
            <a:r>
              <a:rPr lang="en-US" dirty="0" err="1" smtClean="0">
                <a:latin typeface="Century Gothic" panose="020B0502020202020204" pitchFamily="34" charset="0"/>
              </a:rPr>
              <a:t>cala</a:t>
            </a:r>
            <a:r>
              <a:rPr lang="en-US" dirty="0" smtClean="0">
                <a:latin typeface="Century Gothic" panose="020B0502020202020204" pitchFamily="34" charset="0"/>
              </a:rPr>
              <a:t>&gt;If </a:t>
            </a:r>
            <a:r>
              <a:rPr lang="en-US" dirty="0">
                <a:latin typeface="Century Gothic" panose="020B0502020202020204" pitchFamily="34" charset="0"/>
              </a:rPr>
              <a:t>(x &lt; 21</a:t>
            </a:r>
            <a:r>
              <a:rPr lang="en-US" dirty="0" smtClean="0">
                <a:latin typeface="Century Gothic" panose="020B0502020202020204" pitchFamily="34" charset="0"/>
              </a:rPr>
              <a:t>){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s</a:t>
            </a:r>
            <a:r>
              <a:rPr lang="en-US" dirty="0" err="1" smtClean="0">
                <a:latin typeface="Century Gothic" panose="020B0502020202020204" pitchFamily="34" charset="0"/>
              </a:rPr>
              <a:t>cala</a:t>
            </a:r>
            <a:r>
              <a:rPr lang="en-US" dirty="0" smtClean="0">
                <a:latin typeface="Century Gothic" panose="020B0502020202020204" pitchFamily="34" charset="0"/>
              </a:rPr>
              <a:t>&gt; - 		</a:t>
            </a:r>
            <a:r>
              <a:rPr lang="en-US" dirty="0" err="1" smtClean="0">
                <a:latin typeface="Century Gothic" panose="020B0502020202020204" pitchFamily="34" charset="0"/>
              </a:rPr>
              <a:t>println</a:t>
            </a:r>
            <a:r>
              <a:rPr lang="en-US" dirty="0" smtClean="0">
                <a:latin typeface="Century Gothic" panose="020B0502020202020204" pitchFamily="34" charset="0"/>
              </a:rPr>
              <a:t>(“x </a:t>
            </a:r>
            <a:r>
              <a:rPr lang="en-US" dirty="0">
                <a:latin typeface="Century Gothic" panose="020B0502020202020204" pitchFamily="34" charset="0"/>
              </a:rPr>
              <a:t>is less than </a:t>
            </a:r>
            <a:r>
              <a:rPr lang="en-US" dirty="0" smtClean="0">
                <a:latin typeface="Century Gothic" panose="020B0502020202020204" pitchFamily="34" charset="0"/>
              </a:rPr>
              <a:t>21”);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s</a:t>
            </a:r>
            <a:r>
              <a:rPr lang="en-US" dirty="0" err="1" smtClean="0">
                <a:latin typeface="Century Gothic" panose="020B0502020202020204" pitchFamily="34" charset="0"/>
              </a:rPr>
              <a:t>cala</a:t>
            </a:r>
            <a:r>
              <a:rPr lang="en-US" dirty="0" smtClean="0">
                <a:latin typeface="Century Gothic" panose="020B0502020202020204" pitchFamily="34" charset="0"/>
              </a:rPr>
              <a:t>&gt;  - }else{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s</a:t>
            </a:r>
            <a:r>
              <a:rPr lang="en-US" dirty="0" err="1" smtClean="0">
                <a:latin typeface="Century Gothic" panose="020B0502020202020204" pitchFamily="34" charset="0"/>
              </a:rPr>
              <a:t>cala</a:t>
            </a:r>
            <a:r>
              <a:rPr lang="en-US" dirty="0" smtClean="0">
                <a:latin typeface="Century Gothic" panose="020B0502020202020204" pitchFamily="34" charset="0"/>
              </a:rPr>
              <a:t>&gt;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  <a:r>
              <a:rPr lang="en-US" dirty="0" err="1" smtClean="0">
                <a:latin typeface="Century Gothic" panose="020B0502020202020204" pitchFamily="34" charset="0"/>
              </a:rPr>
              <a:t>printlin</a:t>
            </a:r>
            <a:r>
              <a:rPr lang="en-US" dirty="0">
                <a:latin typeface="Century Gothic" panose="020B0502020202020204" pitchFamily="34" charset="0"/>
              </a:rPr>
              <a:t>(‘ x is greater than or equal to 21</a:t>
            </a:r>
            <a:r>
              <a:rPr lang="en-US" dirty="0" smtClean="0">
                <a:latin typeface="Century Gothic" panose="020B0502020202020204" pitchFamily="34" charset="0"/>
              </a:rPr>
              <a:t>’);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s</a:t>
            </a:r>
            <a:r>
              <a:rPr lang="en-US" dirty="0" err="1" smtClean="0">
                <a:latin typeface="Century Gothic" panose="020B0502020202020204" pitchFamily="34" charset="0"/>
              </a:rPr>
              <a:t>cala</a:t>
            </a:r>
            <a:r>
              <a:rPr lang="en-US" dirty="0" smtClean="0">
                <a:latin typeface="Century Gothic" panose="020B0502020202020204" pitchFamily="34" charset="0"/>
              </a:rPr>
              <a:t>&gt;}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2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Scala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scala</a:t>
            </a:r>
            <a:r>
              <a:rPr lang="en-US" dirty="0">
                <a:latin typeface="Century Gothic" panose="020B0502020202020204" pitchFamily="34" charset="0"/>
              </a:rPr>
              <a:t>&gt; </a:t>
            </a:r>
            <a:r>
              <a:rPr lang="en-US" dirty="0" err="1">
                <a:latin typeface="Century Gothic" panose="020B0502020202020204" pitchFamily="34" charset="0"/>
              </a:rPr>
              <a:t>val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myNumbers</a:t>
            </a:r>
            <a:r>
              <a:rPr lang="en-US" dirty="0">
                <a:latin typeface="Century Gothic" panose="020B0502020202020204" pitchFamily="34" charset="0"/>
              </a:rPr>
              <a:t> = List(1,2,3,4,5,4,3)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myNumbers</a:t>
            </a:r>
            <a:r>
              <a:rPr lang="en-US" dirty="0">
                <a:latin typeface="Century Gothic" panose="020B0502020202020204" pitchFamily="34" charset="0"/>
              </a:rPr>
              <a:t>: List[</a:t>
            </a:r>
            <a:r>
              <a:rPr lang="en-US" dirty="0" err="1">
                <a:latin typeface="Century Gothic" panose="020B0502020202020204" pitchFamily="34" charset="0"/>
              </a:rPr>
              <a:t>Int</a:t>
            </a:r>
            <a:r>
              <a:rPr lang="en-US" dirty="0">
                <a:latin typeface="Century Gothic" panose="020B0502020202020204" pitchFamily="34" charset="0"/>
              </a:rPr>
              <a:t>] = List(1, 2, 3, 4, 5, 4, 3</a:t>
            </a:r>
            <a:r>
              <a:rPr lang="en-US" dirty="0" smtClean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NOTE: The “&lt;-” implies iteration through a collection – like I python saying for item in list: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scala</a:t>
            </a:r>
            <a:r>
              <a:rPr lang="en-US" dirty="0">
                <a:latin typeface="Century Gothic" panose="020B0502020202020204" pitchFamily="34" charset="0"/>
              </a:rPr>
              <a:t>&gt; for (</a:t>
            </a:r>
            <a:r>
              <a:rPr lang="en-US" dirty="0" err="1">
                <a:latin typeface="Century Gothic" panose="020B0502020202020204" pitchFamily="34" charset="0"/>
              </a:rPr>
              <a:t>num</a:t>
            </a:r>
            <a:r>
              <a:rPr lang="en-US" dirty="0">
                <a:latin typeface="Century Gothic" panose="020B0502020202020204" pitchFamily="34" charset="0"/>
              </a:rPr>
              <a:t> &lt;- </a:t>
            </a:r>
            <a:r>
              <a:rPr lang="en-US" dirty="0" err="1">
                <a:latin typeface="Century Gothic" panose="020B0502020202020204" pitchFamily="34" charset="0"/>
              </a:rPr>
              <a:t>myNumbers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    | </a:t>
            </a:r>
            <a:r>
              <a:rPr lang="en-US" dirty="0" err="1" smtClean="0">
                <a:latin typeface="Century Gothic" panose="020B0502020202020204" pitchFamily="34" charset="0"/>
              </a:rPr>
              <a:t>println</a:t>
            </a:r>
            <a:r>
              <a:rPr lang="en-US" dirty="0" smtClean="0">
                <a:latin typeface="Century Gothic" panose="020B0502020202020204" pitchFamily="34" charset="0"/>
              </a:rPr>
              <a:t>(</a:t>
            </a:r>
            <a:r>
              <a:rPr lang="en-US" dirty="0" err="1" smtClean="0">
                <a:latin typeface="Century Gothic" panose="020B0502020202020204" pitchFamily="34" charset="0"/>
              </a:rPr>
              <a:t>num</a:t>
            </a:r>
            <a:r>
              <a:rPr lang="en-US" dirty="0" smtClean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…</a:t>
            </a:r>
          </a:p>
          <a:p>
            <a:pPr marL="0" indent="0"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scala</a:t>
            </a:r>
            <a:r>
              <a:rPr lang="en-US" dirty="0">
                <a:latin typeface="Century Gothic" panose="020B0502020202020204" pitchFamily="34" charset="0"/>
              </a:rPr>
              <a:t>&gt; for (i &lt;- 1 to 10)</a:t>
            </a:r>
            <a:r>
              <a:rPr lang="en-US" dirty="0" err="1">
                <a:latin typeface="Century Gothic" panose="020B0502020202020204" pitchFamily="34" charset="0"/>
              </a:rPr>
              <a:t>println</a:t>
            </a:r>
            <a:r>
              <a:rPr lang="en-US" dirty="0">
                <a:latin typeface="Century Gothic" panose="020B0502020202020204" pitchFamily="34" charset="0"/>
              </a:rPr>
              <a:t>(i)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…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2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Scala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906963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</a:t>
            </a:r>
            <a:r>
              <a:rPr lang="en-US" sz="2400" dirty="0" err="1">
                <a:latin typeface="Century Gothic" panose="020B0502020202020204" pitchFamily="34" charset="0"/>
              </a:rPr>
              <a:t>var</a:t>
            </a:r>
            <a:r>
              <a:rPr lang="en-US" sz="2400" dirty="0">
                <a:latin typeface="Century Gothic" panose="020B0502020202020204" pitchFamily="34" charset="0"/>
              </a:rPr>
              <a:t> count  = 0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count: 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 = 0</a:t>
            </a:r>
          </a:p>
          <a:p>
            <a:pPr marL="0" indent="0">
              <a:buNone/>
            </a:pPr>
            <a:r>
              <a:rPr lang="en-US" sz="2400" dirty="0" err="1" smtClean="0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do {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     | count += 1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     | </a:t>
            </a:r>
            <a:r>
              <a:rPr lang="en-US" sz="2400" dirty="0" err="1">
                <a:latin typeface="Century Gothic" panose="020B0502020202020204" pitchFamily="34" charset="0"/>
              </a:rPr>
              <a:t>println</a:t>
            </a:r>
            <a:r>
              <a:rPr lang="en-US" sz="2400" dirty="0">
                <a:latin typeface="Century Gothic" panose="020B0502020202020204" pitchFamily="34" charset="0"/>
              </a:rPr>
              <a:t>(count)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     | } while(count &lt; 10)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10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1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Scala</a:t>
            </a:r>
            <a:br>
              <a:rPr lang="en-US" sz="3200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functions: background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With Java, C++ etc. you are programming in an imperative style (you give one imperative command at a time, iterate with loops and mutate state shared between different functions)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</a:rPr>
              <a:t>Scala allows you to program imperatively as well as in a more functional style.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</a:rPr>
              <a:t>In Scala, functions are first-class constructs, this is evidenced by the following application of a function passed as an argument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0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Scala</a:t>
            </a:r>
            <a:br>
              <a:rPr lang="en-US" sz="3200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functions: background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One concise means of printing a list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</a:t>
            </a:r>
            <a:r>
              <a:rPr lang="en-US" sz="2400" dirty="0" err="1">
                <a:latin typeface="Century Gothic" panose="020B0502020202020204" pitchFamily="34" charset="0"/>
              </a:rPr>
              <a:t>var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myVar</a:t>
            </a:r>
            <a:r>
              <a:rPr lang="en-US" sz="2400" dirty="0">
                <a:latin typeface="Century Gothic" panose="020B0502020202020204" pitchFamily="34" charset="0"/>
              </a:rPr>
              <a:t> = List(1,2,3)</a:t>
            </a: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myVar</a:t>
            </a:r>
            <a:r>
              <a:rPr lang="en-US" sz="2400" dirty="0">
                <a:latin typeface="Century Gothic" panose="020B0502020202020204" pitchFamily="34" charset="0"/>
              </a:rPr>
              <a:t>: List[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] = List(1, 2, 3)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</a:t>
            </a:r>
            <a:r>
              <a:rPr lang="en-US" sz="2400" dirty="0" err="1">
                <a:latin typeface="Century Gothic" panose="020B0502020202020204" pitchFamily="34" charset="0"/>
              </a:rPr>
              <a:t>myVar.foreach</a:t>
            </a:r>
            <a:r>
              <a:rPr lang="en-US" sz="2400" dirty="0">
                <a:latin typeface="Century Gothic" panose="020B0502020202020204" pitchFamily="34" charset="0"/>
              </a:rPr>
              <a:t>((</a:t>
            </a:r>
            <a:r>
              <a:rPr lang="en-US" sz="2400" dirty="0" err="1">
                <a:latin typeface="Century Gothic" panose="020B0502020202020204" pitchFamily="34" charset="0"/>
              </a:rPr>
              <a:t>arg</a:t>
            </a:r>
            <a:r>
              <a:rPr lang="en-US" sz="2400" dirty="0">
                <a:latin typeface="Century Gothic" panose="020B0502020202020204" pitchFamily="34" charset="0"/>
              </a:rPr>
              <a:t>: 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) =&gt; </a:t>
            </a:r>
            <a:r>
              <a:rPr lang="en-US" sz="2400" dirty="0" err="1">
                <a:latin typeface="Century Gothic" panose="020B0502020202020204" pitchFamily="34" charset="0"/>
              </a:rPr>
              <a:t>println</a:t>
            </a:r>
            <a:r>
              <a:rPr lang="en-US" sz="2400" dirty="0">
                <a:latin typeface="Century Gothic" panose="020B0502020202020204" pitchFamily="34" charset="0"/>
              </a:rPr>
              <a:t>(</a:t>
            </a:r>
            <a:r>
              <a:rPr lang="en-US" sz="2400" dirty="0" err="1">
                <a:latin typeface="Century Gothic" panose="020B0502020202020204" pitchFamily="34" charset="0"/>
              </a:rPr>
              <a:t>arg</a:t>
            </a:r>
            <a:r>
              <a:rPr lang="en-US" sz="2400" dirty="0">
                <a:latin typeface="Century Gothic" panose="020B0502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5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Scala</a:t>
            </a:r>
            <a:br>
              <a:rPr lang="en-US" sz="3200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functions: background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One concise means of printing a list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</a:t>
            </a:r>
            <a:r>
              <a:rPr lang="en-US" sz="2400" dirty="0" err="1">
                <a:latin typeface="Century Gothic" panose="020B0502020202020204" pitchFamily="34" charset="0"/>
              </a:rPr>
              <a:t>var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myVar</a:t>
            </a:r>
            <a:r>
              <a:rPr lang="en-US" sz="2400" dirty="0">
                <a:latin typeface="Century Gothic" panose="020B0502020202020204" pitchFamily="34" charset="0"/>
              </a:rPr>
              <a:t> = List(1,2,3)</a:t>
            </a: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myVar</a:t>
            </a:r>
            <a:r>
              <a:rPr lang="en-US" sz="2400" dirty="0">
                <a:latin typeface="Century Gothic" panose="020B0502020202020204" pitchFamily="34" charset="0"/>
              </a:rPr>
              <a:t>: List[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] = List(1, 2, 3)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</a:t>
            </a:r>
            <a:r>
              <a:rPr lang="en-US" sz="2400" dirty="0" err="1">
                <a:latin typeface="Century Gothic" panose="020B0502020202020204" pitchFamily="34" charset="0"/>
              </a:rPr>
              <a:t>myVar.foreach</a:t>
            </a:r>
            <a:r>
              <a:rPr lang="en-US" sz="2400" dirty="0">
                <a:latin typeface="Century Gothic" panose="020B0502020202020204" pitchFamily="34" charset="0"/>
              </a:rPr>
              <a:t>((</a:t>
            </a:r>
            <a:r>
              <a:rPr lang="en-US" sz="2400" dirty="0" err="1">
                <a:latin typeface="Century Gothic" panose="020B0502020202020204" pitchFamily="34" charset="0"/>
              </a:rPr>
              <a:t>arg</a:t>
            </a:r>
            <a:r>
              <a:rPr lang="en-US" sz="2400" dirty="0">
                <a:latin typeface="Century Gothic" panose="020B0502020202020204" pitchFamily="34" charset="0"/>
              </a:rPr>
              <a:t>: 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) =&gt; </a:t>
            </a:r>
            <a:r>
              <a:rPr lang="en-US" sz="2400" dirty="0" err="1">
                <a:latin typeface="Century Gothic" panose="020B0502020202020204" pitchFamily="34" charset="0"/>
              </a:rPr>
              <a:t>println</a:t>
            </a:r>
            <a:r>
              <a:rPr lang="en-US" sz="2400" dirty="0">
                <a:latin typeface="Century Gothic" panose="020B0502020202020204" pitchFamily="34" charset="0"/>
              </a:rPr>
              <a:t>(</a:t>
            </a:r>
            <a:r>
              <a:rPr lang="en-US" sz="2400" dirty="0" err="1">
                <a:latin typeface="Century Gothic" panose="020B0502020202020204" pitchFamily="34" charset="0"/>
              </a:rPr>
              <a:t>arg</a:t>
            </a:r>
            <a:r>
              <a:rPr lang="en-US" sz="2400" dirty="0" smtClean="0">
                <a:latin typeface="Century Gothic" panose="020B0502020202020204" pitchFamily="34" charset="0"/>
              </a:rPr>
              <a:t>))</a:t>
            </a:r>
          </a:p>
          <a:p>
            <a:pPr marL="0" indent="0">
              <a:buNone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</a:t>
            </a:r>
            <a:r>
              <a:rPr lang="en-US" sz="2400" dirty="0" err="1" smtClean="0">
                <a:latin typeface="Century Gothic" panose="020B0502020202020204" pitchFamily="34" charset="0"/>
              </a:rPr>
              <a:t>cala</a:t>
            </a:r>
            <a:r>
              <a:rPr lang="en-US" sz="2400" dirty="0" smtClean="0">
                <a:latin typeface="Century Gothic" panose="020B0502020202020204" pitchFamily="34" charset="0"/>
              </a:rPr>
              <a:t>&gt;List(1,2,3</a:t>
            </a:r>
            <a:r>
              <a:rPr lang="en-US" sz="2400" dirty="0">
                <a:latin typeface="Century Gothic" panose="020B0502020202020204" pitchFamily="34" charset="0"/>
              </a:rPr>
              <a:t>).</a:t>
            </a:r>
            <a:r>
              <a:rPr lang="en-US" sz="2400" dirty="0" err="1">
                <a:latin typeface="Century Gothic" panose="020B0502020202020204" pitchFamily="34" charset="0"/>
              </a:rPr>
              <a:t>foreach</a:t>
            </a:r>
            <a:r>
              <a:rPr lang="en-US" sz="2400" dirty="0">
                <a:latin typeface="Century Gothic" panose="020B0502020202020204" pitchFamily="34" charset="0"/>
              </a:rPr>
              <a:t>((</a:t>
            </a:r>
            <a:r>
              <a:rPr lang="en-US" sz="2400" dirty="0" err="1">
                <a:latin typeface="Century Gothic" panose="020B0502020202020204" pitchFamily="34" charset="0"/>
              </a:rPr>
              <a:t>arg</a:t>
            </a:r>
            <a:r>
              <a:rPr lang="en-US" sz="2400" dirty="0">
                <a:latin typeface="Century Gothic" panose="020B0502020202020204" pitchFamily="34" charset="0"/>
              </a:rPr>
              <a:t>: 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) =&gt; </a:t>
            </a:r>
            <a:r>
              <a:rPr lang="en-US" sz="2400" dirty="0" err="1">
                <a:latin typeface="Century Gothic" panose="020B0502020202020204" pitchFamily="34" charset="0"/>
              </a:rPr>
              <a:t>println</a:t>
            </a:r>
            <a:r>
              <a:rPr lang="en-US" sz="2400" dirty="0">
                <a:latin typeface="Century Gothic" panose="020B0502020202020204" pitchFamily="34" charset="0"/>
              </a:rPr>
              <a:t>(</a:t>
            </a:r>
            <a:r>
              <a:rPr lang="en-US" sz="2400" dirty="0" err="1">
                <a:latin typeface="Century Gothic" panose="020B0502020202020204" pitchFamily="34" charset="0"/>
              </a:rPr>
              <a:t>arg</a:t>
            </a:r>
            <a:r>
              <a:rPr lang="en-US" sz="2400" dirty="0" smtClean="0">
                <a:latin typeface="Century Gothic" panose="020B0502020202020204" pitchFamily="34" charset="0"/>
              </a:rPr>
              <a:t>))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</a:t>
            </a:r>
            <a:r>
              <a:rPr lang="en-US" sz="2400" dirty="0" err="1" smtClean="0">
                <a:latin typeface="Century Gothic" panose="020B0502020202020204" pitchFamily="34" charset="0"/>
              </a:rPr>
              <a:t>cala</a:t>
            </a:r>
            <a:r>
              <a:rPr lang="en-US" sz="2400" dirty="0" smtClean="0">
                <a:latin typeface="Century Gothic" panose="020B0502020202020204" pitchFamily="34" charset="0"/>
              </a:rPr>
              <a:t>&gt;List(1,2,3</a:t>
            </a:r>
            <a:r>
              <a:rPr lang="en-US" sz="2400" dirty="0">
                <a:latin typeface="Century Gothic" panose="020B0502020202020204" pitchFamily="34" charset="0"/>
              </a:rPr>
              <a:t>).</a:t>
            </a:r>
            <a:r>
              <a:rPr lang="en-US" sz="2400" dirty="0" err="1">
                <a:latin typeface="Century Gothic" panose="020B0502020202020204" pitchFamily="34" charset="0"/>
              </a:rPr>
              <a:t>foreach</a:t>
            </a:r>
            <a:r>
              <a:rPr lang="en-US" sz="2400" dirty="0">
                <a:latin typeface="Century Gothic" panose="020B0502020202020204" pitchFamily="34" charset="0"/>
              </a:rPr>
              <a:t>(</a:t>
            </a:r>
            <a:r>
              <a:rPr lang="en-US" sz="2400" dirty="0" err="1">
                <a:latin typeface="Century Gothic" panose="020B0502020202020204" pitchFamily="34" charset="0"/>
              </a:rPr>
              <a:t>println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1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Scala</a:t>
            </a:r>
            <a:br>
              <a:rPr lang="en-US" sz="3200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functions: background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entury Gothic" panose="020B0502020202020204" pitchFamily="34" charset="0"/>
              </a:rPr>
              <a:t>The prior examples demonstrate a ‘function literal’ using the ‘=&gt;’ reserved word (simply referenced as a ‘right arrow’) </a:t>
            </a:r>
          </a:p>
          <a:p>
            <a:pPr marL="0" indent="0">
              <a:buNone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entury Gothic" panose="020B0502020202020204" pitchFamily="34" charset="0"/>
              </a:rPr>
              <a:t>Here is a breakdown of the function literal syntax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4" y="3657600"/>
            <a:ext cx="79338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7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Scala</a:t>
            </a:r>
            <a:br>
              <a:rPr lang="en-US" sz="3200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functions: background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In an effort to guide you into a functional direction a functional relative of the imperative ‘for’ is available in Scala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nn-NO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nn-NO" sz="2400" dirty="0">
                <a:latin typeface="Century Gothic" panose="020B0502020202020204" pitchFamily="34" charset="0"/>
              </a:rPr>
              <a:t>scala&gt; for (arg &lt;- List(1,2,3))</a:t>
            </a:r>
          </a:p>
          <a:p>
            <a:pPr marL="0" indent="0">
              <a:buNone/>
            </a:pPr>
            <a:r>
              <a:rPr lang="nn-NO" sz="2400" dirty="0">
                <a:latin typeface="Century Gothic" panose="020B0502020202020204" pitchFamily="34" charset="0"/>
              </a:rPr>
              <a:t>     | println(arg)</a:t>
            </a:r>
          </a:p>
          <a:p>
            <a:pPr marL="0" indent="0">
              <a:buNone/>
            </a:pPr>
            <a:r>
              <a:rPr lang="nn-NO" sz="2400" dirty="0">
                <a:latin typeface="Century Gothic" panose="020B0502020202020204" pitchFamily="34" charset="0"/>
              </a:rPr>
              <a:t>1</a:t>
            </a:r>
          </a:p>
          <a:p>
            <a:pPr marL="0" indent="0">
              <a:buNone/>
            </a:pPr>
            <a:r>
              <a:rPr lang="nn-NO" sz="2400" dirty="0">
                <a:latin typeface="Century Gothic" panose="020B0502020202020204" pitchFamily="34" charset="0"/>
              </a:rPr>
              <a:t>2</a:t>
            </a:r>
          </a:p>
          <a:p>
            <a:pPr marL="0" indent="0">
              <a:buNone/>
            </a:pPr>
            <a:r>
              <a:rPr lang="nn-NO" sz="2400" dirty="0">
                <a:latin typeface="Century Gothic" panose="020B0502020202020204" pitchFamily="34" charset="0"/>
              </a:rPr>
              <a:t>3</a:t>
            </a:r>
          </a:p>
          <a:p>
            <a:pPr marL="0" indent="0">
              <a:buNone/>
            </a:pPr>
            <a:r>
              <a:rPr lang="nn-NO" sz="2400" dirty="0" smtClean="0">
                <a:latin typeface="Century Gothic" panose="020B0502020202020204" pitchFamily="34" charset="0"/>
              </a:rPr>
              <a:t>Here, the ‘&lt;-’ operator is interpreted as ‘in’ just as for (arg in List(1,2,3)</a:t>
            </a:r>
            <a:endParaRPr lang="nn-NO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4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Scala</a:t>
            </a:r>
            <a:br>
              <a:rPr lang="en-US" sz="3200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functions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</a:t>
            </a:r>
            <a:r>
              <a:rPr lang="en-US" sz="2400" dirty="0" err="1">
                <a:latin typeface="Century Gothic" panose="020B0502020202020204" pitchFamily="34" charset="0"/>
              </a:rPr>
              <a:t>def</a:t>
            </a:r>
            <a:r>
              <a:rPr lang="en-US" sz="2400" dirty="0">
                <a:latin typeface="Century Gothic" panose="020B0502020202020204" pitchFamily="34" charset="0"/>
              </a:rPr>
              <a:t> cube(a: 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): 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 = a * a * a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cube: (a: 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endParaRPr lang="en-US" sz="2400" dirty="0"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</a:t>
            </a:r>
            <a:r>
              <a:rPr lang="en-US" sz="2400" dirty="0" err="1">
                <a:latin typeface="Century Gothic" panose="020B0502020202020204" pitchFamily="34" charset="0"/>
              </a:rPr>
              <a:t>myNumbers.map</a:t>
            </a:r>
            <a:r>
              <a:rPr lang="en-US" sz="2400" dirty="0">
                <a:latin typeface="Century Gothic" panose="020B0502020202020204" pitchFamily="34" charset="0"/>
              </a:rPr>
              <a:t>(x =&gt; cube(x))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res8: List[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] = List(1, 8, 27, 64, 125, 64, 27)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</a:t>
            </a:r>
            <a:r>
              <a:rPr lang="en-US" sz="2400" dirty="0" err="1">
                <a:latin typeface="Century Gothic" panose="020B0502020202020204" pitchFamily="34" charset="0"/>
              </a:rPr>
              <a:t>myNumbers.map</a:t>
            </a:r>
            <a:r>
              <a:rPr lang="en-US" sz="2400" dirty="0">
                <a:latin typeface="Century Gothic" panose="020B0502020202020204" pitchFamily="34" charset="0"/>
              </a:rPr>
              <a:t>(x =&gt; x * x * x)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res9: List[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] = List(1, 8, 27, 64, 125, 64, 27)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6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S</a:t>
            </a:r>
            <a:r>
              <a:rPr lang="en-US" sz="3600" dirty="0" smtClean="0">
                <a:latin typeface="Century Gothic" panose="020B0502020202020204" pitchFamily="34" charset="0"/>
              </a:rPr>
              <a:t>park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Another engine for large-scale processing</a:t>
            </a:r>
          </a:p>
          <a:p>
            <a:r>
              <a:rPr lang="en-US" sz="2800" dirty="0" smtClean="0">
                <a:latin typeface="Century Gothic" panose="020B0502020202020204" pitchFamily="34" charset="0"/>
              </a:rPr>
              <a:t>Implemented in Scala</a:t>
            </a:r>
          </a:p>
          <a:p>
            <a:r>
              <a:rPr lang="en-US" sz="2800" dirty="0" smtClean="0">
                <a:latin typeface="Century Gothic" panose="020B0502020202020204" pitchFamily="34" charset="0"/>
              </a:rPr>
              <a:t>Support for Scala, Java 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  <a:r>
              <a:rPr lang="en-US" sz="2800" dirty="0" smtClean="0">
                <a:latin typeface="Century Gothic" panose="020B0502020202020204" pitchFamily="34" charset="0"/>
              </a:rPr>
              <a:t>Python, R , (Julia soon)</a:t>
            </a:r>
            <a:endParaRPr lang="en-US" sz="2800" dirty="0" smtClean="0">
              <a:latin typeface="Century Gothic" panose="020B0502020202020204" pitchFamily="34" charset="0"/>
            </a:endParaRPr>
          </a:p>
          <a:p>
            <a:r>
              <a:rPr lang="en-US" sz="2800" dirty="0" smtClean="0">
                <a:latin typeface="Century Gothic" panose="020B0502020202020204" pitchFamily="34" charset="0"/>
              </a:rPr>
              <a:t>Documented speed is an order of magnitude faster than pig, hive (10-20X)</a:t>
            </a:r>
            <a:endParaRPr lang="en-US" sz="2800" dirty="0">
              <a:latin typeface="Century Gothic" panose="020B0502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5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Scala</a:t>
            </a:r>
            <a:br>
              <a:rPr lang="en-US" sz="3200" dirty="0" smtClean="0"/>
            </a:br>
            <a:r>
              <a:rPr lang="en-US" sz="2400" dirty="0" smtClean="0"/>
              <a:t>functions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1009887"/>
            <a:ext cx="680591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</a:t>
            </a:r>
            <a:r>
              <a:rPr lang="en-US" sz="2400" dirty="0" err="1">
                <a:latin typeface="Century Gothic" panose="020B0502020202020204" pitchFamily="34" charset="0"/>
              </a:rPr>
              <a:t>val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myNumbers</a:t>
            </a:r>
            <a:r>
              <a:rPr lang="en-US" sz="2400" dirty="0">
                <a:latin typeface="Century Gothic" panose="020B0502020202020204" pitchFamily="34" charset="0"/>
              </a:rPr>
              <a:t> = List(1,2,3,4,5,4,3)</a:t>
            </a:r>
          </a:p>
          <a:p>
            <a:r>
              <a:rPr lang="en-US" sz="2400" dirty="0" err="1">
                <a:latin typeface="Century Gothic" panose="020B0502020202020204" pitchFamily="34" charset="0"/>
              </a:rPr>
              <a:t>myNumbers</a:t>
            </a:r>
            <a:r>
              <a:rPr lang="en-US" sz="2400" dirty="0">
                <a:latin typeface="Century Gothic" panose="020B0502020202020204" pitchFamily="34" charset="0"/>
              </a:rPr>
              <a:t>: List[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] = List(1, 2, 3, 4, 5, 4, 3)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</a:t>
            </a:r>
            <a:r>
              <a:rPr lang="en-US" sz="2400" dirty="0" err="1">
                <a:latin typeface="Century Gothic" panose="020B0502020202020204" pitchFamily="34" charset="0"/>
              </a:rPr>
              <a:t>def</a:t>
            </a:r>
            <a:r>
              <a:rPr lang="en-US" sz="2400" dirty="0">
                <a:latin typeface="Century Gothic" panose="020B0502020202020204" pitchFamily="34" charset="0"/>
              </a:rPr>
              <a:t> factorial(</a:t>
            </a:r>
            <a:r>
              <a:rPr lang="en-US" sz="2400" dirty="0" err="1">
                <a:latin typeface="Century Gothic" panose="020B0502020202020204" pitchFamily="34" charset="0"/>
              </a:rPr>
              <a:t>n:Int</a:t>
            </a:r>
            <a:r>
              <a:rPr lang="en-US" sz="2400" dirty="0">
                <a:latin typeface="Century Gothic" panose="020B0502020202020204" pitchFamily="34" charset="0"/>
              </a:rPr>
              <a:t>):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 = if (n==0) 1 else n * factorial(n-1)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factorial: (n: 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endParaRPr lang="en-US" sz="2400" dirty="0">
              <a:latin typeface="Century Gothic" panose="020B0502020202020204" pitchFamily="34" charset="0"/>
            </a:endParaRP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r>
              <a:rPr lang="en-US" sz="2400" dirty="0" err="1" smtClean="0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</a:t>
            </a:r>
            <a:r>
              <a:rPr lang="en-US" sz="2400" dirty="0" err="1">
                <a:latin typeface="Century Gothic" panose="020B0502020202020204" pitchFamily="34" charset="0"/>
              </a:rPr>
              <a:t>myNumbers.map</a:t>
            </a:r>
            <a:r>
              <a:rPr lang="en-US" sz="2400" dirty="0">
                <a:latin typeface="Century Gothic" panose="020B0502020202020204" pitchFamily="34" charset="0"/>
              </a:rPr>
              <a:t>(factorial)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res18: List[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] = List(1, 2, 6, 24, 120, 24, 6)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</a:t>
            </a:r>
            <a:r>
              <a:rPr lang="en-US" sz="2400" dirty="0" err="1">
                <a:latin typeface="Century Gothic" panose="020B0502020202020204" pitchFamily="34" charset="0"/>
              </a:rPr>
              <a:t>myNumbers.map</a:t>
            </a:r>
            <a:r>
              <a:rPr lang="en-US" sz="2400" dirty="0">
                <a:latin typeface="Century Gothic" panose="020B0502020202020204" pitchFamily="34" charset="0"/>
              </a:rPr>
              <a:t>(factorial).sum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res19: 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 = </a:t>
            </a:r>
            <a:r>
              <a:rPr lang="en-US" sz="2400" dirty="0" smtClean="0">
                <a:latin typeface="Century Gothic" panose="020B0502020202020204" pitchFamily="34" charset="0"/>
              </a:rPr>
              <a:t>183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Scala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 err="1">
                <a:latin typeface="Century Gothic" panose="020B0502020202020204" pitchFamily="34" charset="0"/>
              </a:rPr>
              <a:t>scala</a:t>
            </a:r>
            <a:r>
              <a:rPr lang="en-US" sz="3100" dirty="0">
                <a:latin typeface="Century Gothic" panose="020B0502020202020204" pitchFamily="34" charset="0"/>
              </a:rPr>
              <a:t>&gt; </a:t>
            </a:r>
            <a:r>
              <a:rPr lang="en-US" sz="3100" dirty="0" err="1">
                <a:latin typeface="Century Gothic" panose="020B0502020202020204" pitchFamily="34" charset="0"/>
              </a:rPr>
              <a:t>var</a:t>
            </a:r>
            <a:r>
              <a:rPr lang="en-US" sz="3100" dirty="0">
                <a:latin typeface="Century Gothic" panose="020B0502020202020204" pitchFamily="34" charset="0"/>
              </a:rPr>
              <a:t> factor = 3</a:t>
            </a:r>
          </a:p>
          <a:p>
            <a:pPr marL="0" indent="0">
              <a:buNone/>
            </a:pPr>
            <a:r>
              <a:rPr lang="en-US" sz="3100" dirty="0">
                <a:latin typeface="Century Gothic" panose="020B0502020202020204" pitchFamily="34" charset="0"/>
              </a:rPr>
              <a:t>factor: </a:t>
            </a:r>
            <a:r>
              <a:rPr lang="en-US" sz="3100" dirty="0" err="1">
                <a:latin typeface="Century Gothic" panose="020B0502020202020204" pitchFamily="34" charset="0"/>
              </a:rPr>
              <a:t>Int</a:t>
            </a:r>
            <a:r>
              <a:rPr lang="en-US" sz="3100" dirty="0">
                <a:latin typeface="Century Gothic" panose="020B0502020202020204" pitchFamily="34" charset="0"/>
              </a:rPr>
              <a:t> = 3</a:t>
            </a:r>
          </a:p>
          <a:p>
            <a:endParaRPr lang="en-US" sz="31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100" dirty="0" err="1">
                <a:latin typeface="Century Gothic" panose="020B0502020202020204" pitchFamily="34" charset="0"/>
              </a:rPr>
              <a:t>scala</a:t>
            </a:r>
            <a:r>
              <a:rPr lang="en-US" sz="3100" dirty="0">
                <a:latin typeface="Century Gothic" panose="020B0502020202020204" pitchFamily="34" charset="0"/>
              </a:rPr>
              <a:t>&gt; </a:t>
            </a:r>
            <a:r>
              <a:rPr lang="en-US" sz="3100" dirty="0" err="1">
                <a:latin typeface="Century Gothic" panose="020B0502020202020204" pitchFamily="34" charset="0"/>
              </a:rPr>
              <a:t>val</a:t>
            </a:r>
            <a:r>
              <a:rPr lang="en-US" sz="3100" dirty="0">
                <a:latin typeface="Century Gothic" panose="020B0502020202020204" pitchFamily="34" charset="0"/>
              </a:rPr>
              <a:t> multiplier = (</a:t>
            </a:r>
            <a:r>
              <a:rPr lang="en-US" sz="3100" dirty="0" err="1">
                <a:latin typeface="Century Gothic" panose="020B0502020202020204" pitchFamily="34" charset="0"/>
              </a:rPr>
              <a:t>i:Int</a:t>
            </a:r>
            <a:r>
              <a:rPr lang="en-US" sz="3100" dirty="0">
                <a:latin typeface="Century Gothic" panose="020B0502020202020204" pitchFamily="34" charset="0"/>
              </a:rPr>
              <a:t>) =&gt; i * factor</a:t>
            </a:r>
          </a:p>
          <a:p>
            <a:pPr marL="0" indent="0">
              <a:buNone/>
            </a:pPr>
            <a:r>
              <a:rPr lang="en-US" sz="3100" dirty="0">
                <a:latin typeface="Century Gothic" panose="020B0502020202020204" pitchFamily="34" charset="0"/>
              </a:rPr>
              <a:t>multiplier: </a:t>
            </a:r>
            <a:r>
              <a:rPr lang="en-US" sz="3100" dirty="0" err="1">
                <a:latin typeface="Century Gothic" panose="020B0502020202020204" pitchFamily="34" charset="0"/>
              </a:rPr>
              <a:t>Int</a:t>
            </a:r>
            <a:r>
              <a:rPr lang="en-US" sz="3100" dirty="0">
                <a:latin typeface="Century Gothic" panose="020B0502020202020204" pitchFamily="34" charset="0"/>
              </a:rPr>
              <a:t> =&gt; </a:t>
            </a:r>
            <a:r>
              <a:rPr lang="en-US" sz="3100" dirty="0" err="1">
                <a:latin typeface="Century Gothic" panose="020B0502020202020204" pitchFamily="34" charset="0"/>
              </a:rPr>
              <a:t>Int</a:t>
            </a:r>
            <a:r>
              <a:rPr lang="en-US" sz="3100" dirty="0">
                <a:latin typeface="Century Gothic" panose="020B0502020202020204" pitchFamily="34" charset="0"/>
              </a:rPr>
              <a:t> = &lt;function1&gt;</a:t>
            </a:r>
          </a:p>
          <a:p>
            <a:endParaRPr lang="en-US" sz="31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100" dirty="0" err="1">
                <a:latin typeface="Century Gothic" panose="020B0502020202020204" pitchFamily="34" charset="0"/>
              </a:rPr>
              <a:t>scala</a:t>
            </a:r>
            <a:r>
              <a:rPr lang="en-US" sz="3100" dirty="0">
                <a:latin typeface="Century Gothic" panose="020B0502020202020204" pitchFamily="34" charset="0"/>
              </a:rPr>
              <a:t>&gt; </a:t>
            </a:r>
            <a:r>
              <a:rPr lang="en-US" sz="3100" dirty="0" err="1">
                <a:latin typeface="Century Gothic" panose="020B0502020202020204" pitchFamily="34" charset="0"/>
              </a:rPr>
              <a:t>val</a:t>
            </a:r>
            <a:r>
              <a:rPr lang="en-US" sz="3100" dirty="0">
                <a:latin typeface="Century Gothic" panose="020B0502020202020204" pitchFamily="34" charset="0"/>
              </a:rPr>
              <a:t> l1 = List(1,2,3,4,5) map multiplier</a:t>
            </a:r>
          </a:p>
          <a:p>
            <a:pPr marL="0" indent="0">
              <a:buNone/>
            </a:pPr>
            <a:r>
              <a:rPr lang="en-US" sz="3100" dirty="0">
                <a:latin typeface="Century Gothic" panose="020B0502020202020204" pitchFamily="34" charset="0"/>
              </a:rPr>
              <a:t>l1: List[</a:t>
            </a:r>
            <a:r>
              <a:rPr lang="en-US" sz="3100" dirty="0" err="1">
                <a:latin typeface="Century Gothic" panose="020B0502020202020204" pitchFamily="34" charset="0"/>
              </a:rPr>
              <a:t>Int</a:t>
            </a:r>
            <a:r>
              <a:rPr lang="en-US" sz="3100" dirty="0">
                <a:latin typeface="Century Gothic" panose="020B0502020202020204" pitchFamily="34" charset="0"/>
              </a:rPr>
              <a:t>] = List(3, 6, 9, 12, 15)</a:t>
            </a:r>
          </a:p>
          <a:p>
            <a:endParaRPr lang="en-US" sz="31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100" dirty="0" err="1">
                <a:latin typeface="Century Gothic" panose="020B0502020202020204" pitchFamily="34" charset="0"/>
              </a:rPr>
              <a:t>scala</a:t>
            </a:r>
            <a:r>
              <a:rPr lang="en-US" sz="3100" dirty="0">
                <a:latin typeface="Century Gothic" panose="020B0502020202020204" pitchFamily="34" charset="0"/>
              </a:rPr>
              <a:t>&gt; factor = 5</a:t>
            </a:r>
          </a:p>
          <a:p>
            <a:pPr marL="0" indent="0">
              <a:buNone/>
            </a:pPr>
            <a:r>
              <a:rPr lang="en-US" sz="3100" dirty="0">
                <a:latin typeface="Century Gothic" panose="020B0502020202020204" pitchFamily="34" charset="0"/>
              </a:rPr>
              <a:t>factor: </a:t>
            </a:r>
            <a:r>
              <a:rPr lang="en-US" sz="3100" dirty="0" err="1">
                <a:latin typeface="Century Gothic" panose="020B0502020202020204" pitchFamily="34" charset="0"/>
              </a:rPr>
              <a:t>Int</a:t>
            </a:r>
            <a:r>
              <a:rPr lang="en-US" sz="3100" dirty="0">
                <a:latin typeface="Century Gothic" panose="020B0502020202020204" pitchFamily="34" charset="0"/>
              </a:rPr>
              <a:t> = 5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Scala</a:t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en-US" sz="2200" dirty="0" smtClean="0">
                <a:latin typeface="Century Gothic" panose="020B0502020202020204" pitchFamily="34" charset="0"/>
              </a:rPr>
              <a:t>functional programming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Take note that _ * 2 is a function literal that is shorthand for i=&gt;i *2. For each argument to the function, you can use _ if the argument is used once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List(1,2,3,4,5) map { _ * 2}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res14: List[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] = List(2, 4, 6, 8, 10</a:t>
            </a:r>
            <a:r>
              <a:rPr lang="en-US" sz="2400" dirty="0" smtClean="0">
                <a:latin typeface="Century Gothic" panose="020B0502020202020204" pitchFamily="34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2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Scala</a:t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en-US" sz="2200" dirty="0" smtClean="0">
                <a:latin typeface="Century Gothic" panose="020B0502020202020204" pitchFamily="34" charset="0"/>
              </a:rPr>
              <a:t>functional programming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The first _ represents the argument that is accumulating the value of the reduction and the second _ represents the current value of the list (this will multiply all numbers in a list)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entury Gothic" panose="020B0502020202020204" pitchFamily="34" charset="0"/>
              </a:rPr>
              <a:t>scala</a:t>
            </a:r>
            <a:r>
              <a:rPr lang="en-US" sz="2400" dirty="0">
                <a:latin typeface="Century Gothic" panose="020B0502020202020204" pitchFamily="34" charset="0"/>
              </a:rPr>
              <a:t>&gt; List(1,2,3,4,5) </a:t>
            </a:r>
            <a:r>
              <a:rPr lang="en-US" sz="2400" dirty="0" err="1">
                <a:latin typeface="Century Gothic" panose="020B0502020202020204" pitchFamily="34" charset="0"/>
              </a:rPr>
              <a:t>reduceLeft</a:t>
            </a:r>
            <a:r>
              <a:rPr lang="en-US" sz="2400" dirty="0">
                <a:latin typeface="Century Gothic" panose="020B0502020202020204" pitchFamily="34" charset="0"/>
              </a:rPr>
              <a:t> { _ * _ }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res15: </a:t>
            </a:r>
            <a:r>
              <a:rPr lang="en-US" sz="2400" dirty="0" err="1">
                <a:latin typeface="Century Gothic" panose="020B0502020202020204" pitchFamily="34" charset="0"/>
              </a:rPr>
              <a:t>Int</a:t>
            </a:r>
            <a:r>
              <a:rPr lang="en-US" sz="2400" dirty="0">
                <a:latin typeface="Century Gothic" panose="020B0502020202020204" pitchFamily="34" charset="0"/>
              </a:rPr>
              <a:t> = </a:t>
            </a:r>
            <a:r>
              <a:rPr lang="en-US" sz="2400" dirty="0" smtClean="0">
                <a:latin typeface="Century Gothic" panose="020B0502020202020204" pitchFamily="34" charset="0"/>
              </a:rPr>
              <a:t>120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NOTE: the code above will iterate through the list and multiply each item in the list with each other</a:t>
            </a:r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</a:rPr>
              <a:t> for item in list:</a:t>
            </a:r>
          </a:p>
          <a:p>
            <a:pPr marL="1371600" lvl="3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	total = total * item</a:t>
            </a:r>
            <a:endParaRPr lang="en-US" sz="2400" dirty="0">
              <a:latin typeface="Century Gothic" panose="020B0502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Scala</a:t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en-US" sz="2700" dirty="0" smtClean="0">
                <a:latin typeface="Century Gothic" panose="020B0502020202020204" pitchFamily="34" charset="0"/>
              </a:rPr>
              <a:t>Simple Classes</a:t>
            </a:r>
            <a:endParaRPr lang="en-US" sz="27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91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entury Gothic" panose="020B0502020202020204" pitchFamily="34" charset="0"/>
              </a:rPr>
              <a:t>scala</a:t>
            </a:r>
            <a:r>
              <a:rPr lang="en-US" sz="2200" dirty="0">
                <a:latin typeface="Century Gothic" panose="020B0502020202020204" pitchFamily="34" charset="0"/>
              </a:rPr>
              <a:t>&gt; </a:t>
            </a:r>
            <a:r>
              <a:rPr lang="en-US" sz="2200" dirty="0" smtClean="0">
                <a:latin typeface="Century Gothic" panose="020B0502020202020204" pitchFamily="34" charset="0"/>
              </a:rPr>
              <a:t>class Person{</a:t>
            </a:r>
          </a:p>
          <a:p>
            <a:pPr marL="0" indent="0">
              <a:buNone/>
            </a:pPr>
            <a:r>
              <a:rPr lang="en-US" sz="2200" dirty="0">
                <a:latin typeface="Century Gothic" panose="020B0502020202020204" pitchFamily="34" charset="0"/>
              </a:rPr>
              <a:t>p</a:t>
            </a:r>
            <a:r>
              <a:rPr lang="en-US" sz="2200" dirty="0" smtClean="0">
                <a:latin typeface="Century Gothic" panose="020B0502020202020204" pitchFamily="34" charset="0"/>
              </a:rPr>
              <a:t>rivate </a:t>
            </a:r>
            <a:r>
              <a:rPr lang="en-US" sz="2200" dirty="0" err="1" smtClean="0">
                <a:latin typeface="Century Gothic" panose="020B0502020202020204" pitchFamily="34" charset="0"/>
              </a:rPr>
              <a:t>var</a:t>
            </a:r>
            <a:r>
              <a:rPr lang="en-US" sz="2200" dirty="0" smtClean="0">
                <a:latin typeface="Century Gothic" panose="020B0502020202020204" pitchFamily="34" charset="0"/>
              </a:rPr>
              <a:t> </a:t>
            </a:r>
            <a:r>
              <a:rPr lang="en-US" sz="2200" dirty="0" err="1" smtClean="0">
                <a:latin typeface="Century Gothic" panose="020B0502020202020204" pitchFamily="34" charset="0"/>
              </a:rPr>
              <a:t>privateAge</a:t>
            </a:r>
            <a:r>
              <a:rPr lang="en-US" sz="2200" dirty="0" smtClean="0">
                <a:latin typeface="Century Gothic" panose="020B0502020202020204" pitchFamily="34" charset="0"/>
              </a:rPr>
              <a:t>= 0</a:t>
            </a:r>
          </a:p>
          <a:p>
            <a:pPr marL="0" indent="0">
              <a:buNone/>
            </a:pPr>
            <a:r>
              <a:rPr lang="en-US" sz="2200" dirty="0" err="1">
                <a:latin typeface="Century Gothic" panose="020B0502020202020204" pitchFamily="34" charset="0"/>
              </a:rPr>
              <a:t>d</a:t>
            </a:r>
            <a:r>
              <a:rPr lang="en-US" sz="2200" dirty="0" err="1" smtClean="0">
                <a:latin typeface="Century Gothic" panose="020B0502020202020204" pitchFamily="34" charset="0"/>
              </a:rPr>
              <a:t>ef</a:t>
            </a:r>
            <a:r>
              <a:rPr lang="en-US" sz="2200" dirty="0" smtClean="0">
                <a:latin typeface="Century Gothic" panose="020B0502020202020204" pitchFamily="34" charset="0"/>
              </a:rPr>
              <a:t> age = </a:t>
            </a:r>
            <a:r>
              <a:rPr lang="en-US" sz="2200" dirty="0" err="1" smtClean="0">
                <a:latin typeface="Century Gothic" panose="020B0502020202020204" pitchFamily="34" charset="0"/>
              </a:rPr>
              <a:t>privateAge</a:t>
            </a:r>
            <a:endParaRPr lang="en-US" sz="22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entury Gothic" panose="020B0502020202020204" pitchFamily="34" charset="0"/>
              </a:rPr>
              <a:t>d</a:t>
            </a:r>
            <a:r>
              <a:rPr lang="en-US" sz="2200" dirty="0" err="1" smtClean="0">
                <a:latin typeface="Century Gothic" panose="020B0502020202020204" pitchFamily="34" charset="0"/>
              </a:rPr>
              <a:t>ef</a:t>
            </a:r>
            <a:r>
              <a:rPr lang="en-US" sz="2200" dirty="0" smtClean="0">
                <a:latin typeface="Century Gothic" panose="020B0502020202020204" pitchFamily="34" charset="0"/>
              </a:rPr>
              <a:t> age_=(</a:t>
            </a:r>
            <a:r>
              <a:rPr lang="en-US" sz="2200" dirty="0" err="1" smtClean="0">
                <a:latin typeface="Century Gothic" panose="020B0502020202020204" pitchFamily="34" charset="0"/>
              </a:rPr>
              <a:t>newValue</a:t>
            </a:r>
            <a:r>
              <a:rPr lang="en-US" sz="2200" dirty="0" smtClean="0">
                <a:latin typeface="Century Gothic" panose="020B0502020202020204" pitchFamily="34" charset="0"/>
              </a:rPr>
              <a:t>: </a:t>
            </a:r>
            <a:r>
              <a:rPr lang="en-US" sz="2200" dirty="0" err="1" smtClean="0">
                <a:latin typeface="Century Gothic" panose="020B0502020202020204" pitchFamily="34" charset="0"/>
              </a:rPr>
              <a:t>Int</a:t>
            </a:r>
            <a:r>
              <a:rPr lang="en-US" sz="2200" dirty="0" smtClean="0">
                <a:latin typeface="Century Gothic" panose="020B0502020202020204" pitchFamily="34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entury Gothic" panose="020B0502020202020204" pitchFamily="34" charset="0"/>
              </a:rPr>
              <a:t>	</a:t>
            </a:r>
            <a:r>
              <a:rPr lang="en-US" sz="2200" dirty="0" smtClean="0">
                <a:latin typeface="Century Gothic" panose="020B0502020202020204" pitchFamily="34" charset="0"/>
              </a:rPr>
              <a:t>if (</a:t>
            </a:r>
            <a:r>
              <a:rPr lang="en-US" sz="2200" dirty="0" err="1" smtClean="0">
                <a:latin typeface="Century Gothic" panose="020B0502020202020204" pitchFamily="34" charset="0"/>
              </a:rPr>
              <a:t>newValue</a:t>
            </a:r>
            <a:r>
              <a:rPr lang="en-US" sz="2200" dirty="0" smtClean="0">
                <a:latin typeface="Century Gothic" panose="020B0502020202020204" pitchFamily="34" charset="0"/>
              </a:rPr>
              <a:t> &gt; </a:t>
            </a:r>
            <a:r>
              <a:rPr lang="en-US" sz="2200" dirty="0" err="1" smtClean="0">
                <a:latin typeface="Century Gothic" panose="020B0502020202020204" pitchFamily="34" charset="0"/>
              </a:rPr>
              <a:t>privateAge</a:t>
            </a:r>
            <a:r>
              <a:rPr lang="en-US" sz="2200" dirty="0" smtClean="0">
                <a:latin typeface="Century Gothic" panose="020B0502020202020204" pitchFamily="34" charset="0"/>
              </a:rPr>
              <a:t>) </a:t>
            </a:r>
            <a:r>
              <a:rPr lang="en-US" sz="2200" dirty="0" err="1" smtClean="0">
                <a:latin typeface="Century Gothic" panose="020B0502020202020204" pitchFamily="34" charset="0"/>
              </a:rPr>
              <a:t>privateAge</a:t>
            </a:r>
            <a:r>
              <a:rPr lang="en-US" sz="2200" dirty="0" smtClean="0">
                <a:latin typeface="Century Gothic" panose="020B0502020202020204" pitchFamily="34" charset="0"/>
              </a:rPr>
              <a:t> = </a:t>
            </a:r>
            <a:r>
              <a:rPr lang="en-US" sz="2200" dirty="0" err="1" smtClean="0">
                <a:latin typeface="Century Gothic" panose="020B0502020202020204" pitchFamily="34" charset="0"/>
              </a:rPr>
              <a:t>newValue</a:t>
            </a:r>
            <a:r>
              <a:rPr lang="en-US" sz="2200" dirty="0" smtClean="0"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entury Gothic" panose="020B0502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200" dirty="0" smtClean="0">
                <a:latin typeface="Century Gothic" panose="020B0502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>
                <a:latin typeface="Century Gothic" panose="020B0502020202020204" pitchFamily="34" charset="0"/>
              </a:rPr>
              <a:t>scala</a:t>
            </a:r>
            <a:r>
              <a:rPr lang="en-US" sz="2200" dirty="0">
                <a:latin typeface="Century Gothic" panose="020B0502020202020204" pitchFamily="34" charset="0"/>
              </a:rPr>
              <a:t>&gt;</a:t>
            </a:r>
            <a:r>
              <a:rPr lang="en-US" sz="2200" dirty="0" err="1" smtClean="0">
                <a:latin typeface="Century Gothic" panose="020B0502020202020204" pitchFamily="34" charset="0"/>
              </a:rPr>
              <a:t>val</a:t>
            </a:r>
            <a:r>
              <a:rPr lang="en-US" sz="2200" dirty="0" smtClean="0">
                <a:latin typeface="Century Gothic" panose="020B0502020202020204" pitchFamily="34" charset="0"/>
              </a:rPr>
              <a:t> </a:t>
            </a:r>
            <a:r>
              <a:rPr lang="en-US" sz="2200" dirty="0" err="1" smtClean="0">
                <a:latin typeface="Century Gothic" panose="020B0502020202020204" pitchFamily="34" charset="0"/>
              </a:rPr>
              <a:t>fred</a:t>
            </a:r>
            <a:r>
              <a:rPr lang="en-US" sz="2200" dirty="0" smtClean="0">
                <a:latin typeface="Century Gothic" panose="020B0502020202020204" pitchFamily="34" charset="0"/>
              </a:rPr>
              <a:t> = new Person</a:t>
            </a:r>
          </a:p>
          <a:p>
            <a:pPr marL="0" indent="0">
              <a:buNone/>
            </a:pPr>
            <a:r>
              <a:rPr lang="en-US" sz="2200" dirty="0" err="1">
                <a:latin typeface="Century Gothic" panose="020B0502020202020204" pitchFamily="34" charset="0"/>
              </a:rPr>
              <a:t>scala</a:t>
            </a:r>
            <a:r>
              <a:rPr lang="en-US" sz="2200" dirty="0">
                <a:latin typeface="Century Gothic" panose="020B0502020202020204" pitchFamily="34" charset="0"/>
              </a:rPr>
              <a:t>&gt;</a:t>
            </a:r>
            <a:r>
              <a:rPr lang="en-US" sz="2200" dirty="0" err="1">
                <a:latin typeface="Century Gothic" panose="020B0502020202020204" pitchFamily="34" charset="0"/>
              </a:rPr>
              <a:t>fred.age</a:t>
            </a:r>
            <a:r>
              <a:rPr lang="en-US" sz="2200" dirty="0">
                <a:latin typeface="Century Gothic" panose="020B0502020202020204" pitchFamily="34" charset="0"/>
              </a:rPr>
              <a:t> </a:t>
            </a:r>
            <a:r>
              <a:rPr lang="en-US" sz="2200" dirty="0" smtClean="0">
                <a:latin typeface="Century Gothic" panose="020B0502020202020204" pitchFamily="34" charset="0"/>
              </a:rPr>
              <a:t>=30</a:t>
            </a:r>
          </a:p>
          <a:p>
            <a:pPr marL="0" indent="0">
              <a:buNone/>
            </a:pPr>
            <a:r>
              <a:rPr lang="en-US" sz="2200" dirty="0" err="1">
                <a:latin typeface="Century Gothic" panose="020B0502020202020204" pitchFamily="34" charset="0"/>
              </a:rPr>
              <a:t>scala</a:t>
            </a:r>
            <a:r>
              <a:rPr lang="en-US" sz="2200" dirty="0">
                <a:latin typeface="Century Gothic" panose="020B0502020202020204" pitchFamily="34" charset="0"/>
              </a:rPr>
              <a:t>&gt;</a:t>
            </a:r>
            <a:r>
              <a:rPr lang="en-US" sz="2200" dirty="0" err="1">
                <a:latin typeface="Century Gothic" panose="020B0502020202020204" pitchFamily="34" charset="0"/>
              </a:rPr>
              <a:t>fred.age</a:t>
            </a:r>
            <a:r>
              <a:rPr lang="en-US" sz="2200" dirty="0">
                <a:latin typeface="Century Gothic" panose="020B0502020202020204" pitchFamily="34" charset="0"/>
              </a:rPr>
              <a:t> </a:t>
            </a:r>
            <a:r>
              <a:rPr lang="en-US" sz="2200" dirty="0" smtClean="0">
                <a:latin typeface="Century Gothic" panose="020B0502020202020204" pitchFamily="34" charset="0"/>
              </a:rPr>
              <a:t>= 21</a:t>
            </a:r>
          </a:p>
          <a:p>
            <a:pPr marL="0" indent="0">
              <a:buNone/>
            </a:pPr>
            <a:r>
              <a:rPr lang="en-US" sz="2200" dirty="0" err="1" smtClean="0">
                <a:latin typeface="Century Gothic" panose="020B0502020202020204" pitchFamily="34" charset="0"/>
              </a:rPr>
              <a:t>scala</a:t>
            </a:r>
            <a:r>
              <a:rPr lang="en-US" sz="2200" dirty="0" smtClean="0">
                <a:latin typeface="Century Gothic" panose="020B0502020202020204" pitchFamily="34" charset="0"/>
              </a:rPr>
              <a:t>&gt;</a:t>
            </a:r>
            <a:r>
              <a:rPr lang="en-US" sz="2200" dirty="0" err="1" smtClean="0">
                <a:latin typeface="Century Gothic" panose="020B0502020202020204" pitchFamily="34" charset="0"/>
              </a:rPr>
              <a:t>println</a:t>
            </a:r>
            <a:r>
              <a:rPr lang="en-US" sz="2200" dirty="0" smtClean="0">
                <a:latin typeface="Century Gothic" panose="020B0502020202020204" pitchFamily="34" charset="0"/>
              </a:rPr>
              <a:t>(</a:t>
            </a:r>
            <a:r>
              <a:rPr lang="en-US" sz="2200" dirty="0" err="1" smtClean="0">
                <a:latin typeface="Century Gothic" panose="020B0502020202020204" pitchFamily="34" charset="0"/>
              </a:rPr>
              <a:t>fred.age</a:t>
            </a:r>
            <a:r>
              <a:rPr lang="en-US" sz="2200" dirty="0" smtClean="0">
                <a:latin typeface="Century Gothic" panose="020B0502020202020204" pitchFamily="34" charset="0"/>
              </a:rPr>
              <a:t>)</a:t>
            </a:r>
            <a:endParaRPr lang="en-US" sz="2200" dirty="0">
              <a:latin typeface="Century Gothic" panose="020B0502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8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Resilient Distributed Dataset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2700" dirty="0">
                <a:latin typeface="Century Gothic" panose="020B0502020202020204" pitchFamily="34" charset="0"/>
              </a:rPr>
              <a:t>Spark </a:t>
            </a:r>
            <a:r>
              <a:rPr lang="en-US" sz="2700" dirty="0" smtClean="0">
                <a:latin typeface="Century Gothic" panose="020B0502020202020204" pitchFamily="34" charset="0"/>
              </a:rPr>
              <a:t>: Programming with RDDs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Century Gothic" panose="020B0502020202020204" pitchFamily="34" charset="0"/>
              </a:rPr>
              <a:t>RDDs are Spark’s core abstraction for working with Data</a:t>
            </a:r>
          </a:p>
          <a:p>
            <a:endParaRPr lang="en-US" sz="2600" dirty="0" smtClean="0">
              <a:latin typeface="Century Gothic" panose="020B0502020202020204" pitchFamily="34" charset="0"/>
            </a:endParaRPr>
          </a:p>
          <a:p>
            <a:r>
              <a:rPr lang="en-US" sz="2600" dirty="0" smtClean="0">
                <a:latin typeface="Century Gothic" panose="020B0502020202020204" pitchFamily="34" charset="0"/>
              </a:rPr>
              <a:t>RDDs are Immutable Distributed Collections of Elements</a:t>
            </a:r>
          </a:p>
          <a:p>
            <a:endParaRPr lang="en-US" sz="2600" dirty="0" smtClean="0">
              <a:latin typeface="Century Gothic" panose="020B0502020202020204" pitchFamily="34" charset="0"/>
            </a:endParaRPr>
          </a:p>
          <a:p>
            <a:r>
              <a:rPr lang="en-US" sz="2600" dirty="0" smtClean="0">
                <a:latin typeface="Century Gothic" panose="020B0502020202020204" pitchFamily="34" charset="0"/>
              </a:rPr>
              <a:t>In Spark , all work is expressed as either creating new RDDs , transforming existing RDDs or calling operations on RDDs to compute a result.</a:t>
            </a:r>
          </a:p>
          <a:p>
            <a:endParaRPr lang="en-US" sz="2600" dirty="0" smtClean="0">
              <a:latin typeface="Century Gothic" panose="020B0502020202020204" pitchFamily="34" charset="0"/>
            </a:endParaRPr>
          </a:p>
          <a:p>
            <a:r>
              <a:rPr lang="en-US" sz="2600" dirty="0" smtClean="0">
                <a:latin typeface="Century Gothic" panose="020B0502020202020204" pitchFamily="34" charset="0"/>
              </a:rPr>
              <a:t>Spark automatically distributes the data contained in RDDs across your cluster and parallelizes the operations you perform on them</a:t>
            </a:r>
            <a:endParaRPr lang="en-US" sz="2600" dirty="0">
              <a:latin typeface="Century Gothic" panose="020B0502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545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Resilient Distributed Dataset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Spark : Programming with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Each RDD is split into multiple partitions which may be computed on different nodes of the cluster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</a:rPr>
              <a:t>Users create RDDs in two ways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L</a:t>
            </a:r>
            <a:r>
              <a:rPr lang="en-US" sz="2400" dirty="0" smtClean="0">
                <a:latin typeface="Century Gothic" panose="020B0502020202020204" pitchFamily="34" charset="0"/>
              </a:rPr>
              <a:t>oading an external dataset</a:t>
            </a:r>
          </a:p>
          <a:p>
            <a:pPr lvl="1"/>
            <a:r>
              <a:rPr lang="en-US" sz="2400" dirty="0" smtClean="0">
                <a:latin typeface="Century Gothic" panose="020B0502020202020204" pitchFamily="34" charset="0"/>
              </a:rPr>
              <a:t>Distributing a collection of objects in their driver program.</a:t>
            </a:r>
            <a:endParaRPr lang="en-US" sz="2400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17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Resilient Distributed Dataset</a:t>
            </a:r>
            <a:br>
              <a:rPr lang="en-US" sz="32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Spark : Programming with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One can load a text file as an RDD of strings using </a:t>
            </a:r>
            <a:r>
              <a:rPr lang="en-US" dirty="0" err="1" smtClean="0">
                <a:latin typeface="Century Gothic" panose="020B0502020202020204" pitchFamily="34" charset="0"/>
              </a:rPr>
              <a:t>SparkContext.textFile</a:t>
            </a:r>
            <a:r>
              <a:rPr lang="en-US" dirty="0" smtClean="0">
                <a:latin typeface="Century Gothic" panose="020B0502020202020204" pitchFamily="34" charset="0"/>
              </a:rPr>
              <a:t>()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NOTE: data can be read in from a number of data sources including HDFS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NOTE: to read in the file as specified you need to  be in the Spark home directory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</a:rPr>
              <a:t>scala</a:t>
            </a:r>
            <a:r>
              <a:rPr lang="en-US" dirty="0">
                <a:latin typeface="Century Gothic" panose="020B0502020202020204" pitchFamily="34" charset="0"/>
              </a:rPr>
              <a:t>&gt; </a:t>
            </a:r>
            <a:r>
              <a:rPr lang="en-US" dirty="0" err="1">
                <a:latin typeface="Century Gothic" panose="020B0502020202020204" pitchFamily="34" charset="0"/>
              </a:rPr>
              <a:t>val</a:t>
            </a:r>
            <a:r>
              <a:rPr lang="en-US" dirty="0">
                <a:latin typeface="Century Gothic" panose="020B0502020202020204" pitchFamily="34" charset="0"/>
              </a:rPr>
              <a:t> file = </a:t>
            </a:r>
            <a:r>
              <a:rPr lang="en-US" dirty="0" err="1">
                <a:latin typeface="Century Gothic" panose="020B0502020202020204" pitchFamily="34" charset="0"/>
              </a:rPr>
              <a:t>sc.textFile</a:t>
            </a:r>
            <a:r>
              <a:rPr lang="en-US" dirty="0">
                <a:latin typeface="Century Gothic" panose="020B0502020202020204" pitchFamily="34" charset="0"/>
              </a:rPr>
              <a:t>("README.md</a:t>
            </a:r>
            <a:r>
              <a:rPr lang="en-US" dirty="0" smtClean="0">
                <a:latin typeface="Century Gothic" panose="020B0502020202020204" pitchFamily="34" charset="0"/>
              </a:rPr>
              <a:t>")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Once created, RDDs offer two types of operations: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</a:rPr>
              <a:t>Transformations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A</a:t>
            </a:r>
            <a:r>
              <a:rPr lang="en-US" dirty="0" smtClean="0">
                <a:latin typeface="Century Gothic" panose="020B0502020202020204" pitchFamily="34" charset="0"/>
              </a:rPr>
              <a:t>ctions.</a:t>
            </a:r>
          </a:p>
          <a:p>
            <a:pPr lvl="1"/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Transformations construct a new RDD from a previous one.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17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196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Resilient Distributed Dataset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Spark : Programming with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>
                <a:latin typeface="Century Gothic" panose="020B0502020202020204" pitchFamily="34" charset="0"/>
              </a:rPr>
              <a:t>The filter operation is supported by a function literal where ‘line’ is the </a:t>
            </a:r>
            <a:r>
              <a:rPr lang="en-US" sz="2600" dirty="0" err="1" smtClean="0">
                <a:latin typeface="Century Gothic" panose="020B0502020202020204" pitchFamily="34" charset="0"/>
              </a:rPr>
              <a:t>paramter</a:t>
            </a:r>
            <a:r>
              <a:rPr lang="en-US" sz="2600" dirty="0" smtClean="0">
                <a:latin typeface="Century Gothic" panose="020B0502020202020204" pitchFamily="34" charset="0"/>
              </a:rPr>
              <a:t> list and ‘</a:t>
            </a:r>
            <a:r>
              <a:rPr lang="en-US" sz="2600" dirty="0" err="1" smtClean="0">
                <a:latin typeface="Century Gothic" panose="020B0502020202020204" pitchFamily="34" charset="0"/>
              </a:rPr>
              <a:t>line.contains</a:t>
            </a:r>
            <a:r>
              <a:rPr lang="en-US" sz="2600" dirty="0" smtClean="0">
                <a:latin typeface="Century Gothic" panose="020B0502020202020204" pitchFamily="34" charset="0"/>
              </a:rPr>
              <a:t>(“and”)’ is the function body</a:t>
            </a:r>
          </a:p>
          <a:p>
            <a:endParaRPr lang="en-US" sz="2600" dirty="0" smtClean="0">
              <a:latin typeface="Century Gothic" panose="020B0502020202020204" pitchFamily="34" charset="0"/>
            </a:endParaRPr>
          </a:p>
          <a:p>
            <a:r>
              <a:rPr lang="en-US" sz="2600" dirty="0" err="1" smtClean="0">
                <a:latin typeface="Century Gothic" panose="020B0502020202020204" pitchFamily="34" charset="0"/>
              </a:rPr>
              <a:t>scala</a:t>
            </a:r>
            <a:r>
              <a:rPr lang="en-US" sz="2600" dirty="0">
                <a:latin typeface="Century Gothic" panose="020B0502020202020204" pitchFamily="34" charset="0"/>
              </a:rPr>
              <a:t>&gt; </a:t>
            </a:r>
            <a:r>
              <a:rPr lang="en-US" sz="2600" dirty="0" err="1">
                <a:latin typeface="Century Gothic" panose="020B0502020202020204" pitchFamily="34" charset="0"/>
              </a:rPr>
              <a:t>val</a:t>
            </a:r>
            <a:r>
              <a:rPr lang="en-US" sz="2600" dirty="0">
                <a:latin typeface="Century Gothic" panose="020B0502020202020204" pitchFamily="34" charset="0"/>
              </a:rPr>
              <a:t> </a:t>
            </a:r>
            <a:r>
              <a:rPr lang="en-US" sz="2600" dirty="0" smtClean="0">
                <a:latin typeface="Century Gothic" panose="020B0502020202020204" pitchFamily="34" charset="0"/>
              </a:rPr>
              <a:t>c = </a:t>
            </a:r>
            <a:r>
              <a:rPr lang="en-US" sz="2600" dirty="0" err="1" smtClean="0">
                <a:latin typeface="Century Gothic" panose="020B0502020202020204" pitchFamily="34" charset="0"/>
              </a:rPr>
              <a:t>file.filter</a:t>
            </a:r>
            <a:r>
              <a:rPr lang="en-US" sz="2600" dirty="0" smtClean="0">
                <a:latin typeface="Century Gothic" panose="020B0502020202020204" pitchFamily="34" charset="0"/>
              </a:rPr>
              <a:t>(</a:t>
            </a:r>
            <a:r>
              <a:rPr lang="en-US" sz="2600" b="1" dirty="0" smtClean="0">
                <a:latin typeface="Century Gothic" panose="020B0502020202020204" pitchFamily="34" charset="0"/>
              </a:rPr>
              <a:t>line </a:t>
            </a:r>
            <a:r>
              <a:rPr lang="en-US" sz="2600" b="1" dirty="0">
                <a:latin typeface="Century Gothic" panose="020B0502020202020204" pitchFamily="34" charset="0"/>
              </a:rPr>
              <a:t>=&gt; </a:t>
            </a:r>
            <a:r>
              <a:rPr lang="en-US" sz="2600" b="1" dirty="0" err="1">
                <a:latin typeface="Century Gothic" panose="020B0502020202020204" pitchFamily="34" charset="0"/>
              </a:rPr>
              <a:t>line.contains</a:t>
            </a:r>
            <a:r>
              <a:rPr lang="en-US" sz="2600" b="1" dirty="0">
                <a:latin typeface="Century Gothic" panose="020B0502020202020204" pitchFamily="34" charset="0"/>
              </a:rPr>
              <a:t>("and</a:t>
            </a:r>
            <a:r>
              <a:rPr lang="en-US" sz="2600" b="1" dirty="0" smtClean="0">
                <a:latin typeface="Century Gothic" panose="020B0502020202020204" pitchFamily="34" charset="0"/>
              </a:rPr>
              <a:t>")</a:t>
            </a:r>
            <a:r>
              <a:rPr lang="en-US" sz="2600" dirty="0" smtClean="0">
                <a:latin typeface="Century Gothic" panose="020B0502020202020204" pitchFamily="34" charset="0"/>
              </a:rPr>
              <a:t>)</a:t>
            </a:r>
            <a:br>
              <a:rPr lang="en-US" sz="2600" dirty="0" smtClean="0">
                <a:latin typeface="Century Gothic" panose="020B0502020202020204" pitchFamily="34" charset="0"/>
              </a:rPr>
            </a:br>
            <a:endParaRPr lang="en-US" sz="2600" dirty="0" smtClean="0">
              <a:latin typeface="Century Gothic" panose="020B0502020202020204" pitchFamily="34" charset="0"/>
            </a:endParaRPr>
          </a:p>
          <a:p>
            <a:r>
              <a:rPr lang="en-US" sz="2600" dirty="0" smtClean="0">
                <a:latin typeface="Century Gothic" panose="020B0502020202020204" pitchFamily="34" charset="0"/>
              </a:rPr>
              <a:t>The collect() method will dump the output to the screen</a:t>
            </a:r>
          </a:p>
          <a:p>
            <a:r>
              <a:rPr lang="en-US" sz="2600" dirty="0" smtClean="0">
                <a:latin typeface="Century Gothic" panose="020B0502020202020204" pitchFamily="34" charset="0"/>
              </a:rPr>
              <a:t>Scala&gt;</a:t>
            </a:r>
            <a:r>
              <a:rPr lang="en-US" sz="2600" dirty="0" err="1" smtClean="0">
                <a:latin typeface="Century Gothic" panose="020B0502020202020204" pitchFamily="34" charset="0"/>
              </a:rPr>
              <a:t>c.collect</a:t>
            </a:r>
            <a:r>
              <a:rPr lang="en-US" sz="2600" dirty="0" smtClean="0">
                <a:latin typeface="Century Gothic" panose="020B0502020202020204" pitchFamily="34" charset="0"/>
              </a:rPr>
              <a:t>()</a:t>
            </a:r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765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Resilient Distributed Dataset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Spark : Programming with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Actions compute a result based on an RDD and either return it to the driver program or save it to an external storage system.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Actions </a:t>
            </a:r>
            <a:r>
              <a:rPr lang="en-US" sz="2400" dirty="0" smtClean="0"/>
              <a:t>force the evaluation of transformations required for the RDD they are called on, since they are required to actually produce output</a:t>
            </a:r>
          </a:p>
          <a:p>
            <a:pPr marL="0" indent="0">
              <a:buNone/>
            </a:pPr>
            <a:r>
              <a:rPr lang="en-US" sz="2400" dirty="0" smtClean="0"/>
              <a:t>count </a:t>
            </a:r>
            <a:r>
              <a:rPr lang="en-US" sz="2400" dirty="0" smtClean="0"/>
              <a:t>gives the number of output lines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err="1" smtClean="0"/>
              <a:t>c.count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 smtClean="0"/>
              <a:t>following will print out the lines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Scala&gt;</a:t>
            </a:r>
            <a:r>
              <a:rPr lang="en-US" sz="2400" dirty="0" err="1" smtClean="0"/>
              <a:t>println</a:t>
            </a:r>
            <a:r>
              <a:rPr lang="en-US" sz="2400" dirty="0" smtClean="0"/>
              <a:t>(“input had “ + </a:t>
            </a:r>
            <a:r>
              <a:rPr lang="en-US" sz="2400" dirty="0" err="1" smtClean="0"/>
              <a:t>c.count</a:t>
            </a:r>
            <a:r>
              <a:rPr lang="en-US" sz="2400" dirty="0" smtClean="0"/>
              <a:t>() + “ lines”)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 smtClean="0"/>
              <a:t>take() method will retrieve ‘n’ numbers of the output record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Scala&gt;</a:t>
            </a:r>
            <a:r>
              <a:rPr lang="en-US" sz="2400" dirty="0" err="1" smtClean="0"/>
              <a:t>c.take</a:t>
            </a:r>
            <a:r>
              <a:rPr lang="en-US" sz="2400" dirty="0" smtClean="0"/>
              <a:t>(10</a:t>
            </a:r>
            <a:r>
              <a:rPr lang="en-US" sz="2400" dirty="0" smtClean="0"/>
              <a:t>).</a:t>
            </a:r>
            <a:r>
              <a:rPr lang="en-US" sz="2400" dirty="0" err="1" smtClean="0"/>
              <a:t>foreach</a:t>
            </a:r>
            <a:r>
              <a:rPr lang="en-US" sz="2400" dirty="0" smtClean="0"/>
              <a:t>(</a:t>
            </a:r>
            <a:r>
              <a:rPr lang="en-US" sz="2400" dirty="0" err="1" smtClean="0"/>
              <a:t>println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36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Spark (cont.)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G</a:t>
            </a:r>
            <a:r>
              <a:rPr lang="en-US" sz="2400" dirty="0" smtClean="0">
                <a:latin typeface="Century Gothic" panose="020B0502020202020204" pitchFamily="34" charset="0"/>
              </a:rPr>
              <a:t>eneral purpose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Allows for interactive queries / programming as well as stream processing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Tight integration bet. Core and libraries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Core more strongly supports SQL and ML programs speed up as well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Cleaner than alternatives : pure Java, PIG with UDFs, 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6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Resilient Distributed Dataset</a:t>
            </a:r>
            <a:br>
              <a:rPr lang="en-US" sz="32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Spark : Programming with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 smtClean="0">
                <a:latin typeface="Century Gothic" panose="020B0502020202020204" pitchFamily="34" charset="0"/>
              </a:rPr>
              <a:t>We </a:t>
            </a:r>
            <a:r>
              <a:rPr lang="en-US" sz="2400" dirty="0">
                <a:latin typeface="Century Gothic" panose="020B0502020202020204" pitchFamily="34" charset="0"/>
              </a:rPr>
              <a:t>used take() to retrieve a small number of elements in the RDD at the driver </a:t>
            </a:r>
            <a:r>
              <a:rPr lang="en-US" sz="2400" dirty="0" smtClean="0">
                <a:latin typeface="Century Gothic" panose="020B0502020202020204" pitchFamily="34" charset="0"/>
              </a:rPr>
              <a:t>program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We then iterate over them locally to print out information to the driver. 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RDDs also have a collect() function to a very small size and you’d like to deal with it locally. Keep in mind that your entire dataset must fit into memory on a single machine to use collect() on it , so collect() shouldn’t be used on large datasets.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78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Resilient Distributed Dataset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Spark : Programming with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Spark only computes RDDs in a lazy fashion, the first time they are used in an action.</a:t>
            </a:r>
          </a:p>
          <a:p>
            <a:endParaRPr lang="en-US" sz="2800" dirty="0" smtClean="0">
              <a:latin typeface="Century Gothic" panose="020B0502020202020204" pitchFamily="34" charset="0"/>
            </a:endParaRPr>
          </a:p>
          <a:p>
            <a:r>
              <a:rPr lang="en-US" sz="2800" dirty="0" smtClean="0">
                <a:latin typeface="Century Gothic" panose="020B0502020202020204" pitchFamily="34" charset="0"/>
              </a:rPr>
              <a:t>This is for efficiency in terms of big data </a:t>
            </a:r>
            <a:endParaRPr lang="en-US" sz="2800" dirty="0">
              <a:latin typeface="Century Gothic" panose="020B0502020202020204" pitchFamily="34" charset="0"/>
            </a:endParaRPr>
          </a:p>
          <a:p>
            <a:pPr lvl="1"/>
            <a:r>
              <a:rPr lang="en-US" dirty="0" smtClean="0">
                <a:latin typeface="Century Gothic" panose="020B0502020202020204" pitchFamily="34" charset="0"/>
              </a:rPr>
              <a:t>computing only the data needed for its result.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</a:rPr>
              <a:t>Helps when dealing with extremely large files that may not be computed on the same node</a:t>
            </a:r>
          </a:p>
          <a:p>
            <a:pPr marL="457200" lvl="1" indent="0"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sz="2800" dirty="0" smtClean="0">
                <a:latin typeface="Century Gothic" panose="020B0502020202020204" pitchFamily="34" charset="0"/>
              </a:rPr>
              <a:t>In the case of using the ‘first’ method – it is only necessary to read in the very first line of a file, once again, supporting a more efficient operation.</a:t>
            </a:r>
            <a:endParaRPr lang="en-US" sz="2800" dirty="0">
              <a:latin typeface="Century Gothic" panose="020B0502020202020204" pitchFamily="34" charset="0"/>
            </a:endParaRP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17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Resilient Distributed Dataset</a:t>
            </a: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Spark : Programming with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 smtClean="0">
                <a:latin typeface="Century Gothic" panose="020B0502020202020204" pitchFamily="34" charset="0"/>
              </a:rPr>
              <a:t>Spark’s RDDs are by default recomputed each time you run an action on them.</a:t>
            </a:r>
          </a:p>
          <a:p>
            <a:endParaRPr lang="en-US" sz="3100" dirty="0" smtClean="0">
              <a:latin typeface="Century Gothic" panose="020B0502020202020204" pitchFamily="34" charset="0"/>
            </a:endParaRPr>
          </a:p>
          <a:p>
            <a:r>
              <a:rPr lang="en-US" sz="3100" dirty="0" smtClean="0">
                <a:latin typeface="Century Gothic" panose="020B0502020202020204" pitchFamily="34" charset="0"/>
              </a:rPr>
              <a:t>To reuse an RDD in multiple actions, you can ask Spark to persist it using </a:t>
            </a:r>
            <a:r>
              <a:rPr lang="en-US" sz="3100" dirty="0" err="1" smtClean="0">
                <a:latin typeface="Century Gothic" panose="020B0502020202020204" pitchFamily="34" charset="0"/>
              </a:rPr>
              <a:t>RDD.persist</a:t>
            </a:r>
            <a:r>
              <a:rPr lang="en-US" sz="3100" dirty="0" smtClean="0">
                <a:latin typeface="Century Gothic" panose="020B0502020202020204" pitchFamily="34" charset="0"/>
              </a:rPr>
              <a:t>().</a:t>
            </a:r>
          </a:p>
          <a:p>
            <a:endParaRPr lang="en-US" sz="3100" dirty="0" smtClean="0">
              <a:latin typeface="Century Gothic" panose="020B0502020202020204" pitchFamily="34" charset="0"/>
            </a:endParaRPr>
          </a:p>
          <a:p>
            <a:r>
              <a:rPr lang="en-US" sz="3100" dirty="0" smtClean="0">
                <a:latin typeface="Century Gothic" panose="020B0502020202020204" pitchFamily="34" charset="0"/>
              </a:rPr>
              <a:t>We can ask Spark to persist our data in a number of different places. </a:t>
            </a:r>
          </a:p>
          <a:p>
            <a:endParaRPr lang="en-US" sz="3100" dirty="0" smtClean="0">
              <a:latin typeface="Century Gothic" panose="020B0502020202020204" pitchFamily="34" charset="0"/>
            </a:endParaRPr>
          </a:p>
          <a:p>
            <a:r>
              <a:rPr lang="en-US" sz="3100" dirty="0" smtClean="0">
                <a:latin typeface="Century Gothic" panose="020B0502020202020204" pitchFamily="34" charset="0"/>
              </a:rPr>
              <a:t>After computing it the first time, Spark, will store the RDD contents in memory (partitioned across the machines in your cluster) and reuse them in future actions. </a:t>
            </a:r>
            <a:endParaRPr lang="en-US" sz="3100" dirty="0">
              <a:latin typeface="Century Gothic" panose="020B0502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17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Resilient Distributed Dataset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Spark : Programming with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To summarize, every Spark session will work as follows: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1) create some input RDDs from external data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2) Transform them to define new RDDs using transformations like filter()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3) Ask Spark to persist() any intermediate RDDs that will need to be reused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4) Launch actions such as count() and first() to kick off a parallel computation which is then optimized and executed by Spark</a:t>
            </a: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819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Resilient Distributed Dataset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Spark : Programming with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600" dirty="0" smtClean="0">
                <a:latin typeface="Century Gothic" panose="020B0502020202020204" pitchFamily="34" charset="0"/>
              </a:rPr>
              <a:t>Spark provides two ways to create RDDs, loading an external dataset and parallelizing a collection in your driver program</a:t>
            </a:r>
          </a:p>
          <a:p>
            <a:endParaRPr lang="en-US" sz="2600" dirty="0" smtClean="0">
              <a:latin typeface="Century Gothic" panose="020B0502020202020204" pitchFamily="34" charset="0"/>
            </a:endParaRPr>
          </a:p>
          <a:p>
            <a:r>
              <a:rPr lang="en-US" sz="2600" dirty="0" smtClean="0">
                <a:latin typeface="Century Gothic" panose="020B0502020202020204" pitchFamily="34" charset="0"/>
              </a:rPr>
              <a:t>The simplest way to create RDDs is to take an existing in-memory collection and pass it to </a:t>
            </a:r>
            <a:r>
              <a:rPr lang="en-US" sz="2600" dirty="0" err="1" smtClean="0">
                <a:latin typeface="Century Gothic" panose="020B0502020202020204" pitchFamily="34" charset="0"/>
              </a:rPr>
              <a:t>SparkContext’s</a:t>
            </a:r>
            <a:r>
              <a:rPr lang="en-US" sz="2600" dirty="0" smtClean="0">
                <a:latin typeface="Century Gothic" panose="020B0502020202020204" pitchFamily="34" charset="0"/>
              </a:rPr>
              <a:t> parallelize method </a:t>
            </a:r>
          </a:p>
          <a:p>
            <a:endParaRPr lang="en-US" sz="2600" dirty="0" smtClean="0">
              <a:latin typeface="Century Gothic" panose="020B0502020202020204" pitchFamily="34" charset="0"/>
            </a:endParaRPr>
          </a:p>
          <a:p>
            <a:r>
              <a:rPr lang="en-US" sz="2600" dirty="0" smtClean="0">
                <a:latin typeface="Century Gothic" panose="020B0502020202020204" pitchFamily="34" charset="0"/>
              </a:rPr>
              <a:t>NOTE: not widely used as it requires you to have your entire dataset in memory on one machine</a:t>
            </a:r>
          </a:p>
          <a:p>
            <a:endParaRPr lang="en-US" sz="2600" dirty="0" smtClean="0">
              <a:latin typeface="Century Gothic" panose="020B0502020202020204" pitchFamily="34" charset="0"/>
            </a:endParaRPr>
          </a:p>
          <a:p>
            <a:r>
              <a:rPr lang="en-US" sz="2600" dirty="0" smtClean="0">
                <a:latin typeface="Century Gothic" panose="020B0502020202020204" pitchFamily="34" charset="0"/>
              </a:rPr>
              <a:t>Example:</a:t>
            </a:r>
          </a:p>
          <a:p>
            <a:r>
              <a:rPr lang="en-US" sz="2600" dirty="0" err="1" smtClean="0">
                <a:latin typeface="Century Gothic" panose="020B0502020202020204" pitchFamily="34" charset="0"/>
              </a:rPr>
              <a:t>val</a:t>
            </a:r>
            <a:r>
              <a:rPr lang="en-US" sz="2600" dirty="0" smtClean="0">
                <a:latin typeface="Century Gothic" panose="020B0502020202020204" pitchFamily="34" charset="0"/>
              </a:rPr>
              <a:t> lines = </a:t>
            </a:r>
            <a:r>
              <a:rPr lang="en-US" sz="2600" dirty="0" err="1" smtClean="0">
                <a:latin typeface="Century Gothic" panose="020B0502020202020204" pitchFamily="34" charset="0"/>
              </a:rPr>
              <a:t>sc.parallelize</a:t>
            </a:r>
            <a:r>
              <a:rPr lang="en-US" sz="2600" dirty="0" smtClean="0">
                <a:latin typeface="Century Gothic" panose="020B0502020202020204" pitchFamily="34" charset="0"/>
              </a:rPr>
              <a:t>(List(“pandas”, “I like pandas”))</a:t>
            </a:r>
            <a:endParaRPr lang="en-US" sz="2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21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Basic RDDs – the two most common transformations you will likely be performing on basic RDDs are map and filter.</a:t>
            </a:r>
          </a:p>
          <a:p>
            <a:endParaRPr lang="en-US" sz="2600" dirty="0" smtClean="0"/>
          </a:p>
          <a:p>
            <a:r>
              <a:rPr lang="en-US" sz="2600" dirty="0" smtClean="0"/>
              <a:t>The map transformation takes in a function and applies it to each element in the RDD with the result of the function being the new value of each element in the resulting RDD. </a:t>
            </a:r>
          </a:p>
          <a:p>
            <a:endParaRPr lang="en-US" sz="2600" dirty="0" smtClean="0"/>
          </a:p>
          <a:p>
            <a:r>
              <a:rPr lang="en-US" sz="2600" dirty="0" smtClean="0"/>
              <a:t>The filter transformation take in a function and returns an RDD which only has elements that pass the filter function.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21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use map to do any number of things from fetching the website associated with each URL in our collection, to just squaring the numbers.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With Scala and python you can use the standard anonymous function notation or pass in a function</a:t>
            </a:r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 smtClean="0"/>
              <a:t>&gt;</a:t>
            </a:r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input =</a:t>
            </a:r>
            <a:r>
              <a:rPr lang="en-US" sz="2400" dirty="0" err="1" smtClean="0"/>
              <a:t>sc.parallelize</a:t>
            </a:r>
            <a:r>
              <a:rPr lang="en-US" sz="2400" dirty="0" smtClean="0"/>
              <a:t>(List(1,2,3,4))</a:t>
            </a:r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 smtClean="0"/>
              <a:t>&gt;</a:t>
            </a:r>
            <a:r>
              <a:rPr lang="en-US" sz="2400" dirty="0" err="1" smtClean="0"/>
              <a:t>val</a:t>
            </a:r>
            <a:r>
              <a:rPr lang="en-US" sz="2400" dirty="0" smtClean="0"/>
              <a:t> result = </a:t>
            </a:r>
            <a:r>
              <a:rPr lang="en-US" sz="2400" dirty="0" err="1" smtClean="0"/>
              <a:t>input.map</a:t>
            </a:r>
            <a:r>
              <a:rPr lang="en-US" sz="2400" dirty="0" smtClean="0"/>
              <a:t>(x =&gt; x * x )</a:t>
            </a:r>
          </a:p>
          <a:p>
            <a:pPr marL="0" indent="0">
              <a:buNone/>
            </a:pPr>
            <a:r>
              <a:rPr lang="en-US" sz="2400" dirty="0" err="1"/>
              <a:t>s</a:t>
            </a:r>
            <a:r>
              <a:rPr lang="en-US" sz="2400" dirty="0" err="1" smtClean="0"/>
              <a:t>cala</a:t>
            </a:r>
            <a:r>
              <a:rPr lang="en-US" sz="2400" dirty="0" smtClean="0"/>
              <a:t>&gt;</a:t>
            </a:r>
            <a:r>
              <a:rPr lang="en-US" sz="2400" dirty="0" err="1" smtClean="0"/>
              <a:t>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result.collect</a:t>
            </a:r>
            <a:r>
              <a:rPr lang="en-US" sz="2400" dirty="0" smtClean="0"/>
              <a:t>().</a:t>
            </a:r>
            <a:r>
              <a:rPr lang="en-US" sz="2400" dirty="0" err="1" smtClean="0"/>
              <a:t>mkString</a:t>
            </a:r>
            <a:r>
              <a:rPr lang="en-US" sz="2400" dirty="0" smtClean="0"/>
              <a:t>(“,”))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21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RDDs use key-value pairs which is a common data type required for many operations in Spark</a:t>
            </a:r>
          </a:p>
          <a:p>
            <a:endParaRPr lang="en-US" sz="2400" dirty="0" smtClean="0"/>
          </a:p>
          <a:p>
            <a:r>
              <a:rPr lang="en-US" sz="2400" dirty="0" smtClean="0"/>
              <a:t>Key-Value RDDs are commonly used to perform aggregations and often we will do some initial ETL to get our data into a key-value format.</a:t>
            </a:r>
          </a:p>
          <a:p>
            <a:endParaRPr lang="en-US" sz="2400" dirty="0" smtClean="0"/>
          </a:p>
          <a:p>
            <a:r>
              <a:rPr lang="en-US" sz="2400" dirty="0" smtClean="0"/>
              <a:t>Key-value RDDs expose new operations, grouping together data with the same key, and grouping together two different RDDs.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21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Spark : Programming with RDDs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advanced feature that lets users control the layout of Pair RDDs across nodes: partitioning. </a:t>
            </a:r>
          </a:p>
          <a:p>
            <a:endParaRPr lang="en-US" sz="2400" dirty="0" smtClean="0"/>
          </a:p>
          <a:p>
            <a:r>
              <a:rPr lang="en-US" sz="2400" dirty="0" smtClean="0"/>
              <a:t>Using controllable partitioning, applications can sometimes greatly reduce communication costs, by ensuring data that will be accessed together and will be on the same node.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368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k</a:t>
            </a:r>
            <a:r>
              <a:rPr lang="en-US" b="1" dirty="0" smtClean="0"/>
              <a:t>eys </a:t>
            </a:r>
            <a:r>
              <a:rPr lang="en-US" dirty="0" smtClean="0"/>
              <a:t>return an RDD of just the keys </a:t>
            </a:r>
          </a:p>
          <a:p>
            <a:r>
              <a:rPr lang="en-US" b="1" dirty="0"/>
              <a:t>v</a:t>
            </a:r>
            <a:r>
              <a:rPr lang="en-US" b="1" dirty="0" smtClean="0"/>
              <a:t>alues </a:t>
            </a:r>
            <a:r>
              <a:rPr lang="en-US" dirty="0" smtClean="0"/>
              <a:t>return an RDD of just the values</a:t>
            </a:r>
          </a:p>
          <a:p>
            <a:r>
              <a:rPr lang="en-US" b="1" dirty="0" err="1" smtClean="0"/>
              <a:t>sortByKey</a:t>
            </a:r>
            <a:r>
              <a:rPr lang="en-US" b="1" dirty="0" smtClean="0"/>
              <a:t>() </a:t>
            </a:r>
            <a:r>
              <a:rPr lang="en-US" dirty="0" smtClean="0"/>
              <a:t>returns an RDD sorted by the key</a:t>
            </a:r>
          </a:p>
          <a:p>
            <a:r>
              <a:rPr lang="en-US" b="1" dirty="0" err="1" smtClean="0"/>
              <a:t>subtractByKey</a:t>
            </a:r>
            <a:r>
              <a:rPr lang="en-US" b="1" dirty="0" smtClean="0"/>
              <a:t>() </a:t>
            </a:r>
            <a:r>
              <a:rPr lang="en-US" dirty="0" smtClean="0"/>
              <a:t>remove elements with a key present in the other RDD</a:t>
            </a:r>
          </a:p>
          <a:p>
            <a:r>
              <a:rPr lang="en-US" b="1" dirty="0" smtClean="0"/>
              <a:t>Join() </a:t>
            </a:r>
            <a:r>
              <a:rPr lang="en-US" dirty="0" smtClean="0"/>
              <a:t>perform an inner join between two RDDs</a:t>
            </a:r>
          </a:p>
          <a:p>
            <a:r>
              <a:rPr lang="en-US" b="1" dirty="0" err="1" smtClean="0"/>
              <a:t>rightOuterJoin</a:t>
            </a:r>
            <a:r>
              <a:rPr lang="en-US" dirty="0" smtClean="0"/>
              <a:t> Perform a join between two RDDs where they key must be present in the other RDD</a:t>
            </a:r>
          </a:p>
          <a:p>
            <a:r>
              <a:rPr lang="en-US" b="1" dirty="0" err="1" smtClean="0"/>
              <a:t>leftOuterJoin</a:t>
            </a:r>
            <a:r>
              <a:rPr lang="en-US" dirty="0" smtClean="0"/>
              <a:t> Perform a join between two RDDs where the key must be present in the other RDD</a:t>
            </a:r>
          </a:p>
          <a:p>
            <a:r>
              <a:rPr lang="en-US" b="1" dirty="0" err="1" smtClean="0"/>
              <a:t>Cogroup</a:t>
            </a:r>
            <a:r>
              <a:rPr lang="en-US" dirty="0" smtClean="0"/>
              <a:t> – Group back together data from both RDDs sharing the same key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36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Spark (cont.)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Spark does NOT require Hadoop!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It provides support for storage systems implementing the Hadoop APIs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Includes local file system, Amazon S3, Cassandra, Hive, </a:t>
            </a:r>
            <a:r>
              <a:rPr lang="en-US" sz="2400" dirty="0" err="1" smtClean="0">
                <a:latin typeface="Century Gothic" panose="020B0502020202020204" pitchFamily="34" charset="0"/>
              </a:rPr>
              <a:t>Hbase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</a:rPr>
              <a:t>Spark supports text files, </a:t>
            </a:r>
            <a:r>
              <a:rPr lang="en-US" sz="2400" dirty="0" err="1" smtClean="0">
                <a:latin typeface="Century Gothic" panose="020B0502020202020204" pitchFamily="34" charset="0"/>
              </a:rPr>
              <a:t>SequenceFiles</a:t>
            </a:r>
            <a:r>
              <a:rPr lang="en-US" sz="2400" dirty="0" smtClean="0">
                <a:latin typeface="Century Gothic" panose="020B0502020202020204" pitchFamily="34" charset="0"/>
              </a:rPr>
              <a:t>, Avro, Parquet and any other </a:t>
            </a:r>
            <a:r>
              <a:rPr lang="en-US" sz="2400" dirty="0" err="1" smtClean="0">
                <a:latin typeface="Century Gothic" panose="020B0502020202020204" pitchFamily="34" charset="0"/>
              </a:rPr>
              <a:t>hadoop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 err="1" smtClean="0">
                <a:latin typeface="Century Gothic" panose="020B0502020202020204" pitchFamily="34" charset="0"/>
              </a:rPr>
              <a:t>InputFormat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8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Resilient Distributed Dataset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/>
              <a:t>Spark : Programming with RDDs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/>
              <a:t>combineByKey</a:t>
            </a:r>
            <a:r>
              <a:rPr lang="en-US" sz="2400" dirty="0" smtClean="0"/>
              <a:t> (</a:t>
            </a:r>
            <a:r>
              <a:rPr lang="en-US" sz="2400" dirty="0" err="1" smtClean="0"/>
              <a:t>createCombiner</a:t>
            </a:r>
            <a:r>
              <a:rPr lang="en-US" sz="2400" dirty="0" smtClean="0"/>
              <a:t>, </a:t>
            </a:r>
            <a:r>
              <a:rPr lang="en-US" sz="2400" dirty="0" err="1" smtClean="0"/>
              <a:t>mergeValue</a:t>
            </a:r>
            <a:r>
              <a:rPr lang="en-US" sz="2400" dirty="0" smtClean="0"/>
              <a:t>, </a:t>
            </a:r>
            <a:r>
              <a:rPr lang="en-US" sz="2400" dirty="0" err="1" smtClean="0"/>
              <a:t>mergeCombiners</a:t>
            </a:r>
            <a:r>
              <a:rPr lang="en-US" sz="2400" dirty="0" smtClean="0"/>
              <a:t>, </a:t>
            </a:r>
            <a:r>
              <a:rPr lang="en-US" sz="2400" dirty="0" err="1" smtClean="0"/>
              <a:t>partitioner</a:t>
            </a:r>
            <a:r>
              <a:rPr lang="en-US" sz="2400" dirty="0" smtClean="0"/>
              <a:t>)    purpose: combine values with the same key together</a:t>
            </a:r>
          </a:p>
          <a:p>
            <a:r>
              <a:rPr lang="en-US" sz="2400" b="1" dirty="0" err="1" smtClean="0"/>
              <a:t>groupByKey</a:t>
            </a:r>
            <a:r>
              <a:rPr lang="en-US" sz="2400" b="1" dirty="0" smtClean="0"/>
              <a:t>()    </a:t>
            </a:r>
            <a:r>
              <a:rPr lang="en-US" sz="2400" dirty="0" smtClean="0"/>
              <a:t>group together values with the same key</a:t>
            </a:r>
          </a:p>
          <a:p>
            <a:r>
              <a:rPr lang="en-US" sz="2400" b="1" dirty="0" err="1" smtClean="0"/>
              <a:t>ReduceByKey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func</a:t>
            </a:r>
            <a:r>
              <a:rPr lang="en-US" sz="2400" b="1" dirty="0" smtClean="0"/>
              <a:t>)   </a:t>
            </a:r>
            <a:r>
              <a:rPr lang="en-US" sz="2400" dirty="0" smtClean="0"/>
              <a:t>combine values with the same key together</a:t>
            </a:r>
          </a:p>
          <a:p>
            <a:r>
              <a:rPr lang="en-US" sz="2400" b="1" dirty="0" err="1" smtClean="0"/>
              <a:t>mapValues</a:t>
            </a:r>
            <a:r>
              <a:rPr lang="en-US" sz="2400" dirty="0" smtClean="0"/>
              <a:t> : apply a function to each value of a </a:t>
            </a:r>
            <a:r>
              <a:rPr lang="en-US" sz="2400" dirty="0" err="1" smtClean="0"/>
              <a:t>pari</a:t>
            </a:r>
            <a:r>
              <a:rPr lang="en-US" sz="2400" dirty="0" smtClean="0"/>
              <a:t> RDD without changing the key</a:t>
            </a:r>
          </a:p>
          <a:p>
            <a:r>
              <a:rPr lang="en-US" sz="2400" b="1" dirty="0" err="1" smtClean="0"/>
              <a:t>flatmapValues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func</a:t>
            </a:r>
            <a:r>
              <a:rPr lang="en-US" sz="2400" b="1" dirty="0" smtClean="0"/>
              <a:t>) </a:t>
            </a:r>
            <a:r>
              <a:rPr lang="en-US" sz="2400" dirty="0" smtClean="0"/>
              <a:t>Apply a function which returns an iterator to each value of a Pair RDD and for each element returned produce a key-value entry with the old key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341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331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RDD method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8275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err="1" smtClean="0"/>
              <a:t>scala</a:t>
            </a:r>
            <a:r>
              <a:rPr lang="en-US" sz="9600" dirty="0"/>
              <a:t>&gt; </a:t>
            </a:r>
            <a:r>
              <a:rPr lang="en-US" sz="9600" dirty="0" err="1"/>
              <a:t>var</a:t>
            </a:r>
            <a:r>
              <a:rPr lang="en-US" sz="9600" dirty="0"/>
              <a:t> rdd1 = </a:t>
            </a:r>
            <a:r>
              <a:rPr lang="en-US" sz="9600" dirty="0" err="1"/>
              <a:t>sc.parallelize</a:t>
            </a:r>
            <a:r>
              <a:rPr lang="en-US" sz="9600" dirty="0"/>
              <a:t>(</a:t>
            </a:r>
            <a:r>
              <a:rPr lang="en-US" sz="9600" dirty="0" err="1"/>
              <a:t>Seq</a:t>
            </a:r>
            <a:r>
              <a:rPr lang="en-US" sz="9600" dirty="0"/>
              <a:t>((1,2),(3,4),(3,6</a:t>
            </a:r>
            <a:r>
              <a:rPr lang="en-US" sz="9600" dirty="0" smtClean="0"/>
              <a:t>)))</a:t>
            </a:r>
          </a:p>
          <a:p>
            <a:pPr marL="0" indent="0">
              <a:buNone/>
            </a:pPr>
            <a:r>
              <a:rPr lang="en-US" sz="9600" dirty="0" err="1"/>
              <a:t>scala</a:t>
            </a:r>
            <a:r>
              <a:rPr lang="en-US" sz="9600" dirty="0"/>
              <a:t>&gt; </a:t>
            </a:r>
            <a:r>
              <a:rPr lang="en-US" sz="9600" dirty="0" smtClean="0"/>
              <a:t>rdd1.keys.collect</a:t>
            </a:r>
            <a:endParaRPr lang="en-US" sz="9600" dirty="0"/>
          </a:p>
          <a:p>
            <a:pPr marL="0" indent="0">
              <a:buNone/>
            </a:pPr>
            <a:r>
              <a:rPr lang="en-US" sz="9600" dirty="0" smtClean="0"/>
              <a:t>res3</a:t>
            </a:r>
            <a:r>
              <a:rPr lang="en-US" sz="9600" dirty="0"/>
              <a:t>: Array[</a:t>
            </a:r>
            <a:r>
              <a:rPr lang="en-US" sz="9600" dirty="0" err="1"/>
              <a:t>Int</a:t>
            </a:r>
            <a:r>
              <a:rPr lang="en-US" sz="9600" dirty="0"/>
              <a:t>] = Array(1, 3, 3)</a:t>
            </a:r>
          </a:p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r>
              <a:rPr lang="en-US" sz="9600" dirty="0" err="1" smtClean="0"/>
              <a:t>scala</a:t>
            </a:r>
            <a:r>
              <a:rPr lang="en-US" sz="9600" dirty="0"/>
              <a:t>&gt; </a:t>
            </a:r>
            <a:r>
              <a:rPr lang="en-US" sz="9600" dirty="0" smtClean="0"/>
              <a:t>rdd1.values.collect</a:t>
            </a:r>
          </a:p>
          <a:p>
            <a:pPr marL="0" indent="0">
              <a:buNone/>
            </a:pPr>
            <a:r>
              <a:rPr lang="en-US" sz="9600" dirty="0" smtClean="0"/>
              <a:t>res5</a:t>
            </a:r>
            <a:r>
              <a:rPr lang="en-US" sz="9600" dirty="0"/>
              <a:t>: Array[</a:t>
            </a:r>
            <a:r>
              <a:rPr lang="en-US" sz="9600" dirty="0" err="1"/>
              <a:t>Int</a:t>
            </a:r>
            <a:r>
              <a:rPr lang="en-US" sz="9600" dirty="0"/>
              <a:t>] = Array(2, 4, 6)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 err="1" smtClean="0"/>
              <a:t>scala</a:t>
            </a:r>
            <a:r>
              <a:rPr lang="en-US" sz="9600" dirty="0"/>
              <a:t>&gt; </a:t>
            </a:r>
            <a:r>
              <a:rPr lang="en-US" sz="9600" dirty="0" err="1"/>
              <a:t>var</a:t>
            </a:r>
            <a:r>
              <a:rPr lang="en-US" sz="9600" dirty="0"/>
              <a:t> </a:t>
            </a:r>
            <a:r>
              <a:rPr lang="en-US" sz="9600" dirty="0" err="1"/>
              <a:t>rdd</a:t>
            </a:r>
            <a:r>
              <a:rPr lang="en-US" sz="9600" dirty="0"/>
              <a:t> = </a:t>
            </a:r>
            <a:r>
              <a:rPr lang="en-US" sz="9600" dirty="0" err="1"/>
              <a:t>sc.parallelize</a:t>
            </a:r>
            <a:r>
              <a:rPr lang="en-US" sz="9600" dirty="0"/>
              <a:t>(</a:t>
            </a:r>
            <a:r>
              <a:rPr lang="en-US" sz="9600" dirty="0" err="1"/>
              <a:t>Seq</a:t>
            </a:r>
            <a:r>
              <a:rPr lang="en-US" sz="9600" dirty="0"/>
              <a:t>(("math", 50),("math",60),("english",65)))</a:t>
            </a:r>
          </a:p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r>
              <a:rPr lang="en-US" sz="9600" dirty="0" err="1" smtClean="0"/>
              <a:t>scala</a:t>
            </a:r>
            <a:r>
              <a:rPr lang="en-US" sz="9600" dirty="0"/>
              <a:t>&gt; </a:t>
            </a:r>
            <a:r>
              <a:rPr lang="en-US" sz="9600" dirty="0" err="1"/>
              <a:t>rdd.keys.collect</a:t>
            </a:r>
            <a:endParaRPr lang="en-US" sz="9600" dirty="0"/>
          </a:p>
          <a:p>
            <a:pPr marL="0" indent="0">
              <a:buNone/>
            </a:pPr>
            <a:r>
              <a:rPr lang="en-US" sz="9600" dirty="0"/>
              <a:t>res0: Array[String] = Array(math, math, </a:t>
            </a:r>
            <a:r>
              <a:rPr lang="en-US" sz="9600" dirty="0" err="1"/>
              <a:t>english</a:t>
            </a:r>
            <a:r>
              <a:rPr lang="en-US" sz="9600" dirty="0" smtClean="0"/>
              <a:t>)</a:t>
            </a:r>
            <a:endParaRPr lang="en-US" sz="9600" dirty="0"/>
          </a:p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r>
              <a:rPr lang="en-US" sz="9600" dirty="0" err="1" smtClean="0"/>
              <a:t>scala</a:t>
            </a:r>
            <a:r>
              <a:rPr lang="en-US" sz="9600" dirty="0"/>
              <a:t>&gt; </a:t>
            </a:r>
            <a:r>
              <a:rPr lang="en-US" sz="9600" dirty="0" err="1" smtClean="0"/>
              <a:t>rdd.values.collect</a:t>
            </a:r>
            <a:endParaRPr lang="en-US" sz="9600" dirty="0"/>
          </a:p>
          <a:p>
            <a:pPr marL="0" indent="0">
              <a:buNone/>
            </a:pPr>
            <a:r>
              <a:rPr lang="en-US" sz="9600" dirty="0"/>
              <a:t>res1: Array[</a:t>
            </a:r>
            <a:r>
              <a:rPr lang="en-US" sz="9600" dirty="0" err="1"/>
              <a:t>Int</a:t>
            </a:r>
            <a:r>
              <a:rPr lang="en-US" sz="9600" dirty="0"/>
              <a:t>] = Array(50, 60, 65)</a:t>
            </a:r>
          </a:p>
          <a:p>
            <a:pPr marL="0" indent="0">
              <a:buNone/>
            </a:pPr>
            <a:endParaRPr lang="en-US" sz="9600" b="1" dirty="0" smtClean="0"/>
          </a:p>
          <a:p>
            <a:endParaRPr lang="en-US" sz="9600" b="1" dirty="0" smtClean="0"/>
          </a:p>
          <a:p>
            <a:pPr marL="0" indent="0">
              <a:buNone/>
            </a:pPr>
            <a:endParaRPr lang="en-US" sz="9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41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method 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var</a:t>
            </a:r>
            <a:r>
              <a:rPr lang="en-US" sz="2400" dirty="0"/>
              <a:t> rdd1 = </a:t>
            </a:r>
            <a:r>
              <a:rPr lang="en-US" sz="2400" dirty="0" err="1"/>
              <a:t>sc.parallelize</a:t>
            </a:r>
            <a:r>
              <a:rPr lang="en-US" sz="2400" dirty="0"/>
              <a:t>(</a:t>
            </a:r>
            <a:r>
              <a:rPr lang="en-US" sz="2400" dirty="0" err="1"/>
              <a:t>Seq</a:t>
            </a:r>
            <a:r>
              <a:rPr lang="en-US" sz="2400" dirty="0"/>
              <a:t>((1,2),(3,4),(3,6)))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var</a:t>
            </a:r>
            <a:r>
              <a:rPr lang="en-US" sz="2400" dirty="0"/>
              <a:t> rdd2= </a:t>
            </a:r>
            <a:r>
              <a:rPr lang="en-US" sz="2400" dirty="0" err="1"/>
              <a:t>sc.parallelize</a:t>
            </a:r>
            <a:r>
              <a:rPr lang="en-US" sz="2400" dirty="0"/>
              <a:t>(</a:t>
            </a:r>
            <a:r>
              <a:rPr lang="en-US" sz="2400" dirty="0" err="1"/>
              <a:t>Seq</a:t>
            </a:r>
            <a:r>
              <a:rPr lang="en-US" sz="2400" dirty="0"/>
              <a:t>((3,9)))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smtClean="0"/>
              <a:t>rdd1.subtractByKey(rdd2).collect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res6: Array[(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)] = Array((1,2</a:t>
            </a:r>
            <a:r>
              <a:rPr lang="en-US" sz="2400" dirty="0" smtClean="0"/>
              <a:t>))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smtClean="0"/>
              <a:t>rdd1.join(rdd2</a:t>
            </a:r>
            <a:r>
              <a:rPr lang="en-US" sz="2400" dirty="0"/>
              <a:t>).</a:t>
            </a:r>
            <a:r>
              <a:rPr lang="en-US" sz="2400" dirty="0" smtClean="0"/>
              <a:t>collect</a:t>
            </a:r>
          </a:p>
          <a:p>
            <a:pPr marL="0" indent="0">
              <a:buNone/>
            </a:pPr>
            <a:r>
              <a:rPr lang="en-US" sz="2400" dirty="0" smtClean="0"/>
              <a:t>res7</a:t>
            </a:r>
            <a:r>
              <a:rPr lang="en-US" sz="2400" dirty="0"/>
              <a:t>: Array[(</a:t>
            </a:r>
            <a:r>
              <a:rPr lang="en-US" sz="2400" dirty="0" err="1"/>
              <a:t>Int</a:t>
            </a:r>
            <a:r>
              <a:rPr lang="en-US" sz="2400" dirty="0"/>
              <a:t>, 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))] = Array((3,(4,9)), (3,(6,9)))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846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CombineByKey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887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err="1"/>
              <a:t>val</a:t>
            </a:r>
            <a:r>
              <a:rPr lang="en-US" sz="2400" dirty="0"/>
              <a:t> a =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 smtClean="0"/>
              <a:t>&gt;a = </a:t>
            </a:r>
            <a:r>
              <a:rPr lang="en-US" sz="2400" dirty="0" err="1" smtClean="0"/>
              <a:t>sc.parallelize</a:t>
            </a:r>
            <a:r>
              <a:rPr lang="en-US" sz="2400" dirty="0" smtClean="0"/>
              <a:t>(List</a:t>
            </a:r>
            <a:r>
              <a:rPr lang="en-US" sz="2400" dirty="0"/>
              <a:t>("dog","cat","gnu","salmon","rabbit","turkey","wolf","bear","bee"), 3)</a:t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b = </a:t>
            </a:r>
            <a:r>
              <a:rPr lang="en-US" sz="2400" dirty="0" err="1"/>
              <a:t>sc.parallelize</a:t>
            </a:r>
            <a:r>
              <a:rPr lang="en-US" sz="2400" dirty="0"/>
              <a:t>(List(1,1,2,2,2,1,2,2,2), 3)</a:t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c = b.zip(a)</a:t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d = </a:t>
            </a:r>
            <a:r>
              <a:rPr lang="en-US" sz="2400" dirty="0" err="1"/>
              <a:t>c.combineByKey</a:t>
            </a:r>
            <a:r>
              <a:rPr lang="en-US" sz="2400" dirty="0"/>
              <a:t>(List(_), (</a:t>
            </a:r>
            <a:r>
              <a:rPr lang="en-US" sz="2400" dirty="0" err="1"/>
              <a:t>x:List</a:t>
            </a:r>
            <a:r>
              <a:rPr lang="en-US" sz="2400" dirty="0"/>
              <a:t>[String], y:String) =&gt; y :: x, (</a:t>
            </a:r>
            <a:r>
              <a:rPr lang="en-US" sz="2400" dirty="0" err="1"/>
              <a:t>x:List</a:t>
            </a:r>
            <a:r>
              <a:rPr lang="en-US" sz="2400" dirty="0"/>
              <a:t>[String], y:List[String]) =&gt; x ::: y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 smtClean="0"/>
              <a:t>&gt;</a:t>
            </a:r>
            <a:r>
              <a:rPr lang="en-US" sz="2400" dirty="0" err="1" smtClean="0"/>
              <a:t>d.collect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res16: Array[(</a:t>
            </a:r>
            <a:r>
              <a:rPr lang="en-US" sz="2400" dirty="0" err="1"/>
              <a:t>Int</a:t>
            </a:r>
            <a:r>
              <a:rPr lang="en-US" sz="2400" dirty="0"/>
              <a:t>, List[String])] = Array((1,List(cat, dog, turkey)), (2,List(gnu, rabbit, salmon, bee, bear, wolf)))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240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RDD key/value operations (average)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inputrdd_reg</a:t>
            </a:r>
            <a:r>
              <a:rPr lang="en-US" sz="2400" dirty="0"/>
              <a:t> = </a:t>
            </a:r>
            <a:r>
              <a:rPr lang="en-US" sz="2400" dirty="0" err="1"/>
              <a:t>sc.parallelize</a:t>
            </a:r>
            <a:r>
              <a:rPr lang="en-US" sz="2400" dirty="0"/>
              <a:t>(</a:t>
            </a:r>
            <a:r>
              <a:rPr lang="en-US" sz="2400" dirty="0" err="1"/>
              <a:t>Seq</a:t>
            </a:r>
            <a:r>
              <a:rPr lang="en-US" sz="2400" dirty="0"/>
              <a:t>(("</a:t>
            </a:r>
            <a:r>
              <a:rPr lang="en-US" sz="2400" dirty="0" smtClean="0"/>
              <a:t>math", </a:t>
            </a:r>
            <a:r>
              <a:rPr lang="en-US" sz="2400" dirty="0"/>
              <a:t>50),("</a:t>
            </a:r>
            <a:r>
              <a:rPr lang="en-US" sz="2400" dirty="0" smtClean="0"/>
              <a:t>math",</a:t>
            </a:r>
            <a:r>
              <a:rPr lang="en-US" sz="2400" dirty="0"/>
              <a:t>60),("english",65)))</a:t>
            </a:r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var</a:t>
            </a:r>
            <a:r>
              <a:rPr lang="en-US" sz="2400" dirty="0"/>
              <a:t> i2 = </a:t>
            </a:r>
            <a:r>
              <a:rPr lang="en-US" sz="2400" dirty="0" err="1"/>
              <a:t>inputrdd_reg.mapValues</a:t>
            </a:r>
            <a:r>
              <a:rPr lang="en-US" sz="2400" dirty="0"/>
              <a:t>(x =&gt; (x,1</a:t>
            </a:r>
            <a:r>
              <a:rPr lang="en-US" sz="2400" dirty="0" smtClean="0"/>
              <a:t>))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res8: Array[(String, 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))] = Array((</a:t>
            </a:r>
            <a:r>
              <a:rPr lang="en-US" sz="2400" dirty="0" smtClean="0"/>
              <a:t>math,(</a:t>
            </a:r>
            <a:r>
              <a:rPr lang="en-US" sz="2400" dirty="0"/>
              <a:t>50,1)), (</a:t>
            </a:r>
            <a:r>
              <a:rPr lang="en-US" sz="2400" dirty="0" smtClean="0"/>
              <a:t>math,(</a:t>
            </a:r>
            <a:r>
              <a:rPr lang="en-US" sz="2400" dirty="0"/>
              <a:t>60,1)), (</a:t>
            </a:r>
            <a:r>
              <a:rPr lang="en-US" sz="2400" dirty="0" err="1"/>
              <a:t>english</a:t>
            </a:r>
            <a:r>
              <a:rPr lang="en-US" sz="2400" dirty="0"/>
              <a:t>,(65,1</a:t>
            </a:r>
            <a:r>
              <a:rPr lang="en-US" sz="2400" dirty="0" smtClean="0"/>
              <a:t>)))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var</a:t>
            </a:r>
            <a:r>
              <a:rPr lang="en-US" sz="2400" dirty="0"/>
              <a:t> i3 = i2.reduceByKey((</a:t>
            </a:r>
            <a:r>
              <a:rPr lang="en-US" sz="2400" dirty="0" err="1"/>
              <a:t>x,y</a:t>
            </a:r>
            <a:r>
              <a:rPr lang="en-US" sz="2400" dirty="0"/>
              <a:t>) =&gt; (x._1 + y._1, x._2 + y._2))</a:t>
            </a:r>
          </a:p>
          <a:p>
            <a:pPr marL="0" indent="0">
              <a:buNone/>
            </a:pPr>
            <a:r>
              <a:rPr lang="en-US" sz="2400" dirty="0"/>
              <a:t>res9: Array[(String, 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))] = Array((</a:t>
            </a:r>
            <a:r>
              <a:rPr lang="en-US" sz="2400" dirty="0" err="1"/>
              <a:t>english</a:t>
            </a:r>
            <a:r>
              <a:rPr lang="en-US" sz="2400" dirty="0"/>
              <a:t>,(65,1)), (</a:t>
            </a:r>
            <a:r>
              <a:rPr lang="en-US" sz="2400" dirty="0" smtClean="0"/>
              <a:t>math,(</a:t>
            </a:r>
            <a:r>
              <a:rPr lang="en-US" sz="2400" dirty="0"/>
              <a:t>110,2</a:t>
            </a:r>
            <a:r>
              <a:rPr lang="en-US" sz="2400" dirty="0" smtClean="0"/>
              <a:t>)))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var</a:t>
            </a:r>
            <a:r>
              <a:rPr lang="en-US" sz="2400" dirty="0"/>
              <a:t> i4 = i3.map{ case (key, value) =&gt; (key, value._1 / value._2.toFloat) }</a:t>
            </a:r>
          </a:p>
          <a:p>
            <a:pPr marL="0" indent="0">
              <a:buNone/>
            </a:pPr>
            <a:r>
              <a:rPr lang="en-US" sz="2400" dirty="0"/>
              <a:t>res10: Array[(String, Float)] = Array((english,65.0), (</a:t>
            </a:r>
            <a:r>
              <a:rPr lang="en-US" sz="2400" dirty="0" smtClean="0"/>
              <a:t>math,55.0</a:t>
            </a:r>
            <a:r>
              <a:rPr lang="en-US" sz="2400" dirty="0"/>
              <a:t>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434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405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What </a:t>
            </a:r>
            <a:r>
              <a:rPr lang="en-US" sz="4000" b="1" dirty="0">
                <a:solidFill>
                  <a:srgbClr val="FF0000"/>
                </a:solidFill>
              </a:rPr>
              <a:t>happened?</a:t>
            </a:r>
            <a:r>
              <a:rPr lang="en-US" sz="2000" dirty="0"/>
              <a:t/>
            </a:r>
            <a:br>
              <a:rPr lang="en-US" sz="2000" dirty="0"/>
            </a:br>
            <a:endParaRPr lang="en-US" sz="1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err="1"/>
              <a:t>sc.parallelize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(("math", 50),("math",60),("english",65))).</a:t>
            </a:r>
            <a:r>
              <a:rPr lang="en-US" dirty="0" err="1"/>
              <a:t>mapValues</a:t>
            </a:r>
            <a:r>
              <a:rPr lang="en-US" dirty="0"/>
              <a:t>(x =&gt; (x,1)).</a:t>
            </a:r>
            <a:r>
              <a:rPr lang="en-US" dirty="0" err="1"/>
              <a:t>reduceByKey</a:t>
            </a:r>
            <a:r>
              <a:rPr lang="en-US" dirty="0"/>
              <a:t>((</a:t>
            </a:r>
            <a:r>
              <a:rPr lang="en-US" dirty="0" err="1"/>
              <a:t>x,y</a:t>
            </a:r>
            <a:r>
              <a:rPr lang="en-US" dirty="0"/>
              <a:t>) =&gt; (x._1 + y._1, x._2 + y._2)).map{ case (key, value) =&gt; (key, value._1 / value._2.toFloat) }.</a:t>
            </a:r>
            <a:r>
              <a:rPr lang="en-US" dirty="0" smtClean="0"/>
              <a:t>collect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res45: Array[(String, Float)] = Array((english,65.0), (math,55.0))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593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908" y="24164"/>
            <a:ext cx="6557731" cy="1143000"/>
          </a:xfrm>
        </p:spPr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6080" y="1825962"/>
            <a:ext cx="2509838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2828" y="2365988"/>
            <a:ext cx="25164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9454" y="2899388"/>
            <a:ext cx="25164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9" idx="2"/>
          </p:cNvCxnSpPr>
          <p:nvPr/>
        </p:nvCxnSpPr>
        <p:spPr>
          <a:xfrm>
            <a:off x="1740999" y="1825962"/>
            <a:ext cx="0" cy="1600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8000" y="1908788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          50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3428" y="2441396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          60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528" y="295570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            65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2528" y="1456630"/>
            <a:ext cx="18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               value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0330" y="1632941"/>
            <a:ext cx="2509838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17078" y="2172967"/>
            <a:ext cx="25164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23704" y="2706367"/>
            <a:ext cx="25164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1" idx="2"/>
          </p:cNvCxnSpPr>
          <p:nvPr/>
        </p:nvCxnSpPr>
        <p:spPr>
          <a:xfrm>
            <a:off x="7285249" y="1632941"/>
            <a:ext cx="0" cy="1600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2250" y="1715767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            (50,1)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27678" y="2248375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            (60,1)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96778" y="276268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            (65,1)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96778" y="1263609"/>
            <a:ext cx="18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               value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5995" y="4922172"/>
            <a:ext cx="2509838" cy="1065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5995" y="5460614"/>
            <a:ext cx="25164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0"/>
            <a:endCxn id="29" idx="2"/>
          </p:cNvCxnSpPr>
          <p:nvPr/>
        </p:nvCxnSpPr>
        <p:spPr>
          <a:xfrm>
            <a:off x="1360914" y="4922172"/>
            <a:ext cx="0" cy="10652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9969" y="5002622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          (110,2)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9069" y="5516935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            (65,1)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842" y="4470014"/>
            <a:ext cx="18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               value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320307" y="4654680"/>
            <a:ext cx="2509838" cy="984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313681" y="5112672"/>
            <a:ext cx="25164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9" idx="2"/>
          </p:cNvCxnSpPr>
          <p:nvPr/>
        </p:nvCxnSpPr>
        <p:spPr>
          <a:xfrm>
            <a:off x="7575226" y="4654680"/>
            <a:ext cx="0" cy="9847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17655" y="4654680"/>
            <a:ext cx="16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             65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86755" y="516899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            65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35751" y="4200938"/>
            <a:ext cx="18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               value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881657" y="5890589"/>
            <a:ext cx="5948488" cy="3693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map{ case (key, value) =&gt; (key, value._1 / value._2.toFloat</a:t>
            </a:r>
            <a:r>
              <a:rPr lang="en-US" b="1" dirty="0" smtClean="0"/>
              <a:t>)}</a:t>
            </a:r>
            <a:endParaRPr lang="en-US" b="1" dirty="0"/>
          </a:p>
        </p:txBody>
      </p:sp>
      <p:sp>
        <p:nvSpPr>
          <p:cNvPr id="54" name="Right Arrow 53"/>
          <p:cNvSpPr/>
          <p:nvPr/>
        </p:nvSpPr>
        <p:spPr>
          <a:xfrm>
            <a:off x="2995918" y="2433041"/>
            <a:ext cx="3021160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 rot="19989824">
            <a:off x="2466459" y="3810000"/>
            <a:ext cx="3670790" cy="367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360914" y="3733800"/>
            <a:ext cx="451995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reduceByKey</a:t>
            </a:r>
            <a:r>
              <a:rPr lang="en-US" b="1" dirty="0"/>
              <a:t>((</a:t>
            </a:r>
            <a:r>
              <a:rPr lang="en-US" b="1" dirty="0" err="1"/>
              <a:t>x,y</a:t>
            </a:r>
            <a:r>
              <a:rPr lang="en-US" b="1" dirty="0"/>
              <a:t>) =&gt; (x._1 + y._1, x._2 + y._2)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2667769" y="5187424"/>
            <a:ext cx="3677457" cy="369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89554" y="1869578"/>
            <a:ext cx="230710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mapValues</a:t>
            </a:r>
            <a:r>
              <a:rPr lang="en-US" b="1" dirty="0"/>
              <a:t>(x =&gt; (x,1</a:t>
            </a:r>
            <a:r>
              <a:rPr lang="en-US" b="1" dirty="0" smtClean="0"/>
              <a:t>))</a:t>
            </a:r>
            <a:endParaRPr lang="en-US" b="1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4343400" y="5454780"/>
            <a:ext cx="685800" cy="4314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8" idx="2"/>
          </p:cNvCxnSpPr>
          <p:nvPr/>
        </p:nvCxnSpPr>
        <p:spPr>
          <a:xfrm>
            <a:off x="4443107" y="2238910"/>
            <a:ext cx="0" cy="27569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96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single sample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rdd1 = </a:t>
            </a:r>
            <a:r>
              <a:rPr lang="en-US" dirty="0" err="1"/>
              <a:t>sc.parallelize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((1,2),(3,4),(3,6)))</a:t>
            </a:r>
          </a:p>
          <a:p>
            <a:pPr marL="0" indent="0">
              <a:buNone/>
            </a:pPr>
            <a:r>
              <a:rPr lang="en-US" dirty="0"/>
              <a:t>rdd1: </a:t>
            </a:r>
            <a:r>
              <a:rPr lang="en-US" dirty="0" err="1"/>
              <a:t>org.apache.spark.rdd.RDD</a:t>
            </a:r>
            <a:r>
              <a:rPr lang="en-US" dirty="0"/>
              <a:t>[(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)] = </a:t>
            </a:r>
            <a:r>
              <a:rPr lang="en-US" dirty="0" err="1"/>
              <a:t>ParallelCollectionRDD</a:t>
            </a:r>
            <a:r>
              <a:rPr lang="en-US" dirty="0"/>
              <a:t>[65] at parallelize at &lt;console&gt;:27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rdd1.reduceByKey((</a:t>
            </a:r>
            <a:r>
              <a:rPr lang="en-US" dirty="0" err="1"/>
              <a:t>x,y</a:t>
            </a:r>
            <a:r>
              <a:rPr lang="en-US" dirty="0"/>
              <a:t>) =&gt; x).</a:t>
            </a:r>
            <a:r>
              <a:rPr lang="en-US" dirty="0" smtClean="0"/>
              <a:t>collect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res46: Array[(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)] = Array((1,2), (3,4))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545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i="1" dirty="0" smtClean="0"/>
              <a:t>RDD example </a:t>
            </a:r>
            <a:br>
              <a:rPr lang="en-US" sz="3600" b="1" i="1" dirty="0" smtClean="0"/>
            </a:br>
            <a:r>
              <a:rPr lang="en-US" sz="2400" b="1" i="1" dirty="0" smtClean="0"/>
              <a:t>(PI Estimation)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 err="1"/>
              <a:t>s</a:t>
            </a:r>
            <a:r>
              <a:rPr lang="en-US" sz="2600" dirty="0" err="1" smtClean="0"/>
              <a:t>cala</a:t>
            </a:r>
            <a:r>
              <a:rPr lang="en-US" sz="2600" dirty="0" smtClean="0"/>
              <a:t>&gt;</a:t>
            </a:r>
            <a:r>
              <a:rPr lang="en-US" sz="2600" dirty="0" err="1" smtClean="0"/>
              <a:t>var</a:t>
            </a:r>
            <a:r>
              <a:rPr lang="en-US" sz="2600" dirty="0" smtClean="0"/>
              <a:t> NUM_SAMPLES=5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scala</a:t>
            </a:r>
            <a:r>
              <a:rPr lang="en-US" sz="2600" dirty="0"/>
              <a:t>&gt; </a:t>
            </a:r>
            <a:r>
              <a:rPr lang="en-US" sz="2600" dirty="0" err="1"/>
              <a:t>val</a:t>
            </a:r>
            <a:r>
              <a:rPr lang="en-US" sz="2600" dirty="0"/>
              <a:t> count = </a:t>
            </a:r>
            <a:r>
              <a:rPr lang="en-US" sz="2600" dirty="0" err="1"/>
              <a:t>sc.parallelize</a:t>
            </a:r>
            <a:r>
              <a:rPr lang="en-US" sz="2600" dirty="0"/>
              <a:t>(1 to NUM_SAMPLES).map{i =&gt;</a:t>
            </a:r>
          </a:p>
          <a:p>
            <a:pPr marL="0" indent="0">
              <a:buNone/>
            </a:pPr>
            <a:r>
              <a:rPr lang="en-US" sz="2600" dirty="0"/>
              <a:t>     | </a:t>
            </a:r>
            <a:r>
              <a:rPr lang="en-US" sz="2600" dirty="0" err="1"/>
              <a:t>val</a:t>
            </a:r>
            <a:r>
              <a:rPr lang="en-US" sz="2600" dirty="0"/>
              <a:t> x = </a:t>
            </a:r>
            <a:r>
              <a:rPr lang="en-US" sz="2600" dirty="0" err="1"/>
              <a:t>Math.random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/>
              <a:t>     | </a:t>
            </a:r>
            <a:r>
              <a:rPr lang="en-US" sz="2600" dirty="0" err="1"/>
              <a:t>val</a:t>
            </a:r>
            <a:r>
              <a:rPr lang="en-US" sz="2600" dirty="0"/>
              <a:t> y = </a:t>
            </a:r>
            <a:r>
              <a:rPr lang="en-US" sz="2600" dirty="0" err="1"/>
              <a:t>Math.random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/>
              <a:t>     |   if (x*x + y*y &lt; 1) 1 else 0</a:t>
            </a:r>
          </a:p>
          <a:p>
            <a:pPr marL="0" indent="0">
              <a:buNone/>
            </a:pPr>
            <a:r>
              <a:rPr lang="en-US" sz="2600" dirty="0"/>
              <a:t>     | }.reduce(_ + </a:t>
            </a:r>
            <a:r>
              <a:rPr lang="en-US" sz="2600" dirty="0" smtClean="0"/>
              <a:t>_)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scala</a:t>
            </a:r>
            <a:r>
              <a:rPr lang="en-US" sz="2600" dirty="0" smtClean="0"/>
              <a:t>&gt;</a:t>
            </a:r>
            <a:r>
              <a:rPr lang="en-US" sz="2600" dirty="0" err="1" smtClean="0"/>
              <a:t>println</a:t>
            </a:r>
            <a:r>
              <a:rPr lang="en-US" sz="2600" dirty="0"/>
              <a:t>("Pi is roughly " + 4.0 * count / NUM_SAMPLES)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50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(estimation of PI ,by “throwing darts” at a circle)</a:t>
            </a:r>
            <a:br>
              <a:rPr lang="en-US" sz="2400" dirty="0" smtClean="0"/>
            </a:br>
            <a:r>
              <a:rPr lang="en-US" sz="2400" dirty="0" smtClean="0"/>
              <a:t> random points in the unit square (0,0) to (1,1). The </a:t>
            </a:r>
            <a:br>
              <a:rPr lang="en-US" sz="2400" dirty="0" smtClean="0"/>
            </a:br>
            <a:r>
              <a:rPr lang="en-US" sz="2400" dirty="0" smtClean="0"/>
              <a:t>fraction that fall into the circle should be PI / 4.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571" y="2589414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owchart: Connector 5"/>
          <p:cNvSpPr/>
          <p:nvPr/>
        </p:nvSpPr>
        <p:spPr>
          <a:xfrm>
            <a:off x="2593571" y="3408564"/>
            <a:ext cx="3200400" cy="2667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3571" y="3351414"/>
            <a:ext cx="3200400" cy="278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5565371" y="3599064"/>
            <a:ext cx="914400" cy="1905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rot="10800000">
            <a:off x="680194" y="4551564"/>
            <a:ext cx="2291605" cy="1905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36971" y="3351414"/>
            <a:ext cx="1829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.9 * .9 = .81</a:t>
            </a:r>
          </a:p>
          <a:p>
            <a:r>
              <a:rPr lang="en-US" dirty="0" smtClean="0"/>
              <a:t>.81 + .81 = 1.62</a:t>
            </a:r>
          </a:p>
          <a:p>
            <a:r>
              <a:rPr lang="en-US" dirty="0" smtClean="0"/>
              <a:t>Outside the circle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5171" y="3599064"/>
            <a:ext cx="1657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 * .5 = .25</a:t>
            </a:r>
          </a:p>
          <a:p>
            <a:r>
              <a:rPr lang="en-US" dirty="0" smtClean="0"/>
              <a:t>.25 + .25 = .5</a:t>
            </a:r>
          </a:p>
          <a:p>
            <a:r>
              <a:rPr lang="en-US" dirty="0" smtClean="0"/>
              <a:t>Inside the circle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74379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/>
              <a:t>RDD example (PI Estimation)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43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Stack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55112" cy="468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6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10058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// create RDD will start with [1,2,3…NUM_SAMPLES]</a:t>
            </a:r>
          </a:p>
          <a:p>
            <a:pPr marL="0" indent="0">
              <a:buNone/>
            </a:pPr>
            <a:r>
              <a:rPr lang="en-US" sz="2400" dirty="0" smtClean="0"/>
              <a:t>// start with an RDD containing a list of 1…</a:t>
            </a:r>
            <a:r>
              <a:rPr lang="en-US" sz="2400" dirty="0" err="1" smtClean="0"/>
              <a:t>Numsamples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count = </a:t>
            </a:r>
            <a:r>
              <a:rPr lang="en-US" sz="2400" b="1" dirty="0" err="1"/>
              <a:t>sc.parallelize</a:t>
            </a:r>
            <a:r>
              <a:rPr lang="en-US" sz="2400" b="1" dirty="0"/>
              <a:t>(1 </a:t>
            </a:r>
            <a:r>
              <a:rPr lang="en-US" sz="2400" b="1" dirty="0" smtClean="0"/>
              <a:t>to NUM_SAMPLES).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map{i </a:t>
            </a:r>
            <a:r>
              <a:rPr lang="en-US" sz="2400" dirty="0"/>
              <a:t>=&gt;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dirty="0" err="1"/>
              <a:t>val</a:t>
            </a:r>
            <a:r>
              <a:rPr lang="en-US" sz="2400" dirty="0"/>
              <a:t> x = </a:t>
            </a:r>
            <a:r>
              <a:rPr lang="en-US" sz="2400" dirty="0" err="1"/>
              <a:t>Math.random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dirty="0" err="1"/>
              <a:t>val</a:t>
            </a:r>
            <a:r>
              <a:rPr lang="en-US" sz="2400" dirty="0"/>
              <a:t> y = </a:t>
            </a:r>
            <a:r>
              <a:rPr lang="en-US" sz="2400" dirty="0" err="1"/>
              <a:t>Math.random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|   if (x*x + y*y &lt; 1) 1 else 0</a:t>
            </a:r>
          </a:p>
          <a:p>
            <a:pPr marL="0" indent="0">
              <a:buNone/>
            </a:pPr>
            <a:r>
              <a:rPr lang="en-US" sz="2400" dirty="0"/>
              <a:t>     | }.reduce(_ + </a:t>
            </a:r>
            <a:r>
              <a:rPr lang="en-US" sz="2400" dirty="0" smtClean="0"/>
              <a:t>_)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4400" y="31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/>
              <a:t>RDD example </a:t>
            </a:r>
          </a:p>
          <a:p>
            <a:r>
              <a:rPr lang="en-US" sz="2400" b="1" i="1" dirty="0" smtClean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713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//NOTE: I can run the creation of RDD by itself to demonstrate the usage</a:t>
            </a:r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b="1" dirty="0" err="1"/>
              <a:t>val</a:t>
            </a:r>
            <a:r>
              <a:rPr lang="en-US" sz="2400" b="1" dirty="0"/>
              <a:t> count = </a:t>
            </a:r>
            <a:r>
              <a:rPr lang="en-US" sz="2400" b="1" dirty="0" err="1"/>
              <a:t>sc.parallelize</a:t>
            </a:r>
            <a:r>
              <a:rPr lang="en-US" sz="2400" b="1" dirty="0"/>
              <a:t>(1 to NUM_SAMPLES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res24: Array[</a:t>
            </a:r>
            <a:r>
              <a:rPr lang="en-US" sz="2400" dirty="0" err="1"/>
              <a:t>Int</a:t>
            </a:r>
            <a:r>
              <a:rPr lang="en-US" sz="2400" dirty="0"/>
              <a:t>] = Array(1, 2, 3, 4, 5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 NOTE: I can also demonstrate how the map works</a:t>
            </a:r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count = </a:t>
            </a:r>
            <a:r>
              <a:rPr lang="en-US" sz="2400" dirty="0" err="1"/>
              <a:t>sc.parallelize</a:t>
            </a:r>
            <a:r>
              <a:rPr lang="en-US" sz="2400" dirty="0"/>
              <a:t>(1 to NUM_SAMPLES).map{i =&gt; 0}</a:t>
            </a:r>
          </a:p>
          <a:p>
            <a:pPr marL="0" indent="0">
              <a:buNone/>
            </a:pPr>
            <a:r>
              <a:rPr lang="en-US" sz="2400" dirty="0"/>
              <a:t>res0: Array[</a:t>
            </a:r>
            <a:r>
              <a:rPr lang="en-US" sz="2400" dirty="0" err="1"/>
              <a:t>Int</a:t>
            </a:r>
            <a:r>
              <a:rPr lang="en-US" sz="2400" dirty="0"/>
              <a:t>] = Array(0, 0, 0, 0, 0)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3000" y="300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RDD example </a:t>
            </a:r>
          </a:p>
          <a:p>
            <a:r>
              <a:rPr lang="en-US" sz="2400" b="1" dirty="0" smtClean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02627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//Map </a:t>
            </a:r>
            <a:r>
              <a:rPr lang="en-US" dirty="0"/>
              <a:t>a series of evaluated points </a:t>
            </a:r>
            <a:br>
              <a:rPr lang="en-US" dirty="0"/>
            </a:br>
            <a:r>
              <a:rPr lang="en-US" dirty="0" smtClean="0"/>
              <a:t>//between </a:t>
            </a:r>
            <a:r>
              <a:rPr lang="en-US" dirty="0"/>
              <a:t>[0,0] and [1,1] to the </a:t>
            </a:r>
            <a:r>
              <a:rPr lang="en-US" dirty="0" smtClean="0"/>
              <a:t>RDD</a:t>
            </a:r>
          </a:p>
          <a:p>
            <a:pPr marL="0" indent="0">
              <a:buNone/>
            </a:pPr>
            <a:r>
              <a:rPr lang="en-US" dirty="0" smtClean="0"/>
              <a:t>// below me create values of x and y between 0 and 1</a:t>
            </a:r>
          </a:p>
          <a:p>
            <a:pPr marL="0" indent="0">
              <a:buNone/>
            </a:pPr>
            <a:r>
              <a:rPr lang="en-US" dirty="0" smtClean="0"/>
              <a:t>// the metric in the “if” statement considers if you are in the circle or not.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&gt;</a:t>
            </a:r>
            <a:r>
              <a:rPr lang="en-US" dirty="0" err="1" smtClean="0"/>
              <a:t>var</a:t>
            </a:r>
            <a:r>
              <a:rPr lang="en-US" dirty="0" smtClean="0"/>
              <a:t> NUM_SAMPLES=5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count = </a:t>
            </a:r>
            <a:r>
              <a:rPr lang="en-US" dirty="0" err="1"/>
              <a:t>sc.parallelize</a:t>
            </a:r>
            <a:r>
              <a:rPr lang="en-US" dirty="0"/>
              <a:t>(1 to NUM_SAMPLES).map{i </a:t>
            </a:r>
            <a:r>
              <a:rPr lang="en-US" b="1" dirty="0"/>
              <a:t>=&gt;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/>
              <a:t>| </a:t>
            </a:r>
            <a:r>
              <a:rPr lang="en-US" b="1" dirty="0" err="1"/>
              <a:t>val</a:t>
            </a:r>
            <a:r>
              <a:rPr lang="en-US" b="1" dirty="0"/>
              <a:t> x = </a:t>
            </a:r>
            <a:r>
              <a:rPr lang="en-US" b="1" dirty="0" err="1"/>
              <a:t>Math.random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    | </a:t>
            </a:r>
            <a:r>
              <a:rPr lang="en-US" b="1" dirty="0" err="1"/>
              <a:t>val</a:t>
            </a:r>
            <a:r>
              <a:rPr lang="en-US" b="1" dirty="0"/>
              <a:t> y = </a:t>
            </a:r>
            <a:r>
              <a:rPr lang="en-US" b="1" dirty="0" err="1"/>
              <a:t>Math.random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    |   if (x*x + y*y &lt; 1) 1 else 0</a:t>
            </a:r>
          </a:p>
          <a:p>
            <a:pPr marL="0" indent="0">
              <a:buNone/>
            </a:pPr>
            <a:r>
              <a:rPr lang="en-US" b="1" dirty="0"/>
              <a:t>     | </a:t>
            </a:r>
            <a:r>
              <a:rPr lang="en-US" dirty="0"/>
              <a:t>}.reduce(_ + </a:t>
            </a:r>
            <a:r>
              <a:rPr lang="en-US" dirty="0" smtClean="0"/>
              <a:t>_)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98331" y="220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RDD example </a:t>
            </a:r>
          </a:p>
          <a:p>
            <a:r>
              <a:rPr lang="en-US" sz="2400" b="1" dirty="0" smtClean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9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 smtClean="0"/>
              <a:t>Running with small example sizes can produce inaccurate output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smtClean="0"/>
              <a:t>Scala&gt;</a:t>
            </a:r>
            <a:r>
              <a:rPr lang="en-US" sz="3100" dirty="0" err="1" smtClean="0"/>
              <a:t>var</a:t>
            </a:r>
            <a:r>
              <a:rPr lang="en-US" sz="3100" dirty="0" smtClean="0"/>
              <a:t> </a:t>
            </a:r>
            <a:r>
              <a:rPr lang="en-US" sz="3100" dirty="0"/>
              <a:t>NUM_SAMPLES=5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err="1" smtClean="0"/>
              <a:t>scala</a:t>
            </a:r>
            <a:r>
              <a:rPr lang="en-US" sz="3100" dirty="0"/>
              <a:t>&gt; </a:t>
            </a:r>
            <a:r>
              <a:rPr lang="en-US" sz="3100" dirty="0" err="1"/>
              <a:t>val</a:t>
            </a:r>
            <a:r>
              <a:rPr lang="en-US" sz="3100" dirty="0"/>
              <a:t> count = </a:t>
            </a:r>
            <a:r>
              <a:rPr lang="en-US" sz="3100" dirty="0" err="1"/>
              <a:t>sc.parallelize</a:t>
            </a:r>
            <a:r>
              <a:rPr lang="en-US" sz="3100" dirty="0"/>
              <a:t>(1 to NUM_SAMPLES).map{i =&gt;</a:t>
            </a:r>
          </a:p>
          <a:p>
            <a:pPr marL="0" indent="0">
              <a:buNone/>
            </a:pPr>
            <a:r>
              <a:rPr lang="en-US" sz="3100" dirty="0"/>
              <a:t>     | </a:t>
            </a:r>
            <a:r>
              <a:rPr lang="en-US" sz="3100" dirty="0" err="1"/>
              <a:t>val</a:t>
            </a:r>
            <a:r>
              <a:rPr lang="en-US" sz="3100" dirty="0"/>
              <a:t> x = </a:t>
            </a:r>
            <a:r>
              <a:rPr lang="en-US" sz="3100" dirty="0" err="1"/>
              <a:t>Math.random</a:t>
            </a:r>
            <a:r>
              <a:rPr lang="en-US" sz="3100" dirty="0"/>
              <a:t>()</a:t>
            </a:r>
          </a:p>
          <a:p>
            <a:pPr marL="0" indent="0">
              <a:buNone/>
            </a:pPr>
            <a:r>
              <a:rPr lang="en-US" sz="3100" dirty="0"/>
              <a:t>     | </a:t>
            </a:r>
            <a:r>
              <a:rPr lang="en-US" sz="3100" dirty="0" err="1"/>
              <a:t>val</a:t>
            </a:r>
            <a:r>
              <a:rPr lang="en-US" sz="3100" dirty="0"/>
              <a:t> y = </a:t>
            </a:r>
            <a:r>
              <a:rPr lang="en-US" sz="3100" dirty="0" err="1"/>
              <a:t>Math.random</a:t>
            </a:r>
            <a:r>
              <a:rPr lang="en-US" sz="3100" dirty="0"/>
              <a:t>()</a:t>
            </a:r>
          </a:p>
          <a:p>
            <a:pPr marL="0" indent="0">
              <a:buNone/>
            </a:pPr>
            <a:r>
              <a:rPr lang="en-US" sz="3100" dirty="0"/>
              <a:t>     |   if (x*x + y*y &lt; 1) 1 else 0</a:t>
            </a:r>
          </a:p>
          <a:p>
            <a:pPr marL="0" indent="0">
              <a:buNone/>
            </a:pPr>
            <a:r>
              <a:rPr lang="en-US" sz="3100" dirty="0"/>
              <a:t>     | </a:t>
            </a:r>
            <a:r>
              <a:rPr lang="en-US" sz="3100" dirty="0" smtClean="0"/>
              <a:t>}</a:t>
            </a:r>
          </a:p>
          <a:p>
            <a:pPr marL="0" indent="0">
              <a:buNone/>
            </a:pPr>
            <a:r>
              <a:rPr lang="en-US" sz="3100" dirty="0" smtClean="0"/>
              <a:t>// possible output would be (where 0 indicates outside of the circle and 1 indicating inside the circle)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res0: Array[</a:t>
            </a:r>
            <a:r>
              <a:rPr lang="en-US" sz="3100" dirty="0" err="1"/>
              <a:t>Int</a:t>
            </a:r>
            <a:r>
              <a:rPr lang="en-US" sz="3100" dirty="0"/>
              <a:t>] = Array(0, 1, 1, 0, 1)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43303" y="285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RDD example </a:t>
            </a:r>
          </a:p>
          <a:p>
            <a:r>
              <a:rPr lang="en-US" sz="2400" b="1" dirty="0" smtClean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421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count = </a:t>
            </a:r>
            <a:r>
              <a:rPr lang="en-US" sz="2400" dirty="0" err="1"/>
              <a:t>sc.parallelize</a:t>
            </a:r>
            <a:r>
              <a:rPr lang="en-US" sz="2400" dirty="0"/>
              <a:t>(1 to NUM_SAMPLES).map{i =&gt;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dirty="0" err="1"/>
              <a:t>val</a:t>
            </a:r>
            <a:r>
              <a:rPr lang="en-US" sz="2400" dirty="0"/>
              <a:t> x = </a:t>
            </a:r>
            <a:r>
              <a:rPr lang="en-US" sz="2400" dirty="0" err="1"/>
              <a:t>Math.random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dirty="0" err="1"/>
              <a:t>val</a:t>
            </a:r>
            <a:r>
              <a:rPr lang="en-US" sz="2400" dirty="0"/>
              <a:t> y = </a:t>
            </a:r>
            <a:r>
              <a:rPr lang="en-US" sz="2400" dirty="0" err="1"/>
              <a:t>Math.random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|   if (x*x + y*y &lt; 1) 1 else 0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b="1" dirty="0"/>
              <a:t>}.reduce(_ + </a:t>
            </a:r>
            <a:r>
              <a:rPr lang="en-US" sz="2400" b="1" dirty="0" smtClean="0"/>
              <a:t>_)</a:t>
            </a:r>
          </a:p>
          <a:p>
            <a:pPr marL="0" indent="0">
              <a:buNone/>
            </a:pPr>
            <a:r>
              <a:rPr lang="en-US" sz="2400" dirty="0" smtClean="0"/>
              <a:t>The ‘reduce’ here would sum everything in the array.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Finally the following calculation will produce the PI estimate</a:t>
            </a:r>
          </a:p>
          <a:p>
            <a:pPr marL="0" indent="0">
              <a:buNone/>
            </a:pPr>
            <a:r>
              <a:rPr lang="en-US" sz="2400" dirty="0" err="1"/>
              <a:t>println</a:t>
            </a:r>
            <a:r>
              <a:rPr lang="en-US" sz="2400" dirty="0"/>
              <a:t>("Pi is roughly " + 4.0 * count / NUM_SAMPLES)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43303" y="285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RDD example </a:t>
            </a:r>
          </a:p>
          <a:p>
            <a:r>
              <a:rPr lang="en-US" sz="2400" b="1" dirty="0" smtClean="0"/>
              <a:t>(PI Estimation)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1000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Dataframes</a:t>
            </a:r>
            <a:r>
              <a:rPr lang="en-US" sz="3200" b="1" dirty="0" smtClean="0"/>
              <a:t>, datasets, RDD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is a table (or two dimensional array-like structure) in which each column contains measurements on one variable and each row contains one case.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has additional metadata due to its tabular format, which allows Spark to run certain optimizations on the finalized query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6396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Dataframes</a:t>
            </a:r>
            <a:r>
              <a:rPr lang="en-US" sz="3200" b="1" dirty="0" smtClean="0"/>
              <a:t>, datasets, RDD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RDD ,on the other hand is a Resilient Distributed Dataset that is more of a </a:t>
            </a:r>
            <a:r>
              <a:rPr lang="en-US" sz="2400" dirty="0" err="1" smtClean="0"/>
              <a:t>blackbox</a:t>
            </a:r>
            <a:r>
              <a:rPr lang="en-US" sz="2400" dirty="0" smtClean="0"/>
              <a:t> of data that cannot be optimized as the operations that can be performed on it are not as constrained.</a:t>
            </a:r>
          </a:p>
          <a:p>
            <a:endParaRPr lang="en-US" sz="2400" dirty="0" smtClean="0"/>
          </a:p>
          <a:p>
            <a:r>
              <a:rPr lang="en-US" sz="2400" dirty="0" smtClean="0"/>
              <a:t>NOTE: you can go from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to an RDD via </a:t>
            </a:r>
            <a:r>
              <a:rPr lang="en-US" sz="2400" dirty="0" err="1" smtClean="0"/>
              <a:t>rdd</a:t>
            </a:r>
            <a:r>
              <a:rPr lang="en-US" sz="2400" dirty="0" smtClean="0"/>
              <a:t> method and you can go from an RDD to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via </a:t>
            </a:r>
            <a:r>
              <a:rPr lang="en-US" sz="2400" dirty="0" err="1" smtClean="0"/>
              <a:t>toDF</a:t>
            </a:r>
            <a:r>
              <a:rPr lang="en-US" sz="2400" dirty="0" smtClean="0"/>
              <a:t> method.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Dataframe</a:t>
            </a:r>
            <a:r>
              <a:rPr lang="en-US" sz="2400" dirty="0" smtClean="0"/>
              <a:t> is recommended (preferred) where possible due to built in query optimization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63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Dataframes</a:t>
            </a:r>
            <a:r>
              <a:rPr lang="en-US" sz="3200" b="1" dirty="0" smtClean="0"/>
              <a:t>, datasets, RDD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dataset is a distributed collection of data.</a:t>
            </a:r>
          </a:p>
          <a:p>
            <a:endParaRPr lang="en-US" sz="2400" dirty="0" smtClean="0"/>
          </a:p>
          <a:p>
            <a:r>
              <a:rPr lang="en-US" sz="2400" dirty="0" smtClean="0"/>
              <a:t>Dataset is a new interface added in spark 1.6 that provides the benefits of RDDs (strong typing, ability to use powerful lambda functions) with the benefits of Spark’s optimized execution engine.</a:t>
            </a:r>
          </a:p>
          <a:p>
            <a:endParaRPr lang="en-US" sz="2400" dirty="0" smtClean="0"/>
          </a:p>
          <a:p>
            <a:r>
              <a:rPr lang="en-US" sz="2400" dirty="0" smtClean="0"/>
              <a:t>A Dataset can be constructed from JVM objects and then manipulated using functional transformations.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63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Spark SQL is Spark’s interface for working with structured and semi-structured data. </a:t>
            </a:r>
          </a:p>
          <a:p>
            <a:endParaRPr lang="en-US" sz="2400" dirty="0"/>
          </a:p>
          <a:p>
            <a:r>
              <a:rPr lang="en-US" sz="2400" dirty="0" smtClean="0"/>
              <a:t>Structured data is any data that has a schema, that is, a known set of fields for each record.</a:t>
            </a:r>
          </a:p>
          <a:p>
            <a:endParaRPr lang="en-US" sz="2400" dirty="0" smtClean="0"/>
          </a:p>
          <a:p>
            <a:r>
              <a:rPr lang="en-US" sz="2400" dirty="0" smtClean="0"/>
              <a:t>Spark SQL makes it both easier and more efficient to load and query.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5165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Spark </a:t>
            </a:r>
            <a:r>
              <a:rPr lang="en-US" sz="2400" dirty="0"/>
              <a:t>SQL provides three main </a:t>
            </a:r>
            <a:r>
              <a:rPr lang="en-US" sz="2400" dirty="0" smtClean="0"/>
              <a:t>capabilities:</a:t>
            </a:r>
          </a:p>
          <a:p>
            <a:r>
              <a:rPr lang="en-US" sz="2400" dirty="0" smtClean="0"/>
              <a:t>1)It can load data from a variety of structured sources e.g. JSON, Hive and Parquet</a:t>
            </a:r>
          </a:p>
          <a:p>
            <a:endParaRPr lang="en-US" sz="2400" dirty="0" smtClean="0"/>
          </a:p>
          <a:p>
            <a:r>
              <a:rPr lang="en-US" sz="2400" dirty="0" smtClean="0"/>
              <a:t>2) It lets you query the data using SQL, both inside a Spark program and from external tools that connect to a Spark SQL through  standard database connectors</a:t>
            </a:r>
          </a:p>
          <a:p>
            <a:endParaRPr lang="en-US" sz="2400" dirty="0" smtClean="0"/>
          </a:p>
          <a:p>
            <a:r>
              <a:rPr lang="en-US" sz="2400" dirty="0" smtClean="0"/>
              <a:t>3) Spark SQL provides a rich integration between SQL and regular python/ java/ </a:t>
            </a:r>
            <a:r>
              <a:rPr lang="en-US" sz="2400" dirty="0" err="1" smtClean="0"/>
              <a:t>scala</a:t>
            </a:r>
            <a:r>
              <a:rPr lang="en-US" sz="2400" dirty="0" smtClean="0"/>
              <a:t> code, including the ability to join RDDs and SQL tables, expose custom functions in SQL</a:t>
            </a:r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Spark Overview</a:t>
            </a:r>
            <a:br>
              <a:rPr lang="en-US" sz="3600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Spark Core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Basic Functionality of Spark</a:t>
            </a:r>
          </a:p>
          <a:p>
            <a:pPr lvl="1"/>
            <a:r>
              <a:rPr lang="en-US" sz="2400" dirty="0" smtClean="0">
                <a:latin typeface="Century Gothic" panose="020B0502020202020204" pitchFamily="34" charset="0"/>
              </a:rPr>
              <a:t>Task scheduling</a:t>
            </a:r>
          </a:p>
          <a:p>
            <a:pPr lvl="1"/>
            <a:r>
              <a:rPr lang="en-US" sz="2400" dirty="0" smtClean="0">
                <a:latin typeface="Century Gothic" panose="020B0502020202020204" pitchFamily="34" charset="0"/>
              </a:rPr>
              <a:t>Memory Management</a:t>
            </a:r>
          </a:p>
          <a:p>
            <a:pPr lvl="1"/>
            <a:r>
              <a:rPr lang="en-US" sz="2400" dirty="0" smtClean="0">
                <a:latin typeface="Century Gothic" panose="020B0502020202020204" pitchFamily="34" charset="0"/>
              </a:rPr>
              <a:t>Fault recovery</a:t>
            </a:r>
          </a:p>
          <a:p>
            <a:pPr lvl="1"/>
            <a:r>
              <a:rPr lang="en-US" sz="2400" dirty="0" smtClean="0">
                <a:latin typeface="Century Gothic" panose="020B0502020202020204" pitchFamily="34" charset="0"/>
              </a:rPr>
              <a:t>Interaction with Storage Systems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Resilient Distributed Datasets (RDD) API</a:t>
            </a:r>
          </a:p>
          <a:p>
            <a:pPr lvl="1"/>
            <a:r>
              <a:rPr lang="en-US" sz="2400" dirty="0" smtClean="0">
                <a:latin typeface="Century Gothic" panose="020B0502020202020204" pitchFamily="34" charset="0"/>
              </a:rPr>
              <a:t>Spark’s main programming paradigm</a:t>
            </a:r>
          </a:p>
          <a:p>
            <a:pPr lvl="1"/>
            <a:r>
              <a:rPr lang="en-US" sz="2400" dirty="0" smtClean="0">
                <a:latin typeface="Century Gothic" panose="020B0502020202020204" pitchFamily="34" charset="0"/>
              </a:rPr>
              <a:t>RDDs represent a collection of items distributed across many compute nodes that can be manipulated in parallel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6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Spark SQL provides a special type of RDD called </a:t>
            </a:r>
            <a:r>
              <a:rPr lang="en-US" sz="2400" dirty="0" err="1" smtClean="0"/>
              <a:t>SchemaRDD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schemaRDD</a:t>
            </a:r>
            <a:r>
              <a:rPr lang="en-US" sz="2400" dirty="0" smtClean="0"/>
              <a:t> is an RDD of row objects, each representing a record.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SchemaRDD</a:t>
            </a:r>
            <a:r>
              <a:rPr lang="en-US" sz="2400" dirty="0" smtClean="0"/>
              <a:t> also knows the schema of its rows. </a:t>
            </a:r>
          </a:p>
          <a:p>
            <a:endParaRPr lang="en-US" sz="2400" dirty="0" smtClean="0"/>
          </a:p>
          <a:p>
            <a:r>
              <a:rPr lang="en-US" sz="2400" dirty="0" smtClean="0"/>
              <a:t>While </a:t>
            </a:r>
            <a:r>
              <a:rPr lang="en-US" sz="2400" dirty="0" err="1" smtClean="0"/>
              <a:t>SchemaRDDs</a:t>
            </a:r>
            <a:r>
              <a:rPr lang="en-US" sz="2400" dirty="0" smtClean="0"/>
              <a:t> look like regular RDDs internally they store data in a more efficient manner, taking advantage of their schema.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The most powerful way to use Spark SQL is inside a Spark application. This gives the power to easily load data and query it with SQL while simultaneously combining it with ‘regular’ program code in Python, Java or Scala. </a:t>
            </a:r>
          </a:p>
          <a:p>
            <a:endParaRPr lang="en-US" sz="2400" dirty="0" smtClean="0"/>
          </a:p>
          <a:p>
            <a:r>
              <a:rPr lang="en-US" sz="2400" dirty="0" smtClean="0"/>
              <a:t>To use Spark SQL this way, we construct a </a:t>
            </a:r>
            <a:r>
              <a:rPr lang="en-US" sz="2400" dirty="0" err="1" smtClean="0"/>
              <a:t>HiveContext</a:t>
            </a:r>
            <a:r>
              <a:rPr lang="en-US" sz="2400" dirty="0" smtClean="0"/>
              <a:t>  (or </a:t>
            </a:r>
            <a:r>
              <a:rPr lang="en-US" sz="2400" dirty="0" err="1" smtClean="0"/>
              <a:t>SQLContext</a:t>
            </a:r>
            <a:r>
              <a:rPr lang="en-US" sz="2400" dirty="0" smtClean="0"/>
              <a:t> for those wanting a stripped down version) based on our </a:t>
            </a:r>
            <a:r>
              <a:rPr lang="en-US" sz="2400" dirty="0" err="1" smtClean="0"/>
              <a:t>SparkContext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Spark SQL context provides functions for querying and interacting with Spark SQL data</a:t>
            </a:r>
          </a:p>
          <a:p>
            <a:endParaRPr lang="en-US" sz="2400" dirty="0" smtClean="0"/>
          </a:p>
          <a:p>
            <a:r>
              <a:rPr lang="en-US" sz="2400" dirty="0" smtClean="0"/>
              <a:t>Using the </a:t>
            </a:r>
            <a:r>
              <a:rPr lang="en-US" sz="2400" dirty="0" err="1" smtClean="0"/>
              <a:t>HiveContext</a:t>
            </a:r>
            <a:r>
              <a:rPr lang="en-US" sz="2400" dirty="0" smtClean="0"/>
              <a:t>, we can build </a:t>
            </a:r>
            <a:r>
              <a:rPr lang="en-US" sz="2400" dirty="0" err="1" smtClean="0"/>
              <a:t>SchemaRDDs</a:t>
            </a:r>
            <a:r>
              <a:rPr lang="en-US" sz="2400" dirty="0" smtClean="0"/>
              <a:t>, which represent our structure data and operate on them with SQL or with normal RDD operations like map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 smtClean="0"/>
              <a:t>org.apache.spark.sql.SparkSession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spark = </a:t>
            </a:r>
            <a:r>
              <a:rPr lang="en-US" sz="2000" dirty="0" err="1"/>
              <a:t>SparkSession.builder</a:t>
            </a:r>
            <a:r>
              <a:rPr lang="en-US" sz="2000" dirty="0"/>
              <a:t>().</a:t>
            </a:r>
            <a:r>
              <a:rPr lang="en-US" sz="2000" dirty="0" err="1"/>
              <a:t>appName</a:t>
            </a:r>
            <a:r>
              <a:rPr lang="en-US" sz="2000" dirty="0"/>
              <a:t>("Spark SQL basic example").</a:t>
            </a:r>
            <a:r>
              <a:rPr lang="en-US" sz="2000" dirty="0" err="1"/>
              <a:t>config</a:t>
            </a:r>
            <a:r>
              <a:rPr lang="en-US" sz="2000" dirty="0"/>
              <a:t>("</a:t>
            </a:r>
            <a:r>
              <a:rPr lang="en-US" sz="2000" dirty="0" err="1"/>
              <a:t>spark.some.config.option</a:t>
            </a:r>
            <a:r>
              <a:rPr lang="en-US" sz="2000" dirty="0"/>
              <a:t>", "some-value").</a:t>
            </a:r>
            <a:r>
              <a:rPr lang="en-US" sz="2000" dirty="0" err="1"/>
              <a:t>getOrCreate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// For implicit conversions like converting RDDs to </a:t>
            </a:r>
            <a:r>
              <a:rPr lang="en-US" sz="2000" dirty="0" err="1"/>
              <a:t>DataFrames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spark.implicits</a:t>
            </a:r>
            <a:r>
              <a:rPr lang="en-US" sz="2000" dirty="0" smtClean="0"/>
              <a:t>._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dirty="0" err="1"/>
              <a:t>spark.read.json</a:t>
            </a:r>
            <a:r>
              <a:rPr lang="en-US" sz="2000" dirty="0"/>
              <a:t>("examples/</a:t>
            </a:r>
            <a:r>
              <a:rPr lang="en-US" sz="2000" dirty="0" err="1"/>
              <a:t>src</a:t>
            </a:r>
            <a:r>
              <a:rPr lang="en-US" sz="2000" dirty="0"/>
              <a:t>/main/resources/</a:t>
            </a:r>
            <a:r>
              <a:rPr lang="en-US" sz="2000" dirty="0" err="1"/>
              <a:t>people.json</a:t>
            </a:r>
            <a:r>
              <a:rPr lang="en-US" sz="2000" dirty="0" smtClean="0"/>
              <a:t>")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// Displays the content of the </a:t>
            </a:r>
            <a:r>
              <a:rPr lang="en-US" sz="2000" dirty="0" err="1"/>
              <a:t>DataFrame</a:t>
            </a:r>
            <a:r>
              <a:rPr lang="en-US" sz="2000" dirty="0"/>
              <a:t> to </a:t>
            </a:r>
            <a:r>
              <a:rPr lang="en-US" sz="2000" dirty="0" err="1"/>
              <a:t>stdout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df.show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// +----+-------+</a:t>
            </a:r>
          </a:p>
          <a:p>
            <a:pPr marL="0" indent="0">
              <a:buNone/>
            </a:pPr>
            <a:r>
              <a:rPr lang="en-US" sz="2000" dirty="0"/>
              <a:t>// | age|   name|</a:t>
            </a:r>
          </a:p>
          <a:p>
            <a:pPr marL="0" indent="0">
              <a:buNone/>
            </a:pPr>
            <a:r>
              <a:rPr lang="en-US" sz="2000" dirty="0"/>
              <a:t>// +----+-------+</a:t>
            </a:r>
          </a:p>
          <a:p>
            <a:pPr marL="0" indent="0">
              <a:buNone/>
            </a:pPr>
            <a:r>
              <a:rPr lang="en-US" sz="2000" dirty="0"/>
              <a:t>// |</a:t>
            </a:r>
            <a:r>
              <a:rPr lang="en-US" sz="2000" dirty="0" err="1"/>
              <a:t>null|Michael</a:t>
            </a:r>
            <a:r>
              <a:rPr lang="en-US" sz="2000" dirty="0"/>
              <a:t>|</a:t>
            </a:r>
          </a:p>
          <a:p>
            <a:pPr marL="0" indent="0">
              <a:buNone/>
            </a:pPr>
            <a:r>
              <a:rPr lang="en-US" sz="2000" dirty="0"/>
              <a:t>// |  30|   Andy|</a:t>
            </a:r>
          </a:p>
          <a:p>
            <a:pPr marL="0" indent="0">
              <a:buNone/>
            </a:pPr>
            <a:r>
              <a:rPr lang="en-US" sz="2000" dirty="0"/>
              <a:t>// |  19| Justin|</a:t>
            </a:r>
          </a:p>
          <a:p>
            <a:pPr marL="0" indent="0">
              <a:buNone/>
            </a:pPr>
            <a:r>
              <a:rPr lang="en-US" sz="2000" dirty="0"/>
              <a:t>// +----+-------+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27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// This import is needed to use the $-notation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spark.implicits</a:t>
            </a:r>
            <a:r>
              <a:rPr lang="en-US" sz="2000" dirty="0"/>
              <a:t>._</a:t>
            </a:r>
          </a:p>
          <a:p>
            <a:pPr marL="0" indent="0">
              <a:buNone/>
            </a:pPr>
            <a:r>
              <a:rPr lang="en-US" sz="2000" dirty="0"/>
              <a:t>// Print the schema in a tree format</a:t>
            </a:r>
          </a:p>
          <a:p>
            <a:pPr marL="0" indent="0">
              <a:buNone/>
            </a:pPr>
            <a:r>
              <a:rPr lang="en-US" sz="2000" dirty="0" err="1"/>
              <a:t>df.printSchema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// root</a:t>
            </a:r>
          </a:p>
          <a:p>
            <a:pPr marL="0" indent="0">
              <a:buNone/>
            </a:pPr>
            <a:r>
              <a:rPr lang="en-US" sz="2000" dirty="0"/>
              <a:t>// |-- age: long (</a:t>
            </a:r>
            <a:r>
              <a:rPr lang="en-US" sz="2000" dirty="0" err="1"/>
              <a:t>nullable</a:t>
            </a:r>
            <a:r>
              <a:rPr lang="en-US" sz="2000" dirty="0"/>
              <a:t> = true)</a:t>
            </a:r>
          </a:p>
          <a:p>
            <a:pPr marL="0" indent="0">
              <a:buNone/>
            </a:pPr>
            <a:r>
              <a:rPr lang="en-US" sz="2000" dirty="0"/>
              <a:t>// |-- name: string (</a:t>
            </a:r>
            <a:r>
              <a:rPr lang="en-US" sz="2000" dirty="0" err="1"/>
              <a:t>nullable</a:t>
            </a:r>
            <a:r>
              <a:rPr lang="en-US" sz="2000" dirty="0"/>
              <a:t> = true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// Select only the "name" column</a:t>
            </a:r>
          </a:p>
          <a:p>
            <a:pPr marL="0" indent="0">
              <a:buNone/>
            </a:pPr>
            <a:r>
              <a:rPr lang="en-US" sz="2000" dirty="0" err="1"/>
              <a:t>df.select</a:t>
            </a:r>
            <a:r>
              <a:rPr lang="en-US" sz="2000" dirty="0"/>
              <a:t>("name").show()</a:t>
            </a:r>
          </a:p>
          <a:p>
            <a:pPr marL="0" indent="0">
              <a:buNone/>
            </a:pPr>
            <a:r>
              <a:rPr lang="en-US" sz="2000" dirty="0"/>
              <a:t>// +-------+</a:t>
            </a:r>
          </a:p>
          <a:p>
            <a:pPr marL="0" indent="0">
              <a:buNone/>
            </a:pPr>
            <a:r>
              <a:rPr lang="en-US" sz="2000" dirty="0"/>
              <a:t>// |   name|</a:t>
            </a:r>
          </a:p>
          <a:p>
            <a:pPr marL="0" indent="0">
              <a:buNone/>
            </a:pPr>
            <a:r>
              <a:rPr lang="en-US" sz="2000" dirty="0"/>
              <a:t>// +-------+</a:t>
            </a:r>
          </a:p>
          <a:p>
            <a:pPr marL="0" indent="0">
              <a:buNone/>
            </a:pPr>
            <a:r>
              <a:rPr lang="en-US" sz="2000" dirty="0"/>
              <a:t>// |Michael|</a:t>
            </a:r>
          </a:p>
          <a:p>
            <a:pPr marL="0" indent="0">
              <a:buNone/>
            </a:pPr>
            <a:r>
              <a:rPr lang="en-US" sz="2000" dirty="0"/>
              <a:t>// |   Andy|</a:t>
            </a:r>
          </a:p>
          <a:p>
            <a:pPr marL="0" indent="0">
              <a:buNone/>
            </a:pPr>
            <a:r>
              <a:rPr lang="en-US" sz="2000" dirty="0"/>
              <a:t>// | Justin|</a:t>
            </a:r>
          </a:p>
          <a:p>
            <a:pPr marL="0" indent="0">
              <a:buNone/>
            </a:pPr>
            <a:r>
              <a:rPr lang="en-US" sz="2000" dirty="0"/>
              <a:t>// +-------+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// Select everybody, but increment the age by 1</a:t>
            </a:r>
          </a:p>
          <a:p>
            <a:pPr marL="0" indent="0">
              <a:buNone/>
            </a:pPr>
            <a:r>
              <a:rPr lang="en-US" sz="2400" dirty="0" err="1"/>
              <a:t>df.select</a:t>
            </a:r>
            <a:r>
              <a:rPr lang="en-US" sz="2400" dirty="0"/>
              <a:t>($"name", $"age" + 1).show()</a:t>
            </a:r>
          </a:p>
          <a:p>
            <a:pPr marL="0" indent="0">
              <a:buNone/>
            </a:pPr>
            <a:r>
              <a:rPr lang="en-US" sz="2400" dirty="0"/>
              <a:t>// +-------+---------+</a:t>
            </a:r>
          </a:p>
          <a:p>
            <a:pPr marL="0" indent="0">
              <a:buNone/>
            </a:pPr>
            <a:r>
              <a:rPr lang="en-US" sz="2400" dirty="0"/>
              <a:t>// |   name|(age + 1)|</a:t>
            </a:r>
          </a:p>
          <a:p>
            <a:pPr marL="0" indent="0">
              <a:buNone/>
            </a:pPr>
            <a:r>
              <a:rPr lang="en-US" sz="2400" dirty="0"/>
              <a:t>// +-------+---------+</a:t>
            </a:r>
          </a:p>
          <a:p>
            <a:pPr marL="0" indent="0">
              <a:buNone/>
            </a:pPr>
            <a:r>
              <a:rPr lang="en-US" sz="2400" dirty="0"/>
              <a:t>// |Michael|     null|</a:t>
            </a:r>
          </a:p>
          <a:p>
            <a:pPr marL="0" indent="0">
              <a:buNone/>
            </a:pPr>
            <a:r>
              <a:rPr lang="en-US" sz="2400" dirty="0"/>
              <a:t>// |   Andy|       31|</a:t>
            </a:r>
          </a:p>
          <a:p>
            <a:pPr marL="0" indent="0">
              <a:buNone/>
            </a:pPr>
            <a:r>
              <a:rPr lang="en-US" sz="2400" dirty="0"/>
              <a:t>// | Justin|       20|</a:t>
            </a:r>
          </a:p>
          <a:p>
            <a:pPr marL="0" indent="0">
              <a:buNone/>
            </a:pPr>
            <a:r>
              <a:rPr lang="en-US" sz="2400" dirty="0"/>
              <a:t>// +-------+---------+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5861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 (breakdown 1/2)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Select people older than 21</a:t>
            </a:r>
          </a:p>
          <a:p>
            <a:pPr marL="0" indent="0">
              <a:buNone/>
            </a:pPr>
            <a:r>
              <a:rPr lang="en-US" dirty="0" err="1"/>
              <a:t>df.filter</a:t>
            </a:r>
            <a:r>
              <a:rPr lang="en-US" dirty="0"/>
              <a:t>($"age" &gt; 21).show()</a:t>
            </a:r>
          </a:p>
          <a:p>
            <a:pPr marL="0" indent="0">
              <a:buNone/>
            </a:pPr>
            <a:r>
              <a:rPr lang="en-US" dirty="0"/>
              <a:t>// +---+----+</a:t>
            </a:r>
          </a:p>
          <a:p>
            <a:pPr marL="0" indent="0">
              <a:buNone/>
            </a:pPr>
            <a:r>
              <a:rPr lang="en-US" dirty="0"/>
              <a:t>// |</a:t>
            </a:r>
            <a:r>
              <a:rPr lang="en-US" dirty="0" err="1"/>
              <a:t>age|name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// +---+----+</a:t>
            </a:r>
          </a:p>
          <a:p>
            <a:pPr marL="0" indent="0">
              <a:buNone/>
            </a:pPr>
            <a:r>
              <a:rPr lang="en-US" dirty="0"/>
              <a:t>// | 30|Andy|</a:t>
            </a:r>
          </a:p>
          <a:p>
            <a:pPr marL="0" indent="0">
              <a:buNone/>
            </a:pPr>
            <a:r>
              <a:rPr lang="en-US" dirty="0"/>
              <a:t>// +---+----+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Count people by age</a:t>
            </a:r>
          </a:p>
          <a:p>
            <a:pPr marL="0" indent="0">
              <a:buNone/>
            </a:pPr>
            <a:r>
              <a:rPr lang="en-US" dirty="0" err="1"/>
              <a:t>df.groupBy</a:t>
            </a:r>
            <a:r>
              <a:rPr lang="en-US" dirty="0"/>
              <a:t>("age").count().show()</a:t>
            </a:r>
          </a:p>
          <a:p>
            <a:pPr marL="0" indent="0">
              <a:buNone/>
            </a:pPr>
            <a:r>
              <a:rPr lang="en-US" dirty="0"/>
              <a:t>// +----+-----+</a:t>
            </a:r>
          </a:p>
          <a:p>
            <a:pPr marL="0" indent="0">
              <a:buNone/>
            </a:pPr>
            <a:r>
              <a:rPr lang="en-US" dirty="0"/>
              <a:t>// | </a:t>
            </a:r>
            <a:r>
              <a:rPr lang="en-US" dirty="0" err="1"/>
              <a:t>age|count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// +----+-----+</a:t>
            </a:r>
          </a:p>
          <a:p>
            <a:pPr marL="0" indent="0">
              <a:buNone/>
            </a:pPr>
            <a:r>
              <a:rPr lang="en-US" dirty="0"/>
              <a:t>// |  19|    1|</a:t>
            </a:r>
          </a:p>
          <a:p>
            <a:pPr marL="0" indent="0">
              <a:buNone/>
            </a:pPr>
            <a:r>
              <a:rPr lang="en-US" dirty="0"/>
              <a:t>// |null|    1|</a:t>
            </a:r>
          </a:p>
          <a:p>
            <a:pPr marL="0" indent="0">
              <a:buNone/>
            </a:pPr>
            <a:r>
              <a:rPr lang="en-US" dirty="0"/>
              <a:t>// |  30|    1|</a:t>
            </a:r>
          </a:p>
          <a:p>
            <a:pPr marL="0" indent="0">
              <a:buNone/>
            </a:pPr>
            <a:r>
              <a:rPr lang="en-US" dirty="0"/>
              <a:t>// +----+-----+</a:t>
            </a:r>
          </a:p>
          <a:p>
            <a:pPr marL="0" indent="0">
              <a:buNone/>
            </a:pPr>
            <a:r>
              <a:rPr lang="en-US" dirty="0"/>
              <a:t>// Register the </a:t>
            </a:r>
            <a:r>
              <a:rPr lang="en-US" dirty="0" err="1"/>
              <a:t>DataFrame</a:t>
            </a:r>
            <a:r>
              <a:rPr lang="en-US" dirty="0"/>
              <a:t> as a SQL temporary view</a:t>
            </a:r>
          </a:p>
          <a:p>
            <a:pPr marL="0" indent="0">
              <a:buNone/>
            </a:pPr>
            <a:r>
              <a:rPr lang="en-US" dirty="0" err="1"/>
              <a:t>df.createOrReplaceTempView</a:t>
            </a:r>
            <a:r>
              <a:rPr lang="en-US" dirty="0"/>
              <a:t>("people")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7037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00900" cy="54403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sqlDF</a:t>
            </a:r>
            <a:r>
              <a:rPr lang="en-US" dirty="0"/>
              <a:t> = </a:t>
            </a:r>
            <a:r>
              <a:rPr lang="en-US" dirty="0" err="1"/>
              <a:t>spark.sql</a:t>
            </a:r>
            <a:r>
              <a:rPr lang="en-US" dirty="0"/>
              <a:t>("SELECT * FROM people")</a:t>
            </a:r>
          </a:p>
          <a:p>
            <a:pPr marL="0" indent="0">
              <a:buNone/>
            </a:pPr>
            <a:r>
              <a:rPr lang="en-US" dirty="0" err="1"/>
              <a:t>sqlDF.show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  <a:p>
            <a:pPr marL="0" indent="0">
              <a:buNone/>
            </a:pPr>
            <a:r>
              <a:rPr lang="en-US" dirty="0"/>
              <a:t>// | age|   name|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  <a:p>
            <a:pPr marL="0" indent="0">
              <a:buNone/>
            </a:pPr>
            <a:r>
              <a:rPr lang="en-US" dirty="0"/>
              <a:t>// |</a:t>
            </a:r>
            <a:r>
              <a:rPr lang="en-US" dirty="0" err="1"/>
              <a:t>null|Michael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// |  30|   Andy|</a:t>
            </a:r>
          </a:p>
          <a:p>
            <a:pPr marL="0" indent="0">
              <a:buNone/>
            </a:pPr>
            <a:r>
              <a:rPr lang="en-US" dirty="0"/>
              <a:t>// |  19| Justin|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Register the </a:t>
            </a:r>
            <a:r>
              <a:rPr lang="en-US" dirty="0" err="1"/>
              <a:t>DataFrame</a:t>
            </a:r>
            <a:r>
              <a:rPr lang="en-US" dirty="0"/>
              <a:t> as a global temporary view</a:t>
            </a:r>
          </a:p>
          <a:p>
            <a:pPr marL="0" indent="0">
              <a:buNone/>
            </a:pPr>
            <a:r>
              <a:rPr lang="en-US" dirty="0" err="1"/>
              <a:t>df.createGlobalTempView</a:t>
            </a:r>
            <a:r>
              <a:rPr lang="en-US" dirty="0"/>
              <a:t>("people")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Global temporary view is tied to a system preserved database `</a:t>
            </a:r>
            <a:r>
              <a:rPr lang="en-US" dirty="0" err="1"/>
              <a:t>global_temp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 err="1"/>
              <a:t>spark.sql</a:t>
            </a:r>
            <a:r>
              <a:rPr lang="en-US" dirty="0"/>
              <a:t>("SELECT * FROM </a:t>
            </a:r>
            <a:r>
              <a:rPr lang="en-US" dirty="0" err="1"/>
              <a:t>global_temp.people</a:t>
            </a:r>
            <a:r>
              <a:rPr lang="en-US" dirty="0"/>
              <a:t>").show()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  <a:p>
            <a:pPr marL="0" indent="0">
              <a:buNone/>
            </a:pPr>
            <a:r>
              <a:rPr lang="en-US" dirty="0"/>
              <a:t>// | age|   name|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  <a:p>
            <a:pPr marL="0" indent="0">
              <a:buNone/>
            </a:pPr>
            <a:r>
              <a:rPr lang="en-US" dirty="0"/>
              <a:t>// |</a:t>
            </a:r>
            <a:r>
              <a:rPr lang="en-US" dirty="0" err="1"/>
              <a:t>null|Michael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// |  30|   Andy|</a:t>
            </a:r>
          </a:p>
          <a:p>
            <a:pPr marL="0" indent="0">
              <a:buNone/>
            </a:pPr>
            <a:r>
              <a:rPr lang="en-US" dirty="0"/>
              <a:t>// |  19| Justin|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700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 output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-76200" y="-1326148"/>
            <a:ext cx="92202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Global temporary view is cross-session</a:t>
            </a:r>
          </a:p>
          <a:p>
            <a:r>
              <a:rPr lang="en-US" dirty="0" err="1"/>
              <a:t>spark.newSession</a:t>
            </a:r>
            <a:r>
              <a:rPr lang="en-US" dirty="0"/>
              <a:t>().</a:t>
            </a:r>
            <a:r>
              <a:rPr lang="en-US" dirty="0" err="1"/>
              <a:t>sql</a:t>
            </a:r>
            <a:r>
              <a:rPr lang="en-US" dirty="0"/>
              <a:t>("SELECT * FROM </a:t>
            </a:r>
            <a:r>
              <a:rPr lang="en-US" dirty="0" err="1"/>
              <a:t>global_temp.people</a:t>
            </a:r>
            <a:r>
              <a:rPr lang="en-US" dirty="0"/>
              <a:t>").show()</a:t>
            </a:r>
          </a:p>
          <a:p>
            <a:r>
              <a:rPr lang="en-US" dirty="0"/>
              <a:t>// +----+-------+</a:t>
            </a:r>
          </a:p>
          <a:p>
            <a:r>
              <a:rPr lang="en-US" dirty="0"/>
              <a:t>// | age|   name|</a:t>
            </a:r>
          </a:p>
          <a:p>
            <a:r>
              <a:rPr lang="en-US" dirty="0"/>
              <a:t>// +----+-------+</a:t>
            </a:r>
          </a:p>
          <a:p>
            <a:r>
              <a:rPr lang="en-US" dirty="0"/>
              <a:t>// |</a:t>
            </a:r>
            <a:r>
              <a:rPr lang="en-US" dirty="0" err="1"/>
              <a:t>null|Michael</a:t>
            </a:r>
            <a:r>
              <a:rPr lang="en-US" dirty="0"/>
              <a:t>|</a:t>
            </a:r>
          </a:p>
          <a:p>
            <a:r>
              <a:rPr lang="en-US" dirty="0"/>
              <a:t>// |  30|   Andy|</a:t>
            </a:r>
          </a:p>
          <a:p>
            <a:r>
              <a:rPr lang="en-US" dirty="0"/>
              <a:t>// |  19| Justin|</a:t>
            </a:r>
          </a:p>
          <a:p>
            <a:r>
              <a:rPr lang="en-US" dirty="0"/>
              <a:t>// +----+-------+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Note: Case classes in Scala 2.10 can support only up to 22 fields. To work around this limit,</a:t>
            </a:r>
          </a:p>
          <a:p>
            <a:r>
              <a:rPr lang="en-US" dirty="0"/>
              <a:t>// you can use custom classes that implement the Product interface</a:t>
            </a:r>
          </a:p>
          <a:p>
            <a:r>
              <a:rPr lang="en-US" dirty="0"/>
              <a:t>case class Person(name: String, age: Long)</a:t>
            </a:r>
          </a:p>
          <a:p>
            <a:endParaRPr lang="en-US" dirty="0"/>
          </a:p>
          <a:p>
            <a:r>
              <a:rPr lang="en-US" dirty="0"/>
              <a:t>// Encoders are created for case classes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caseClassDS</a:t>
            </a:r>
            <a:r>
              <a:rPr lang="en-US" dirty="0"/>
              <a:t> = </a:t>
            </a:r>
            <a:r>
              <a:rPr lang="en-US" dirty="0" err="1"/>
              <a:t>Seq</a:t>
            </a:r>
            <a:r>
              <a:rPr lang="en-US" dirty="0"/>
              <a:t>(Person("Andy", 32)).</a:t>
            </a:r>
            <a:r>
              <a:rPr lang="en-US" dirty="0" err="1"/>
              <a:t>toDS</a:t>
            </a:r>
            <a:r>
              <a:rPr lang="en-US" dirty="0"/>
              <a:t>()</a:t>
            </a:r>
          </a:p>
          <a:p>
            <a:r>
              <a:rPr lang="en-US" dirty="0" err="1"/>
              <a:t>caseClassDS.show</a:t>
            </a:r>
            <a:r>
              <a:rPr lang="en-US" dirty="0"/>
              <a:t>()</a:t>
            </a:r>
          </a:p>
          <a:p>
            <a:r>
              <a:rPr lang="en-US" dirty="0"/>
              <a:t>// +----+---+</a:t>
            </a:r>
          </a:p>
          <a:p>
            <a:r>
              <a:rPr lang="en-US" dirty="0"/>
              <a:t>// |</a:t>
            </a:r>
            <a:r>
              <a:rPr lang="en-US" dirty="0" err="1"/>
              <a:t>name|age</a:t>
            </a:r>
            <a:r>
              <a:rPr lang="en-US" dirty="0"/>
              <a:t>|</a:t>
            </a:r>
          </a:p>
          <a:p>
            <a:r>
              <a:rPr lang="en-US" dirty="0"/>
              <a:t>// +----+---+</a:t>
            </a:r>
          </a:p>
          <a:p>
            <a:r>
              <a:rPr lang="en-US" dirty="0"/>
              <a:t>// |Andy| 32|</a:t>
            </a:r>
          </a:p>
          <a:p>
            <a:r>
              <a:rPr lang="en-US" dirty="0"/>
              <a:t>// +----+---+</a:t>
            </a:r>
          </a:p>
          <a:p>
            <a:endParaRPr lang="en-US" dirty="0"/>
          </a:p>
          <a:p>
            <a:r>
              <a:rPr lang="en-US" dirty="0"/>
              <a:t>// Encoders for most common types are automatically provided by importing </a:t>
            </a:r>
            <a:r>
              <a:rPr lang="en-US" dirty="0" err="1"/>
              <a:t>spark.implicits</a:t>
            </a:r>
            <a:r>
              <a:rPr lang="en-US" dirty="0"/>
              <a:t>._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primitiveDS</a:t>
            </a:r>
            <a:r>
              <a:rPr lang="en-US" dirty="0"/>
              <a:t> = </a:t>
            </a:r>
            <a:r>
              <a:rPr lang="en-US" dirty="0" err="1"/>
              <a:t>Seq</a:t>
            </a:r>
            <a:r>
              <a:rPr lang="en-US" dirty="0"/>
              <a:t>(1, 2, 3).</a:t>
            </a:r>
            <a:r>
              <a:rPr lang="en-US" dirty="0" err="1"/>
              <a:t>toDS</a:t>
            </a:r>
            <a:r>
              <a:rPr lang="en-US" dirty="0"/>
              <a:t>()</a:t>
            </a:r>
          </a:p>
          <a:p>
            <a:r>
              <a:rPr lang="en-US" dirty="0" err="1"/>
              <a:t>primitiveDS.map</a:t>
            </a:r>
            <a:r>
              <a:rPr lang="en-US" dirty="0"/>
              <a:t>(_ + 1).collect() // Returns: Array(2, 3, 4)</a:t>
            </a:r>
          </a:p>
        </p:txBody>
      </p:sp>
    </p:spTree>
    <p:extLst>
      <p:ext uri="{BB962C8B-B14F-4D97-AF65-F5344CB8AC3E}">
        <p14:creationId xmlns:p14="http://schemas.microsoft.com/office/powerpoint/2010/main" val="560612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DataFrames</a:t>
            </a:r>
            <a:r>
              <a:rPr lang="en-US" dirty="0"/>
              <a:t> can be converted to a Dataset by providing a class. Mapping will be done by name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path = "examples/</a:t>
            </a:r>
            <a:r>
              <a:rPr lang="en-US" dirty="0" err="1"/>
              <a:t>src</a:t>
            </a:r>
            <a:r>
              <a:rPr lang="en-US" dirty="0"/>
              <a:t>/main/resources/</a:t>
            </a:r>
            <a:r>
              <a:rPr lang="en-US" dirty="0" err="1"/>
              <a:t>people.json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peopleDS</a:t>
            </a:r>
            <a:r>
              <a:rPr lang="en-US" dirty="0"/>
              <a:t> = </a:t>
            </a:r>
            <a:r>
              <a:rPr lang="en-US" dirty="0" err="1"/>
              <a:t>spark.read.json</a:t>
            </a:r>
            <a:r>
              <a:rPr lang="en-US" dirty="0"/>
              <a:t>(path).as[Person]</a:t>
            </a:r>
          </a:p>
          <a:p>
            <a:pPr marL="0" indent="0">
              <a:buNone/>
            </a:pPr>
            <a:r>
              <a:rPr lang="en-US" dirty="0" err="1"/>
              <a:t>peopleDS.show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  <a:p>
            <a:pPr marL="0" indent="0">
              <a:buNone/>
            </a:pPr>
            <a:r>
              <a:rPr lang="en-US" dirty="0"/>
              <a:t>// | age|   name|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  <a:p>
            <a:pPr marL="0" indent="0">
              <a:buNone/>
            </a:pPr>
            <a:r>
              <a:rPr lang="en-US" dirty="0"/>
              <a:t>// |</a:t>
            </a:r>
            <a:r>
              <a:rPr lang="en-US" dirty="0" err="1"/>
              <a:t>null|Michael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// |  30|   Andy|</a:t>
            </a:r>
          </a:p>
          <a:p>
            <a:pPr marL="0" indent="0">
              <a:buNone/>
            </a:pPr>
            <a:r>
              <a:rPr lang="en-US" dirty="0"/>
              <a:t>// |  19| Justin|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9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Spark Libraries </a:t>
            </a:r>
            <a:r>
              <a:rPr lang="en-US" sz="3200" dirty="0" smtClean="0">
                <a:latin typeface="Century Gothic" panose="020B0502020202020204" pitchFamily="34" charset="0"/>
              </a:rPr>
              <a:t/>
            </a:r>
            <a:br>
              <a:rPr lang="en-US" sz="3200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Spark SQL (Formerly Shark)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Century Gothic" panose="020B0502020202020204" pitchFamily="34" charset="0"/>
              </a:rPr>
              <a:t>Spark’s package for working with structured and </a:t>
            </a:r>
            <a:r>
              <a:rPr lang="en-US" sz="2600" dirty="0">
                <a:latin typeface="Century Gothic" panose="020B0502020202020204" pitchFamily="34" charset="0"/>
              </a:rPr>
              <a:t>unstructured </a:t>
            </a:r>
            <a:r>
              <a:rPr lang="en-US" sz="2600" dirty="0" smtClean="0">
                <a:latin typeface="Century Gothic" panose="020B0502020202020204" pitchFamily="34" charset="0"/>
              </a:rPr>
              <a:t>data</a:t>
            </a:r>
          </a:p>
          <a:p>
            <a:r>
              <a:rPr lang="en-US" sz="2600" dirty="0" smtClean="0">
                <a:latin typeface="Century Gothic" panose="020B0502020202020204" pitchFamily="34" charset="0"/>
              </a:rPr>
              <a:t>Provides </a:t>
            </a:r>
            <a:r>
              <a:rPr lang="en-US" sz="2600" dirty="0">
                <a:latin typeface="Century Gothic" panose="020B0502020202020204" pitchFamily="34" charset="0"/>
              </a:rPr>
              <a:t>three main capabilities:</a:t>
            </a:r>
          </a:p>
          <a:p>
            <a:pPr lvl="1"/>
            <a:r>
              <a:rPr lang="en-US" sz="2600" dirty="0">
                <a:latin typeface="Century Gothic" panose="020B0502020202020204" pitchFamily="34" charset="0"/>
              </a:rPr>
              <a:t>It can load data from a variety of structured sources (e.g. JSON, Hive and Parquet)</a:t>
            </a:r>
          </a:p>
          <a:p>
            <a:pPr lvl="1"/>
            <a:r>
              <a:rPr lang="en-US" sz="2600" dirty="0" smtClean="0">
                <a:latin typeface="Century Gothic" panose="020B0502020202020204" pitchFamily="34" charset="0"/>
              </a:rPr>
              <a:t>Rich </a:t>
            </a:r>
            <a:r>
              <a:rPr lang="en-US" sz="2600" dirty="0">
                <a:latin typeface="Century Gothic" panose="020B0502020202020204" pitchFamily="34" charset="0"/>
              </a:rPr>
              <a:t>integration between SQL and regular Python/ Java/ Scala code, including the capability to join RDDs and SQL tables, expose custom </a:t>
            </a:r>
            <a:r>
              <a:rPr lang="en-US" sz="2600" dirty="0" smtClean="0">
                <a:latin typeface="Century Gothic" panose="020B0502020202020204" pitchFamily="34" charset="0"/>
              </a:rPr>
              <a:t>functions</a:t>
            </a:r>
          </a:p>
          <a:p>
            <a:pPr lvl="1"/>
            <a:r>
              <a:rPr lang="en-US" sz="2600" dirty="0">
                <a:latin typeface="Century Gothic" panose="020B0502020202020204" pitchFamily="34" charset="0"/>
              </a:rPr>
              <a:t>Also allows one to query the data using SQL from external tools through standard database connections (JDBC/ ODBC) including </a:t>
            </a:r>
            <a:r>
              <a:rPr lang="en-US" sz="2600" b="1" dirty="0" smtClean="0">
                <a:latin typeface="Century Gothic" panose="020B0502020202020204" pitchFamily="34" charset="0"/>
              </a:rPr>
              <a:t>Tableau</a:t>
            </a:r>
            <a:endParaRPr lang="en-US" sz="2600" dirty="0" smtClean="0">
              <a:latin typeface="Century Gothic" panose="020B0502020202020204" pitchFamily="34" charset="0"/>
            </a:endParaRPr>
          </a:p>
          <a:p>
            <a:r>
              <a:rPr lang="en-US" sz="2600" dirty="0" smtClean="0">
                <a:latin typeface="Century Gothic" panose="020B0502020202020204" pitchFamily="34" charset="0"/>
              </a:rPr>
              <a:t>Also easy to use!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053" y="2362200"/>
            <a:ext cx="8915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// Note: Case classes in Scala 2.10 can support only up to 22 fields. To work around this limit,</a:t>
            </a:r>
          </a:p>
          <a:p>
            <a:r>
              <a:rPr lang="en-US" dirty="0"/>
              <a:t>// you can use custom classes that implement the Product interface</a:t>
            </a:r>
          </a:p>
          <a:p>
            <a:r>
              <a:rPr lang="en-US" dirty="0"/>
              <a:t>case class Person(name: String, age: Long)</a:t>
            </a:r>
          </a:p>
          <a:p>
            <a:endParaRPr lang="en-US" dirty="0"/>
          </a:p>
          <a:p>
            <a:r>
              <a:rPr lang="en-US" dirty="0"/>
              <a:t>// Encoders are created for case classes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caseClassDS</a:t>
            </a:r>
            <a:r>
              <a:rPr lang="en-US" dirty="0"/>
              <a:t> = </a:t>
            </a:r>
            <a:r>
              <a:rPr lang="en-US" dirty="0" err="1"/>
              <a:t>Seq</a:t>
            </a:r>
            <a:r>
              <a:rPr lang="en-US" dirty="0"/>
              <a:t>(Person("Andy", 32)).</a:t>
            </a:r>
            <a:r>
              <a:rPr lang="en-US" dirty="0" err="1"/>
              <a:t>toDS</a:t>
            </a:r>
            <a:r>
              <a:rPr lang="en-US" dirty="0"/>
              <a:t>()</a:t>
            </a:r>
          </a:p>
          <a:p>
            <a:r>
              <a:rPr lang="en-US" dirty="0" err="1"/>
              <a:t>caseClassDS.show</a:t>
            </a:r>
            <a:r>
              <a:rPr lang="en-US" dirty="0"/>
              <a:t>()</a:t>
            </a:r>
          </a:p>
          <a:p>
            <a:r>
              <a:rPr lang="en-US" dirty="0"/>
              <a:t>// +----+---+</a:t>
            </a:r>
          </a:p>
          <a:p>
            <a:r>
              <a:rPr lang="en-US" dirty="0"/>
              <a:t>// |</a:t>
            </a:r>
            <a:r>
              <a:rPr lang="en-US" dirty="0" err="1"/>
              <a:t>name|age</a:t>
            </a:r>
            <a:r>
              <a:rPr lang="en-US" dirty="0"/>
              <a:t>|</a:t>
            </a:r>
          </a:p>
          <a:p>
            <a:r>
              <a:rPr lang="en-US" dirty="0"/>
              <a:t>// +----+---+</a:t>
            </a:r>
          </a:p>
          <a:p>
            <a:r>
              <a:rPr lang="en-US" dirty="0"/>
              <a:t>// |Andy| 32|</a:t>
            </a:r>
          </a:p>
          <a:p>
            <a:r>
              <a:rPr lang="en-US" dirty="0"/>
              <a:t>// +----+---+</a:t>
            </a:r>
          </a:p>
        </p:txBody>
      </p:sp>
    </p:spTree>
    <p:extLst>
      <p:ext uri="{BB962C8B-B14F-4D97-AF65-F5344CB8AC3E}">
        <p14:creationId xmlns:p14="http://schemas.microsoft.com/office/powerpoint/2010/main" val="42905332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-29497" y="1905000"/>
            <a:ext cx="9296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// Encoders for most common types are automatically provided by importing </a:t>
            </a:r>
            <a:r>
              <a:rPr lang="en-US" dirty="0" err="1"/>
              <a:t>spark.implicits</a:t>
            </a:r>
            <a:r>
              <a:rPr lang="en-US" dirty="0"/>
              <a:t>._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primitiveDS</a:t>
            </a:r>
            <a:r>
              <a:rPr lang="en-US" dirty="0"/>
              <a:t> = </a:t>
            </a:r>
            <a:r>
              <a:rPr lang="en-US" dirty="0" err="1"/>
              <a:t>Seq</a:t>
            </a:r>
            <a:r>
              <a:rPr lang="en-US" dirty="0"/>
              <a:t>(1, 2, 3).</a:t>
            </a:r>
            <a:r>
              <a:rPr lang="en-US" dirty="0" err="1"/>
              <a:t>toDS</a:t>
            </a:r>
            <a:r>
              <a:rPr lang="en-US" dirty="0"/>
              <a:t>()</a:t>
            </a:r>
          </a:p>
          <a:p>
            <a:r>
              <a:rPr lang="en-US" dirty="0" err="1"/>
              <a:t>primitiveDS.map</a:t>
            </a:r>
            <a:r>
              <a:rPr lang="en-US" dirty="0"/>
              <a:t>(_ + 1).collect() // Returns: Array(2, 3, 4)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DataFrames</a:t>
            </a:r>
            <a:r>
              <a:rPr lang="en-US" dirty="0"/>
              <a:t> can be converted to a Dataset by providing a class. Mapping will be done by name</a:t>
            </a:r>
          </a:p>
          <a:p>
            <a:r>
              <a:rPr lang="en-US" dirty="0" err="1"/>
              <a:t>val</a:t>
            </a:r>
            <a:r>
              <a:rPr lang="en-US" dirty="0"/>
              <a:t> path = "examples/</a:t>
            </a:r>
            <a:r>
              <a:rPr lang="en-US" dirty="0" err="1"/>
              <a:t>src</a:t>
            </a:r>
            <a:r>
              <a:rPr lang="en-US" dirty="0"/>
              <a:t>/main/resources/</a:t>
            </a:r>
            <a:r>
              <a:rPr lang="en-US" dirty="0" err="1"/>
              <a:t>people.json</a:t>
            </a:r>
            <a:r>
              <a:rPr lang="en-US" dirty="0"/>
              <a:t>"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peopleDS</a:t>
            </a:r>
            <a:r>
              <a:rPr lang="en-US" dirty="0"/>
              <a:t> = </a:t>
            </a:r>
            <a:r>
              <a:rPr lang="en-US" dirty="0" err="1"/>
              <a:t>spark.read.json</a:t>
            </a:r>
            <a:r>
              <a:rPr lang="en-US" dirty="0"/>
              <a:t>(path).as[Person]</a:t>
            </a:r>
          </a:p>
          <a:p>
            <a:r>
              <a:rPr lang="en-US" dirty="0" err="1"/>
              <a:t>peopleDS.show</a:t>
            </a:r>
            <a:r>
              <a:rPr lang="en-US" dirty="0"/>
              <a:t>()</a:t>
            </a:r>
          </a:p>
          <a:p>
            <a:r>
              <a:rPr lang="en-US" dirty="0"/>
              <a:t>// +----+-------+</a:t>
            </a:r>
          </a:p>
          <a:p>
            <a:r>
              <a:rPr lang="en-US" dirty="0"/>
              <a:t>// | age|   name|</a:t>
            </a:r>
          </a:p>
          <a:p>
            <a:r>
              <a:rPr lang="en-US" dirty="0"/>
              <a:t>// +----+-------+</a:t>
            </a:r>
          </a:p>
          <a:p>
            <a:r>
              <a:rPr lang="en-US" dirty="0"/>
              <a:t>// |</a:t>
            </a:r>
            <a:r>
              <a:rPr lang="en-US" dirty="0" err="1"/>
              <a:t>null|Michael</a:t>
            </a:r>
            <a:r>
              <a:rPr lang="en-US" dirty="0"/>
              <a:t>|</a:t>
            </a:r>
          </a:p>
          <a:p>
            <a:r>
              <a:rPr lang="en-US" dirty="0"/>
              <a:t>// |  30|   Andy|</a:t>
            </a:r>
          </a:p>
          <a:p>
            <a:r>
              <a:rPr lang="en-US" dirty="0"/>
              <a:t>// |  19| Justin|</a:t>
            </a:r>
          </a:p>
          <a:p>
            <a:r>
              <a:rPr lang="en-US" dirty="0"/>
              <a:t>// +----+-------+</a:t>
            </a:r>
          </a:p>
        </p:txBody>
      </p:sp>
    </p:spTree>
    <p:extLst>
      <p:ext uri="{BB962C8B-B14F-4D97-AF65-F5344CB8AC3E}">
        <p14:creationId xmlns:p14="http://schemas.microsoft.com/office/powerpoint/2010/main" val="38719979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 (breakdown part 2/2)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430346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org.apache.spark.sql.catalyst.encoders.ExpressionEncoder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org.apache.spark.sql.Encoder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For implicit conversions from RDDs to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spark.implicits</a:t>
            </a:r>
            <a:r>
              <a:rPr lang="en-US" dirty="0"/>
              <a:t>._</a:t>
            </a:r>
          </a:p>
          <a:p>
            <a:endParaRPr lang="en-US" dirty="0"/>
          </a:p>
          <a:p>
            <a:r>
              <a:rPr lang="en-US" dirty="0"/>
              <a:t>// Create an RDD of Person objects from a text file, convert it to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peopleDF</a:t>
            </a:r>
            <a:r>
              <a:rPr lang="en-US" dirty="0"/>
              <a:t> = </a:t>
            </a:r>
            <a:r>
              <a:rPr lang="en-US" dirty="0" err="1"/>
              <a:t>spark.sparkContext</a:t>
            </a:r>
            <a:endParaRPr lang="en-US" dirty="0"/>
          </a:p>
          <a:p>
            <a:r>
              <a:rPr lang="en-US" dirty="0"/>
              <a:t>  .</a:t>
            </a:r>
            <a:r>
              <a:rPr lang="en-US" dirty="0" err="1"/>
              <a:t>textFile</a:t>
            </a:r>
            <a:r>
              <a:rPr lang="en-US" dirty="0"/>
              <a:t>("examples/</a:t>
            </a:r>
            <a:r>
              <a:rPr lang="en-US" dirty="0" err="1"/>
              <a:t>src</a:t>
            </a:r>
            <a:r>
              <a:rPr lang="en-US" dirty="0"/>
              <a:t>/main/resources/people.txt")</a:t>
            </a:r>
          </a:p>
          <a:p>
            <a:r>
              <a:rPr lang="en-US" dirty="0"/>
              <a:t>  .map(_.split(","))</a:t>
            </a:r>
          </a:p>
          <a:p>
            <a:r>
              <a:rPr lang="en-US" dirty="0"/>
              <a:t>  .map(attributes =&gt; Person(attributes(0), attributes(1).</a:t>
            </a:r>
            <a:r>
              <a:rPr lang="en-US" dirty="0" err="1"/>
              <a:t>trim.toInt</a:t>
            </a:r>
            <a:r>
              <a:rPr lang="en-US" dirty="0"/>
              <a:t>))</a:t>
            </a:r>
          </a:p>
          <a:p>
            <a:r>
              <a:rPr lang="en-US" dirty="0"/>
              <a:t>  .</a:t>
            </a:r>
            <a:r>
              <a:rPr lang="en-US" dirty="0" err="1"/>
              <a:t>toDF</a:t>
            </a:r>
            <a:r>
              <a:rPr lang="en-US" dirty="0"/>
              <a:t>()</a:t>
            </a:r>
          </a:p>
          <a:p>
            <a:r>
              <a:rPr lang="en-US" dirty="0"/>
              <a:t>// Register the </a:t>
            </a:r>
            <a:r>
              <a:rPr lang="en-US" dirty="0" err="1"/>
              <a:t>DataFrame</a:t>
            </a:r>
            <a:r>
              <a:rPr lang="en-US" dirty="0"/>
              <a:t> as a temporary view</a:t>
            </a:r>
          </a:p>
          <a:p>
            <a:r>
              <a:rPr lang="en-US" dirty="0" err="1"/>
              <a:t>peopleDF.createOrReplaceTempView</a:t>
            </a:r>
            <a:r>
              <a:rPr lang="en-US" dirty="0"/>
              <a:t>("people")</a:t>
            </a:r>
          </a:p>
          <a:p>
            <a:endParaRPr lang="en-US" dirty="0"/>
          </a:p>
          <a:p>
            <a:r>
              <a:rPr lang="en-US" dirty="0"/>
              <a:t>// SQL statements can be run by using the </a:t>
            </a:r>
            <a:r>
              <a:rPr lang="en-US" dirty="0" err="1"/>
              <a:t>sql</a:t>
            </a:r>
            <a:r>
              <a:rPr lang="en-US" dirty="0"/>
              <a:t> methods provided by Spark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teenagersDF</a:t>
            </a:r>
            <a:r>
              <a:rPr lang="en-US" dirty="0"/>
              <a:t> = </a:t>
            </a:r>
            <a:r>
              <a:rPr lang="en-US" dirty="0" err="1"/>
              <a:t>spark.sql</a:t>
            </a:r>
            <a:r>
              <a:rPr lang="en-US" dirty="0"/>
              <a:t>("SELECT name, age FROM people WHERE age BETWEEN 13 AND 19")</a:t>
            </a:r>
          </a:p>
        </p:txBody>
      </p:sp>
    </p:spTree>
    <p:extLst>
      <p:ext uri="{BB962C8B-B14F-4D97-AF65-F5344CB8AC3E}">
        <p14:creationId xmlns:p14="http://schemas.microsoft.com/office/powerpoint/2010/main" val="36110871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</a:t>
            </a:r>
            <a:br>
              <a:rPr lang="en-US" sz="3200" b="1" dirty="0" smtClean="0"/>
            </a:b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9812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The columns of a row in the result can be accessed by field index</a:t>
            </a:r>
          </a:p>
          <a:p>
            <a:r>
              <a:rPr lang="en-US" dirty="0" err="1"/>
              <a:t>teenagersDF.map</a:t>
            </a:r>
            <a:r>
              <a:rPr lang="en-US" dirty="0"/>
              <a:t>(teenager =&gt; "Name: " + teenager(0)).show()</a:t>
            </a:r>
          </a:p>
          <a:p>
            <a:r>
              <a:rPr lang="en-US" dirty="0"/>
              <a:t>// +------------+</a:t>
            </a:r>
          </a:p>
          <a:p>
            <a:r>
              <a:rPr lang="en-US" dirty="0"/>
              <a:t>// |       value|</a:t>
            </a:r>
          </a:p>
          <a:p>
            <a:r>
              <a:rPr lang="en-US" dirty="0"/>
              <a:t>// +------------+</a:t>
            </a:r>
          </a:p>
          <a:p>
            <a:r>
              <a:rPr lang="en-US" dirty="0"/>
              <a:t>// |Name: Justin|</a:t>
            </a:r>
          </a:p>
          <a:p>
            <a:r>
              <a:rPr lang="en-US" dirty="0"/>
              <a:t>// +------------+</a:t>
            </a:r>
          </a:p>
          <a:p>
            <a:endParaRPr lang="en-US" dirty="0"/>
          </a:p>
          <a:p>
            <a:r>
              <a:rPr lang="en-US" dirty="0"/>
              <a:t>// or by field name</a:t>
            </a:r>
          </a:p>
          <a:p>
            <a:r>
              <a:rPr lang="en-US" dirty="0" err="1"/>
              <a:t>teenagersDF.map</a:t>
            </a:r>
            <a:r>
              <a:rPr lang="en-US" dirty="0"/>
              <a:t>(teenager =&gt; "Name: " + </a:t>
            </a:r>
            <a:r>
              <a:rPr lang="en-US" dirty="0" err="1"/>
              <a:t>teenager.getAs</a:t>
            </a:r>
            <a:r>
              <a:rPr lang="en-US" dirty="0"/>
              <a:t>[String]("name")).show()</a:t>
            </a:r>
          </a:p>
          <a:p>
            <a:r>
              <a:rPr lang="en-US" dirty="0"/>
              <a:t>// +------------+</a:t>
            </a:r>
          </a:p>
          <a:p>
            <a:r>
              <a:rPr lang="en-US" dirty="0"/>
              <a:t>// |       value|</a:t>
            </a:r>
          </a:p>
          <a:p>
            <a:r>
              <a:rPr lang="en-US" dirty="0"/>
              <a:t>// +------------+</a:t>
            </a:r>
          </a:p>
          <a:p>
            <a:r>
              <a:rPr lang="en-US" dirty="0"/>
              <a:t>// |Name: Justin|</a:t>
            </a:r>
          </a:p>
          <a:p>
            <a:r>
              <a:rPr lang="en-US" dirty="0"/>
              <a:t>// +------------+</a:t>
            </a:r>
          </a:p>
        </p:txBody>
      </p:sp>
    </p:spTree>
    <p:extLst>
      <p:ext uri="{BB962C8B-B14F-4D97-AF65-F5344CB8AC3E}">
        <p14:creationId xmlns:p14="http://schemas.microsoft.com/office/powerpoint/2010/main" val="33293217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</a:t>
            </a:r>
            <a:br>
              <a:rPr lang="en-US" sz="3200" b="1" dirty="0" smtClean="0"/>
            </a:b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24" y="2590800"/>
            <a:ext cx="91239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No pre-defined encoders for Dataset[Map[K,V]], define explicitly</a:t>
            </a:r>
          </a:p>
          <a:p>
            <a:r>
              <a:rPr lang="en-US" dirty="0"/>
              <a:t>implicit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mapEncoder</a:t>
            </a:r>
            <a:r>
              <a:rPr lang="en-US" dirty="0"/>
              <a:t> = </a:t>
            </a:r>
            <a:r>
              <a:rPr lang="en-US" dirty="0" err="1"/>
              <a:t>org.apache.spark.sql.Encoders.kryo</a:t>
            </a:r>
            <a:r>
              <a:rPr lang="en-US" dirty="0"/>
              <a:t>[Map[String, Any]]</a:t>
            </a:r>
          </a:p>
          <a:p>
            <a:r>
              <a:rPr lang="en-US" dirty="0"/>
              <a:t>// Primitive types and case classes can be also defined as</a:t>
            </a:r>
          </a:p>
          <a:p>
            <a:r>
              <a:rPr lang="en-US" dirty="0"/>
              <a:t>// implicit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stringIntMapEncoder</a:t>
            </a:r>
            <a:r>
              <a:rPr lang="en-US" dirty="0"/>
              <a:t>: Encoder[Map[String, Any]] = </a:t>
            </a:r>
            <a:r>
              <a:rPr lang="en-US" dirty="0" err="1"/>
              <a:t>ExpressionEncoder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row.getValuesMap</a:t>
            </a:r>
            <a:r>
              <a:rPr lang="en-US" dirty="0"/>
              <a:t>[T] retrieves multiple columns at once into a Map[String, T]</a:t>
            </a:r>
          </a:p>
          <a:p>
            <a:r>
              <a:rPr lang="en-US" dirty="0" err="1"/>
              <a:t>teenagersDF.map</a:t>
            </a:r>
            <a:r>
              <a:rPr lang="en-US" dirty="0"/>
              <a:t>(teenager =&gt; </a:t>
            </a:r>
            <a:r>
              <a:rPr lang="en-US" dirty="0" err="1"/>
              <a:t>teenager.getValuesMap</a:t>
            </a:r>
            <a:r>
              <a:rPr lang="en-US" dirty="0"/>
              <a:t>[Any](List("name", "age"))).collect()</a:t>
            </a:r>
          </a:p>
          <a:p>
            <a:r>
              <a:rPr lang="en-US" dirty="0"/>
              <a:t>// Array(Map("name" -&gt; "Justin", "age" -&gt; 19))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904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 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65" y="1444788"/>
            <a:ext cx="91239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org.apache.spark.sql.types</a:t>
            </a:r>
            <a:r>
              <a:rPr lang="en-US" dirty="0"/>
              <a:t>._</a:t>
            </a:r>
          </a:p>
          <a:p>
            <a:endParaRPr lang="en-US" dirty="0"/>
          </a:p>
          <a:p>
            <a:r>
              <a:rPr lang="en-US" dirty="0"/>
              <a:t>// Create an RDD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peopleRDD</a:t>
            </a:r>
            <a:r>
              <a:rPr lang="en-US" dirty="0"/>
              <a:t> = </a:t>
            </a:r>
            <a:r>
              <a:rPr lang="en-US" dirty="0" err="1"/>
              <a:t>spark.sparkContext.textFile</a:t>
            </a:r>
            <a:r>
              <a:rPr lang="en-US" dirty="0"/>
              <a:t>("examples/</a:t>
            </a:r>
            <a:r>
              <a:rPr lang="en-US" dirty="0" err="1"/>
              <a:t>src</a:t>
            </a:r>
            <a:r>
              <a:rPr lang="en-US" dirty="0"/>
              <a:t>/main/resources/people.txt")</a:t>
            </a:r>
          </a:p>
          <a:p>
            <a:endParaRPr lang="en-US" dirty="0"/>
          </a:p>
          <a:p>
            <a:r>
              <a:rPr lang="en-US" dirty="0"/>
              <a:t>// The schema is encoded in a string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schemaString</a:t>
            </a:r>
            <a:r>
              <a:rPr lang="en-US" dirty="0"/>
              <a:t> = "name age"</a:t>
            </a:r>
          </a:p>
          <a:p>
            <a:endParaRPr lang="en-US" dirty="0"/>
          </a:p>
          <a:p>
            <a:r>
              <a:rPr lang="en-US" dirty="0"/>
              <a:t>// Generate the schema based on the string of schema</a:t>
            </a:r>
          </a:p>
          <a:p>
            <a:r>
              <a:rPr lang="en-US" dirty="0" err="1"/>
              <a:t>val</a:t>
            </a:r>
            <a:r>
              <a:rPr lang="en-US" dirty="0"/>
              <a:t> fields = </a:t>
            </a:r>
            <a:r>
              <a:rPr lang="en-US" dirty="0" err="1"/>
              <a:t>schemaString.split</a:t>
            </a:r>
            <a:r>
              <a:rPr lang="en-US" dirty="0"/>
              <a:t>(" ").map(</a:t>
            </a:r>
            <a:r>
              <a:rPr lang="en-US" dirty="0" err="1"/>
              <a:t>fieldName</a:t>
            </a:r>
            <a:r>
              <a:rPr lang="en-US" dirty="0"/>
              <a:t> =&gt; 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fieldName</a:t>
            </a:r>
            <a:r>
              <a:rPr lang="en-US" dirty="0"/>
              <a:t>, </a:t>
            </a:r>
            <a:r>
              <a:rPr lang="en-US" dirty="0" err="1"/>
              <a:t>StringType</a:t>
            </a:r>
            <a:r>
              <a:rPr lang="en-US" dirty="0"/>
              <a:t>, </a:t>
            </a:r>
            <a:r>
              <a:rPr lang="en-US" dirty="0" err="1"/>
              <a:t>nullable</a:t>
            </a:r>
            <a:r>
              <a:rPr lang="en-US" dirty="0"/>
              <a:t> = </a:t>
            </a:r>
            <a:r>
              <a:rPr lang="en-US" dirty="0" smtClean="0"/>
              <a:t>true</a:t>
            </a:r>
            <a:r>
              <a:rPr lang="en-US" dirty="0"/>
              <a:t>))</a:t>
            </a:r>
          </a:p>
          <a:p>
            <a:r>
              <a:rPr lang="en-US" dirty="0" err="1"/>
              <a:t>val</a:t>
            </a:r>
            <a:r>
              <a:rPr lang="en-US" dirty="0"/>
              <a:t> schema = </a:t>
            </a:r>
            <a:r>
              <a:rPr lang="en-US" dirty="0" err="1"/>
              <a:t>StructType</a:t>
            </a:r>
            <a:r>
              <a:rPr lang="en-US" dirty="0"/>
              <a:t>(fields)</a:t>
            </a:r>
          </a:p>
          <a:p>
            <a:endParaRPr lang="en-US" dirty="0"/>
          </a:p>
          <a:p>
            <a:r>
              <a:rPr lang="en-US" dirty="0"/>
              <a:t>// Convert records of the RDD (people) to Rows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rowRDD</a:t>
            </a:r>
            <a:r>
              <a:rPr lang="en-US" dirty="0"/>
              <a:t> = </a:t>
            </a:r>
            <a:r>
              <a:rPr lang="en-US" dirty="0" err="1"/>
              <a:t>peopleRDD.map</a:t>
            </a:r>
            <a:r>
              <a:rPr lang="en-US" dirty="0"/>
              <a:t>(_.split(",")).map(attributes =&gt; Row(attributes(0), attributes(1).trim))</a:t>
            </a:r>
          </a:p>
          <a:p>
            <a:endParaRPr lang="en-US" dirty="0"/>
          </a:p>
          <a:p>
            <a:r>
              <a:rPr lang="en-US" dirty="0"/>
              <a:t>// Apply the schema to the RDD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peopleDF</a:t>
            </a:r>
            <a:r>
              <a:rPr lang="en-US" dirty="0"/>
              <a:t> = </a:t>
            </a:r>
            <a:r>
              <a:rPr lang="en-US" dirty="0" err="1"/>
              <a:t>spark.createDataFrame</a:t>
            </a:r>
            <a:r>
              <a:rPr lang="en-US" dirty="0"/>
              <a:t>(</a:t>
            </a:r>
            <a:r>
              <a:rPr lang="en-US" dirty="0" err="1"/>
              <a:t>rowRDD</a:t>
            </a:r>
            <a:r>
              <a:rPr lang="en-US" dirty="0"/>
              <a:t>, schema)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17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SQL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4690" y="2209800"/>
            <a:ext cx="8763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// SQL can be run over a temporary view created using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results = </a:t>
            </a:r>
            <a:r>
              <a:rPr lang="en-US" dirty="0" err="1"/>
              <a:t>spark.sql</a:t>
            </a:r>
            <a:r>
              <a:rPr lang="en-US" dirty="0"/>
              <a:t>("SELECT name FROM people")</a:t>
            </a:r>
          </a:p>
          <a:p>
            <a:endParaRPr lang="en-US" dirty="0"/>
          </a:p>
          <a:p>
            <a:r>
              <a:rPr lang="en-US" dirty="0"/>
              <a:t>// The results of SQL queries are </a:t>
            </a:r>
            <a:r>
              <a:rPr lang="en-US" dirty="0" err="1"/>
              <a:t>DataFrames</a:t>
            </a:r>
            <a:r>
              <a:rPr lang="en-US" dirty="0"/>
              <a:t> and support all the normal RDD operations</a:t>
            </a:r>
          </a:p>
          <a:p>
            <a:r>
              <a:rPr lang="en-US" dirty="0"/>
              <a:t>// The columns of a row in the result can be accessed by field index or by field name</a:t>
            </a:r>
          </a:p>
          <a:p>
            <a:r>
              <a:rPr lang="en-US" dirty="0" err="1"/>
              <a:t>results.map</a:t>
            </a:r>
            <a:r>
              <a:rPr lang="en-US" dirty="0"/>
              <a:t>(attributes =&gt; "Name: " + attributes(0)).show()</a:t>
            </a:r>
          </a:p>
          <a:p>
            <a:r>
              <a:rPr lang="en-US" dirty="0"/>
              <a:t>// +-------------+</a:t>
            </a:r>
          </a:p>
          <a:p>
            <a:r>
              <a:rPr lang="en-US" dirty="0"/>
              <a:t>// |        value|</a:t>
            </a:r>
          </a:p>
          <a:p>
            <a:r>
              <a:rPr lang="en-US" dirty="0"/>
              <a:t>// +-------------+</a:t>
            </a:r>
          </a:p>
          <a:p>
            <a:r>
              <a:rPr lang="en-US" dirty="0"/>
              <a:t>// |Name: Michael|</a:t>
            </a:r>
          </a:p>
          <a:p>
            <a:r>
              <a:rPr lang="en-US" dirty="0"/>
              <a:t>// |   Name: Andy|</a:t>
            </a:r>
          </a:p>
          <a:p>
            <a:r>
              <a:rPr lang="en-US" dirty="0"/>
              <a:t>// | Name: Justin|</a:t>
            </a:r>
          </a:p>
          <a:p>
            <a:r>
              <a:rPr lang="en-US" dirty="0"/>
              <a:t>// +-------------+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839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/>
              <a:t>http://homepage.cs.latrobe.edu.au/zhe/ZhenHeSparkRDDAPIExamples.html#keys</a:t>
            </a:r>
          </a:p>
          <a:p>
            <a:r>
              <a:rPr lang="en-US" dirty="0"/>
              <a:t>https://stackoverflow.com/questions/36696326/map-vs-mapvalues-in-spark</a:t>
            </a:r>
          </a:p>
          <a:p>
            <a:r>
              <a:rPr lang="en-US" dirty="0"/>
              <a:t>https://stackoverflow.com/questions/43960583/whats-the-difference-between-join-and-cogroup-in-apache-spark</a:t>
            </a:r>
          </a:p>
          <a:p>
            <a:r>
              <a:rPr lang="en-US" dirty="0"/>
              <a:t>http://homepage.cs.latrobe.edu.au/zhe/ZhenHeSparkRDDAPIExamples.html#keys</a:t>
            </a:r>
          </a:p>
          <a:p>
            <a:r>
              <a:rPr lang="en-US" dirty="0"/>
              <a:t>https://stackoverflow.com/questions/40087483/spark-average-of-values-instead-of-sum-in-reducebykey-using-scala</a:t>
            </a:r>
          </a:p>
        </p:txBody>
      </p:sp>
    </p:spTree>
    <p:extLst>
      <p:ext uri="{BB962C8B-B14F-4D97-AF65-F5344CB8AC3E}">
        <p14:creationId xmlns:p14="http://schemas.microsoft.com/office/powerpoint/2010/main" val="36081868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https://stackoverflow.com/questions/10866639/difference-between-a-seq-and-a-list-in-scala</a:t>
            </a:r>
          </a:p>
        </p:txBody>
      </p:sp>
    </p:spTree>
    <p:extLst>
      <p:ext uri="{BB962C8B-B14F-4D97-AF65-F5344CB8AC3E}">
        <p14:creationId xmlns:p14="http://schemas.microsoft.com/office/powerpoint/2010/main" val="274074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Spark Libraries</a:t>
            </a:r>
            <a:r>
              <a:rPr lang="en-US" sz="3200" dirty="0" smtClean="0">
                <a:latin typeface="Century Gothic" panose="020B0502020202020204" pitchFamily="34" charset="0"/>
              </a:rPr>
              <a:t/>
            </a:r>
            <a:br>
              <a:rPr lang="en-US" sz="3200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Spark Streaming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A Spark component that enables processing live streams of data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Not </a:t>
            </a:r>
            <a:r>
              <a:rPr lang="en-US" sz="2400" dirty="0">
                <a:latin typeface="Century Gothic" panose="020B0502020202020204" pitchFamily="34" charset="0"/>
              </a:rPr>
              <a:t>to be confused with Hadoop-based Streaming I/O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This technology enabled others to stream in data to any program with standard I/O based stream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This is designed specifically among the spark based languages to manage real-time streams of data (large collections)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While fun to use – you do not have as much of a need in the Spark environment as you already have the power of three different Turing-Complete languages to choose from and SQL !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</a:rPr>
              <a:t>Examples: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Core’s RDD API makes it easy for programmers to learn the project and move between applications that manipulate data stored in memory, on disk or arriving in real time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19363</TotalTime>
  <Words>5708</Words>
  <Application>Microsoft Office PowerPoint</Application>
  <PresentationFormat>On-screen Show (4:3)</PresentationFormat>
  <Paragraphs>921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Century Gothic</vt:lpstr>
      <vt:lpstr>Office Theme</vt:lpstr>
      <vt:lpstr>Tutorial and Workshop on Semantic  Computing with Big Data  (TWSCBD2019)  PART TWO </vt:lpstr>
      <vt:lpstr>Overview</vt:lpstr>
      <vt:lpstr>Spark</vt:lpstr>
      <vt:lpstr>Spark (cont.)</vt:lpstr>
      <vt:lpstr>Spark (cont.)</vt:lpstr>
      <vt:lpstr>Spark Stack</vt:lpstr>
      <vt:lpstr>Spark Overview Spark Core</vt:lpstr>
      <vt:lpstr>Spark Libraries  Spark SQL (Formerly Shark)</vt:lpstr>
      <vt:lpstr>Spark Libraries Spark Streaming</vt:lpstr>
      <vt:lpstr>Spark Libraries  MLIB</vt:lpstr>
      <vt:lpstr>Spark Libraries GraphX</vt:lpstr>
      <vt:lpstr>What is Scala – why do we want it?</vt:lpstr>
      <vt:lpstr>What is Scala – More Reasons</vt:lpstr>
      <vt:lpstr>What is Scala – More Reasons</vt:lpstr>
      <vt:lpstr>What is Scala – More Reasons</vt:lpstr>
      <vt:lpstr>Why Scala</vt:lpstr>
      <vt:lpstr>Running Scala through Spark  interpretive prompt</vt:lpstr>
      <vt:lpstr>Running Scala through Spark  interpretive prompt</vt:lpstr>
      <vt:lpstr>Scala (typed directly into the Spark/Scala Shell)</vt:lpstr>
      <vt:lpstr>Scala (typed directly into the Spark Shell)</vt:lpstr>
      <vt:lpstr>Scala</vt:lpstr>
      <vt:lpstr>Scala</vt:lpstr>
      <vt:lpstr>Scala</vt:lpstr>
      <vt:lpstr>Scala functions: background</vt:lpstr>
      <vt:lpstr>Scala functions: background</vt:lpstr>
      <vt:lpstr>Scala functions: background</vt:lpstr>
      <vt:lpstr>Scala functions: background</vt:lpstr>
      <vt:lpstr>Scala functions: background</vt:lpstr>
      <vt:lpstr>Scala functions</vt:lpstr>
      <vt:lpstr>Scala functions</vt:lpstr>
      <vt:lpstr>Scala</vt:lpstr>
      <vt:lpstr>Scala functional programming</vt:lpstr>
      <vt:lpstr>Scala functional programming</vt:lpstr>
      <vt:lpstr>Scala Simple Classes</vt:lpstr>
      <vt:lpstr>Resilient Distributed Dataset Spark : Programming with RDDs 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Resilient Distributed Dataset Spark : Programming with RDDs</vt:lpstr>
      <vt:lpstr> RDD method examples</vt:lpstr>
      <vt:lpstr>RDD method examples</vt:lpstr>
      <vt:lpstr>CombineByKey()</vt:lpstr>
      <vt:lpstr>RDD key/value operations (average)</vt:lpstr>
      <vt:lpstr>What happened? </vt:lpstr>
      <vt:lpstr>breakdown</vt:lpstr>
      <vt:lpstr>Do a single sample of the data</vt:lpstr>
      <vt:lpstr>RDD example  (PI Estimation)</vt:lpstr>
      <vt:lpstr>(estimation of PI ,by “throwing darts” at a circle)  random points in the unit square (0,0) to (1,1). The  fraction that fall into the circle should be PI / 4.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Dataframes, datasets, RDD</vt:lpstr>
      <vt:lpstr>Dataframes, datasets, RDD</vt:lpstr>
      <vt:lpstr>Dataframes, datasets, RDD</vt:lpstr>
      <vt:lpstr>Spark SQL</vt:lpstr>
      <vt:lpstr>Spark SQL</vt:lpstr>
      <vt:lpstr>Spark SQL</vt:lpstr>
      <vt:lpstr>Spark SQL</vt:lpstr>
      <vt:lpstr>Spark SQL</vt:lpstr>
      <vt:lpstr>Spark SQL</vt:lpstr>
      <vt:lpstr>Spark SQL</vt:lpstr>
      <vt:lpstr>Spark SQL</vt:lpstr>
      <vt:lpstr>Spark SQL (breakdown 1/2)</vt:lpstr>
      <vt:lpstr>Spark SQL </vt:lpstr>
      <vt:lpstr>Spark SQL output</vt:lpstr>
      <vt:lpstr>Spark SQL</vt:lpstr>
      <vt:lpstr>Spark SQL</vt:lpstr>
      <vt:lpstr>Spark SQL</vt:lpstr>
      <vt:lpstr>Spark SQL (breakdown part 2/2)</vt:lpstr>
      <vt:lpstr>Spark SQL </vt:lpstr>
      <vt:lpstr>Spark SQL </vt:lpstr>
      <vt:lpstr>Spark SQL </vt:lpstr>
      <vt:lpstr>Spark SQL</vt:lpstr>
      <vt:lpstr>ref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Ostrowski, David (D.A.)</cp:lastModifiedBy>
  <cp:revision>280</cp:revision>
  <cp:lastPrinted>2018-01-25T01:56:35Z</cp:lastPrinted>
  <dcterms:created xsi:type="dcterms:W3CDTF">2014-04-27T19:34:05Z</dcterms:created>
  <dcterms:modified xsi:type="dcterms:W3CDTF">2019-01-30T23:52:52Z</dcterms:modified>
</cp:coreProperties>
</file>