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2" r:id="rId5"/>
    <p:sldId id="297" r:id="rId6"/>
    <p:sldId id="274" r:id="rId7"/>
    <p:sldId id="276" r:id="rId8"/>
    <p:sldId id="275" r:id="rId9"/>
    <p:sldId id="273" r:id="rId10"/>
    <p:sldId id="300" r:id="rId11"/>
    <p:sldId id="299" r:id="rId12"/>
    <p:sldId id="278" r:id="rId13"/>
    <p:sldId id="277" r:id="rId14"/>
    <p:sldId id="279" r:id="rId15"/>
    <p:sldId id="280" r:id="rId16"/>
    <p:sldId id="282" r:id="rId17"/>
    <p:sldId id="281" r:id="rId18"/>
    <p:sldId id="283" r:id="rId19"/>
    <p:sldId id="284" r:id="rId20"/>
    <p:sldId id="287" r:id="rId21"/>
    <p:sldId id="288" r:id="rId22"/>
    <p:sldId id="257" r:id="rId23"/>
    <p:sldId id="258" r:id="rId24"/>
    <p:sldId id="301" r:id="rId25"/>
    <p:sldId id="302" r:id="rId26"/>
    <p:sldId id="333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259" r:id="rId35"/>
    <p:sldId id="260" r:id="rId36"/>
    <p:sldId id="310" r:id="rId37"/>
    <p:sldId id="311" r:id="rId38"/>
    <p:sldId id="313" r:id="rId39"/>
    <p:sldId id="312" r:id="rId40"/>
    <p:sldId id="318" r:id="rId41"/>
    <p:sldId id="314" r:id="rId42"/>
    <p:sldId id="316" r:id="rId43"/>
    <p:sldId id="317" r:id="rId44"/>
    <p:sldId id="319" r:id="rId45"/>
    <p:sldId id="320" r:id="rId46"/>
    <p:sldId id="321" r:id="rId47"/>
    <p:sldId id="322" r:id="rId48"/>
    <p:sldId id="262" r:id="rId49"/>
    <p:sldId id="261" r:id="rId50"/>
    <p:sldId id="324" r:id="rId51"/>
    <p:sldId id="323" r:id="rId52"/>
    <p:sldId id="325" r:id="rId53"/>
    <p:sldId id="326" r:id="rId54"/>
    <p:sldId id="327" r:id="rId55"/>
    <p:sldId id="328" r:id="rId56"/>
    <p:sldId id="330" r:id="rId57"/>
    <p:sldId id="329" r:id="rId58"/>
    <p:sldId id="332" r:id="rId59"/>
    <p:sldId id="331" r:id="rId60"/>
    <p:sldId id="263" r:id="rId61"/>
    <p:sldId id="264" r:id="rId62"/>
    <p:sldId id="266" r:id="rId63"/>
    <p:sldId id="267" r:id="rId64"/>
    <p:sldId id="268" r:id="rId65"/>
    <p:sldId id="269" r:id="rId66"/>
    <p:sldId id="294" r:id="rId67"/>
    <p:sldId id="289" r:id="rId68"/>
    <p:sldId id="290" r:id="rId69"/>
    <p:sldId id="291" r:id="rId70"/>
    <p:sldId id="292" r:id="rId71"/>
    <p:sldId id="295" r:id="rId72"/>
    <p:sldId id="296" r:id="rId7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48" d="100"/>
          <a:sy n="48" d="100"/>
        </p:scale>
        <p:origin x="-159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6198417"/>
            <a:ext cx="647700" cy="6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01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F1C3-F5EC-4719-9804-15A0E32F0521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7054-EAD3-4A56-89B3-47C0332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br>
              <a:rPr lang="en-US" dirty="0" smtClean="0"/>
            </a:br>
            <a:r>
              <a:rPr lang="en-US" dirty="0" smtClean="0"/>
              <a:t>Advanced Analytics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/>
              <a:t>Find row count by sex and random age for each sex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hive&gt; SELECT </a:t>
            </a:r>
            <a:r>
              <a:rPr lang="en-US" dirty="0" err="1"/>
              <a:t>sex_age.sex,collect_set</a:t>
            </a:r>
            <a:r>
              <a:rPr lang="en-US" dirty="0"/>
              <a:t>(</a:t>
            </a:r>
            <a:r>
              <a:rPr lang="en-US" dirty="0" err="1"/>
              <a:t>sex_age.age</a:t>
            </a:r>
            <a:r>
              <a:rPr lang="en-US" dirty="0"/>
              <a:t>)[0] AS </a:t>
            </a:r>
            <a:r>
              <a:rPr lang="en-US" dirty="0" err="1"/>
              <a:t>random_age</a:t>
            </a:r>
            <a:r>
              <a:rPr lang="en-US" dirty="0"/>
              <a:t>, count(*) AS </a:t>
            </a:r>
            <a:r>
              <a:rPr lang="en-US" dirty="0" err="1"/>
              <a:t>row_cnt</a:t>
            </a:r>
            <a:r>
              <a:rPr lang="en-US" dirty="0"/>
              <a:t> FROM </a:t>
            </a:r>
            <a:r>
              <a:rPr lang="en-US" dirty="0" err="1"/>
              <a:t>employee_internal</a:t>
            </a:r>
            <a:r>
              <a:rPr lang="en-US" dirty="0"/>
              <a:t> GROUP BY </a:t>
            </a:r>
            <a:r>
              <a:rPr lang="en-US" dirty="0" err="1"/>
              <a:t>sex_age.sex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Total </a:t>
            </a:r>
            <a:r>
              <a:rPr lang="en-US" dirty="0" err="1"/>
              <a:t>MapReduce</a:t>
            </a:r>
            <a:r>
              <a:rPr lang="en-US" dirty="0"/>
              <a:t> jobs = 1</a:t>
            </a:r>
          </a:p>
          <a:p>
            <a:pPr marL="0" indent="0">
              <a:buNone/>
            </a:pPr>
            <a:r>
              <a:rPr lang="en-US" dirty="0"/>
              <a:t>Launching Job 1 out of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8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Female  27      2</a:t>
            </a:r>
          </a:p>
          <a:p>
            <a:pPr marL="0" indent="0">
              <a:buNone/>
            </a:pPr>
            <a:r>
              <a:rPr lang="en-US" dirty="0"/>
              <a:t>Male    35      2</a:t>
            </a:r>
          </a:p>
          <a:p>
            <a:pPr marL="0" indent="0">
              <a:buNone/>
            </a:pPr>
            <a:r>
              <a:rPr lang="en-US" dirty="0"/>
              <a:t>Time taken: 5.457 seconds, Fetched: 2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6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sex_age.sex</a:t>
            </a:r>
            <a:r>
              <a:rPr lang="en-US" dirty="0" smtClean="0"/>
              <a:t>, AVG(</a:t>
            </a:r>
            <a:r>
              <a:rPr lang="en-US" dirty="0" err="1" smtClean="0"/>
              <a:t>sex_age.age</a:t>
            </a:r>
            <a:r>
              <a:rPr lang="en-US" dirty="0" smtClean="0"/>
              <a:t>) AS </a:t>
            </a:r>
            <a:r>
              <a:rPr lang="en-US" dirty="0" err="1" smtClean="0"/>
              <a:t>avg_age</a:t>
            </a:r>
            <a:r>
              <a:rPr lang="en-US" dirty="0" smtClean="0"/>
              <a:t>, count(*) AS </a:t>
            </a:r>
            <a:r>
              <a:rPr lang="en-US" dirty="0" err="1" smtClean="0"/>
              <a:t>row_cnt</a:t>
            </a:r>
            <a:r>
              <a:rPr lang="en-US" dirty="0" smtClean="0"/>
              <a:t> FROM </a:t>
            </a:r>
            <a:r>
              <a:rPr lang="en-US" dirty="0" err="1" smtClean="0"/>
              <a:t>employee_internal</a:t>
            </a:r>
            <a:r>
              <a:rPr lang="en-US" dirty="0" smtClean="0"/>
              <a:t> GROUP BY </a:t>
            </a:r>
            <a:r>
              <a:rPr lang="en-US" dirty="0" err="1" smtClean="0"/>
              <a:t>sex_age.sex</a:t>
            </a:r>
            <a:r>
              <a:rPr lang="en-US" dirty="0" smtClean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Female  42.0    2</a:t>
            </a:r>
          </a:p>
          <a:p>
            <a:pPr marL="0" indent="0">
              <a:buNone/>
            </a:pPr>
            <a:r>
              <a:rPr lang="en-US" dirty="0" smtClean="0"/>
              <a:t>Male    32.5    2</a:t>
            </a:r>
          </a:p>
          <a:p>
            <a:pPr marL="0" indent="0">
              <a:buNone/>
            </a:pPr>
            <a:r>
              <a:rPr lang="en-US" dirty="0" smtClean="0"/>
              <a:t>Time taken: 5.355 seconds, Fetched: 2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9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/>
              <a:t>Create the average ‘age’ for males by performing the division directly inside the query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sum(CASE WHEN </a:t>
            </a:r>
            <a:r>
              <a:rPr lang="en-US" dirty="0" err="1" smtClean="0"/>
              <a:t>sex_age.sex</a:t>
            </a:r>
            <a:r>
              <a:rPr lang="en-US" dirty="0" smtClean="0"/>
              <a:t> = 'Male' THEN </a:t>
            </a:r>
            <a:r>
              <a:rPr lang="en-US" dirty="0" err="1" smtClean="0"/>
              <a:t>sex_age.age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 0 END)/count(CASE WHEN </a:t>
            </a:r>
            <a:r>
              <a:rPr lang="en-US" dirty="0" err="1" smtClean="0"/>
              <a:t>sex_age.sex</a:t>
            </a:r>
            <a:r>
              <a:rPr lang="en-US" dirty="0" smtClean="0"/>
              <a:t> = 'Male' THEN 1 </a:t>
            </a:r>
          </a:p>
          <a:p>
            <a:pPr marL="0" indent="0">
              <a:buNone/>
            </a:pPr>
            <a:r>
              <a:rPr lang="en-US" dirty="0" smtClean="0"/>
              <a:t>ELSE NULL END) AS </a:t>
            </a:r>
            <a:r>
              <a:rPr lang="en-US" dirty="0" err="1" smtClean="0"/>
              <a:t>male_age_avg</a:t>
            </a:r>
            <a:r>
              <a:rPr lang="en-US" dirty="0" smtClean="0"/>
              <a:t> FROM </a:t>
            </a:r>
            <a:r>
              <a:rPr lang="en-US" dirty="0" err="1" smtClean="0"/>
              <a:t>employee_internal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7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/>
              <a:t>Same output as the ‘</a:t>
            </a:r>
            <a:r>
              <a:rPr lang="en-US" sz="3600" b="1" i="1" dirty="0" err="1" smtClean="0"/>
              <a:t>avg</a:t>
            </a:r>
            <a:r>
              <a:rPr lang="en-US" sz="3600" b="1" i="1" dirty="0" smtClean="0"/>
              <a:t>’ function invoked on the last example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32.5</a:t>
            </a:r>
          </a:p>
          <a:p>
            <a:pPr marL="0" indent="0">
              <a:buNone/>
            </a:pPr>
            <a:r>
              <a:rPr lang="en-US" dirty="0" smtClean="0"/>
              <a:t>Time taken: 5.498 seconds, Fetched: 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sum(coalesce(sex_age.age,0)) AS </a:t>
            </a:r>
            <a:r>
              <a:rPr lang="en-US" dirty="0" err="1" smtClean="0"/>
              <a:t>age_sum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sum(if(</a:t>
            </a:r>
            <a:r>
              <a:rPr lang="en-US" dirty="0" err="1" smtClean="0"/>
              <a:t>sex_age.sex</a:t>
            </a:r>
            <a:r>
              <a:rPr lang="en-US" dirty="0" smtClean="0"/>
              <a:t> = 'Female',sex_age.age,0)) </a:t>
            </a:r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 err="1" smtClean="0"/>
              <a:t>female_age_sum</a:t>
            </a:r>
            <a:r>
              <a:rPr lang="en-US" dirty="0" smtClean="0"/>
              <a:t> FROM </a:t>
            </a:r>
            <a:r>
              <a:rPr lang="en-US" dirty="0" err="1" smtClean="0"/>
              <a:t>employee_internal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7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Execution completed successfully</a:t>
            </a:r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149     84</a:t>
            </a:r>
          </a:p>
          <a:p>
            <a:pPr marL="0" indent="0">
              <a:buNone/>
            </a:pPr>
            <a:r>
              <a:rPr lang="en-US" dirty="0" smtClean="0"/>
              <a:t>Time taken: 5.326 seconds, Fetched: 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7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hive&gt; SELECT count(distinct </a:t>
            </a:r>
            <a:r>
              <a:rPr lang="en-US" dirty="0" err="1" smtClean="0"/>
              <a:t>sex_age.sex</a:t>
            </a:r>
            <a:r>
              <a:rPr lang="en-US" dirty="0" smtClean="0"/>
              <a:t>) AS </a:t>
            </a:r>
            <a:r>
              <a:rPr lang="en-US" dirty="0" err="1" smtClean="0"/>
              <a:t>sex_uni_cnt</a:t>
            </a:r>
            <a:r>
              <a:rPr lang="en-US" dirty="0" smtClean="0"/>
              <a:t>, count(distinct name) AS </a:t>
            </a:r>
            <a:r>
              <a:rPr lang="en-US" dirty="0" err="1" smtClean="0"/>
              <a:t>name_uni_cnt</a:t>
            </a:r>
            <a:r>
              <a:rPr lang="en-US" dirty="0" smtClean="0"/>
              <a:t> FROM </a:t>
            </a:r>
            <a:r>
              <a:rPr lang="en-US" dirty="0" err="1" smtClean="0"/>
              <a:t>employee_internal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2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2       4</a:t>
            </a:r>
          </a:p>
          <a:p>
            <a:pPr marL="0" indent="0">
              <a:buNone/>
            </a:pPr>
            <a:r>
              <a:rPr lang="en-US" dirty="0" smtClean="0"/>
              <a:t>Time taken: 5.446 seconds, Fetched: 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hive&gt; CREATE TABLE IF NOT EXISTS </a:t>
            </a:r>
            <a:r>
              <a:rPr lang="en-US" dirty="0" err="1" smtClean="0"/>
              <a:t>employee_internal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&gt; (</a:t>
            </a:r>
          </a:p>
          <a:p>
            <a:pPr marL="0" indent="0">
              <a:buNone/>
            </a:pPr>
            <a:r>
              <a:rPr lang="en-US" dirty="0" smtClean="0"/>
              <a:t>    &gt;   name string,</a:t>
            </a:r>
          </a:p>
          <a:p>
            <a:pPr marL="0" indent="0">
              <a:buNone/>
            </a:pPr>
            <a:r>
              <a:rPr lang="en-US" dirty="0" smtClean="0"/>
              <a:t>    &gt;   </a:t>
            </a:r>
            <a:r>
              <a:rPr lang="en-US" dirty="0" err="1" smtClean="0"/>
              <a:t>work_place</a:t>
            </a:r>
            <a:r>
              <a:rPr lang="en-US" dirty="0" smtClean="0"/>
              <a:t> ARRAY&lt;string&gt;,</a:t>
            </a:r>
          </a:p>
          <a:p>
            <a:pPr marL="0" indent="0">
              <a:buNone/>
            </a:pPr>
            <a:r>
              <a:rPr lang="en-US" dirty="0" smtClean="0"/>
              <a:t>    &gt;   </a:t>
            </a:r>
            <a:r>
              <a:rPr lang="en-US" dirty="0" err="1" smtClean="0"/>
              <a:t>sex_age</a:t>
            </a:r>
            <a:r>
              <a:rPr lang="en-US" dirty="0" smtClean="0"/>
              <a:t> STRUCT&lt;</a:t>
            </a:r>
            <a:r>
              <a:rPr lang="en-US" dirty="0" err="1" smtClean="0"/>
              <a:t>sex:string,age:int</a:t>
            </a:r>
            <a:r>
              <a:rPr lang="en-US" dirty="0" smtClean="0"/>
              <a:t>&gt;,</a:t>
            </a:r>
          </a:p>
          <a:p>
            <a:pPr marL="0" indent="0">
              <a:buNone/>
            </a:pPr>
            <a:r>
              <a:rPr lang="en-US" dirty="0" smtClean="0"/>
              <a:t>    &gt;   </a:t>
            </a:r>
            <a:r>
              <a:rPr lang="en-US" dirty="0" err="1" smtClean="0"/>
              <a:t>skills_score</a:t>
            </a:r>
            <a:r>
              <a:rPr lang="en-US" dirty="0" smtClean="0"/>
              <a:t> MAP&lt;</a:t>
            </a:r>
            <a:r>
              <a:rPr lang="en-US" dirty="0" err="1" smtClean="0"/>
              <a:t>string,int</a:t>
            </a:r>
            <a:r>
              <a:rPr lang="en-US" dirty="0" smtClean="0"/>
              <a:t>&gt;,</a:t>
            </a:r>
          </a:p>
          <a:p>
            <a:pPr marL="0" indent="0">
              <a:buNone/>
            </a:pPr>
            <a:r>
              <a:rPr lang="en-US" dirty="0" smtClean="0"/>
              <a:t>    &gt;   </a:t>
            </a:r>
            <a:r>
              <a:rPr lang="en-US" dirty="0" err="1" smtClean="0"/>
              <a:t>depart_title</a:t>
            </a:r>
            <a:r>
              <a:rPr lang="en-US" dirty="0" smtClean="0"/>
              <a:t> MAP&lt;STRING,ARRAY&lt;STRING&gt;&gt;</a:t>
            </a:r>
          </a:p>
          <a:p>
            <a:pPr marL="0" indent="0">
              <a:buNone/>
            </a:pPr>
            <a:r>
              <a:rPr lang="en-US" dirty="0" smtClean="0"/>
              <a:t>    &gt; )</a:t>
            </a:r>
          </a:p>
          <a:p>
            <a:pPr marL="0" indent="0">
              <a:buNone/>
            </a:pPr>
            <a:r>
              <a:rPr lang="en-US" dirty="0" smtClean="0"/>
              <a:t>    &gt; COMMENT 'This is an internal table'</a:t>
            </a:r>
          </a:p>
          <a:p>
            <a:pPr marL="0" indent="0">
              <a:buNone/>
            </a:pPr>
            <a:r>
              <a:rPr lang="en-US" dirty="0" smtClean="0"/>
              <a:t>    &gt; ROW FORMAT DELIMITED</a:t>
            </a:r>
          </a:p>
          <a:p>
            <a:pPr marL="0" indent="0">
              <a:buNone/>
            </a:pPr>
            <a:r>
              <a:rPr lang="en-US" dirty="0" smtClean="0"/>
              <a:t>    &gt; FIELDS TERMINATED BY '|'</a:t>
            </a:r>
          </a:p>
          <a:p>
            <a:pPr marL="0" indent="0">
              <a:buNone/>
            </a:pPr>
            <a:r>
              <a:rPr lang="en-US" dirty="0" smtClean="0"/>
              <a:t>    &gt; COLLECTION ITEMS TERMINATED BY ','</a:t>
            </a:r>
          </a:p>
          <a:p>
            <a:pPr marL="0" indent="0">
              <a:buNone/>
            </a:pPr>
            <a:r>
              <a:rPr lang="en-US" dirty="0" smtClean="0"/>
              <a:t>    &gt; MAP KEYS TERMINATED BY ':'</a:t>
            </a:r>
          </a:p>
          <a:p>
            <a:pPr marL="0" indent="0">
              <a:buNone/>
            </a:pPr>
            <a:r>
              <a:rPr lang="en-US" dirty="0" smtClean="0"/>
              <a:t>    &gt; STORED AS TEXTFILE;</a:t>
            </a:r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Time taken: 0.214 seconds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8563" y="3581400"/>
            <a:ext cx="22651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Chapter six in </a:t>
            </a:r>
          </a:p>
          <a:p>
            <a:r>
              <a:rPr lang="en-US" sz="2800" dirty="0" smtClean="0"/>
              <a:t>“Apache HIVE</a:t>
            </a:r>
          </a:p>
          <a:p>
            <a:r>
              <a:rPr lang="en-US" sz="2800" dirty="0" smtClean="0"/>
              <a:t>Essentials” by </a:t>
            </a:r>
          </a:p>
          <a:p>
            <a:r>
              <a:rPr lang="en-US" sz="2800" dirty="0" err="1" smtClean="0"/>
              <a:t>Dayong</a:t>
            </a:r>
            <a:r>
              <a:rPr lang="en-US" sz="2800" dirty="0" smtClean="0"/>
              <a:t> 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683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SELECT count(*) AS </a:t>
            </a:r>
            <a:r>
              <a:rPr lang="en-US" dirty="0" err="1" smtClean="0"/>
              <a:t>sex_uni_cnt</a:t>
            </a:r>
            <a:r>
              <a:rPr lang="en-US" dirty="0" smtClean="0"/>
              <a:t> FROM (SELECT distinct </a:t>
            </a:r>
            <a:r>
              <a:rPr lang="en-US" dirty="0" err="1" smtClean="0"/>
              <a:t>sex_age.sex</a:t>
            </a:r>
            <a:r>
              <a:rPr lang="en-US" dirty="0" smtClean="0"/>
              <a:t> FROM </a:t>
            </a:r>
            <a:r>
              <a:rPr lang="en-US" dirty="0" err="1" smtClean="0"/>
              <a:t>employee_internal</a:t>
            </a:r>
            <a:r>
              <a:rPr lang="en-US" dirty="0" smtClean="0"/>
              <a:t>) 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Execution completed successfully</a:t>
            </a:r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Time taken: 10.199 seconds, Fetched: 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1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883"/>
            <a:ext cx="8229600" cy="1143000"/>
          </a:xfrm>
        </p:spPr>
        <p:txBody>
          <a:bodyPr/>
          <a:lstStyle/>
          <a:p>
            <a:r>
              <a:rPr lang="en-US" dirty="0" smtClean="0"/>
              <a:t>New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pPr marL="0" indent="0">
              <a:buNone/>
            </a:pPr>
            <a:r>
              <a:rPr lang="en-US" dirty="0" smtClean="0"/>
              <a:t>    &gt; CREATE TABLE IF NOT EXISTS </a:t>
            </a:r>
            <a:r>
              <a:rPr lang="en-US" dirty="0" err="1" smtClean="0"/>
              <a:t>employee_contract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&gt; (</a:t>
            </a:r>
          </a:p>
          <a:p>
            <a:pPr marL="0" indent="0">
              <a:buNone/>
            </a:pPr>
            <a:r>
              <a:rPr lang="en-US" dirty="0" smtClean="0"/>
              <a:t>    &gt; name string,</a:t>
            </a:r>
          </a:p>
          <a:p>
            <a:pPr marL="0" indent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dept_num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employee_id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&gt; salary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&gt; type string,</a:t>
            </a:r>
          </a:p>
          <a:p>
            <a:pPr marL="0" indent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start_date</a:t>
            </a:r>
            <a:r>
              <a:rPr lang="en-US" dirty="0" smtClean="0"/>
              <a:t> date</a:t>
            </a:r>
          </a:p>
          <a:p>
            <a:pPr marL="0" indent="0">
              <a:buNone/>
            </a:pPr>
            <a:r>
              <a:rPr lang="en-US" dirty="0" smtClean="0"/>
              <a:t>    &gt; )</a:t>
            </a:r>
          </a:p>
          <a:p>
            <a:pPr marL="0" indent="0">
              <a:buNone/>
            </a:pPr>
            <a:r>
              <a:rPr lang="en-US" dirty="0" smtClean="0"/>
              <a:t>    &gt; ROW FORMAT DELIMITED</a:t>
            </a:r>
          </a:p>
          <a:p>
            <a:pPr marL="0" indent="0">
              <a:buNone/>
            </a:pPr>
            <a:r>
              <a:rPr lang="en-US" dirty="0" smtClean="0"/>
              <a:t>    &gt; FIELDS TERMINATED BY '|'</a:t>
            </a:r>
          </a:p>
          <a:p>
            <a:pPr marL="0" indent="0">
              <a:buNone/>
            </a:pPr>
            <a:r>
              <a:rPr lang="en-US" dirty="0" smtClean="0"/>
              <a:t>    &gt; STORED AS TEXTFILE;</a:t>
            </a:r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Time taken: 5.651 seconds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77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hive&gt; LOAD DATA LOCAL INPATH</a:t>
            </a:r>
          </a:p>
          <a:p>
            <a:pPr marL="0" indent="0">
              <a:buNone/>
            </a:pPr>
            <a:r>
              <a:rPr lang="en-US" dirty="0" smtClean="0"/>
              <a:t>    &gt; '/home/</a:t>
            </a:r>
            <a:r>
              <a:rPr lang="en-US" dirty="0" err="1" smtClean="0"/>
              <a:t>ubuntu</a:t>
            </a:r>
            <a:r>
              <a:rPr lang="en-US" dirty="0" smtClean="0"/>
              <a:t>/employee_contract.txt'</a:t>
            </a:r>
          </a:p>
          <a:p>
            <a:pPr marL="0" indent="0">
              <a:buNone/>
            </a:pPr>
            <a:r>
              <a:rPr lang="en-US" dirty="0" smtClean="0"/>
              <a:t>    &gt; OVERWRITE INTO TABLE </a:t>
            </a:r>
            <a:r>
              <a:rPr lang="en-US" dirty="0" err="1" smtClean="0"/>
              <a:t>employee_contract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Copying data from file:/home/ubuntu/employee_contract.txt</a:t>
            </a:r>
          </a:p>
          <a:p>
            <a:pPr marL="0" indent="0">
              <a:buNone/>
            </a:pPr>
            <a:r>
              <a:rPr lang="en-US" dirty="0" smtClean="0"/>
              <a:t>Copying file: file:/home/ubuntu/employee_contract.txt</a:t>
            </a:r>
          </a:p>
          <a:p>
            <a:pPr marL="0" indent="0">
              <a:buNone/>
            </a:pPr>
            <a:r>
              <a:rPr lang="en-US" dirty="0" smtClean="0"/>
              <a:t>Loading data to table </a:t>
            </a:r>
            <a:r>
              <a:rPr lang="en-US" dirty="0" err="1" smtClean="0"/>
              <a:t>default.employee_contract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 </a:t>
            </a:r>
            <a:r>
              <a:rPr lang="en-US" dirty="0" err="1" smtClean="0"/>
              <a:t>default.employee_contract</a:t>
            </a:r>
            <a:r>
              <a:rPr lang="en-US" dirty="0" smtClean="0"/>
              <a:t> stats: [</a:t>
            </a:r>
            <a:r>
              <a:rPr lang="en-US" dirty="0" err="1" smtClean="0"/>
              <a:t>num_partitions</a:t>
            </a:r>
            <a:r>
              <a:rPr lang="en-US" dirty="0" smtClean="0"/>
              <a:t>: 0, </a:t>
            </a:r>
            <a:r>
              <a:rPr lang="en-US" dirty="0" err="1" smtClean="0"/>
              <a:t>num_files</a:t>
            </a:r>
            <a:r>
              <a:rPr lang="en-US" dirty="0" smtClean="0"/>
              <a:t>: 1, </a:t>
            </a:r>
            <a:r>
              <a:rPr lang="en-US" dirty="0" err="1" smtClean="0"/>
              <a:t>num_rows</a:t>
            </a:r>
            <a:r>
              <a:rPr lang="en-US" dirty="0" smtClean="0"/>
              <a:t>: 0, </a:t>
            </a:r>
            <a:r>
              <a:rPr lang="en-US" dirty="0" err="1" smtClean="0"/>
              <a:t>total_size</a:t>
            </a:r>
            <a:r>
              <a:rPr lang="en-US" dirty="0" smtClean="0"/>
              <a:t>: 391, </a:t>
            </a:r>
            <a:r>
              <a:rPr lang="en-US" dirty="0" err="1" smtClean="0"/>
              <a:t>raw_data_size</a:t>
            </a:r>
            <a:r>
              <a:rPr lang="en-US" dirty="0" smtClean="0"/>
              <a:t>: 0]</a:t>
            </a:r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Time taken: 0.484 seconds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hive&gt; select * from </a:t>
            </a:r>
            <a:r>
              <a:rPr lang="en-US" dirty="0" err="1"/>
              <a:t>employee_contract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Michael </a:t>
            </a:r>
            <a:r>
              <a:rPr lang="en-US" dirty="0" smtClean="0"/>
              <a:t> 	1000    </a:t>
            </a:r>
            <a:r>
              <a:rPr lang="en-US" dirty="0"/>
              <a:t>100     5000    full    2014-01-29</a:t>
            </a:r>
          </a:p>
          <a:p>
            <a:pPr marL="0" indent="0">
              <a:buNone/>
            </a:pPr>
            <a:r>
              <a:rPr lang="en-US" dirty="0"/>
              <a:t>Will    </a:t>
            </a:r>
            <a:r>
              <a:rPr lang="en-US" dirty="0" smtClean="0"/>
              <a:t>		1000    </a:t>
            </a:r>
            <a:r>
              <a:rPr lang="en-US" dirty="0"/>
              <a:t>101     4000    full    2013-10-02</a:t>
            </a:r>
          </a:p>
          <a:p>
            <a:pPr marL="0" indent="0">
              <a:buNone/>
            </a:pPr>
            <a:r>
              <a:rPr lang="en-US" dirty="0"/>
              <a:t>Will    </a:t>
            </a:r>
            <a:r>
              <a:rPr lang="en-US" dirty="0" smtClean="0"/>
              <a:t>		1000    </a:t>
            </a:r>
            <a:r>
              <a:rPr lang="en-US" dirty="0"/>
              <a:t>101     4000    part    2014-10-02</a:t>
            </a:r>
          </a:p>
          <a:p>
            <a:pPr marL="0" indent="0">
              <a:buNone/>
            </a:pPr>
            <a:r>
              <a:rPr lang="en-US" dirty="0"/>
              <a:t>Steven  </a:t>
            </a:r>
            <a:r>
              <a:rPr lang="en-US" dirty="0" smtClean="0"/>
              <a:t>	1000    </a:t>
            </a:r>
            <a:r>
              <a:rPr lang="en-US" dirty="0"/>
              <a:t>102     6400    part    2012-11-03</a:t>
            </a:r>
          </a:p>
          <a:p>
            <a:pPr marL="0" indent="0">
              <a:buNone/>
            </a:pPr>
            <a:r>
              <a:rPr lang="en-US" dirty="0"/>
              <a:t>Lucy    </a:t>
            </a:r>
            <a:r>
              <a:rPr lang="en-US" dirty="0" smtClean="0"/>
              <a:t>		1000    </a:t>
            </a:r>
            <a:r>
              <a:rPr lang="en-US" dirty="0"/>
              <a:t>103     5500    full    2010-01-03</a:t>
            </a:r>
          </a:p>
          <a:p>
            <a:pPr marL="0" indent="0">
              <a:buNone/>
            </a:pPr>
            <a:r>
              <a:rPr lang="en-US" dirty="0"/>
              <a:t>Lily    </a:t>
            </a:r>
            <a:r>
              <a:rPr lang="en-US" dirty="0" smtClean="0"/>
              <a:t>		1001    </a:t>
            </a:r>
            <a:r>
              <a:rPr lang="en-US" dirty="0"/>
              <a:t>104     5000    part    2014-11-29</a:t>
            </a:r>
          </a:p>
          <a:p>
            <a:pPr marL="0" indent="0">
              <a:buNone/>
            </a:pPr>
            <a:r>
              <a:rPr lang="en-US" dirty="0"/>
              <a:t>Jess    </a:t>
            </a:r>
            <a:r>
              <a:rPr lang="en-US" dirty="0" smtClean="0"/>
              <a:t>		1001    </a:t>
            </a:r>
            <a:r>
              <a:rPr lang="en-US" dirty="0"/>
              <a:t>105     6000    part    2014-12-02</a:t>
            </a:r>
          </a:p>
          <a:p>
            <a:pPr marL="0" indent="0">
              <a:buNone/>
            </a:pPr>
            <a:r>
              <a:rPr lang="en-US" dirty="0"/>
              <a:t>Mike    </a:t>
            </a:r>
            <a:r>
              <a:rPr lang="en-US" dirty="0" smtClean="0"/>
              <a:t>	1001    </a:t>
            </a:r>
            <a:r>
              <a:rPr lang="en-US" dirty="0"/>
              <a:t>106     6400    part    2013-11-03</a:t>
            </a:r>
          </a:p>
          <a:p>
            <a:pPr marL="0" indent="0">
              <a:buNone/>
            </a:pPr>
            <a:r>
              <a:rPr lang="en-US" dirty="0"/>
              <a:t>Wei     </a:t>
            </a:r>
            <a:r>
              <a:rPr lang="en-US" dirty="0" smtClean="0"/>
              <a:t>		1002    </a:t>
            </a:r>
            <a:r>
              <a:rPr lang="en-US" dirty="0"/>
              <a:t>107     7000    part    2010-04-03</a:t>
            </a:r>
          </a:p>
          <a:p>
            <a:pPr marL="0" indent="0">
              <a:buNone/>
            </a:pPr>
            <a:r>
              <a:rPr lang="en-US" dirty="0"/>
              <a:t>Yun     </a:t>
            </a:r>
            <a:r>
              <a:rPr lang="en-US" dirty="0" smtClean="0"/>
              <a:t>		1002    </a:t>
            </a:r>
            <a:r>
              <a:rPr lang="en-US" dirty="0"/>
              <a:t>108     5500    full    2014-01-29</a:t>
            </a:r>
          </a:p>
          <a:p>
            <a:pPr marL="0" indent="0">
              <a:buNone/>
            </a:pPr>
            <a:r>
              <a:rPr lang="en-US" dirty="0"/>
              <a:t>Richard </a:t>
            </a:r>
            <a:r>
              <a:rPr lang="en-US" dirty="0" smtClean="0"/>
              <a:t>	1002    </a:t>
            </a:r>
            <a:r>
              <a:rPr lang="en-US" dirty="0"/>
              <a:t>109     8000    full    2013-09-01</a:t>
            </a:r>
          </a:p>
          <a:p>
            <a:pPr marL="0" indent="0">
              <a:buNone/>
            </a:pPr>
            <a:r>
              <a:rPr lang="en-US" dirty="0"/>
              <a:t>Time taken: 0.032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8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name, </a:t>
            </a:r>
            <a:r>
              <a:rPr lang="en-US" dirty="0" err="1"/>
              <a:t>dept_num</a:t>
            </a:r>
            <a:r>
              <a:rPr lang="en-US" dirty="0"/>
              <a:t>, </a:t>
            </a:r>
            <a:r>
              <a:rPr lang="en-US" dirty="0" err="1"/>
              <a:t>salary,COUNT</a:t>
            </a:r>
            <a:r>
              <a:rPr lang="en-US" dirty="0"/>
              <a:t>(*) OVER (PARTITION BY </a:t>
            </a:r>
            <a:r>
              <a:rPr lang="en-US" dirty="0" err="1"/>
              <a:t>dept_num</a:t>
            </a:r>
            <a:r>
              <a:rPr lang="en-US" dirty="0"/>
              <a:t>) AS </a:t>
            </a:r>
            <a:r>
              <a:rPr lang="en-US" dirty="0" err="1"/>
              <a:t>row_cnt</a:t>
            </a:r>
            <a:r>
              <a:rPr lang="en-US" dirty="0"/>
              <a:t>  FROM </a:t>
            </a:r>
            <a:r>
              <a:rPr lang="en-US" dirty="0" err="1"/>
              <a:t>employee_contract</a:t>
            </a:r>
            <a:r>
              <a:rPr lang="en-US" dirty="0"/>
              <a:t>  ORDER BY </a:t>
            </a:r>
            <a:r>
              <a:rPr lang="en-US" dirty="0" err="1"/>
              <a:t>dept_num</a:t>
            </a:r>
            <a:r>
              <a:rPr lang="en-US" dirty="0"/>
              <a:t>, name;</a:t>
            </a:r>
          </a:p>
        </p:txBody>
      </p:sp>
    </p:spTree>
    <p:extLst>
      <p:ext uri="{BB962C8B-B14F-4D97-AF65-F5344CB8AC3E}">
        <p14:creationId xmlns:p14="http://schemas.microsoft.com/office/powerpoint/2010/main" val="42516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hive&gt; select * from </a:t>
            </a:r>
            <a:r>
              <a:rPr lang="en-US" dirty="0" err="1"/>
              <a:t>employee_contract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Michael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1000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100     5000    full    2014-01-29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Will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1000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101     4000    full    2013-10-02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Will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1000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101     4000    part    2014-10-02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Steven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1000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102     6400    part    2012-11-03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Lucy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1000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103     5500    full    2010-01-03</a:t>
            </a:r>
          </a:p>
          <a:p>
            <a:pPr marL="0" indent="0">
              <a:buNone/>
            </a:pPr>
            <a:r>
              <a:rPr lang="en-US" dirty="0"/>
              <a:t>Lily    </a:t>
            </a:r>
            <a:r>
              <a:rPr lang="en-US" dirty="0" smtClean="0"/>
              <a:t>		1001    </a:t>
            </a:r>
            <a:r>
              <a:rPr lang="en-US" dirty="0"/>
              <a:t>104     5000    part    2014-11-29</a:t>
            </a:r>
          </a:p>
          <a:p>
            <a:pPr marL="0" indent="0">
              <a:buNone/>
            </a:pPr>
            <a:r>
              <a:rPr lang="en-US" dirty="0"/>
              <a:t>Jess    </a:t>
            </a:r>
            <a:r>
              <a:rPr lang="en-US" dirty="0" smtClean="0"/>
              <a:t>		1001    </a:t>
            </a:r>
            <a:r>
              <a:rPr lang="en-US" dirty="0"/>
              <a:t>105     6000    part    2014-12-02</a:t>
            </a:r>
          </a:p>
          <a:p>
            <a:pPr marL="0" indent="0">
              <a:buNone/>
            </a:pPr>
            <a:r>
              <a:rPr lang="en-US" dirty="0"/>
              <a:t>Mike    </a:t>
            </a:r>
            <a:r>
              <a:rPr lang="en-US" dirty="0" smtClean="0"/>
              <a:t>	1001    </a:t>
            </a:r>
            <a:r>
              <a:rPr lang="en-US" dirty="0"/>
              <a:t>106     6400    part    2013-11-03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Wei     </a:t>
            </a:r>
            <a:r>
              <a:rPr lang="en-US" dirty="0" smtClean="0">
                <a:solidFill>
                  <a:srgbClr val="FF0000"/>
                </a:solidFill>
              </a:rPr>
              <a:t>		1002    </a:t>
            </a:r>
            <a:r>
              <a:rPr lang="en-US" dirty="0">
                <a:solidFill>
                  <a:srgbClr val="FF0000"/>
                </a:solidFill>
              </a:rPr>
              <a:t>107     7000    part    2010-04-03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Yun     </a:t>
            </a:r>
            <a:r>
              <a:rPr lang="en-US" dirty="0" smtClean="0">
                <a:solidFill>
                  <a:srgbClr val="FF0000"/>
                </a:solidFill>
              </a:rPr>
              <a:t>		1002    </a:t>
            </a:r>
            <a:r>
              <a:rPr lang="en-US" dirty="0">
                <a:solidFill>
                  <a:srgbClr val="FF0000"/>
                </a:solidFill>
              </a:rPr>
              <a:t>108     5500    full    2014-01-29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Richard </a:t>
            </a:r>
            <a:r>
              <a:rPr lang="en-US" dirty="0" smtClean="0">
                <a:solidFill>
                  <a:srgbClr val="FF0000"/>
                </a:solidFill>
              </a:rPr>
              <a:t>	1002    </a:t>
            </a:r>
            <a:r>
              <a:rPr lang="en-US" dirty="0">
                <a:solidFill>
                  <a:srgbClr val="FF0000"/>
                </a:solidFill>
              </a:rPr>
              <a:t>109     8000    full    2013-09-01</a:t>
            </a:r>
          </a:p>
          <a:p>
            <a:pPr marL="0" indent="0">
              <a:buNone/>
            </a:pPr>
            <a:r>
              <a:rPr lang="en-US" dirty="0"/>
              <a:t>Time taken: 0.032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1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Execution completed successfully</a:t>
            </a:r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Lucy    1000    5500    5</a:t>
            </a:r>
          </a:p>
          <a:p>
            <a:pPr marL="0" indent="0">
              <a:buNone/>
            </a:pPr>
            <a:r>
              <a:rPr lang="en-US" dirty="0"/>
              <a:t>Michael 1000    5000    5</a:t>
            </a:r>
          </a:p>
          <a:p>
            <a:pPr marL="0" indent="0">
              <a:buNone/>
            </a:pPr>
            <a:r>
              <a:rPr lang="en-US" dirty="0"/>
              <a:t>Steven  1000    6400    5</a:t>
            </a:r>
          </a:p>
          <a:p>
            <a:pPr marL="0" indent="0">
              <a:buNone/>
            </a:pPr>
            <a:r>
              <a:rPr lang="en-US" dirty="0"/>
              <a:t>Will    1000    4000    5</a:t>
            </a:r>
          </a:p>
          <a:p>
            <a:pPr marL="0" indent="0">
              <a:buNone/>
            </a:pPr>
            <a:r>
              <a:rPr lang="en-US" dirty="0"/>
              <a:t>Will    1000    4000    5</a:t>
            </a:r>
          </a:p>
          <a:p>
            <a:pPr marL="0" indent="0">
              <a:buNone/>
            </a:pPr>
            <a:r>
              <a:rPr lang="en-US" dirty="0"/>
              <a:t>Jess    1001    6000    3</a:t>
            </a:r>
          </a:p>
          <a:p>
            <a:pPr marL="0" indent="0">
              <a:buNone/>
            </a:pPr>
            <a:r>
              <a:rPr lang="en-US" dirty="0"/>
              <a:t>Lily    1001    5000    3</a:t>
            </a:r>
          </a:p>
          <a:p>
            <a:pPr marL="0" indent="0">
              <a:buNone/>
            </a:pPr>
            <a:r>
              <a:rPr lang="en-US" dirty="0"/>
              <a:t>Mike    1001    6400    3</a:t>
            </a:r>
          </a:p>
          <a:p>
            <a:pPr marL="0" indent="0">
              <a:buNone/>
            </a:pPr>
            <a:r>
              <a:rPr lang="en-US" dirty="0"/>
              <a:t>Richard 1002    8000    3</a:t>
            </a:r>
          </a:p>
          <a:p>
            <a:pPr marL="0" indent="0">
              <a:buNone/>
            </a:pPr>
            <a:r>
              <a:rPr lang="en-US" dirty="0"/>
              <a:t>Wei     1002    7000    3</a:t>
            </a:r>
          </a:p>
          <a:p>
            <a:pPr marL="0" indent="0">
              <a:buNone/>
            </a:pPr>
            <a:r>
              <a:rPr lang="en-US" dirty="0"/>
              <a:t>Yun     1002    5500   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6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&gt; </a:t>
            </a:r>
            <a:r>
              <a:rPr lang="en-US" dirty="0"/>
              <a:t>SELECT name, </a:t>
            </a:r>
            <a:r>
              <a:rPr lang="en-US" dirty="0" err="1"/>
              <a:t>dept_num</a:t>
            </a:r>
            <a:r>
              <a:rPr lang="en-US" dirty="0"/>
              <a:t>, salary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SUM(salary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OVER(PARTITION BY </a:t>
            </a:r>
            <a:r>
              <a:rPr lang="en-US" dirty="0" err="1"/>
              <a:t>dept_num</a:t>
            </a:r>
            <a:r>
              <a:rPr lang="en-US" dirty="0"/>
              <a:t> ORDER BY </a:t>
            </a:r>
            <a:r>
              <a:rPr lang="en-US" dirty="0" err="1"/>
              <a:t>dept_num</a:t>
            </a:r>
            <a:r>
              <a:rPr lang="en-US" dirty="0"/>
              <a:t>) AS </a:t>
            </a:r>
            <a:r>
              <a:rPr lang="en-US" dirty="0" err="1"/>
              <a:t>deptTotal</a:t>
            </a:r>
            <a:r>
              <a:rPr lang="en-US" dirty="0"/>
              <a:t> FROM </a:t>
            </a:r>
            <a:r>
              <a:rPr lang="en-US" dirty="0" err="1"/>
              <a:t>employee_contract</a:t>
            </a:r>
            <a:r>
              <a:rPr lang="en-US" dirty="0"/>
              <a:t>  ORDER BY </a:t>
            </a:r>
            <a:r>
              <a:rPr lang="en-US" dirty="0" err="1"/>
              <a:t>dept_num</a:t>
            </a:r>
            <a:r>
              <a:rPr lang="en-US" dirty="0"/>
              <a:t>, name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-- total salary for department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8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2015-09-18 18:03:10,259 null map = 0%,  reduce = 100%</a:t>
            </a:r>
          </a:p>
          <a:p>
            <a:pPr marL="0" indent="0">
              <a:buNone/>
            </a:pPr>
            <a:r>
              <a:rPr lang="en-US" dirty="0"/>
              <a:t>Ended Job = job_local849415463_0001</a:t>
            </a:r>
          </a:p>
          <a:p>
            <a:pPr marL="0" indent="0">
              <a:buNone/>
            </a:pPr>
            <a:r>
              <a:rPr lang="en-US" dirty="0"/>
              <a:t>Execution completed successfully</a:t>
            </a:r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Lucy    1000    5500    24900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Michael 1000    5000    24900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Steven  1000    6400    24900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Will    1000    4000    24900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Will    1000    4000    24900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Jess    1001    6000    17400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Lily    1001    5000    17400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Mike    1001    6400    17400</a:t>
            </a:r>
          </a:p>
          <a:p>
            <a:pPr marL="0" indent="0">
              <a:buNone/>
            </a:pPr>
            <a:r>
              <a:rPr lang="en-US" dirty="0"/>
              <a:t>Richard 1002    8000    20500</a:t>
            </a:r>
          </a:p>
          <a:p>
            <a:pPr marL="0" indent="0">
              <a:buNone/>
            </a:pPr>
            <a:r>
              <a:rPr lang="en-US" dirty="0"/>
              <a:t>Wei     1002    7000    20500</a:t>
            </a:r>
          </a:p>
          <a:p>
            <a:pPr marL="0" indent="0">
              <a:buNone/>
            </a:pPr>
            <a:r>
              <a:rPr lang="en-US" dirty="0"/>
              <a:t>Yun     1002    5500    20500</a:t>
            </a:r>
          </a:p>
          <a:p>
            <a:pPr marL="0" indent="0">
              <a:buNone/>
            </a:pPr>
            <a:r>
              <a:rPr lang="en-US" dirty="0"/>
              <a:t>Time taken: 9.12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DATA LOCAL INPATH '/home/</a:t>
            </a:r>
            <a:r>
              <a:rPr lang="en-US" dirty="0" err="1" smtClean="0"/>
              <a:t>ubuntu</a:t>
            </a:r>
            <a:r>
              <a:rPr lang="en-US" dirty="0" smtClean="0"/>
              <a:t>/employee.txt' OVERWRITE INTO TABLE </a:t>
            </a:r>
            <a:r>
              <a:rPr lang="en-US" dirty="0" err="1" smtClean="0"/>
              <a:t>employee_internal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6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&gt; SELECT name, </a:t>
            </a:r>
            <a:r>
              <a:rPr lang="en-US" dirty="0" err="1"/>
              <a:t>dept_num</a:t>
            </a:r>
            <a:r>
              <a:rPr lang="en-US" dirty="0"/>
              <a:t>, </a:t>
            </a:r>
            <a:r>
              <a:rPr lang="en-US" dirty="0" err="1"/>
              <a:t>salary,SUM</a:t>
            </a:r>
            <a:r>
              <a:rPr lang="en-US" dirty="0"/>
              <a:t>(salary) OVER(ORDER BY </a:t>
            </a:r>
            <a:r>
              <a:rPr lang="en-US" dirty="0" err="1"/>
              <a:t>dept_num</a:t>
            </a:r>
            <a:r>
              <a:rPr lang="en-US" dirty="0"/>
              <a:t>) AS runningTotal1 FROM </a:t>
            </a:r>
            <a:r>
              <a:rPr lang="en-US" dirty="0" err="1"/>
              <a:t>employee_contract</a:t>
            </a:r>
            <a:r>
              <a:rPr lang="en-US" dirty="0"/>
              <a:t>  ORDER BY </a:t>
            </a:r>
            <a:r>
              <a:rPr lang="en-US" dirty="0" err="1"/>
              <a:t>dept_num</a:t>
            </a:r>
            <a:r>
              <a:rPr lang="en-US" dirty="0"/>
              <a:t>, name;</a:t>
            </a:r>
          </a:p>
        </p:txBody>
      </p:sp>
    </p:spTree>
    <p:extLst>
      <p:ext uri="{BB962C8B-B14F-4D97-AF65-F5344CB8AC3E}">
        <p14:creationId xmlns:p14="http://schemas.microsoft.com/office/powerpoint/2010/main" val="1188567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Execution completed successfully</a:t>
            </a:r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Lucy    1000    5500    24900</a:t>
            </a:r>
          </a:p>
          <a:p>
            <a:pPr marL="0" indent="0">
              <a:buNone/>
            </a:pPr>
            <a:r>
              <a:rPr lang="en-US" dirty="0"/>
              <a:t>Michael 1000    5000    24900</a:t>
            </a:r>
          </a:p>
          <a:p>
            <a:pPr marL="0" indent="0">
              <a:buNone/>
            </a:pPr>
            <a:r>
              <a:rPr lang="en-US" dirty="0"/>
              <a:t>Steven  1000    6400    24900</a:t>
            </a:r>
          </a:p>
          <a:p>
            <a:pPr marL="0" indent="0">
              <a:buNone/>
            </a:pPr>
            <a:r>
              <a:rPr lang="en-US" dirty="0"/>
              <a:t>Will    1000    4000    24900</a:t>
            </a:r>
          </a:p>
          <a:p>
            <a:pPr marL="0" indent="0">
              <a:buNone/>
            </a:pPr>
            <a:r>
              <a:rPr lang="en-US" dirty="0"/>
              <a:t>Will    1000    4000    24900</a:t>
            </a:r>
          </a:p>
          <a:p>
            <a:pPr marL="0" indent="0">
              <a:buNone/>
            </a:pPr>
            <a:r>
              <a:rPr lang="en-US" dirty="0"/>
              <a:t>Jess    1001    6000    42300</a:t>
            </a:r>
          </a:p>
          <a:p>
            <a:pPr marL="0" indent="0">
              <a:buNone/>
            </a:pPr>
            <a:r>
              <a:rPr lang="en-US" dirty="0"/>
              <a:t>Lily    1001    5000    42300</a:t>
            </a:r>
          </a:p>
          <a:p>
            <a:pPr marL="0" indent="0">
              <a:buNone/>
            </a:pPr>
            <a:r>
              <a:rPr lang="en-US" dirty="0"/>
              <a:t>Mike    1001    6400    42300</a:t>
            </a:r>
          </a:p>
          <a:p>
            <a:pPr marL="0" indent="0">
              <a:buNone/>
            </a:pPr>
            <a:r>
              <a:rPr lang="en-US" dirty="0"/>
              <a:t>Richard 1002    8000    62800</a:t>
            </a:r>
          </a:p>
          <a:p>
            <a:pPr marL="0" indent="0">
              <a:buNone/>
            </a:pPr>
            <a:r>
              <a:rPr lang="en-US" dirty="0"/>
              <a:t>Wei     1002    7000    62800</a:t>
            </a:r>
          </a:p>
          <a:p>
            <a:pPr marL="0" indent="0">
              <a:buNone/>
            </a:pPr>
            <a:r>
              <a:rPr lang="en-US" dirty="0"/>
              <a:t>Yun     1002    5500    62800</a:t>
            </a:r>
          </a:p>
          <a:p>
            <a:pPr marL="0" indent="0">
              <a:buNone/>
            </a:pPr>
            <a:r>
              <a:rPr lang="en-US" dirty="0"/>
              <a:t>Time taken: 9.22 seconds, Fetched: 11 row(s)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/>
              <a:t>SELECT name, </a:t>
            </a:r>
            <a:r>
              <a:rPr lang="en-US" dirty="0" err="1"/>
              <a:t>dept_num</a:t>
            </a:r>
            <a:r>
              <a:rPr lang="en-US" dirty="0"/>
              <a:t>, </a:t>
            </a:r>
            <a:r>
              <a:rPr lang="en-US" dirty="0" err="1"/>
              <a:t>salary,SUM</a:t>
            </a:r>
            <a:r>
              <a:rPr lang="en-US" dirty="0"/>
              <a:t>(salary) OVER(ORDER BY </a:t>
            </a:r>
            <a:r>
              <a:rPr lang="en-US" dirty="0" err="1"/>
              <a:t>dept_num</a:t>
            </a:r>
            <a:r>
              <a:rPr lang="en-US" dirty="0"/>
              <a:t>, name rows unbounded preceding) AS runningTotal2 FROM </a:t>
            </a:r>
            <a:r>
              <a:rPr lang="en-US" dirty="0" err="1"/>
              <a:t>employee_contract</a:t>
            </a:r>
            <a:r>
              <a:rPr lang="en-US" dirty="0"/>
              <a:t>  ORDER BY </a:t>
            </a:r>
            <a:r>
              <a:rPr lang="en-US" dirty="0" err="1"/>
              <a:t>dept_num</a:t>
            </a:r>
            <a:r>
              <a:rPr lang="en-US" dirty="0"/>
              <a:t>, name;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25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the total for ‘salary’ is slowing being added together.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Lucy    1000    5500    5500</a:t>
            </a:r>
          </a:p>
          <a:p>
            <a:pPr marL="0" indent="0">
              <a:buNone/>
            </a:pPr>
            <a:r>
              <a:rPr lang="en-US" dirty="0"/>
              <a:t>Michael 1000    5000    10500</a:t>
            </a:r>
          </a:p>
          <a:p>
            <a:pPr marL="0" indent="0">
              <a:buNone/>
            </a:pPr>
            <a:r>
              <a:rPr lang="en-US" dirty="0"/>
              <a:t>Steven  1000    6400    16900</a:t>
            </a:r>
          </a:p>
          <a:p>
            <a:pPr marL="0" indent="0">
              <a:buNone/>
            </a:pPr>
            <a:r>
              <a:rPr lang="en-US" dirty="0"/>
              <a:t>Will    1000    4000    20900</a:t>
            </a:r>
          </a:p>
          <a:p>
            <a:pPr marL="0" indent="0">
              <a:buNone/>
            </a:pPr>
            <a:r>
              <a:rPr lang="en-US" dirty="0"/>
              <a:t>Will    1000    4000    24900</a:t>
            </a:r>
          </a:p>
          <a:p>
            <a:pPr marL="0" indent="0">
              <a:buNone/>
            </a:pPr>
            <a:r>
              <a:rPr lang="en-US" dirty="0"/>
              <a:t>Jess    1001    6000    30900</a:t>
            </a:r>
          </a:p>
          <a:p>
            <a:pPr marL="0" indent="0">
              <a:buNone/>
            </a:pPr>
            <a:r>
              <a:rPr lang="en-US" dirty="0"/>
              <a:t>Lily    1001    5000    35900</a:t>
            </a:r>
          </a:p>
          <a:p>
            <a:pPr marL="0" indent="0">
              <a:buNone/>
            </a:pPr>
            <a:r>
              <a:rPr lang="en-US" dirty="0"/>
              <a:t>Mike    1001    6400    42300</a:t>
            </a:r>
          </a:p>
          <a:p>
            <a:pPr marL="0" indent="0">
              <a:buNone/>
            </a:pPr>
            <a:r>
              <a:rPr lang="en-US" dirty="0"/>
              <a:t>Richard 1002    8000    50300</a:t>
            </a:r>
          </a:p>
          <a:p>
            <a:pPr marL="0" indent="0">
              <a:buNone/>
            </a:pPr>
            <a:r>
              <a:rPr lang="en-US" dirty="0"/>
              <a:t>Wei     1002    7000    57300</a:t>
            </a:r>
          </a:p>
          <a:p>
            <a:pPr marL="0" indent="0">
              <a:buNone/>
            </a:pPr>
            <a:r>
              <a:rPr lang="en-US" dirty="0"/>
              <a:t>Yun     1002    5500    62800</a:t>
            </a:r>
          </a:p>
          <a:p>
            <a:pPr marL="0" indent="0">
              <a:buNone/>
            </a:pPr>
            <a:r>
              <a:rPr lang="en-US" dirty="0"/>
              <a:t>Time taken: 9.036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/>
              <a:t>All of these added together in a single query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/>
              <a:t>COUNT(*) OVER (PARTITION BY </a:t>
            </a:r>
            <a:r>
              <a:rPr lang="en-US" dirty="0" err="1"/>
              <a:t>dept_num</a:t>
            </a:r>
            <a:r>
              <a:rPr lang="en-US" dirty="0"/>
              <a:t>) AS </a:t>
            </a:r>
            <a:r>
              <a:rPr lang="en-US" dirty="0" err="1"/>
              <a:t>row_cnt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SUM(salary) OVER(PARTITION BY </a:t>
            </a:r>
            <a:r>
              <a:rPr lang="en-US" dirty="0" err="1"/>
              <a:t>dept_num</a:t>
            </a:r>
            <a:r>
              <a:rPr lang="en-US" dirty="0"/>
              <a:t> ORDER </a:t>
            </a:r>
            <a:r>
              <a:rPr lang="en-US" dirty="0" smtClean="0"/>
              <a:t>BY </a:t>
            </a:r>
            <a:r>
              <a:rPr lang="en-US" dirty="0" err="1" smtClean="0"/>
              <a:t>dept_num</a:t>
            </a:r>
            <a:r>
              <a:rPr lang="en-US" dirty="0"/>
              <a:t>) AS </a:t>
            </a:r>
            <a:r>
              <a:rPr lang="en-US" dirty="0" err="1"/>
              <a:t>deptTotal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SUM(salary) OVER(ORDER BY </a:t>
            </a:r>
            <a:r>
              <a:rPr lang="en-US" dirty="0" err="1"/>
              <a:t>dept_num</a:t>
            </a:r>
            <a:r>
              <a:rPr lang="en-US" dirty="0"/>
              <a:t>) AS runningTotal1,</a:t>
            </a:r>
          </a:p>
          <a:p>
            <a:pPr marL="0" indent="0">
              <a:buNone/>
            </a:pPr>
            <a:r>
              <a:rPr lang="en-US" dirty="0"/>
              <a:t>SUM(salary) OVER(ORDER BY </a:t>
            </a:r>
            <a:r>
              <a:rPr lang="en-US" dirty="0" err="1"/>
              <a:t>dept_num</a:t>
            </a:r>
            <a:r>
              <a:rPr lang="en-US" dirty="0"/>
              <a:t>, name rows unbounded </a:t>
            </a:r>
          </a:p>
          <a:p>
            <a:pPr marL="0" indent="0">
              <a:buNone/>
            </a:pPr>
            <a:r>
              <a:rPr lang="en-US" dirty="0"/>
              <a:t>preceding) AS runningTotal2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employee_contract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dept_num</a:t>
            </a:r>
            <a:r>
              <a:rPr lang="en-US" dirty="0"/>
              <a:t>, name;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42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Lucy    1000    5500    5       24900   24900   5500</a:t>
            </a:r>
          </a:p>
          <a:p>
            <a:pPr marL="0" indent="0">
              <a:buNone/>
            </a:pPr>
            <a:r>
              <a:rPr lang="en-US" dirty="0" smtClean="0"/>
              <a:t>Michael 1000    5000    5       24900   24900   10500</a:t>
            </a:r>
          </a:p>
          <a:p>
            <a:pPr marL="0" indent="0">
              <a:buNone/>
            </a:pPr>
            <a:r>
              <a:rPr lang="en-US" dirty="0" smtClean="0"/>
              <a:t>Steven  1000    6400    5       24900   24900   16900</a:t>
            </a:r>
          </a:p>
          <a:p>
            <a:pPr marL="0" indent="0">
              <a:buNone/>
            </a:pPr>
            <a:r>
              <a:rPr lang="en-US" dirty="0" smtClean="0"/>
              <a:t>Will    1000    4000    5       24900   24900   20900</a:t>
            </a:r>
          </a:p>
          <a:p>
            <a:pPr marL="0" indent="0">
              <a:buNone/>
            </a:pPr>
            <a:r>
              <a:rPr lang="en-US" dirty="0" smtClean="0"/>
              <a:t>Will    1000    4000    5       24900   24900   24900</a:t>
            </a:r>
          </a:p>
          <a:p>
            <a:pPr marL="0" indent="0">
              <a:buNone/>
            </a:pPr>
            <a:r>
              <a:rPr lang="en-US" dirty="0" smtClean="0"/>
              <a:t>Jess    1001    6000    3       17400   42300   30900</a:t>
            </a:r>
          </a:p>
          <a:p>
            <a:pPr marL="0" indent="0">
              <a:buNone/>
            </a:pPr>
            <a:r>
              <a:rPr lang="en-US" dirty="0" smtClean="0"/>
              <a:t>Lily    1001    5000    3       17400   42300   35900</a:t>
            </a:r>
          </a:p>
          <a:p>
            <a:pPr marL="0" indent="0">
              <a:buNone/>
            </a:pPr>
            <a:r>
              <a:rPr lang="en-US" dirty="0" smtClean="0"/>
              <a:t>Mike    1001    6400    3       17400   42300   42300</a:t>
            </a:r>
          </a:p>
          <a:p>
            <a:pPr marL="0" indent="0">
              <a:buNone/>
            </a:pPr>
            <a:r>
              <a:rPr lang="en-US" dirty="0" smtClean="0"/>
              <a:t>Richard 1002    8000    3       20500   62800   50300</a:t>
            </a:r>
          </a:p>
          <a:p>
            <a:pPr marL="0" indent="0">
              <a:buNone/>
            </a:pPr>
            <a:r>
              <a:rPr lang="en-US" dirty="0" smtClean="0"/>
              <a:t>Wei     1002    7000    3       20500   62800   57300</a:t>
            </a:r>
          </a:p>
          <a:p>
            <a:pPr marL="0" indent="0">
              <a:buNone/>
            </a:pPr>
            <a:r>
              <a:rPr lang="en-US" dirty="0" smtClean="0"/>
              <a:t>Yun     1002    5500    3       20500   62800   62800</a:t>
            </a:r>
          </a:p>
          <a:p>
            <a:pPr marL="0" indent="0">
              <a:buNone/>
            </a:pPr>
            <a:r>
              <a:rPr lang="en-US" dirty="0" smtClean="0"/>
              <a:t>Time taken: 23.264 seconds, Fetched: 11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82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hive&gt; SELECT name, </a:t>
            </a:r>
            <a:r>
              <a:rPr lang="en-US" dirty="0" err="1"/>
              <a:t>dept_num</a:t>
            </a:r>
            <a:r>
              <a:rPr lang="en-US" dirty="0"/>
              <a:t>, </a:t>
            </a:r>
            <a:r>
              <a:rPr lang="en-US" dirty="0" err="1"/>
              <a:t>salary,RANK</a:t>
            </a:r>
            <a:r>
              <a:rPr lang="en-US" dirty="0"/>
              <a:t>() OVER (PARTITION BY </a:t>
            </a:r>
            <a:r>
              <a:rPr lang="en-US" dirty="0" err="1"/>
              <a:t>dept_num</a:t>
            </a:r>
            <a:r>
              <a:rPr lang="en-US" dirty="0"/>
              <a:t> ORDER BY salary) AS </a:t>
            </a:r>
            <a:r>
              <a:rPr lang="en-US" dirty="0" smtClean="0"/>
              <a:t>rank </a:t>
            </a:r>
            <a:r>
              <a:rPr lang="en-US" dirty="0"/>
              <a:t>FROM </a:t>
            </a:r>
            <a:r>
              <a:rPr lang="en-US" dirty="0" err="1" smtClean="0"/>
              <a:t>employee_contract</a:t>
            </a:r>
            <a:r>
              <a:rPr lang="en-US" dirty="0" smtClean="0"/>
              <a:t> </a:t>
            </a:r>
            <a:r>
              <a:rPr lang="en-US" dirty="0"/>
              <a:t>ORDER 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96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Will    1000    4000    </a:t>
            </a:r>
            <a:r>
              <a:rPr lang="en-US" dirty="0" smtClean="0"/>
              <a:t>1    </a:t>
            </a:r>
            <a:r>
              <a:rPr lang="en-US" dirty="0" smtClean="0">
                <a:sym typeface="Wingdings" panose="05000000000000000000" pitchFamily="2" charset="2"/>
              </a:rPr>
              <a:t> Highest salary in department 1000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Will    1000    4000    1</a:t>
            </a:r>
          </a:p>
          <a:p>
            <a:pPr marL="0" indent="0">
              <a:buNone/>
            </a:pPr>
            <a:r>
              <a:rPr lang="en-US" dirty="0"/>
              <a:t>Michael 1000    5000    3</a:t>
            </a:r>
          </a:p>
          <a:p>
            <a:pPr marL="0" indent="0">
              <a:buNone/>
            </a:pPr>
            <a:r>
              <a:rPr lang="en-US" dirty="0"/>
              <a:t>Lucy    1000    5500    4</a:t>
            </a:r>
          </a:p>
          <a:p>
            <a:pPr marL="0" indent="0">
              <a:buNone/>
            </a:pPr>
            <a:r>
              <a:rPr lang="en-US" dirty="0"/>
              <a:t>Steven  1000    6400    5</a:t>
            </a:r>
          </a:p>
          <a:p>
            <a:pPr marL="0" indent="0">
              <a:buNone/>
            </a:pPr>
            <a:r>
              <a:rPr lang="en-US" dirty="0"/>
              <a:t>Lily    1001    5000    </a:t>
            </a:r>
            <a:r>
              <a:rPr lang="en-US" dirty="0" smtClean="0"/>
              <a:t>1  </a:t>
            </a:r>
            <a:r>
              <a:rPr lang="en-US" dirty="0" smtClean="0">
                <a:sym typeface="Wingdings" panose="05000000000000000000" pitchFamily="2" charset="2"/>
              </a:rPr>
              <a:t> Highest salary in department 1001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Jess    1001    6000    2</a:t>
            </a:r>
          </a:p>
          <a:p>
            <a:pPr marL="0" indent="0">
              <a:buNone/>
            </a:pPr>
            <a:r>
              <a:rPr lang="en-US" dirty="0"/>
              <a:t>Mike    1001    6400    3</a:t>
            </a:r>
          </a:p>
          <a:p>
            <a:pPr marL="0" indent="0">
              <a:buNone/>
            </a:pPr>
            <a:r>
              <a:rPr lang="en-US" dirty="0"/>
              <a:t>Yun     1002    5500    1</a:t>
            </a:r>
          </a:p>
          <a:p>
            <a:pPr marL="0" indent="0">
              <a:buNone/>
            </a:pPr>
            <a:r>
              <a:rPr lang="en-US" dirty="0"/>
              <a:t>Wei     1002    7000    2</a:t>
            </a:r>
          </a:p>
          <a:p>
            <a:pPr marL="0" indent="0">
              <a:buNone/>
            </a:pPr>
            <a:r>
              <a:rPr lang="en-US" dirty="0"/>
              <a:t>Richard 1002    8000    3</a:t>
            </a:r>
          </a:p>
          <a:p>
            <a:pPr marL="0" indent="0">
              <a:buNone/>
            </a:pPr>
            <a:r>
              <a:rPr lang="en-US" dirty="0"/>
              <a:t>Time taken: 8.885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25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hive&gt; 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DENSE_RANK() OVER (PARTITION BY </a:t>
            </a:r>
            <a:r>
              <a:rPr lang="en-US" dirty="0" err="1"/>
              <a:t>dept_num</a:t>
            </a:r>
            <a:r>
              <a:rPr lang="en-US" dirty="0"/>
              <a:t> ORDER BY salary</a:t>
            </a:r>
            <a:r>
              <a:rPr lang="en-US" dirty="0" smtClean="0"/>
              <a:t>) </a:t>
            </a:r>
            <a:r>
              <a:rPr lang="en-US" dirty="0"/>
              <a:t>AS </a:t>
            </a:r>
            <a:r>
              <a:rPr lang="en-US" dirty="0" err="1" smtClean="0"/>
              <a:t>dense_rank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employee_contract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dept_num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--When there is tie (two with the same salary) DENSE_RANK will assign two different positions (vs RANK)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Total </a:t>
            </a:r>
            <a:r>
              <a:rPr lang="en-US" dirty="0" err="1"/>
              <a:t>MapReduce</a:t>
            </a:r>
            <a:r>
              <a:rPr lang="en-US" dirty="0"/>
              <a:t> jobs = 2</a:t>
            </a:r>
          </a:p>
          <a:p>
            <a:pPr marL="0" indent="0">
              <a:buNone/>
            </a:pPr>
            <a:r>
              <a:rPr lang="en-US" dirty="0"/>
              <a:t>Launching Job 1 out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94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</a:t>
            </a:r>
            <a:r>
              <a:rPr lang="en-US" dirty="0"/>
              <a:t>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Will    1000    4000    1</a:t>
            </a:r>
          </a:p>
          <a:p>
            <a:pPr marL="0" indent="0">
              <a:buNone/>
            </a:pPr>
            <a:r>
              <a:rPr lang="en-US" dirty="0"/>
              <a:t>Will    1000    4000    1</a:t>
            </a:r>
          </a:p>
          <a:p>
            <a:pPr marL="0" indent="0">
              <a:buNone/>
            </a:pPr>
            <a:r>
              <a:rPr lang="en-US" dirty="0"/>
              <a:t>Michael 1000    5000    2</a:t>
            </a:r>
          </a:p>
          <a:p>
            <a:pPr marL="0" indent="0">
              <a:buNone/>
            </a:pPr>
            <a:r>
              <a:rPr lang="en-US" dirty="0"/>
              <a:t>Lucy    1000    5500    3</a:t>
            </a:r>
          </a:p>
          <a:p>
            <a:pPr marL="0" indent="0">
              <a:buNone/>
            </a:pPr>
            <a:r>
              <a:rPr lang="en-US" dirty="0"/>
              <a:t>Steven  1000    6400    4</a:t>
            </a:r>
          </a:p>
          <a:p>
            <a:pPr marL="0" indent="0">
              <a:buNone/>
            </a:pPr>
            <a:r>
              <a:rPr lang="en-US" dirty="0"/>
              <a:t>Lily    1001    5000    1</a:t>
            </a:r>
          </a:p>
          <a:p>
            <a:pPr marL="0" indent="0">
              <a:buNone/>
            </a:pPr>
            <a:r>
              <a:rPr lang="en-US" dirty="0"/>
              <a:t>Jess    1001    6000    2</a:t>
            </a:r>
          </a:p>
          <a:p>
            <a:pPr marL="0" indent="0">
              <a:buNone/>
            </a:pPr>
            <a:r>
              <a:rPr lang="en-US" dirty="0"/>
              <a:t>Mike    1001    6400    3</a:t>
            </a:r>
          </a:p>
          <a:p>
            <a:pPr marL="0" indent="0">
              <a:buNone/>
            </a:pPr>
            <a:r>
              <a:rPr lang="en-US" dirty="0"/>
              <a:t>Yun     1002    5500    1</a:t>
            </a:r>
          </a:p>
          <a:p>
            <a:pPr marL="0" indent="0">
              <a:buNone/>
            </a:pPr>
            <a:r>
              <a:rPr lang="en-US" dirty="0"/>
              <a:t>Wei     1002    7000    2</a:t>
            </a:r>
          </a:p>
          <a:p>
            <a:pPr marL="0" indent="0">
              <a:buNone/>
            </a:pPr>
            <a:r>
              <a:rPr lang="en-US" dirty="0"/>
              <a:t>Richard 1002    8000    3</a:t>
            </a:r>
          </a:p>
          <a:p>
            <a:pPr marL="0" indent="0">
              <a:buNone/>
            </a:pPr>
            <a:r>
              <a:rPr lang="en-US" dirty="0"/>
              <a:t>Time taken: 8.856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0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hive&gt; LOAD DATA LOCAL INPATH '/home/</a:t>
            </a:r>
            <a:r>
              <a:rPr lang="en-US" dirty="0" err="1" smtClean="0"/>
              <a:t>ubuntu</a:t>
            </a:r>
            <a:r>
              <a:rPr lang="en-US" dirty="0" smtClean="0"/>
              <a:t>/employee.txt' OVERWRITE INTO TABLE </a:t>
            </a:r>
            <a:r>
              <a:rPr lang="en-US" dirty="0" err="1" smtClean="0"/>
              <a:t>employee_internal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Copying data from file:/home/ubuntu/employee.txt</a:t>
            </a:r>
          </a:p>
          <a:p>
            <a:pPr marL="0" indent="0">
              <a:buNone/>
            </a:pPr>
            <a:r>
              <a:rPr lang="en-US" dirty="0" smtClean="0"/>
              <a:t>Copying file: file:/home/ubuntu/employee.txt</a:t>
            </a:r>
          </a:p>
          <a:p>
            <a:pPr marL="0" indent="0">
              <a:buNone/>
            </a:pPr>
            <a:r>
              <a:rPr lang="en-US" dirty="0" smtClean="0"/>
              <a:t>Loading data to table </a:t>
            </a:r>
            <a:r>
              <a:rPr lang="en-US" dirty="0" err="1" smtClean="0"/>
              <a:t>default.employee_internal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 </a:t>
            </a:r>
            <a:r>
              <a:rPr lang="en-US" dirty="0" err="1" smtClean="0"/>
              <a:t>default.employee_internal</a:t>
            </a:r>
            <a:r>
              <a:rPr lang="en-US" dirty="0" smtClean="0"/>
              <a:t> stats: [</a:t>
            </a:r>
            <a:r>
              <a:rPr lang="en-US" dirty="0" err="1" smtClean="0"/>
              <a:t>num_partitions</a:t>
            </a:r>
            <a:r>
              <a:rPr lang="en-US" dirty="0" smtClean="0"/>
              <a:t>: 0, </a:t>
            </a:r>
            <a:r>
              <a:rPr lang="en-US" dirty="0" err="1" smtClean="0"/>
              <a:t>num_files</a:t>
            </a:r>
            <a:r>
              <a:rPr lang="en-US" dirty="0" smtClean="0"/>
              <a:t>: 1, </a:t>
            </a:r>
            <a:r>
              <a:rPr lang="en-US" dirty="0" err="1" smtClean="0"/>
              <a:t>num_rows</a:t>
            </a:r>
            <a:r>
              <a:rPr lang="en-US" dirty="0" smtClean="0"/>
              <a:t>: 0, </a:t>
            </a:r>
            <a:r>
              <a:rPr lang="en-US" dirty="0" err="1" smtClean="0"/>
              <a:t>total_size</a:t>
            </a:r>
            <a:r>
              <a:rPr lang="en-US" dirty="0" smtClean="0"/>
              <a:t>: 227, </a:t>
            </a:r>
            <a:r>
              <a:rPr lang="en-US" dirty="0" err="1" smtClean="0"/>
              <a:t>raw_data_size</a:t>
            </a:r>
            <a:r>
              <a:rPr lang="en-US" dirty="0" smtClean="0"/>
              <a:t>: 0]</a:t>
            </a:r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Time taken: 0.188 seconds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96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hive</a:t>
            </a:r>
            <a:r>
              <a:rPr lang="en-US" dirty="0"/>
              <a:t>&gt; SELECT name, </a:t>
            </a:r>
            <a:r>
              <a:rPr lang="en-US" dirty="0" err="1"/>
              <a:t>dept_num</a:t>
            </a:r>
            <a:r>
              <a:rPr lang="en-US" dirty="0"/>
              <a:t>, </a:t>
            </a:r>
            <a:r>
              <a:rPr lang="en-US" dirty="0" smtClean="0"/>
              <a:t>salary, ROW_NUMBER</a:t>
            </a:r>
            <a:r>
              <a:rPr lang="en-US" dirty="0"/>
              <a:t>() OVER () AS </a:t>
            </a:r>
            <a:r>
              <a:rPr lang="en-US" dirty="0" err="1" smtClean="0"/>
              <a:t>row_num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employee_contract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Total </a:t>
            </a:r>
            <a:r>
              <a:rPr lang="en-US" dirty="0" err="1"/>
              <a:t>MapReduce</a:t>
            </a:r>
            <a:r>
              <a:rPr lang="en-US" dirty="0"/>
              <a:t> jobs = 2</a:t>
            </a:r>
          </a:p>
          <a:p>
            <a:pPr marL="0" indent="0">
              <a:buNone/>
            </a:pPr>
            <a:r>
              <a:rPr lang="en-US" dirty="0"/>
              <a:t>Launching Job 1 out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44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Michael 1000    5000    1</a:t>
            </a:r>
          </a:p>
          <a:p>
            <a:pPr marL="0" indent="0">
              <a:buNone/>
            </a:pPr>
            <a:r>
              <a:rPr lang="en-US" dirty="0"/>
              <a:t>Will    1000    4000    2</a:t>
            </a:r>
          </a:p>
          <a:p>
            <a:pPr marL="0" indent="0">
              <a:buNone/>
            </a:pPr>
            <a:r>
              <a:rPr lang="en-US" dirty="0"/>
              <a:t>Will    1000    4000    3</a:t>
            </a:r>
          </a:p>
          <a:p>
            <a:pPr marL="0" indent="0">
              <a:buNone/>
            </a:pPr>
            <a:r>
              <a:rPr lang="en-US" dirty="0"/>
              <a:t>Steven  1000    6400    4</a:t>
            </a:r>
          </a:p>
          <a:p>
            <a:pPr marL="0" indent="0">
              <a:buNone/>
            </a:pPr>
            <a:r>
              <a:rPr lang="en-US" dirty="0"/>
              <a:t>Lucy    1000    5500    5</a:t>
            </a:r>
          </a:p>
          <a:p>
            <a:pPr marL="0" indent="0">
              <a:buNone/>
            </a:pPr>
            <a:r>
              <a:rPr lang="en-US" dirty="0"/>
              <a:t>Lily    1001    5000    6</a:t>
            </a:r>
          </a:p>
          <a:p>
            <a:pPr marL="0" indent="0">
              <a:buNone/>
            </a:pPr>
            <a:r>
              <a:rPr lang="en-US" dirty="0"/>
              <a:t>Jess    1001    6000    7</a:t>
            </a:r>
          </a:p>
          <a:p>
            <a:pPr marL="0" indent="0">
              <a:buNone/>
            </a:pPr>
            <a:r>
              <a:rPr lang="en-US" dirty="0"/>
              <a:t>Mike    1001    6400    8</a:t>
            </a:r>
          </a:p>
          <a:p>
            <a:pPr marL="0" indent="0">
              <a:buNone/>
            </a:pPr>
            <a:r>
              <a:rPr lang="en-US" dirty="0"/>
              <a:t>Wei     1002    7000    9</a:t>
            </a:r>
          </a:p>
          <a:p>
            <a:pPr marL="0" indent="0">
              <a:buNone/>
            </a:pPr>
            <a:r>
              <a:rPr lang="en-US" dirty="0"/>
              <a:t>Yun     1002    5500    10</a:t>
            </a:r>
          </a:p>
          <a:p>
            <a:pPr marL="0" indent="0">
              <a:buNone/>
            </a:pPr>
            <a:r>
              <a:rPr lang="en-US" dirty="0"/>
              <a:t>Richard 1002    8000    11</a:t>
            </a:r>
          </a:p>
          <a:p>
            <a:pPr marL="0" indent="0">
              <a:buNone/>
            </a:pPr>
            <a:r>
              <a:rPr lang="en-US" dirty="0"/>
              <a:t>Time taken: 8.962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18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hive&gt; SELECT name, </a:t>
            </a:r>
            <a:r>
              <a:rPr lang="en-US" dirty="0" err="1"/>
              <a:t>dept_num</a:t>
            </a:r>
            <a:r>
              <a:rPr lang="en-US" dirty="0"/>
              <a:t>, </a:t>
            </a:r>
            <a:r>
              <a:rPr lang="en-US" dirty="0" smtClean="0"/>
              <a:t>salary, ROUND</a:t>
            </a:r>
            <a:r>
              <a:rPr lang="en-US" dirty="0"/>
              <a:t>((CUME_DIST() OVER (PARTITION BY </a:t>
            </a:r>
            <a:r>
              <a:rPr lang="en-US" dirty="0" err="1" smtClean="0"/>
              <a:t>dept_num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BY salary)), 1) AS </a:t>
            </a:r>
            <a:r>
              <a:rPr lang="en-US" dirty="0" err="1" smtClean="0"/>
              <a:t>cume_dist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 smtClean="0"/>
              <a:t>employee_contract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Total </a:t>
            </a:r>
            <a:r>
              <a:rPr lang="en-US" dirty="0" err="1"/>
              <a:t>MapReduce</a:t>
            </a:r>
            <a:r>
              <a:rPr lang="en-US" dirty="0"/>
              <a:t> jobs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22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Will    1000    4000    </a:t>
            </a:r>
            <a:r>
              <a:rPr lang="en-US" dirty="0" smtClean="0"/>
              <a:t>0.4 &lt;-</a:t>
            </a:r>
            <a:r>
              <a:rPr lang="en-US" dirty="0" err="1" smtClean="0"/>
              <a:t>prob</a:t>
            </a:r>
            <a:r>
              <a:rPr lang="en-US" dirty="0" smtClean="0"/>
              <a:t> of having a lower 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Will    1000    4000    0.4</a:t>
            </a:r>
          </a:p>
          <a:p>
            <a:pPr marL="0" indent="0">
              <a:buNone/>
            </a:pPr>
            <a:r>
              <a:rPr lang="en-US" dirty="0"/>
              <a:t>Michael 1000    5000    0.6</a:t>
            </a:r>
          </a:p>
          <a:p>
            <a:pPr marL="0" indent="0">
              <a:buNone/>
            </a:pPr>
            <a:r>
              <a:rPr lang="en-US" dirty="0"/>
              <a:t>Lucy    1000    5500    0.8</a:t>
            </a:r>
          </a:p>
          <a:p>
            <a:pPr marL="0" indent="0">
              <a:buNone/>
            </a:pPr>
            <a:r>
              <a:rPr lang="en-US" dirty="0"/>
              <a:t>Steven  1000    6400    1.0</a:t>
            </a:r>
          </a:p>
          <a:p>
            <a:pPr marL="0" indent="0">
              <a:buNone/>
            </a:pPr>
            <a:r>
              <a:rPr lang="en-US" dirty="0"/>
              <a:t>Lily    1001    5000    0.3</a:t>
            </a:r>
          </a:p>
          <a:p>
            <a:pPr marL="0" indent="0">
              <a:buNone/>
            </a:pPr>
            <a:r>
              <a:rPr lang="en-US" dirty="0"/>
              <a:t>Jess    1001    6000    0.7</a:t>
            </a:r>
          </a:p>
          <a:p>
            <a:pPr marL="0" indent="0">
              <a:buNone/>
            </a:pPr>
            <a:r>
              <a:rPr lang="en-US" dirty="0"/>
              <a:t>Mike    1001    6400    1.0</a:t>
            </a:r>
          </a:p>
          <a:p>
            <a:pPr marL="0" indent="0">
              <a:buNone/>
            </a:pPr>
            <a:r>
              <a:rPr lang="en-US" dirty="0"/>
              <a:t>Yun     1002    5500    0.3</a:t>
            </a:r>
          </a:p>
          <a:p>
            <a:pPr marL="0" indent="0">
              <a:buNone/>
            </a:pPr>
            <a:r>
              <a:rPr lang="en-US" dirty="0"/>
              <a:t>Wei     1002    7000    0.7</a:t>
            </a:r>
          </a:p>
          <a:p>
            <a:pPr marL="0" indent="0">
              <a:buNone/>
            </a:pPr>
            <a:r>
              <a:rPr lang="en-US" dirty="0"/>
              <a:t>Richard 1002    8000    1.0</a:t>
            </a:r>
          </a:p>
          <a:p>
            <a:pPr marL="0" indent="0">
              <a:buNone/>
            </a:pPr>
            <a:r>
              <a:rPr lang="en-US" dirty="0"/>
              <a:t>Time taken: 8.87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24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hive&gt; 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PERCENT_RANK() OVER(PARTITION BY </a:t>
            </a:r>
            <a:r>
              <a:rPr lang="en-US" dirty="0" err="1"/>
              <a:t>dept_num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salary) AS </a:t>
            </a:r>
            <a:r>
              <a:rPr lang="en-US" dirty="0" err="1"/>
              <a:t>percent_rank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employee_contract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25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Will    1000    4000    0.0</a:t>
            </a:r>
          </a:p>
          <a:p>
            <a:pPr marL="0" indent="0">
              <a:buNone/>
            </a:pPr>
            <a:r>
              <a:rPr lang="en-US" dirty="0"/>
              <a:t>Will    1000    4000    0.0</a:t>
            </a:r>
          </a:p>
          <a:p>
            <a:pPr marL="0" indent="0">
              <a:buNone/>
            </a:pPr>
            <a:r>
              <a:rPr lang="en-US" dirty="0"/>
              <a:t>Michael 1000    5000    0.5</a:t>
            </a:r>
          </a:p>
          <a:p>
            <a:pPr marL="0" indent="0">
              <a:buNone/>
            </a:pPr>
            <a:r>
              <a:rPr lang="en-US" dirty="0"/>
              <a:t>Lucy    1000    5500    0.75</a:t>
            </a:r>
          </a:p>
          <a:p>
            <a:pPr marL="0" indent="0">
              <a:buNone/>
            </a:pPr>
            <a:r>
              <a:rPr lang="en-US" dirty="0"/>
              <a:t>Steven  1000    6400    1.0</a:t>
            </a:r>
          </a:p>
          <a:p>
            <a:pPr marL="0" indent="0">
              <a:buNone/>
            </a:pPr>
            <a:r>
              <a:rPr lang="en-US" dirty="0"/>
              <a:t>Lily    1001    5000    0.0</a:t>
            </a:r>
          </a:p>
          <a:p>
            <a:pPr marL="0" indent="0">
              <a:buNone/>
            </a:pPr>
            <a:r>
              <a:rPr lang="en-US" dirty="0"/>
              <a:t>Jess    1001    6000    0.5</a:t>
            </a:r>
          </a:p>
          <a:p>
            <a:pPr marL="0" indent="0">
              <a:buNone/>
            </a:pPr>
            <a:r>
              <a:rPr lang="en-US" dirty="0"/>
              <a:t>Mike    1001    6400    1.0</a:t>
            </a:r>
          </a:p>
          <a:p>
            <a:pPr marL="0" indent="0">
              <a:buNone/>
            </a:pPr>
            <a:r>
              <a:rPr lang="en-US" dirty="0"/>
              <a:t>Yun     1002    5500    0.0</a:t>
            </a:r>
          </a:p>
          <a:p>
            <a:pPr marL="0" indent="0">
              <a:buNone/>
            </a:pPr>
            <a:r>
              <a:rPr lang="en-US" dirty="0"/>
              <a:t>Wei     1002    7000    0.5</a:t>
            </a:r>
          </a:p>
          <a:p>
            <a:pPr marL="0" indent="0">
              <a:buNone/>
            </a:pPr>
            <a:r>
              <a:rPr lang="en-US" dirty="0"/>
              <a:t>Richard 1002    8000    1.0</a:t>
            </a:r>
          </a:p>
          <a:p>
            <a:pPr marL="0" indent="0">
              <a:buNone/>
            </a:pPr>
            <a:r>
              <a:rPr lang="en-US" dirty="0"/>
              <a:t>Time taken: 8.912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57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hive&gt; 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NTILE(4</a:t>
            </a:r>
            <a:r>
              <a:rPr lang="en-US" dirty="0"/>
              <a:t>) OVER(PARTITION BY </a:t>
            </a:r>
            <a:r>
              <a:rPr lang="en-US" dirty="0" err="1"/>
              <a:t>dept_num</a:t>
            </a:r>
            <a:r>
              <a:rPr lang="en-US" dirty="0"/>
              <a:t> ORDER BY salary) AS </a:t>
            </a:r>
            <a:r>
              <a:rPr lang="en-US" dirty="0" err="1"/>
              <a:t>ntile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employee_contract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 err="1"/>
              <a:t>MapReduce</a:t>
            </a:r>
            <a:r>
              <a:rPr lang="en-US" dirty="0"/>
              <a:t> jobs = 2</a:t>
            </a:r>
          </a:p>
          <a:p>
            <a:r>
              <a:rPr lang="en-US" dirty="0"/>
              <a:t>Launching Job 1 out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24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Will    1000    4000    1</a:t>
            </a:r>
          </a:p>
          <a:p>
            <a:pPr marL="0" indent="0">
              <a:buNone/>
            </a:pPr>
            <a:r>
              <a:rPr lang="en-US" dirty="0"/>
              <a:t>Will    1000    4000    1</a:t>
            </a:r>
          </a:p>
          <a:p>
            <a:pPr marL="0" indent="0">
              <a:buNone/>
            </a:pPr>
            <a:r>
              <a:rPr lang="en-US" dirty="0"/>
              <a:t>Michael 1000    5000    2</a:t>
            </a:r>
          </a:p>
          <a:p>
            <a:pPr marL="0" indent="0">
              <a:buNone/>
            </a:pPr>
            <a:r>
              <a:rPr lang="en-US" dirty="0"/>
              <a:t>Lucy    1000    5500    3</a:t>
            </a:r>
          </a:p>
          <a:p>
            <a:pPr marL="0" indent="0">
              <a:buNone/>
            </a:pPr>
            <a:r>
              <a:rPr lang="en-US" dirty="0"/>
              <a:t>Steven  1000    6400    4</a:t>
            </a:r>
          </a:p>
          <a:p>
            <a:pPr marL="0" indent="0">
              <a:buNone/>
            </a:pPr>
            <a:r>
              <a:rPr lang="en-US" dirty="0"/>
              <a:t>Lily    1001    5000    1</a:t>
            </a:r>
          </a:p>
          <a:p>
            <a:pPr marL="0" indent="0">
              <a:buNone/>
            </a:pPr>
            <a:r>
              <a:rPr lang="en-US" dirty="0"/>
              <a:t>Jess    1001    6000    2</a:t>
            </a:r>
          </a:p>
          <a:p>
            <a:pPr marL="0" indent="0">
              <a:buNone/>
            </a:pPr>
            <a:r>
              <a:rPr lang="en-US" dirty="0"/>
              <a:t>Mike    1001    6400    3</a:t>
            </a:r>
          </a:p>
          <a:p>
            <a:pPr marL="0" indent="0">
              <a:buNone/>
            </a:pPr>
            <a:r>
              <a:rPr lang="en-US" dirty="0"/>
              <a:t>Yun     1002    5500    1</a:t>
            </a:r>
          </a:p>
          <a:p>
            <a:pPr marL="0" indent="0">
              <a:buNone/>
            </a:pPr>
            <a:r>
              <a:rPr lang="en-US" dirty="0"/>
              <a:t>Wei     1002    7000    2</a:t>
            </a:r>
          </a:p>
          <a:p>
            <a:pPr marL="0" indent="0">
              <a:buNone/>
            </a:pPr>
            <a:r>
              <a:rPr lang="en-US" dirty="0"/>
              <a:t>Richard 1002    8000    3</a:t>
            </a:r>
          </a:p>
          <a:p>
            <a:pPr marL="0" indent="0">
              <a:buNone/>
            </a:pPr>
            <a:r>
              <a:rPr lang="en-US" dirty="0"/>
              <a:t>Time taken: 9.106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36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31837"/>
            <a:ext cx="8229600" cy="6126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/>
              <a:t>RANK() OVER (PARTITION BY </a:t>
            </a:r>
            <a:r>
              <a:rPr lang="en-US" dirty="0" err="1"/>
              <a:t>dept_num</a:t>
            </a:r>
            <a:r>
              <a:rPr lang="en-US" dirty="0"/>
              <a:t> ORDER BY salary) AS rank, </a:t>
            </a:r>
          </a:p>
          <a:p>
            <a:pPr marL="0" indent="0">
              <a:buNone/>
            </a:pPr>
            <a:r>
              <a:rPr lang="en-US" dirty="0"/>
              <a:t>DENSE_RANK() OVER (PARTITION BY </a:t>
            </a:r>
            <a:r>
              <a:rPr lang="en-US" dirty="0" err="1"/>
              <a:t>dept_num</a:t>
            </a:r>
            <a:r>
              <a:rPr lang="en-US" dirty="0"/>
              <a:t> ORDER BY salary) </a:t>
            </a:r>
          </a:p>
          <a:p>
            <a:pPr marL="0" indent="0">
              <a:buNone/>
            </a:pPr>
            <a:r>
              <a:rPr lang="en-US" dirty="0"/>
              <a:t>AS </a:t>
            </a:r>
            <a:r>
              <a:rPr lang="en-US" dirty="0" err="1"/>
              <a:t>dense_rank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ROW_NUMBER() OVER () AS </a:t>
            </a:r>
            <a:r>
              <a:rPr lang="en-US" dirty="0" err="1"/>
              <a:t>row_num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ROUND((CUME_DIST() OVER (PARTITION BY </a:t>
            </a:r>
            <a:r>
              <a:rPr lang="en-US" dirty="0" err="1"/>
              <a:t>dept_num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salary)), 1) AS </a:t>
            </a:r>
            <a:r>
              <a:rPr lang="en-US" dirty="0" err="1"/>
              <a:t>cume_dist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PERCENT_RANK() OVER(PARTITION BY </a:t>
            </a:r>
            <a:r>
              <a:rPr lang="en-US" dirty="0" err="1"/>
              <a:t>dept_num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salary) AS </a:t>
            </a:r>
            <a:r>
              <a:rPr lang="en-US" dirty="0" err="1"/>
              <a:t>percent_rank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NTILE(4) OVER(PARTITION BY </a:t>
            </a:r>
            <a:r>
              <a:rPr lang="en-US" dirty="0" err="1"/>
              <a:t>dept_num</a:t>
            </a:r>
            <a:r>
              <a:rPr lang="en-US" dirty="0"/>
              <a:t> ORDER BY salary) AS </a:t>
            </a:r>
            <a:r>
              <a:rPr lang="en-US" dirty="0" err="1"/>
              <a:t>ntile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employee_contract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21021"/>
            <a:ext cx="3360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/>
              <a:t>All in one query!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187715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Will    1000    4000    1       1       1       0.4     0.0     1</a:t>
            </a:r>
          </a:p>
          <a:p>
            <a:pPr marL="0" indent="0">
              <a:buNone/>
            </a:pPr>
            <a:r>
              <a:rPr lang="en-US" dirty="0" smtClean="0"/>
              <a:t>Will    1000    4000    1       1       2       0.4     0.0     1</a:t>
            </a:r>
          </a:p>
          <a:p>
            <a:pPr marL="0" indent="0">
              <a:buNone/>
            </a:pPr>
            <a:r>
              <a:rPr lang="en-US" dirty="0" smtClean="0"/>
              <a:t>Michael 1000    5000    3       2       3       0.6     0.5     2</a:t>
            </a:r>
          </a:p>
          <a:p>
            <a:pPr marL="0" indent="0">
              <a:buNone/>
            </a:pPr>
            <a:r>
              <a:rPr lang="en-US" dirty="0" smtClean="0"/>
              <a:t>Lucy    1000    5500    4       3       4       0.8     0.75    3</a:t>
            </a:r>
          </a:p>
          <a:p>
            <a:pPr marL="0" indent="0">
              <a:buNone/>
            </a:pPr>
            <a:r>
              <a:rPr lang="en-US" dirty="0" smtClean="0"/>
              <a:t>Steven  1000    6400    5       4       5       1.0     1.0     4</a:t>
            </a:r>
          </a:p>
          <a:p>
            <a:pPr marL="0" indent="0">
              <a:buNone/>
            </a:pPr>
            <a:r>
              <a:rPr lang="en-US" dirty="0" smtClean="0"/>
              <a:t>Lily    1001    5000    1       1       6       0.3     0.0     1</a:t>
            </a:r>
          </a:p>
          <a:p>
            <a:pPr marL="0" indent="0">
              <a:buNone/>
            </a:pPr>
            <a:r>
              <a:rPr lang="en-US" dirty="0" smtClean="0"/>
              <a:t>Jess    1001    6000    2       2       7       0.7     0.5     2</a:t>
            </a:r>
          </a:p>
          <a:p>
            <a:pPr marL="0" indent="0">
              <a:buNone/>
            </a:pPr>
            <a:r>
              <a:rPr lang="en-US" dirty="0" smtClean="0"/>
              <a:t>Mike    1001    6400    3       3       8       1.0     1.0     3</a:t>
            </a:r>
          </a:p>
          <a:p>
            <a:pPr marL="0" indent="0">
              <a:buNone/>
            </a:pPr>
            <a:r>
              <a:rPr lang="en-US" dirty="0" smtClean="0"/>
              <a:t>Yun     1002    5500    1       1       9       0.3     0.0     1</a:t>
            </a:r>
          </a:p>
          <a:p>
            <a:pPr marL="0" indent="0">
              <a:buNone/>
            </a:pPr>
            <a:r>
              <a:rPr lang="en-US" dirty="0" smtClean="0"/>
              <a:t>Wei     1002    7000    2       2       10      0.7     0.5     2</a:t>
            </a:r>
          </a:p>
          <a:p>
            <a:pPr marL="0" indent="0">
              <a:buNone/>
            </a:pPr>
            <a:r>
              <a:rPr lang="en-US" dirty="0" smtClean="0"/>
              <a:t>Richard 1002    8000    3       3       11      1.0     1.0     3</a:t>
            </a:r>
          </a:p>
          <a:p>
            <a:pPr marL="0" indent="0">
              <a:buNone/>
            </a:pPr>
            <a:r>
              <a:rPr lang="en-US" dirty="0" smtClean="0"/>
              <a:t>Time taken: 17.598 seconds, Fetched: 11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7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hive</a:t>
            </a:r>
            <a:r>
              <a:rPr lang="en-US" dirty="0"/>
              <a:t>&gt; select * from </a:t>
            </a:r>
            <a:r>
              <a:rPr lang="en-US" dirty="0" err="1" smtClean="0"/>
              <a:t>employee_internal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Michael ["</a:t>
            </a:r>
            <a:r>
              <a:rPr lang="en-US" dirty="0" err="1"/>
              <a:t>Montreal","Toronto</a:t>
            </a:r>
            <a:r>
              <a:rPr lang="en-US" dirty="0"/>
              <a:t>"]  {"sex":"Male","age":30} {"DB":80}       {"Product":["</a:t>
            </a:r>
            <a:r>
              <a:rPr lang="en-US" dirty="0" err="1"/>
              <a:t>Developer","Lead</a:t>
            </a:r>
            <a:r>
              <a:rPr lang="en-US" dirty="0"/>
              <a:t>"]}</a:t>
            </a:r>
          </a:p>
          <a:p>
            <a:pPr marL="0" indent="0">
              <a:buNone/>
            </a:pPr>
            <a:r>
              <a:rPr lang="en-US" dirty="0"/>
              <a:t>Will    ["Montreal"]    {"sex":"Male","age":35} {"Perl":85}     {"Product":["Lead"],"Test":["Lead"]}</a:t>
            </a:r>
          </a:p>
          <a:p>
            <a:pPr marL="0" indent="0">
              <a:buNone/>
            </a:pPr>
            <a:r>
              <a:rPr lang="en-US" dirty="0"/>
              <a:t>Shelley ["New York"]    {"sex":"Female","age":27}       {"Python":80}   {"Test":["Lead"],"COE":["Architect"]}</a:t>
            </a:r>
          </a:p>
          <a:p>
            <a:pPr marL="0" indent="0">
              <a:buNone/>
            </a:pPr>
            <a:r>
              <a:rPr lang="en-US" dirty="0"/>
              <a:t>Lucy    ["Vancouver"]   {"sex":"Female","age":57}       {"Sales":89,"HR":94}   {"Sales":["Lead"]}</a:t>
            </a:r>
          </a:p>
          <a:p>
            <a:pPr marL="0" indent="0">
              <a:buNone/>
            </a:pPr>
            <a:r>
              <a:rPr lang="en-US" dirty="0"/>
              <a:t>Time taken: 0.239 seconds, Fetched: 4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3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hive&gt;SELECT </a:t>
            </a:r>
            <a:r>
              <a:rPr lang="en-US" dirty="0"/>
              <a:t>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 smtClean="0"/>
              <a:t>LEAD(salary</a:t>
            </a:r>
            <a:r>
              <a:rPr lang="en-US" dirty="0"/>
              <a:t>, 2) OVER(PARTITION BY </a:t>
            </a:r>
            <a:r>
              <a:rPr lang="en-US" dirty="0" err="1" smtClean="0"/>
              <a:t>dept_num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BY salary) AS </a:t>
            </a:r>
            <a:r>
              <a:rPr lang="en-US" dirty="0" smtClean="0"/>
              <a:t>lead FROM </a:t>
            </a:r>
            <a:r>
              <a:rPr lang="en-US" dirty="0" err="1"/>
              <a:t>employee_contract</a:t>
            </a:r>
            <a:r>
              <a:rPr lang="en-US" dirty="0"/>
              <a:t> ORDER BY </a:t>
            </a:r>
            <a:r>
              <a:rPr lang="en-US" dirty="0" err="1"/>
              <a:t>dept_num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</a:t>
            </a:r>
            <a:r>
              <a:rPr lang="en-US" dirty="0" err="1"/>
              <a:t>MapReduce</a:t>
            </a:r>
            <a:r>
              <a:rPr lang="en-US" dirty="0"/>
              <a:t> jobs = 2</a:t>
            </a:r>
          </a:p>
          <a:p>
            <a:r>
              <a:rPr lang="en-US" dirty="0"/>
              <a:t>Launching Job 1 out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58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Will    1000    4000    5000</a:t>
            </a:r>
          </a:p>
          <a:p>
            <a:pPr marL="0" indent="0">
              <a:buNone/>
            </a:pPr>
            <a:r>
              <a:rPr lang="en-US" dirty="0"/>
              <a:t>Will    1000    4000    5500</a:t>
            </a:r>
          </a:p>
          <a:p>
            <a:pPr marL="0" indent="0">
              <a:buNone/>
            </a:pPr>
            <a:r>
              <a:rPr lang="en-US" dirty="0"/>
              <a:t>Michael 1000    5000    6400</a:t>
            </a:r>
          </a:p>
          <a:p>
            <a:pPr marL="0" indent="0">
              <a:buNone/>
            </a:pPr>
            <a:r>
              <a:rPr lang="en-US" dirty="0"/>
              <a:t>Lucy    1000    5500    NULL</a:t>
            </a:r>
          </a:p>
          <a:p>
            <a:pPr marL="0" indent="0">
              <a:buNone/>
            </a:pPr>
            <a:r>
              <a:rPr lang="en-US" dirty="0"/>
              <a:t>Steven  1000    6400    NULL</a:t>
            </a:r>
          </a:p>
          <a:p>
            <a:pPr marL="0" indent="0">
              <a:buNone/>
            </a:pPr>
            <a:r>
              <a:rPr lang="en-US" dirty="0"/>
              <a:t>Lily    1001    5000    6400</a:t>
            </a:r>
          </a:p>
          <a:p>
            <a:pPr marL="0" indent="0">
              <a:buNone/>
            </a:pPr>
            <a:r>
              <a:rPr lang="en-US" dirty="0"/>
              <a:t>Jess    1001    6000    NULL</a:t>
            </a:r>
          </a:p>
          <a:p>
            <a:pPr marL="0" indent="0">
              <a:buNone/>
            </a:pPr>
            <a:r>
              <a:rPr lang="en-US" dirty="0"/>
              <a:t>Mike    1001    6400    NULL</a:t>
            </a:r>
          </a:p>
          <a:p>
            <a:pPr marL="0" indent="0">
              <a:buNone/>
            </a:pPr>
            <a:r>
              <a:rPr lang="en-US" dirty="0"/>
              <a:t>Yun     1002    5500    8000</a:t>
            </a:r>
          </a:p>
          <a:p>
            <a:pPr marL="0" indent="0">
              <a:buNone/>
            </a:pPr>
            <a:r>
              <a:rPr lang="en-US" dirty="0"/>
              <a:t>Wei     1002    7000    NULL</a:t>
            </a:r>
          </a:p>
          <a:p>
            <a:pPr marL="0" indent="0">
              <a:buNone/>
            </a:pPr>
            <a:r>
              <a:rPr lang="en-US" dirty="0"/>
              <a:t>Richard 1002    8000    NULL</a:t>
            </a:r>
          </a:p>
          <a:p>
            <a:pPr marL="0" indent="0">
              <a:buNone/>
            </a:pPr>
            <a:r>
              <a:rPr lang="en-US" dirty="0"/>
              <a:t>Time taken: 8.966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80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hive&gt; 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r>
              <a:rPr lang="en-US" dirty="0"/>
              <a:t>    &gt; LAG(salary, 2, 0) OVER(PARTITION BY </a:t>
            </a:r>
            <a:r>
              <a:rPr lang="en-US" dirty="0" err="1"/>
              <a:t>dept_num</a:t>
            </a:r>
            <a:endParaRPr lang="en-US" dirty="0"/>
          </a:p>
          <a:p>
            <a:r>
              <a:rPr lang="en-US" dirty="0"/>
              <a:t>    &gt; ORDER BY salary) AS lag</a:t>
            </a:r>
          </a:p>
          <a:p>
            <a:r>
              <a:rPr lang="en-US" dirty="0"/>
              <a:t>    &gt; FROM </a:t>
            </a:r>
            <a:r>
              <a:rPr lang="en-US" dirty="0" err="1"/>
              <a:t>employee_contract</a:t>
            </a:r>
            <a:r>
              <a:rPr lang="en-US" dirty="0"/>
              <a:t> ORDER 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  <a:p>
            <a:r>
              <a:rPr lang="en-US" dirty="0"/>
              <a:t>Total </a:t>
            </a:r>
            <a:r>
              <a:rPr lang="en-US" dirty="0" err="1"/>
              <a:t>MapReduce</a:t>
            </a:r>
            <a:r>
              <a:rPr lang="en-US" dirty="0"/>
              <a:t> jobs = 2</a:t>
            </a:r>
          </a:p>
          <a:p>
            <a:r>
              <a:rPr lang="en-US" dirty="0"/>
              <a:t>Launching Job 1 out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4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Will    1000    4000    0</a:t>
            </a:r>
          </a:p>
          <a:p>
            <a:pPr marL="0" indent="0">
              <a:buNone/>
            </a:pPr>
            <a:r>
              <a:rPr lang="en-US" dirty="0"/>
              <a:t>Will    1000    4000    0</a:t>
            </a:r>
          </a:p>
          <a:p>
            <a:pPr marL="0" indent="0">
              <a:buNone/>
            </a:pPr>
            <a:r>
              <a:rPr lang="en-US" dirty="0"/>
              <a:t>Michael 1000    5000    4000</a:t>
            </a:r>
          </a:p>
          <a:p>
            <a:pPr marL="0" indent="0">
              <a:buNone/>
            </a:pPr>
            <a:r>
              <a:rPr lang="en-US" dirty="0"/>
              <a:t>Lucy    1000    5500    4000</a:t>
            </a:r>
          </a:p>
          <a:p>
            <a:pPr marL="0" indent="0">
              <a:buNone/>
            </a:pPr>
            <a:r>
              <a:rPr lang="en-US" dirty="0"/>
              <a:t>Steven  1000    6400    5000</a:t>
            </a:r>
          </a:p>
          <a:p>
            <a:pPr marL="0" indent="0">
              <a:buNone/>
            </a:pPr>
            <a:r>
              <a:rPr lang="en-US" dirty="0"/>
              <a:t>Lily    1001    5000    0</a:t>
            </a:r>
          </a:p>
          <a:p>
            <a:pPr marL="0" indent="0">
              <a:buNone/>
            </a:pPr>
            <a:r>
              <a:rPr lang="en-US" dirty="0"/>
              <a:t>Jess    1001    6000    0</a:t>
            </a:r>
          </a:p>
          <a:p>
            <a:pPr marL="0" indent="0">
              <a:buNone/>
            </a:pPr>
            <a:r>
              <a:rPr lang="en-US" dirty="0"/>
              <a:t>Mike    1001    6400    5000</a:t>
            </a:r>
          </a:p>
          <a:p>
            <a:pPr marL="0" indent="0">
              <a:buNone/>
            </a:pPr>
            <a:r>
              <a:rPr lang="en-US" dirty="0"/>
              <a:t>Yun     1002    5500    0</a:t>
            </a:r>
          </a:p>
          <a:p>
            <a:pPr marL="0" indent="0">
              <a:buNone/>
            </a:pPr>
            <a:r>
              <a:rPr lang="en-US" dirty="0"/>
              <a:t>Wei     1002    7000    0</a:t>
            </a:r>
          </a:p>
          <a:p>
            <a:pPr marL="0" indent="0">
              <a:buNone/>
            </a:pPr>
            <a:r>
              <a:rPr lang="en-US" dirty="0"/>
              <a:t>Richard 1002    8000    5500</a:t>
            </a:r>
          </a:p>
          <a:p>
            <a:pPr marL="0" indent="0">
              <a:buNone/>
            </a:pPr>
            <a:r>
              <a:rPr lang="en-US" dirty="0"/>
              <a:t>Time taken: 8.901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40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hive&gt; 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 smtClean="0"/>
              <a:t>FIRST_VALUE(salary</a:t>
            </a:r>
            <a:r>
              <a:rPr lang="en-US" dirty="0"/>
              <a:t>) OVER (PARTITION BY </a:t>
            </a:r>
            <a:r>
              <a:rPr lang="en-US" dirty="0" err="1"/>
              <a:t>dept_num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salary) AS </a:t>
            </a:r>
            <a:r>
              <a:rPr lang="en-US" dirty="0" err="1"/>
              <a:t>first_value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employee_contract</a:t>
            </a:r>
            <a:r>
              <a:rPr lang="en-US" dirty="0"/>
              <a:t> ORDER 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Total </a:t>
            </a:r>
            <a:r>
              <a:rPr lang="en-US" dirty="0" err="1"/>
              <a:t>MapReduce</a:t>
            </a:r>
            <a:r>
              <a:rPr lang="en-US" dirty="0"/>
              <a:t> jobs = 2</a:t>
            </a:r>
          </a:p>
          <a:p>
            <a:r>
              <a:rPr lang="en-US" dirty="0"/>
              <a:t>Launching Job 1 out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44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Will    1000    4000    4000</a:t>
            </a:r>
          </a:p>
          <a:p>
            <a:pPr marL="0" indent="0">
              <a:buNone/>
            </a:pPr>
            <a:r>
              <a:rPr lang="en-US" dirty="0"/>
              <a:t>Will    1000    4000    4000</a:t>
            </a:r>
          </a:p>
          <a:p>
            <a:pPr marL="0" indent="0">
              <a:buNone/>
            </a:pPr>
            <a:r>
              <a:rPr lang="en-US" dirty="0"/>
              <a:t>Michael 1000    5000    4000</a:t>
            </a:r>
          </a:p>
          <a:p>
            <a:pPr marL="0" indent="0">
              <a:buNone/>
            </a:pPr>
            <a:r>
              <a:rPr lang="en-US" dirty="0"/>
              <a:t>Lucy    1000    5500    4000</a:t>
            </a:r>
          </a:p>
          <a:p>
            <a:pPr marL="0" indent="0">
              <a:buNone/>
            </a:pPr>
            <a:r>
              <a:rPr lang="en-US" dirty="0"/>
              <a:t>Steven  1000    6400    4000</a:t>
            </a:r>
          </a:p>
          <a:p>
            <a:pPr marL="0" indent="0">
              <a:buNone/>
            </a:pPr>
            <a:r>
              <a:rPr lang="en-US" dirty="0"/>
              <a:t>Lily    1001    5000    5000</a:t>
            </a:r>
          </a:p>
          <a:p>
            <a:pPr marL="0" indent="0">
              <a:buNone/>
            </a:pPr>
            <a:r>
              <a:rPr lang="en-US" dirty="0"/>
              <a:t>Jess    1001    6000    5000</a:t>
            </a:r>
          </a:p>
          <a:p>
            <a:pPr marL="0" indent="0">
              <a:buNone/>
            </a:pPr>
            <a:r>
              <a:rPr lang="en-US" dirty="0"/>
              <a:t>Mike    1001    6400    5000</a:t>
            </a:r>
          </a:p>
          <a:p>
            <a:pPr marL="0" indent="0">
              <a:buNone/>
            </a:pPr>
            <a:r>
              <a:rPr lang="en-US" dirty="0"/>
              <a:t>Yun     1002    5500    5500</a:t>
            </a:r>
          </a:p>
          <a:p>
            <a:pPr marL="0" indent="0">
              <a:buNone/>
            </a:pPr>
            <a:r>
              <a:rPr lang="en-US" dirty="0"/>
              <a:t>Wei     1002    7000    5500</a:t>
            </a:r>
          </a:p>
          <a:p>
            <a:pPr marL="0" indent="0">
              <a:buNone/>
            </a:pPr>
            <a:r>
              <a:rPr lang="en-US" dirty="0"/>
              <a:t>Richard 1002    8000    5500</a:t>
            </a:r>
          </a:p>
          <a:p>
            <a:pPr marL="0" indent="0">
              <a:buNone/>
            </a:pPr>
            <a:r>
              <a:rPr lang="en-US" dirty="0"/>
              <a:t>Time taken: 8.945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64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hive&gt; 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 smtClean="0"/>
              <a:t>LAST_VALUE(salary</a:t>
            </a:r>
            <a:r>
              <a:rPr lang="en-US" dirty="0"/>
              <a:t>) OVER (PARTITION BY </a:t>
            </a:r>
            <a:r>
              <a:rPr lang="en-US" dirty="0" err="1"/>
              <a:t>dept_num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salary) AS </a:t>
            </a:r>
            <a:r>
              <a:rPr lang="en-US" dirty="0" err="1"/>
              <a:t>last_value_default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employee_contract</a:t>
            </a:r>
            <a:r>
              <a:rPr lang="en-US" dirty="0"/>
              <a:t> ORDER 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 err="1"/>
              <a:t>MapReduce</a:t>
            </a:r>
            <a:r>
              <a:rPr lang="en-US" dirty="0"/>
              <a:t> jobs = 2</a:t>
            </a:r>
          </a:p>
          <a:p>
            <a:r>
              <a:rPr lang="en-US" dirty="0"/>
              <a:t>Launching Job 1 out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73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</a:t>
            </a:r>
            <a:r>
              <a:rPr lang="en-US" dirty="0"/>
              <a:t>Local Task Succeeded . Convert the Join into </a:t>
            </a:r>
            <a:r>
              <a:rPr lang="en-US" dirty="0" err="1" smtClean="0"/>
              <a:t>MapJoinOK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Will    1000    4000    4000</a:t>
            </a:r>
          </a:p>
          <a:p>
            <a:pPr marL="0" indent="0">
              <a:buNone/>
            </a:pPr>
            <a:r>
              <a:rPr lang="en-US" dirty="0"/>
              <a:t>Will    1000    4000    4000</a:t>
            </a:r>
          </a:p>
          <a:p>
            <a:pPr marL="0" indent="0">
              <a:buNone/>
            </a:pPr>
            <a:r>
              <a:rPr lang="en-US" dirty="0"/>
              <a:t>Michael 1000    5000    5000</a:t>
            </a:r>
          </a:p>
          <a:p>
            <a:pPr marL="0" indent="0">
              <a:buNone/>
            </a:pPr>
            <a:r>
              <a:rPr lang="en-US" dirty="0"/>
              <a:t>Lucy    1000    5500    5500</a:t>
            </a:r>
          </a:p>
          <a:p>
            <a:pPr marL="0" indent="0">
              <a:buNone/>
            </a:pPr>
            <a:r>
              <a:rPr lang="en-US" dirty="0"/>
              <a:t>Steven  1000    6400    6400</a:t>
            </a:r>
          </a:p>
          <a:p>
            <a:pPr marL="0" indent="0">
              <a:buNone/>
            </a:pPr>
            <a:r>
              <a:rPr lang="en-US" dirty="0"/>
              <a:t>Lily    1001    5000    5000</a:t>
            </a:r>
          </a:p>
          <a:p>
            <a:pPr marL="0" indent="0">
              <a:buNone/>
            </a:pPr>
            <a:r>
              <a:rPr lang="en-US" dirty="0"/>
              <a:t>Jess    1001    6000    6000</a:t>
            </a:r>
          </a:p>
          <a:p>
            <a:pPr marL="0" indent="0">
              <a:buNone/>
            </a:pPr>
            <a:r>
              <a:rPr lang="en-US" dirty="0"/>
              <a:t>Mike    1001    6400    6400</a:t>
            </a:r>
          </a:p>
          <a:p>
            <a:pPr marL="0" indent="0">
              <a:buNone/>
            </a:pPr>
            <a:r>
              <a:rPr lang="en-US" dirty="0"/>
              <a:t>Yun     1002    5500    5500</a:t>
            </a:r>
          </a:p>
          <a:p>
            <a:pPr marL="0" indent="0">
              <a:buNone/>
            </a:pPr>
            <a:r>
              <a:rPr lang="en-US" dirty="0"/>
              <a:t>Wei     1002    7000    7000</a:t>
            </a:r>
          </a:p>
          <a:p>
            <a:pPr marL="0" indent="0">
              <a:buNone/>
            </a:pPr>
            <a:r>
              <a:rPr lang="en-US" dirty="0"/>
              <a:t>Richard 1002    8000    8000</a:t>
            </a:r>
          </a:p>
          <a:p>
            <a:pPr marL="0" indent="0">
              <a:buNone/>
            </a:pPr>
            <a:r>
              <a:rPr lang="en-US" dirty="0"/>
              <a:t>Time taken: 8.823 seconds, Fetched: 11 row(s)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2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hive&gt; 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 smtClean="0"/>
              <a:t>LAST_VALUE(salary</a:t>
            </a:r>
            <a:r>
              <a:rPr lang="en-US" dirty="0"/>
              <a:t>) OVER (PARTITION BY </a:t>
            </a:r>
            <a:r>
              <a:rPr lang="en-US" dirty="0" err="1"/>
              <a:t>dept_num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salary</a:t>
            </a:r>
          </a:p>
          <a:p>
            <a:pPr marL="0" indent="0">
              <a:buNone/>
            </a:pPr>
            <a:r>
              <a:rPr lang="en-US" dirty="0" smtClean="0"/>
              <a:t>RANGE </a:t>
            </a:r>
            <a:r>
              <a:rPr lang="en-US" dirty="0"/>
              <a:t>BETWEEN UNBOUNDED PRECEDING AND UNBOUNDED FOLLOWING)</a:t>
            </a:r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 err="1"/>
              <a:t>last_value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employee_contract</a:t>
            </a:r>
            <a:r>
              <a:rPr lang="en-US" dirty="0"/>
              <a:t> ORDER 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 err="1"/>
              <a:t>MapReduce</a:t>
            </a:r>
            <a:r>
              <a:rPr lang="en-US" dirty="0"/>
              <a:t> jobs = 2</a:t>
            </a:r>
          </a:p>
          <a:p>
            <a:r>
              <a:rPr lang="en-US" dirty="0"/>
              <a:t>Launching Job 1 out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929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Mapred</a:t>
            </a:r>
            <a:r>
              <a:rPr lang="en-US" dirty="0"/>
              <a:t> Local Task Succeeded . Convert the Join into </a:t>
            </a:r>
            <a:r>
              <a:rPr lang="en-US" dirty="0" err="1"/>
              <a:t>MapJoin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  <a:p>
            <a:pPr marL="0" indent="0">
              <a:buNone/>
            </a:pPr>
            <a:r>
              <a:rPr lang="en-US" dirty="0"/>
              <a:t>Will    1000    4000    6400</a:t>
            </a:r>
          </a:p>
          <a:p>
            <a:pPr marL="0" indent="0">
              <a:buNone/>
            </a:pPr>
            <a:r>
              <a:rPr lang="en-US" dirty="0"/>
              <a:t>Will    1000    4000    6400</a:t>
            </a:r>
          </a:p>
          <a:p>
            <a:pPr marL="0" indent="0">
              <a:buNone/>
            </a:pPr>
            <a:r>
              <a:rPr lang="en-US" dirty="0"/>
              <a:t>Michael 1000    5000    6400</a:t>
            </a:r>
          </a:p>
          <a:p>
            <a:pPr marL="0" indent="0">
              <a:buNone/>
            </a:pPr>
            <a:r>
              <a:rPr lang="en-US" dirty="0"/>
              <a:t>Lucy    1000    5500    6400</a:t>
            </a:r>
          </a:p>
          <a:p>
            <a:pPr marL="0" indent="0">
              <a:buNone/>
            </a:pPr>
            <a:r>
              <a:rPr lang="en-US" dirty="0"/>
              <a:t>Steven  1000    6400    6400</a:t>
            </a:r>
          </a:p>
          <a:p>
            <a:pPr marL="0" indent="0">
              <a:buNone/>
            </a:pPr>
            <a:r>
              <a:rPr lang="en-US" dirty="0"/>
              <a:t>Lily    1001    5000    6400</a:t>
            </a:r>
          </a:p>
          <a:p>
            <a:pPr marL="0" indent="0">
              <a:buNone/>
            </a:pPr>
            <a:r>
              <a:rPr lang="en-US" dirty="0"/>
              <a:t>Jess    1001    6000    6400</a:t>
            </a:r>
          </a:p>
          <a:p>
            <a:pPr marL="0" indent="0">
              <a:buNone/>
            </a:pPr>
            <a:r>
              <a:rPr lang="en-US" dirty="0"/>
              <a:t>Mike    1001    6400    6400</a:t>
            </a:r>
          </a:p>
          <a:p>
            <a:pPr marL="0" indent="0">
              <a:buNone/>
            </a:pPr>
            <a:r>
              <a:rPr lang="en-US" dirty="0"/>
              <a:t>Yun     1002    5500    8000</a:t>
            </a:r>
          </a:p>
          <a:p>
            <a:pPr marL="0" indent="0">
              <a:buNone/>
            </a:pPr>
            <a:r>
              <a:rPr lang="en-US" dirty="0"/>
              <a:t>Wei     1002    7000    8000</a:t>
            </a:r>
          </a:p>
          <a:p>
            <a:pPr marL="0" indent="0">
              <a:buNone/>
            </a:pPr>
            <a:r>
              <a:rPr lang="en-US" dirty="0"/>
              <a:t>Richard 1002    8000    8000</a:t>
            </a:r>
          </a:p>
          <a:p>
            <a:pPr marL="0" indent="0">
              <a:buNone/>
            </a:pPr>
            <a:r>
              <a:rPr lang="en-US" dirty="0"/>
              <a:t>Time taken: 11.232 seconds, Fetched: 11 row(s)</a:t>
            </a:r>
          </a:p>
          <a:p>
            <a:pPr marL="0" indent="0">
              <a:buNone/>
            </a:pPr>
            <a:r>
              <a:rPr lang="en-US" dirty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hive&gt; SELECT count(*) AS </a:t>
            </a:r>
            <a:r>
              <a:rPr lang="en-US" dirty="0" err="1" smtClean="0"/>
              <a:t>row_cnt</a:t>
            </a:r>
            <a:r>
              <a:rPr lang="en-US" dirty="0" smtClean="0"/>
              <a:t> FROM </a:t>
            </a:r>
            <a:r>
              <a:rPr lang="en-US" dirty="0" err="1" smtClean="0"/>
              <a:t>employee_internal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Time taken: 5.55 seconds, Fetched: 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604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/>
              <a:t>All of the commands together in one query.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/>
              <a:t>LEAD(salary, 2) OVER(PARTITION BY </a:t>
            </a:r>
            <a:r>
              <a:rPr lang="en-US" dirty="0" err="1"/>
              <a:t>dept_num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salary) AS lead,</a:t>
            </a:r>
          </a:p>
          <a:p>
            <a:pPr marL="0" indent="0">
              <a:buNone/>
            </a:pPr>
            <a:r>
              <a:rPr lang="en-US" dirty="0"/>
              <a:t>LAG(salary, 2, 0) OVER(PARTITION BY </a:t>
            </a:r>
            <a:r>
              <a:rPr lang="en-US" dirty="0" err="1"/>
              <a:t>dept_num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salary) AS lag,</a:t>
            </a:r>
          </a:p>
          <a:p>
            <a:pPr marL="0" indent="0">
              <a:buNone/>
            </a:pPr>
            <a:r>
              <a:rPr lang="en-US" dirty="0"/>
              <a:t>FIRST_VALUE(salary) OVER (PARTITION BY </a:t>
            </a:r>
            <a:r>
              <a:rPr lang="en-US" dirty="0" err="1"/>
              <a:t>dept_num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salary) AS </a:t>
            </a:r>
            <a:r>
              <a:rPr lang="en-US" dirty="0" err="1"/>
              <a:t>first_value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LAST_VALUE(salary) OVER (PARTITION BY </a:t>
            </a:r>
            <a:r>
              <a:rPr lang="en-US" dirty="0" err="1"/>
              <a:t>dept_num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salary) AS </a:t>
            </a:r>
            <a:r>
              <a:rPr lang="en-US" dirty="0" err="1"/>
              <a:t>last_value_default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LAST_VALUE(salary) OVER (PARTITION BY </a:t>
            </a:r>
            <a:r>
              <a:rPr lang="en-US" dirty="0" err="1"/>
              <a:t>dept_num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salary </a:t>
            </a:r>
          </a:p>
          <a:p>
            <a:pPr marL="0" indent="0">
              <a:buNone/>
            </a:pPr>
            <a:r>
              <a:rPr lang="en-US" dirty="0"/>
              <a:t>RANGE BETWEEN UNBOUNDED PRECEDING AND UNBOUNDED FOLLOWING)</a:t>
            </a:r>
          </a:p>
          <a:p>
            <a:pPr marL="0" indent="0">
              <a:buNone/>
            </a:pPr>
            <a:r>
              <a:rPr lang="en-US" dirty="0"/>
              <a:t>AS </a:t>
            </a:r>
            <a:r>
              <a:rPr lang="en-US" dirty="0" err="1"/>
              <a:t>last_value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employee_contract</a:t>
            </a:r>
            <a:r>
              <a:rPr lang="en-US" dirty="0"/>
              <a:t> ORDER BY </a:t>
            </a:r>
            <a:r>
              <a:rPr lang="en-US" dirty="0" err="1"/>
              <a:t>dept_num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20774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Execution completed successfully</a:t>
            </a:r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Will    1000    4000    5000    0       4000    4000    6400</a:t>
            </a:r>
          </a:p>
          <a:p>
            <a:pPr marL="0" indent="0">
              <a:buNone/>
            </a:pPr>
            <a:r>
              <a:rPr lang="en-US" dirty="0" smtClean="0"/>
              <a:t>Will    1000    4000    5500    0       4000    4000    6400</a:t>
            </a:r>
          </a:p>
          <a:p>
            <a:pPr marL="0" indent="0">
              <a:buNone/>
            </a:pPr>
            <a:r>
              <a:rPr lang="en-US" dirty="0" smtClean="0"/>
              <a:t>Michael 1000    5000    6400    4000    4000    5000    6400</a:t>
            </a:r>
          </a:p>
          <a:p>
            <a:pPr marL="0" indent="0">
              <a:buNone/>
            </a:pPr>
            <a:r>
              <a:rPr lang="en-US" dirty="0" smtClean="0"/>
              <a:t>Lucy    1000    5500    NULL    4000    4000    5500    6400</a:t>
            </a:r>
          </a:p>
          <a:p>
            <a:pPr marL="0" indent="0">
              <a:buNone/>
            </a:pPr>
            <a:r>
              <a:rPr lang="en-US" dirty="0" smtClean="0"/>
              <a:t>Steven  1000    6400    NULL    5000    4000    6400    6400</a:t>
            </a:r>
          </a:p>
          <a:p>
            <a:pPr marL="0" indent="0">
              <a:buNone/>
            </a:pPr>
            <a:r>
              <a:rPr lang="en-US" dirty="0" smtClean="0"/>
              <a:t>Lily    1001    5000    6400    0       5000    5000    6400</a:t>
            </a:r>
          </a:p>
          <a:p>
            <a:pPr marL="0" indent="0">
              <a:buNone/>
            </a:pPr>
            <a:r>
              <a:rPr lang="en-US" dirty="0" smtClean="0"/>
              <a:t>Jess    1001    6000    NULL    0       5000    6000    6400</a:t>
            </a:r>
          </a:p>
          <a:p>
            <a:pPr marL="0" indent="0">
              <a:buNone/>
            </a:pPr>
            <a:r>
              <a:rPr lang="en-US" dirty="0" smtClean="0"/>
              <a:t>Mike    1001    6400    NULL    5000    5000    6400    6400</a:t>
            </a:r>
          </a:p>
          <a:p>
            <a:pPr marL="0" indent="0">
              <a:buNone/>
            </a:pPr>
            <a:r>
              <a:rPr lang="en-US" dirty="0" smtClean="0"/>
              <a:t>Yun     1002    5500    8000    0       5500    5500    8000</a:t>
            </a:r>
          </a:p>
          <a:p>
            <a:pPr marL="0" indent="0">
              <a:buNone/>
            </a:pPr>
            <a:r>
              <a:rPr lang="en-US" dirty="0" smtClean="0"/>
              <a:t>Wei     1002    7000    NULL    0       5500    7000    8000</a:t>
            </a:r>
          </a:p>
          <a:p>
            <a:pPr marL="0" indent="0">
              <a:buNone/>
            </a:pPr>
            <a:r>
              <a:rPr lang="en-US" dirty="0" smtClean="0"/>
              <a:t>Richard 1002    8000    NULL    5500    5500    8000    8000</a:t>
            </a:r>
          </a:p>
          <a:p>
            <a:pPr marL="0" indent="0">
              <a:buNone/>
            </a:pPr>
            <a:r>
              <a:rPr lang="en-US" dirty="0" smtClean="0"/>
              <a:t>Time taken: 10.593 seconds, Fetched: 11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72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name, </a:t>
            </a:r>
            <a:r>
              <a:rPr lang="en-US" dirty="0" err="1"/>
              <a:t>dept_num</a:t>
            </a:r>
            <a:r>
              <a:rPr lang="en-US" dirty="0"/>
              <a:t>, salary,</a:t>
            </a:r>
          </a:p>
          <a:p>
            <a:pPr marL="0" indent="0">
              <a:buNone/>
            </a:pPr>
            <a:r>
              <a:rPr lang="en-US" dirty="0"/>
              <a:t>MAX(salary) OVER w1 AS win1,</a:t>
            </a:r>
          </a:p>
          <a:p>
            <a:pPr marL="0" indent="0">
              <a:buNone/>
            </a:pPr>
            <a:r>
              <a:rPr lang="en-US" dirty="0"/>
              <a:t>MAX(salary) OVER w1 AS win2,</a:t>
            </a:r>
          </a:p>
          <a:p>
            <a:pPr marL="0" indent="0">
              <a:buNone/>
            </a:pPr>
            <a:r>
              <a:rPr lang="en-US" dirty="0"/>
              <a:t>MAX(salary) OVER w1 AS win3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employee_contract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dept_num</a:t>
            </a:r>
            <a:r>
              <a:rPr lang="en-US" dirty="0"/>
              <a:t>, name</a:t>
            </a:r>
          </a:p>
          <a:p>
            <a:pPr marL="0" indent="0">
              <a:buNone/>
            </a:pPr>
            <a:r>
              <a:rPr lang="en-US" dirty="0"/>
              <a:t>WINDOW</a:t>
            </a:r>
          </a:p>
          <a:p>
            <a:pPr marL="0" indent="0">
              <a:buNone/>
            </a:pPr>
            <a:r>
              <a:rPr lang="en-US" dirty="0"/>
              <a:t>w1 AS (PARTITION BY </a:t>
            </a:r>
            <a:r>
              <a:rPr lang="en-US" dirty="0" err="1"/>
              <a:t>dept_num</a:t>
            </a:r>
            <a:r>
              <a:rPr lang="en-US" dirty="0"/>
              <a:t> ORDER BY name ROWS BETWEEN </a:t>
            </a:r>
          </a:p>
          <a:p>
            <a:pPr marL="0" indent="0">
              <a:buNone/>
            </a:pPr>
            <a:r>
              <a:rPr lang="en-US" dirty="0"/>
              <a:t>2 PRECEDING AND CURRENT ROW),</a:t>
            </a:r>
          </a:p>
          <a:p>
            <a:pPr marL="0" indent="0">
              <a:buNone/>
            </a:pPr>
            <a:r>
              <a:rPr lang="en-US" dirty="0"/>
              <a:t>w2 AS w3,</a:t>
            </a:r>
          </a:p>
          <a:p>
            <a:pPr marL="0" indent="0">
              <a:buNone/>
            </a:pPr>
            <a:r>
              <a:rPr lang="en-US" dirty="0"/>
              <a:t>w3 AS (PARTITION BY </a:t>
            </a:r>
            <a:r>
              <a:rPr lang="en-US" dirty="0" err="1"/>
              <a:t>dept_num</a:t>
            </a:r>
            <a:r>
              <a:rPr lang="en-US" dirty="0"/>
              <a:t> ORDER BY name ROWS BETWEEN </a:t>
            </a:r>
          </a:p>
          <a:p>
            <a:pPr marL="0" indent="0">
              <a:buNone/>
            </a:pPr>
            <a:r>
              <a:rPr lang="en-US" dirty="0"/>
              <a:t>1 PRECEDING AND 2 FOLLOWING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-- last two are not used they show alternative 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0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Lucy    1000    5500    5500    5500    5500</a:t>
            </a:r>
          </a:p>
          <a:p>
            <a:pPr marL="0" indent="0">
              <a:buNone/>
            </a:pPr>
            <a:r>
              <a:rPr lang="en-US" dirty="0" smtClean="0"/>
              <a:t>Michael 1000    5000    5500    5500    5500</a:t>
            </a:r>
          </a:p>
          <a:p>
            <a:pPr marL="0" indent="0">
              <a:buNone/>
            </a:pPr>
            <a:r>
              <a:rPr lang="en-US" dirty="0" smtClean="0"/>
              <a:t>Steven  1000    6400    6400    6400    6400</a:t>
            </a:r>
          </a:p>
          <a:p>
            <a:pPr marL="0" indent="0">
              <a:buNone/>
            </a:pPr>
            <a:r>
              <a:rPr lang="en-US" dirty="0" smtClean="0"/>
              <a:t>Will    1000    4000    6400    6400    6400</a:t>
            </a:r>
          </a:p>
          <a:p>
            <a:pPr marL="0" indent="0">
              <a:buNone/>
            </a:pPr>
            <a:r>
              <a:rPr lang="en-US" dirty="0" smtClean="0"/>
              <a:t>Will    1000    4000    6400    6400    6400</a:t>
            </a:r>
          </a:p>
          <a:p>
            <a:pPr marL="0" indent="0">
              <a:buNone/>
            </a:pPr>
            <a:r>
              <a:rPr lang="en-US" dirty="0" smtClean="0"/>
              <a:t>Jess    1001    6000    6000    6000    6000</a:t>
            </a:r>
          </a:p>
          <a:p>
            <a:pPr marL="0" indent="0">
              <a:buNone/>
            </a:pPr>
            <a:r>
              <a:rPr lang="en-US" dirty="0" smtClean="0"/>
              <a:t>Lily    1001    5000    6000    6000    6000</a:t>
            </a:r>
          </a:p>
          <a:p>
            <a:pPr marL="0" indent="0">
              <a:buNone/>
            </a:pPr>
            <a:r>
              <a:rPr lang="en-US" dirty="0" smtClean="0"/>
              <a:t>Mike    1001    6400    6400    6400    6400</a:t>
            </a:r>
          </a:p>
          <a:p>
            <a:pPr marL="0" indent="0">
              <a:buNone/>
            </a:pPr>
            <a:r>
              <a:rPr lang="en-US" dirty="0" smtClean="0"/>
              <a:t>Richard 1002    8000    8000    8000    8000</a:t>
            </a:r>
          </a:p>
          <a:p>
            <a:pPr marL="0" indent="0">
              <a:buNone/>
            </a:pPr>
            <a:r>
              <a:rPr lang="en-US" dirty="0" smtClean="0"/>
              <a:t>Wei     1002    7000    8000    8000    8000</a:t>
            </a:r>
          </a:p>
          <a:p>
            <a:pPr marL="0" indent="0">
              <a:buNone/>
            </a:pPr>
            <a:r>
              <a:rPr lang="en-US" dirty="0" smtClean="0"/>
              <a:t>Yun     1002    5500    8000    8000    8000</a:t>
            </a:r>
          </a:p>
          <a:p>
            <a:pPr marL="0" indent="0">
              <a:buNone/>
            </a:pPr>
            <a:r>
              <a:rPr lang="en-US" dirty="0" smtClean="0"/>
              <a:t>Time taken: 11.291 seconds, Fetched: 11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1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name, salary, </a:t>
            </a:r>
            <a:r>
              <a:rPr lang="en-US" dirty="0" err="1"/>
              <a:t>start_year</a:t>
            </a:r>
            <a:r>
              <a:rPr lang="en-US" dirty="0"/>
              <a:t>,</a:t>
            </a:r>
          </a:p>
          <a:p>
            <a:r>
              <a:rPr lang="en-US" dirty="0"/>
              <a:t>MAX(salary) OVER (PARTITION BY </a:t>
            </a:r>
            <a:r>
              <a:rPr lang="en-US" dirty="0" err="1"/>
              <a:t>dept_num</a:t>
            </a:r>
            <a:r>
              <a:rPr lang="en-US" dirty="0"/>
              <a:t> ORDER BY </a:t>
            </a:r>
          </a:p>
          <a:p>
            <a:r>
              <a:rPr lang="en-US" dirty="0" err="1"/>
              <a:t>start_year</a:t>
            </a:r>
            <a:r>
              <a:rPr lang="en-US" dirty="0"/>
              <a:t> RANGE BETWEEN 2 PRECEDING AND CURRENT ROW) win1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SELECT name, salary, </a:t>
            </a:r>
            <a:r>
              <a:rPr lang="en-US" dirty="0" err="1"/>
              <a:t>dept_num</a:t>
            </a:r>
            <a:r>
              <a:rPr lang="en-US" dirty="0"/>
              <a:t>, </a:t>
            </a:r>
          </a:p>
          <a:p>
            <a:r>
              <a:rPr lang="en-US" dirty="0"/>
              <a:t>  YEAR(</a:t>
            </a:r>
            <a:r>
              <a:rPr lang="en-US" dirty="0" err="1"/>
              <a:t>start_date</a:t>
            </a:r>
            <a:r>
              <a:rPr lang="en-US" dirty="0"/>
              <a:t>) AS </a:t>
            </a:r>
            <a:r>
              <a:rPr lang="en-US" dirty="0" err="1"/>
              <a:t>start_year</a:t>
            </a:r>
            <a:endParaRPr lang="en-US" dirty="0"/>
          </a:p>
          <a:p>
            <a:r>
              <a:rPr lang="en-US" dirty="0"/>
              <a:t>  FROM </a:t>
            </a:r>
            <a:r>
              <a:rPr lang="en-US" dirty="0" err="1"/>
              <a:t>employee_contract</a:t>
            </a:r>
            <a:endParaRPr lang="en-US" dirty="0"/>
          </a:p>
          <a:p>
            <a:r>
              <a:rPr lang="en-US" dirty="0"/>
              <a:t>) 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818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Lucy    5500    2010    5500</a:t>
            </a:r>
          </a:p>
          <a:p>
            <a:pPr marL="0" indent="0">
              <a:buNone/>
            </a:pPr>
            <a:r>
              <a:rPr lang="en-US" dirty="0" smtClean="0"/>
              <a:t>Steven  6400    2012    6400</a:t>
            </a:r>
          </a:p>
          <a:p>
            <a:pPr marL="0" indent="0">
              <a:buNone/>
            </a:pPr>
            <a:r>
              <a:rPr lang="en-US" dirty="0" smtClean="0"/>
              <a:t>Will    4000    2013    6400</a:t>
            </a:r>
          </a:p>
          <a:p>
            <a:pPr marL="0" indent="0">
              <a:buNone/>
            </a:pPr>
            <a:r>
              <a:rPr lang="en-US" dirty="0" smtClean="0"/>
              <a:t>Michael 5000    2014    6400</a:t>
            </a:r>
          </a:p>
          <a:p>
            <a:pPr marL="0" indent="0">
              <a:buNone/>
            </a:pPr>
            <a:r>
              <a:rPr lang="en-US" dirty="0" smtClean="0"/>
              <a:t>Will    4000    2014    6400</a:t>
            </a:r>
          </a:p>
          <a:p>
            <a:pPr marL="0" indent="0">
              <a:buNone/>
            </a:pPr>
            <a:r>
              <a:rPr lang="en-US" dirty="0" smtClean="0"/>
              <a:t>Mike    6400    2013    6400</a:t>
            </a:r>
          </a:p>
          <a:p>
            <a:pPr marL="0" indent="0">
              <a:buNone/>
            </a:pPr>
            <a:r>
              <a:rPr lang="en-US" dirty="0" smtClean="0"/>
              <a:t>Lily    5000    2014    6400</a:t>
            </a:r>
          </a:p>
          <a:p>
            <a:pPr marL="0" indent="0">
              <a:buNone/>
            </a:pPr>
            <a:r>
              <a:rPr lang="en-US" dirty="0" smtClean="0"/>
              <a:t>Jess    6000    2014    6400</a:t>
            </a:r>
          </a:p>
          <a:p>
            <a:pPr marL="0" indent="0">
              <a:buNone/>
            </a:pPr>
            <a:r>
              <a:rPr lang="en-US" dirty="0" smtClean="0"/>
              <a:t>Wei     7000    2010    7000</a:t>
            </a:r>
          </a:p>
          <a:p>
            <a:pPr marL="0" indent="0">
              <a:buNone/>
            </a:pPr>
            <a:r>
              <a:rPr lang="en-US" dirty="0" smtClean="0"/>
              <a:t>Richard 8000    2013    8000</a:t>
            </a:r>
          </a:p>
          <a:p>
            <a:pPr marL="0" indent="0">
              <a:buNone/>
            </a:pPr>
            <a:r>
              <a:rPr lang="en-US" dirty="0" smtClean="0"/>
              <a:t>Yun     5500    2014    8000</a:t>
            </a:r>
          </a:p>
          <a:p>
            <a:pPr marL="0" indent="0">
              <a:buNone/>
            </a:pPr>
            <a:r>
              <a:rPr lang="en-US" dirty="0" smtClean="0"/>
              <a:t>Time taken: 6.73 seconds, Fetched: 11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6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hive&gt; select * from </a:t>
            </a:r>
            <a:r>
              <a:rPr lang="en-US" dirty="0" err="1" smtClean="0"/>
              <a:t>employee_contract</a:t>
            </a:r>
            <a:r>
              <a:rPr lang="en-US" dirty="0" smtClean="0"/>
              <a:t>;                                          OK</a:t>
            </a:r>
          </a:p>
          <a:p>
            <a:pPr marL="0" indent="0">
              <a:buNone/>
            </a:pPr>
            <a:r>
              <a:rPr lang="en-US" dirty="0" smtClean="0"/>
              <a:t>Michael 1000    100     5000    full    2014-01-29</a:t>
            </a:r>
          </a:p>
          <a:p>
            <a:pPr marL="0" indent="0">
              <a:buNone/>
            </a:pPr>
            <a:r>
              <a:rPr lang="en-US" dirty="0" smtClean="0"/>
              <a:t>Will    1000    101     4000    full    2013-10-02</a:t>
            </a:r>
          </a:p>
          <a:p>
            <a:pPr marL="0" indent="0">
              <a:buNone/>
            </a:pPr>
            <a:r>
              <a:rPr lang="en-US" dirty="0" smtClean="0"/>
              <a:t>Will    1000    101     4000    part    2014-10-02</a:t>
            </a:r>
          </a:p>
          <a:p>
            <a:pPr marL="0" indent="0">
              <a:buNone/>
            </a:pPr>
            <a:r>
              <a:rPr lang="en-US" dirty="0" smtClean="0"/>
              <a:t>Steven  1000    102     6400    part    2012-11-03</a:t>
            </a:r>
          </a:p>
          <a:p>
            <a:pPr marL="0" indent="0">
              <a:buNone/>
            </a:pPr>
            <a:r>
              <a:rPr lang="en-US" dirty="0" smtClean="0"/>
              <a:t>Lucy    1000    103     5500    full    2010-01-03</a:t>
            </a:r>
          </a:p>
          <a:p>
            <a:pPr marL="0" indent="0">
              <a:buNone/>
            </a:pPr>
            <a:r>
              <a:rPr lang="en-US" dirty="0" smtClean="0"/>
              <a:t>Lily    1001    104     5000    part    2014-11-29</a:t>
            </a:r>
          </a:p>
          <a:p>
            <a:pPr marL="0" indent="0">
              <a:buNone/>
            </a:pPr>
            <a:r>
              <a:rPr lang="en-US" dirty="0" smtClean="0"/>
              <a:t>Jess    1001    105     6000    part    2014-12-02</a:t>
            </a:r>
          </a:p>
          <a:p>
            <a:pPr marL="0" indent="0">
              <a:buNone/>
            </a:pPr>
            <a:r>
              <a:rPr lang="en-US" dirty="0" smtClean="0"/>
              <a:t>Mike    1001    106     6400    part    2013-11-03</a:t>
            </a:r>
          </a:p>
          <a:p>
            <a:pPr marL="0" indent="0">
              <a:buNone/>
            </a:pPr>
            <a:r>
              <a:rPr lang="en-US" dirty="0" smtClean="0"/>
              <a:t>Wei     1002    107     7000    part    2010-04-03</a:t>
            </a:r>
          </a:p>
          <a:p>
            <a:pPr marL="0" indent="0">
              <a:buNone/>
            </a:pPr>
            <a:r>
              <a:rPr lang="en-US" dirty="0" smtClean="0"/>
              <a:t>Yun     1002    108     5500    full    2014-01-29</a:t>
            </a:r>
          </a:p>
          <a:p>
            <a:pPr marL="0" indent="0">
              <a:buNone/>
            </a:pPr>
            <a:r>
              <a:rPr lang="en-US" dirty="0" smtClean="0"/>
              <a:t>Richard 1002    109     8000    full    2013-09-01</a:t>
            </a:r>
          </a:p>
          <a:p>
            <a:pPr marL="0" indent="0">
              <a:buNone/>
            </a:pPr>
            <a:r>
              <a:rPr lang="en-US" dirty="0" smtClean="0"/>
              <a:t>Time taken: 0.038 seconds, Fetched: 11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73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hive&gt; select name, </a:t>
            </a:r>
            <a:r>
              <a:rPr lang="en-US" dirty="0" err="1" smtClean="0"/>
              <a:t>dept_num</a:t>
            </a:r>
            <a:r>
              <a:rPr lang="en-US" dirty="0" smtClean="0"/>
              <a:t>, salary, lead(salary,2) over (partition by </a:t>
            </a:r>
            <a:r>
              <a:rPr lang="en-US" dirty="0" err="1" smtClean="0"/>
              <a:t>dept_num</a:t>
            </a:r>
            <a:r>
              <a:rPr lang="en-US" dirty="0" smtClean="0"/>
              <a:t> order by salary) from </a:t>
            </a:r>
            <a:r>
              <a:rPr lang="en-US" dirty="0" err="1" smtClean="0"/>
              <a:t>employee_contract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72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Will    1000    4000    5000</a:t>
            </a:r>
          </a:p>
          <a:p>
            <a:pPr marL="0" indent="0">
              <a:buNone/>
            </a:pPr>
            <a:r>
              <a:rPr lang="en-US" dirty="0" smtClean="0"/>
              <a:t>Will    1000    4000    5500</a:t>
            </a:r>
          </a:p>
          <a:p>
            <a:pPr marL="0" indent="0">
              <a:buNone/>
            </a:pPr>
            <a:r>
              <a:rPr lang="en-US" dirty="0" smtClean="0"/>
              <a:t>Michael 1000    5000    6400</a:t>
            </a:r>
          </a:p>
          <a:p>
            <a:pPr marL="0" indent="0">
              <a:buNone/>
            </a:pPr>
            <a:r>
              <a:rPr lang="en-US" dirty="0" smtClean="0"/>
              <a:t>Lucy    1000    5500    NULL</a:t>
            </a:r>
          </a:p>
          <a:p>
            <a:pPr marL="0" indent="0">
              <a:buNone/>
            </a:pPr>
            <a:r>
              <a:rPr lang="en-US" dirty="0" smtClean="0"/>
              <a:t>Steven  1000    6400    NULL</a:t>
            </a:r>
          </a:p>
          <a:p>
            <a:pPr marL="0" indent="0">
              <a:buNone/>
            </a:pPr>
            <a:r>
              <a:rPr lang="en-US" dirty="0" smtClean="0"/>
              <a:t>Lily    1001    5000    6400</a:t>
            </a:r>
          </a:p>
          <a:p>
            <a:pPr marL="0" indent="0">
              <a:buNone/>
            </a:pPr>
            <a:r>
              <a:rPr lang="en-US" dirty="0" smtClean="0"/>
              <a:t>Jess    1001    6000    NULL</a:t>
            </a:r>
          </a:p>
          <a:p>
            <a:pPr marL="0" indent="0">
              <a:buNone/>
            </a:pPr>
            <a:r>
              <a:rPr lang="en-US" dirty="0" smtClean="0"/>
              <a:t>Mike    1001    6400    NULL</a:t>
            </a:r>
          </a:p>
          <a:p>
            <a:pPr marL="0" indent="0">
              <a:buNone/>
            </a:pPr>
            <a:r>
              <a:rPr lang="en-US" dirty="0" smtClean="0"/>
              <a:t>Yun     1002    5500    8000</a:t>
            </a:r>
          </a:p>
          <a:p>
            <a:pPr marL="0" indent="0">
              <a:buNone/>
            </a:pPr>
            <a:r>
              <a:rPr lang="en-US" dirty="0" smtClean="0"/>
              <a:t>Wei     1002    7000    NULL</a:t>
            </a:r>
          </a:p>
          <a:p>
            <a:pPr marL="0" indent="0">
              <a:buNone/>
            </a:pPr>
            <a:r>
              <a:rPr lang="en-US" dirty="0" smtClean="0"/>
              <a:t>Richard 1002    8000    NULL</a:t>
            </a:r>
          </a:p>
          <a:p>
            <a:pPr marL="0" indent="0">
              <a:buNone/>
            </a:pPr>
            <a:r>
              <a:rPr lang="en-US" dirty="0" smtClean="0"/>
              <a:t>Time taken: 5.369 seconds, Fetched: 11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88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hive&gt; select name, count(</a:t>
            </a:r>
            <a:r>
              <a:rPr lang="en-US" dirty="0" err="1" smtClean="0"/>
              <a:t>dept_num</a:t>
            </a:r>
            <a:r>
              <a:rPr lang="en-US" dirty="0" smtClean="0"/>
              <a:t>) over (partition by salary) from </a:t>
            </a:r>
            <a:r>
              <a:rPr lang="en-US" dirty="0" err="1" smtClean="0"/>
              <a:t>employee_contract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0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sex_age.sex</a:t>
            </a:r>
            <a:r>
              <a:rPr lang="en-US" dirty="0" smtClean="0"/>
              <a:t>, count(*) AS </a:t>
            </a:r>
            <a:r>
              <a:rPr lang="en-US" dirty="0" err="1" smtClean="0"/>
              <a:t>row_cnt</a:t>
            </a:r>
            <a:r>
              <a:rPr lang="en-US" dirty="0" smtClean="0"/>
              <a:t> FROM </a:t>
            </a:r>
            <a:r>
              <a:rPr lang="en-US" dirty="0" err="1" smtClean="0"/>
              <a:t>employee_internal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sex_age.sex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Female  2</a:t>
            </a:r>
          </a:p>
          <a:p>
            <a:pPr marL="0" indent="0">
              <a:buNone/>
            </a:pPr>
            <a:r>
              <a:rPr lang="en-US" dirty="0" smtClean="0"/>
              <a:t>Male    2</a:t>
            </a:r>
          </a:p>
          <a:p>
            <a:pPr marL="0" indent="0">
              <a:buNone/>
            </a:pPr>
            <a:r>
              <a:rPr lang="en-US" dirty="0" smtClean="0"/>
              <a:t>Time taken: 5.291 seconds, Fetched: 2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861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Will    2</a:t>
            </a:r>
          </a:p>
          <a:p>
            <a:pPr marL="0" indent="0">
              <a:buNone/>
            </a:pPr>
            <a:r>
              <a:rPr lang="en-US" dirty="0" smtClean="0"/>
              <a:t>Will    2</a:t>
            </a:r>
          </a:p>
          <a:p>
            <a:pPr marL="0" indent="0">
              <a:buNone/>
            </a:pPr>
            <a:r>
              <a:rPr lang="en-US" dirty="0" smtClean="0"/>
              <a:t>Michael 2</a:t>
            </a:r>
          </a:p>
          <a:p>
            <a:pPr marL="0" indent="0">
              <a:buNone/>
            </a:pPr>
            <a:r>
              <a:rPr lang="en-US" dirty="0" smtClean="0"/>
              <a:t>Lily    2</a:t>
            </a:r>
          </a:p>
          <a:p>
            <a:pPr marL="0" indent="0">
              <a:buNone/>
            </a:pPr>
            <a:r>
              <a:rPr lang="en-US" dirty="0" smtClean="0"/>
              <a:t>Lucy    2</a:t>
            </a:r>
          </a:p>
          <a:p>
            <a:pPr marL="0" indent="0">
              <a:buNone/>
            </a:pPr>
            <a:r>
              <a:rPr lang="en-US" dirty="0" smtClean="0"/>
              <a:t>Yun     2</a:t>
            </a:r>
          </a:p>
          <a:p>
            <a:pPr marL="0" indent="0">
              <a:buNone/>
            </a:pPr>
            <a:r>
              <a:rPr lang="en-US" dirty="0" smtClean="0"/>
              <a:t>Jess    1</a:t>
            </a:r>
          </a:p>
          <a:p>
            <a:pPr marL="0" indent="0">
              <a:buNone/>
            </a:pPr>
            <a:r>
              <a:rPr lang="en-US" dirty="0" smtClean="0"/>
              <a:t>Steven  2</a:t>
            </a:r>
          </a:p>
          <a:p>
            <a:pPr marL="0" indent="0">
              <a:buNone/>
            </a:pPr>
            <a:r>
              <a:rPr lang="en-US" dirty="0" smtClean="0"/>
              <a:t>Mike    2</a:t>
            </a:r>
          </a:p>
          <a:p>
            <a:pPr marL="0" indent="0">
              <a:buNone/>
            </a:pPr>
            <a:r>
              <a:rPr lang="en-US" dirty="0" smtClean="0"/>
              <a:t>Wei     1</a:t>
            </a:r>
          </a:p>
          <a:p>
            <a:pPr marL="0" indent="0">
              <a:buNone/>
            </a:pPr>
            <a:r>
              <a:rPr lang="en-US" dirty="0" smtClean="0"/>
              <a:t>Richard 1</a:t>
            </a:r>
          </a:p>
          <a:p>
            <a:pPr marL="0" indent="0">
              <a:buNone/>
            </a:pPr>
            <a:r>
              <a:rPr lang="en-US" dirty="0" smtClean="0"/>
              <a:t>Time taken: 5.311 seconds, Fetched: 11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473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hive&gt; select name, sum(salary) over (partition by salary order by </a:t>
            </a:r>
            <a:r>
              <a:rPr lang="en-US" dirty="0" err="1" smtClean="0"/>
              <a:t>start_date</a:t>
            </a:r>
            <a:r>
              <a:rPr lang="en-US" dirty="0" smtClean="0"/>
              <a:t> rows between unbounded preceding and current row) from </a:t>
            </a:r>
            <a:r>
              <a:rPr lang="en-US" dirty="0" err="1" smtClean="0"/>
              <a:t>employee_contract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514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 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Will    4000</a:t>
            </a:r>
          </a:p>
          <a:p>
            <a:pPr marL="0" indent="0">
              <a:buNone/>
            </a:pPr>
            <a:r>
              <a:rPr lang="en-US" dirty="0" smtClean="0"/>
              <a:t>Will    8000</a:t>
            </a:r>
          </a:p>
          <a:p>
            <a:pPr marL="0" indent="0">
              <a:buNone/>
            </a:pPr>
            <a:r>
              <a:rPr lang="en-US" dirty="0" smtClean="0"/>
              <a:t>Michael 5000</a:t>
            </a:r>
          </a:p>
          <a:p>
            <a:pPr marL="0" indent="0">
              <a:buNone/>
            </a:pPr>
            <a:r>
              <a:rPr lang="en-US" dirty="0" smtClean="0"/>
              <a:t>Lily    10000</a:t>
            </a:r>
          </a:p>
          <a:p>
            <a:pPr marL="0" indent="0">
              <a:buNone/>
            </a:pPr>
            <a:r>
              <a:rPr lang="en-US" dirty="0" smtClean="0"/>
              <a:t>Lucy    5500</a:t>
            </a:r>
          </a:p>
          <a:p>
            <a:pPr marL="0" indent="0">
              <a:buNone/>
            </a:pPr>
            <a:r>
              <a:rPr lang="en-US" dirty="0" smtClean="0"/>
              <a:t>Yun     11000</a:t>
            </a:r>
          </a:p>
          <a:p>
            <a:pPr marL="0" indent="0">
              <a:buNone/>
            </a:pPr>
            <a:r>
              <a:rPr lang="en-US" dirty="0" smtClean="0"/>
              <a:t>Jess    6000</a:t>
            </a:r>
          </a:p>
          <a:p>
            <a:pPr marL="0" indent="0">
              <a:buNone/>
            </a:pPr>
            <a:r>
              <a:rPr lang="en-US" dirty="0" smtClean="0"/>
              <a:t>Steven  6400</a:t>
            </a:r>
          </a:p>
          <a:p>
            <a:pPr marL="0" indent="0">
              <a:buNone/>
            </a:pPr>
            <a:r>
              <a:rPr lang="en-US" dirty="0" smtClean="0"/>
              <a:t>Mike    12800</a:t>
            </a:r>
          </a:p>
          <a:p>
            <a:pPr marL="0" indent="0">
              <a:buNone/>
            </a:pPr>
            <a:r>
              <a:rPr lang="en-US" dirty="0" smtClean="0"/>
              <a:t>Wei     7000</a:t>
            </a:r>
          </a:p>
          <a:p>
            <a:pPr marL="0" indent="0">
              <a:buNone/>
            </a:pPr>
            <a:r>
              <a:rPr lang="en-US" dirty="0" smtClean="0"/>
              <a:t>Richard 8000</a:t>
            </a:r>
          </a:p>
          <a:p>
            <a:pPr marL="0" indent="0">
              <a:buNone/>
            </a:pPr>
            <a:r>
              <a:rPr lang="en-US" dirty="0" smtClean="0"/>
              <a:t>Time taken: 5.302 seconds, Fetched: 11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hive&gt; SELECT </a:t>
            </a:r>
            <a:r>
              <a:rPr lang="en-US" dirty="0" err="1" smtClean="0"/>
              <a:t>sex_age.sex,collect_set</a:t>
            </a:r>
            <a:r>
              <a:rPr lang="en-US" dirty="0" smtClean="0"/>
              <a:t>(</a:t>
            </a:r>
            <a:r>
              <a:rPr lang="en-US" dirty="0" err="1" smtClean="0"/>
              <a:t>sex_age.age</a:t>
            </a:r>
            <a:r>
              <a:rPr lang="en-US" dirty="0" smtClean="0"/>
              <a:t>)[0] AS </a:t>
            </a:r>
            <a:r>
              <a:rPr lang="en-US" dirty="0" err="1" smtClean="0"/>
              <a:t>random_age</a:t>
            </a:r>
            <a:r>
              <a:rPr lang="en-US" dirty="0" smtClean="0"/>
              <a:t>,  count(*) AS </a:t>
            </a:r>
            <a:r>
              <a:rPr lang="en-US" dirty="0" err="1" smtClean="0"/>
              <a:t>row_cnt</a:t>
            </a:r>
            <a:r>
              <a:rPr lang="en-US" dirty="0" smtClean="0"/>
              <a:t> FROM </a:t>
            </a:r>
            <a:r>
              <a:rPr lang="en-US" dirty="0" err="1" smtClean="0"/>
              <a:t>employee_internal</a:t>
            </a:r>
            <a:r>
              <a:rPr lang="en-US" dirty="0" smtClean="0"/>
              <a:t> GROUP BY </a:t>
            </a:r>
            <a:r>
              <a:rPr lang="en-US" dirty="0" err="1" smtClean="0"/>
              <a:t>sex_age.sex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0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Execution completed successfully</a:t>
            </a:r>
          </a:p>
          <a:p>
            <a:pPr marL="0" indent="0">
              <a:buNone/>
            </a:pPr>
            <a:r>
              <a:rPr lang="en-US" dirty="0" err="1" smtClean="0"/>
              <a:t>Mapred</a:t>
            </a:r>
            <a:r>
              <a:rPr lang="en-US" dirty="0" smtClean="0"/>
              <a:t> Local Task Succeeded . Convert the Join</a:t>
            </a:r>
          </a:p>
          <a:p>
            <a:pPr marL="0" indent="0">
              <a:buNone/>
            </a:pPr>
            <a:r>
              <a:rPr lang="en-US" dirty="0" smtClean="0"/>
              <a:t>into </a:t>
            </a:r>
            <a:r>
              <a:rPr lang="en-US" dirty="0" err="1" smtClean="0"/>
              <a:t>MapJoin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 smtClean="0"/>
              <a:t>Female  27      2</a:t>
            </a:r>
          </a:p>
          <a:p>
            <a:pPr marL="0" indent="0">
              <a:buNone/>
            </a:pPr>
            <a:r>
              <a:rPr lang="en-US" dirty="0" smtClean="0"/>
              <a:t>Male    35      2</a:t>
            </a:r>
          </a:p>
          <a:p>
            <a:pPr marL="0" indent="0">
              <a:buNone/>
            </a:pPr>
            <a:r>
              <a:rPr lang="en-US" dirty="0" smtClean="0"/>
              <a:t>Time taken: 5.608 seconds, Fetched: 2 row(s)</a:t>
            </a:r>
          </a:p>
          <a:p>
            <a:pPr marL="0" indent="0">
              <a:buNone/>
            </a:pPr>
            <a:r>
              <a:rPr lang="en-US" dirty="0" smtClean="0"/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3714</Words>
  <Application>Microsoft Office PowerPoint</Application>
  <PresentationFormat>On-screen Show (4:3)</PresentationFormat>
  <Paragraphs>712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HIVE Advanced Analytics functions</vt:lpstr>
      <vt:lpstr>PowerPoint Presentation</vt:lpstr>
      <vt:lpstr>Load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Find row count by sex and random age for each sex</vt:lpstr>
      <vt:lpstr>results</vt:lpstr>
      <vt:lpstr>PowerPoint Presentation</vt:lpstr>
      <vt:lpstr>PowerPoint Presentation</vt:lpstr>
      <vt:lpstr>Create the average ‘age’ for males by performing the division directly inside the query</vt:lpstr>
      <vt:lpstr>Same output as the ‘avg’ function invoked on the last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the total for ‘salary’ is slowing being added together.</vt:lpstr>
      <vt:lpstr>All of these added together in a single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of the commands together in one query.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breakdown</vt:lpstr>
      <vt:lpstr>breakdown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Advanced Analytics functions</dc:title>
  <dc:creator>Ostrowski, David (D.A.)</dc:creator>
  <cp:lastModifiedBy>Ostrowski, David (D.A.)</cp:lastModifiedBy>
  <cp:revision>31</cp:revision>
  <cp:lastPrinted>2015-09-21T12:23:22Z</cp:lastPrinted>
  <dcterms:created xsi:type="dcterms:W3CDTF">2015-09-15T20:39:53Z</dcterms:created>
  <dcterms:modified xsi:type="dcterms:W3CDTF">2015-09-23T23:13:11Z</dcterms:modified>
</cp:coreProperties>
</file>