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90" r:id="rId3"/>
    <p:sldId id="278" r:id="rId4"/>
    <p:sldId id="392" r:id="rId5"/>
    <p:sldId id="461" r:id="rId6"/>
    <p:sldId id="393" r:id="rId7"/>
    <p:sldId id="394" r:id="rId8"/>
    <p:sldId id="395" r:id="rId9"/>
    <p:sldId id="398" r:id="rId10"/>
    <p:sldId id="397" r:id="rId11"/>
    <p:sldId id="396" r:id="rId12"/>
    <p:sldId id="370" r:id="rId13"/>
    <p:sldId id="457" r:id="rId14"/>
    <p:sldId id="473" r:id="rId15"/>
    <p:sldId id="508" r:id="rId16"/>
    <p:sldId id="514" r:id="rId17"/>
    <p:sldId id="369" r:id="rId18"/>
    <p:sldId id="470" r:id="rId19"/>
    <p:sldId id="455" r:id="rId20"/>
    <p:sldId id="354" r:id="rId21"/>
    <p:sldId id="359" r:id="rId22"/>
    <p:sldId id="313" r:id="rId23"/>
    <p:sldId id="315" r:id="rId24"/>
    <p:sldId id="509" r:id="rId25"/>
    <p:sldId id="510" r:id="rId26"/>
    <p:sldId id="511" r:id="rId27"/>
    <p:sldId id="512" r:id="rId28"/>
    <p:sldId id="513" r:id="rId29"/>
    <p:sldId id="316" r:id="rId30"/>
    <p:sldId id="502" r:id="rId31"/>
    <p:sldId id="480" r:id="rId32"/>
    <p:sldId id="318" r:id="rId33"/>
    <p:sldId id="515" r:id="rId34"/>
    <p:sldId id="516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6" autoAdjust="0"/>
    <p:restoredTop sz="94660"/>
  </p:normalViewPr>
  <p:slideViewPr>
    <p:cSldViewPr>
      <p:cViewPr varScale="1">
        <p:scale>
          <a:sx n="63" d="100"/>
          <a:sy n="63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7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F8F9-38EB-4A15-BB99-A4D2770EB38D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35CE-4A3E-4AF6-81A4-94DC270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 i="1" dirty="0" smtClean="0"/>
              <a:t>MDS 535</a:t>
            </a:r>
            <a:br>
              <a:rPr lang="en-US" altLang="en-US" sz="4000" b="1" i="1" dirty="0" smtClean="0"/>
            </a:br>
            <a:r>
              <a:rPr lang="en-US" altLang="en-US" sz="4000" b="1" i="1" dirty="0" smtClean="0"/>
              <a:t>Programming language and environments:</a:t>
            </a:r>
            <a:br>
              <a:rPr lang="en-US" altLang="en-US" sz="4000" b="1" i="1" dirty="0" smtClean="0"/>
            </a:br>
            <a:r>
              <a:rPr lang="en-US" altLang="en-US" sz="4000" b="1" i="1" dirty="0" smtClean="0">
                <a:solidFill>
                  <a:srgbClr val="FF0000"/>
                </a:solidFill>
              </a:rPr>
              <a:t>Scala Programming on the apache Spark platform</a:t>
            </a:r>
            <a:r>
              <a:rPr lang="en-US" altLang="en-US" sz="6000" dirty="0" smtClean="0">
                <a:solidFill>
                  <a:srgbClr val="FF0000"/>
                </a:solidFill>
              </a:rPr>
              <a:t/>
            </a:r>
            <a:br>
              <a:rPr lang="en-US" altLang="en-US" sz="6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A. </a:t>
            </a:r>
            <a:r>
              <a:rPr lang="en-US" dirty="0" smtClean="0"/>
              <a:t>Ostrowski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3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Libraries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MLIB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MLIB provides multiple types of machine learning algorithms</a:t>
            </a:r>
          </a:p>
          <a:p>
            <a:endParaRPr lang="en-US" sz="2600" dirty="0" smtClean="0"/>
          </a:p>
          <a:p>
            <a:r>
              <a:rPr lang="en-US" sz="2600" dirty="0" smtClean="0"/>
              <a:t>All are scalable across a cluster</a:t>
            </a:r>
          </a:p>
          <a:p>
            <a:endParaRPr lang="en-US" sz="2600" dirty="0" smtClean="0"/>
          </a:p>
          <a:p>
            <a:r>
              <a:rPr lang="en-US" sz="2600" dirty="0" smtClean="0"/>
              <a:t>A set of functions called directly in Scala that can be applied to a data collection</a:t>
            </a:r>
          </a:p>
          <a:p>
            <a:endParaRPr lang="en-US" sz="2600" dirty="0" smtClean="0"/>
          </a:p>
          <a:p>
            <a:r>
              <a:rPr lang="en-US" sz="2600" dirty="0" smtClean="0"/>
              <a:t>Allowing for you to call various functions on Distributed data sets and provide for immediate comparison</a:t>
            </a:r>
          </a:p>
          <a:p>
            <a:endParaRPr lang="en-US" sz="2600" dirty="0" smtClean="0"/>
          </a:p>
          <a:p>
            <a:r>
              <a:rPr lang="en-US" sz="2600" dirty="0" smtClean="0"/>
              <a:t>Completely integrated as a library to be imported in your code (easy to use)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Libraries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err="1" smtClean="0"/>
              <a:t>GraphX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library that provides an API for manipulating graphs and performing graph-parallel computations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GraphX</a:t>
            </a:r>
            <a:r>
              <a:rPr lang="en-US" sz="2400" dirty="0" smtClean="0"/>
              <a:t> extends Sparks RDD API , allowing one to create a directed graph with arbitrary properties. </a:t>
            </a:r>
          </a:p>
          <a:p>
            <a:endParaRPr lang="en-US" sz="2400" dirty="0" smtClean="0"/>
          </a:p>
          <a:p>
            <a:r>
              <a:rPr lang="en-US" sz="2400" dirty="0" smtClean="0"/>
              <a:t>Same as MLIB, called directly as functions which allow for the means of supporting graph representation as well as operations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/>
              <a:t>S</a:t>
            </a:r>
            <a:r>
              <a:rPr lang="en-US" sz="3200" b="1" dirty="0" smtClean="0"/>
              <a:t>cala – why do we want it?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Scala is a language that has gained traction lately (even before Spark) due to </a:t>
            </a:r>
          </a:p>
          <a:p>
            <a:pPr lvl="1"/>
            <a:r>
              <a:rPr lang="en-US" sz="2600" dirty="0" smtClean="0"/>
              <a:t>Strongly typed</a:t>
            </a:r>
          </a:p>
          <a:p>
            <a:pPr lvl="1"/>
            <a:r>
              <a:rPr lang="en-US" sz="2600" dirty="0" smtClean="0"/>
              <a:t>JVM Language</a:t>
            </a:r>
          </a:p>
          <a:p>
            <a:pPr lvl="2"/>
            <a:r>
              <a:rPr lang="en-US" sz="2600" dirty="0" smtClean="0"/>
              <a:t>All code is converted to </a:t>
            </a:r>
            <a:r>
              <a:rPr lang="en-US" sz="2600" dirty="0" err="1" smtClean="0"/>
              <a:t>bytecode</a:t>
            </a:r>
            <a:endParaRPr lang="en-US" sz="2600" dirty="0" smtClean="0"/>
          </a:p>
          <a:p>
            <a:pPr lvl="2"/>
            <a:r>
              <a:rPr lang="en-US" sz="2600" dirty="0" smtClean="0"/>
              <a:t>Platform independence of Java</a:t>
            </a:r>
          </a:p>
          <a:p>
            <a:pPr lvl="2"/>
            <a:r>
              <a:rPr lang="en-US" sz="2600" dirty="0" smtClean="0"/>
              <a:t>Can leverage Java API</a:t>
            </a:r>
          </a:p>
          <a:p>
            <a:pPr lvl="2"/>
            <a:r>
              <a:rPr lang="en-US" sz="2600" dirty="0" smtClean="0"/>
              <a:t>Perhaps reach the potential of </a:t>
            </a:r>
            <a:r>
              <a:rPr lang="en-US" sz="2600" dirty="0" err="1" smtClean="0"/>
              <a:t>Jython</a:t>
            </a:r>
            <a:endParaRPr lang="en-US" sz="2600" dirty="0" smtClean="0"/>
          </a:p>
          <a:p>
            <a:pPr lvl="1"/>
            <a:r>
              <a:rPr lang="en-US" sz="2600" dirty="0" smtClean="0"/>
              <a:t>Support ‘Scaling up’ due to being strongly typed and high support for functional programming</a:t>
            </a:r>
            <a:endParaRPr lang="en-US" sz="2600" dirty="0"/>
          </a:p>
          <a:p>
            <a:pPr lvl="1"/>
            <a:r>
              <a:rPr lang="en-US" sz="2600" dirty="0" smtClean="0"/>
              <a:t>Spark is written in 20,000 lines of Scala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1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</a:t>
            </a:r>
            <a:r>
              <a:rPr lang="en-US" sz="3600" b="1" dirty="0"/>
              <a:t>S</a:t>
            </a:r>
            <a:r>
              <a:rPr lang="en-US" sz="3600" b="1" dirty="0" smtClean="0"/>
              <a:t>cala – More Reasons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Highly Object Oriented </a:t>
            </a:r>
          </a:p>
          <a:p>
            <a:pPr lvl="1"/>
            <a:r>
              <a:rPr lang="en-US" sz="2400" dirty="0" smtClean="0"/>
              <a:t>Between Java and </a:t>
            </a:r>
            <a:r>
              <a:rPr lang="en-US" sz="2400" dirty="0" err="1" smtClean="0"/>
              <a:t>SmallTalk</a:t>
            </a:r>
            <a:r>
              <a:rPr lang="en-US" sz="2400" dirty="0" smtClean="0"/>
              <a:t> / Squeak</a:t>
            </a:r>
          </a:p>
          <a:p>
            <a:r>
              <a:rPr lang="en-US" sz="2400" dirty="0" smtClean="0"/>
              <a:t>Very Condense (no code bloat associated with Java) </a:t>
            </a:r>
          </a:p>
          <a:p>
            <a:r>
              <a:rPr lang="en-US" sz="2400" dirty="0" smtClean="0"/>
              <a:t>Expressive</a:t>
            </a:r>
          </a:p>
          <a:p>
            <a:pPr lvl="1"/>
            <a:r>
              <a:rPr lang="en-US" sz="2400" dirty="0" smtClean="0"/>
              <a:t>First Class functions</a:t>
            </a:r>
          </a:p>
          <a:p>
            <a:r>
              <a:rPr lang="en-US" sz="2400" dirty="0" smtClean="0"/>
              <a:t>Concise</a:t>
            </a:r>
          </a:p>
          <a:p>
            <a:pPr lvl="1"/>
            <a:r>
              <a:rPr lang="en-US" sz="2400" dirty="0" smtClean="0"/>
              <a:t>Type Inference</a:t>
            </a:r>
          </a:p>
          <a:p>
            <a:pPr lvl="1"/>
            <a:r>
              <a:rPr lang="en-US" sz="2400" dirty="0" smtClean="0"/>
              <a:t>Literal Syntax for function creation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/>
              <a:t>S</a:t>
            </a:r>
            <a:r>
              <a:rPr lang="en-US" sz="3200" b="1" dirty="0" smtClean="0"/>
              <a:t>cala – More Reasons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Java interoperability</a:t>
            </a:r>
          </a:p>
          <a:p>
            <a:pPr lvl="1"/>
            <a:r>
              <a:rPr lang="en-US" sz="2400" dirty="0"/>
              <a:t>Can reuse java libraries</a:t>
            </a:r>
          </a:p>
          <a:p>
            <a:pPr lvl="1"/>
            <a:r>
              <a:rPr lang="en-US" sz="2400" dirty="0"/>
              <a:t>Can reuse java tools</a:t>
            </a:r>
          </a:p>
          <a:p>
            <a:pPr lvl="1"/>
            <a:r>
              <a:rPr lang="en-US" sz="2400" dirty="0"/>
              <a:t>No performance </a:t>
            </a:r>
            <a:r>
              <a:rPr lang="en-US" sz="2400" dirty="0" smtClean="0"/>
              <a:t>penalty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0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/>
              <a:t>S</a:t>
            </a:r>
            <a:r>
              <a:rPr lang="en-US" sz="3200" b="1" dirty="0" smtClean="0"/>
              <a:t>cala – More Reasons</a:t>
            </a:r>
            <a:endParaRPr lang="en-US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673392" cy="437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Scala</a:t>
            </a:r>
            <a:endParaRPr lang="en-US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05000"/>
            <a:ext cx="4953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Functional  / Parallel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Best support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Concise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Interpretive Prompt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Running Scala through Spark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2400" dirty="0" smtClean="0"/>
              <a:t>interpretive prompt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All examples in Scala/Spark are managed in the interpretive prompt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start the spark interactive prompt type “spark-shell” within the bin directory</a:t>
            </a:r>
          </a:p>
          <a:p>
            <a:pPr marL="0" indent="0">
              <a:buNone/>
            </a:pPr>
            <a:r>
              <a:rPr lang="de-DE" sz="2400" dirty="0" smtClean="0"/>
              <a:t>	After logging on – change directory to the spark home 	directory:</a:t>
            </a:r>
          </a:p>
          <a:p>
            <a:pPr marL="0" indent="0">
              <a:buNone/>
            </a:pPr>
            <a:r>
              <a:rPr lang="de-DE" sz="2400" dirty="0" smtClean="0"/>
              <a:t>	ubuntu@ip-172-31-21-139</a:t>
            </a:r>
            <a:r>
              <a:rPr lang="de-DE" sz="2400" dirty="0"/>
              <a:t>:~$ </a:t>
            </a:r>
            <a:r>
              <a:rPr lang="de-DE" sz="2400" b="1" dirty="0"/>
              <a:t>cd </a:t>
            </a:r>
            <a:r>
              <a:rPr lang="de-DE" sz="2400" b="1" dirty="0" smtClean="0"/>
              <a:t>spark-1.2.0-bin-hadoop1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	From the home directory run the startup shell script as 	follows: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	 /</a:t>
            </a:r>
            <a:r>
              <a:rPr lang="de-DE" sz="2400" dirty="0" smtClean="0"/>
              <a:t>spark-1.2.0-bin-hadoop1$ </a:t>
            </a:r>
            <a:r>
              <a:rPr lang="de-DE" sz="2400" b="1" dirty="0" smtClean="0"/>
              <a:t>./</a:t>
            </a:r>
            <a:r>
              <a:rPr lang="de-DE" sz="2400" b="1" dirty="0"/>
              <a:t>bin/spark-shell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You can then cut/paste the code directly into the “spark” interpretive prompt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89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Running Scala through Spark 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2400" dirty="0" smtClean="0"/>
              <a:t>interpretive prompt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examples in Scala/Spark are managed in the interpretive prompt</a:t>
            </a:r>
          </a:p>
          <a:p>
            <a:r>
              <a:rPr lang="en-US" sz="2400" dirty="0" smtClean="0"/>
              <a:t>Again, present the screen as to what exactly the spark prompt will look like………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3913024" cy="24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4010026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 rot="16200000">
            <a:off x="4437227" y="4279024"/>
            <a:ext cx="45719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Scala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2400" dirty="0" smtClean="0"/>
              <a:t>(typed directly into the Spark/Scala Shell)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89" y="1676400"/>
            <a:ext cx="9123947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//Default </a:t>
            </a:r>
            <a:r>
              <a:rPr lang="en-US" sz="9600" dirty="0" smtClean="0"/>
              <a:t>variables  are assigned to any expressions</a:t>
            </a:r>
          </a:p>
          <a:p>
            <a:pPr marL="0" indent="0">
              <a:buNone/>
            </a:pPr>
            <a:r>
              <a:rPr lang="en-US" sz="9600" dirty="0" err="1" smtClean="0"/>
              <a:t>scala</a:t>
            </a:r>
            <a:r>
              <a:rPr lang="en-US" sz="9600" dirty="0" smtClean="0"/>
              <a:t>&gt;8 * 5 + 2</a:t>
            </a:r>
          </a:p>
          <a:p>
            <a:pPr marL="0" indent="0">
              <a:buNone/>
            </a:pPr>
            <a:r>
              <a:rPr lang="en-US" sz="9600" dirty="0" smtClean="0"/>
              <a:t>Res0: </a:t>
            </a:r>
            <a:r>
              <a:rPr lang="en-US" sz="9600" dirty="0" err="1" smtClean="0"/>
              <a:t>Int</a:t>
            </a:r>
            <a:r>
              <a:rPr lang="en-US" sz="9600" dirty="0" smtClean="0"/>
              <a:t> = 42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Scala&gt;0.5 * res0</a:t>
            </a:r>
          </a:p>
          <a:p>
            <a:pPr marL="0" indent="0">
              <a:buNone/>
            </a:pPr>
            <a:r>
              <a:rPr lang="en-US" sz="9600" dirty="0" smtClean="0"/>
              <a:t>Res1= Double = 21.0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//All simple data types are objects</a:t>
            </a:r>
          </a:p>
          <a:p>
            <a:pPr marL="0" indent="0">
              <a:buNone/>
            </a:pPr>
            <a:r>
              <a:rPr lang="en-US" sz="9600" dirty="0" err="1"/>
              <a:t>s</a:t>
            </a:r>
            <a:r>
              <a:rPr lang="en-US" sz="9600" dirty="0" err="1" smtClean="0"/>
              <a:t>cala</a:t>
            </a:r>
            <a:r>
              <a:rPr lang="en-US" sz="9600" dirty="0" smtClean="0"/>
              <a:t>&gt;”Hello, “ + res0</a:t>
            </a:r>
          </a:p>
          <a:p>
            <a:pPr marL="0" indent="0">
              <a:buNone/>
            </a:pPr>
            <a:r>
              <a:rPr lang="en-US" sz="9600" dirty="0" smtClean="0"/>
              <a:t>Res2: </a:t>
            </a:r>
            <a:r>
              <a:rPr lang="en-US" sz="9600" dirty="0" err="1" smtClean="0"/>
              <a:t>java.lang.String</a:t>
            </a:r>
            <a:r>
              <a:rPr lang="en-US" sz="9600" dirty="0" smtClean="0"/>
              <a:t> = Hello, 42</a:t>
            </a:r>
          </a:p>
          <a:p>
            <a:pPr marL="0" indent="0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en-US" sz="9600" dirty="0" err="1"/>
              <a:t>s</a:t>
            </a:r>
            <a:r>
              <a:rPr lang="en-US" sz="9600" dirty="0" err="1" smtClean="0"/>
              <a:t>cala</a:t>
            </a:r>
            <a:r>
              <a:rPr lang="en-US" sz="9600" dirty="0" smtClean="0"/>
              <a:t>&gt;10.toString()</a:t>
            </a:r>
          </a:p>
          <a:p>
            <a:pPr marL="0" indent="0">
              <a:buNone/>
            </a:pPr>
            <a:r>
              <a:rPr lang="en-US" sz="9600" dirty="0" smtClean="0"/>
              <a:t>Res2: String =  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7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2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Spark Stack Overview</a:t>
            </a:r>
          </a:p>
          <a:p>
            <a:r>
              <a:rPr lang="en-US" sz="2400" dirty="0"/>
              <a:t>Spark / Scala </a:t>
            </a:r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Scala Basics</a:t>
            </a:r>
          </a:p>
          <a:p>
            <a:r>
              <a:rPr lang="en-US" sz="2400" dirty="0" smtClean="0"/>
              <a:t>RDD operations </a:t>
            </a:r>
          </a:p>
          <a:p>
            <a:r>
              <a:rPr lang="en-US" sz="2400" dirty="0" smtClean="0"/>
              <a:t>Spark SQL</a:t>
            </a:r>
          </a:p>
          <a:p>
            <a:r>
              <a:rPr lang="en-US" sz="2400" dirty="0" smtClean="0"/>
              <a:t>Standalone applications with Scala</a:t>
            </a:r>
          </a:p>
          <a:p>
            <a:r>
              <a:rPr lang="en-US" sz="2400" dirty="0" smtClean="0"/>
              <a:t>Streaming Spark</a:t>
            </a:r>
          </a:p>
          <a:p>
            <a:r>
              <a:rPr lang="en-US" sz="2400" dirty="0" smtClean="0"/>
              <a:t>MLIB</a:t>
            </a:r>
            <a:endParaRPr lang="en-US" sz="2400" dirty="0"/>
          </a:p>
          <a:p>
            <a:r>
              <a:rPr lang="en-US" sz="2400" dirty="0" err="1" smtClean="0"/>
              <a:t>GraphX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2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Scala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2400" dirty="0" smtClean="0"/>
              <a:t>(typed directly into the Spark Shell)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&gt;a</a:t>
            </a:r>
            <a:r>
              <a:rPr lang="en-US" sz="2400" dirty="0"/>
              <a:t>.+(b)</a:t>
            </a:r>
          </a:p>
          <a:p>
            <a:pPr marL="0" indent="0">
              <a:buNone/>
            </a:pPr>
            <a:r>
              <a:rPr lang="en-US" sz="2400" dirty="0"/>
              <a:t>Res1: </a:t>
            </a:r>
            <a:r>
              <a:rPr lang="en-US" sz="2400" dirty="0" err="1"/>
              <a:t>Int</a:t>
            </a:r>
            <a:r>
              <a:rPr lang="en-US" sz="2400" dirty="0"/>
              <a:t> = 200		//So you can consider , the operator as a method</a:t>
            </a:r>
          </a:p>
          <a:p>
            <a:pPr marL="0" indent="0">
              <a:buNone/>
            </a:pPr>
            <a:r>
              <a:rPr lang="en-US" sz="2400" dirty="0"/>
              <a:t>A method b as a shorthand for  </a:t>
            </a:r>
            <a:r>
              <a:rPr lang="en-US" sz="2400" dirty="0" err="1"/>
              <a:t>a.method</a:t>
            </a:r>
            <a:r>
              <a:rPr lang="en-US" sz="2400" dirty="0"/>
              <a:t>(b)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 smtClean="0"/>
              <a:t>myVal</a:t>
            </a:r>
            <a:r>
              <a:rPr lang="en-US" sz="2400" dirty="0" smtClean="0"/>
              <a:t>: String  = “Foo”</a:t>
            </a:r>
          </a:p>
          <a:p>
            <a:pPr marL="0" indent="0">
              <a:buNone/>
            </a:pPr>
            <a:r>
              <a:rPr lang="en-US" sz="2400" dirty="0" smtClean="0"/>
              <a:t>keyword “</a:t>
            </a:r>
            <a:r>
              <a:rPr lang="en-US" sz="2400" dirty="0" err="1" smtClean="0"/>
              <a:t>val</a:t>
            </a:r>
            <a:r>
              <a:rPr lang="en-US" sz="2400" dirty="0" smtClean="0"/>
              <a:t>”  this means that a variable cannot change value  (immutable variable)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myVar:String</a:t>
            </a:r>
            <a:r>
              <a:rPr lang="en-US" sz="2400" dirty="0" smtClean="0"/>
              <a:t> = “Foo”</a:t>
            </a:r>
          </a:p>
          <a:p>
            <a:pPr marL="0" indent="0">
              <a:buNone/>
            </a:pPr>
            <a:r>
              <a:rPr lang="en-US" sz="2400" dirty="0" smtClean="0"/>
              <a:t>the keyword </a:t>
            </a:r>
            <a:r>
              <a:rPr lang="en-US" sz="2400" dirty="0" err="1" smtClean="0"/>
              <a:t>var</a:t>
            </a:r>
            <a:r>
              <a:rPr lang="en-US" sz="2400" dirty="0" smtClean="0"/>
              <a:t> means that it is a variable that can be changed </a:t>
            </a:r>
            <a:r>
              <a:rPr lang="en-US" sz="2400" dirty="0"/>
              <a:t>(</a:t>
            </a:r>
            <a:r>
              <a:rPr lang="en-US" sz="2400" dirty="0" smtClean="0"/>
              <a:t>mutable variable)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5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9768"/>
            <a:ext cx="72390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8275"/>
            <a:ext cx="8229600" cy="49069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you assign an initial value to a variable , the </a:t>
            </a:r>
            <a:r>
              <a:rPr lang="en-US" dirty="0"/>
              <a:t>S</a:t>
            </a:r>
            <a:r>
              <a:rPr lang="en-US" dirty="0" smtClean="0"/>
              <a:t>cala compiler can figure out the type of the variable based on the value assigned to it (variable type inference)</a:t>
            </a:r>
          </a:p>
          <a:p>
            <a:pPr marL="0" indent="0">
              <a:buNone/>
            </a:pPr>
            <a:r>
              <a:rPr lang="en-US" dirty="0" err="1"/>
              <a:t>myVal</a:t>
            </a:r>
            <a:r>
              <a:rPr lang="en-US" dirty="0"/>
              <a:t> = "test" // gave an error</a:t>
            </a:r>
          </a:p>
          <a:p>
            <a:pPr marL="0" indent="0">
              <a:buNone/>
            </a:pPr>
            <a:r>
              <a:rPr lang="en-US" dirty="0" err="1"/>
              <a:t>myVar</a:t>
            </a:r>
            <a:r>
              <a:rPr lang="en-US" dirty="0"/>
              <a:t> = "test" // can change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</a:t>
            </a:r>
            <a:r>
              <a:rPr lang="en-US" dirty="0" err="1" smtClean="0"/>
              <a:t>stmt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x = 20;;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&gt;If </a:t>
            </a:r>
            <a:r>
              <a:rPr lang="en-US" dirty="0"/>
              <a:t>(x &lt; 21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 - 		</a:t>
            </a:r>
            <a:r>
              <a:rPr lang="en-US" dirty="0" err="1" smtClean="0"/>
              <a:t>println</a:t>
            </a:r>
            <a:r>
              <a:rPr lang="en-US" dirty="0" smtClean="0"/>
              <a:t>(“x </a:t>
            </a:r>
            <a:r>
              <a:rPr lang="en-US" dirty="0"/>
              <a:t>is less than </a:t>
            </a:r>
            <a:r>
              <a:rPr lang="en-US" dirty="0" smtClean="0"/>
              <a:t>21”);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  - }else{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printlin</a:t>
            </a:r>
            <a:r>
              <a:rPr lang="en-US" dirty="0"/>
              <a:t>(‘ x is greater than or equal to 21</a:t>
            </a:r>
            <a:r>
              <a:rPr lang="en-US" dirty="0" smtClean="0"/>
              <a:t>’);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cala</a:t>
            </a:r>
            <a:r>
              <a:rPr lang="en-US" dirty="0" smtClean="0"/>
              <a:t>&gt;}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Scala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myNumbers</a:t>
            </a:r>
            <a:r>
              <a:rPr lang="en-US" dirty="0"/>
              <a:t> = List(1,2,3,4,5,4,3)</a:t>
            </a:r>
          </a:p>
          <a:p>
            <a:pPr marL="0" indent="0">
              <a:buNone/>
            </a:pPr>
            <a:r>
              <a:rPr lang="en-US" dirty="0" err="1"/>
              <a:t>myNumbers</a:t>
            </a:r>
            <a:r>
              <a:rPr lang="en-US" dirty="0"/>
              <a:t>: List[</a:t>
            </a:r>
            <a:r>
              <a:rPr lang="en-US" dirty="0" err="1"/>
              <a:t>Int</a:t>
            </a:r>
            <a:r>
              <a:rPr lang="en-US" dirty="0"/>
              <a:t>] = List(1, 2, 3, 4, 5, 4, 3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“&lt;-” implies iteration through a collection – like I python saying for item in list: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for (</a:t>
            </a:r>
            <a:r>
              <a:rPr lang="en-US" dirty="0" err="1"/>
              <a:t>num</a:t>
            </a:r>
            <a:r>
              <a:rPr lang="en-US" dirty="0"/>
              <a:t> &lt;- </a:t>
            </a:r>
            <a:r>
              <a:rPr lang="en-US" dirty="0" err="1"/>
              <a:t>myNumbers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|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for (i &lt;- 1 to 10)</a:t>
            </a:r>
            <a:r>
              <a:rPr lang="en-US" dirty="0" err="1"/>
              <a:t>println</a:t>
            </a:r>
            <a:r>
              <a:rPr lang="en-US" dirty="0"/>
              <a:t>(i)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2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069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count  = 0</a:t>
            </a:r>
          </a:p>
          <a:p>
            <a:pPr marL="0" indent="0">
              <a:buNone/>
            </a:pPr>
            <a:r>
              <a:rPr lang="en-US" sz="2400" dirty="0"/>
              <a:t>count: </a:t>
            </a:r>
            <a:r>
              <a:rPr lang="en-US" sz="2400" dirty="0" err="1"/>
              <a:t>Int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do {</a:t>
            </a:r>
          </a:p>
          <a:p>
            <a:pPr marL="0" indent="0">
              <a:buNone/>
            </a:pPr>
            <a:r>
              <a:rPr lang="en-US" sz="2400" dirty="0"/>
              <a:t>     | count += 1</a:t>
            </a:r>
          </a:p>
          <a:p>
            <a:pPr marL="0" indent="0">
              <a:buNone/>
            </a:pPr>
            <a:r>
              <a:rPr lang="en-US" sz="2400" dirty="0"/>
              <a:t>     | </a:t>
            </a:r>
            <a:r>
              <a:rPr lang="en-US" sz="2400" dirty="0" err="1"/>
              <a:t>println</a:t>
            </a:r>
            <a:r>
              <a:rPr lang="en-US" sz="2400" dirty="0"/>
              <a:t>(count)</a:t>
            </a:r>
          </a:p>
          <a:p>
            <a:pPr marL="0" indent="0">
              <a:buNone/>
            </a:pPr>
            <a:r>
              <a:rPr lang="en-US" sz="2400" dirty="0"/>
              <a:t>     | } while(count &lt; 10)</a:t>
            </a:r>
          </a:p>
          <a:p>
            <a:pPr marL="0" indent="0">
              <a:buNone/>
            </a:pP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10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functions: background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With Java, C++ etc. you are programming in an imperative style (you give one imperative command at a time, iterate with loops and mutate state shared between different functions)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Scala allows you to program imperatively as well as in a more functional style.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In Scala, functions are first-class constructs, this is evidenced by the following application of a function passed as an argument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functions: background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One concise means of printing a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myVar</a:t>
            </a:r>
            <a:r>
              <a:rPr lang="en-US" sz="2400" dirty="0"/>
              <a:t> = List(1,2,3)</a:t>
            </a:r>
          </a:p>
          <a:p>
            <a:pPr marL="0" indent="0">
              <a:buNone/>
            </a:pPr>
            <a:r>
              <a:rPr lang="en-US" sz="2400" dirty="0" err="1"/>
              <a:t>myVar</a:t>
            </a:r>
            <a:r>
              <a:rPr lang="en-US" sz="2400" dirty="0"/>
              <a:t>: List[</a:t>
            </a:r>
            <a:r>
              <a:rPr lang="en-US" sz="2400" dirty="0" err="1"/>
              <a:t>Int</a:t>
            </a:r>
            <a:r>
              <a:rPr lang="en-US" sz="2400" dirty="0"/>
              <a:t>] = List(1, 2, 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myVar.foreach</a:t>
            </a:r>
            <a:r>
              <a:rPr lang="en-US" sz="2400" dirty="0"/>
              <a:t>((</a:t>
            </a:r>
            <a:r>
              <a:rPr lang="en-US" sz="2400" dirty="0" err="1"/>
              <a:t>arg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) =&gt;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arg</a:t>
            </a:r>
            <a:r>
              <a:rPr lang="en-US" sz="2400" dirty="0"/>
              <a:t>))</a:t>
            </a:r>
          </a:p>
          <a:p>
            <a:pPr marL="0" indent="0">
              <a:buNone/>
            </a:pP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functions: background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One concise means of printing a list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myVar</a:t>
            </a:r>
            <a:r>
              <a:rPr lang="en-US" sz="2400" dirty="0"/>
              <a:t> = List(1,2,3)</a:t>
            </a:r>
          </a:p>
          <a:p>
            <a:pPr marL="0" indent="0">
              <a:buNone/>
            </a:pPr>
            <a:r>
              <a:rPr lang="en-US" sz="2400" dirty="0" err="1"/>
              <a:t>myVar</a:t>
            </a:r>
            <a:r>
              <a:rPr lang="en-US" sz="2400" dirty="0"/>
              <a:t>: List[</a:t>
            </a:r>
            <a:r>
              <a:rPr lang="en-US" sz="2400" dirty="0" err="1"/>
              <a:t>Int</a:t>
            </a:r>
            <a:r>
              <a:rPr lang="en-US" sz="2400" dirty="0"/>
              <a:t>] = List(1, 2, 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myVar.foreach</a:t>
            </a:r>
            <a:r>
              <a:rPr lang="en-US" sz="2400" dirty="0"/>
              <a:t>((</a:t>
            </a:r>
            <a:r>
              <a:rPr lang="en-US" sz="2400" dirty="0" err="1"/>
              <a:t>arg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) =&gt;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arg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&gt;List(1,2,3</a:t>
            </a:r>
            <a:r>
              <a:rPr lang="en-US" sz="2400" dirty="0"/>
              <a:t>).</a:t>
            </a:r>
            <a:r>
              <a:rPr lang="en-US" sz="2400" dirty="0" err="1"/>
              <a:t>foreach</a:t>
            </a:r>
            <a:r>
              <a:rPr lang="en-US" sz="2400" dirty="0"/>
              <a:t>((</a:t>
            </a:r>
            <a:r>
              <a:rPr lang="en-US" sz="2400" dirty="0" err="1"/>
              <a:t>arg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) =&gt;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arg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dirty="0" err="1" smtClean="0"/>
              <a:t>cala</a:t>
            </a:r>
            <a:r>
              <a:rPr lang="en-US" sz="2400" dirty="0" smtClean="0"/>
              <a:t>&gt;List(1,2,3</a:t>
            </a:r>
            <a:r>
              <a:rPr lang="en-US" sz="2400" dirty="0"/>
              <a:t>).</a:t>
            </a:r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1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functions: background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prior examples demonstrate a ‘function literal’ using the ‘=&gt;’ reserved word (simply referenced as a ‘right arrow’)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Here is a breakdown of the function literal syntax: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4" y="3657600"/>
            <a:ext cx="79338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7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functions: background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In an effort to guide you into a functional direction a functional relative of the imperative ‘for’ is available in Scala</a:t>
            </a:r>
            <a:endParaRPr lang="en-US" sz="2400" dirty="0"/>
          </a:p>
          <a:p>
            <a:pPr marL="0" indent="0">
              <a:buNone/>
            </a:pPr>
            <a:endParaRPr lang="nn-NO" sz="2400" dirty="0"/>
          </a:p>
          <a:p>
            <a:pPr marL="0" indent="0">
              <a:buNone/>
            </a:pPr>
            <a:r>
              <a:rPr lang="nn-NO" sz="2400" dirty="0"/>
              <a:t>scala&gt; for (arg &lt;- List(1,2,3))</a:t>
            </a:r>
          </a:p>
          <a:p>
            <a:pPr marL="0" indent="0">
              <a:buNone/>
            </a:pPr>
            <a:r>
              <a:rPr lang="nn-NO" sz="2400" dirty="0"/>
              <a:t>     | println(arg)</a:t>
            </a:r>
          </a:p>
          <a:p>
            <a:pPr marL="0" indent="0">
              <a:buNone/>
            </a:pPr>
            <a:r>
              <a:rPr lang="nn-NO" sz="2400" dirty="0"/>
              <a:t>1</a:t>
            </a:r>
          </a:p>
          <a:p>
            <a:pPr marL="0" indent="0">
              <a:buNone/>
            </a:pPr>
            <a:r>
              <a:rPr lang="nn-NO" sz="2400" dirty="0"/>
              <a:t>2</a:t>
            </a:r>
          </a:p>
          <a:p>
            <a:pPr marL="0" indent="0">
              <a:buNone/>
            </a:pPr>
            <a:r>
              <a:rPr lang="nn-NO" sz="2400" dirty="0"/>
              <a:t>3</a:t>
            </a:r>
          </a:p>
          <a:p>
            <a:pPr marL="0" indent="0">
              <a:buNone/>
            </a:pPr>
            <a:r>
              <a:rPr lang="nn-NO" sz="2400" dirty="0" smtClean="0"/>
              <a:t>Here, the ‘&lt;-’ operator is interpreted as ‘in’ just as for (arg in List(1,2,3)</a:t>
            </a:r>
            <a:endParaRPr lang="nn-NO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def</a:t>
            </a:r>
            <a:r>
              <a:rPr lang="en-US" sz="2400" dirty="0"/>
              <a:t> cube(a: </a:t>
            </a:r>
            <a:r>
              <a:rPr lang="en-US" sz="2400" dirty="0" err="1"/>
              <a:t>Int</a:t>
            </a:r>
            <a:r>
              <a:rPr lang="en-US" sz="2400" dirty="0"/>
              <a:t>): </a:t>
            </a:r>
            <a:r>
              <a:rPr lang="en-US" sz="2400" dirty="0" err="1"/>
              <a:t>Int</a:t>
            </a:r>
            <a:r>
              <a:rPr lang="en-US" sz="2400" dirty="0"/>
              <a:t> = a * a * a</a:t>
            </a:r>
          </a:p>
          <a:p>
            <a:pPr marL="0" indent="0">
              <a:buNone/>
            </a:pPr>
            <a:r>
              <a:rPr lang="en-US" sz="2400" dirty="0"/>
              <a:t>cube: (a: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  <a:r>
              <a:rPr lang="en-US" sz="2400" dirty="0" err="1"/>
              <a:t>Int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myNumbers.map</a:t>
            </a:r>
            <a:r>
              <a:rPr lang="en-US" sz="2400" dirty="0"/>
              <a:t>(x =&gt; cube(x))</a:t>
            </a:r>
          </a:p>
          <a:p>
            <a:pPr marL="0" indent="0">
              <a:buNone/>
            </a:pPr>
            <a:r>
              <a:rPr lang="en-US" sz="2400" dirty="0"/>
              <a:t>res8: List[</a:t>
            </a:r>
            <a:r>
              <a:rPr lang="en-US" sz="2400" dirty="0" err="1"/>
              <a:t>Int</a:t>
            </a:r>
            <a:r>
              <a:rPr lang="en-US" sz="2400" dirty="0"/>
              <a:t>] = List(1, 8, 27, 64, 125, 64, 27)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myNumbers.map</a:t>
            </a:r>
            <a:r>
              <a:rPr lang="en-US" sz="2400" dirty="0"/>
              <a:t>(x =&gt; x * x * x)</a:t>
            </a:r>
          </a:p>
          <a:p>
            <a:pPr marL="0" indent="0">
              <a:buNone/>
            </a:pPr>
            <a:r>
              <a:rPr lang="en-US" sz="2400" dirty="0"/>
              <a:t>res9: List[</a:t>
            </a:r>
            <a:r>
              <a:rPr lang="en-US" sz="2400" dirty="0" err="1"/>
              <a:t>Int</a:t>
            </a:r>
            <a:r>
              <a:rPr lang="en-US" sz="2400" dirty="0"/>
              <a:t>] = List(1, 8, 27, 64, 125, 64, 27)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</a:t>
            </a:r>
            <a:r>
              <a:rPr lang="en-US" sz="3600" b="1" dirty="0" smtClean="0"/>
              <a:t>park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engine for large-scale processing</a:t>
            </a:r>
          </a:p>
          <a:p>
            <a:r>
              <a:rPr lang="en-US" dirty="0" smtClean="0"/>
              <a:t>Implemented in Scala</a:t>
            </a:r>
          </a:p>
          <a:p>
            <a:r>
              <a:rPr lang="en-US" dirty="0" smtClean="0"/>
              <a:t>Support for Scala, Java </a:t>
            </a:r>
            <a:r>
              <a:rPr lang="en-US" dirty="0"/>
              <a:t>,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Documented speed is an order of magnitude faster than pig, hive (10-20X)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Scala</a:t>
            </a:r>
            <a:br>
              <a:rPr lang="en-US" sz="3200" b="1" dirty="0" smtClean="0"/>
            </a:br>
            <a:r>
              <a:rPr lang="en-US" sz="2400" b="1" dirty="0" smtClean="0"/>
              <a:t>functions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1009887"/>
            <a:ext cx="68059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myNumbers</a:t>
            </a:r>
            <a:r>
              <a:rPr lang="en-US" sz="2400" dirty="0"/>
              <a:t> = List(1,2,3,4,5,4,3)</a:t>
            </a:r>
          </a:p>
          <a:p>
            <a:r>
              <a:rPr lang="en-US" sz="2400" dirty="0" err="1"/>
              <a:t>myNumbers</a:t>
            </a:r>
            <a:r>
              <a:rPr lang="en-US" sz="2400" dirty="0"/>
              <a:t>: List[</a:t>
            </a:r>
            <a:r>
              <a:rPr lang="en-US" sz="2400" dirty="0" err="1"/>
              <a:t>Int</a:t>
            </a:r>
            <a:r>
              <a:rPr lang="en-US" sz="2400" dirty="0"/>
              <a:t>] = List(1, 2, 3, 4, 5, 4, 3)</a:t>
            </a:r>
          </a:p>
          <a:p>
            <a:endParaRPr lang="en-US" sz="2400" dirty="0"/>
          </a:p>
          <a:p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def</a:t>
            </a:r>
            <a:r>
              <a:rPr lang="en-US" sz="2400" dirty="0"/>
              <a:t> factorial(</a:t>
            </a:r>
            <a:r>
              <a:rPr lang="en-US" sz="2400" dirty="0" err="1"/>
              <a:t>n:Int</a:t>
            </a:r>
            <a:r>
              <a:rPr lang="en-US" sz="2400" dirty="0"/>
              <a:t>):</a:t>
            </a:r>
            <a:r>
              <a:rPr lang="en-US" sz="2400" dirty="0" err="1"/>
              <a:t>Int</a:t>
            </a:r>
            <a:r>
              <a:rPr lang="en-US" sz="2400" dirty="0"/>
              <a:t> = if (n==0) 1 else n * factorial(n-1)</a:t>
            </a:r>
          </a:p>
          <a:p>
            <a:r>
              <a:rPr lang="en-US" sz="2400" dirty="0"/>
              <a:t>factorial: (n: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  <a:r>
              <a:rPr lang="en-US" sz="2400" dirty="0" err="1"/>
              <a:t>Int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 smtClean="0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myNumbers.map</a:t>
            </a:r>
            <a:r>
              <a:rPr lang="en-US" sz="2400" dirty="0"/>
              <a:t>(factorial)</a:t>
            </a:r>
          </a:p>
          <a:p>
            <a:r>
              <a:rPr lang="en-US" sz="2400" dirty="0"/>
              <a:t>res18: List[</a:t>
            </a:r>
            <a:r>
              <a:rPr lang="en-US" sz="2400" dirty="0" err="1"/>
              <a:t>Int</a:t>
            </a:r>
            <a:r>
              <a:rPr lang="en-US" sz="2400" dirty="0"/>
              <a:t>] = List(1, 2, 6, 24, 120, 24, 6)</a:t>
            </a:r>
          </a:p>
          <a:p>
            <a:endParaRPr lang="en-US" sz="2400" dirty="0"/>
          </a:p>
          <a:p>
            <a:r>
              <a:rPr lang="en-US" sz="2400" dirty="0" err="1"/>
              <a:t>scala</a:t>
            </a:r>
            <a:r>
              <a:rPr lang="en-US" sz="2400" dirty="0"/>
              <a:t>&gt; </a:t>
            </a:r>
            <a:r>
              <a:rPr lang="en-US" sz="2400" dirty="0" err="1"/>
              <a:t>myNumbers.map</a:t>
            </a:r>
            <a:r>
              <a:rPr lang="en-US" sz="2400" dirty="0"/>
              <a:t>(factorial).sum</a:t>
            </a:r>
          </a:p>
          <a:p>
            <a:r>
              <a:rPr lang="en-US" sz="2400" dirty="0"/>
              <a:t>res19: </a:t>
            </a:r>
            <a:r>
              <a:rPr lang="en-US" sz="2400" dirty="0" err="1"/>
              <a:t>Int</a:t>
            </a:r>
            <a:r>
              <a:rPr lang="en-US" sz="2400" dirty="0"/>
              <a:t> = </a:t>
            </a:r>
            <a:r>
              <a:rPr lang="en-US" sz="2400" dirty="0" smtClean="0"/>
              <a:t>183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0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Scala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err="1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var</a:t>
            </a:r>
            <a:r>
              <a:rPr lang="en-US" sz="3100" dirty="0"/>
              <a:t> factor = 3</a:t>
            </a:r>
          </a:p>
          <a:p>
            <a:pPr marL="0" indent="0">
              <a:buNone/>
            </a:pPr>
            <a:r>
              <a:rPr lang="en-US" sz="3100" dirty="0"/>
              <a:t>factor: </a:t>
            </a:r>
            <a:r>
              <a:rPr lang="en-US" sz="3100" dirty="0" err="1"/>
              <a:t>Int</a:t>
            </a:r>
            <a:r>
              <a:rPr lang="en-US" sz="3100" dirty="0"/>
              <a:t> = 3</a:t>
            </a:r>
          </a:p>
          <a:p>
            <a:endParaRPr lang="en-US" sz="3100" dirty="0"/>
          </a:p>
          <a:p>
            <a:pPr marL="0" indent="0">
              <a:buNone/>
            </a:pPr>
            <a:r>
              <a:rPr lang="en-US" sz="3100" dirty="0" err="1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val</a:t>
            </a:r>
            <a:r>
              <a:rPr lang="en-US" sz="3100" dirty="0"/>
              <a:t> multiplier = (</a:t>
            </a:r>
            <a:r>
              <a:rPr lang="en-US" sz="3100" dirty="0" err="1"/>
              <a:t>i:Int</a:t>
            </a:r>
            <a:r>
              <a:rPr lang="en-US" sz="3100" dirty="0"/>
              <a:t>) =&gt; i * factor</a:t>
            </a:r>
          </a:p>
          <a:p>
            <a:pPr marL="0" indent="0">
              <a:buNone/>
            </a:pPr>
            <a:r>
              <a:rPr lang="en-US" sz="3100" dirty="0"/>
              <a:t>multiplier: </a:t>
            </a:r>
            <a:r>
              <a:rPr lang="en-US" sz="3100" dirty="0" err="1"/>
              <a:t>Int</a:t>
            </a:r>
            <a:r>
              <a:rPr lang="en-US" sz="3100" dirty="0"/>
              <a:t> =&gt; </a:t>
            </a:r>
            <a:r>
              <a:rPr lang="en-US" sz="3100" dirty="0" err="1"/>
              <a:t>Int</a:t>
            </a:r>
            <a:r>
              <a:rPr lang="en-US" sz="3100" dirty="0"/>
              <a:t> = &lt;function1&gt;</a:t>
            </a:r>
          </a:p>
          <a:p>
            <a:endParaRPr lang="en-US" sz="3100" dirty="0"/>
          </a:p>
          <a:p>
            <a:pPr marL="0" indent="0">
              <a:buNone/>
            </a:pPr>
            <a:r>
              <a:rPr lang="en-US" sz="3100" dirty="0" err="1"/>
              <a:t>scala</a:t>
            </a:r>
            <a:r>
              <a:rPr lang="en-US" sz="3100" dirty="0"/>
              <a:t>&gt; </a:t>
            </a:r>
            <a:r>
              <a:rPr lang="en-US" sz="3100" dirty="0" err="1"/>
              <a:t>val</a:t>
            </a:r>
            <a:r>
              <a:rPr lang="en-US" sz="3100" dirty="0"/>
              <a:t> l1 = List(1,2,3,4,5) map multiplier</a:t>
            </a:r>
          </a:p>
          <a:p>
            <a:pPr marL="0" indent="0">
              <a:buNone/>
            </a:pPr>
            <a:r>
              <a:rPr lang="en-US" sz="3100" dirty="0"/>
              <a:t>l1: List[</a:t>
            </a:r>
            <a:r>
              <a:rPr lang="en-US" sz="3100" dirty="0" err="1"/>
              <a:t>Int</a:t>
            </a:r>
            <a:r>
              <a:rPr lang="en-US" sz="3100" dirty="0"/>
              <a:t>] = List(3, 6, 9, 12, 15)</a:t>
            </a:r>
          </a:p>
          <a:p>
            <a:endParaRPr lang="en-US" sz="3100" dirty="0"/>
          </a:p>
          <a:p>
            <a:pPr marL="0" indent="0">
              <a:buNone/>
            </a:pPr>
            <a:r>
              <a:rPr lang="en-US" sz="3100" dirty="0" err="1"/>
              <a:t>scala</a:t>
            </a:r>
            <a:r>
              <a:rPr lang="en-US" sz="3100" dirty="0"/>
              <a:t>&gt; factor = 5</a:t>
            </a:r>
          </a:p>
          <a:p>
            <a:pPr marL="0" indent="0">
              <a:buNone/>
            </a:pPr>
            <a:r>
              <a:rPr lang="en-US" sz="3100" dirty="0"/>
              <a:t>factor: </a:t>
            </a:r>
            <a:r>
              <a:rPr lang="en-US" sz="3100" dirty="0" err="1"/>
              <a:t>Int</a:t>
            </a:r>
            <a:r>
              <a:rPr lang="en-US" sz="3100" dirty="0"/>
              <a:t> = 5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Scala</a:t>
            </a:r>
            <a:br>
              <a:rPr lang="en-US" b="1" i="1" dirty="0" smtClean="0"/>
            </a:br>
            <a:r>
              <a:rPr lang="en-US" sz="2200" b="1" i="1" dirty="0" smtClean="0"/>
              <a:t>functional programming</a:t>
            </a:r>
            <a:endParaRPr lang="en-US" sz="2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Take note that _ * 2 is a function literal that is shorthand for i=&gt;i *2. For each argument to the function, you can use _ if the argument is used once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List(1,2,3,4,5) map { _ * 2}</a:t>
            </a:r>
          </a:p>
          <a:p>
            <a:pPr marL="0" indent="0">
              <a:buNone/>
            </a:pPr>
            <a:r>
              <a:rPr lang="en-US" sz="2400" dirty="0"/>
              <a:t>res14: List[</a:t>
            </a:r>
            <a:r>
              <a:rPr lang="en-US" sz="2400" dirty="0" err="1"/>
              <a:t>Int</a:t>
            </a:r>
            <a:r>
              <a:rPr lang="en-US" sz="2400" dirty="0"/>
              <a:t>] = List(2, 4, 6, 8, 10</a:t>
            </a:r>
            <a:r>
              <a:rPr lang="en-US" sz="2400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2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Scala</a:t>
            </a:r>
            <a:br>
              <a:rPr lang="en-US" b="1" i="1" dirty="0" smtClean="0"/>
            </a:br>
            <a:r>
              <a:rPr lang="en-US" sz="2200" b="1" i="1" dirty="0" smtClean="0"/>
              <a:t>functional programming</a:t>
            </a:r>
            <a:endParaRPr lang="en-US" sz="2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first _ represents the argument that is accumulating the value of the reduction and the second _ represents the current value of the list (this will multiply all numbers in a list)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scala</a:t>
            </a:r>
            <a:r>
              <a:rPr lang="en-US" sz="2400" dirty="0"/>
              <a:t>&gt; List(1,2,3,4,5) </a:t>
            </a:r>
            <a:r>
              <a:rPr lang="en-US" sz="2400" dirty="0" err="1"/>
              <a:t>reduceLeft</a:t>
            </a:r>
            <a:r>
              <a:rPr lang="en-US" sz="2400" dirty="0"/>
              <a:t> { _ * _ }</a:t>
            </a:r>
          </a:p>
          <a:p>
            <a:pPr marL="0" indent="0">
              <a:buNone/>
            </a:pPr>
            <a:r>
              <a:rPr lang="en-US" sz="2400" dirty="0"/>
              <a:t>res15: </a:t>
            </a:r>
            <a:r>
              <a:rPr lang="en-US" sz="2400" dirty="0" err="1"/>
              <a:t>Int</a:t>
            </a:r>
            <a:r>
              <a:rPr lang="en-US" sz="2400" dirty="0"/>
              <a:t> = </a:t>
            </a:r>
            <a:r>
              <a:rPr lang="en-US" sz="2400" dirty="0" smtClean="0"/>
              <a:t>120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NOTE: the code above will iterate through the list and multiply each item in the list with each other</a:t>
            </a:r>
            <a:endParaRPr lang="en-US" sz="2400" dirty="0"/>
          </a:p>
          <a:p>
            <a:r>
              <a:rPr lang="en-US" sz="2400" dirty="0" smtClean="0"/>
              <a:t> for item in list:</a:t>
            </a:r>
          </a:p>
          <a:p>
            <a:pPr marL="1371600" lvl="3" indent="0">
              <a:buNone/>
            </a:pPr>
            <a:r>
              <a:rPr lang="en-US" sz="2400" dirty="0" smtClean="0"/>
              <a:t>	total = total * item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2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Scala</a:t>
            </a:r>
            <a:br>
              <a:rPr lang="en-US" b="1" i="1" dirty="0" smtClean="0"/>
            </a:br>
            <a:r>
              <a:rPr lang="en-US" sz="2700" b="1" i="1" dirty="0" smtClean="0"/>
              <a:t>Simple Classes</a:t>
            </a:r>
            <a:endParaRPr lang="en-US" sz="27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smtClean="0"/>
              <a:t>class Person{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privateAge</a:t>
            </a:r>
            <a:r>
              <a:rPr lang="en-US" dirty="0" smtClean="0"/>
              <a:t>= 0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age = </a:t>
            </a:r>
            <a:r>
              <a:rPr lang="en-US" dirty="0" err="1" smtClean="0"/>
              <a:t>privateAge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age_=(</a:t>
            </a:r>
            <a:r>
              <a:rPr lang="en-US" dirty="0" err="1" smtClean="0"/>
              <a:t>newValue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newValue</a:t>
            </a:r>
            <a:r>
              <a:rPr lang="en-US" dirty="0" smtClean="0"/>
              <a:t> &gt; </a:t>
            </a:r>
            <a:r>
              <a:rPr lang="en-US" dirty="0" err="1" smtClean="0"/>
              <a:t>privateAge</a:t>
            </a:r>
            <a:r>
              <a:rPr lang="en-US" dirty="0" smtClean="0"/>
              <a:t>) </a:t>
            </a:r>
            <a:r>
              <a:rPr lang="en-US" dirty="0" err="1" smtClean="0"/>
              <a:t>privateAge</a:t>
            </a:r>
            <a:r>
              <a:rPr lang="en-US" dirty="0" smtClean="0"/>
              <a:t> = </a:t>
            </a:r>
            <a:r>
              <a:rPr lang="en-US" dirty="0" err="1" smtClean="0"/>
              <a:t>newValue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fred</a:t>
            </a:r>
            <a:r>
              <a:rPr lang="en-US" dirty="0" smtClean="0"/>
              <a:t> = new Person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</a:t>
            </a:r>
            <a:r>
              <a:rPr lang="en-US" dirty="0" err="1"/>
              <a:t>fred.age</a:t>
            </a:r>
            <a:r>
              <a:rPr lang="en-US" dirty="0"/>
              <a:t> </a:t>
            </a:r>
            <a:r>
              <a:rPr lang="en-US" dirty="0" smtClean="0"/>
              <a:t>=30</a:t>
            </a:r>
          </a:p>
          <a:p>
            <a:pPr marL="0" indent="0">
              <a:buNone/>
            </a:pPr>
            <a:r>
              <a:rPr lang="en-US" dirty="0" err="1"/>
              <a:t>scala</a:t>
            </a:r>
            <a:r>
              <a:rPr lang="en-US" dirty="0"/>
              <a:t>&gt;</a:t>
            </a:r>
            <a:r>
              <a:rPr lang="en-US" dirty="0" err="1"/>
              <a:t>fred.age</a:t>
            </a:r>
            <a:r>
              <a:rPr lang="en-US" dirty="0"/>
              <a:t> </a:t>
            </a:r>
            <a:r>
              <a:rPr lang="en-US" dirty="0" smtClean="0"/>
              <a:t>= 21</a:t>
            </a:r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 smtClean="0"/>
              <a:t>&gt;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fred.age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0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eneral purpose</a:t>
            </a:r>
          </a:p>
          <a:p>
            <a:r>
              <a:rPr lang="en-US" sz="2800" dirty="0" smtClean="0"/>
              <a:t>Allows for interactive queries / programming as well as stream processing</a:t>
            </a:r>
          </a:p>
          <a:p>
            <a:r>
              <a:rPr lang="en-US" sz="2800" dirty="0" smtClean="0"/>
              <a:t>Tight integration bet. Core and libraries</a:t>
            </a:r>
          </a:p>
          <a:p>
            <a:r>
              <a:rPr lang="en-US" sz="2800" dirty="0" smtClean="0"/>
              <a:t>Core more strongly supports SQL and ML programs speed up as well</a:t>
            </a:r>
          </a:p>
          <a:p>
            <a:r>
              <a:rPr lang="en-US" sz="2800" dirty="0" smtClean="0"/>
              <a:t>Cleaner than alternatives : pure Java, PIG with UDFs,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Spark does NOT require Hadoop!</a:t>
            </a:r>
          </a:p>
          <a:p>
            <a:r>
              <a:rPr lang="en-US" sz="2800" dirty="0" smtClean="0"/>
              <a:t>It provides support for storage systems implementing the Hadoop APIs</a:t>
            </a:r>
          </a:p>
          <a:p>
            <a:r>
              <a:rPr lang="en-US" sz="2800" dirty="0" smtClean="0"/>
              <a:t>Includes local file system, Amazon S3, Cassandra, Hive, </a:t>
            </a:r>
            <a:r>
              <a:rPr lang="en-US" sz="2800" dirty="0" err="1" smtClean="0"/>
              <a:t>Hbase</a:t>
            </a:r>
            <a:endParaRPr lang="en-US" sz="2800" dirty="0" smtClean="0"/>
          </a:p>
          <a:p>
            <a:r>
              <a:rPr lang="en-US" sz="2800" dirty="0" smtClean="0"/>
              <a:t>Spark supports text files, </a:t>
            </a:r>
            <a:r>
              <a:rPr lang="en-US" sz="2800" dirty="0" err="1" smtClean="0"/>
              <a:t>SequenceFiles</a:t>
            </a:r>
            <a:r>
              <a:rPr lang="en-US" sz="2800" dirty="0" smtClean="0"/>
              <a:t>, Avro, Parquet and any other </a:t>
            </a:r>
            <a:r>
              <a:rPr lang="en-US" sz="2800" dirty="0" err="1" smtClean="0"/>
              <a:t>hadoop</a:t>
            </a:r>
            <a:r>
              <a:rPr lang="en-US" sz="2800" dirty="0" smtClean="0"/>
              <a:t> </a:t>
            </a:r>
            <a:r>
              <a:rPr lang="en-US" sz="2800" dirty="0" err="1" smtClean="0"/>
              <a:t>InputFormat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8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Stack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55112" cy="468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Spark Overview</a:t>
            </a:r>
            <a:br>
              <a:rPr lang="en-US" sz="3600" b="1" dirty="0" smtClean="0"/>
            </a:br>
            <a:r>
              <a:rPr lang="en-US" sz="2400" b="1" dirty="0" smtClean="0"/>
              <a:t>Spark Core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Basic Functionality of Spark</a:t>
            </a:r>
          </a:p>
          <a:p>
            <a:pPr lvl="1"/>
            <a:r>
              <a:rPr lang="en-US" sz="2600" dirty="0" smtClean="0"/>
              <a:t>Task scheduling</a:t>
            </a:r>
          </a:p>
          <a:p>
            <a:pPr lvl="1"/>
            <a:r>
              <a:rPr lang="en-US" sz="2600" dirty="0" smtClean="0"/>
              <a:t>Memory Management</a:t>
            </a:r>
          </a:p>
          <a:p>
            <a:pPr lvl="1"/>
            <a:r>
              <a:rPr lang="en-US" sz="2600" dirty="0" smtClean="0"/>
              <a:t>Fault recovery</a:t>
            </a:r>
          </a:p>
          <a:p>
            <a:pPr lvl="1"/>
            <a:r>
              <a:rPr lang="en-US" sz="2600" dirty="0" smtClean="0"/>
              <a:t>Interaction with Storage Systems</a:t>
            </a:r>
          </a:p>
          <a:p>
            <a:r>
              <a:rPr lang="en-US" sz="2600" dirty="0" smtClean="0"/>
              <a:t>Resilient Distributed Datasets (RDD) API</a:t>
            </a:r>
          </a:p>
          <a:p>
            <a:pPr lvl="1"/>
            <a:r>
              <a:rPr lang="en-US" sz="2600" dirty="0" smtClean="0"/>
              <a:t>Spark’s main programming paradigm</a:t>
            </a:r>
          </a:p>
          <a:p>
            <a:pPr lvl="1"/>
            <a:r>
              <a:rPr lang="en-US" sz="2600" dirty="0" smtClean="0"/>
              <a:t>RDDs represent a collection of items distributed across many compute nodes that can be manipulated in parallel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Libraries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Spark SQL (Formerly Shark)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Spark’s package for working with structured and </a:t>
            </a:r>
            <a:r>
              <a:rPr lang="en-US" sz="2600" dirty="0"/>
              <a:t>unstructured </a:t>
            </a:r>
            <a:r>
              <a:rPr lang="en-US" sz="2600" dirty="0" smtClean="0"/>
              <a:t>data</a:t>
            </a:r>
          </a:p>
          <a:p>
            <a:r>
              <a:rPr lang="en-US" sz="2600" dirty="0" smtClean="0"/>
              <a:t>Provides </a:t>
            </a:r>
            <a:r>
              <a:rPr lang="en-US" sz="2600" dirty="0"/>
              <a:t>three main capabilities:</a:t>
            </a:r>
          </a:p>
          <a:p>
            <a:pPr lvl="1"/>
            <a:r>
              <a:rPr lang="en-US" sz="2600" dirty="0"/>
              <a:t>It can load data from a variety of structured sources (e.g. JSON, Hive and Parquet)</a:t>
            </a:r>
          </a:p>
          <a:p>
            <a:pPr lvl="1"/>
            <a:r>
              <a:rPr lang="en-US" sz="2600" dirty="0" smtClean="0"/>
              <a:t>Rich </a:t>
            </a:r>
            <a:r>
              <a:rPr lang="en-US" sz="2600" dirty="0"/>
              <a:t>integration between SQL and regular Python/ Java/ Scala code, including the capability to join RDDs and SQL tables, expose custom </a:t>
            </a:r>
            <a:r>
              <a:rPr lang="en-US" sz="2600" dirty="0" smtClean="0"/>
              <a:t>functions</a:t>
            </a:r>
          </a:p>
          <a:p>
            <a:pPr lvl="1"/>
            <a:r>
              <a:rPr lang="en-US" sz="2600" dirty="0"/>
              <a:t>Also allows one to query the data using SQL from external tools through standard database connections (JDBC/ ODBC) including </a:t>
            </a:r>
            <a:r>
              <a:rPr lang="en-US" sz="2600" b="1" dirty="0" smtClean="0"/>
              <a:t>Tableau</a:t>
            </a:r>
            <a:endParaRPr lang="en-US" sz="2600" dirty="0" smtClean="0"/>
          </a:p>
          <a:p>
            <a:r>
              <a:rPr lang="en-US" sz="2600" dirty="0" smtClean="0"/>
              <a:t>Also easy to use!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Spark Libraries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dirty="0" smtClean="0"/>
              <a:t>Spark Streaming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Spark component that enables processing live streams of data</a:t>
            </a:r>
          </a:p>
          <a:p>
            <a:r>
              <a:rPr lang="en-US" sz="2400" dirty="0" smtClean="0"/>
              <a:t>Not </a:t>
            </a:r>
            <a:r>
              <a:rPr lang="en-US" sz="2400" dirty="0"/>
              <a:t>to be confused with Hadoop-based Streaming I/O</a:t>
            </a:r>
          </a:p>
          <a:p>
            <a:pPr lvl="1"/>
            <a:r>
              <a:rPr lang="en-US" sz="2000" dirty="0"/>
              <a:t>This technology enabled others to stream in data to any program with standard I/O based stream</a:t>
            </a:r>
          </a:p>
          <a:p>
            <a:pPr lvl="1"/>
            <a:r>
              <a:rPr lang="en-US" sz="2000" dirty="0"/>
              <a:t>This is designed specifically among the spark based languages to manage real-time streams of data (large collections)</a:t>
            </a:r>
          </a:p>
          <a:p>
            <a:pPr lvl="1"/>
            <a:r>
              <a:rPr lang="en-US" sz="2000" dirty="0"/>
              <a:t>While fun to use – you do not have as much of a need in the Spark environment as you already have the power of three different Turing-Complete languages to choose from and SQL !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r>
              <a:rPr lang="en-US" sz="2400" dirty="0" smtClean="0"/>
              <a:t>Core’s RDD API makes it easy for programmers to learn the project and move between applications that manipulate data stored in memory, on disk or arriving in real time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85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" y="571500"/>
            <a:ext cx="1665872" cy="8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13421</TotalTime>
  <Words>1624</Words>
  <Application>Microsoft Office PowerPoint</Application>
  <PresentationFormat>On-screen Show (4:3)</PresentationFormat>
  <Paragraphs>295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MDS 535 Programming language and environments: Scala Programming on the apache Spark platform </vt:lpstr>
      <vt:lpstr>Overview</vt:lpstr>
      <vt:lpstr>Spark</vt:lpstr>
      <vt:lpstr>Spark (cont.)</vt:lpstr>
      <vt:lpstr>Spark (cont.)</vt:lpstr>
      <vt:lpstr>Spark Stack</vt:lpstr>
      <vt:lpstr>Spark Overview Spark Core</vt:lpstr>
      <vt:lpstr>Spark Libraries  Spark SQL (Formerly Shark)</vt:lpstr>
      <vt:lpstr>Spark Libraries Spark Streaming</vt:lpstr>
      <vt:lpstr>Spark Libraries  MLIB</vt:lpstr>
      <vt:lpstr>Spark Libraries GraphX</vt:lpstr>
      <vt:lpstr>What is Scala – why do we want it?</vt:lpstr>
      <vt:lpstr>What is Scala – More Reasons</vt:lpstr>
      <vt:lpstr>What is Scala – More Reasons</vt:lpstr>
      <vt:lpstr>What is Scala – More Reasons</vt:lpstr>
      <vt:lpstr>Why Scala</vt:lpstr>
      <vt:lpstr>Running Scala through Spark  interpretive prompt</vt:lpstr>
      <vt:lpstr>Running Scala through Spark  interpretive prompt</vt:lpstr>
      <vt:lpstr>Scala (typed directly into the Spark/Scala Shell)</vt:lpstr>
      <vt:lpstr>Scala (typed directly into the Spark Shell)</vt:lpstr>
      <vt:lpstr>Scala</vt:lpstr>
      <vt:lpstr>Scala</vt:lpstr>
      <vt:lpstr>Scala</vt:lpstr>
      <vt:lpstr>Scala functions: background</vt:lpstr>
      <vt:lpstr>Scala functions: background</vt:lpstr>
      <vt:lpstr>Scala functions: background</vt:lpstr>
      <vt:lpstr>Scala functions: background</vt:lpstr>
      <vt:lpstr>Scala functions: background</vt:lpstr>
      <vt:lpstr>Scala functions</vt:lpstr>
      <vt:lpstr>Scala functions</vt:lpstr>
      <vt:lpstr>Scala</vt:lpstr>
      <vt:lpstr>Scala functional programming</vt:lpstr>
      <vt:lpstr>Scala functional programming</vt:lpstr>
      <vt:lpstr>Scala Simple Classes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and Workshop on Semantic  Computing with Big Data (SCBD 2014)</dc:title>
  <dc:creator>Ostrowski, David (D.A.)</dc:creator>
  <cp:lastModifiedBy>Ostrowski, David (D.A.)</cp:lastModifiedBy>
  <cp:revision>236</cp:revision>
  <cp:lastPrinted>2015-02-04T19:14:34Z</cp:lastPrinted>
  <dcterms:created xsi:type="dcterms:W3CDTF">2014-04-27T19:34:05Z</dcterms:created>
  <dcterms:modified xsi:type="dcterms:W3CDTF">2015-10-03T18:09:52Z</dcterms:modified>
</cp:coreProperties>
</file>