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6" r:id="rId3"/>
    <p:sldId id="412" r:id="rId4"/>
    <p:sldId id="411" r:id="rId5"/>
    <p:sldId id="462" r:id="rId6"/>
    <p:sldId id="463" r:id="rId7"/>
    <p:sldId id="465" r:id="rId8"/>
    <p:sldId id="410" r:id="rId9"/>
    <p:sldId id="409" r:id="rId10"/>
    <p:sldId id="424" r:id="rId11"/>
    <p:sldId id="435" r:id="rId12"/>
    <p:sldId id="427" r:id="rId13"/>
    <p:sldId id="426" r:id="rId14"/>
    <p:sldId id="425" r:id="rId15"/>
    <p:sldId id="439" r:id="rId16"/>
    <p:sldId id="468" r:id="rId17"/>
    <p:sldId id="436" r:id="rId18"/>
    <p:sldId id="491" r:id="rId19"/>
    <p:sldId id="492" r:id="rId20"/>
    <p:sldId id="493" r:id="rId21"/>
    <p:sldId id="495" r:id="rId22"/>
    <p:sldId id="496" r:id="rId23"/>
    <p:sldId id="498" r:id="rId24"/>
    <p:sldId id="499" r:id="rId25"/>
    <p:sldId id="440" r:id="rId26"/>
    <p:sldId id="451" r:id="rId27"/>
    <p:sldId id="450" r:id="rId28"/>
    <p:sldId id="449" r:id="rId29"/>
    <p:sldId id="448" r:id="rId30"/>
    <p:sldId id="447" r:id="rId31"/>
    <p:sldId id="446" r:id="rId32"/>
    <p:sldId id="459" r:id="rId33"/>
    <p:sldId id="471" r:id="rId34"/>
    <p:sldId id="472" r:id="rId35"/>
    <p:sldId id="503" r:id="rId36"/>
    <p:sldId id="444" r:id="rId37"/>
    <p:sldId id="504" r:id="rId38"/>
    <p:sldId id="505" r:id="rId39"/>
    <p:sldId id="507" r:id="rId40"/>
    <p:sldId id="506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6" autoAdjust="0"/>
    <p:restoredTop sz="94660"/>
  </p:normalViewPr>
  <p:slideViewPr>
    <p:cSldViewPr>
      <p:cViewPr varScale="1">
        <p:scale>
          <a:sx n="96" d="100"/>
          <a:sy n="96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i="1" dirty="0"/>
              <a:t>MDS535 Programming Language and Environments:</a:t>
            </a:r>
            <a:br>
              <a:rPr lang="en-US" altLang="en-US" sz="4000" b="1" i="1" dirty="0"/>
            </a:br>
            <a:r>
              <a:rPr lang="en-US" altLang="en-US" sz="4000" b="1" i="1" dirty="0">
                <a:solidFill>
                  <a:srgbClr val="FF0000"/>
                </a:solidFill>
              </a:rPr>
              <a:t>Apache Scala Spark</a:t>
            </a:r>
            <a:br>
              <a:rPr lang="en-US" altLang="en-US" sz="6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A. Ostrowski</a:t>
            </a:r>
          </a:p>
        </p:txBody>
      </p:sp>
    </p:spTree>
    <p:extLst>
      <p:ext uri="{BB962C8B-B14F-4D97-AF65-F5344CB8AC3E}">
        <p14:creationId xmlns:p14="http://schemas.microsoft.com/office/powerpoint/2010/main" val="161438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summarize, every Spark session will work as follows:</a:t>
            </a:r>
          </a:p>
          <a:p>
            <a:endParaRPr lang="en-US" dirty="0"/>
          </a:p>
          <a:p>
            <a:r>
              <a:rPr lang="en-US" dirty="0"/>
              <a:t>1) create some input RDDs from external data</a:t>
            </a:r>
          </a:p>
          <a:p>
            <a:endParaRPr lang="en-US" dirty="0"/>
          </a:p>
          <a:p>
            <a:r>
              <a:rPr lang="en-US" dirty="0"/>
              <a:t>2) Transform them to define new RDDs using transformations like filter()</a:t>
            </a:r>
          </a:p>
          <a:p>
            <a:endParaRPr lang="en-US" dirty="0"/>
          </a:p>
          <a:p>
            <a:r>
              <a:rPr lang="en-US" dirty="0"/>
              <a:t>3) Ask Spark to persist() any intermediate RDDs that will need to be reused</a:t>
            </a:r>
          </a:p>
          <a:p>
            <a:endParaRPr lang="en-US" dirty="0"/>
          </a:p>
          <a:p>
            <a:r>
              <a:rPr lang="en-US" dirty="0"/>
              <a:t>4) Launch actions such as count() and first() to kick off a parallel computation which is then optimized and executed by Spark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81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Spark provides two ways to create RDDs, loading an external dataset and parallelizing a collection in your driver program</a:t>
            </a:r>
          </a:p>
          <a:p>
            <a:endParaRPr lang="en-US" sz="2600" dirty="0"/>
          </a:p>
          <a:p>
            <a:r>
              <a:rPr lang="en-US" sz="2600" dirty="0"/>
              <a:t>The simplest way to create RDDs is to take an existing in-memory collection and pass it to </a:t>
            </a:r>
            <a:r>
              <a:rPr lang="en-US" sz="2600" dirty="0" err="1"/>
              <a:t>SparkContext’s</a:t>
            </a:r>
            <a:r>
              <a:rPr lang="en-US" sz="2600" dirty="0"/>
              <a:t> parallelize method </a:t>
            </a:r>
          </a:p>
          <a:p>
            <a:endParaRPr lang="en-US" sz="2600" dirty="0"/>
          </a:p>
          <a:p>
            <a:r>
              <a:rPr lang="en-US" sz="2600" dirty="0"/>
              <a:t>NOTE: not widely used as it requires you to have your entire dataset in memory on one machine</a:t>
            </a:r>
          </a:p>
          <a:p>
            <a:endParaRPr lang="en-US" sz="2600" dirty="0"/>
          </a:p>
          <a:p>
            <a:r>
              <a:rPr lang="en-US" sz="2600" dirty="0"/>
              <a:t>Example:</a:t>
            </a:r>
          </a:p>
          <a:p>
            <a:r>
              <a:rPr lang="en-US" sz="2600" dirty="0" err="1"/>
              <a:t>val</a:t>
            </a:r>
            <a:r>
              <a:rPr lang="en-US" sz="2600" dirty="0"/>
              <a:t> lines = </a:t>
            </a:r>
            <a:r>
              <a:rPr lang="en-US" sz="2600" dirty="0" err="1"/>
              <a:t>sc.parallelize</a:t>
            </a:r>
            <a:r>
              <a:rPr lang="en-US" sz="2600" dirty="0"/>
              <a:t>(List(“pandas”, “I like pandas”))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Basic RDDs – the two most common transformations you will likely be performing on basic RDDs are map and filter.</a:t>
            </a:r>
          </a:p>
          <a:p>
            <a:endParaRPr lang="en-US" sz="2600" dirty="0"/>
          </a:p>
          <a:p>
            <a:r>
              <a:rPr lang="en-US" sz="2600" dirty="0"/>
              <a:t>The map transformation takes in a function and applies it to each element in the RDD with the result of the function being the new value of each element in the resulting RDD. </a:t>
            </a:r>
          </a:p>
          <a:p>
            <a:endParaRPr lang="en-US" sz="2600" dirty="0"/>
          </a:p>
          <a:p>
            <a:r>
              <a:rPr lang="en-US" sz="2600" dirty="0"/>
              <a:t>The filter transformation take in a function and returns an RDD which only has elements that pass the filter function.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use map to do any number of things from fetching the website associated with each URL in our collection, to just squaring the numbers.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 Scala and python you can use the standard anonymous function notation or pass in a function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</a:t>
            </a:r>
            <a:r>
              <a:rPr lang="en-US" sz="2400" dirty="0" err="1"/>
              <a:t>val</a:t>
            </a:r>
            <a:r>
              <a:rPr lang="en-US" sz="2400" dirty="0"/>
              <a:t> input =</a:t>
            </a:r>
            <a:r>
              <a:rPr lang="en-US" sz="2400" dirty="0" err="1"/>
              <a:t>sc.parallelize</a:t>
            </a:r>
            <a:r>
              <a:rPr lang="en-US" sz="2400" dirty="0"/>
              <a:t>(List(1,2,3,4))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</a:t>
            </a:r>
            <a:r>
              <a:rPr lang="en-US" sz="2400" dirty="0" err="1"/>
              <a:t>val</a:t>
            </a:r>
            <a:r>
              <a:rPr lang="en-US" sz="2400" dirty="0"/>
              <a:t> result = </a:t>
            </a:r>
            <a:r>
              <a:rPr lang="en-US" sz="2400" dirty="0" err="1"/>
              <a:t>input.map</a:t>
            </a:r>
            <a:r>
              <a:rPr lang="en-US" sz="2400" dirty="0"/>
              <a:t>(x =&gt; x * x )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result.collect</a:t>
            </a:r>
            <a:r>
              <a:rPr lang="en-US" sz="2400" dirty="0"/>
              <a:t>().</a:t>
            </a:r>
            <a:r>
              <a:rPr lang="en-US" sz="2400" dirty="0" err="1"/>
              <a:t>mkString</a:t>
            </a:r>
            <a:r>
              <a:rPr lang="en-US" sz="2400" dirty="0"/>
              <a:t>(“,”))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RDDs use key-value pairs which is a common data type required for many operations in Spark</a:t>
            </a:r>
          </a:p>
          <a:p>
            <a:endParaRPr lang="en-US" sz="2400" dirty="0"/>
          </a:p>
          <a:p>
            <a:r>
              <a:rPr lang="en-US" sz="2400" dirty="0"/>
              <a:t>Key-Value RDDs are commonly used to perform aggregations and often we will do some initial ETL to get our data into a key-value format.</a:t>
            </a:r>
          </a:p>
          <a:p>
            <a:endParaRPr lang="en-US" sz="2400" dirty="0"/>
          </a:p>
          <a:p>
            <a:r>
              <a:rPr lang="en-US" sz="2400" dirty="0"/>
              <a:t>Key-value RDDs expose new operations, grouping together data with the same key, and grouping together two different RDDs.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3200" b="1" dirty="0"/>
              <a:t>Spark : Programming with RDDs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advanced feature that lets users control the layout of Pair RDDs across nodes: partitioning. </a:t>
            </a:r>
          </a:p>
          <a:p>
            <a:endParaRPr lang="en-US" sz="2400" dirty="0"/>
          </a:p>
          <a:p>
            <a:r>
              <a:rPr lang="en-US" sz="2400" dirty="0"/>
              <a:t>Using controllable partitioning, applications can sometimes greatly reduce communication costs, by ensuring data that will be accessed together and will be on the same node.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combineByKey</a:t>
            </a:r>
            <a:r>
              <a:rPr lang="en-US" sz="2400" dirty="0"/>
              <a:t> (</a:t>
            </a:r>
            <a:r>
              <a:rPr lang="en-US" sz="2400" dirty="0" err="1"/>
              <a:t>createCombiner</a:t>
            </a:r>
            <a:r>
              <a:rPr lang="en-US" sz="2400" dirty="0"/>
              <a:t>, </a:t>
            </a:r>
            <a:r>
              <a:rPr lang="en-US" sz="2400" dirty="0" err="1"/>
              <a:t>mergeValue</a:t>
            </a:r>
            <a:r>
              <a:rPr lang="en-US" sz="2400" dirty="0"/>
              <a:t>, </a:t>
            </a:r>
            <a:r>
              <a:rPr lang="en-US" sz="2400" dirty="0" err="1"/>
              <a:t>mergeCombiners</a:t>
            </a:r>
            <a:r>
              <a:rPr lang="en-US" sz="2400" dirty="0"/>
              <a:t>, </a:t>
            </a:r>
            <a:r>
              <a:rPr lang="en-US" sz="2400" dirty="0" err="1"/>
              <a:t>partitioner</a:t>
            </a:r>
            <a:r>
              <a:rPr lang="en-US" sz="2400" dirty="0"/>
              <a:t>)    purpose: combine values with the same key together</a:t>
            </a:r>
          </a:p>
          <a:p>
            <a:r>
              <a:rPr lang="en-US" sz="2400" b="1" dirty="0" err="1"/>
              <a:t>groupByKey</a:t>
            </a:r>
            <a:r>
              <a:rPr lang="en-US" sz="2400" b="1" dirty="0"/>
              <a:t>()    </a:t>
            </a:r>
            <a:r>
              <a:rPr lang="en-US" sz="2400" dirty="0"/>
              <a:t>group together values with the same key</a:t>
            </a:r>
          </a:p>
          <a:p>
            <a:r>
              <a:rPr lang="en-US" sz="2400" b="1" dirty="0" err="1"/>
              <a:t>ReduceByKey</a:t>
            </a:r>
            <a:r>
              <a:rPr lang="en-US" sz="2400" b="1" dirty="0"/>
              <a:t>(</a:t>
            </a:r>
            <a:r>
              <a:rPr lang="en-US" sz="2400" b="1" dirty="0" err="1"/>
              <a:t>func</a:t>
            </a:r>
            <a:r>
              <a:rPr lang="en-US" sz="2400" b="1" dirty="0"/>
              <a:t>)   </a:t>
            </a:r>
            <a:r>
              <a:rPr lang="en-US" sz="2400" dirty="0"/>
              <a:t>combine values with the same key together</a:t>
            </a:r>
          </a:p>
          <a:p>
            <a:r>
              <a:rPr lang="en-US" sz="2400" b="1" dirty="0" err="1"/>
              <a:t>mapValues</a:t>
            </a:r>
            <a:r>
              <a:rPr lang="en-US" sz="2400" dirty="0"/>
              <a:t> : apply a function to each value of a </a:t>
            </a:r>
            <a:r>
              <a:rPr lang="en-US" sz="2400" dirty="0" err="1"/>
              <a:t>pari</a:t>
            </a:r>
            <a:r>
              <a:rPr lang="en-US" sz="2400" dirty="0"/>
              <a:t> RDD without changing the key</a:t>
            </a:r>
          </a:p>
          <a:p>
            <a:r>
              <a:rPr lang="en-US" sz="2400" b="1" dirty="0" err="1"/>
              <a:t>flatmapValues</a:t>
            </a:r>
            <a:r>
              <a:rPr lang="en-US" sz="2400" b="1" dirty="0"/>
              <a:t>(</a:t>
            </a:r>
            <a:r>
              <a:rPr lang="en-US" sz="2400" b="1" dirty="0" err="1"/>
              <a:t>func</a:t>
            </a:r>
            <a:r>
              <a:rPr lang="en-US" sz="2400" b="1" dirty="0"/>
              <a:t>) </a:t>
            </a:r>
            <a:r>
              <a:rPr lang="en-US" sz="2400" dirty="0"/>
              <a:t>Apply a function which returns an iterator to each value of a Pair RDD and for each element returned produce a key-value entry with the old key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15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Keys() </a:t>
            </a:r>
            <a:r>
              <a:rPr lang="en-US" dirty="0"/>
              <a:t>return an RDD of just the keys</a:t>
            </a:r>
          </a:p>
          <a:p>
            <a:r>
              <a:rPr lang="en-US" b="1" dirty="0"/>
              <a:t>Values() </a:t>
            </a:r>
            <a:r>
              <a:rPr lang="en-US" dirty="0"/>
              <a:t>return an RDD of just the values</a:t>
            </a:r>
          </a:p>
          <a:p>
            <a:r>
              <a:rPr lang="en-US" b="1" dirty="0" err="1"/>
              <a:t>sortByKey</a:t>
            </a:r>
            <a:r>
              <a:rPr lang="en-US" b="1" dirty="0"/>
              <a:t>() </a:t>
            </a:r>
            <a:r>
              <a:rPr lang="en-US" dirty="0" err="1"/>
              <a:t>reutrns</a:t>
            </a:r>
            <a:r>
              <a:rPr lang="en-US" dirty="0"/>
              <a:t> an RDD sorted by the key</a:t>
            </a:r>
          </a:p>
          <a:p>
            <a:r>
              <a:rPr lang="en-US" b="1" dirty="0" err="1"/>
              <a:t>subtractByKey</a:t>
            </a:r>
            <a:r>
              <a:rPr lang="en-US" b="1" dirty="0"/>
              <a:t> () </a:t>
            </a:r>
            <a:r>
              <a:rPr lang="en-US" dirty="0"/>
              <a:t>remove </a:t>
            </a:r>
            <a:r>
              <a:rPr lang="en-US" dirty="0" err="1"/>
              <a:t>elemetns</a:t>
            </a:r>
            <a:r>
              <a:rPr lang="en-US" dirty="0"/>
              <a:t> with a key present in the other RDD</a:t>
            </a:r>
          </a:p>
          <a:p>
            <a:r>
              <a:rPr lang="en-US" b="1" dirty="0" err="1"/>
              <a:t>Jion</a:t>
            </a:r>
            <a:r>
              <a:rPr lang="en-US" b="1" dirty="0"/>
              <a:t>() </a:t>
            </a:r>
            <a:r>
              <a:rPr lang="en-US" dirty="0"/>
              <a:t>perform an inner join between two RDDs</a:t>
            </a:r>
          </a:p>
          <a:p>
            <a:r>
              <a:rPr lang="en-US" b="1" dirty="0" err="1"/>
              <a:t>rightOuterJoin</a:t>
            </a:r>
            <a:r>
              <a:rPr lang="en-US" dirty="0"/>
              <a:t> Perform a join between two RDDs where they key must be present in the other RDD</a:t>
            </a:r>
          </a:p>
          <a:p>
            <a:r>
              <a:rPr lang="en-US" b="1" dirty="0" err="1"/>
              <a:t>leftOuterJoin</a:t>
            </a:r>
            <a:r>
              <a:rPr lang="en-US" dirty="0"/>
              <a:t> Perform a join between two RDDs where the key must be present in the other RDD</a:t>
            </a:r>
          </a:p>
          <a:p>
            <a:r>
              <a:rPr lang="en-US" b="1" dirty="0" err="1"/>
              <a:t>Cogroup</a:t>
            </a:r>
            <a:r>
              <a:rPr lang="en-US" dirty="0"/>
              <a:t> – Group back together data from both RDDs sharing the same key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/>
              <a:t>RDD example </a:t>
            </a:r>
            <a:br>
              <a:rPr lang="en-US" sz="3600" b="1" i="1" dirty="0"/>
            </a:br>
            <a:r>
              <a:rPr lang="en-US" sz="2400" b="1" i="1" dirty="0"/>
              <a:t>(PI Estimation)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err="1"/>
              <a:t>scala</a:t>
            </a:r>
            <a:r>
              <a:rPr lang="en-US" sz="2600" dirty="0"/>
              <a:t>&gt;</a:t>
            </a:r>
            <a:r>
              <a:rPr lang="en-US" sz="2600" dirty="0" err="1"/>
              <a:t>var</a:t>
            </a:r>
            <a:r>
              <a:rPr lang="en-US" sz="2600" dirty="0"/>
              <a:t> NUM_SAMPLES=5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scala</a:t>
            </a:r>
            <a:r>
              <a:rPr lang="en-US" sz="2600" dirty="0"/>
              <a:t>&gt; </a:t>
            </a:r>
            <a:r>
              <a:rPr lang="en-US" sz="2600" dirty="0" err="1"/>
              <a:t>val</a:t>
            </a:r>
            <a:r>
              <a:rPr lang="en-US" sz="2600" dirty="0"/>
              <a:t> count = </a:t>
            </a:r>
            <a:r>
              <a:rPr lang="en-US" sz="2600" dirty="0" err="1"/>
              <a:t>sc.parallelize</a:t>
            </a:r>
            <a:r>
              <a:rPr lang="en-US" sz="2600" dirty="0"/>
              <a:t>(1 to NUM_SAMPLES).map{i =&gt;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x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y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  if (x*x + y*y &lt; 1) 1 else 0</a:t>
            </a:r>
          </a:p>
          <a:p>
            <a:pPr marL="0" indent="0">
              <a:buNone/>
            </a:pPr>
            <a:r>
              <a:rPr lang="en-US" sz="2600" dirty="0"/>
              <a:t>     | }.reduce(_ + _)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scala</a:t>
            </a:r>
            <a:r>
              <a:rPr lang="en-US" sz="2600" dirty="0"/>
              <a:t>&gt;</a:t>
            </a:r>
            <a:r>
              <a:rPr lang="en-US" sz="2600" dirty="0" err="1"/>
              <a:t>println</a:t>
            </a:r>
            <a:r>
              <a:rPr lang="en-US" sz="2600" dirty="0"/>
              <a:t>("Pi is roughly " + 4.0 * count / NUM_SAMPLES)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(estimation of PI ,by “throwing darts” at a circle)</a:t>
            </a:r>
            <a:br>
              <a:rPr lang="en-US" sz="2400" dirty="0"/>
            </a:br>
            <a:r>
              <a:rPr lang="en-US" sz="2400" dirty="0"/>
              <a:t> random points in the unit square (0,0) to (1,1). The </a:t>
            </a:r>
            <a:br>
              <a:rPr lang="en-US" sz="2400" dirty="0"/>
            </a:br>
            <a:r>
              <a:rPr lang="en-US" sz="2400" dirty="0"/>
              <a:t>fraction that fall into the circle should be PI / 4.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71" y="2589414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Connector 5"/>
          <p:cNvSpPr/>
          <p:nvPr/>
        </p:nvSpPr>
        <p:spPr>
          <a:xfrm>
            <a:off x="2593571" y="3408564"/>
            <a:ext cx="3200400" cy="2667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3571" y="3351414"/>
            <a:ext cx="3200400" cy="278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565371" y="3599064"/>
            <a:ext cx="914400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0800000">
            <a:off x="680194" y="4551564"/>
            <a:ext cx="2291605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6971" y="3351414"/>
            <a:ext cx="1829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 * .9 = .81</a:t>
            </a:r>
          </a:p>
          <a:p>
            <a:r>
              <a:rPr lang="en-US" dirty="0"/>
              <a:t>.81 + .81 = 1.62</a:t>
            </a:r>
          </a:p>
          <a:p>
            <a:r>
              <a:rPr lang="en-US" dirty="0"/>
              <a:t>Outside the 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171" y="3599064"/>
            <a:ext cx="165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 * .5 = .25</a:t>
            </a:r>
          </a:p>
          <a:p>
            <a:r>
              <a:rPr lang="en-US" dirty="0"/>
              <a:t>.25 + .25 = .5</a:t>
            </a:r>
          </a:p>
          <a:p>
            <a:r>
              <a:rPr lang="en-US" dirty="0"/>
              <a:t>Inside the circle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74379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/>
              <a:t>RDD example (PI Estimation)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Resilient Distributed Dataset</a:t>
            </a:r>
            <a:br>
              <a:rPr lang="en-US" sz="3600" dirty="0"/>
            </a:br>
            <a:r>
              <a:rPr lang="en-US" sz="2700" b="1" dirty="0"/>
              <a:t>Spark : Programming with RDDs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RDDs are Spark’s core abstraction for working with Data</a:t>
            </a:r>
          </a:p>
          <a:p>
            <a:endParaRPr lang="en-US" sz="2600" dirty="0"/>
          </a:p>
          <a:p>
            <a:r>
              <a:rPr lang="en-US" sz="2600" dirty="0"/>
              <a:t>RDDs are Immutable Distributed Collections of Elements</a:t>
            </a:r>
          </a:p>
          <a:p>
            <a:endParaRPr lang="en-US" sz="2600" dirty="0"/>
          </a:p>
          <a:p>
            <a:r>
              <a:rPr lang="en-US" sz="2600" dirty="0"/>
              <a:t>In Spark , all work is expressed as either creating new RDDs , transforming existing RDDs or calling operations on RDDs to compute a result.</a:t>
            </a:r>
          </a:p>
          <a:p>
            <a:endParaRPr lang="en-US" sz="2600" dirty="0"/>
          </a:p>
          <a:p>
            <a:r>
              <a:rPr lang="en-US" sz="2600" dirty="0"/>
              <a:t>Spark automatically distributes the data contained in RDDs across your cluster and parallelizes the operations you perform on them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54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005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 create RDD will start with [1,2,3…NUM_SAMPLES]</a:t>
            </a:r>
          </a:p>
          <a:p>
            <a:pPr marL="0" indent="0">
              <a:buNone/>
            </a:pPr>
            <a:r>
              <a:rPr lang="en-US" sz="2400" dirty="0"/>
              <a:t>// start with an RDD containing a list of 1…</a:t>
            </a:r>
            <a:r>
              <a:rPr lang="en-US" sz="2400" dirty="0" err="1"/>
              <a:t>Numsamples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to NUM_SAMPLES).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map{i 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}.reduce(_ + 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3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/>
              <a:t>RDD example </a:t>
            </a:r>
          </a:p>
          <a:p>
            <a:r>
              <a:rPr lang="en-US" sz="2400" b="1" i="1" dirty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71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//NOTE: I can run the creation of RDD by itself to demonstrate the usage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b="1" dirty="0" err="1"/>
              <a:t>val</a:t>
            </a:r>
            <a:r>
              <a:rPr lang="en-US" sz="2400" b="1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to NUM_SAMPLES)</a:t>
            </a:r>
          </a:p>
          <a:p>
            <a:pPr marL="0" indent="0">
              <a:buNone/>
            </a:pPr>
            <a:r>
              <a:rPr lang="en-US" sz="2400" dirty="0"/>
              <a:t>res24: Array[</a:t>
            </a:r>
            <a:r>
              <a:rPr lang="en-US" sz="2400" dirty="0" err="1"/>
              <a:t>Int</a:t>
            </a:r>
            <a:r>
              <a:rPr lang="en-US" sz="2400" dirty="0"/>
              <a:t>] = Array(1, 2, 3, 4, 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NOTE: I can also demonstrate how the map works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 0}</a:t>
            </a:r>
          </a:p>
          <a:p>
            <a:pPr marL="0" indent="0">
              <a:buNone/>
            </a:pPr>
            <a:r>
              <a:rPr lang="en-US" sz="2400" dirty="0"/>
              <a:t>res0: Array[</a:t>
            </a:r>
            <a:r>
              <a:rPr lang="en-US" sz="2400" dirty="0" err="1"/>
              <a:t>Int</a:t>
            </a:r>
            <a:r>
              <a:rPr lang="en-US" sz="2400" dirty="0"/>
              <a:t>] = Array(0, 0, 0, 0, 0)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0" y="300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RDD example </a:t>
            </a:r>
          </a:p>
          <a:p>
            <a:r>
              <a:rPr lang="en-US" sz="2400" b="1" dirty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26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//Map a series of evaluated points </a:t>
            </a:r>
            <a:br>
              <a:rPr lang="en-US" dirty="0"/>
            </a:br>
            <a:r>
              <a:rPr lang="en-US" dirty="0"/>
              <a:t>//between [0,0] and [1,1] to the RDD</a:t>
            </a:r>
          </a:p>
          <a:p>
            <a:pPr marL="0" indent="0">
              <a:buNone/>
            </a:pPr>
            <a:r>
              <a:rPr lang="en-US" dirty="0"/>
              <a:t>// below me create values of x and y between 0 and 1</a:t>
            </a:r>
          </a:p>
          <a:p>
            <a:pPr marL="0" indent="0">
              <a:buNone/>
            </a:pPr>
            <a:r>
              <a:rPr lang="en-US" dirty="0"/>
              <a:t>// the metric in the “if” statement considers if you are in the circle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NUM_SAMPLES=5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count = </a:t>
            </a:r>
            <a:r>
              <a:rPr lang="en-US" dirty="0" err="1"/>
              <a:t>sc.parallelize</a:t>
            </a:r>
            <a:r>
              <a:rPr lang="en-US" dirty="0"/>
              <a:t>(1 to NUM_SAMPLES).map{i </a:t>
            </a:r>
            <a:r>
              <a:rPr lang="en-US" b="1" dirty="0"/>
              <a:t>=&gt;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/>
              <a:t>| </a:t>
            </a:r>
            <a:r>
              <a:rPr lang="en-US" b="1" dirty="0" err="1"/>
              <a:t>val</a:t>
            </a:r>
            <a:r>
              <a:rPr lang="en-US" b="1" dirty="0"/>
              <a:t> x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b="1" dirty="0" err="1"/>
              <a:t>val</a:t>
            </a:r>
            <a:r>
              <a:rPr lang="en-US" b="1" dirty="0"/>
              <a:t> y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  if (x*x + y*y &lt; 1) 1 else 0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dirty="0"/>
              <a:t>}.reduce(_ + 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98331" y="220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RDD example </a:t>
            </a:r>
          </a:p>
          <a:p>
            <a:r>
              <a:rPr lang="en-US" sz="2400" b="1" dirty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/>
              <a:t>Running with small example sizes can produce inaccurate output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Scala&gt;</a:t>
            </a:r>
            <a:r>
              <a:rPr lang="en-US" sz="3100" dirty="0" err="1"/>
              <a:t>var</a:t>
            </a:r>
            <a:r>
              <a:rPr lang="en-US" sz="3100" dirty="0"/>
              <a:t> NUM_SAMPLES=5</a:t>
            </a:r>
          </a:p>
          <a:p>
            <a:pPr marL="0" indent="0">
              <a:buNone/>
            </a:pPr>
            <a:r>
              <a:rPr lang="en-US" sz="3100" dirty="0" err="1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val</a:t>
            </a:r>
            <a:r>
              <a:rPr lang="en-US" sz="3100" dirty="0"/>
              <a:t> count = </a:t>
            </a:r>
            <a:r>
              <a:rPr lang="en-US" sz="3100" dirty="0" err="1"/>
              <a:t>sc.parallelize</a:t>
            </a:r>
            <a:r>
              <a:rPr lang="en-US" sz="3100" dirty="0"/>
              <a:t>(1 to NUM_SAMPLES).map{i =&gt;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x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y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  if (x*x + y*y &lt; 1) 1 else 0</a:t>
            </a:r>
          </a:p>
          <a:p>
            <a:pPr marL="0" indent="0">
              <a:buNone/>
            </a:pPr>
            <a:r>
              <a:rPr lang="en-US" sz="3100" dirty="0"/>
              <a:t>     | }</a:t>
            </a:r>
          </a:p>
          <a:p>
            <a:pPr marL="0" indent="0">
              <a:buNone/>
            </a:pPr>
            <a:r>
              <a:rPr lang="en-US" sz="3100" dirty="0"/>
              <a:t>// possible output would be (where 0 indicates outside of the circle and 1 indicating inside the circle)</a:t>
            </a:r>
          </a:p>
          <a:p>
            <a:pPr marL="0" indent="0">
              <a:buNone/>
            </a:pPr>
            <a:r>
              <a:rPr lang="en-US" sz="3100" dirty="0"/>
              <a:t>res0: Array[</a:t>
            </a:r>
            <a:r>
              <a:rPr lang="en-US" sz="3100" dirty="0" err="1"/>
              <a:t>Int</a:t>
            </a:r>
            <a:r>
              <a:rPr lang="en-US" sz="3100" dirty="0"/>
              <a:t>] = Array(0, 1, 1, 0,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RDD example </a:t>
            </a:r>
          </a:p>
          <a:p>
            <a:r>
              <a:rPr lang="en-US" sz="2400" b="1" dirty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b="1" dirty="0"/>
              <a:t>}.reduce(_ + _)</a:t>
            </a:r>
          </a:p>
          <a:p>
            <a:pPr marL="0" indent="0">
              <a:buNone/>
            </a:pPr>
            <a:r>
              <a:rPr lang="en-US" sz="2400" dirty="0"/>
              <a:t>The ‘reduce’ here would sum everything in the array.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Finally the following calculation will produce the PI estimate</a:t>
            </a:r>
          </a:p>
          <a:p>
            <a:pPr marL="0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("Pi is roughly " + 4.0 * count / NUM_SAMPLES)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RDD example </a:t>
            </a:r>
          </a:p>
          <a:p>
            <a:r>
              <a:rPr lang="en-US" sz="2400" b="1" dirty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10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SQL is Spark’s interface for working with structured and semi-structured data. </a:t>
            </a:r>
          </a:p>
          <a:p>
            <a:endParaRPr lang="en-US" sz="2400" dirty="0"/>
          </a:p>
          <a:p>
            <a:r>
              <a:rPr lang="en-US" sz="2400" dirty="0"/>
              <a:t>Structured data is any data that has a schema, that is, a known set of fields for each record.</a:t>
            </a:r>
          </a:p>
          <a:p>
            <a:endParaRPr lang="en-US" sz="2400" dirty="0"/>
          </a:p>
          <a:p>
            <a:r>
              <a:rPr lang="en-US" sz="2400" dirty="0"/>
              <a:t>Spark SQL makes it both easier and more efficient to load and query.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1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SQL provides three main capabilities:</a:t>
            </a:r>
          </a:p>
          <a:p>
            <a:r>
              <a:rPr lang="en-US" sz="2400" dirty="0"/>
              <a:t>1)It can load data from a variety of structured sources e.g. JSON, Hive and Parquet</a:t>
            </a:r>
          </a:p>
          <a:p>
            <a:endParaRPr lang="en-US" sz="2400" dirty="0"/>
          </a:p>
          <a:p>
            <a:r>
              <a:rPr lang="en-US" sz="2400" dirty="0"/>
              <a:t>2) It lets you query the data using SQL, both inside a Spark program and from external tools that connect to a Spark SQL through  standard database connectors</a:t>
            </a:r>
          </a:p>
          <a:p>
            <a:endParaRPr lang="en-US" sz="2400" dirty="0"/>
          </a:p>
          <a:p>
            <a:r>
              <a:rPr lang="en-US" sz="2400" dirty="0"/>
              <a:t>3) Spark SQL provides a rich integration between SQL and regular python/ java/ </a:t>
            </a:r>
            <a:r>
              <a:rPr lang="en-US" sz="2400" dirty="0" err="1"/>
              <a:t>scala</a:t>
            </a:r>
            <a:r>
              <a:rPr lang="en-US" sz="2400" dirty="0"/>
              <a:t> code, including the ability to join RDDs and SQL tables, expose custom functions in SQL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SQL provides a special type of RDD called </a:t>
            </a:r>
            <a:r>
              <a:rPr lang="en-US" sz="2400" dirty="0" err="1"/>
              <a:t>SchemaRDD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schemaRDD</a:t>
            </a:r>
            <a:r>
              <a:rPr lang="en-US" sz="2400" dirty="0"/>
              <a:t> is an RDD of row objects, each representing a record. </a:t>
            </a:r>
          </a:p>
          <a:p>
            <a:endParaRPr lang="en-US" sz="2400" dirty="0"/>
          </a:p>
          <a:p>
            <a:r>
              <a:rPr lang="en-US" sz="2400" dirty="0" err="1"/>
              <a:t>SchemaRDD</a:t>
            </a:r>
            <a:r>
              <a:rPr lang="en-US" sz="2400" dirty="0"/>
              <a:t> also knows the schema of its rows. </a:t>
            </a:r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SchemaRDDs</a:t>
            </a:r>
            <a:r>
              <a:rPr lang="en-US" sz="2400" dirty="0"/>
              <a:t> look like regular RDDs internally they store data in a more efficient manner, taking advantage of their schema.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The most powerful way to use Spark SQL is inside a Spark application. This gives the power to easily load data and query it with SQL while simultaneously combining it with ‘regular’ program code in Python, Java or Scala. </a:t>
            </a:r>
          </a:p>
          <a:p>
            <a:endParaRPr lang="en-US" sz="2400" dirty="0"/>
          </a:p>
          <a:p>
            <a:r>
              <a:rPr lang="en-US" sz="2400" dirty="0"/>
              <a:t>To use Spark SQL this way, we construct a </a:t>
            </a:r>
            <a:r>
              <a:rPr lang="en-US" sz="2400" dirty="0" err="1"/>
              <a:t>HiveContext</a:t>
            </a:r>
            <a:r>
              <a:rPr lang="en-US" sz="2400" dirty="0"/>
              <a:t>  (or </a:t>
            </a:r>
            <a:r>
              <a:rPr lang="en-US" sz="2400" dirty="0" err="1"/>
              <a:t>SQLContext</a:t>
            </a:r>
            <a:r>
              <a:rPr lang="en-US" sz="2400" dirty="0"/>
              <a:t> for those wanting a stripped down version) based on our </a:t>
            </a:r>
            <a:r>
              <a:rPr lang="en-US" sz="2400" dirty="0" err="1"/>
              <a:t>SparkContext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Spark SQL context provides functions for querying and interacting with Spark SQL data</a:t>
            </a:r>
          </a:p>
          <a:p>
            <a:endParaRPr lang="en-US" sz="2400" dirty="0"/>
          </a:p>
          <a:p>
            <a:r>
              <a:rPr lang="en-US" sz="2400" dirty="0"/>
              <a:t>Using the </a:t>
            </a:r>
            <a:r>
              <a:rPr lang="en-US" sz="2400" dirty="0" err="1"/>
              <a:t>HiveContext</a:t>
            </a:r>
            <a:r>
              <a:rPr lang="en-US" sz="2400" dirty="0"/>
              <a:t>, we can build </a:t>
            </a:r>
            <a:r>
              <a:rPr lang="en-US" sz="2400" dirty="0" err="1"/>
              <a:t>SchemaRDDs</a:t>
            </a:r>
            <a:r>
              <a:rPr lang="en-US" sz="2400" dirty="0"/>
              <a:t>, which represent our structure data and operate on them with SQL or with normal RDD operations like map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3200" b="1" dirty="0"/>
              <a:t>Spark : Programming with RDDs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RDD is split into multiple partitions which may be computed on different nodes of the cluster</a:t>
            </a:r>
          </a:p>
          <a:p>
            <a:endParaRPr lang="en-US" sz="2400" dirty="0"/>
          </a:p>
          <a:p>
            <a:r>
              <a:rPr lang="en-US" sz="2400" dirty="0"/>
              <a:t>Users create RDDs in two ways</a:t>
            </a:r>
          </a:p>
          <a:p>
            <a:pPr lvl="1"/>
            <a:r>
              <a:rPr lang="en-US" sz="2400" dirty="0"/>
              <a:t>Loading an external dataset</a:t>
            </a:r>
          </a:p>
          <a:p>
            <a:pPr lvl="1"/>
            <a:r>
              <a:rPr lang="en-US" sz="2400" dirty="0"/>
              <a:t>Distributing a collection of objects in their driver program.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begin with a Spark SQL we add a few imports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org.apache.spark.sql.hive.HiveContext</a:t>
            </a:r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org.apache.spark.sql.SparkContext</a:t>
            </a:r>
            <a:endParaRPr lang="en-US" sz="2400" dirty="0"/>
          </a:p>
          <a:p>
            <a:r>
              <a:rPr lang="en-US" sz="2400" dirty="0"/>
              <a:t>NOTE: with Scala, we do not import </a:t>
            </a:r>
            <a:r>
              <a:rPr lang="en-US" sz="2400" dirty="0" err="1"/>
              <a:t>HiveContext</a:t>
            </a:r>
            <a:r>
              <a:rPr lang="en-US" sz="2400" dirty="0"/>
              <a:t>._, like with </a:t>
            </a:r>
            <a:r>
              <a:rPr lang="en-US" sz="2400" dirty="0" err="1"/>
              <a:t>SparkContext</a:t>
            </a:r>
            <a:r>
              <a:rPr lang="en-US" sz="2400" dirty="0"/>
              <a:t>, to get access to </a:t>
            </a:r>
            <a:r>
              <a:rPr lang="en-US" sz="2400" dirty="0" err="1"/>
              <a:t>implicits</a:t>
            </a:r>
            <a:r>
              <a:rPr lang="en-US" sz="2400" dirty="0"/>
              <a:t>. </a:t>
            </a:r>
          </a:p>
          <a:p>
            <a:r>
              <a:rPr lang="en-US" sz="2400" dirty="0"/>
              <a:t>These </a:t>
            </a:r>
            <a:r>
              <a:rPr lang="en-US" sz="2400" dirty="0" err="1"/>
              <a:t>implicits</a:t>
            </a:r>
            <a:r>
              <a:rPr lang="en-US" sz="2400" dirty="0"/>
              <a:t> are used to convert RDDs with the required type information into Spark SQLs specialized RDDs for querying. Instead once we have constructed an instance of the </a:t>
            </a:r>
            <a:r>
              <a:rPr lang="en-US" sz="2400" dirty="0" err="1"/>
              <a:t>HiveContext</a:t>
            </a:r>
            <a:r>
              <a:rPr lang="en-US" sz="2400" dirty="0"/>
              <a:t>, we can then import that </a:t>
            </a:r>
            <a:r>
              <a:rPr lang="en-US" sz="2400" dirty="0" err="1"/>
              <a:t>implicits</a:t>
            </a:r>
            <a:r>
              <a:rPr lang="en-US" sz="2400" dirty="0"/>
              <a:t> by adding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SQL (</a:t>
            </a:r>
            <a:r>
              <a:rPr lang="en-US" sz="2400" dirty="0" err="1"/>
              <a:t>datafile</a:t>
            </a:r>
            <a:r>
              <a:rPr lang="en-US" sz="2400" dirty="0"/>
              <a:t> input)</a:t>
            </a:r>
          </a:p>
          <a:p>
            <a:endParaRPr lang="en-US" sz="2400" dirty="0"/>
          </a:p>
          <a:p>
            <a:r>
              <a:rPr lang="pl-PL" sz="2400" dirty="0"/>
              <a:t>mark, 21</a:t>
            </a:r>
          </a:p>
          <a:p>
            <a:r>
              <a:rPr lang="pl-PL" sz="2400" dirty="0"/>
              <a:t>mike, 40</a:t>
            </a:r>
          </a:p>
          <a:p>
            <a:r>
              <a:rPr lang="pl-PL" sz="2400" dirty="0"/>
              <a:t>sam,16</a:t>
            </a:r>
          </a:p>
          <a:p>
            <a:r>
              <a:rPr lang="pl-PL" sz="2400" dirty="0"/>
              <a:t>mary,50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org.apache.spark.SparkFiles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sqlContext</a:t>
            </a:r>
            <a:r>
              <a:rPr lang="en-US" sz="2400" dirty="0"/>
              <a:t> = new </a:t>
            </a:r>
            <a:r>
              <a:rPr lang="en-US" sz="2400" dirty="0" err="1"/>
              <a:t>org.apache.spark.sql.SQLContext</a:t>
            </a:r>
            <a:r>
              <a:rPr lang="en-US" sz="2400" dirty="0"/>
              <a:t>(</a:t>
            </a:r>
            <a:r>
              <a:rPr lang="en-US" sz="2400" dirty="0" err="1"/>
              <a:t>sc</a:t>
            </a:r>
            <a:r>
              <a:rPr lang="en-US" sz="2400" dirty="0"/>
              <a:t>) import </a:t>
            </a:r>
            <a:r>
              <a:rPr lang="en-US" sz="2400" dirty="0" err="1"/>
              <a:t>sqlContext.createSchemaRDD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case class Person(name: String, age: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people = </a:t>
            </a:r>
            <a:r>
              <a:rPr lang="en-US" sz="2400" dirty="0" err="1"/>
              <a:t>sc.textFile</a:t>
            </a:r>
            <a:r>
              <a:rPr lang="en-US" sz="2400" dirty="0"/>
              <a:t>("examples/</a:t>
            </a:r>
            <a:r>
              <a:rPr lang="en-US" sz="2400" dirty="0" err="1"/>
              <a:t>src</a:t>
            </a:r>
            <a:r>
              <a:rPr lang="en-US" sz="2400" dirty="0"/>
              <a:t>/main/resources/people.txt").map(_.split(",")).map(p =&gt; Person(p(0), p(1).</a:t>
            </a:r>
            <a:r>
              <a:rPr lang="en-US" sz="2400" dirty="0" err="1"/>
              <a:t>trim.toInt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 err="1"/>
              <a:t>people.toDF</a:t>
            </a:r>
            <a:r>
              <a:rPr lang="en-US" sz="2400" dirty="0"/>
              <a:t>().</a:t>
            </a:r>
            <a:r>
              <a:rPr lang="en-US" sz="2400" dirty="0" err="1"/>
              <a:t>registerTempTable</a:t>
            </a:r>
            <a:r>
              <a:rPr lang="en-US" sz="2400" dirty="0"/>
              <a:t>("people")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teenagers = </a:t>
            </a:r>
            <a:r>
              <a:rPr lang="en-US" sz="2400" dirty="0" err="1"/>
              <a:t>sqlContext.sql</a:t>
            </a:r>
            <a:r>
              <a:rPr lang="en-US" sz="2400" dirty="0"/>
              <a:t>("SELECT name FROM people WHERE age &gt;= 13 AND age &lt;= 19")</a:t>
            </a:r>
          </a:p>
          <a:p>
            <a:pPr marL="0" indent="0">
              <a:buNone/>
            </a:pPr>
            <a:r>
              <a:rPr lang="en-US" sz="2400" dirty="0" err="1"/>
              <a:t>teenagers.map</a:t>
            </a:r>
            <a:r>
              <a:rPr lang="en-US" sz="2400" dirty="0"/>
              <a:t>(t =&gt; "Name: " + t(0)).collect().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E8DED-C5A9-4826-8399-95AB9F0EA4FC}"/>
              </a:ext>
            </a:extLst>
          </p:cNvPr>
          <p:cNvSpPr txBox="1"/>
          <p:nvPr/>
        </p:nvSpPr>
        <p:spPr>
          <a:xfrm rot="10800000" flipH="1" flipV="1">
            <a:off x="8033331" y="521732"/>
            <a:ext cx="72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9FF57-1436-47EA-B66D-EB5662712082}"/>
              </a:ext>
            </a:extLst>
          </p:cNvPr>
          <p:cNvSpPr txBox="1"/>
          <p:nvPr/>
        </p:nvSpPr>
        <p:spPr>
          <a:xfrm>
            <a:off x="6776828" y="1230868"/>
            <a:ext cx="1154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11A72-A83A-4F5C-9A46-9D9CB3279655}"/>
              </a:ext>
            </a:extLst>
          </p:cNvPr>
          <p:cNvSpPr txBox="1"/>
          <p:nvPr/>
        </p:nvSpPr>
        <p:spPr>
          <a:xfrm>
            <a:off x="8150077" y="1218207"/>
            <a:ext cx="107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datastore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04E946-9321-4185-AE41-992E02F770E2}"/>
              </a:ext>
            </a:extLst>
          </p:cNvPr>
          <p:cNvCxnSpPr/>
          <p:nvPr/>
        </p:nvCxnSpPr>
        <p:spPr>
          <a:xfrm flipH="1">
            <a:off x="7467600" y="898642"/>
            <a:ext cx="682477" cy="33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3923C6-8601-4344-B4E5-E1FDEBA11DC3}"/>
              </a:ext>
            </a:extLst>
          </p:cNvPr>
          <p:cNvCxnSpPr>
            <a:cxnSpLocks/>
          </p:cNvCxnSpPr>
          <p:nvPr/>
        </p:nvCxnSpPr>
        <p:spPr>
          <a:xfrm>
            <a:off x="8368651" y="809903"/>
            <a:ext cx="472198" cy="42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86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 (breakdown 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import </a:t>
            </a:r>
            <a:r>
              <a:rPr lang="en-US" sz="9600" dirty="0" err="1"/>
              <a:t>org.apache.spark.SparkFiles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 err="1"/>
              <a:t>val</a:t>
            </a:r>
            <a:r>
              <a:rPr lang="en-US" sz="9600" dirty="0"/>
              <a:t> </a:t>
            </a:r>
            <a:r>
              <a:rPr lang="en-US" sz="9600" dirty="0" err="1"/>
              <a:t>sqlContext</a:t>
            </a:r>
            <a:r>
              <a:rPr lang="en-US" sz="9600" dirty="0"/>
              <a:t> = new </a:t>
            </a:r>
            <a:r>
              <a:rPr lang="en-US" sz="9600" dirty="0" err="1"/>
              <a:t>org.apache.spark.sql.SQLContext</a:t>
            </a:r>
            <a:r>
              <a:rPr lang="en-US" sz="9600" dirty="0"/>
              <a:t>(</a:t>
            </a:r>
            <a:r>
              <a:rPr lang="en-US" sz="9600" dirty="0" err="1"/>
              <a:t>sc</a:t>
            </a:r>
            <a:r>
              <a:rPr lang="en-US" sz="9600" dirty="0"/>
              <a:t>)</a:t>
            </a:r>
          </a:p>
          <a:p>
            <a:pPr marL="0" indent="0">
              <a:buNone/>
            </a:pPr>
            <a:r>
              <a:rPr lang="en-US" sz="9600" dirty="0"/>
              <a:t>// </a:t>
            </a:r>
            <a:r>
              <a:rPr lang="en-US" sz="9600" dirty="0" err="1"/>
              <a:t>createSchemaRDD</a:t>
            </a:r>
            <a:r>
              <a:rPr lang="en-US" sz="9600" dirty="0"/>
              <a:t> is used to implicitly convert an RDD to a </a:t>
            </a:r>
            <a:r>
              <a:rPr lang="en-US" sz="9600" dirty="0" err="1"/>
              <a:t>SchemaRDD</a:t>
            </a:r>
            <a:r>
              <a:rPr lang="en-US" sz="9600" dirty="0"/>
              <a:t>.</a:t>
            </a:r>
          </a:p>
          <a:p>
            <a:pPr marL="0" indent="0">
              <a:buNone/>
            </a:pPr>
            <a:r>
              <a:rPr lang="en-US" sz="9600" dirty="0"/>
              <a:t>import </a:t>
            </a:r>
            <a:r>
              <a:rPr lang="en-US" sz="9600" dirty="0" err="1"/>
              <a:t>sqlContext.createSchemaRDD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// Define the schema using a case class.</a:t>
            </a:r>
          </a:p>
          <a:p>
            <a:pPr marL="0" indent="0">
              <a:buNone/>
            </a:pPr>
            <a:r>
              <a:rPr lang="en-US" sz="9600" dirty="0"/>
              <a:t>// Note: Case classes in Scala 2.10 can support only up to 22 fields. To work around this limit,</a:t>
            </a:r>
          </a:p>
          <a:p>
            <a:pPr marL="0" indent="0">
              <a:buNone/>
            </a:pPr>
            <a:r>
              <a:rPr lang="en-US" sz="9600" dirty="0"/>
              <a:t>// you can use custom classes that implement the Product interface.</a:t>
            </a:r>
          </a:p>
          <a:p>
            <a:pPr marL="0" indent="0">
              <a:buNone/>
            </a:pPr>
            <a:r>
              <a:rPr lang="en-US" sz="9600" dirty="0"/>
              <a:t>case class Person(name: String, age: </a:t>
            </a:r>
            <a:r>
              <a:rPr lang="en-US" sz="9600" dirty="0" err="1"/>
              <a:t>Int</a:t>
            </a:r>
            <a:r>
              <a:rPr lang="en-US" sz="9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703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 (breakdown part 2/2)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an RDD of Person objects and register it as a table.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people = </a:t>
            </a:r>
            <a:r>
              <a:rPr lang="en-US" dirty="0" err="1"/>
              <a:t>sc.textFile</a:t>
            </a:r>
            <a:r>
              <a:rPr lang="en-US" dirty="0"/>
              <a:t>("examples/</a:t>
            </a:r>
            <a:r>
              <a:rPr lang="en-US" dirty="0" err="1"/>
              <a:t>src</a:t>
            </a:r>
            <a:r>
              <a:rPr lang="en-US" dirty="0"/>
              <a:t>/main/resources/people.txt").map(_.split(",")).map(p =&gt; Person(p(0), p(1).</a:t>
            </a:r>
            <a:r>
              <a:rPr lang="en-US" dirty="0" err="1"/>
              <a:t>trim.toInt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people.registerTempTable</a:t>
            </a:r>
            <a:r>
              <a:rPr lang="en-US" dirty="0"/>
              <a:t>("people")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SQL statements can be run by using the </a:t>
            </a:r>
            <a:r>
              <a:rPr lang="en-US" dirty="0" err="1"/>
              <a:t>sql</a:t>
            </a:r>
            <a:r>
              <a:rPr lang="en-US" dirty="0"/>
              <a:t> methods provided by </a:t>
            </a:r>
            <a:r>
              <a:rPr lang="en-US" dirty="0" err="1"/>
              <a:t>sqlContext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teenagers = </a:t>
            </a:r>
            <a:r>
              <a:rPr lang="en-US" dirty="0" err="1"/>
              <a:t>sqlContext.sql</a:t>
            </a:r>
            <a:r>
              <a:rPr lang="en-US" dirty="0"/>
              <a:t>("SELECT name FROM people WHERE age &gt;= 13 AND age &lt;= 19")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results of SQL queries are </a:t>
            </a:r>
            <a:r>
              <a:rPr lang="en-US" dirty="0" err="1"/>
              <a:t>SchemaRDDs</a:t>
            </a:r>
            <a:r>
              <a:rPr lang="en-US" dirty="0"/>
              <a:t> and support all the normal RDD operations.</a:t>
            </a:r>
          </a:p>
          <a:p>
            <a:pPr marL="0" indent="0">
              <a:buNone/>
            </a:pPr>
            <a:r>
              <a:rPr lang="en-US" dirty="0"/>
              <a:t>// The columns of a row in the result can be accessed by ordinal.</a:t>
            </a:r>
          </a:p>
          <a:p>
            <a:pPr marL="0" indent="0">
              <a:buNone/>
            </a:pPr>
            <a:r>
              <a:rPr lang="en-US" dirty="0" err="1"/>
              <a:t>teenagers.map</a:t>
            </a:r>
            <a:r>
              <a:rPr lang="en-US" dirty="0"/>
              <a:t>(t =&gt; "Name: " + t(0)).collect().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0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 output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7" y="1642188"/>
            <a:ext cx="7315200" cy="454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SchemaRDDs</a:t>
            </a:r>
            <a:r>
              <a:rPr lang="en-US" sz="2400" dirty="0"/>
              <a:t> are also regular RDDs, so you can operate on them using existing RDD transformations like map and filter.</a:t>
            </a:r>
          </a:p>
          <a:p>
            <a:endParaRPr lang="en-US" sz="2400" dirty="0"/>
          </a:p>
          <a:p>
            <a:r>
              <a:rPr lang="en-US" sz="2400" dirty="0"/>
              <a:t>They provide several additional capabilities. </a:t>
            </a:r>
          </a:p>
          <a:p>
            <a:endParaRPr lang="en-US" sz="2400" dirty="0"/>
          </a:p>
          <a:p>
            <a:r>
              <a:rPr lang="en-US" sz="2400" dirty="0"/>
              <a:t>Most importantly, you can register any </a:t>
            </a:r>
            <a:r>
              <a:rPr lang="en-US" sz="2400" dirty="0" err="1"/>
              <a:t>SchemaRDD</a:t>
            </a:r>
            <a:r>
              <a:rPr lang="en-US" sz="2400" dirty="0"/>
              <a:t> as a temporary table to query it via </a:t>
            </a:r>
            <a:r>
              <a:rPr lang="en-US" sz="2400" dirty="0" err="1"/>
              <a:t>HiveContext</a:t>
            </a:r>
            <a:r>
              <a:rPr lang="en-US" sz="2400" dirty="0"/>
              <a:t>. </a:t>
            </a:r>
            <a:r>
              <a:rPr lang="en-US" sz="2400" dirty="0" err="1"/>
              <a:t>sql</a:t>
            </a:r>
            <a:r>
              <a:rPr lang="en-US" sz="2400" dirty="0"/>
              <a:t> or </a:t>
            </a:r>
            <a:r>
              <a:rPr lang="en-US" sz="2400" dirty="0" err="1"/>
              <a:t>SQLContext.sql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This is done using the </a:t>
            </a:r>
            <a:r>
              <a:rPr lang="en-US" sz="2400" dirty="0" err="1"/>
              <a:t>SchemaRDD’s</a:t>
            </a:r>
            <a:r>
              <a:rPr lang="en-US" sz="2400" dirty="0"/>
              <a:t> register </a:t>
            </a:r>
            <a:r>
              <a:rPr lang="en-US" sz="2400" dirty="0" err="1"/>
              <a:t>tempTable</a:t>
            </a:r>
            <a:r>
              <a:rPr lang="en-US" sz="2400" dirty="0"/>
              <a:t> method as in our example above.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 (breakdown part 2/2)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7980"/>
            <a:ext cx="7149550" cy="44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87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</a:t>
            </a:r>
            <a:br>
              <a:rPr lang="en-US" sz="3200" b="1" dirty="0"/>
            </a:br>
            <a:r>
              <a:rPr lang="en-US" sz="2400" b="1" dirty="0" err="1"/>
              <a:t>json</a:t>
            </a:r>
            <a:r>
              <a:rPr lang="en-US" sz="2400" b="1" dirty="0"/>
              <a:t> Example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733" y="1828800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org.apache.spark.SparkFiles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createSchemaRDD</a:t>
            </a:r>
            <a:r>
              <a:rPr lang="en-US" dirty="0"/>
              <a:t> is used to implicitly convert an RDD to a </a:t>
            </a:r>
            <a:r>
              <a:rPr lang="en-US" dirty="0" err="1"/>
              <a:t>SchemaRDD</a:t>
            </a:r>
            <a:r>
              <a:rPr lang="en-US" dirty="0"/>
              <a:t>.</a:t>
            </a:r>
          </a:p>
          <a:p>
            <a:r>
              <a:rPr lang="en-US" dirty="0"/>
              <a:t>import </a:t>
            </a:r>
            <a:r>
              <a:rPr lang="en-US" dirty="0" err="1"/>
              <a:t>sqlContext.createSchemaRDD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sqlContext</a:t>
            </a:r>
            <a:r>
              <a:rPr lang="en-US" dirty="0"/>
              <a:t> = new </a:t>
            </a:r>
            <a:r>
              <a:rPr lang="en-US" dirty="0" err="1"/>
              <a:t>org.apache.spark.sql.SQLContext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A JSON dataset is pointed to by path.</a:t>
            </a:r>
          </a:p>
          <a:p>
            <a:r>
              <a:rPr lang="en-US" dirty="0"/>
              <a:t>// The path can be either a single text file or a directory storing text files.</a:t>
            </a:r>
          </a:p>
          <a:p>
            <a:r>
              <a:rPr lang="en-US" dirty="0" err="1"/>
              <a:t>val</a:t>
            </a:r>
            <a:r>
              <a:rPr lang="en-US" dirty="0"/>
              <a:t> path = 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</a:t>
            </a:r>
          </a:p>
          <a:p>
            <a:r>
              <a:rPr lang="en-US" dirty="0"/>
              <a:t>// Create a </a:t>
            </a:r>
            <a:r>
              <a:rPr lang="en-US" dirty="0" err="1"/>
              <a:t>SchemaRDD</a:t>
            </a:r>
            <a:r>
              <a:rPr lang="en-US" dirty="0"/>
              <a:t> from the file(s) pointed to by path</a:t>
            </a:r>
          </a:p>
          <a:p>
            <a:r>
              <a:rPr lang="en-US" dirty="0" err="1"/>
              <a:t>val</a:t>
            </a:r>
            <a:r>
              <a:rPr lang="en-US" dirty="0"/>
              <a:t> people = </a:t>
            </a:r>
            <a:r>
              <a:rPr lang="en-US" dirty="0" err="1"/>
              <a:t>sqlContext.jsonFile</a:t>
            </a:r>
            <a:r>
              <a:rPr lang="en-US" dirty="0"/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</a:t>
            </a:r>
            <a:br>
              <a:rPr lang="en-US" sz="3200" b="1" dirty="0"/>
            </a:br>
            <a:r>
              <a:rPr lang="en-US" sz="2400" b="1" dirty="0" err="1"/>
              <a:t>json</a:t>
            </a:r>
            <a:r>
              <a:rPr lang="en-US" sz="2400" b="1" dirty="0"/>
              <a:t> Example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2481" y="15240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The inferred schema can be visualized using the </a:t>
            </a:r>
            <a:r>
              <a:rPr lang="en-US" dirty="0" err="1"/>
              <a:t>printSchema</a:t>
            </a:r>
            <a:r>
              <a:rPr lang="en-US" dirty="0"/>
              <a:t>() method.</a:t>
            </a:r>
          </a:p>
          <a:p>
            <a:r>
              <a:rPr lang="en-US" dirty="0" err="1"/>
              <a:t>people.printSchema</a:t>
            </a:r>
            <a:r>
              <a:rPr lang="en-US" dirty="0"/>
              <a:t>()</a:t>
            </a:r>
          </a:p>
          <a:p>
            <a:r>
              <a:rPr lang="en-US" dirty="0"/>
              <a:t>// root</a:t>
            </a:r>
          </a:p>
          <a:p>
            <a:r>
              <a:rPr lang="en-US" dirty="0"/>
              <a:t>//  |-- age: </a:t>
            </a:r>
            <a:r>
              <a:rPr lang="en-US" dirty="0" err="1"/>
              <a:t>IntegerType</a:t>
            </a:r>
            <a:endParaRPr lang="en-US" dirty="0"/>
          </a:p>
          <a:p>
            <a:r>
              <a:rPr lang="en-US" dirty="0"/>
              <a:t>//  |-- name: </a:t>
            </a:r>
            <a:r>
              <a:rPr lang="en-US" dirty="0" err="1"/>
              <a:t>StringType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Register this </a:t>
            </a:r>
            <a:r>
              <a:rPr lang="en-US" dirty="0" err="1"/>
              <a:t>SchemaRDD</a:t>
            </a:r>
            <a:r>
              <a:rPr lang="en-US" dirty="0"/>
              <a:t> as a table.</a:t>
            </a:r>
          </a:p>
          <a:p>
            <a:r>
              <a:rPr lang="en-US" dirty="0" err="1"/>
              <a:t>people.toDF</a:t>
            </a:r>
            <a:r>
              <a:rPr lang="en-US" dirty="0"/>
              <a:t>().</a:t>
            </a:r>
            <a:r>
              <a:rPr lang="en-US" dirty="0" err="1"/>
              <a:t>registerTempTable</a:t>
            </a:r>
            <a:r>
              <a:rPr lang="en-US" dirty="0"/>
              <a:t>("people")</a:t>
            </a:r>
          </a:p>
          <a:p>
            <a:endParaRPr lang="en-US" dirty="0"/>
          </a:p>
          <a:p>
            <a:r>
              <a:rPr lang="en-US" dirty="0"/>
              <a:t>// SQL statements can be run by using the </a:t>
            </a:r>
            <a:r>
              <a:rPr lang="en-US" dirty="0" err="1"/>
              <a:t>sql</a:t>
            </a:r>
            <a:r>
              <a:rPr lang="en-US" dirty="0"/>
              <a:t> methods provided by </a:t>
            </a:r>
            <a:r>
              <a:rPr lang="en-US" dirty="0" err="1"/>
              <a:t>sqlContext</a:t>
            </a:r>
            <a:r>
              <a:rPr lang="en-US" dirty="0"/>
              <a:t>.</a:t>
            </a:r>
          </a:p>
          <a:p>
            <a:r>
              <a:rPr lang="en-US" dirty="0" err="1"/>
              <a:t>val</a:t>
            </a:r>
            <a:r>
              <a:rPr lang="en-US" dirty="0"/>
              <a:t> teenagers = </a:t>
            </a:r>
            <a:r>
              <a:rPr lang="en-US" dirty="0" err="1"/>
              <a:t>sqlContext.sql</a:t>
            </a:r>
            <a:r>
              <a:rPr lang="en-US" dirty="0"/>
              <a:t>("SELECT name FROM people WHERE age &gt;= 13 AND age &lt;= 19")</a:t>
            </a:r>
          </a:p>
          <a:p>
            <a:r>
              <a:rPr lang="en-US" dirty="0"/>
              <a:t>// Alternatively, a </a:t>
            </a:r>
            <a:r>
              <a:rPr lang="en-US" dirty="0" err="1"/>
              <a:t>SchemaRDD</a:t>
            </a:r>
            <a:r>
              <a:rPr lang="en-US" dirty="0"/>
              <a:t> can be created for a JSON dataset represented by</a:t>
            </a:r>
          </a:p>
          <a:p>
            <a:r>
              <a:rPr lang="en-US" dirty="0"/>
              <a:t>// an RDD[String] storing one JSON object per string.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anotherPeopleRDD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</a:p>
          <a:p>
            <a:r>
              <a:rPr lang="en-US" dirty="0"/>
              <a:t>  """{"</a:t>
            </a:r>
            <a:r>
              <a:rPr lang="en-US" dirty="0" err="1"/>
              <a:t>name":"Yin","address</a:t>
            </a:r>
            <a:r>
              <a:rPr lang="en-US" dirty="0"/>
              <a:t>":{"</a:t>
            </a:r>
            <a:r>
              <a:rPr lang="en-US" dirty="0" err="1"/>
              <a:t>city":"Columbus","state":"Ohio</a:t>
            </a:r>
            <a:r>
              <a:rPr lang="en-US" dirty="0"/>
              <a:t>"}}""" :: Nil)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anotherPeople</a:t>
            </a:r>
            <a:r>
              <a:rPr lang="en-US" dirty="0"/>
              <a:t> = </a:t>
            </a:r>
            <a:r>
              <a:rPr lang="en-US" dirty="0" err="1"/>
              <a:t>sqlContext.jsonRDD</a:t>
            </a:r>
            <a:r>
              <a:rPr lang="en-US" dirty="0"/>
              <a:t>(</a:t>
            </a:r>
            <a:r>
              <a:rPr lang="en-US" dirty="0" err="1"/>
              <a:t>anotherPeopleRDD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can load a text file as an RDD of strings using </a:t>
            </a:r>
            <a:r>
              <a:rPr lang="en-US" dirty="0" err="1"/>
              <a:t>SparkContext.textFile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NOTE: data can be read in from a number of data sources including HDFS</a:t>
            </a:r>
          </a:p>
          <a:p>
            <a:endParaRPr lang="en-US" dirty="0"/>
          </a:p>
          <a:p>
            <a:r>
              <a:rPr lang="en-US" dirty="0"/>
              <a:t>NOTE: to read in the file as specified you need to  be in the Spark home directory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file = </a:t>
            </a:r>
            <a:r>
              <a:rPr lang="en-US" dirty="0" err="1"/>
              <a:t>sc.textFile</a:t>
            </a:r>
            <a:r>
              <a:rPr lang="en-US" dirty="0"/>
              <a:t>("README.md")</a:t>
            </a:r>
          </a:p>
          <a:p>
            <a:endParaRPr lang="en-US" dirty="0"/>
          </a:p>
          <a:p>
            <a:r>
              <a:rPr lang="en-US" dirty="0"/>
              <a:t>Once created, RDDs offer two types of operations: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Actions.</a:t>
            </a:r>
          </a:p>
          <a:p>
            <a:pPr lvl="1"/>
            <a:endParaRPr lang="en-US" dirty="0"/>
          </a:p>
          <a:p>
            <a:r>
              <a:rPr lang="en-US" dirty="0"/>
              <a:t>Transformations construct a new RDD from a previous one.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SQL (breakdown part 2/2)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5" y="1524000"/>
            <a:ext cx="79343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196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 filter operation is supported by a function literal where ‘line’ is the </a:t>
            </a:r>
            <a:r>
              <a:rPr lang="en-US" sz="2600" dirty="0" err="1"/>
              <a:t>paramter</a:t>
            </a:r>
            <a:r>
              <a:rPr lang="en-US" sz="2600" dirty="0"/>
              <a:t> list and ‘</a:t>
            </a:r>
            <a:r>
              <a:rPr lang="en-US" sz="2600" dirty="0" err="1"/>
              <a:t>line.contains</a:t>
            </a:r>
            <a:r>
              <a:rPr lang="en-US" sz="2600" dirty="0"/>
              <a:t>(“and”)’ is the function body</a:t>
            </a:r>
          </a:p>
          <a:p>
            <a:endParaRPr lang="en-US" sz="2600" dirty="0"/>
          </a:p>
          <a:p>
            <a:r>
              <a:rPr lang="en-US" sz="2600" dirty="0" err="1"/>
              <a:t>scala</a:t>
            </a:r>
            <a:r>
              <a:rPr lang="en-US" sz="2600" dirty="0"/>
              <a:t>&gt; </a:t>
            </a:r>
            <a:r>
              <a:rPr lang="en-US" sz="2600" dirty="0" err="1"/>
              <a:t>val</a:t>
            </a:r>
            <a:r>
              <a:rPr lang="en-US" sz="2600" dirty="0"/>
              <a:t> c = </a:t>
            </a:r>
            <a:r>
              <a:rPr lang="en-US" sz="2600" dirty="0" err="1"/>
              <a:t>file.filter</a:t>
            </a:r>
            <a:r>
              <a:rPr lang="en-US" sz="2600" dirty="0"/>
              <a:t>(</a:t>
            </a:r>
            <a:r>
              <a:rPr lang="en-US" sz="2600" b="1" dirty="0"/>
              <a:t>line =&gt; </a:t>
            </a:r>
            <a:r>
              <a:rPr lang="en-US" sz="2600" b="1" dirty="0" err="1"/>
              <a:t>line.contains</a:t>
            </a:r>
            <a:r>
              <a:rPr lang="en-US" sz="2600" b="1" dirty="0"/>
              <a:t>("and")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The collect() method will dump the output to the screen</a:t>
            </a:r>
          </a:p>
          <a:p>
            <a:r>
              <a:rPr lang="en-US" sz="2600" dirty="0"/>
              <a:t>Scala&gt;</a:t>
            </a:r>
            <a:r>
              <a:rPr lang="en-US" sz="2600" dirty="0" err="1"/>
              <a:t>c.collect</a:t>
            </a:r>
            <a:r>
              <a:rPr lang="en-US" sz="2600" dirty="0"/>
              <a:t>()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76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Actions compute a result based on an RDD and either return it to the driver program or save it to an external storage system. </a:t>
            </a:r>
          </a:p>
          <a:p>
            <a:r>
              <a:rPr lang="en-US" sz="2400" dirty="0"/>
              <a:t>Actions force the evaluation of transformations required for the RDD they are called on, since they are required to actually produce output</a:t>
            </a:r>
          </a:p>
          <a:p>
            <a:r>
              <a:rPr lang="en-US" sz="2400" dirty="0"/>
              <a:t>count gives the number of output lines</a:t>
            </a:r>
          </a:p>
          <a:p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c.count</a:t>
            </a:r>
            <a:r>
              <a:rPr lang="en-US" sz="2400" dirty="0"/>
              <a:t>()</a:t>
            </a:r>
          </a:p>
          <a:p>
            <a:r>
              <a:rPr lang="en-US" sz="2400" dirty="0"/>
              <a:t>The following will print out the lines</a:t>
            </a:r>
          </a:p>
          <a:p>
            <a:r>
              <a:rPr lang="en-US" sz="2400" dirty="0"/>
              <a:t>Scala&gt;</a:t>
            </a:r>
            <a:r>
              <a:rPr lang="en-US" sz="2400" dirty="0" err="1"/>
              <a:t>println</a:t>
            </a:r>
            <a:r>
              <a:rPr lang="en-US" sz="2400" dirty="0"/>
              <a:t>(“input had “ + </a:t>
            </a:r>
            <a:r>
              <a:rPr lang="en-US" sz="2400" dirty="0" err="1"/>
              <a:t>c.count</a:t>
            </a:r>
            <a:r>
              <a:rPr lang="en-US" sz="2400" dirty="0"/>
              <a:t>() + “ lines”)</a:t>
            </a:r>
          </a:p>
          <a:p>
            <a:r>
              <a:rPr lang="en-US" sz="2400" dirty="0"/>
              <a:t>The take() method will retrieve ‘n’ numbers of the output record</a:t>
            </a:r>
          </a:p>
          <a:p>
            <a:r>
              <a:rPr lang="en-US" sz="2400" dirty="0"/>
              <a:t>Scala&gt;</a:t>
            </a:r>
            <a:r>
              <a:rPr lang="en-US" sz="2400" dirty="0" err="1"/>
              <a:t>c.take</a:t>
            </a:r>
            <a:r>
              <a:rPr lang="en-US" sz="2400" dirty="0"/>
              <a:t>(10).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We used take() to retrieve a small number of elements in the RDD at the driver program</a:t>
            </a:r>
          </a:p>
          <a:p>
            <a:endParaRPr lang="en-US" sz="2400" dirty="0"/>
          </a:p>
          <a:p>
            <a:r>
              <a:rPr lang="en-US" sz="2400" dirty="0"/>
              <a:t>We then iterate over them locally to print out information to the driver. </a:t>
            </a:r>
          </a:p>
          <a:p>
            <a:endParaRPr lang="en-US" sz="2400" dirty="0"/>
          </a:p>
          <a:p>
            <a:r>
              <a:rPr lang="en-US" sz="2400" dirty="0"/>
              <a:t>RDDs also have a collect() function to a very small size and you’d like to deal with it locally. Keep in mind that your entire dataset must fit into memory on a single machine to use collect() on it , so collect() shouldn’t be used on large datasets.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Spark only computes RDDs in a lazy fashion, the first time they are used in an action.</a:t>
            </a:r>
          </a:p>
          <a:p>
            <a:endParaRPr lang="en-US" dirty="0"/>
          </a:p>
          <a:p>
            <a:r>
              <a:rPr lang="en-US" dirty="0"/>
              <a:t>This is for efficiency in terms of big data </a:t>
            </a:r>
          </a:p>
          <a:p>
            <a:pPr lvl="1"/>
            <a:r>
              <a:rPr lang="en-US" dirty="0"/>
              <a:t>computing only the data needed for its result.</a:t>
            </a:r>
          </a:p>
          <a:p>
            <a:pPr lvl="1"/>
            <a:r>
              <a:rPr lang="en-US" dirty="0"/>
              <a:t>Helps when dealing with extremely large files that may not be computed on the same node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the case of using the ‘first’ method – it is only necessary to read in the very first line of a file, once again, supporting a more efficient operation.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Spark’s RDDs are by default recomputed each time you run an action on them.</a:t>
            </a:r>
          </a:p>
          <a:p>
            <a:endParaRPr lang="en-US" dirty="0"/>
          </a:p>
          <a:p>
            <a:r>
              <a:rPr lang="en-US" dirty="0"/>
              <a:t>To reuse an RDD in multiple actions, you can ask Spark to persist it using </a:t>
            </a:r>
            <a:r>
              <a:rPr lang="en-US" dirty="0" err="1"/>
              <a:t>RDD.persist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We can ask Spark to persist our data in a number of different places. </a:t>
            </a:r>
          </a:p>
          <a:p>
            <a:endParaRPr lang="en-US" dirty="0"/>
          </a:p>
          <a:p>
            <a:r>
              <a:rPr lang="en-US" dirty="0"/>
              <a:t>After computing it the first time, Spark, will store the RDD contents in memory (partitioned across the machines in your cluster) and reuse them in future actions.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13443</TotalTime>
  <Words>2937</Words>
  <Application>Microsoft Office PowerPoint</Application>
  <PresentationFormat>On-screen Show (4:3)</PresentationFormat>
  <Paragraphs>356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MDS535 Programming Language and Environments: Apache Scala Spark </vt:lpstr>
      <vt:lpstr>Resilient Distributed Dataset Spark : Programming with RDDs 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RDD example  (PI Estimation)</vt:lpstr>
      <vt:lpstr>(estimation of PI ,by “throwing darts” at a circle)  random points in the unit square (0,0) to (1,1). The  fraction that fall into the circle should be PI / 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 (breakdown 1/2)</vt:lpstr>
      <vt:lpstr>Spark SQL (breakdown part 2/2)</vt:lpstr>
      <vt:lpstr>Spark SQL output</vt:lpstr>
      <vt:lpstr>Spark SQL</vt:lpstr>
      <vt:lpstr>Spark SQL (breakdown part 2/2)</vt:lpstr>
      <vt:lpstr>Spark SQL json Example</vt:lpstr>
      <vt:lpstr>Spark SQL json Example</vt:lpstr>
      <vt:lpstr>Spark SQL (breakdown part 2/2)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238</cp:revision>
  <cp:lastPrinted>2015-02-04T19:14:34Z</cp:lastPrinted>
  <dcterms:created xsi:type="dcterms:W3CDTF">2014-04-27T19:34:05Z</dcterms:created>
  <dcterms:modified xsi:type="dcterms:W3CDTF">2020-10-16T21:12:54Z</dcterms:modified>
</cp:coreProperties>
</file>