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99" r:id="rId3"/>
    <p:sldId id="496" r:id="rId4"/>
    <p:sldId id="501" r:id="rId5"/>
    <p:sldId id="529" r:id="rId6"/>
    <p:sldId id="503" r:id="rId7"/>
    <p:sldId id="525" r:id="rId8"/>
    <p:sldId id="528" r:id="rId9"/>
    <p:sldId id="527" r:id="rId10"/>
    <p:sldId id="505" r:id="rId11"/>
    <p:sldId id="534" r:id="rId12"/>
    <p:sldId id="524" r:id="rId13"/>
    <p:sldId id="533" r:id="rId14"/>
    <p:sldId id="506" r:id="rId15"/>
    <p:sldId id="507" r:id="rId16"/>
    <p:sldId id="508" r:id="rId17"/>
    <p:sldId id="510" r:id="rId18"/>
    <p:sldId id="455" r:id="rId19"/>
    <p:sldId id="463" r:id="rId20"/>
    <p:sldId id="530" r:id="rId21"/>
    <p:sldId id="531" r:id="rId22"/>
    <p:sldId id="532" r:id="rId23"/>
    <p:sldId id="511" r:id="rId24"/>
    <p:sldId id="513" r:id="rId25"/>
    <p:sldId id="535" r:id="rId26"/>
    <p:sldId id="494" r:id="rId27"/>
    <p:sldId id="526" r:id="rId28"/>
    <p:sldId id="492" r:id="rId29"/>
    <p:sldId id="495" r:id="rId30"/>
    <p:sldId id="536" r:id="rId31"/>
    <p:sldId id="514" r:id="rId32"/>
    <p:sldId id="515" r:id="rId33"/>
    <p:sldId id="519" r:id="rId34"/>
    <p:sldId id="516" r:id="rId35"/>
    <p:sldId id="520" r:id="rId36"/>
    <p:sldId id="517" r:id="rId37"/>
    <p:sldId id="372" r:id="rId38"/>
    <p:sldId id="558" r:id="rId39"/>
    <p:sldId id="559" r:id="rId40"/>
    <p:sldId id="537" r:id="rId41"/>
    <p:sldId id="373" r:id="rId42"/>
    <p:sldId id="387" r:id="rId43"/>
    <p:sldId id="522" r:id="rId44"/>
    <p:sldId id="374" r:id="rId45"/>
    <p:sldId id="381" r:id="rId46"/>
    <p:sldId id="552" r:id="rId47"/>
    <p:sldId id="564" r:id="rId48"/>
    <p:sldId id="553" r:id="rId49"/>
    <p:sldId id="566" r:id="rId50"/>
    <p:sldId id="567" r:id="rId51"/>
    <p:sldId id="568" r:id="rId52"/>
    <p:sldId id="556" r:id="rId53"/>
    <p:sldId id="572" r:id="rId54"/>
    <p:sldId id="570" r:id="rId55"/>
    <p:sldId id="575" r:id="rId56"/>
    <p:sldId id="573" r:id="rId57"/>
    <p:sldId id="569" r:id="rId58"/>
    <p:sldId id="576" r:id="rId59"/>
    <p:sldId id="577" r:id="rId60"/>
    <p:sldId id="578" r:id="rId61"/>
    <p:sldId id="554" r:id="rId62"/>
    <p:sldId id="555" r:id="rId63"/>
    <p:sldId id="557" r:id="rId64"/>
    <p:sldId id="538" r:id="rId65"/>
    <p:sldId id="473" r:id="rId66"/>
    <p:sldId id="474" r:id="rId67"/>
    <p:sldId id="546" r:id="rId68"/>
    <p:sldId id="479" r:id="rId69"/>
    <p:sldId id="477" r:id="rId70"/>
    <p:sldId id="539" r:id="rId71"/>
    <p:sldId id="545" r:id="rId72"/>
    <p:sldId id="544" r:id="rId73"/>
    <p:sldId id="547" r:id="rId74"/>
    <p:sldId id="551" r:id="rId75"/>
    <p:sldId id="548" r:id="rId76"/>
    <p:sldId id="549" r:id="rId77"/>
    <p:sldId id="550" r:id="rId78"/>
    <p:sldId id="560" r:id="rId7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645" autoAdjust="0"/>
    <p:restoredTop sz="94660"/>
  </p:normalViewPr>
  <p:slideViewPr>
    <p:cSldViewPr>
      <p:cViewPr varScale="1">
        <p:scale>
          <a:sx n="92" d="100"/>
          <a:sy n="92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B82EA-4984-4B3E-AE9B-F114A286A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37" y="6334076"/>
            <a:ext cx="863463" cy="4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s://stats.stackexchange.com/questions/61328/libsvm-data-f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Tutorial on Artificial Intelligence in Big Data (AIABD 2020)</a:t>
            </a:r>
            <a:br>
              <a:rPr lang="en-US" dirty="0"/>
            </a:br>
            <a:br>
              <a:rPr lang="en-US" altLang="en-US" sz="4000" b="1" i="1" dirty="0"/>
            </a:br>
            <a:r>
              <a:rPr lang="en-US" altLang="en-US" sz="2700" dirty="0"/>
              <a:t>PART Three</a:t>
            </a:r>
            <a:br>
              <a:rPr lang="en-US" altLang="en-US" sz="60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David A. Ostrowski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Artificial Intelligence Leader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Global Innovation Group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VCSE Product Development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Ford Motor Company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8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2200" b="1" dirty="0"/>
              <a:t>using the </a:t>
            </a:r>
            <a:r>
              <a:rPr lang="en-US" sz="2200" b="1" dirty="0" err="1"/>
              <a:t>sbt</a:t>
            </a:r>
            <a:r>
              <a:rPr lang="en-US" sz="2200" b="1" dirty="0"/>
              <a:t> utility (set up in your installation)</a:t>
            </a:r>
            <a:r>
              <a:rPr lang="en-US" sz="3200" b="1" dirty="0"/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the spark home directory you will need to build a source directory for the standalone application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you will need to have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main (from 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scala</a:t>
            </a:r>
            <a:r>
              <a:rPr lang="en-US" dirty="0"/>
              <a:t> (from main)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Resulting in </a:t>
            </a:r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/spark-2.1.0-bin-hadoop2.7/</a:t>
            </a:r>
            <a:r>
              <a:rPr lang="en-US" dirty="0" err="1"/>
              <a:t>build.sbt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/spark-2.1.0-bin-hadoop2.7/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/spark-2.1.0-bin-hadoop2.7/</a:t>
            </a:r>
            <a:r>
              <a:rPr lang="en-US" dirty="0" err="1"/>
              <a:t>src</a:t>
            </a:r>
            <a:r>
              <a:rPr lang="en-US" dirty="0"/>
              <a:t>/main</a:t>
            </a:r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/spark-2.1.0-bin-hadoop2.7/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/spark-2.1.0-bin-hadoop2.7/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</a:t>
            </a:r>
            <a:r>
              <a:rPr lang="en-US" dirty="0" err="1"/>
              <a:t>WordCount.scala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71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</a:t>
            </a:r>
            <a:br>
              <a:rPr lang="en-US" sz="3200" b="1" dirty="0"/>
            </a:br>
            <a:r>
              <a:rPr lang="en-US" sz="2400" b="1" dirty="0"/>
              <a:t>steps for build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one a:</a:t>
            </a:r>
          </a:p>
          <a:p>
            <a:pPr lvl="1"/>
            <a:r>
              <a:rPr lang="en-US" sz="2000" dirty="0"/>
              <a:t>Copy the </a:t>
            </a:r>
            <a:r>
              <a:rPr lang="en-US" sz="2000" dirty="0" err="1"/>
              <a:t>build.sbt</a:t>
            </a:r>
            <a:r>
              <a:rPr lang="en-US" sz="2000" dirty="0"/>
              <a:t> from the “</a:t>
            </a:r>
            <a:r>
              <a:rPr lang="en-US" sz="2000" dirty="0" err="1"/>
              <a:t>streamingIO</a:t>
            </a:r>
            <a:r>
              <a:rPr lang="en-US" sz="2000" dirty="0"/>
              <a:t>” directory to the spark home directory “/home/</a:t>
            </a:r>
            <a:r>
              <a:rPr lang="en-US" sz="2000" dirty="0" err="1"/>
              <a:t>ubuntu</a:t>
            </a:r>
            <a:r>
              <a:rPr lang="en-US" sz="2000" dirty="0"/>
              <a:t>/spark-1.2.0-bin-hadoop1</a:t>
            </a:r>
          </a:p>
          <a:p>
            <a:pPr lvl="1"/>
            <a:endParaRPr lang="en-US" sz="2000" dirty="0"/>
          </a:p>
          <a:p>
            <a:r>
              <a:rPr lang="en-US" sz="2000" dirty="0"/>
              <a:t>Step one b : </a:t>
            </a:r>
          </a:p>
          <a:p>
            <a:pPr marL="457200" lvl="1" indent="0">
              <a:buNone/>
            </a:pPr>
            <a:r>
              <a:rPr lang="en-US" sz="2000" dirty="0"/>
              <a:t>Copy </a:t>
            </a:r>
            <a:r>
              <a:rPr lang="en-US" sz="2000" dirty="0" err="1"/>
              <a:t>WordCount</a:t>
            </a:r>
            <a:r>
              <a:rPr lang="en-US" sz="2000" dirty="0"/>
              <a:t> from “</a:t>
            </a:r>
            <a:r>
              <a:rPr lang="en-US" sz="2000" dirty="0" err="1"/>
              <a:t>streamingIO</a:t>
            </a:r>
            <a:r>
              <a:rPr lang="en-US" sz="2000" dirty="0"/>
              <a:t>” </a:t>
            </a:r>
            <a:r>
              <a:rPr lang="en-US" sz="2000" dirty="0" err="1"/>
              <a:t>directoryto</a:t>
            </a:r>
            <a:r>
              <a:rPr lang="en-US" sz="2000" dirty="0"/>
              <a:t> the </a:t>
            </a:r>
            <a:r>
              <a:rPr lang="en-US" sz="2000" dirty="0" err="1"/>
              <a:t>src</a:t>
            </a:r>
            <a:r>
              <a:rPr lang="en-US" sz="2000" dirty="0"/>
              <a:t>/main/</a:t>
            </a:r>
            <a:r>
              <a:rPr lang="en-US" sz="2000" dirty="0" err="1"/>
              <a:t>scala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5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</a:t>
            </a:r>
            <a:br>
              <a:rPr lang="en-US" sz="3200" b="1" dirty="0"/>
            </a:br>
            <a:r>
              <a:rPr lang="en-US" sz="2400" b="1" dirty="0" err="1"/>
              <a:t>sbt</a:t>
            </a:r>
            <a:r>
              <a:rPr lang="en-US" sz="2400" b="1" dirty="0"/>
              <a:t> build file copy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7956550" cy="39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06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</a:t>
            </a:r>
            <a:br>
              <a:rPr lang="en-US" sz="3200" b="1" dirty="0"/>
            </a:br>
            <a:r>
              <a:rPr lang="en-US" sz="2400" b="1" dirty="0" err="1"/>
              <a:t>WordCount.scala</a:t>
            </a:r>
            <a:r>
              <a:rPr lang="en-US" sz="2400" b="1" dirty="0"/>
              <a:t> copy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28800"/>
            <a:ext cx="84582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01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2: perform the build : Commands are </a:t>
            </a:r>
          </a:p>
          <a:p>
            <a:r>
              <a:rPr lang="en-US" dirty="0"/>
              <a:t>ubuntu@ip-172-31-11-96:~/spark-2.1.0-bin-hadoop2.7$ </a:t>
            </a:r>
            <a:r>
              <a:rPr lang="en-US" b="1" dirty="0" err="1"/>
              <a:t>sbt</a:t>
            </a:r>
            <a:r>
              <a:rPr lang="en-US" b="1" dirty="0"/>
              <a:t> clean compile package</a:t>
            </a:r>
          </a:p>
          <a:p>
            <a:endParaRPr lang="en-US" dirty="0"/>
          </a:p>
          <a:p>
            <a:r>
              <a:rPr lang="en-US" dirty="0"/>
              <a:t>Step 3 : standalone execution:</a:t>
            </a:r>
          </a:p>
          <a:p>
            <a:r>
              <a:rPr lang="en-US" dirty="0"/>
              <a:t>ubuntu@ip-172-31-11-96:~/spark-2.1.0-bin-hadoop2.7$ </a:t>
            </a:r>
            <a:r>
              <a:rPr lang="en-US" b="1" dirty="0"/>
              <a:t>bin/spark-submit --class </a:t>
            </a:r>
            <a:r>
              <a:rPr lang="en-US" b="1" dirty="0" err="1"/>
              <a:t>com.oreilly.learningsparkexamples.mini.scala.WordCount</a:t>
            </a:r>
            <a:r>
              <a:rPr lang="en-US" b="1" dirty="0"/>
              <a:t> target/scala-2.10/learning-spark-mini-example_2.10-0.0.1.jar   README.md </a:t>
            </a:r>
            <a:r>
              <a:rPr lang="en-US" b="1" dirty="0" err="1"/>
              <a:t>wordcounts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3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from this will reside in the </a:t>
            </a:r>
            <a:r>
              <a:rPr lang="en-US" dirty="0" err="1"/>
              <a:t>wordcounts</a:t>
            </a:r>
            <a:r>
              <a:rPr lang="en-US" dirty="0"/>
              <a:t> directory</a:t>
            </a:r>
          </a:p>
          <a:p>
            <a:r>
              <a:rPr lang="en-US" dirty="0"/>
              <a:t>Below is the part file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0" y="3722039"/>
            <a:ext cx="7648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32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from this will reside in the </a:t>
            </a:r>
            <a:r>
              <a:rPr lang="en-US" dirty="0" err="1"/>
              <a:t>wordcounts</a:t>
            </a:r>
            <a:r>
              <a:rPr lang="en-US" dirty="0"/>
              <a:t> directory</a:t>
            </a:r>
          </a:p>
          <a:p>
            <a:r>
              <a:rPr lang="en-US" dirty="0"/>
              <a:t>Contents of the part file (below)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9" y="3657600"/>
            <a:ext cx="7667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applications benefit from acting on data as soon as it arrives. </a:t>
            </a:r>
          </a:p>
          <a:p>
            <a:r>
              <a:rPr lang="en-US" sz="2400" dirty="0"/>
              <a:t>Applications might track statistics about page views in real time, train a machine learning model or automatically detect anomalies. </a:t>
            </a:r>
          </a:p>
          <a:p>
            <a:r>
              <a:rPr lang="en-US" sz="2400" dirty="0"/>
              <a:t>It lets users write streaming applications using a very similar API to batch jobs and thus reuse a lot of the skills and even code used.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50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Spark Streaming provides an abstraction called </a:t>
            </a:r>
            <a:r>
              <a:rPr lang="en-US" dirty="0" err="1"/>
              <a:t>Dstreams</a:t>
            </a:r>
            <a:r>
              <a:rPr lang="en-US" dirty="0"/>
              <a:t> or discretized streams.</a:t>
            </a:r>
          </a:p>
          <a:p>
            <a:r>
              <a:rPr lang="en-US" dirty="0"/>
              <a:t>A </a:t>
            </a:r>
            <a:r>
              <a:rPr lang="en-US" dirty="0" err="1"/>
              <a:t>Dstream</a:t>
            </a:r>
            <a:r>
              <a:rPr lang="en-US" dirty="0"/>
              <a:t> is a sequence of data arriving over time.</a:t>
            </a:r>
          </a:p>
          <a:p>
            <a:r>
              <a:rPr lang="en-US" dirty="0"/>
              <a:t>Each </a:t>
            </a:r>
            <a:r>
              <a:rPr lang="en-US" dirty="0" err="1"/>
              <a:t>Dstream</a:t>
            </a:r>
            <a:r>
              <a:rPr lang="en-US" dirty="0"/>
              <a:t> is represented as a sequence of RDDs arriving at each time step.</a:t>
            </a:r>
          </a:p>
          <a:p>
            <a:r>
              <a:rPr lang="en-US" dirty="0" err="1"/>
              <a:t>Dstreams</a:t>
            </a:r>
            <a:r>
              <a:rPr lang="en-US" dirty="0"/>
              <a:t> can be created from various input data sources, such as Flume , Kafka or HDFS</a:t>
            </a:r>
          </a:p>
          <a:p>
            <a:r>
              <a:rPr lang="en-US" dirty="0"/>
              <a:t>Once built, they offer two types of operations: transformations, which yield a new </a:t>
            </a:r>
            <a:r>
              <a:rPr lang="en-US" dirty="0" err="1"/>
              <a:t>Dstream</a:t>
            </a:r>
            <a:r>
              <a:rPr lang="en-US" dirty="0"/>
              <a:t> and output operations which write data to an external system.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6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Spark Streaming programs are best run as standalone applications, built using Maven or SBT. </a:t>
            </a:r>
          </a:p>
          <a:p>
            <a:r>
              <a:rPr lang="en-US" sz="2400" dirty="0"/>
              <a:t>There is a prebuilt Spark Streaming example which does not work to the online documentation  - so I made a similar version that is able to successfully work</a:t>
            </a:r>
          </a:p>
          <a:p>
            <a:r>
              <a:rPr lang="en-US" sz="2400" dirty="0"/>
              <a:t>We will be leveraging the work on the application build from the last example – for brevity, we will be relying on as much from the last example (including naming the file “</a:t>
            </a:r>
            <a:r>
              <a:rPr lang="en-US" sz="2400" dirty="0" err="1"/>
              <a:t>wordCount</a:t>
            </a:r>
            <a:r>
              <a:rPr lang="en-US" sz="2400" dirty="0"/>
              <a:t>” in order to use the same application build file)</a:t>
            </a:r>
          </a:p>
          <a:p>
            <a:r>
              <a:rPr lang="en-US" sz="2400" dirty="0"/>
              <a:t>We will be using two putty terminals in a client/server mode to our single amazon instance</a:t>
            </a:r>
          </a:p>
          <a:p>
            <a:pPr lvl="1"/>
            <a:r>
              <a:rPr lang="en-US" sz="2000" dirty="0"/>
              <a:t>The client will be where we input data in real time</a:t>
            </a:r>
          </a:p>
          <a:p>
            <a:pPr lvl="1"/>
            <a:r>
              <a:rPr lang="en-US" sz="2000" dirty="0"/>
              <a:t>The server will run our </a:t>
            </a:r>
            <a:r>
              <a:rPr lang="en-US" sz="2000" dirty="0" err="1"/>
              <a:t>scala</a:t>
            </a:r>
            <a:r>
              <a:rPr lang="en-US" sz="2000" dirty="0"/>
              <a:t> program which will received the input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3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Century Gothic" panose="020B0502020202020204" pitchFamily="34" charset="0"/>
              </a:rPr>
              <a:t>Spark part III</a:t>
            </a:r>
            <a:br>
              <a:rPr lang="en-US" sz="2700" dirty="0">
                <a:latin typeface="Century Gothic" panose="020B0502020202020204" pitchFamily="34" charset="0"/>
              </a:rPr>
            </a:br>
            <a:r>
              <a:rPr lang="en-US" sz="2700" dirty="0">
                <a:latin typeface="Century Gothic" panose="020B0502020202020204" pitchFamily="34" charset="0"/>
              </a:rPr>
              <a:t>overview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Standalone Application</a:t>
            </a:r>
          </a:p>
          <a:p>
            <a:r>
              <a:rPr lang="en-US" dirty="0"/>
              <a:t>Streaming I/O</a:t>
            </a:r>
          </a:p>
          <a:p>
            <a:r>
              <a:rPr lang="en-US" dirty="0"/>
              <a:t>MLIB</a:t>
            </a:r>
          </a:p>
          <a:p>
            <a:r>
              <a:rPr lang="en-US" dirty="0" err="1"/>
              <a:t>GraphX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4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will this work?</a:t>
            </a:r>
          </a:p>
          <a:p>
            <a:r>
              <a:rPr lang="en-US" sz="2400" dirty="0"/>
              <a:t>To demonstrate better how the stream will work , please note that you can run a client / server application on the same machine , in this case, using a port address to send data between the two </a:t>
            </a:r>
          </a:p>
          <a:p>
            <a:r>
              <a:rPr lang="en-US" sz="2400" dirty="0"/>
              <a:t>For example I can start two putty terminals to my amazon instance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82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Spark Streaming</a:t>
            </a:r>
            <a:br>
              <a:rPr lang="en-US" sz="3200" b="1" dirty="0"/>
            </a:br>
            <a:r>
              <a:rPr lang="en-US" sz="2700" b="1" dirty="0"/>
              <a:t>quick demonstration of client / server </a:t>
            </a:r>
            <a:br>
              <a:rPr lang="en-US" sz="2700" b="1" dirty="0"/>
            </a:br>
            <a:r>
              <a:rPr lang="en-US" sz="2700" b="1" dirty="0"/>
              <a:t>between terminals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client:			</a:t>
            </a:r>
            <a:r>
              <a:rPr lang="en-US" sz="2400" b="1" dirty="0" err="1"/>
              <a:t>nc</a:t>
            </a:r>
            <a:r>
              <a:rPr lang="en-US" sz="2400" b="1" dirty="0"/>
              <a:t> -</a:t>
            </a:r>
            <a:r>
              <a:rPr lang="en-US" sz="2400" b="1" dirty="0" err="1"/>
              <a:t>lk</a:t>
            </a:r>
            <a:r>
              <a:rPr lang="en-US" sz="2400" b="1" dirty="0"/>
              <a:t> </a:t>
            </a:r>
            <a:r>
              <a:rPr lang="en-US" sz="2400" b="1" dirty="0" err="1"/>
              <a:t>localhost</a:t>
            </a:r>
            <a:r>
              <a:rPr lang="en-US" sz="2400" b="1" dirty="0"/>
              <a:t> 7777</a:t>
            </a:r>
          </a:p>
          <a:p>
            <a:r>
              <a:rPr lang="en-US" sz="2400" b="1" dirty="0"/>
              <a:t>The Sever:			$telnet </a:t>
            </a:r>
            <a:r>
              <a:rPr lang="en-US" sz="2400" b="1" dirty="0" err="1"/>
              <a:t>localhost</a:t>
            </a:r>
            <a:r>
              <a:rPr lang="en-US" sz="2400" b="1" dirty="0"/>
              <a:t> 7777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" y="2884130"/>
            <a:ext cx="9020175" cy="28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9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Spark Streaming</a:t>
            </a:r>
            <a:br>
              <a:rPr lang="en-US" sz="3200" b="1" dirty="0"/>
            </a:br>
            <a:r>
              <a:rPr lang="en-US" sz="3200" b="1" dirty="0"/>
              <a:t>demonstration of client / server </a:t>
            </a:r>
            <a:br>
              <a:rPr lang="en-US" sz="3200" b="1" dirty="0"/>
            </a:br>
            <a:r>
              <a:rPr lang="en-US" sz="3200" b="1" dirty="0"/>
              <a:t>between terminals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Here, it passes from a client to the server (input from one terminal and prints it out from the other terminal)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" y="2688870"/>
            <a:ext cx="9089441" cy="283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4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one : copy  “</a:t>
            </a:r>
            <a:r>
              <a:rPr lang="en-US" dirty="0" err="1"/>
              <a:t>wordcount.scala</a:t>
            </a:r>
            <a:r>
              <a:rPr lang="en-US" dirty="0"/>
              <a:t>” example program from streaming IO folder  to 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 in the spark home</a:t>
            </a:r>
          </a:p>
          <a:p>
            <a:pPr lvl="1"/>
            <a:r>
              <a:rPr lang="en-US" dirty="0"/>
              <a:t>This is overlaying the </a:t>
            </a:r>
            <a:r>
              <a:rPr lang="en-US" dirty="0" err="1"/>
              <a:t>workcount</a:t>
            </a:r>
            <a:r>
              <a:rPr lang="en-US" dirty="0"/>
              <a:t> program and thus we are creating the streaming program as another standalone application </a:t>
            </a:r>
          </a:p>
          <a:p>
            <a:pPr lvl="1"/>
            <a:r>
              <a:rPr lang="en-US" dirty="0"/>
              <a:t>To do so we are going to keep the same name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ubuntu@ip-172-31-44-254:~/spark-2.1.0-bin-hadoop2.7$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9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one :copy </a:t>
            </a:r>
            <a:r>
              <a:rPr lang="en-US" dirty="0" err="1"/>
              <a:t>WordCount.scala</a:t>
            </a:r>
            <a:r>
              <a:rPr lang="en-US" dirty="0"/>
              <a:t> from (this time) “</a:t>
            </a:r>
            <a:r>
              <a:rPr lang="en-US" dirty="0" err="1"/>
              <a:t>streamingIO</a:t>
            </a:r>
            <a:r>
              <a:rPr lang="en-US" dirty="0"/>
              <a:t>” to /spark-2.1.0-bin/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352800"/>
            <a:ext cx="79311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91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Step two : </a:t>
            </a:r>
            <a:r>
              <a:rPr lang="en-US" sz="2600" dirty="0"/>
              <a:t>perform a build (again, relying on the spark application build example) </a:t>
            </a:r>
          </a:p>
          <a:p>
            <a:r>
              <a:rPr lang="en-US" sz="2600" b="1" dirty="0"/>
              <a:t>Step three : </a:t>
            </a:r>
            <a:r>
              <a:rPr lang="en-US" sz="2600" dirty="0"/>
              <a:t>start a second (putty) terminal to your amazon instance  -this will be used for the client </a:t>
            </a:r>
          </a:p>
          <a:p>
            <a:r>
              <a:rPr lang="en-US" sz="2600" b="1" dirty="0"/>
              <a:t>Step four: </a:t>
            </a:r>
            <a:r>
              <a:rPr lang="en-US" sz="2600" dirty="0"/>
              <a:t>enter the commands as identified for the client (you will be entering streaming text from one terminal and using the streaming application from the second to read it.)</a:t>
            </a:r>
          </a:p>
          <a:p>
            <a:r>
              <a:rPr lang="en-US" sz="2600" b="1" dirty="0"/>
              <a:t>Step five: </a:t>
            </a:r>
            <a:r>
              <a:rPr lang="en-US" sz="2600" dirty="0"/>
              <a:t>start the server in the original terminal and enjoy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04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ubuntu@ip-172-31-11-96:~/spark-2.1.0-bin-hadoop2.7$ </a:t>
            </a:r>
            <a:r>
              <a:rPr lang="en-US" b="1" dirty="0" err="1"/>
              <a:t>sbt</a:t>
            </a:r>
            <a:r>
              <a:rPr lang="en-US" b="1" dirty="0"/>
              <a:t> clean compile package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2971800"/>
            <a:ext cx="76676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473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Run the server in one terminal (from spark home directory)</a:t>
            </a:r>
          </a:p>
          <a:p>
            <a:pPr lvl="1"/>
            <a:r>
              <a:rPr lang="en-US" sz="2000" dirty="0"/>
              <a:t>Note: the “local[4]” is the number of parallel tasks.</a:t>
            </a:r>
          </a:p>
          <a:p>
            <a:endParaRPr lang="en-US" sz="2400" dirty="0"/>
          </a:p>
          <a:p>
            <a:r>
              <a:rPr lang="en-US" sz="2400" dirty="0"/>
              <a:t>bin/spark-submit --class </a:t>
            </a:r>
            <a:r>
              <a:rPr lang="en-US" sz="2400" dirty="0" err="1"/>
              <a:t>com.oreilly.learningsparkexamples.mini.scala.WordCount</a:t>
            </a:r>
            <a:r>
              <a:rPr lang="en-US" sz="2400" dirty="0"/>
              <a:t> target/scala-2.10/learning-spark-mini-example_2.10-0.0.1.jar   local[4]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Run the client as before </a:t>
            </a:r>
          </a:p>
          <a:p>
            <a:r>
              <a:rPr lang="en-US" sz="2400" dirty="0" err="1"/>
              <a:t>nc</a:t>
            </a:r>
            <a:r>
              <a:rPr lang="en-US" sz="2400" dirty="0"/>
              <a:t> -</a:t>
            </a:r>
            <a:r>
              <a:rPr lang="en-US" sz="2400" dirty="0" err="1"/>
              <a:t>lk</a:t>
            </a:r>
            <a:r>
              <a:rPr lang="en-US" sz="2400" dirty="0"/>
              <a:t> </a:t>
            </a:r>
            <a:r>
              <a:rPr lang="en-US" sz="2400" dirty="0" err="1"/>
              <a:t>localhost</a:t>
            </a:r>
            <a:r>
              <a:rPr lang="en-US" sz="2400" dirty="0"/>
              <a:t> 7777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00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Streaming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the client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399"/>
            <a:ext cx="7667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17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Streaming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streaming server starting…..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639050" cy="28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6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application</a:t>
            </a:r>
          </a:p>
          <a:p>
            <a:endParaRPr lang="en-US" sz="2400" dirty="0"/>
          </a:p>
          <a:p>
            <a:r>
              <a:rPr lang="en-US" sz="2400" dirty="0"/>
              <a:t>Perform a build (create a .jar file with .class output</a:t>
            </a:r>
          </a:p>
          <a:p>
            <a:pPr lvl="1"/>
            <a:r>
              <a:rPr lang="en-US" sz="2400" dirty="0"/>
              <a:t>Two Methods:</a:t>
            </a:r>
          </a:p>
          <a:p>
            <a:pPr lvl="2"/>
            <a:r>
              <a:rPr lang="en-US" dirty="0" err="1"/>
              <a:t>sbt</a:t>
            </a:r>
            <a:r>
              <a:rPr lang="en-US" dirty="0"/>
              <a:t> (</a:t>
            </a:r>
            <a:r>
              <a:rPr lang="en-US" dirty="0" err="1"/>
              <a:t>scala</a:t>
            </a:r>
            <a:r>
              <a:rPr lang="en-US" dirty="0"/>
              <a:t> build tool)</a:t>
            </a:r>
          </a:p>
          <a:p>
            <a:pPr lvl="2"/>
            <a:r>
              <a:rPr lang="en-US" dirty="0"/>
              <a:t>Maven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sz="2400" dirty="0"/>
              <a:t>Second execute the job from the spark submit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16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Spark Streaming Example (entire)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199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package </a:t>
            </a:r>
            <a:r>
              <a:rPr lang="en-US" sz="1400" dirty="0" err="1"/>
              <a:t>com.oreilly.learningsparkexamples.mini.scala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org.apache.spark.streaming.StreamingContext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org.apache.spark.streaming.StreamingContext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org.apache.spark.streaming.dstream.DStream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org.apache.spark.streaming.Duration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org.apache.spark.SparkContext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object </a:t>
            </a:r>
            <a:r>
              <a:rPr lang="en-US" sz="1400" dirty="0" err="1"/>
              <a:t>WordCount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main(</a:t>
            </a:r>
            <a:r>
              <a:rPr lang="en-US" sz="1400" dirty="0" err="1"/>
              <a:t>args</a:t>
            </a:r>
            <a:r>
              <a:rPr lang="en-US" sz="1400" dirty="0"/>
              <a:t>: Array[String]) {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conf</a:t>
            </a:r>
            <a:r>
              <a:rPr lang="en-US" sz="1400" dirty="0"/>
              <a:t> = new </a:t>
            </a:r>
            <a:r>
              <a:rPr lang="en-US" sz="1400" dirty="0" err="1"/>
              <a:t>SparkConf</a:t>
            </a:r>
            <a:r>
              <a:rPr lang="en-US" sz="1400" dirty="0"/>
              <a:t>().</a:t>
            </a:r>
            <a:r>
              <a:rPr lang="en-US" sz="1400" dirty="0" err="1"/>
              <a:t>setMaster</a:t>
            </a:r>
            <a:r>
              <a:rPr lang="en-US" sz="1400" dirty="0"/>
              <a:t>("local[2]").</a:t>
            </a:r>
            <a:r>
              <a:rPr lang="en-US" sz="1400" dirty="0" err="1"/>
              <a:t>setAppName</a:t>
            </a:r>
            <a:r>
              <a:rPr lang="en-US" sz="1400" dirty="0"/>
              <a:t>("</a:t>
            </a:r>
            <a:r>
              <a:rPr lang="en-US" sz="1400" dirty="0" err="1"/>
              <a:t>NetworkWordCount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// Create a </a:t>
            </a:r>
            <a:r>
              <a:rPr lang="en-US" sz="1400" dirty="0" err="1"/>
              <a:t>StreamingContext</a:t>
            </a:r>
            <a:r>
              <a:rPr lang="en-US" sz="1400" dirty="0"/>
              <a:t> with a 1-second batch size from a </a:t>
            </a:r>
            <a:r>
              <a:rPr lang="en-US" sz="1400" dirty="0" err="1"/>
              <a:t>SparkConf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//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ssc</a:t>
            </a:r>
            <a:r>
              <a:rPr lang="en-US" sz="1400" dirty="0"/>
              <a:t> = new </a:t>
            </a:r>
            <a:r>
              <a:rPr lang="en-US" sz="1400" dirty="0" err="1"/>
              <a:t>StreamingContext</a:t>
            </a:r>
            <a:r>
              <a:rPr lang="en-US" sz="1400" dirty="0"/>
              <a:t>(</a:t>
            </a:r>
            <a:r>
              <a:rPr lang="en-US" sz="1400" dirty="0" err="1"/>
              <a:t>conf</a:t>
            </a:r>
            <a:r>
              <a:rPr lang="en-US" sz="1400" dirty="0"/>
              <a:t>, Seconds(1))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ssc</a:t>
            </a:r>
            <a:r>
              <a:rPr lang="en-US" sz="1400" dirty="0"/>
              <a:t> = new </a:t>
            </a:r>
            <a:r>
              <a:rPr lang="en-US" sz="1400" dirty="0" err="1"/>
              <a:t>StreamingContext</a:t>
            </a:r>
            <a:r>
              <a:rPr lang="en-US" sz="1400" dirty="0"/>
              <a:t>(</a:t>
            </a:r>
            <a:r>
              <a:rPr lang="en-US" sz="1400" dirty="0" err="1"/>
              <a:t>conf,Duration</a:t>
            </a:r>
            <a:r>
              <a:rPr lang="en-US" sz="1400" dirty="0"/>
              <a:t>(1000)) //, 1.seconds())</a:t>
            </a:r>
          </a:p>
          <a:p>
            <a:pPr marL="0" indent="0">
              <a:buNone/>
            </a:pPr>
            <a:r>
              <a:rPr lang="en-US" sz="1400" dirty="0"/>
              <a:t>// Create a </a:t>
            </a:r>
            <a:r>
              <a:rPr lang="en-US" sz="1400" dirty="0" err="1"/>
              <a:t>DStream</a:t>
            </a:r>
            <a:r>
              <a:rPr lang="en-US" sz="1400" dirty="0"/>
              <a:t> using data received after connecting to port 7777 on the local machine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lines = </a:t>
            </a:r>
            <a:r>
              <a:rPr lang="en-US" sz="1400" dirty="0" err="1"/>
              <a:t>ssc.socketTextStream</a:t>
            </a:r>
            <a:r>
              <a:rPr lang="en-US" sz="1400" dirty="0"/>
              <a:t>("</a:t>
            </a:r>
            <a:r>
              <a:rPr lang="en-US" sz="1400" dirty="0" err="1"/>
              <a:t>localhost</a:t>
            </a:r>
            <a:r>
              <a:rPr lang="en-US" sz="1400" dirty="0"/>
              <a:t>", 7777)</a:t>
            </a:r>
          </a:p>
          <a:p>
            <a:pPr marL="0" indent="0">
              <a:buNone/>
            </a:pPr>
            <a:r>
              <a:rPr lang="en-US" sz="1400" dirty="0"/>
              <a:t>// Filter our </a:t>
            </a:r>
            <a:r>
              <a:rPr lang="en-US" sz="1400" dirty="0" err="1"/>
              <a:t>DStream</a:t>
            </a:r>
            <a:r>
              <a:rPr lang="en-US" sz="1400" dirty="0"/>
              <a:t> for lines with "error"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errorLines</a:t>
            </a:r>
            <a:r>
              <a:rPr lang="en-US" sz="1400" dirty="0"/>
              <a:t> = </a:t>
            </a:r>
            <a:r>
              <a:rPr lang="en-US" sz="1400" dirty="0" err="1"/>
              <a:t>lines.filter</a:t>
            </a:r>
            <a:r>
              <a:rPr lang="en-US" sz="1400" dirty="0"/>
              <a:t>(_.contains("error"))</a:t>
            </a:r>
          </a:p>
          <a:p>
            <a:pPr marL="0" indent="0">
              <a:buNone/>
            </a:pPr>
            <a:r>
              <a:rPr lang="en-US" sz="1400" dirty="0"/>
              <a:t>// Print out the lines with errors</a:t>
            </a:r>
          </a:p>
          <a:p>
            <a:pPr marL="0" indent="0">
              <a:buNone/>
            </a:pPr>
            <a:r>
              <a:rPr lang="en-US" sz="1400" dirty="0" err="1"/>
              <a:t>errorLines.print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// Start our streaming context and wait for it to "finish"</a:t>
            </a:r>
          </a:p>
          <a:p>
            <a:pPr marL="0" indent="0">
              <a:buNone/>
            </a:pPr>
            <a:r>
              <a:rPr lang="en-US" sz="1400" dirty="0" err="1"/>
              <a:t>ssc.start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// Wait for the job to finish</a:t>
            </a:r>
          </a:p>
          <a:p>
            <a:pPr marL="0" indent="0">
              <a:buNone/>
            </a:pPr>
            <a:r>
              <a:rPr lang="en-US" sz="1400" dirty="0" err="1"/>
              <a:t>ssc.awaitTermination</a:t>
            </a:r>
            <a:r>
              <a:rPr lang="en-US" sz="1400" dirty="0"/>
              <a:t>( }}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28" y="538843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53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</a:t>
            </a:r>
            <a:br>
              <a:rPr lang="en-US" sz="3200" b="1" dirty="0"/>
            </a:br>
            <a:r>
              <a:rPr lang="en-US" sz="3200" b="1" dirty="0"/>
              <a:t>breakdown of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27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// load in the libraries</a:t>
            </a:r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com.oreilly.learningsparkexamples.mini.scala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org.apache.spark.streaming.StreamingContext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org.apache.spark.streaming.StreamingContext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org.apache.spark.streaming.dstream.DStream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org.apache.spark.streaming.Duration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org.apache.spark.SparkContext</a:t>
            </a:r>
            <a:r>
              <a:rPr lang="en-US" dirty="0"/>
              <a:t>._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94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start by creating a </a:t>
            </a:r>
            <a:r>
              <a:rPr lang="en-US" sz="2400" dirty="0" err="1"/>
              <a:t>StreamingContext</a:t>
            </a:r>
            <a:r>
              <a:rPr lang="en-US" sz="2400" dirty="0"/>
              <a:t>, which is the main entry point for streaming functionality. </a:t>
            </a:r>
          </a:p>
          <a:p>
            <a:endParaRPr lang="en-US" sz="2400" dirty="0"/>
          </a:p>
          <a:p>
            <a:r>
              <a:rPr lang="en-US" sz="2400" dirty="0"/>
              <a:t>This also sets up an underlying </a:t>
            </a:r>
            <a:r>
              <a:rPr lang="en-US" sz="2400" dirty="0" err="1"/>
              <a:t>SparkContext</a:t>
            </a:r>
            <a:r>
              <a:rPr lang="en-US" sz="2400" dirty="0"/>
              <a:t> that it will use to process the data. </a:t>
            </a:r>
          </a:p>
          <a:p>
            <a:endParaRPr lang="en-US" sz="2400" dirty="0"/>
          </a:p>
          <a:p>
            <a:r>
              <a:rPr lang="en-US" sz="2400" dirty="0"/>
              <a:t>It takes as input a batch interval specifying how often to process new data which we set to 1 second.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79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object </a:t>
            </a:r>
            <a:r>
              <a:rPr lang="en-US" sz="2400" dirty="0" err="1"/>
              <a:t>WordCount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conf</a:t>
            </a:r>
            <a:r>
              <a:rPr lang="en-US" sz="2400" dirty="0"/>
              <a:t> = new </a:t>
            </a:r>
            <a:r>
              <a:rPr lang="en-US" sz="2400" dirty="0" err="1"/>
              <a:t>SparkConf</a:t>
            </a:r>
            <a:r>
              <a:rPr lang="en-US" sz="2400" dirty="0"/>
              <a:t>().</a:t>
            </a:r>
            <a:r>
              <a:rPr lang="en-US" sz="2400" dirty="0" err="1"/>
              <a:t>setMaster</a:t>
            </a:r>
            <a:r>
              <a:rPr lang="en-US" sz="2400" dirty="0"/>
              <a:t>("local[2]").</a:t>
            </a:r>
            <a:r>
              <a:rPr lang="en-US" sz="2400" dirty="0" err="1"/>
              <a:t>setAppName</a:t>
            </a:r>
            <a:r>
              <a:rPr lang="en-US" sz="2400" dirty="0"/>
              <a:t>("</a:t>
            </a:r>
            <a:r>
              <a:rPr lang="en-US" sz="2400" dirty="0" err="1"/>
              <a:t>NetworkWordCount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// Create a </a:t>
            </a:r>
            <a:r>
              <a:rPr lang="en-US" sz="2400" dirty="0" err="1"/>
              <a:t>StreamingContext</a:t>
            </a:r>
            <a:r>
              <a:rPr lang="en-US" sz="2400" dirty="0"/>
              <a:t> with a 1-second batch size from a </a:t>
            </a:r>
            <a:r>
              <a:rPr lang="en-US" sz="2400" dirty="0" err="1"/>
              <a:t>SparkConf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ssc</a:t>
            </a:r>
            <a:r>
              <a:rPr lang="en-US" sz="2400" dirty="0"/>
              <a:t> = new </a:t>
            </a:r>
            <a:r>
              <a:rPr lang="en-US" sz="2400" dirty="0" err="1"/>
              <a:t>StreamingContext</a:t>
            </a:r>
            <a:r>
              <a:rPr lang="en-US" sz="2400" dirty="0"/>
              <a:t>(</a:t>
            </a:r>
            <a:r>
              <a:rPr lang="en-US" sz="2400" dirty="0" err="1"/>
              <a:t>conf</a:t>
            </a:r>
            <a:r>
              <a:rPr lang="en-US" sz="2400" dirty="0"/>
              <a:t>, Seconds(1))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ssc</a:t>
            </a:r>
            <a:r>
              <a:rPr lang="en-US" sz="2400" dirty="0"/>
              <a:t> = new </a:t>
            </a:r>
            <a:r>
              <a:rPr lang="en-US" sz="2400" dirty="0" err="1"/>
              <a:t>StreamingContext</a:t>
            </a:r>
            <a:r>
              <a:rPr lang="en-US" sz="2400" dirty="0"/>
              <a:t>(</a:t>
            </a:r>
            <a:r>
              <a:rPr lang="en-US" sz="2400" dirty="0" err="1"/>
              <a:t>conf,Duration</a:t>
            </a:r>
            <a:r>
              <a:rPr lang="en-US" sz="2400" dirty="0"/>
              <a:t>(1000)) //, 1.seconds())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83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Then </a:t>
            </a:r>
            <a:r>
              <a:rPr lang="en-US" sz="2400" dirty="0" err="1"/>
              <a:t>socketTextStream</a:t>
            </a:r>
            <a:r>
              <a:rPr lang="en-US" sz="2400" dirty="0"/>
              <a:t> is used to create a </a:t>
            </a:r>
            <a:r>
              <a:rPr lang="en-US" sz="2400" dirty="0" err="1"/>
              <a:t>Dstream</a:t>
            </a:r>
            <a:r>
              <a:rPr lang="en-US" sz="2400" dirty="0"/>
              <a:t> based on text data received on port 7777 of the local machine</a:t>
            </a:r>
          </a:p>
          <a:p>
            <a:endParaRPr lang="en-US" sz="2400" dirty="0"/>
          </a:p>
          <a:p>
            <a:r>
              <a:rPr lang="en-US" sz="2400" dirty="0"/>
              <a:t>Then we transform the </a:t>
            </a:r>
            <a:r>
              <a:rPr lang="en-US" sz="2400" dirty="0" err="1"/>
              <a:t>Dstream</a:t>
            </a:r>
            <a:r>
              <a:rPr lang="en-US" sz="2400" dirty="0"/>
              <a:t> with filter to get only the lines that contain “error”</a:t>
            </a:r>
          </a:p>
          <a:p>
            <a:endParaRPr lang="en-US" sz="2400" dirty="0"/>
          </a:p>
          <a:p>
            <a:r>
              <a:rPr lang="en-US" sz="2400" dirty="0"/>
              <a:t>Finally , we apply the output operation print to print some of the filtered lines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02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// Create a </a:t>
            </a:r>
            <a:r>
              <a:rPr lang="en-US" sz="2400" dirty="0" err="1"/>
              <a:t>DStream</a:t>
            </a:r>
            <a:r>
              <a:rPr lang="en-US" sz="2400" dirty="0"/>
              <a:t> using data received after connecting to port 7777 on the local machine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lines = </a:t>
            </a:r>
            <a:r>
              <a:rPr lang="en-US" sz="2400" dirty="0" err="1"/>
              <a:t>ssc.socketTextStream</a:t>
            </a:r>
            <a:r>
              <a:rPr lang="en-US" sz="2400" dirty="0"/>
              <a:t>("</a:t>
            </a:r>
            <a:r>
              <a:rPr lang="en-US" sz="2400" dirty="0" err="1"/>
              <a:t>localhost</a:t>
            </a:r>
            <a:r>
              <a:rPr lang="en-US" sz="2400" dirty="0"/>
              <a:t>", 7777)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 Filter our </a:t>
            </a:r>
            <a:r>
              <a:rPr lang="en-US" sz="2400" dirty="0" err="1"/>
              <a:t>DStream</a:t>
            </a:r>
            <a:r>
              <a:rPr lang="en-US" sz="2400" dirty="0"/>
              <a:t> for lines with "error"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errorLines</a:t>
            </a:r>
            <a:r>
              <a:rPr lang="en-US" sz="2400" dirty="0"/>
              <a:t> = </a:t>
            </a:r>
            <a:r>
              <a:rPr lang="en-US" sz="2400" dirty="0" err="1"/>
              <a:t>lines.filter</a:t>
            </a:r>
            <a:r>
              <a:rPr lang="en-US" sz="2400" dirty="0"/>
              <a:t>(_.contains("error"))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87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/>
              <a:t>// Print out the lines with errors</a:t>
            </a:r>
          </a:p>
          <a:p>
            <a:r>
              <a:rPr lang="en-US" sz="2400" dirty="0" err="1"/>
              <a:t>errorLines.print</a:t>
            </a:r>
            <a:r>
              <a:rPr lang="en-US" sz="2400" dirty="0"/>
              <a:t>()</a:t>
            </a:r>
          </a:p>
          <a:p>
            <a:r>
              <a:rPr lang="en-US" sz="2400" dirty="0"/>
              <a:t>// Start our streaming context and wait for it to "finish"</a:t>
            </a:r>
          </a:p>
          <a:p>
            <a:r>
              <a:rPr lang="en-US" sz="2400" dirty="0" err="1"/>
              <a:t>ssc.start</a:t>
            </a:r>
            <a:r>
              <a:rPr lang="en-US" sz="2400" dirty="0"/>
              <a:t>()</a:t>
            </a:r>
          </a:p>
          <a:p>
            <a:r>
              <a:rPr lang="en-US" sz="2400" dirty="0"/>
              <a:t>// Wait for the job to finish</a:t>
            </a:r>
          </a:p>
          <a:p>
            <a:r>
              <a:rPr lang="en-US" sz="2400" dirty="0" err="1"/>
              <a:t>ssc.awaitTermination</a:t>
            </a:r>
            <a:r>
              <a:rPr lang="en-US" sz="2400" dirty="0"/>
              <a:t>()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06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/ </a:t>
            </a:r>
            <a:r>
              <a:rPr lang="en-US" sz="3600" b="1" dirty="0" err="1"/>
              <a:t>Mlib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Mlib</a:t>
            </a:r>
            <a:r>
              <a:rPr lang="en-US" sz="2400" dirty="0"/>
              <a:t> is a machine learning toolkit/ library built in Spark </a:t>
            </a:r>
          </a:p>
          <a:p>
            <a:endParaRPr lang="en-US" sz="2400" dirty="0"/>
          </a:p>
          <a:p>
            <a:r>
              <a:rPr lang="en-US" sz="2400" dirty="0"/>
              <a:t>No extra packages it is self-contained</a:t>
            </a:r>
          </a:p>
          <a:p>
            <a:endParaRPr lang="en-US" sz="2400" dirty="0"/>
          </a:p>
          <a:p>
            <a:r>
              <a:rPr lang="en-US" sz="2400" dirty="0"/>
              <a:t>Allowing for functionality similar in nature to Mahout – but faster and less code to manage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62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/ </a:t>
            </a:r>
            <a:r>
              <a:rPr lang="en-US" sz="3600" b="1" dirty="0" err="1"/>
              <a:t>Mlib</a:t>
            </a:r>
            <a:br>
              <a:rPr lang="en-US" sz="3600" b="1" dirty="0"/>
            </a:br>
            <a:r>
              <a:rPr lang="en-US" sz="2000" b="1" dirty="0"/>
              <a:t>summary of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Generalized Linear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Gradient-boosted Tree</a:t>
            </a:r>
          </a:p>
          <a:p>
            <a:pPr lvl="1"/>
            <a:r>
              <a:rPr lang="en-US" dirty="0"/>
              <a:t>Survival</a:t>
            </a:r>
          </a:p>
          <a:p>
            <a:pPr lvl="1"/>
            <a:r>
              <a:rPr lang="en-US" dirty="0"/>
              <a:t>Isotonic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Logistic (Binomial and Multinomial)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Gradient-boosted tree</a:t>
            </a:r>
          </a:p>
          <a:p>
            <a:pPr lvl="1"/>
            <a:r>
              <a:rPr lang="en-US" dirty="0"/>
              <a:t>Multilayer Perceptron</a:t>
            </a:r>
          </a:p>
          <a:p>
            <a:pPr lvl="1"/>
            <a:r>
              <a:rPr lang="en-US" dirty="0"/>
              <a:t>Linear support vector machine</a:t>
            </a:r>
          </a:p>
          <a:p>
            <a:pPr lvl="1"/>
            <a:r>
              <a:rPr lang="en-US" dirty="0"/>
              <a:t>One-vs-All</a:t>
            </a:r>
          </a:p>
          <a:p>
            <a:pPr lvl="1"/>
            <a:r>
              <a:rPr lang="en-US" dirty="0"/>
              <a:t>Naive Bayes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  <a:p>
            <a:pPr lvl="1"/>
            <a:r>
              <a:rPr lang="en-US" dirty="0"/>
              <a:t>Bisecting k-means</a:t>
            </a:r>
          </a:p>
          <a:p>
            <a:pPr lvl="1"/>
            <a:r>
              <a:rPr lang="en-US" dirty="0"/>
              <a:t>Gaussian Mixture Model</a:t>
            </a:r>
          </a:p>
          <a:p>
            <a:r>
              <a:rPr lang="en-US" dirty="0"/>
              <a:t>Collaborative Filtering</a:t>
            </a:r>
          </a:p>
          <a:p>
            <a:r>
              <a:rPr lang="en-US" dirty="0" err="1"/>
              <a:t>Featurization</a:t>
            </a:r>
            <a:endParaRPr lang="en-US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576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Spark / </a:t>
            </a:r>
            <a:r>
              <a:rPr lang="en-US" sz="3600" b="1" dirty="0" err="1"/>
              <a:t>Mlib</a:t>
            </a:r>
            <a:br>
              <a:rPr lang="en-US" sz="3600" b="1" dirty="0"/>
            </a:br>
            <a:r>
              <a:rPr lang="en-US" sz="2000" b="1" dirty="0"/>
              <a:t>characteristics</a:t>
            </a:r>
            <a:br>
              <a:rPr lang="en-US" sz="3600" b="1" dirty="0"/>
            </a:br>
            <a:endParaRPr lang="en-US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Composing Pipelines</a:t>
            </a:r>
          </a:p>
          <a:p>
            <a:pPr lvl="1"/>
            <a:r>
              <a:rPr lang="en-US" dirty="0"/>
              <a:t>Constructing, evaluating and tuning machine learning Pipelines</a:t>
            </a:r>
          </a:p>
          <a:p>
            <a:r>
              <a:rPr lang="en-US" dirty="0"/>
              <a:t>Persistence </a:t>
            </a:r>
          </a:p>
          <a:p>
            <a:pPr lvl="1"/>
            <a:r>
              <a:rPr lang="en-US" dirty="0"/>
              <a:t>Saving algorithms, models and pipelines to persistent data storage for later use</a:t>
            </a:r>
          </a:p>
          <a:p>
            <a:pPr lvl="1"/>
            <a:r>
              <a:rPr lang="en-US" dirty="0"/>
              <a:t>Loading algorithms, models and pipelines from persistent data storage</a:t>
            </a:r>
          </a:p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Linear algebra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Data handling</a:t>
            </a:r>
          </a:p>
          <a:p>
            <a:r>
              <a:rPr lang="en-US" dirty="0"/>
              <a:t>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sbt</a:t>
            </a:r>
            <a:r>
              <a:rPr lang="en-US" sz="2400" dirty="0"/>
              <a:t> build uses a configuration file and source file</a:t>
            </a:r>
          </a:p>
          <a:p>
            <a:pPr lvl="1"/>
            <a:r>
              <a:rPr lang="en-US" sz="2400" dirty="0" err="1"/>
              <a:t>build.sbt</a:t>
            </a:r>
            <a:endParaRPr lang="en-US" sz="2400" dirty="0"/>
          </a:p>
          <a:p>
            <a:pPr lvl="1"/>
            <a:r>
              <a:rPr lang="en-US" sz="2400" dirty="0" err="1"/>
              <a:t>WordCount.scala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Both are found in the </a:t>
            </a:r>
            <a:r>
              <a:rPr lang="en-US" sz="2400" dirty="0" err="1"/>
              <a:t>standaloneApp</a:t>
            </a:r>
            <a:r>
              <a:rPr lang="en-US" sz="2400" dirty="0"/>
              <a:t> folder and are downloaded to the spark home and </a:t>
            </a:r>
            <a:r>
              <a:rPr lang="en-US" sz="2400" dirty="0" err="1"/>
              <a:t>src</a:t>
            </a:r>
            <a:r>
              <a:rPr lang="en-US" sz="2400" dirty="0"/>
              <a:t>/main/</a:t>
            </a:r>
            <a:r>
              <a:rPr lang="en-US" sz="2400" dirty="0" err="1"/>
              <a:t>scala</a:t>
            </a:r>
            <a:r>
              <a:rPr lang="en-US" sz="2400" dirty="0"/>
              <a:t>  under the spark home (/home/</a:t>
            </a:r>
            <a:r>
              <a:rPr lang="en-US" sz="2400" dirty="0" err="1"/>
              <a:t>ubuntu</a:t>
            </a:r>
            <a:r>
              <a:rPr lang="en-US" sz="2400" dirty="0"/>
              <a:t>/spark2.1.0-bin-spark1) directory respectively.</a:t>
            </a:r>
          </a:p>
          <a:p>
            <a:endParaRPr lang="en-US" sz="2400" dirty="0"/>
          </a:p>
          <a:p>
            <a:r>
              <a:rPr lang="en-US" sz="2400" dirty="0"/>
              <a:t>It will be built and run from the spark home directory (for brevity)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05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Spark/ </a:t>
            </a:r>
            <a:r>
              <a:rPr lang="en-US" b="1" dirty="0" err="1"/>
              <a:t>Mlib</a:t>
            </a:r>
            <a:br>
              <a:rPr lang="en-US" dirty="0"/>
            </a:br>
            <a:r>
              <a:rPr lang="en-US" sz="2700" b="1" i="1" dirty="0"/>
              <a:t>(binomial logistic regression)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To run the example, you will go back to simply copying code from the MLIB directory back into the spark-shell interpretive prompt</a:t>
            </a:r>
          </a:p>
          <a:p>
            <a:endParaRPr lang="en-US" sz="2400" dirty="0"/>
          </a:p>
          <a:p>
            <a:r>
              <a:rPr lang="en-US" sz="2400" dirty="0"/>
              <a:t>The data files are included in the MLIB distribution so they are already there.</a:t>
            </a:r>
          </a:p>
          <a:p>
            <a:endParaRPr lang="en-US" sz="2400" dirty="0"/>
          </a:p>
          <a:p>
            <a:r>
              <a:rPr lang="en-US" sz="2400" dirty="0"/>
              <a:t>The first example is the a demonstration of binomial logistic regression so open the binomial logistic regression file under MLIB and copy into the interpretive prompt.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161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Spark/ </a:t>
            </a:r>
            <a:r>
              <a:rPr lang="en-US" b="1" dirty="0" err="1"/>
              <a:t>Mlib</a:t>
            </a:r>
            <a:br>
              <a:rPr lang="en-US" dirty="0"/>
            </a:br>
            <a:r>
              <a:rPr lang="en-US" sz="4000" b="1" i="1" dirty="0"/>
              <a:t>(binomial logistic regression)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import </a:t>
            </a:r>
            <a:r>
              <a:rPr lang="en-US" sz="1600" b="1" i="1" dirty="0" err="1"/>
              <a:t>org.apache.spark.ml.classification.LogisticRegression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// Load training data</a:t>
            </a:r>
          </a:p>
          <a:p>
            <a:pPr marL="0" indent="0">
              <a:buNone/>
            </a:pPr>
            <a:r>
              <a:rPr lang="en-US" sz="1600" b="1" i="1" dirty="0" err="1"/>
              <a:t>val</a:t>
            </a:r>
            <a:r>
              <a:rPr lang="en-US" sz="1600" b="1" i="1" dirty="0"/>
              <a:t> training = </a:t>
            </a:r>
            <a:r>
              <a:rPr lang="en-US" sz="1600" b="1" i="1" dirty="0" err="1"/>
              <a:t>spark.read.format</a:t>
            </a:r>
            <a:r>
              <a:rPr lang="en-US" sz="1600" b="1" i="1" dirty="0"/>
              <a:t>("</a:t>
            </a:r>
            <a:r>
              <a:rPr lang="en-US" sz="1600" b="1" i="1" dirty="0" err="1"/>
              <a:t>libsvm</a:t>
            </a:r>
            <a:r>
              <a:rPr lang="en-US" sz="1600" b="1" i="1" dirty="0"/>
              <a:t>").load("data/</a:t>
            </a:r>
            <a:r>
              <a:rPr lang="en-US" sz="1600" b="1" i="1" dirty="0" err="1"/>
              <a:t>mllib</a:t>
            </a:r>
            <a:r>
              <a:rPr lang="en-US" sz="1600" b="1" i="1" dirty="0"/>
              <a:t>/sample_libsvm_data.txt")</a:t>
            </a:r>
          </a:p>
          <a:p>
            <a:pPr marL="0" indent="0">
              <a:buNone/>
            </a:pPr>
            <a:r>
              <a:rPr lang="en-US" sz="1600" b="1" i="1" dirty="0" err="1"/>
              <a:t>val</a:t>
            </a:r>
            <a:r>
              <a:rPr lang="en-US" sz="1600" b="1" i="1" dirty="0"/>
              <a:t> </a:t>
            </a:r>
            <a:r>
              <a:rPr lang="en-US" sz="1600" b="1" i="1" dirty="0" err="1"/>
              <a:t>lr</a:t>
            </a:r>
            <a:r>
              <a:rPr lang="en-US" sz="1600" b="1" i="1" dirty="0"/>
              <a:t> = new </a:t>
            </a:r>
            <a:r>
              <a:rPr lang="en-US" sz="1600" b="1" i="1" dirty="0" err="1"/>
              <a:t>LogisticRegression</a:t>
            </a:r>
            <a:r>
              <a:rPr lang="en-US" sz="1600" b="1" i="1" dirty="0"/>
              <a:t>().</a:t>
            </a:r>
            <a:r>
              <a:rPr lang="en-US" sz="1600" b="1" i="1" dirty="0" err="1"/>
              <a:t>setMaxIter</a:t>
            </a:r>
            <a:r>
              <a:rPr lang="en-US" sz="1600" b="1" i="1" dirty="0"/>
              <a:t>(10).</a:t>
            </a:r>
            <a:r>
              <a:rPr lang="en-US" sz="1600" b="1" i="1" dirty="0" err="1"/>
              <a:t>setRegParam</a:t>
            </a:r>
            <a:r>
              <a:rPr lang="en-US" sz="1600" b="1" i="1" dirty="0"/>
              <a:t>(0.3).</a:t>
            </a:r>
            <a:r>
              <a:rPr lang="en-US" sz="1600" b="1" i="1" dirty="0" err="1"/>
              <a:t>setElasticNetParam</a:t>
            </a:r>
            <a:r>
              <a:rPr lang="en-US" sz="1600" b="1" i="1" dirty="0"/>
              <a:t>(0.8)</a:t>
            </a:r>
          </a:p>
          <a:p>
            <a:pPr marL="0" indent="0">
              <a:buNone/>
            </a:pPr>
            <a:r>
              <a:rPr lang="en-US" sz="1600" b="1" i="1" dirty="0"/>
              <a:t>// Fit the model</a:t>
            </a:r>
          </a:p>
          <a:p>
            <a:pPr marL="0" indent="0">
              <a:buNone/>
            </a:pPr>
            <a:r>
              <a:rPr lang="en-US" sz="1600" b="1" i="1" dirty="0" err="1"/>
              <a:t>val</a:t>
            </a:r>
            <a:r>
              <a:rPr lang="en-US" sz="1600" b="1" i="1" dirty="0"/>
              <a:t> </a:t>
            </a:r>
            <a:r>
              <a:rPr lang="en-US" sz="1600" b="1" i="1" dirty="0" err="1"/>
              <a:t>lrModel</a:t>
            </a:r>
            <a:r>
              <a:rPr lang="en-US" sz="1600" b="1" i="1" dirty="0"/>
              <a:t> = </a:t>
            </a:r>
            <a:r>
              <a:rPr lang="en-US" sz="1600" b="1" i="1" dirty="0" err="1"/>
              <a:t>lr.fit</a:t>
            </a:r>
            <a:r>
              <a:rPr lang="en-US" sz="1600" b="1" i="1" dirty="0"/>
              <a:t>(training)</a:t>
            </a:r>
          </a:p>
          <a:p>
            <a:pPr marL="0" indent="0">
              <a:buNone/>
            </a:pPr>
            <a:r>
              <a:rPr lang="en-US" sz="1600" b="1" i="1" dirty="0"/>
              <a:t>// Print the coefficients and intercept for logistic regression</a:t>
            </a:r>
          </a:p>
          <a:p>
            <a:pPr marL="0" indent="0">
              <a:buNone/>
            </a:pPr>
            <a:r>
              <a:rPr lang="en-US" sz="1600" b="1" i="1" dirty="0" err="1"/>
              <a:t>println</a:t>
            </a:r>
            <a:r>
              <a:rPr lang="en-US" sz="1600" b="1" i="1" dirty="0"/>
              <a:t>(</a:t>
            </a:r>
            <a:r>
              <a:rPr lang="en-US" sz="1600" b="1" i="1" dirty="0" err="1"/>
              <a:t>s"Coefficients</a:t>
            </a:r>
            <a:r>
              <a:rPr lang="en-US" sz="1600" b="1" i="1" dirty="0"/>
              <a:t>: ${</a:t>
            </a:r>
            <a:r>
              <a:rPr lang="en-US" sz="1600" b="1" i="1" dirty="0" err="1"/>
              <a:t>lrModel.coefficients</a:t>
            </a:r>
            <a:r>
              <a:rPr lang="en-US" sz="1600" b="1" i="1" dirty="0"/>
              <a:t>} Intercept: ${</a:t>
            </a:r>
            <a:r>
              <a:rPr lang="en-US" sz="1600" b="1" i="1" dirty="0" err="1"/>
              <a:t>lrModel.intercept</a:t>
            </a:r>
            <a:r>
              <a:rPr lang="en-US" sz="1600" b="1" i="1" dirty="0"/>
              <a:t>}")</a:t>
            </a:r>
          </a:p>
          <a:p>
            <a:pPr marL="0" indent="0">
              <a:buNone/>
            </a:pPr>
            <a:r>
              <a:rPr lang="en-US" sz="1600" b="1" i="1" dirty="0"/>
              <a:t>// We can also use the multinomial family for binary classification</a:t>
            </a:r>
          </a:p>
          <a:p>
            <a:pPr marL="0" indent="0">
              <a:buNone/>
            </a:pPr>
            <a:r>
              <a:rPr lang="en-US" sz="1600" b="1" i="1" dirty="0" err="1"/>
              <a:t>val</a:t>
            </a:r>
            <a:r>
              <a:rPr lang="en-US" sz="1600" b="1" i="1" dirty="0"/>
              <a:t> </a:t>
            </a:r>
            <a:r>
              <a:rPr lang="en-US" sz="1600" b="1" i="1" dirty="0" err="1"/>
              <a:t>mlr</a:t>
            </a:r>
            <a:r>
              <a:rPr lang="en-US" sz="1600" b="1" i="1" dirty="0"/>
              <a:t> = new </a:t>
            </a:r>
            <a:r>
              <a:rPr lang="en-US" sz="1600" b="1" i="1" dirty="0" err="1"/>
              <a:t>LogisticRegression</a:t>
            </a:r>
            <a:r>
              <a:rPr lang="en-US" sz="1600" b="1" i="1" dirty="0"/>
              <a:t>().</a:t>
            </a:r>
            <a:r>
              <a:rPr lang="en-US" sz="1600" b="1" i="1" dirty="0" err="1"/>
              <a:t>setMaxIter</a:t>
            </a:r>
            <a:r>
              <a:rPr lang="en-US" sz="1600" b="1" i="1" dirty="0"/>
              <a:t>(10).</a:t>
            </a:r>
            <a:r>
              <a:rPr lang="en-US" sz="1600" b="1" i="1" dirty="0" err="1"/>
              <a:t>setRegParam</a:t>
            </a:r>
            <a:r>
              <a:rPr lang="en-US" sz="1600" b="1" i="1" dirty="0"/>
              <a:t>(0.3).</a:t>
            </a:r>
            <a:r>
              <a:rPr lang="en-US" sz="1600" b="1" i="1" dirty="0" err="1"/>
              <a:t>setElasticNetParam</a:t>
            </a:r>
            <a:r>
              <a:rPr lang="en-US" sz="1600" b="1" i="1" dirty="0"/>
              <a:t>(0.8).</a:t>
            </a:r>
            <a:r>
              <a:rPr lang="en-US" sz="1600" b="1" i="1" dirty="0" err="1"/>
              <a:t>setFamily</a:t>
            </a:r>
            <a:r>
              <a:rPr lang="en-US" sz="1600" b="1" i="1" dirty="0"/>
              <a:t>("multinomial")</a:t>
            </a:r>
          </a:p>
          <a:p>
            <a:pPr marL="0" indent="0">
              <a:buNone/>
            </a:pPr>
            <a:r>
              <a:rPr lang="en-US" sz="1600" b="1" i="1" dirty="0" err="1"/>
              <a:t>val</a:t>
            </a:r>
            <a:r>
              <a:rPr lang="en-US" sz="1600" b="1" i="1" dirty="0"/>
              <a:t> </a:t>
            </a:r>
            <a:r>
              <a:rPr lang="en-US" sz="1600" b="1" i="1" dirty="0" err="1"/>
              <a:t>mlrModel</a:t>
            </a:r>
            <a:r>
              <a:rPr lang="en-US" sz="1600" b="1" i="1" dirty="0"/>
              <a:t> = </a:t>
            </a:r>
            <a:r>
              <a:rPr lang="en-US" sz="1600" b="1" i="1" dirty="0" err="1"/>
              <a:t>mlr.fit</a:t>
            </a:r>
            <a:r>
              <a:rPr lang="en-US" sz="1600" b="1" i="1" dirty="0"/>
              <a:t>(training)</a:t>
            </a:r>
          </a:p>
          <a:p>
            <a:pPr marL="0" indent="0">
              <a:buNone/>
            </a:pPr>
            <a:r>
              <a:rPr lang="en-US" sz="1600" b="1" i="1" dirty="0"/>
              <a:t>// Print the coefficients and intercepts for logistic regression with multinomial family</a:t>
            </a:r>
          </a:p>
          <a:p>
            <a:pPr marL="0" indent="0">
              <a:buNone/>
            </a:pPr>
            <a:r>
              <a:rPr lang="en-US" sz="1600" b="1" i="1" dirty="0" err="1"/>
              <a:t>println</a:t>
            </a:r>
            <a:r>
              <a:rPr lang="en-US" sz="1600" b="1" i="1" dirty="0"/>
              <a:t>(</a:t>
            </a:r>
            <a:r>
              <a:rPr lang="en-US" sz="1600" b="1" i="1" dirty="0" err="1"/>
              <a:t>s"Multinomial</a:t>
            </a:r>
            <a:r>
              <a:rPr lang="en-US" sz="1600" b="1" i="1" dirty="0"/>
              <a:t> coefficients: ${</a:t>
            </a:r>
            <a:r>
              <a:rPr lang="en-US" sz="1600" b="1" i="1" dirty="0" err="1"/>
              <a:t>mlrModel.coefficientMatrix</a:t>
            </a:r>
            <a:r>
              <a:rPr lang="en-US" sz="1600" b="1" i="1" dirty="0"/>
              <a:t>}")</a:t>
            </a:r>
          </a:p>
          <a:p>
            <a:pPr marL="0" indent="0">
              <a:buNone/>
            </a:pPr>
            <a:r>
              <a:rPr lang="en-US" sz="1600" b="1" i="1" dirty="0" err="1"/>
              <a:t>println</a:t>
            </a:r>
            <a:r>
              <a:rPr lang="en-US" sz="1600" b="1" i="1" dirty="0"/>
              <a:t>(</a:t>
            </a:r>
            <a:r>
              <a:rPr lang="en-US" sz="1600" b="1" i="1" dirty="0" err="1"/>
              <a:t>s"Multinomial</a:t>
            </a:r>
            <a:r>
              <a:rPr lang="en-US" sz="1600" b="1" i="1" dirty="0"/>
              <a:t> intercepts: ${</a:t>
            </a:r>
            <a:r>
              <a:rPr lang="en-US" sz="1600" b="1" i="1" dirty="0" err="1"/>
              <a:t>mlrModel.interceptVector</a:t>
            </a:r>
            <a:r>
              <a:rPr lang="en-US" sz="1600" b="1" i="1" dirty="0"/>
              <a:t>}")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34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5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Spark/ </a:t>
            </a:r>
            <a:r>
              <a:rPr lang="en-US" sz="4000" b="1" dirty="0" err="1"/>
              <a:t>Mlib</a:t>
            </a:r>
            <a:br>
              <a:rPr lang="en-US" dirty="0"/>
            </a:br>
            <a:r>
              <a:rPr lang="en-US" sz="2700" b="1" i="1" dirty="0"/>
              <a:t>(logistic regression example)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77" y="12192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org.apache.spark.ml.classification</a:t>
            </a:r>
            <a:r>
              <a:rPr lang="en-US" sz="1400" b="1" dirty="0"/>
              <a:t>.{</a:t>
            </a:r>
            <a:r>
              <a:rPr lang="en-US" sz="1400" b="1" dirty="0" err="1"/>
              <a:t>BinaryLogisticRegressionSummary</a:t>
            </a:r>
            <a:r>
              <a:rPr lang="en-US" sz="1400" b="1" dirty="0"/>
              <a:t>, </a:t>
            </a:r>
            <a:r>
              <a:rPr lang="en-US" sz="1400" b="1" dirty="0" err="1"/>
              <a:t>LogisticRegression</a:t>
            </a: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// Extract the summary from the returned </a:t>
            </a:r>
            <a:r>
              <a:rPr lang="en-US" sz="1400" b="1" dirty="0" err="1"/>
              <a:t>LogisticRegressionModel</a:t>
            </a:r>
            <a:r>
              <a:rPr lang="en-US" sz="1400" b="1" dirty="0"/>
              <a:t> instance trained in the earlier</a:t>
            </a:r>
          </a:p>
          <a:p>
            <a:pPr marL="0" indent="0">
              <a:buNone/>
            </a:pPr>
            <a:r>
              <a:rPr lang="en-US" sz="1400" b="1" dirty="0"/>
              <a:t>// example</a:t>
            </a:r>
          </a:p>
          <a:p>
            <a:pPr marL="0" indent="0">
              <a:buNone/>
            </a:pP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trainingSummary</a:t>
            </a:r>
            <a:r>
              <a:rPr lang="en-US" sz="1400" b="1" dirty="0"/>
              <a:t> = </a:t>
            </a:r>
            <a:r>
              <a:rPr lang="en-US" sz="1400" b="1" dirty="0" err="1"/>
              <a:t>lrModel.summary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// Obtain the objective per iteration.</a:t>
            </a:r>
          </a:p>
          <a:p>
            <a:pPr marL="0" indent="0">
              <a:buNone/>
            </a:pP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objectiveHistory</a:t>
            </a:r>
            <a:r>
              <a:rPr lang="en-US" sz="1400" b="1" dirty="0"/>
              <a:t> = </a:t>
            </a:r>
            <a:r>
              <a:rPr lang="en-US" sz="1400" b="1" dirty="0" err="1"/>
              <a:t>trainingSummary.objectiveHistory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err="1"/>
              <a:t>println</a:t>
            </a:r>
            <a:r>
              <a:rPr lang="en-US" sz="1400" b="1" dirty="0"/>
              <a:t>("</a:t>
            </a:r>
            <a:r>
              <a:rPr lang="en-US" sz="1400" b="1" dirty="0" err="1"/>
              <a:t>objectiveHistory</a:t>
            </a:r>
            <a:r>
              <a:rPr lang="en-US" sz="1400" b="1" dirty="0"/>
              <a:t>:")</a:t>
            </a:r>
          </a:p>
          <a:p>
            <a:pPr marL="0" indent="0">
              <a:buNone/>
            </a:pPr>
            <a:r>
              <a:rPr lang="en-US" sz="1400" b="1" dirty="0" err="1"/>
              <a:t>objectiveHistory.foreach</a:t>
            </a:r>
            <a:r>
              <a:rPr lang="en-US" sz="1400" b="1" dirty="0"/>
              <a:t>(loss =&gt; </a:t>
            </a:r>
            <a:r>
              <a:rPr lang="en-US" sz="1400" b="1" dirty="0" err="1"/>
              <a:t>println</a:t>
            </a:r>
            <a:r>
              <a:rPr lang="en-US" sz="1400" b="1" dirty="0"/>
              <a:t>(loss))</a:t>
            </a:r>
          </a:p>
          <a:p>
            <a:pPr marL="0" indent="0">
              <a:buNone/>
            </a:pPr>
            <a:r>
              <a:rPr lang="en-US" sz="1400" b="1" dirty="0"/>
              <a:t>// Obtain the metrics useful to judge performance on test data.</a:t>
            </a:r>
          </a:p>
          <a:p>
            <a:pPr marL="0" indent="0">
              <a:buNone/>
            </a:pPr>
            <a:r>
              <a:rPr lang="en-US" sz="1400" b="1" dirty="0"/>
              <a:t>// We cast the summary to a </a:t>
            </a:r>
            <a:r>
              <a:rPr lang="en-US" sz="1400" b="1" dirty="0" err="1"/>
              <a:t>BinaryLogisticRegressionSummary</a:t>
            </a:r>
            <a:r>
              <a:rPr lang="en-US" sz="1400" b="1" dirty="0"/>
              <a:t> since the problem is a</a:t>
            </a:r>
          </a:p>
          <a:p>
            <a:pPr marL="0" indent="0">
              <a:buNone/>
            </a:pPr>
            <a:r>
              <a:rPr lang="en-US" sz="1400" b="1" dirty="0"/>
              <a:t>// binary classification problem.</a:t>
            </a:r>
          </a:p>
          <a:p>
            <a:pPr marL="0" indent="0">
              <a:buNone/>
            </a:pP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binarySummary</a:t>
            </a:r>
            <a:r>
              <a:rPr lang="en-US" sz="1400" b="1" dirty="0"/>
              <a:t> = </a:t>
            </a:r>
            <a:r>
              <a:rPr lang="en-US" sz="1400" b="1" dirty="0" err="1"/>
              <a:t>trainingSummary.asInstanceOf</a:t>
            </a:r>
            <a:r>
              <a:rPr lang="en-US" sz="1400" b="1" dirty="0"/>
              <a:t>[</a:t>
            </a:r>
            <a:r>
              <a:rPr lang="en-US" sz="1400" b="1" dirty="0" err="1"/>
              <a:t>BinaryLogisticRegressionSummary</a:t>
            </a:r>
            <a:r>
              <a:rPr lang="en-US" sz="1400" b="1" dirty="0"/>
              <a:t>]</a:t>
            </a:r>
          </a:p>
          <a:p>
            <a:pPr marL="0" indent="0">
              <a:buNone/>
            </a:pPr>
            <a:r>
              <a:rPr lang="en-US" sz="1400" b="1" dirty="0"/>
              <a:t>// Obtain the receiver-operating characteristic as a </a:t>
            </a:r>
            <a:r>
              <a:rPr lang="en-US" sz="1400" b="1" dirty="0" err="1"/>
              <a:t>dataframe</a:t>
            </a:r>
            <a:r>
              <a:rPr lang="en-US" sz="1400" b="1" dirty="0"/>
              <a:t> and </a:t>
            </a:r>
            <a:r>
              <a:rPr lang="en-US" sz="1400" b="1" dirty="0" err="1"/>
              <a:t>areaUnderROC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b="1" dirty="0" err="1"/>
              <a:t>val</a:t>
            </a:r>
            <a:r>
              <a:rPr lang="en-US" sz="1400" b="1" dirty="0"/>
              <a:t> roc = </a:t>
            </a:r>
            <a:r>
              <a:rPr lang="en-US" sz="1400" b="1" dirty="0" err="1"/>
              <a:t>binarySummary.roc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err="1"/>
              <a:t>roc.show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b="1" dirty="0" err="1"/>
              <a:t>println</a:t>
            </a:r>
            <a:r>
              <a:rPr lang="en-US" sz="1400" b="1" dirty="0"/>
              <a:t>(</a:t>
            </a:r>
            <a:r>
              <a:rPr lang="en-US" sz="1400" b="1" dirty="0" err="1"/>
              <a:t>s"areaUnderROC</a:t>
            </a:r>
            <a:r>
              <a:rPr lang="en-US" sz="1400" b="1" dirty="0"/>
              <a:t>: ${</a:t>
            </a:r>
            <a:r>
              <a:rPr lang="en-US" sz="1400" b="1" dirty="0" err="1"/>
              <a:t>binarySummary.areaUnderROC</a:t>
            </a:r>
            <a:r>
              <a:rPr lang="en-US" sz="1400" b="1" dirty="0"/>
              <a:t>}")</a:t>
            </a:r>
          </a:p>
          <a:p>
            <a:pPr marL="0" indent="0">
              <a:buNone/>
            </a:pPr>
            <a:r>
              <a:rPr lang="en-US" sz="1400" b="1" dirty="0"/>
              <a:t>// Set the model threshold to maximize F-Measure</a:t>
            </a:r>
          </a:p>
          <a:p>
            <a:pPr marL="0" indent="0">
              <a:buNone/>
            </a:pP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fMeasure</a:t>
            </a:r>
            <a:r>
              <a:rPr lang="en-US" sz="1400" b="1" dirty="0"/>
              <a:t> = </a:t>
            </a:r>
            <a:r>
              <a:rPr lang="en-US" sz="1400" b="1" dirty="0" err="1"/>
              <a:t>binarySummary.fMeasureByThreshold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maxFMeasure</a:t>
            </a:r>
            <a:r>
              <a:rPr lang="en-US" sz="1400" b="1" dirty="0"/>
              <a:t> = </a:t>
            </a:r>
            <a:r>
              <a:rPr lang="en-US" sz="1400" b="1" dirty="0" err="1"/>
              <a:t>fMeasure.select</a:t>
            </a:r>
            <a:r>
              <a:rPr lang="en-US" sz="1400" b="1" dirty="0"/>
              <a:t>(max("F-Measure")).head().</a:t>
            </a:r>
            <a:r>
              <a:rPr lang="en-US" sz="1400" b="1" dirty="0" err="1"/>
              <a:t>getDouble</a:t>
            </a:r>
            <a:r>
              <a:rPr lang="en-US" sz="1400" b="1" dirty="0"/>
              <a:t>(0)</a:t>
            </a:r>
          </a:p>
          <a:p>
            <a:pPr marL="0" indent="0">
              <a:buNone/>
            </a:pP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bestThreshold</a:t>
            </a:r>
            <a:r>
              <a:rPr lang="en-US" sz="1400" b="1" dirty="0"/>
              <a:t> = </a:t>
            </a:r>
            <a:r>
              <a:rPr lang="en-US" sz="1400" b="1" dirty="0" err="1"/>
              <a:t>fMeasure.where</a:t>
            </a:r>
            <a:r>
              <a:rPr lang="en-US" sz="1400" b="1" dirty="0"/>
              <a:t>($"F-Measure" === </a:t>
            </a:r>
            <a:r>
              <a:rPr lang="en-US" sz="1400" b="1" dirty="0" err="1"/>
              <a:t>maxFMeasure</a:t>
            </a:r>
            <a:r>
              <a:rPr lang="en-US" sz="1400" b="1" dirty="0"/>
              <a:t>).select("threshold").head().</a:t>
            </a:r>
            <a:r>
              <a:rPr lang="en-US" sz="1400" b="1" dirty="0" err="1"/>
              <a:t>getDouble</a:t>
            </a:r>
            <a:r>
              <a:rPr lang="en-US" sz="1400" b="1" dirty="0"/>
              <a:t>(0)</a:t>
            </a:r>
          </a:p>
          <a:p>
            <a:pPr marL="0" indent="0">
              <a:buNone/>
            </a:pPr>
            <a:r>
              <a:rPr lang="en-US" sz="1400" b="1" dirty="0" err="1"/>
              <a:t>lrModel.setThreshold</a:t>
            </a:r>
            <a:r>
              <a:rPr lang="en-US" sz="1400" b="1" dirty="0"/>
              <a:t>(</a:t>
            </a:r>
            <a:r>
              <a:rPr lang="en-US" sz="1400" b="1" dirty="0" err="1"/>
              <a:t>bestThreshold</a:t>
            </a:r>
            <a:r>
              <a:rPr lang="en-US" sz="1400" b="1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259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Spark/ </a:t>
            </a:r>
            <a:r>
              <a:rPr lang="en-US" sz="3600" b="1" dirty="0" err="1"/>
              <a:t>Mlib</a:t>
            </a:r>
            <a:br>
              <a:rPr lang="en-US" dirty="0"/>
            </a:br>
            <a:r>
              <a:rPr lang="en-US" sz="2700" b="1" i="1" dirty="0"/>
              <a:t>(multinomial logistic regression)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org.apache.spark.ml.classification.LogisticRegression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// Load training data</a:t>
            </a:r>
          </a:p>
          <a:p>
            <a:pPr marL="0" indent="0">
              <a:buNone/>
            </a:pPr>
            <a:r>
              <a:rPr lang="en-US" b="1" dirty="0" err="1"/>
              <a:t>val</a:t>
            </a:r>
            <a:r>
              <a:rPr lang="en-US" b="1" dirty="0"/>
              <a:t> training = </a:t>
            </a:r>
            <a:r>
              <a:rPr lang="en-US" b="1" dirty="0" err="1"/>
              <a:t>spark.read.format</a:t>
            </a:r>
            <a:r>
              <a:rPr lang="en-US" b="1" dirty="0"/>
              <a:t>("</a:t>
            </a:r>
            <a:r>
              <a:rPr lang="en-US" b="1" dirty="0" err="1"/>
              <a:t>libsvm</a:t>
            </a:r>
            <a:r>
              <a:rPr lang="en-US" b="1" dirty="0"/>
              <a:t>").load("data/</a:t>
            </a:r>
            <a:r>
              <a:rPr lang="en-US" b="1" dirty="0" err="1"/>
              <a:t>mllib</a:t>
            </a:r>
            <a:r>
              <a:rPr lang="en-US" b="1" dirty="0"/>
              <a:t>/sample_multiclass_classification_data.txt")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lr</a:t>
            </a:r>
            <a:r>
              <a:rPr lang="en-US" b="1" dirty="0"/>
              <a:t> = new </a:t>
            </a:r>
            <a:r>
              <a:rPr lang="en-US" b="1" dirty="0" err="1"/>
              <a:t>LogisticRegression</a:t>
            </a:r>
            <a:r>
              <a:rPr lang="en-US" b="1" dirty="0"/>
              <a:t>().</a:t>
            </a:r>
            <a:r>
              <a:rPr lang="en-US" b="1" dirty="0" err="1"/>
              <a:t>setMaxIter</a:t>
            </a:r>
            <a:r>
              <a:rPr lang="en-US" b="1" dirty="0"/>
              <a:t>(10).</a:t>
            </a:r>
            <a:r>
              <a:rPr lang="en-US" b="1" dirty="0" err="1"/>
              <a:t>setRegParam</a:t>
            </a:r>
            <a:r>
              <a:rPr lang="en-US" b="1" dirty="0"/>
              <a:t>(0.3).</a:t>
            </a:r>
            <a:r>
              <a:rPr lang="en-US" b="1" dirty="0" err="1"/>
              <a:t>setElasticNetParam</a:t>
            </a:r>
            <a:r>
              <a:rPr lang="en-US" b="1" dirty="0"/>
              <a:t>(0.8)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// Fit the model</a:t>
            </a:r>
          </a:p>
          <a:p>
            <a:pPr marL="0" indent="0">
              <a:buNone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lrModel</a:t>
            </a:r>
            <a:r>
              <a:rPr lang="en-US" b="1" dirty="0"/>
              <a:t> = </a:t>
            </a:r>
            <a:r>
              <a:rPr lang="en-US" b="1" dirty="0" err="1"/>
              <a:t>lr.fit</a:t>
            </a:r>
            <a:r>
              <a:rPr lang="en-US" b="1" dirty="0"/>
              <a:t>(training)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// Print the coefficients and intercept for multinomial logistic regression</a:t>
            </a:r>
          </a:p>
          <a:p>
            <a:pPr marL="0" indent="0">
              <a:buNone/>
            </a:pPr>
            <a:r>
              <a:rPr lang="en-US" b="1" dirty="0" err="1"/>
              <a:t>println</a:t>
            </a:r>
            <a:r>
              <a:rPr lang="en-US" b="1" dirty="0"/>
              <a:t>(</a:t>
            </a:r>
            <a:r>
              <a:rPr lang="en-US" b="1" dirty="0" err="1"/>
              <a:t>s"Coefficients</a:t>
            </a:r>
            <a:r>
              <a:rPr lang="en-US" b="1" dirty="0"/>
              <a:t>: \n${</a:t>
            </a:r>
            <a:r>
              <a:rPr lang="en-US" b="1" dirty="0" err="1"/>
              <a:t>lrModel.coefficientMatrix</a:t>
            </a:r>
            <a:r>
              <a:rPr lang="en-US" b="1" dirty="0"/>
              <a:t>}")</a:t>
            </a:r>
          </a:p>
          <a:p>
            <a:pPr marL="0" indent="0">
              <a:buNone/>
            </a:pPr>
            <a:r>
              <a:rPr lang="en-US" b="1" dirty="0" err="1"/>
              <a:t>println</a:t>
            </a:r>
            <a:r>
              <a:rPr lang="en-US" b="1" dirty="0"/>
              <a:t>(</a:t>
            </a:r>
            <a:r>
              <a:rPr lang="en-US" b="1" dirty="0" err="1"/>
              <a:t>s"Intercepts</a:t>
            </a:r>
            <a:r>
              <a:rPr lang="en-US" b="1" dirty="0"/>
              <a:t>: ${</a:t>
            </a:r>
            <a:r>
              <a:rPr lang="en-US" b="1" dirty="0" err="1"/>
              <a:t>lrModel.interceptVector</a:t>
            </a:r>
            <a:r>
              <a:rPr lang="en-US" b="1" dirty="0"/>
              <a:t>}")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61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org.apache.spark.ml.Pipeline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org.apache.spark.ml.classification.DecisionTreeClassificationModel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org.apache.spark.ml.classification.DecisionTreeClassifier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org.apache.spark.ml.evaluation.MulticlassClassificationEvaluator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org.apache.spark.ml.feature</a:t>
            </a:r>
            <a:r>
              <a:rPr lang="en-US" sz="2000" dirty="0"/>
              <a:t>.{</a:t>
            </a:r>
            <a:r>
              <a:rPr lang="en-US" sz="2000" dirty="0" err="1"/>
              <a:t>IndexToString</a:t>
            </a:r>
            <a:r>
              <a:rPr lang="en-US" sz="2000" dirty="0"/>
              <a:t>, </a:t>
            </a:r>
            <a:r>
              <a:rPr lang="en-US" sz="2000" dirty="0" err="1"/>
              <a:t>StringIndexer</a:t>
            </a:r>
            <a:r>
              <a:rPr lang="en-US" sz="2000" dirty="0"/>
              <a:t>, </a:t>
            </a:r>
            <a:r>
              <a:rPr lang="en-US" sz="2000" dirty="0" err="1"/>
              <a:t>VectorIndexer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Load the data stored in LIBSVM format as a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data = </a:t>
            </a:r>
            <a:r>
              <a:rPr lang="en-US" sz="2000" dirty="0" err="1"/>
              <a:t>spark.read.format</a:t>
            </a:r>
            <a:r>
              <a:rPr lang="en-US" sz="2000" dirty="0"/>
              <a:t>("</a:t>
            </a:r>
            <a:r>
              <a:rPr lang="en-US" sz="2000" dirty="0" err="1"/>
              <a:t>libsvm</a:t>
            </a:r>
            <a:r>
              <a:rPr lang="en-US" sz="2000" dirty="0"/>
              <a:t>").load("data/</a:t>
            </a:r>
            <a:r>
              <a:rPr lang="en-US" sz="2000" dirty="0" err="1"/>
              <a:t>mllib</a:t>
            </a:r>
            <a:r>
              <a:rPr lang="en-US" sz="2000" dirty="0"/>
              <a:t>/sample_libsvm_data.txt")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584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89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b="1" i="1" dirty="0"/>
              <a:t>Decision tree example  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// Index labels, adding metadata to the label column.</a:t>
            </a:r>
          </a:p>
          <a:p>
            <a:pPr marL="0" indent="0">
              <a:buNone/>
            </a:pPr>
            <a:r>
              <a:rPr lang="en-US" sz="4800" dirty="0"/>
              <a:t>// Fit on whole dataset to include all labels in index.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</a:t>
            </a:r>
            <a:r>
              <a:rPr lang="en-US" sz="4800" dirty="0" err="1"/>
              <a:t>labelIndexer</a:t>
            </a:r>
            <a:r>
              <a:rPr lang="en-US" sz="4800" dirty="0"/>
              <a:t> = new </a:t>
            </a:r>
            <a:r>
              <a:rPr lang="en-US" sz="4800" dirty="0" err="1"/>
              <a:t>StringIndexer</a:t>
            </a:r>
            <a:r>
              <a:rPr lang="en-US" sz="4800" dirty="0"/>
              <a:t>().</a:t>
            </a:r>
            <a:r>
              <a:rPr lang="en-US" sz="4800" dirty="0" err="1"/>
              <a:t>setInputCol</a:t>
            </a:r>
            <a:r>
              <a:rPr lang="en-US" sz="4800" dirty="0"/>
              <a:t>("label").</a:t>
            </a:r>
            <a:r>
              <a:rPr lang="en-US" sz="4800" dirty="0" err="1"/>
              <a:t>setOutputCol</a:t>
            </a:r>
            <a:r>
              <a:rPr lang="en-US" sz="4800" dirty="0"/>
              <a:t>("</a:t>
            </a:r>
            <a:r>
              <a:rPr lang="en-US" sz="4800" dirty="0" err="1"/>
              <a:t>indexedLabel</a:t>
            </a:r>
            <a:r>
              <a:rPr lang="en-US" sz="4800" dirty="0"/>
              <a:t>").fit(data)</a:t>
            </a:r>
          </a:p>
          <a:p>
            <a:pPr marL="0" indent="0">
              <a:buNone/>
            </a:pPr>
            <a:r>
              <a:rPr lang="en-US" sz="4800" dirty="0"/>
              <a:t>// Automatically identify categorical features, and index them.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</a:t>
            </a:r>
            <a:r>
              <a:rPr lang="en-US" sz="4800" dirty="0" err="1"/>
              <a:t>featureIndexer</a:t>
            </a:r>
            <a:r>
              <a:rPr lang="en-US" sz="4800" dirty="0"/>
              <a:t> = new </a:t>
            </a:r>
            <a:r>
              <a:rPr lang="en-US" sz="4800" dirty="0" err="1"/>
              <a:t>VectorIndexer</a:t>
            </a:r>
            <a:r>
              <a:rPr lang="en-US" sz="4800" dirty="0"/>
              <a:t>().</a:t>
            </a:r>
            <a:r>
              <a:rPr lang="en-US" sz="4800" dirty="0" err="1"/>
              <a:t>setInputCol</a:t>
            </a:r>
            <a:r>
              <a:rPr lang="en-US" sz="4800" dirty="0"/>
              <a:t>("features").</a:t>
            </a:r>
            <a:r>
              <a:rPr lang="en-US" sz="4800" dirty="0" err="1"/>
              <a:t>setOutputCol</a:t>
            </a:r>
            <a:r>
              <a:rPr lang="en-US" sz="4800" dirty="0"/>
              <a:t>("</a:t>
            </a:r>
            <a:r>
              <a:rPr lang="en-US" sz="4800" dirty="0" err="1"/>
              <a:t>indexedFeatures</a:t>
            </a:r>
            <a:r>
              <a:rPr lang="en-US" sz="4800" dirty="0"/>
              <a:t>").</a:t>
            </a:r>
            <a:r>
              <a:rPr lang="en-US" sz="4800" dirty="0" err="1"/>
              <a:t>setMaxCategories</a:t>
            </a:r>
            <a:r>
              <a:rPr lang="en-US" sz="4800" dirty="0"/>
              <a:t>(4) // features with &gt; 4 distinct values are treated as </a:t>
            </a:r>
            <a:r>
              <a:rPr lang="en-US" sz="4800" dirty="0" err="1"/>
              <a:t>continuous..fit</a:t>
            </a:r>
            <a:r>
              <a:rPr lang="en-US" sz="4800" dirty="0"/>
              <a:t>(data)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// Split the data into training and test sets (30% held out for testing).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Array(</a:t>
            </a:r>
            <a:r>
              <a:rPr lang="en-US" sz="4800" dirty="0" err="1"/>
              <a:t>trainingData</a:t>
            </a:r>
            <a:r>
              <a:rPr lang="en-US" sz="4800" dirty="0"/>
              <a:t>, </a:t>
            </a:r>
            <a:r>
              <a:rPr lang="en-US" sz="4800" dirty="0" err="1"/>
              <a:t>testData</a:t>
            </a:r>
            <a:r>
              <a:rPr lang="en-US" sz="4800" dirty="0"/>
              <a:t>) = </a:t>
            </a:r>
            <a:r>
              <a:rPr lang="en-US" sz="4800" dirty="0" err="1"/>
              <a:t>data.randomSplit</a:t>
            </a:r>
            <a:r>
              <a:rPr lang="en-US" sz="4800" dirty="0"/>
              <a:t>(Array(0.7, 0.3))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// Train a </a:t>
            </a:r>
            <a:r>
              <a:rPr lang="en-US" sz="4800" dirty="0" err="1"/>
              <a:t>DecisionTree</a:t>
            </a:r>
            <a:r>
              <a:rPr lang="en-US" sz="4800" dirty="0"/>
              <a:t> model.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</a:t>
            </a:r>
            <a:r>
              <a:rPr lang="en-US" sz="4800" dirty="0" err="1"/>
              <a:t>dt</a:t>
            </a:r>
            <a:r>
              <a:rPr lang="en-US" sz="4800" dirty="0"/>
              <a:t> = new </a:t>
            </a:r>
            <a:r>
              <a:rPr lang="en-US" sz="4800" dirty="0" err="1"/>
              <a:t>DecisionTreeClassifier</a:t>
            </a:r>
            <a:r>
              <a:rPr lang="en-US" sz="4800" dirty="0"/>
              <a:t>().</a:t>
            </a:r>
            <a:r>
              <a:rPr lang="en-US" sz="4800" dirty="0" err="1"/>
              <a:t>setLabelCol</a:t>
            </a:r>
            <a:r>
              <a:rPr lang="en-US" sz="4800" dirty="0"/>
              <a:t>("</a:t>
            </a:r>
            <a:r>
              <a:rPr lang="en-US" sz="4800" dirty="0" err="1"/>
              <a:t>indexedLabel</a:t>
            </a:r>
            <a:r>
              <a:rPr lang="en-US" sz="4800" dirty="0"/>
              <a:t>").</a:t>
            </a:r>
            <a:r>
              <a:rPr lang="en-US" sz="4800" dirty="0" err="1"/>
              <a:t>setFeaturesCol</a:t>
            </a:r>
            <a:r>
              <a:rPr lang="en-US" sz="4800" dirty="0"/>
              <a:t>("</a:t>
            </a:r>
            <a:r>
              <a:rPr lang="en-US" sz="4800" dirty="0" err="1"/>
              <a:t>indexedFeatures</a:t>
            </a:r>
            <a:r>
              <a:rPr lang="en-US" sz="4800" dirty="0"/>
              <a:t>")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// Convert indexed labels back to original labels.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</a:t>
            </a:r>
            <a:r>
              <a:rPr lang="en-US" sz="4800" dirty="0" err="1"/>
              <a:t>labelConverter</a:t>
            </a:r>
            <a:r>
              <a:rPr lang="en-US" sz="4800" dirty="0"/>
              <a:t> = new </a:t>
            </a:r>
            <a:r>
              <a:rPr lang="en-US" sz="4800" dirty="0" err="1"/>
              <a:t>IndexToString</a:t>
            </a:r>
            <a:r>
              <a:rPr lang="en-US" sz="4800" dirty="0"/>
              <a:t>().</a:t>
            </a:r>
            <a:r>
              <a:rPr lang="en-US" sz="4800" dirty="0" err="1"/>
              <a:t>setInputCol</a:t>
            </a:r>
            <a:r>
              <a:rPr lang="en-US" sz="4800" dirty="0"/>
              <a:t>("prediction").</a:t>
            </a:r>
            <a:r>
              <a:rPr lang="en-US" sz="4800" dirty="0" err="1"/>
              <a:t>setOutputCol</a:t>
            </a:r>
            <a:r>
              <a:rPr lang="en-US" sz="4800" dirty="0"/>
              <a:t>("</a:t>
            </a:r>
            <a:r>
              <a:rPr lang="en-US" sz="4800" dirty="0" err="1"/>
              <a:t>predictedLabel</a:t>
            </a:r>
            <a:r>
              <a:rPr lang="en-US" sz="4800" dirty="0"/>
              <a:t>").</a:t>
            </a:r>
            <a:r>
              <a:rPr lang="en-US" sz="4800" dirty="0" err="1"/>
              <a:t>setLabels</a:t>
            </a:r>
            <a:r>
              <a:rPr lang="en-US" sz="4800" dirty="0"/>
              <a:t>(</a:t>
            </a:r>
            <a:r>
              <a:rPr lang="en-US" sz="4800" dirty="0" err="1"/>
              <a:t>labelIndexer.labels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// Chain indexers and tree in a Pipeline.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pipeline = new Pipeline().</a:t>
            </a:r>
            <a:r>
              <a:rPr lang="en-US" sz="4800" dirty="0" err="1"/>
              <a:t>setStages</a:t>
            </a:r>
            <a:r>
              <a:rPr lang="en-US" sz="4800" dirty="0"/>
              <a:t>(Array(</a:t>
            </a:r>
            <a:r>
              <a:rPr lang="en-US" sz="4800" dirty="0" err="1"/>
              <a:t>labelIndexer</a:t>
            </a:r>
            <a:r>
              <a:rPr lang="en-US" sz="4800" dirty="0"/>
              <a:t>, </a:t>
            </a:r>
            <a:r>
              <a:rPr lang="en-US" sz="4800" dirty="0" err="1"/>
              <a:t>featureIndexer</a:t>
            </a:r>
            <a:r>
              <a:rPr lang="en-US" sz="4800" dirty="0"/>
              <a:t>, </a:t>
            </a:r>
            <a:r>
              <a:rPr lang="en-US" sz="4800" dirty="0" err="1"/>
              <a:t>dt</a:t>
            </a:r>
            <a:r>
              <a:rPr lang="en-US" sz="4800" dirty="0"/>
              <a:t>, </a:t>
            </a:r>
            <a:r>
              <a:rPr lang="en-US" sz="4800" dirty="0" err="1"/>
              <a:t>labelConverter</a:t>
            </a:r>
            <a:r>
              <a:rPr lang="en-US" sz="4800" dirty="0"/>
              <a:t>))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// Train model. This also runs the indexers.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model = </a:t>
            </a:r>
            <a:r>
              <a:rPr lang="en-US" sz="4800" dirty="0" err="1"/>
              <a:t>pipeline.fit</a:t>
            </a:r>
            <a:r>
              <a:rPr lang="en-US" sz="4800" dirty="0"/>
              <a:t>(</a:t>
            </a:r>
            <a:r>
              <a:rPr lang="en-US" sz="4800" dirty="0" err="1"/>
              <a:t>trainingData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// Make predictions.</a:t>
            </a:r>
          </a:p>
          <a:p>
            <a:pPr marL="0" indent="0">
              <a:buNone/>
            </a:pPr>
            <a:r>
              <a:rPr lang="en-US" sz="4800" dirty="0" err="1"/>
              <a:t>val</a:t>
            </a:r>
            <a:r>
              <a:rPr lang="en-US" sz="4800" dirty="0"/>
              <a:t> predictions = </a:t>
            </a:r>
            <a:r>
              <a:rPr lang="en-US" sz="4800" dirty="0" err="1"/>
              <a:t>model.transform</a:t>
            </a:r>
            <a:r>
              <a:rPr lang="en-US" sz="4800" dirty="0"/>
              <a:t>(</a:t>
            </a:r>
            <a:r>
              <a:rPr lang="en-US" sz="4800" dirty="0" err="1"/>
              <a:t>testData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177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89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b="1" i="1" dirty="0"/>
              <a:t>Decision tree example  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// Select (prediction, true label).</a:t>
            </a:r>
          </a:p>
          <a:p>
            <a:pPr marL="0" indent="0">
              <a:buNone/>
            </a:pPr>
            <a:r>
              <a:rPr lang="en-US" sz="1900" dirty="0" err="1"/>
              <a:t>val</a:t>
            </a:r>
            <a:r>
              <a:rPr lang="en-US" sz="1900" dirty="0"/>
              <a:t> evaluator = new </a:t>
            </a:r>
            <a:r>
              <a:rPr lang="en-US" sz="1900" dirty="0" err="1"/>
              <a:t>MulticlassClassificationEvaluator</a:t>
            </a:r>
            <a:r>
              <a:rPr lang="en-US" sz="1900" dirty="0"/>
              <a:t>().</a:t>
            </a:r>
            <a:r>
              <a:rPr lang="en-US" sz="1900" dirty="0" err="1"/>
              <a:t>setLabelCol</a:t>
            </a:r>
            <a:r>
              <a:rPr lang="en-US" sz="1900" dirty="0"/>
              <a:t>("</a:t>
            </a:r>
            <a:r>
              <a:rPr lang="en-US" sz="1900" dirty="0" err="1"/>
              <a:t>indexedLabel</a:t>
            </a:r>
            <a:r>
              <a:rPr lang="en-US" sz="1900" dirty="0"/>
              <a:t>").</a:t>
            </a:r>
            <a:r>
              <a:rPr lang="en-US" sz="1900" dirty="0" err="1"/>
              <a:t>setPredictionCol</a:t>
            </a:r>
            <a:r>
              <a:rPr lang="en-US" sz="1900" dirty="0"/>
              <a:t>("prediction").</a:t>
            </a:r>
            <a:r>
              <a:rPr lang="en-US" sz="1900" dirty="0" err="1"/>
              <a:t>setMetricName</a:t>
            </a:r>
            <a:r>
              <a:rPr lang="en-US" sz="1900" dirty="0"/>
              <a:t>("accuracy")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val</a:t>
            </a:r>
            <a:r>
              <a:rPr lang="en-US" sz="1900" dirty="0"/>
              <a:t> </a:t>
            </a:r>
            <a:r>
              <a:rPr lang="en-US" sz="1900" dirty="0" err="1"/>
              <a:t>treeModel</a:t>
            </a:r>
            <a:r>
              <a:rPr lang="en-US" sz="1900" dirty="0"/>
              <a:t> = </a:t>
            </a:r>
            <a:r>
              <a:rPr lang="en-US" sz="1900" dirty="0" err="1"/>
              <a:t>model.stages</a:t>
            </a:r>
            <a:r>
              <a:rPr lang="en-US" sz="1900" dirty="0"/>
              <a:t>(2).</a:t>
            </a:r>
            <a:r>
              <a:rPr lang="en-US" sz="1900" dirty="0" err="1"/>
              <a:t>asInstanceOf</a:t>
            </a:r>
            <a:r>
              <a:rPr lang="en-US" sz="1900" dirty="0"/>
              <a:t>[</a:t>
            </a:r>
            <a:r>
              <a:rPr lang="en-US" sz="1900" dirty="0" err="1"/>
              <a:t>DecisionTreeClassificationModel</a:t>
            </a:r>
            <a:r>
              <a:rPr lang="en-US" sz="1900" dirty="0"/>
              <a:t>]</a:t>
            </a:r>
          </a:p>
          <a:p>
            <a:pPr marL="0" indent="0">
              <a:buNone/>
            </a:pPr>
            <a:r>
              <a:rPr lang="en-US" sz="1900" dirty="0" err="1"/>
              <a:t>println</a:t>
            </a:r>
            <a:r>
              <a:rPr lang="en-US" sz="1900" dirty="0"/>
              <a:t>("Learned classification tree model:\n" + </a:t>
            </a:r>
            <a:r>
              <a:rPr lang="en-US" sz="1900" dirty="0" err="1"/>
              <a:t>treeModel.toDebugString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839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org.apache.spark.ml.evaluation.RegressionEvaluator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org.apache.spark.ml.recommendation.ALS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org.apache.spark.ml.evaluation.RegressionEvaluator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org.apache.spark.ml.recommendation.ALS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class Rating(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rating: Float, timestamp: Long)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parseRating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: String): Rating =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fields = </a:t>
            </a:r>
            <a:r>
              <a:rPr lang="en-US" dirty="0" err="1"/>
              <a:t>str.split</a:t>
            </a:r>
            <a:r>
              <a:rPr lang="en-US" dirty="0"/>
              <a:t>("::")</a:t>
            </a:r>
          </a:p>
          <a:p>
            <a:pPr marL="0" indent="0">
              <a:buNone/>
            </a:pPr>
            <a:r>
              <a:rPr lang="en-US" dirty="0"/>
              <a:t>  assert(</a:t>
            </a:r>
            <a:r>
              <a:rPr lang="en-US" dirty="0" err="1"/>
              <a:t>fields.size</a:t>
            </a:r>
            <a:r>
              <a:rPr lang="en-US" dirty="0"/>
              <a:t> == 4)</a:t>
            </a:r>
          </a:p>
          <a:p>
            <a:pPr marL="0" indent="0">
              <a:buNone/>
            </a:pPr>
            <a:r>
              <a:rPr lang="en-US" dirty="0"/>
              <a:t>  Rating(fields(0).</a:t>
            </a:r>
            <a:r>
              <a:rPr lang="en-US" dirty="0" err="1"/>
              <a:t>toInt</a:t>
            </a:r>
            <a:r>
              <a:rPr lang="en-US" dirty="0"/>
              <a:t>, fields(1).</a:t>
            </a:r>
            <a:r>
              <a:rPr lang="en-US" dirty="0" err="1"/>
              <a:t>toInt</a:t>
            </a:r>
            <a:r>
              <a:rPr lang="en-US" dirty="0"/>
              <a:t>, fields(2).</a:t>
            </a:r>
            <a:r>
              <a:rPr lang="en-US" dirty="0" err="1"/>
              <a:t>toFloat</a:t>
            </a:r>
            <a:r>
              <a:rPr lang="en-US" dirty="0"/>
              <a:t>, fields(3).</a:t>
            </a:r>
            <a:r>
              <a:rPr lang="en-US" dirty="0" err="1"/>
              <a:t>toLong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ratings = </a:t>
            </a:r>
            <a:r>
              <a:rPr lang="en-US" dirty="0" err="1"/>
              <a:t>spark.read.textFile</a:t>
            </a:r>
            <a:r>
              <a:rPr lang="en-US" dirty="0"/>
              <a:t>("data/</a:t>
            </a:r>
            <a:r>
              <a:rPr lang="en-US" dirty="0" err="1"/>
              <a:t>mllib</a:t>
            </a:r>
            <a:r>
              <a:rPr lang="en-US" dirty="0"/>
              <a:t>/</a:t>
            </a:r>
            <a:r>
              <a:rPr lang="en-US" dirty="0" err="1"/>
              <a:t>als</a:t>
            </a:r>
            <a:r>
              <a:rPr lang="en-US" dirty="0"/>
              <a:t>/sample_movielens_ratings.txt").map(</a:t>
            </a:r>
            <a:r>
              <a:rPr lang="en-US" dirty="0" err="1"/>
              <a:t>parseRating</a:t>
            </a:r>
            <a:r>
              <a:rPr lang="en-US" dirty="0"/>
              <a:t>).</a:t>
            </a:r>
            <a:r>
              <a:rPr lang="en-US" dirty="0" err="1"/>
              <a:t>toDF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Array(training, test) = </a:t>
            </a:r>
            <a:r>
              <a:rPr lang="en-US" dirty="0" err="1"/>
              <a:t>ratings.randomSplit</a:t>
            </a:r>
            <a:r>
              <a:rPr lang="en-US" dirty="0"/>
              <a:t>(Array(0.8, 0.2))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Build the recommendation model using ALS on the training data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= new ALS().</a:t>
            </a:r>
            <a:r>
              <a:rPr lang="en-US" dirty="0" err="1"/>
              <a:t>setMaxIter</a:t>
            </a:r>
            <a:r>
              <a:rPr lang="en-US" dirty="0"/>
              <a:t>(5).</a:t>
            </a:r>
            <a:r>
              <a:rPr lang="en-US" dirty="0" err="1"/>
              <a:t>setRegParam</a:t>
            </a:r>
            <a:r>
              <a:rPr lang="en-US" dirty="0"/>
              <a:t>(0.01).</a:t>
            </a:r>
            <a:r>
              <a:rPr lang="en-US" dirty="0" err="1"/>
              <a:t>setUserCol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").</a:t>
            </a:r>
            <a:r>
              <a:rPr lang="en-US" dirty="0" err="1"/>
              <a:t>setItemCol</a:t>
            </a:r>
            <a:r>
              <a:rPr lang="en-US" dirty="0"/>
              <a:t>("</a:t>
            </a:r>
            <a:r>
              <a:rPr lang="en-US" dirty="0" err="1"/>
              <a:t>movieId</a:t>
            </a:r>
            <a:r>
              <a:rPr lang="en-US" dirty="0"/>
              <a:t>").</a:t>
            </a:r>
            <a:r>
              <a:rPr lang="en-US" dirty="0" err="1"/>
              <a:t>setRatingCol</a:t>
            </a:r>
            <a:r>
              <a:rPr lang="en-US" dirty="0"/>
              <a:t>("rating")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als.fit</a:t>
            </a:r>
            <a:r>
              <a:rPr lang="en-US" dirty="0"/>
              <a:t>(training)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Evaluate the model by computing the RMSE on the test data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predictions = </a:t>
            </a:r>
            <a:r>
              <a:rPr lang="en-US" dirty="0" err="1"/>
              <a:t>model.transform</a:t>
            </a:r>
            <a:r>
              <a:rPr lang="en-US" dirty="0"/>
              <a:t>(test)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evaluator = new </a:t>
            </a:r>
            <a:r>
              <a:rPr lang="en-US" dirty="0" err="1"/>
              <a:t>RegressionEvaluator</a:t>
            </a:r>
            <a:r>
              <a:rPr lang="en-US" dirty="0"/>
              <a:t>().</a:t>
            </a:r>
            <a:r>
              <a:rPr lang="en-US" dirty="0" err="1"/>
              <a:t>setMetricName</a:t>
            </a:r>
            <a:r>
              <a:rPr lang="en-US" dirty="0"/>
              <a:t>("</a:t>
            </a:r>
            <a:r>
              <a:rPr lang="en-US" dirty="0" err="1"/>
              <a:t>rmse</a:t>
            </a:r>
            <a:r>
              <a:rPr lang="en-US" dirty="0"/>
              <a:t>").</a:t>
            </a:r>
            <a:r>
              <a:rPr lang="en-US" dirty="0" err="1"/>
              <a:t>setLabelCol</a:t>
            </a:r>
            <a:r>
              <a:rPr lang="en-US" dirty="0"/>
              <a:t>("rating").</a:t>
            </a:r>
            <a:r>
              <a:rPr lang="en-US" dirty="0" err="1"/>
              <a:t>setPredictionCol</a:t>
            </a:r>
            <a:r>
              <a:rPr lang="en-US" dirty="0"/>
              <a:t>("prediction")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evaluator.evaluate</a:t>
            </a:r>
            <a:r>
              <a:rPr lang="en-US" dirty="0"/>
              <a:t>(predictions)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s"Root</a:t>
            </a:r>
            <a:r>
              <a:rPr lang="en-US" dirty="0"/>
              <a:t>-mean-square error = $</a:t>
            </a:r>
            <a:r>
              <a:rPr lang="en-US" dirty="0" err="1"/>
              <a:t>rmse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Recommendation system example</a:t>
            </a: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03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Recommendation system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9" y="1629642"/>
            <a:ext cx="7972461" cy="46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K-means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org.apache.spark.ml.clustering.KMeans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Loads data.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dataset = </a:t>
            </a:r>
            <a:r>
              <a:rPr lang="en-US" dirty="0" err="1"/>
              <a:t>spark.read.format</a:t>
            </a:r>
            <a:r>
              <a:rPr lang="en-US" dirty="0"/>
              <a:t>("</a:t>
            </a:r>
            <a:r>
              <a:rPr lang="en-US" dirty="0" err="1"/>
              <a:t>libsvm</a:t>
            </a:r>
            <a:r>
              <a:rPr lang="en-US" dirty="0"/>
              <a:t>").load("data/</a:t>
            </a:r>
            <a:r>
              <a:rPr lang="en-US" dirty="0" err="1"/>
              <a:t>mllib</a:t>
            </a:r>
            <a:r>
              <a:rPr lang="en-US" dirty="0"/>
              <a:t>/sample_kmeans_data.txt")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Trains a k-means model.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= new </a:t>
            </a:r>
            <a:r>
              <a:rPr lang="en-US" dirty="0" err="1"/>
              <a:t>KMeans</a:t>
            </a:r>
            <a:r>
              <a:rPr lang="en-US" dirty="0"/>
              <a:t>().</a:t>
            </a:r>
            <a:r>
              <a:rPr lang="en-US" dirty="0" err="1"/>
              <a:t>setK</a:t>
            </a:r>
            <a:r>
              <a:rPr lang="en-US" dirty="0"/>
              <a:t>(2).</a:t>
            </a:r>
            <a:r>
              <a:rPr lang="en-US" dirty="0" err="1"/>
              <a:t>setSeed</a:t>
            </a:r>
            <a:r>
              <a:rPr lang="en-US" dirty="0"/>
              <a:t>(1L)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kmeans.fit</a:t>
            </a:r>
            <a:r>
              <a:rPr lang="en-US" dirty="0"/>
              <a:t>(dataset)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Evaluate clustering by computing Within Set Sum of Squared Errors.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WSSSE = </a:t>
            </a:r>
            <a:r>
              <a:rPr lang="en-US" dirty="0" err="1"/>
              <a:t>model.computeCost</a:t>
            </a:r>
            <a:r>
              <a:rPr lang="en-US" dirty="0"/>
              <a:t>(dataset)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s"Within</a:t>
            </a:r>
            <a:r>
              <a:rPr lang="en-US" dirty="0"/>
              <a:t> Set Sum of Squared Errors = $WSSSE")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Shows the result.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("Cluster Centers: ")</a:t>
            </a:r>
          </a:p>
          <a:p>
            <a:pPr marL="0" indent="0">
              <a:buNone/>
            </a:pPr>
            <a:r>
              <a:rPr lang="en-US" dirty="0" err="1"/>
              <a:t>model.clusterCenters.foreach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6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3200" b="1" dirty="0"/>
              <a:t>Install of </a:t>
            </a:r>
            <a:r>
              <a:rPr lang="en-US" sz="3200" b="1" dirty="0" err="1"/>
              <a:t>sbt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sbt</a:t>
            </a:r>
            <a:r>
              <a:rPr lang="en-US" sz="2400" dirty="0"/>
              <a:t> has been installed on the execution of the build file</a:t>
            </a:r>
          </a:p>
          <a:p>
            <a:endParaRPr lang="en-US" sz="2400" dirty="0"/>
          </a:p>
          <a:p>
            <a:r>
              <a:rPr lang="en-US" sz="2400" dirty="0"/>
              <a:t>Already accomplished for you in the bash install script:</a:t>
            </a:r>
          </a:p>
          <a:p>
            <a:r>
              <a:rPr lang="en-US" sz="2400" dirty="0"/>
              <a:t>(establish a </a:t>
            </a:r>
            <a:r>
              <a:rPr lang="en-US" sz="2400" dirty="0" err="1"/>
              <a:t>debian</a:t>
            </a:r>
            <a:r>
              <a:rPr lang="en-US" sz="2400" dirty="0"/>
              <a:t>/</a:t>
            </a:r>
            <a:r>
              <a:rPr lang="en-US" sz="2400" dirty="0" err="1"/>
              <a:t>ubuntu</a:t>
            </a:r>
            <a:r>
              <a:rPr lang="en-US" sz="2400" dirty="0"/>
              <a:t> file format in a file on </a:t>
            </a:r>
            <a:r>
              <a:rPr lang="en-US" sz="2400" dirty="0" err="1"/>
              <a:t>etc</a:t>
            </a:r>
            <a:r>
              <a:rPr lang="en-US" sz="2400" dirty="0"/>
              <a:t>, update, install </a:t>
            </a:r>
            <a:r>
              <a:rPr lang="en-US" sz="2400" dirty="0" err="1"/>
              <a:t>sbt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echo "deb http://dl.bintray.com/sbt/debian /" | </a:t>
            </a:r>
            <a:r>
              <a:rPr lang="en-US" sz="2400" dirty="0" err="1"/>
              <a:t>sudo</a:t>
            </a:r>
            <a:r>
              <a:rPr lang="en-US" sz="2400" dirty="0"/>
              <a:t> tee -a 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/apt/</a:t>
            </a:r>
            <a:r>
              <a:rPr lang="en-US" sz="2400" dirty="0" err="1"/>
              <a:t>sources.list.d</a:t>
            </a:r>
            <a:r>
              <a:rPr lang="en-US" sz="2400" dirty="0"/>
              <a:t>/</a:t>
            </a:r>
            <a:r>
              <a:rPr lang="en-US" sz="2400" dirty="0" err="1"/>
              <a:t>sbt.list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apt-get update</a:t>
            </a:r>
          </a:p>
          <a:p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apt-get install </a:t>
            </a:r>
            <a:r>
              <a:rPr lang="en-US" sz="2400" dirty="0" err="1"/>
              <a:t>sbt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98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K-means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00200"/>
            <a:ext cx="8108818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3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Latent </a:t>
            </a:r>
            <a:r>
              <a:rPr lang="en-US" sz="2400" b="1" dirty="0" err="1"/>
              <a:t>Dirichlet</a:t>
            </a:r>
            <a:r>
              <a:rPr lang="en-US" sz="2400" b="1" dirty="0"/>
              <a:t> Allocation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org.apache.spark.ml.clustering.LDA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Loads data.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dataset = </a:t>
            </a:r>
            <a:r>
              <a:rPr lang="en-US" dirty="0" err="1"/>
              <a:t>spark.read.format</a:t>
            </a:r>
            <a:r>
              <a:rPr lang="en-US" dirty="0"/>
              <a:t>("</a:t>
            </a:r>
            <a:r>
              <a:rPr lang="en-US" dirty="0" err="1"/>
              <a:t>libsvm</a:t>
            </a:r>
            <a:r>
              <a:rPr lang="en-US" dirty="0"/>
              <a:t>").load("data/</a:t>
            </a:r>
            <a:r>
              <a:rPr lang="en-US" dirty="0" err="1"/>
              <a:t>mllib</a:t>
            </a:r>
            <a:r>
              <a:rPr lang="en-US" dirty="0"/>
              <a:t>/sample_lda_libsvm_data.txt")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Trains a LDA model.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lda</a:t>
            </a:r>
            <a:r>
              <a:rPr lang="en-US" dirty="0"/>
              <a:t> = new LDA().</a:t>
            </a:r>
            <a:r>
              <a:rPr lang="en-US" dirty="0" err="1"/>
              <a:t>setK</a:t>
            </a:r>
            <a:r>
              <a:rPr lang="en-US" dirty="0"/>
              <a:t>(10).</a:t>
            </a:r>
            <a:r>
              <a:rPr lang="en-US" dirty="0" err="1"/>
              <a:t>setMaxIter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lda.fit</a:t>
            </a:r>
            <a:r>
              <a:rPr lang="en-US" dirty="0"/>
              <a:t>(dataset)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= </a:t>
            </a:r>
            <a:r>
              <a:rPr lang="en-US" dirty="0" err="1"/>
              <a:t>model.logLikelihood</a:t>
            </a:r>
            <a:r>
              <a:rPr lang="en-US" dirty="0"/>
              <a:t>(dataset)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 = </a:t>
            </a:r>
            <a:r>
              <a:rPr lang="en-US" dirty="0" err="1"/>
              <a:t>model.logPerplexity</a:t>
            </a:r>
            <a:r>
              <a:rPr lang="en-US" dirty="0"/>
              <a:t>(dataset)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s"The</a:t>
            </a:r>
            <a:r>
              <a:rPr lang="en-US" dirty="0"/>
              <a:t> lower bound on the log likelihood of the entire corpus: $</a:t>
            </a:r>
            <a:r>
              <a:rPr lang="en-US" dirty="0" err="1"/>
              <a:t>ll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s"The</a:t>
            </a:r>
            <a:r>
              <a:rPr lang="en-US" dirty="0"/>
              <a:t> upper bound </a:t>
            </a:r>
            <a:r>
              <a:rPr lang="en-US" dirty="0" err="1"/>
              <a:t>bound</a:t>
            </a:r>
            <a:r>
              <a:rPr lang="en-US" dirty="0"/>
              <a:t> on perplexity: $</a:t>
            </a:r>
            <a:r>
              <a:rPr lang="en-US" dirty="0" err="1"/>
              <a:t>lp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Describe topics.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topics = </a:t>
            </a:r>
            <a:r>
              <a:rPr lang="en-US" dirty="0" err="1"/>
              <a:t>model.describeTopics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("The topics described by their top-weighted terms:")</a:t>
            </a:r>
          </a:p>
          <a:p>
            <a:pPr marL="0" indent="0">
              <a:buNone/>
            </a:pPr>
            <a:r>
              <a:rPr lang="en-US" dirty="0" err="1"/>
              <a:t>topics.show</a:t>
            </a:r>
            <a:r>
              <a:rPr lang="en-US" dirty="0"/>
              <a:t>(false)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Shows the result.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transformed = </a:t>
            </a:r>
            <a:r>
              <a:rPr lang="en-US" dirty="0" err="1"/>
              <a:t>model.transform</a:t>
            </a:r>
            <a:r>
              <a:rPr lang="en-US" dirty="0"/>
              <a:t>(dataset)</a:t>
            </a:r>
          </a:p>
          <a:p>
            <a:pPr marL="0" indent="0">
              <a:buNone/>
            </a:pPr>
            <a:r>
              <a:rPr lang="en-US" dirty="0" err="1"/>
              <a:t>transformed.show</a:t>
            </a:r>
            <a:r>
              <a:rPr lang="en-US" dirty="0"/>
              <a:t>(false)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860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Latent </a:t>
            </a:r>
            <a:r>
              <a:rPr lang="en-US" sz="2400" b="1" dirty="0" err="1"/>
              <a:t>Dirichlet</a:t>
            </a:r>
            <a:r>
              <a:rPr lang="en-US" sz="2400" b="1" dirty="0"/>
              <a:t> Allocation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Evaluate the model on rating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4" y="1630837"/>
            <a:ext cx="8633692" cy="45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17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Bisecting K-Means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org.apache.spark.ml.clustering.BisectingKMeans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Loads data.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dataset = </a:t>
            </a:r>
            <a:r>
              <a:rPr lang="en-US" dirty="0" err="1"/>
              <a:t>spark.read.format</a:t>
            </a:r>
            <a:r>
              <a:rPr lang="en-US" dirty="0"/>
              <a:t>("</a:t>
            </a:r>
            <a:r>
              <a:rPr lang="en-US" dirty="0" err="1"/>
              <a:t>libsvm</a:t>
            </a:r>
            <a:r>
              <a:rPr lang="en-US" dirty="0"/>
              <a:t>").load("data/</a:t>
            </a:r>
            <a:r>
              <a:rPr lang="en-US" dirty="0" err="1"/>
              <a:t>mllib</a:t>
            </a:r>
            <a:r>
              <a:rPr lang="en-US" dirty="0"/>
              <a:t>/sample_kmeans_data.txt")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Trains a bisecting k-means model.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bkm</a:t>
            </a:r>
            <a:r>
              <a:rPr lang="en-US" dirty="0"/>
              <a:t> = new </a:t>
            </a:r>
            <a:r>
              <a:rPr lang="en-US" dirty="0" err="1"/>
              <a:t>BisectingKMeans</a:t>
            </a:r>
            <a:r>
              <a:rPr lang="en-US" dirty="0"/>
              <a:t>().</a:t>
            </a:r>
            <a:r>
              <a:rPr lang="en-US" dirty="0" err="1"/>
              <a:t>setK</a:t>
            </a:r>
            <a:r>
              <a:rPr lang="en-US" dirty="0"/>
              <a:t>(2).</a:t>
            </a:r>
            <a:r>
              <a:rPr lang="en-US" dirty="0" err="1"/>
              <a:t>setSeed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bkm.fit</a:t>
            </a:r>
            <a:r>
              <a:rPr lang="en-US" dirty="0"/>
              <a:t>(dataset)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Evaluate clustering.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cost = </a:t>
            </a:r>
            <a:r>
              <a:rPr lang="en-US" dirty="0" err="1"/>
              <a:t>model.computeCost</a:t>
            </a:r>
            <a:r>
              <a:rPr lang="en-US" dirty="0"/>
              <a:t>(dataset)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s"Within</a:t>
            </a:r>
            <a:r>
              <a:rPr lang="en-US" dirty="0"/>
              <a:t> Set Sum of Squared Errors = $cost")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Shows the result.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("Cluster Centers: ")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centers = </a:t>
            </a:r>
            <a:r>
              <a:rPr lang="en-US" dirty="0" err="1"/>
              <a:t>model.clusterCenters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centers.foreach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509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Bisecting K-Means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Evaluate the model on rating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1692276"/>
            <a:ext cx="84582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78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Gaussian Mixture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9775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org.apache.spark.ml.clustering.GaussianMixture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Loads data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dataset = </a:t>
            </a:r>
            <a:r>
              <a:rPr lang="en-US" dirty="0" err="1"/>
              <a:t>spark.read.format</a:t>
            </a:r>
            <a:r>
              <a:rPr lang="en-US" dirty="0"/>
              <a:t>("</a:t>
            </a:r>
            <a:r>
              <a:rPr lang="en-US" dirty="0" err="1"/>
              <a:t>libsvm</a:t>
            </a:r>
            <a:r>
              <a:rPr lang="en-US" dirty="0"/>
              <a:t>").load("data/</a:t>
            </a:r>
            <a:r>
              <a:rPr lang="en-US" dirty="0" err="1"/>
              <a:t>mllib</a:t>
            </a:r>
            <a:r>
              <a:rPr lang="en-US" dirty="0"/>
              <a:t>/sample_kmeans_data.txt")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Trains Gaussian Mixture Model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gmm</a:t>
            </a:r>
            <a:r>
              <a:rPr lang="en-US" dirty="0"/>
              <a:t> = new </a:t>
            </a:r>
            <a:r>
              <a:rPr lang="en-US" dirty="0" err="1"/>
              <a:t>GaussianMixture</a:t>
            </a:r>
            <a:r>
              <a:rPr lang="en-US" dirty="0"/>
              <a:t>().</a:t>
            </a:r>
            <a:r>
              <a:rPr lang="en-US" dirty="0" err="1"/>
              <a:t>setK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gmm.fit</a:t>
            </a:r>
            <a:r>
              <a:rPr lang="en-US" dirty="0"/>
              <a:t>(dataset)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output parameters of mixture model </a:t>
            </a:r>
            <a:r>
              <a:rPr lang="en-US" dirty="0" err="1"/>
              <a:t>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(i &lt;- 0 until </a:t>
            </a:r>
            <a:r>
              <a:rPr lang="en-US" dirty="0" err="1"/>
              <a:t>model.getK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s"Gaussian</a:t>
            </a:r>
            <a:r>
              <a:rPr lang="en-US" dirty="0"/>
              <a:t> $i:\</a:t>
            </a:r>
            <a:r>
              <a:rPr lang="en-US" dirty="0" err="1"/>
              <a:t>nweight</a:t>
            </a:r>
            <a:r>
              <a:rPr lang="en-US" dirty="0"/>
              <a:t>=${</a:t>
            </a:r>
            <a:r>
              <a:rPr lang="en-US" dirty="0" err="1"/>
              <a:t>model.weights</a:t>
            </a:r>
            <a:r>
              <a:rPr lang="en-US" dirty="0"/>
              <a:t>(i)}\n" +</a:t>
            </a:r>
            <a:r>
              <a:rPr lang="en-US" dirty="0" err="1"/>
              <a:t>s"mu</a:t>
            </a:r>
            <a:r>
              <a:rPr lang="en-US" dirty="0"/>
              <a:t>=${</a:t>
            </a:r>
            <a:r>
              <a:rPr lang="en-US" dirty="0" err="1"/>
              <a:t>model.gaussians</a:t>
            </a:r>
            <a:r>
              <a:rPr lang="en-US" dirty="0"/>
              <a:t>(i).mean}\</a:t>
            </a:r>
            <a:r>
              <a:rPr lang="en-US" dirty="0" err="1"/>
              <a:t>nsigma</a:t>
            </a:r>
            <a:r>
              <a:rPr lang="en-US" dirty="0"/>
              <a:t>=\n${</a:t>
            </a:r>
            <a:r>
              <a:rPr lang="en-US" dirty="0" err="1"/>
              <a:t>model.gaussians</a:t>
            </a:r>
            <a:r>
              <a:rPr lang="en-US" dirty="0"/>
              <a:t>(i).</a:t>
            </a:r>
            <a:r>
              <a:rPr lang="en-US" dirty="0" err="1"/>
              <a:t>cov</a:t>
            </a:r>
            <a:r>
              <a:rPr lang="en-US" dirty="0"/>
              <a:t>}\n")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001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Gaussian  mixture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84" y="1712788"/>
            <a:ext cx="8006631" cy="4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94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1885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org.apache.spark.mllib.linalg.Vectors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org.apache.spark.mllib.stat</a:t>
            </a:r>
            <a:r>
              <a:rPr lang="en-US" dirty="0"/>
              <a:t>.{</a:t>
            </a:r>
            <a:r>
              <a:rPr lang="en-US" dirty="0" err="1"/>
              <a:t>MultivariateStatisticalSummary</a:t>
            </a:r>
            <a:r>
              <a:rPr lang="en-US" dirty="0"/>
              <a:t>, Statistics}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observations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Seq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Vectors.dense</a:t>
            </a:r>
            <a:r>
              <a:rPr lang="en-US" dirty="0"/>
              <a:t>(1.0, 10.0, 100.0),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Vectors.dense</a:t>
            </a:r>
            <a:r>
              <a:rPr lang="en-US" dirty="0"/>
              <a:t>(2.0, 20.0, 200.0),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Vectors.dense</a:t>
            </a:r>
            <a:r>
              <a:rPr lang="en-US" dirty="0"/>
              <a:t>(3.0, 30.0, 300.0)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Compute column summary statistics.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summary: </a:t>
            </a:r>
            <a:r>
              <a:rPr lang="en-US" dirty="0" err="1"/>
              <a:t>MultivariateStatisticalSummary</a:t>
            </a:r>
            <a:r>
              <a:rPr lang="en-US" dirty="0"/>
              <a:t> = </a:t>
            </a:r>
            <a:r>
              <a:rPr lang="en-US" dirty="0" err="1"/>
              <a:t>Statistics.colStats</a:t>
            </a:r>
            <a:r>
              <a:rPr lang="en-US" dirty="0"/>
              <a:t>(observations)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summary.mean</a:t>
            </a:r>
            <a:r>
              <a:rPr lang="en-US" dirty="0"/>
              <a:t>)  // a dense vector containing the mean value for each column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summary.variance</a:t>
            </a:r>
            <a:r>
              <a:rPr lang="en-US" dirty="0"/>
              <a:t>)  // column-wise variance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summary.numNonzeros</a:t>
            </a:r>
            <a:r>
              <a:rPr lang="en-US" dirty="0"/>
              <a:t>)  // number of </a:t>
            </a:r>
            <a:r>
              <a:rPr lang="en-US" dirty="0" err="1"/>
              <a:t>nonzeros</a:t>
            </a:r>
            <a:r>
              <a:rPr lang="en-US" dirty="0"/>
              <a:t> in each column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25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6553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5" y="1920936"/>
            <a:ext cx="8229600" cy="42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6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org.apache.spark.mllib.linalg</a:t>
            </a:r>
            <a:r>
              <a:rPr lang="en-US" sz="1200" dirty="0"/>
              <a:t>._</a:t>
            </a:r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org.apache.spark.mllib.stat.Statistics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org.apache.spark.rdd.RDD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</a:t>
            </a:r>
            <a:r>
              <a:rPr lang="en-US" sz="1200" dirty="0" err="1"/>
              <a:t>seriesX</a:t>
            </a:r>
            <a:r>
              <a:rPr lang="en-US" sz="1200" dirty="0"/>
              <a:t>: RDD[Double] = </a:t>
            </a:r>
            <a:r>
              <a:rPr lang="en-US" sz="1200" dirty="0" err="1"/>
              <a:t>sc.parallelize</a:t>
            </a:r>
            <a:r>
              <a:rPr lang="en-US" sz="1200" dirty="0"/>
              <a:t>(Array(1, 2, 3, 3, 5))  // a series</a:t>
            </a:r>
          </a:p>
          <a:p>
            <a:pPr marL="0" indent="0">
              <a:buNone/>
            </a:pPr>
            <a:r>
              <a:rPr lang="en-US" sz="1200" dirty="0"/>
              <a:t>// must have the same number of partitions and cardinality as </a:t>
            </a:r>
            <a:r>
              <a:rPr lang="en-US" sz="1200" dirty="0" err="1"/>
              <a:t>seriesX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</a:t>
            </a:r>
            <a:r>
              <a:rPr lang="en-US" sz="1200" dirty="0" err="1"/>
              <a:t>seriesY</a:t>
            </a:r>
            <a:r>
              <a:rPr lang="en-US" sz="1200" dirty="0"/>
              <a:t>: RDD[Double] = </a:t>
            </a:r>
            <a:r>
              <a:rPr lang="en-US" sz="1200" dirty="0" err="1"/>
              <a:t>sc.parallelize</a:t>
            </a:r>
            <a:r>
              <a:rPr lang="en-US" sz="1200" dirty="0"/>
              <a:t>(Array(11, 22, 33, 33, 555))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// compute the correlation using Pearson's method. Enter "spearman" for Spearman's method. If a</a:t>
            </a:r>
          </a:p>
          <a:p>
            <a:pPr marL="0" indent="0">
              <a:buNone/>
            </a:pPr>
            <a:r>
              <a:rPr lang="en-US" sz="1200" dirty="0"/>
              <a:t>// method is not specified, Pearson's method will be used by default.</a:t>
            </a:r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correlation: Double = </a:t>
            </a:r>
            <a:r>
              <a:rPr lang="en-US" sz="1200" dirty="0" err="1"/>
              <a:t>Statistics.corr</a:t>
            </a:r>
            <a:r>
              <a:rPr lang="en-US" sz="1200" dirty="0"/>
              <a:t>(</a:t>
            </a:r>
            <a:r>
              <a:rPr lang="en-US" sz="1200" dirty="0" err="1"/>
              <a:t>seriesX</a:t>
            </a:r>
            <a:r>
              <a:rPr lang="en-US" sz="1200" dirty="0"/>
              <a:t>, </a:t>
            </a:r>
            <a:r>
              <a:rPr lang="en-US" sz="1200" dirty="0" err="1"/>
              <a:t>seriesY</a:t>
            </a:r>
            <a:r>
              <a:rPr lang="en-US" sz="1200" dirty="0"/>
              <a:t>, "</a:t>
            </a:r>
            <a:r>
              <a:rPr lang="en-US" sz="1200" dirty="0" err="1"/>
              <a:t>pearson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r>
              <a:rPr lang="en-US" sz="1200" dirty="0" err="1"/>
              <a:t>println</a:t>
            </a:r>
            <a:r>
              <a:rPr lang="en-US" sz="1200" dirty="0"/>
              <a:t>(</a:t>
            </a:r>
            <a:r>
              <a:rPr lang="en-US" sz="1200" dirty="0" err="1"/>
              <a:t>s"Correlation</a:t>
            </a:r>
            <a:r>
              <a:rPr lang="en-US" sz="1200" dirty="0"/>
              <a:t> is: $correlation")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data: RDD[Vector] = </a:t>
            </a:r>
            <a:r>
              <a:rPr lang="en-US" sz="1200" dirty="0" err="1"/>
              <a:t>sc.parallelize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Seq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Vectors.dense</a:t>
            </a:r>
            <a:r>
              <a:rPr lang="en-US" sz="1200" dirty="0"/>
              <a:t>(1.0, 10.0, 100.0),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Vectors.dense</a:t>
            </a:r>
            <a:r>
              <a:rPr lang="en-US" sz="1200" dirty="0"/>
              <a:t>(2.0, 20.0, 200.0),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Vectors.dense</a:t>
            </a:r>
            <a:r>
              <a:rPr lang="en-US" sz="1200" dirty="0"/>
              <a:t>(5.0, 33.0, 366.0))</a:t>
            </a:r>
          </a:p>
          <a:p>
            <a:pPr marL="0" indent="0">
              <a:buNone/>
            </a:pPr>
            <a:r>
              <a:rPr lang="en-US" sz="1200" dirty="0"/>
              <a:t>)  // note that each Vector is a row and not a column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// calculate the correlation matrix using Pearson's method. Use "spearman" for Spearman's method</a:t>
            </a:r>
          </a:p>
          <a:p>
            <a:pPr marL="0" indent="0">
              <a:buNone/>
            </a:pPr>
            <a:r>
              <a:rPr lang="en-US" sz="1200" dirty="0"/>
              <a:t>// If a method is not specified, Pearson's method will be used by default.</a:t>
            </a:r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</a:t>
            </a:r>
            <a:r>
              <a:rPr lang="en-US" sz="1200" dirty="0" err="1"/>
              <a:t>correlMatrix</a:t>
            </a:r>
            <a:r>
              <a:rPr lang="en-US" sz="1200" dirty="0"/>
              <a:t>: Matrix = </a:t>
            </a:r>
            <a:r>
              <a:rPr lang="en-US" sz="1200" dirty="0" err="1"/>
              <a:t>Statistics.corr</a:t>
            </a:r>
            <a:r>
              <a:rPr lang="en-US" sz="1200" dirty="0"/>
              <a:t>(data, "</a:t>
            </a:r>
            <a:r>
              <a:rPr lang="en-US" sz="1200" dirty="0" err="1"/>
              <a:t>pearson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r>
              <a:rPr lang="en-US" sz="1200" dirty="0" err="1"/>
              <a:t>println</a:t>
            </a:r>
            <a:r>
              <a:rPr lang="en-US" sz="1200" dirty="0"/>
              <a:t>(</a:t>
            </a:r>
            <a:r>
              <a:rPr lang="en-US" sz="1200" dirty="0" err="1"/>
              <a:t>correlMatrix.toString</a:t>
            </a:r>
            <a:r>
              <a:rPr lang="en-US" sz="12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39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81439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2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Contents of the build files are as such: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name := "learning-spark-mini-example"</a:t>
            </a:r>
          </a:p>
          <a:p>
            <a:pPr marL="0" indent="0">
              <a:buNone/>
            </a:pPr>
            <a:r>
              <a:rPr lang="en-US" sz="2400" dirty="0"/>
              <a:t>version := "0.0.1"</a:t>
            </a:r>
          </a:p>
          <a:p>
            <a:pPr marL="0" indent="0">
              <a:buNone/>
            </a:pPr>
            <a:r>
              <a:rPr lang="en-US" sz="2400" dirty="0" err="1"/>
              <a:t>scalaVersion</a:t>
            </a:r>
            <a:r>
              <a:rPr lang="en-US" sz="2400" dirty="0"/>
              <a:t> := "2.10.4"</a:t>
            </a:r>
          </a:p>
          <a:p>
            <a:pPr marL="0" indent="0">
              <a:buNone/>
            </a:pPr>
            <a:r>
              <a:rPr lang="en-US" sz="2400" dirty="0"/>
              <a:t>// additional libraries</a:t>
            </a:r>
          </a:p>
          <a:p>
            <a:pPr marL="0" indent="0">
              <a:buNone/>
            </a:pPr>
            <a:r>
              <a:rPr lang="en-US" sz="2400" dirty="0" err="1"/>
              <a:t>libraryDependencies</a:t>
            </a:r>
            <a:r>
              <a:rPr lang="en-US" sz="2400" dirty="0"/>
              <a:t> ++= </a:t>
            </a:r>
            <a:r>
              <a:rPr lang="en-US" sz="2400" dirty="0" err="1"/>
              <a:t>Seq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 err="1"/>
              <a:t>org.apache.spark</a:t>
            </a:r>
            <a:r>
              <a:rPr lang="en-US" sz="2400" dirty="0"/>
              <a:t>" %% "spark-core" % "2.1.0" % "provided",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 err="1"/>
              <a:t>org.apache.spark</a:t>
            </a:r>
            <a:r>
              <a:rPr lang="en-US" sz="2400" dirty="0"/>
              <a:t>" %% "spark-streaming" % "2.1.0"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103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39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81439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82337"/>
            <a:ext cx="8229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69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Frequent pattern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// spark 2.3.3 https://spark.apache.org/docs/latest/mllib-frequent-pattern-mining.html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org.apache.spark.mllib.fpm.FPGrowth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org.apache.spark.rdd.RDD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 = </a:t>
            </a:r>
            <a:r>
              <a:rPr lang="en-US" dirty="0" err="1"/>
              <a:t>sc.textFile</a:t>
            </a:r>
            <a:r>
              <a:rPr lang="en-US" dirty="0"/>
              <a:t>("data/</a:t>
            </a:r>
            <a:r>
              <a:rPr lang="en-US" dirty="0" err="1"/>
              <a:t>mllib</a:t>
            </a:r>
            <a:r>
              <a:rPr lang="en-US" dirty="0"/>
              <a:t>/sample_fpgrowth.txt")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transactions: RDD[Array[String]] = </a:t>
            </a:r>
            <a:r>
              <a:rPr lang="en-US" dirty="0" err="1"/>
              <a:t>data.map</a:t>
            </a:r>
            <a:r>
              <a:rPr lang="en-US" dirty="0"/>
              <a:t>(s =&gt; </a:t>
            </a:r>
            <a:r>
              <a:rPr lang="en-US" dirty="0" err="1"/>
              <a:t>s.trim.split</a:t>
            </a:r>
            <a:r>
              <a:rPr lang="en-US" dirty="0"/>
              <a:t>(' '))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fpg</a:t>
            </a:r>
            <a:r>
              <a:rPr lang="en-US" dirty="0"/>
              <a:t> = new </a:t>
            </a:r>
            <a:r>
              <a:rPr lang="en-US" dirty="0" err="1"/>
              <a:t>FPGrowth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.</a:t>
            </a:r>
            <a:r>
              <a:rPr lang="en-US" dirty="0" err="1"/>
              <a:t>setMinSupport</a:t>
            </a:r>
            <a:r>
              <a:rPr lang="en-US" dirty="0"/>
              <a:t>(0.2)</a:t>
            </a:r>
          </a:p>
          <a:p>
            <a:pPr marL="0" indent="0">
              <a:buNone/>
            </a:pPr>
            <a:r>
              <a:rPr lang="en-US" dirty="0"/>
              <a:t>  .</a:t>
            </a:r>
            <a:r>
              <a:rPr lang="en-US" dirty="0" err="1"/>
              <a:t>setNumPartitions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fpg.run</a:t>
            </a:r>
            <a:r>
              <a:rPr lang="en-US" dirty="0"/>
              <a:t>(transactions)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model.freqItemsets.collect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 { </a:t>
            </a:r>
            <a:r>
              <a:rPr lang="en-US" dirty="0" err="1"/>
              <a:t>itemset</a:t>
            </a:r>
            <a:r>
              <a:rPr lang="en-US" dirty="0"/>
              <a:t> =&gt;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(s"${</a:t>
            </a:r>
            <a:r>
              <a:rPr lang="en-US" dirty="0" err="1"/>
              <a:t>itemset.items.mkString</a:t>
            </a:r>
            <a:r>
              <a:rPr lang="en-US" dirty="0"/>
              <a:t>("[", ",", "]")},${</a:t>
            </a:r>
            <a:r>
              <a:rPr lang="en-US" dirty="0" err="1"/>
              <a:t>itemset.freq</a:t>
            </a:r>
            <a:r>
              <a:rPr lang="en-US" dirty="0"/>
              <a:t>}")}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minConfidence</a:t>
            </a:r>
            <a:r>
              <a:rPr lang="en-US" dirty="0"/>
              <a:t> = 0.8</a:t>
            </a:r>
          </a:p>
          <a:p>
            <a:pPr marL="0" indent="0">
              <a:buNone/>
            </a:pPr>
            <a:r>
              <a:rPr lang="en-US" dirty="0" err="1"/>
              <a:t>model.generateAssociationRules</a:t>
            </a:r>
            <a:r>
              <a:rPr lang="en-US" dirty="0"/>
              <a:t>(</a:t>
            </a:r>
            <a:r>
              <a:rPr lang="en-US" dirty="0" err="1"/>
              <a:t>minConfidence</a:t>
            </a:r>
            <a:r>
              <a:rPr lang="en-US" dirty="0"/>
              <a:t>).collect().</a:t>
            </a:r>
            <a:r>
              <a:rPr lang="en-US" dirty="0" err="1"/>
              <a:t>foreach</a:t>
            </a:r>
            <a:r>
              <a:rPr lang="en-US" dirty="0"/>
              <a:t> { rule =&gt;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(s"${</a:t>
            </a:r>
            <a:r>
              <a:rPr lang="en-US" dirty="0" err="1"/>
              <a:t>rule.antecedent.mkString</a:t>
            </a:r>
            <a:r>
              <a:rPr lang="en-US" dirty="0"/>
              <a:t>("[", ",", "]")}=&gt; " +</a:t>
            </a:r>
          </a:p>
          <a:p>
            <a:pPr marL="0" indent="0">
              <a:buNone/>
            </a:pPr>
            <a:r>
              <a:rPr lang="en-US" dirty="0"/>
              <a:t>    s"${</a:t>
            </a:r>
            <a:r>
              <a:rPr lang="en-US" dirty="0" err="1"/>
              <a:t>rule.consequent</a:t>
            </a:r>
            <a:r>
              <a:rPr lang="en-US" dirty="0"/>
              <a:t> .</a:t>
            </a:r>
            <a:r>
              <a:rPr lang="en-US" dirty="0" err="1"/>
              <a:t>mkString</a:t>
            </a:r>
            <a:r>
              <a:rPr lang="en-US" dirty="0"/>
              <a:t>("[", ",", "]")},${</a:t>
            </a:r>
            <a:r>
              <a:rPr lang="en-US" dirty="0" err="1"/>
              <a:t>rule.confidence</a:t>
            </a:r>
            <a:r>
              <a:rPr lang="en-US" dirty="0"/>
              <a:t>}")}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191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Principle components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// spark 2.3.2  doc https://spark.apache.org/docs/latest/mllib-dimensionality-reduction.html#principal-component-analysis-pca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org.apache.spark.mllib.linalg.Matrix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org.apache.spark.mllib.linalg.Vectors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org.apache.spark.mllib.linalg.distributed.RowMatrix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 = Array(</a:t>
            </a:r>
          </a:p>
          <a:p>
            <a:pPr marL="0" indent="0">
              <a:buNone/>
            </a:pPr>
            <a:r>
              <a:rPr lang="en-US" dirty="0" err="1"/>
              <a:t>Vectors.sparse</a:t>
            </a:r>
            <a:r>
              <a:rPr lang="en-US" dirty="0"/>
              <a:t>(5, </a:t>
            </a:r>
            <a:r>
              <a:rPr lang="en-US" dirty="0" err="1"/>
              <a:t>Seq</a:t>
            </a:r>
            <a:r>
              <a:rPr lang="en-US" dirty="0"/>
              <a:t>((1, 1.0), (3, 7.0))),</a:t>
            </a:r>
          </a:p>
          <a:p>
            <a:pPr marL="0" indent="0">
              <a:buNone/>
            </a:pPr>
            <a:r>
              <a:rPr lang="en-US" dirty="0" err="1"/>
              <a:t>Vectors.dense</a:t>
            </a:r>
            <a:r>
              <a:rPr lang="en-US" dirty="0"/>
              <a:t>(2.0, 0.0, 3.0, 4.0, 5.0),</a:t>
            </a:r>
          </a:p>
          <a:p>
            <a:pPr marL="0" indent="0">
              <a:buNone/>
            </a:pPr>
            <a:r>
              <a:rPr lang="en-US" dirty="0" err="1"/>
              <a:t>Vectors.dense</a:t>
            </a:r>
            <a:r>
              <a:rPr lang="en-US" dirty="0"/>
              <a:t>(4.0, 0.0, 0.0, 6.0, 7.0))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rows = </a:t>
            </a:r>
            <a:r>
              <a:rPr lang="en-US" dirty="0" err="1"/>
              <a:t>sc.parallelize</a:t>
            </a:r>
            <a:r>
              <a:rPr lang="en-US" dirty="0"/>
              <a:t>(data)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mat: </a:t>
            </a:r>
            <a:r>
              <a:rPr lang="en-US" dirty="0" err="1"/>
              <a:t>RowMatrix</a:t>
            </a:r>
            <a:r>
              <a:rPr lang="en-US" dirty="0"/>
              <a:t> = new </a:t>
            </a:r>
            <a:r>
              <a:rPr lang="en-US" dirty="0" err="1"/>
              <a:t>RowMatrix</a:t>
            </a:r>
            <a:r>
              <a:rPr lang="en-US" dirty="0"/>
              <a:t>(rows)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Compute the top 4 principal components.</a:t>
            </a:r>
          </a:p>
          <a:p>
            <a:pPr marL="0" indent="0">
              <a:buNone/>
            </a:pPr>
            <a:r>
              <a:rPr lang="en-US" dirty="0"/>
              <a:t>// Principal components are stored in a local dense matrix.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pc: Matrix = </a:t>
            </a:r>
            <a:r>
              <a:rPr lang="en-US" dirty="0" err="1"/>
              <a:t>mat.computePrincipalComponents</a:t>
            </a:r>
            <a:r>
              <a:rPr lang="en-US" dirty="0"/>
              <a:t>(4)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Project the rows to the linear space spanned by the top 4 principal components.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projected: </a:t>
            </a:r>
            <a:r>
              <a:rPr lang="en-US" dirty="0" err="1"/>
              <a:t>RowMatrix</a:t>
            </a:r>
            <a:r>
              <a:rPr lang="en-US" dirty="0"/>
              <a:t> = </a:t>
            </a:r>
            <a:r>
              <a:rPr lang="en-US" dirty="0" err="1"/>
              <a:t>mat.multiply</a:t>
            </a:r>
            <a:r>
              <a:rPr lang="en-US" dirty="0"/>
              <a:t>(pc)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03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// spark 2.1 https://spark.apache.org/docs/latest/mllib-dimensionality-reduction.html#singular-value-decomposition-svd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org.apache.spark.mllib.linalg.Matrix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org.apache.spark.mllib.linalg.SingularValueDecomposition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org.apache.spark.mllib.linalg.Vector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org.apache.spark.mllib.linalg.Vectors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org.apache.spark.mllib.linalg.distributed.RowMatrix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data = Array(</a:t>
            </a:r>
          </a:p>
          <a:p>
            <a:pPr marL="0" indent="0">
              <a:buNone/>
            </a:pPr>
            <a:r>
              <a:rPr lang="en-US" sz="1200" dirty="0" err="1"/>
              <a:t>Vectors.sparse</a:t>
            </a:r>
            <a:r>
              <a:rPr lang="en-US" sz="1200" dirty="0"/>
              <a:t>(5, </a:t>
            </a:r>
            <a:r>
              <a:rPr lang="en-US" sz="1200" dirty="0" err="1"/>
              <a:t>Seq</a:t>
            </a:r>
            <a:r>
              <a:rPr lang="en-US" sz="1200" dirty="0"/>
              <a:t>((1, 1.0), (3, 7.0))),</a:t>
            </a:r>
          </a:p>
          <a:p>
            <a:pPr marL="0" indent="0">
              <a:buNone/>
            </a:pPr>
            <a:r>
              <a:rPr lang="en-US" sz="1200" dirty="0" err="1"/>
              <a:t>Vectors.dense</a:t>
            </a:r>
            <a:r>
              <a:rPr lang="en-US" sz="1200" dirty="0"/>
              <a:t>(2.0, 0.0, 3.0, 4.0, 5.0),</a:t>
            </a:r>
          </a:p>
          <a:p>
            <a:pPr marL="0" indent="0">
              <a:buNone/>
            </a:pPr>
            <a:r>
              <a:rPr lang="en-US" sz="1200" dirty="0" err="1"/>
              <a:t>Vectors.dense</a:t>
            </a:r>
            <a:r>
              <a:rPr lang="en-US" sz="1200" dirty="0"/>
              <a:t>(4.0, 0.0, 0.0, 6.0, 7.0))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rows = </a:t>
            </a:r>
            <a:r>
              <a:rPr lang="en-US" sz="1200" dirty="0" err="1"/>
              <a:t>sc.parallelize</a:t>
            </a:r>
            <a:r>
              <a:rPr lang="en-US" sz="1200" dirty="0"/>
              <a:t>(data)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mat: </a:t>
            </a:r>
            <a:r>
              <a:rPr lang="en-US" sz="1200" dirty="0" err="1"/>
              <a:t>RowMatrix</a:t>
            </a:r>
            <a:r>
              <a:rPr lang="en-US" sz="1200" dirty="0"/>
              <a:t> = new </a:t>
            </a:r>
            <a:r>
              <a:rPr lang="en-US" sz="1200" dirty="0" err="1"/>
              <a:t>RowMatrix</a:t>
            </a:r>
            <a:r>
              <a:rPr lang="en-US" sz="1200" dirty="0"/>
              <a:t>(rows)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// Compute the top 5 singular values and corresponding singular vectors.</a:t>
            </a:r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</a:t>
            </a:r>
            <a:r>
              <a:rPr lang="en-US" sz="1200" dirty="0" err="1"/>
              <a:t>svd</a:t>
            </a:r>
            <a:r>
              <a:rPr lang="en-US" sz="1200" dirty="0"/>
              <a:t>: </a:t>
            </a:r>
            <a:r>
              <a:rPr lang="en-US" sz="1200" dirty="0" err="1"/>
              <a:t>SingularValueDecomposition</a:t>
            </a:r>
            <a:r>
              <a:rPr lang="en-US" sz="1200" dirty="0"/>
              <a:t>[</a:t>
            </a:r>
            <a:r>
              <a:rPr lang="en-US" sz="1200" dirty="0" err="1"/>
              <a:t>RowMatrix</a:t>
            </a:r>
            <a:r>
              <a:rPr lang="en-US" sz="1200" dirty="0"/>
              <a:t>, Matrix] = </a:t>
            </a:r>
            <a:r>
              <a:rPr lang="en-US" sz="1200" dirty="0" err="1"/>
              <a:t>mat.computeSVD</a:t>
            </a:r>
            <a:r>
              <a:rPr lang="en-US" sz="1200" dirty="0"/>
              <a:t>(5, </a:t>
            </a:r>
            <a:r>
              <a:rPr lang="en-US" sz="1200" dirty="0" err="1"/>
              <a:t>computeU</a:t>
            </a:r>
            <a:r>
              <a:rPr lang="en-US" sz="1200" dirty="0"/>
              <a:t> = true)</a:t>
            </a:r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U: </a:t>
            </a:r>
            <a:r>
              <a:rPr lang="en-US" sz="1200" dirty="0" err="1"/>
              <a:t>RowMatrix</a:t>
            </a:r>
            <a:r>
              <a:rPr lang="en-US" sz="1200" dirty="0"/>
              <a:t> = </a:t>
            </a:r>
            <a:r>
              <a:rPr lang="en-US" sz="1200" dirty="0" err="1"/>
              <a:t>svd.U</a:t>
            </a:r>
            <a:r>
              <a:rPr lang="en-US" sz="1200" dirty="0"/>
              <a:t>  // The U factor is a </a:t>
            </a:r>
            <a:r>
              <a:rPr lang="en-US" sz="1200" dirty="0" err="1"/>
              <a:t>RowMatrix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s: Vector = </a:t>
            </a:r>
            <a:r>
              <a:rPr lang="en-US" sz="1200" dirty="0" err="1"/>
              <a:t>svd.s</a:t>
            </a:r>
            <a:r>
              <a:rPr lang="en-US" sz="1200" dirty="0"/>
              <a:t>     // The singular values are stored in a local dense vector.</a:t>
            </a:r>
          </a:p>
          <a:p>
            <a:pPr marL="0" indent="0">
              <a:buNone/>
            </a:pPr>
            <a:r>
              <a:rPr lang="en-US" sz="1200" dirty="0" err="1"/>
              <a:t>val</a:t>
            </a:r>
            <a:r>
              <a:rPr lang="en-US" sz="1200" dirty="0"/>
              <a:t> V: Matrix = </a:t>
            </a:r>
            <a:r>
              <a:rPr lang="en-US" sz="1200" dirty="0" err="1"/>
              <a:t>svd.V</a:t>
            </a:r>
            <a:r>
              <a:rPr lang="en-US" sz="1200" dirty="0"/>
              <a:t>     // The V factor is a local dense matrix.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230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Spark </a:t>
            </a:r>
            <a:r>
              <a:rPr lang="en-US" sz="3600" b="1" i="1" dirty="0" err="1"/>
              <a:t>GraphX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GraphX</a:t>
            </a:r>
            <a:r>
              <a:rPr lang="en-US" sz="2400" dirty="0"/>
              <a:t> is the new spark API for graphs and graph-parallel computation</a:t>
            </a:r>
          </a:p>
          <a:p>
            <a:endParaRPr lang="en-US" sz="2400" dirty="0"/>
          </a:p>
          <a:p>
            <a:r>
              <a:rPr lang="en-US" sz="2400" dirty="0" err="1"/>
              <a:t>GraphX</a:t>
            </a:r>
            <a:r>
              <a:rPr lang="en-US" sz="2400" dirty="0"/>
              <a:t> extends the Spark RDD by introducing the Resilient Distributed Property Graph</a:t>
            </a:r>
          </a:p>
          <a:p>
            <a:endParaRPr lang="en-US" sz="2400" dirty="0"/>
          </a:p>
          <a:p>
            <a:r>
              <a:rPr lang="en-US" sz="2400" dirty="0"/>
              <a:t>To support graph computation, </a:t>
            </a:r>
            <a:r>
              <a:rPr lang="en-US" sz="2400" dirty="0" err="1"/>
              <a:t>GraphX</a:t>
            </a:r>
            <a:r>
              <a:rPr lang="en-US" sz="2400" dirty="0"/>
              <a:t> exposes a set of fundamental operators</a:t>
            </a:r>
          </a:p>
          <a:p>
            <a:endParaRPr lang="en-US" sz="2400" dirty="0"/>
          </a:p>
          <a:p>
            <a:r>
              <a:rPr lang="en-US" sz="2400" dirty="0"/>
              <a:t>They will be executed by copying the examples from the files (copy to spark interpretative prompt)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44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Spark </a:t>
            </a:r>
            <a:r>
              <a:rPr lang="en-US" sz="3600" b="1" i="1" dirty="0" err="1"/>
              <a:t>GraphX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Bring in the libraries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org.apache.spark.graphx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// To make some of the examples work we will also need RDD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org.apache.spark.rdd.RDD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VertexProperty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case class </a:t>
            </a:r>
            <a:r>
              <a:rPr lang="en-US" sz="2400" dirty="0" err="1"/>
              <a:t>UserProperty</a:t>
            </a:r>
            <a:r>
              <a:rPr lang="en-US" sz="2400" dirty="0"/>
              <a:t>(</a:t>
            </a:r>
            <a:r>
              <a:rPr lang="en-US" sz="2400" dirty="0" err="1"/>
              <a:t>val</a:t>
            </a:r>
            <a:r>
              <a:rPr lang="en-US" sz="2400" dirty="0"/>
              <a:t> name: String) extends </a:t>
            </a:r>
            <a:r>
              <a:rPr lang="en-US" sz="2400" dirty="0" err="1"/>
              <a:t>VertexProperty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case class </a:t>
            </a:r>
            <a:r>
              <a:rPr lang="en-US" sz="2400" dirty="0" err="1"/>
              <a:t>ProductProperty</a:t>
            </a:r>
            <a:r>
              <a:rPr lang="en-US" sz="2400" dirty="0"/>
              <a:t>(</a:t>
            </a:r>
            <a:r>
              <a:rPr lang="en-US" sz="2400" dirty="0" err="1"/>
              <a:t>val</a:t>
            </a:r>
            <a:r>
              <a:rPr lang="en-US" sz="2400" dirty="0"/>
              <a:t> name: String, </a:t>
            </a:r>
            <a:r>
              <a:rPr lang="en-US" sz="2400" dirty="0" err="1"/>
              <a:t>val</a:t>
            </a:r>
            <a:r>
              <a:rPr lang="en-US" sz="2400" dirty="0"/>
              <a:t> price: Double) extends </a:t>
            </a:r>
            <a:r>
              <a:rPr lang="en-US" sz="2400" dirty="0" err="1"/>
              <a:t>VertexProperty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The graph might then have the type: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graph: Graph[</a:t>
            </a:r>
            <a:r>
              <a:rPr lang="en-US" sz="2400" dirty="0" err="1"/>
              <a:t>VertexProperty</a:t>
            </a:r>
            <a:r>
              <a:rPr lang="en-US" sz="2400" dirty="0"/>
              <a:t>, String] = null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10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sz="3100" b="1" i="1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Assume the </a:t>
            </a:r>
            <a:r>
              <a:rPr lang="en-US" dirty="0" err="1"/>
              <a:t>SparkContext</a:t>
            </a:r>
            <a:r>
              <a:rPr lang="en-US" dirty="0"/>
              <a:t> has already been constructed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: </a:t>
            </a:r>
            <a:r>
              <a:rPr lang="en-US" dirty="0" err="1"/>
              <a:t>SparkContext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Create an RDD for the vertices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users: RDD[(</a:t>
            </a:r>
            <a:r>
              <a:rPr lang="en-US" dirty="0" err="1"/>
              <a:t>VertexId</a:t>
            </a:r>
            <a:r>
              <a:rPr lang="en-US" dirty="0"/>
              <a:t>, (String, String))] = </a:t>
            </a:r>
            <a:r>
              <a:rPr lang="en-US" dirty="0" err="1"/>
              <a:t>sc.parallelize</a:t>
            </a:r>
            <a:r>
              <a:rPr lang="en-US" dirty="0"/>
              <a:t>(Array((3L, ("</a:t>
            </a:r>
            <a:r>
              <a:rPr lang="en-US" dirty="0" err="1"/>
              <a:t>rxin</a:t>
            </a:r>
            <a:r>
              <a:rPr lang="en-US" dirty="0"/>
              <a:t>", "student")), (7L, ("</a:t>
            </a:r>
            <a:r>
              <a:rPr lang="en-US" dirty="0" err="1"/>
              <a:t>jgonzal</a:t>
            </a:r>
            <a:r>
              <a:rPr lang="en-US" dirty="0"/>
              <a:t>", "postdoc")), (5L, ("franklin", "prof")), (2L, ("</a:t>
            </a:r>
            <a:r>
              <a:rPr lang="en-US" dirty="0" err="1"/>
              <a:t>istoica</a:t>
            </a:r>
            <a:r>
              <a:rPr lang="en-US" dirty="0"/>
              <a:t>", "prof"))))</a:t>
            </a:r>
          </a:p>
          <a:p>
            <a:pPr marL="0" indent="0">
              <a:buNone/>
            </a:pPr>
            <a:r>
              <a:rPr lang="en-US" dirty="0"/>
              <a:t>// Create an RDD for edges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relationships: RDD[Edge[String]] =  </a:t>
            </a:r>
            <a:r>
              <a:rPr lang="en-US" dirty="0" err="1"/>
              <a:t>sc.parallelize</a:t>
            </a:r>
            <a:r>
              <a:rPr lang="en-US" dirty="0"/>
              <a:t>(Array(Edge(3L, 7L, "</a:t>
            </a:r>
            <a:r>
              <a:rPr lang="en-US" dirty="0" err="1"/>
              <a:t>collab</a:t>
            </a:r>
            <a:r>
              <a:rPr lang="en-US" dirty="0"/>
              <a:t>"), Edge(5L, 3L, "advisor"), Edge(2L, 5L, "colleague"), Edge(5L, 7L, "pi")))</a:t>
            </a:r>
          </a:p>
          <a:p>
            <a:pPr marL="0" indent="0">
              <a:buNone/>
            </a:pPr>
            <a:r>
              <a:rPr lang="en-US" dirty="0"/>
              <a:t>// Define a default user in case there are relationship with missing user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defaultUser</a:t>
            </a:r>
            <a:r>
              <a:rPr lang="en-US" dirty="0"/>
              <a:t> = ("John Doe", "Missing")</a:t>
            </a:r>
          </a:p>
          <a:p>
            <a:pPr marL="0" indent="0">
              <a:buNone/>
            </a:pPr>
            <a:r>
              <a:rPr lang="en-US" dirty="0"/>
              <a:t>// Build the initial Graph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 = Graph(users, relationships, </a:t>
            </a:r>
            <a:r>
              <a:rPr lang="en-US" dirty="0" err="1"/>
              <a:t>defaultUser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10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Spark </a:t>
            </a:r>
            <a:r>
              <a:rPr lang="en-US" sz="3600" b="1" i="1" dirty="0" err="1"/>
              <a:t>GraphX</a:t>
            </a:r>
            <a:br>
              <a:rPr lang="en-US" b="1" i="1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// Count all users which are postdocs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graph.vertices.filter</a:t>
            </a:r>
            <a:r>
              <a:rPr lang="en-US" dirty="0"/>
              <a:t> { case (id, (name, </a:t>
            </a:r>
            <a:r>
              <a:rPr lang="en-US" dirty="0" err="1"/>
              <a:t>pos</a:t>
            </a:r>
            <a:r>
              <a:rPr lang="en-US" dirty="0"/>
              <a:t>)) =&gt; </a:t>
            </a:r>
            <a:r>
              <a:rPr lang="en-US" dirty="0" err="1"/>
              <a:t>pos</a:t>
            </a:r>
            <a:r>
              <a:rPr lang="en-US" dirty="0"/>
              <a:t> == "postdoc" }.count</a:t>
            </a:r>
          </a:p>
          <a:p>
            <a:pPr marL="0" indent="0">
              <a:buNone/>
            </a:pPr>
            <a:r>
              <a:rPr lang="en-US" dirty="0"/>
              <a:t>res8: Long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// Count all the edges where </a:t>
            </a:r>
            <a:r>
              <a:rPr lang="en-US" dirty="0" err="1"/>
              <a:t>src</a:t>
            </a:r>
            <a:r>
              <a:rPr lang="en-US" dirty="0"/>
              <a:t> &gt;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graph.edges.filter</a:t>
            </a:r>
            <a:r>
              <a:rPr lang="en-US" dirty="0"/>
              <a:t>(e =&gt; </a:t>
            </a:r>
            <a:r>
              <a:rPr lang="en-US" dirty="0" err="1"/>
              <a:t>e.srcId</a:t>
            </a:r>
            <a:r>
              <a:rPr lang="en-US" dirty="0"/>
              <a:t> &gt; </a:t>
            </a:r>
            <a:r>
              <a:rPr lang="en-US" dirty="0" err="1"/>
              <a:t>e.dstId</a:t>
            </a:r>
            <a:r>
              <a:rPr lang="en-US" dirty="0"/>
              <a:t>).count</a:t>
            </a:r>
          </a:p>
          <a:p>
            <a:pPr marL="0" indent="0">
              <a:buNone/>
            </a:pPr>
            <a:r>
              <a:rPr lang="en-US" dirty="0"/>
              <a:t>17/01/27 19:29:29 WARN Executor: 1 block locks were not released by TID = 35:</a:t>
            </a:r>
          </a:p>
          <a:p>
            <a:pPr marL="0" indent="0">
              <a:buNone/>
            </a:pPr>
            <a:r>
              <a:rPr lang="en-US" dirty="0"/>
              <a:t>[rdd_163_0]</a:t>
            </a:r>
          </a:p>
          <a:p>
            <a:pPr marL="0" indent="0">
              <a:buNone/>
            </a:pPr>
            <a:r>
              <a:rPr lang="en-US" dirty="0"/>
              <a:t>res9: Long = 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439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Spark </a:t>
            </a:r>
            <a:r>
              <a:rPr lang="en-US" sz="4000" b="1" i="1" dirty="0" err="1"/>
              <a:t>GraphX</a:t>
            </a:r>
            <a:br>
              <a:rPr lang="en-US" b="1" i="1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facts: RDD[String] =</a:t>
            </a:r>
          </a:p>
          <a:p>
            <a:pPr marL="0" indent="0">
              <a:buNone/>
            </a:pPr>
            <a:r>
              <a:rPr lang="en-US" dirty="0"/>
              <a:t>     |   </a:t>
            </a:r>
            <a:r>
              <a:rPr lang="en-US" dirty="0" err="1"/>
              <a:t>graph.triplets.map</a:t>
            </a:r>
            <a:r>
              <a:rPr lang="en-US" dirty="0"/>
              <a:t>(triplet =&gt;</a:t>
            </a:r>
          </a:p>
          <a:p>
            <a:pPr marL="0" indent="0">
              <a:buNone/>
            </a:pPr>
            <a:r>
              <a:rPr lang="en-US" dirty="0"/>
              <a:t>     |     triplet.srcAttr._1 + " is the " + </a:t>
            </a:r>
            <a:r>
              <a:rPr lang="en-US" dirty="0" err="1"/>
              <a:t>triplet.attr</a:t>
            </a:r>
            <a:r>
              <a:rPr lang="en-US" dirty="0"/>
              <a:t> + " of " + triplet.dstAttr._1)</a:t>
            </a:r>
          </a:p>
          <a:p>
            <a:pPr marL="0" indent="0">
              <a:buNone/>
            </a:pPr>
            <a:r>
              <a:rPr lang="en-US" dirty="0"/>
              <a:t>facts: </a:t>
            </a:r>
            <a:r>
              <a:rPr lang="en-US" dirty="0" err="1"/>
              <a:t>org.apache.spark.rdd.RDD</a:t>
            </a:r>
            <a:r>
              <a:rPr lang="en-US" dirty="0"/>
              <a:t>[String] = </a:t>
            </a:r>
            <a:r>
              <a:rPr lang="en-US" dirty="0" err="1"/>
              <a:t>MapPartitionsRDD</a:t>
            </a:r>
            <a:r>
              <a:rPr lang="en-US" dirty="0"/>
              <a:t>[23] at map at &lt;console&gt;:40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facts.collect.foreach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pPr marL="0" indent="0">
              <a:buNone/>
            </a:pPr>
            <a:r>
              <a:rPr lang="en-US" dirty="0" err="1"/>
              <a:t>istoica</a:t>
            </a:r>
            <a:r>
              <a:rPr lang="en-US" dirty="0"/>
              <a:t> is the colleague of franklin</a:t>
            </a:r>
          </a:p>
          <a:p>
            <a:pPr marL="0" indent="0">
              <a:buNone/>
            </a:pPr>
            <a:r>
              <a:rPr lang="en-US" dirty="0" err="1"/>
              <a:t>rxin</a:t>
            </a:r>
            <a:r>
              <a:rPr lang="en-US" dirty="0"/>
              <a:t> is the </a:t>
            </a:r>
            <a:r>
              <a:rPr lang="en-US" dirty="0" err="1"/>
              <a:t>collab</a:t>
            </a:r>
            <a:r>
              <a:rPr lang="en-US" dirty="0"/>
              <a:t> of </a:t>
            </a:r>
            <a:r>
              <a:rPr lang="en-US" dirty="0" err="1"/>
              <a:t>jgonzal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franklin is the advisor of </a:t>
            </a:r>
            <a:r>
              <a:rPr lang="en-US" dirty="0" err="1"/>
              <a:t>rxin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franklin is the pi of </a:t>
            </a:r>
            <a:r>
              <a:rPr lang="en-US" dirty="0" err="1"/>
              <a:t>jgonzal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Create an RDD for the vertices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users: RDD[(</a:t>
            </a:r>
            <a:r>
              <a:rPr lang="en-US" sz="2400" dirty="0" err="1"/>
              <a:t>VertexId</a:t>
            </a:r>
            <a:r>
              <a:rPr lang="en-US" sz="2400" dirty="0"/>
              <a:t>, (String, String))] =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sc.parallelize</a:t>
            </a:r>
            <a:r>
              <a:rPr lang="en-US" sz="2400" dirty="0"/>
              <a:t>(Array((3L, ("</a:t>
            </a:r>
            <a:r>
              <a:rPr lang="en-US" sz="2400" dirty="0" err="1"/>
              <a:t>rxin</a:t>
            </a:r>
            <a:r>
              <a:rPr lang="en-US" sz="2400" dirty="0"/>
              <a:t>", "student")), (7L, ("</a:t>
            </a:r>
            <a:r>
              <a:rPr lang="en-US" sz="2400" dirty="0" err="1"/>
              <a:t>jgonzal</a:t>
            </a:r>
            <a:r>
              <a:rPr lang="en-US" sz="2400" dirty="0"/>
              <a:t>", "postdoc")),</a:t>
            </a:r>
          </a:p>
          <a:p>
            <a:pPr marL="0" indent="0">
              <a:buNone/>
            </a:pPr>
            <a:r>
              <a:rPr lang="en-US" sz="2400" dirty="0"/>
              <a:t>                       (5L, ("franklin", "prof")), (2L, ("</a:t>
            </a:r>
            <a:r>
              <a:rPr lang="en-US" sz="2400" dirty="0" err="1"/>
              <a:t>istoica</a:t>
            </a:r>
            <a:r>
              <a:rPr lang="en-US" sz="2400" dirty="0"/>
              <a:t>", "prof")),</a:t>
            </a:r>
          </a:p>
          <a:p>
            <a:pPr marL="0" indent="0">
              <a:buNone/>
            </a:pPr>
            <a:r>
              <a:rPr lang="en-US" sz="2400" dirty="0"/>
              <a:t>                       (4L, ("peter", "student"))))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Create an RDD for edges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relationships: RDD[Edge[String]] =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sc.parallelize</a:t>
            </a:r>
            <a:r>
              <a:rPr lang="en-US" sz="2400" dirty="0"/>
              <a:t>(Array(Edge(3L, 7L, "</a:t>
            </a:r>
            <a:r>
              <a:rPr lang="en-US" sz="2400" dirty="0" err="1"/>
              <a:t>collab</a:t>
            </a:r>
            <a:r>
              <a:rPr lang="en-US" sz="2400" dirty="0"/>
              <a:t>"),    Edge(5L, 3L, "advisor"),</a:t>
            </a:r>
          </a:p>
          <a:p>
            <a:pPr marL="0" indent="0">
              <a:buNone/>
            </a:pPr>
            <a:r>
              <a:rPr lang="en-US" sz="2400" dirty="0"/>
              <a:t>                       Edge(2L, 5L, "colleague"), Edge(5L, 7L, "pi"),</a:t>
            </a:r>
          </a:p>
          <a:p>
            <a:pPr marL="0" indent="0">
              <a:buNone/>
            </a:pPr>
            <a:r>
              <a:rPr lang="en-US" sz="2400" dirty="0"/>
              <a:t>                       Edge(4L, 0L, "student"),   Edge(5L, 0L, "colleague")))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2200" b="1" dirty="0"/>
              <a:t>Step through the </a:t>
            </a:r>
            <a:r>
              <a:rPr lang="en-US" sz="2200" b="1" dirty="0" err="1"/>
              <a:t>WordCount</a:t>
            </a:r>
            <a:r>
              <a:rPr lang="en-US" sz="2200" b="1" dirty="0"/>
              <a:t> example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is the package  and library imports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package </a:t>
            </a:r>
            <a:r>
              <a:rPr lang="en-US" sz="2400" dirty="0" err="1"/>
              <a:t>com.oreilly.learningsparkexamples.mini.scala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org.apache.spark.SparkContext</a:t>
            </a:r>
            <a:r>
              <a:rPr lang="en-US" sz="2400" dirty="0"/>
              <a:t>._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159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8075" y="2362200"/>
            <a:ext cx="906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defaultUser</a:t>
            </a:r>
            <a:r>
              <a:rPr lang="en-US" dirty="0"/>
              <a:t> = ("John Doe", "Missing")</a:t>
            </a:r>
          </a:p>
          <a:p>
            <a:r>
              <a:rPr lang="en-US" dirty="0" err="1"/>
              <a:t>defaultUser</a:t>
            </a:r>
            <a:r>
              <a:rPr lang="en-US" dirty="0"/>
              <a:t>: (String, String) = (John </a:t>
            </a:r>
            <a:r>
              <a:rPr lang="en-US" dirty="0" err="1"/>
              <a:t>Doe,Missing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// Build the initial Graph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graph = Graph(users, relationships, </a:t>
            </a:r>
            <a:r>
              <a:rPr lang="en-US" dirty="0" err="1"/>
              <a:t>defaultUser</a:t>
            </a:r>
            <a:r>
              <a:rPr lang="en-US" dirty="0"/>
              <a:t>)</a:t>
            </a:r>
          </a:p>
          <a:p>
            <a:r>
              <a:rPr lang="en-US" dirty="0"/>
              <a:t>graph: </a:t>
            </a:r>
            <a:r>
              <a:rPr lang="en-US" dirty="0" err="1"/>
              <a:t>org.apache.spark.graphx.Graph</a:t>
            </a:r>
            <a:r>
              <a:rPr lang="en-US" dirty="0"/>
              <a:t>[(String, String),String] = org.apache.spark.graphx.impl.GraphImpl@1808911d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// Notice that there is a user 0 (for which we have no information) connected to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547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885" y="2133600"/>
            <a:ext cx="89715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graph.triplets.map</a:t>
            </a:r>
            <a:r>
              <a:rPr lang="en-US" dirty="0"/>
              <a:t>(</a:t>
            </a:r>
          </a:p>
          <a:p>
            <a:r>
              <a:rPr lang="en-US" dirty="0"/>
              <a:t>     |   triplet =&gt; triplet.srcAttr._1 + " is the " + </a:t>
            </a:r>
            <a:r>
              <a:rPr lang="en-US" dirty="0" err="1"/>
              <a:t>triplet.attr</a:t>
            </a:r>
            <a:r>
              <a:rPr lang="en-US" dirty="0"/>
              <a:t> + " of " + triplet.dstAttr._1</a:t>
            </a:r>
          </a:p>
          <a:p>
            <a:r>
              <a:rPr lang="en-US" dirty="0"/>
              <a:t>     | ).</a:t>
            </a:r>
            <a:r>
              <a:rPr lang="en-US" dirty="0" err="1"/>
              <a:t>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r>
              <a:rPr lang="en-US" dirty="0" err="1"/>
              <a:t>istoica</a:t>
            </a:r>
            <a:r>
              <a:rPr lang="en-US" dirty="0"/>
              <a:t> is the colleague of franklin</a:t>
            </a:r>
          </a:p>
          <a:p>
            <a:r>
              <a:rPr lang="en-US" dirty="0" err="1"/>
              <a:t>rxin</a:t>
            </a:r>
            <a:r>
              <a:rPr lang="en-US" dirty="0"/>
              <a:t> is the </a:t>
            </a:r>
            <a:r>
              <a:rPr lang="en-US" dirty="0" err="1"/>
              <a:t>collab</a:t>
            </a:r>
            <a:r>
              <a:rPr lang="en-US" dirty="0"/>
              <a:t> of </a:t>
            </a:r>
            <a:r>
              <a:rPr lang="en-US" dirty="0" err="1"/>
              <a:t>jgonzal</a:t>
            </a:r>
            <a:endParaRPr lang="en-US" dirty="0"/>
          </a:p>
          <a:p>
            <a:r>
              <a:rPr lang="en-US" dirty="0"/>
              <a:t>peter is the student of John Doe</a:t>
            </a:r>
          </a:p>
          <a:p>
            <a:r>
              <a:rPr lang="en-US" dirty="0"/>
              <a:t>franklin is the colleague of John Doe</a:t>
            </a:r>
          </a:p>
          <a:p>
            <a:r>
              <a:rPr lang="en-US" dirty="0"/>
              <a:t>franklin is the advisor of </a:t>
            </a:r>
            <a:r>
              <a:rPr lang="en-US" dirty="0" err="1"/>
              <a:t>rxin</a:t>
            </a:r>
            <a:endParaRPr lang="en-US" dirty="0"/>
          </a:p>
          <a:p>
            <a:r>
              <a:rPr lang="en-US" dirty="0"/>
              <a:t>franklin is the pi of </a:t>
            </a:r>
            <a:r>
              <a:rPr lang="en-US" dirty="0" err="1"/>
              <a:t>jgonzal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33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</a:t>
            </a:r>
            <a:r>
              <a:rPr lang="en-US" dirty="0"/>
              <a:t>.{Graph, </a:t>
            </a:r>
            <a:r>
              <a:rPr lang="en-US" dirty="0" err="1"/>
              <a:t>VertexRDD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org.apache.spark.graphx.util.GraphGenerators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a graph with "age" as the vertex property.</a:t>
            </a:r>
          </a:p>
          <a:p>
            <a:pPr marL="0" indent="0">
              <a:buNone/>
            </a:pPr>
            <a:r>
              <a:rPr lang="en-US" dirty="0"/>
              <a:t>// Here we use a random graph for simplicity.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graph: Graph[Double, </a:t>
            </a:r>
            <a:r>
              <a:rPr lang="en-US" dirty="0" err="1"/>
              <a:t>Int</a:t>
            </a:r>
            <a:r>
              <a:rPr lang="en-US" dirty="0"/>
              <a:t>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GraphGenerators.logNormalGraph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</a:t>
            </a:r>
            <a:r>
              <a:rPr lang="en-US" dirty="0" err="1"/>
              <a:t>numVertices</a:t>
            </a:r>
            <a:r>
              <a:rPr lang="en-US" dirty="0"/>
              <a:t> = 100).</a:t>
            </a:r>
            <a:r>
              <a:rPr lang="en-US" dirty="0" err="1"/>
              <a:t>mapVertices</a:t>
            </a:r>
            <a:r>
              <a:rPr lang="en-US" dirty="0"/>
              <a:t>( (id, _) =&gt; </a:t>
            </a:r>
            <a:r>
              <a:rPr lang="en-US" dirty="0" err="1"/>
              <a:t>id.toDouble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// Compute the number of older followers and their total age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olderFollowers</a:t>
            </a:r>
            <a:r>
              <a:rPr lang="en-US" dirty="0"/>
              <a:t>: </a:t>
            </a:r>
            <a:r>
              <a:rPr lang="en-US" dirty="0" err="1"/>
              <a:t>VertexRDD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, Double)] = </a:t>
            </a:r>
            <a:r>
              <a:rPr lang="en-US" dirty="0" err="1"/>
              <a:t>graph.aggregateMessages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, Double)](</a:t>
            </a:r>
          </a:p>
          <a:p>
            <a:pPr marL="0" indent="0">
              <a:buNone/>
            </a:pPr>
            <a:r>
              <a:rPr lang="en-US" dirty="0"/>
              <a:t>  triplet =&gt; { // Map Function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&gt;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// Send message to destination vertex containing counter and age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triplet.sendToDst</a:t>
            </a:r>
            <a:r>
              <a:rPr lang="en-US" dirty="0"/>
              <a:t>(1, </a:t>
            </a:r>
            <a:r>
              <a:rPr lang="en-US" dirty="0" err="1"/>
              <a:t>triplet.srcAttr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// Add counter and age</a:t>
            </a:r>
          </a:p>
          <a:p>
            <a:pPr marL="0" indent="0">
              <a:buNone/>
            </a:pPr>
            <a:r>
              <a:rPr lang="en-US" dirty="0"/>
              <a:t>  (a, b) =&gt; (a._1 + b._1, a._2 + b._2) // Reduce Function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5532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// Divide total age by number of older followers to get average age of older followers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avgAgeOfOlderFollowers</a:t>
            </a:r>
            <a:r>
              <a:rPr lang="en-US" dirty="0"/>
              <a:t>: </a:t>
            </a:r>
            <a:r>
              <a:rPr lang="en-US" dirty="0" err="1"/>
              <a:t>VertexRDD</a:t>
            </a:r>
            <a:r>
              <a:rPr lang="en-US" dirty="0"/>
              <a:t>[Double]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olderFollowers.mapValues</a:t>
            </a:r>
            <a:r>
              <a:rPr lang="en-US" dirty="0"/>
              <a:t>( (id, value) =&gt;</a:t>
            </a:r>
          </a:p>
          <a:p>
            <a:pPr marL="0" indent="0">
              <a:buNone/>
            </a:pPr>
            <a:r>
              <a:rPr lang="en-US" dirty="0"/>
              <a:t>    value match { case (count, </a:t>
            </a:r>
            <a:r>
              <a:rPr lang="en-US" dirty="0" err="1"/>
              <a:t>totalAge</a:t>
            </a:r>
            <a:r>
              <a:rPr lang="en-US" dirty="0"/>
              <a:t>) =&gt; </a:t>
            </a:r>
            <a:r>
              <a:rPr lang="en-US" dirty="0" err="1"/>
              <a:t>totalAge</a:t>
            </a:r>
            <a:r>
              <a:rPr lang="en-US" dirty="0"/>
              <a:t> / count } )</a:t>
            </a:r>
          </a:p>
          <a:p>
            <a:pPr marL="0" indent="0">
              <a:buNone/>
            </a:pPr>
            <a:r>
              <a:rPr lang="en-US" dirty="0"/>
              <a:t>// Display the results</a:t>
            </a:r>
          </a:p>
          <a:p>
            <a:pPr marL="0" indent="0">
              <a:buNone/>
            </a:pPr>
            <a:r>
              <a:rPr lang="en-US" dirty="0" err="1"/>
              <a:t>avgAgeOfOlderFollowers.collect.foreach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65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Notice that </a:t>
            </a:r>
            <a:r>
              <a:rPr lang="en-US" dirty="0" err="1"/>
              <a:t>Pregel</a:t>
            </a:r>
            <a:r>
              <a:rPr lang="en-US" dirty="0"/>
              <a:t> takes two argument lists (i.e., </a:t>
            </a:r>
            <a:r>
              <a:rPr lang="en-US" dirty="0" err="1"/>
              <a:t>graph.pregel</a:t>
            </a:r>
            <a:r>
              <a:rPr lang="en-US" dirty="0"/>
              <a:t>(list1)(list2)). </a:t>
            </a:r>
          </a:p>
          <a:p>
            <a:r>
              <a:rPr lang="en-US" dirty="0"/>
              <a:t>The first argument list contains configuration parameters including the initial message, the maximum number of iterations, and the edge direction in which to send messages (by default along out edges).</a:t>
            </a:r>
          </a:p>
          <a:p>
            <a:r>
              <a:rPr lang="en-US" dirty="0"/>
              <a:t> The second argument list contains the user defined functions for receiving messages (the vertex program </a:t>
            </a:r>
            <a:r>
              <a:rPr lang="en-US" dirty="0" err="1"/>
              <a:t>vprog</a:t>
            </a:r>
            <a:r>
              <a:rPr lang="en-US" dirty="0"/>
              <a:t>), computing messages (</a:t>
            </a:r>
            <a:r>
              <a:rPr lang="en-US" dirty="0" err="1"/>
              <a:t>sendMsg</a:t>
            </a:r>
            <a:r>
              <a:rPr lang="en-US" dirty="0"/>
              <a:t>), and combining messages </a:t>
            </a:r>
            <a:r>
              <a:rPr lang="en-US" dirty="0" err="1"/>
              <a:t>mergeMsg</a:t>
            </a:r>
            <a:r>
              <a:rPr lang="en-US" dirty="0"/>
              <a:t>.</a:t>
            </a:r>
          </a:p>
          <a:p>
            <a:r>
              <a:rPr lang="en-US" dirty="0"/>
              <a:t>We can use the </a:t>
            </a:r>
            <a:r>
              <a:rPr lang="en-US" dirty="0" err="1"/>
              <a:t>Pregel</a:t>
            </a:r>
            <a:r>
              <a:rPr lang="en-US" dirty="0"/>
              <a:t> operator to express computation such as single source shortest path in the following example.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106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</a:t>
            </a:r>
            <a:r>
              <a:rPr lang="en-US" dirty="0"/>
              <a:t>.{Graph, </a:t>
            </a:r>
            <a:r>
              <a:rPr lang="en-US" dirty="0" err="1"/>
              <a:t>VertexId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org.apache.spark.graphx.util.GraphGenerators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 graph with edge attributes containing distances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graph: Graph[Long, Double]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GraphGenerators.logNormalGraph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</a:t>
            </a:r>
            <a:r>
              <a:rPr lang="en-US" dirty="0" err="1"/>
              <a:t>numVertices</a:t>
            </a:r>
            <a:r>
              <a:rPr lang="en-US" dirty="0"/>
              <a:t> = 100).</a:t>
            </a:r>
            <a:r>
              <a:rPr lang="en-US" dirty="0" err="1"/>
              <a:t>mapEdges</a:t>
            </a:r>
            <a:r>
              <a:rPr lang="en-US" dirty="0"/>
              <a:t>(e =&gt; </a:t>
            </a:r>
            <a:r>
              <a:rPr lang="en-US" dirty="0" err="1"/>
              <a:t>e.attr.toDouble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sourceId</a:t>
            </a:r>
            <a:r>
              <a:rPr lang="en-US" dirty="0"/>
              <a:t>: </a:t>
            </a:r>
            <a:r>
              <a:rPr lang="en-US" dirty="0" err="1"/>
              <a:t>VertexId</a:t>
            </a:r>
            <a:r>
              <a:rPr lang="en-US" dirty="0"/>
              <a:t> = 42 // The ultimate source</a:t>
            </a:r>
          </a:p>
          <a:p>
            <a:pPr marL="0" indent="0">
              <a:buNone/>
            </a:pPr>
            <a:r>
              <a:rPr lang="en-US" dirty="0"/>
              <a:t>// Initialize the graph such that all vertices except the root have distance infinity.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6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initialGraph</a:t>
            </a:r>
            <a:r>
              <a:rPr lang="en-US" dirty="0"/>
              <a:t> = </a:t>
            </a:r>
            <a:r>
              <a:rPr lang="en-US" dirty="0" err="1"/>
              <a:t>graph.mapVertices</a:t>
            </a:r>
            <a:r>
              <a:rPr lang="en-US" dirty="0"/>
              <a:t>((id, _) =&gt;</a:t>
            </a:r>
          </a:p>
          <a:p>
            <a:pPr marL="0" indent="0">
              <a:buNone/>
            </a:pPr>
            <a:r>
              <a:rPr lang="en-US" dirty="0"/>
              <a:t>    if (id == </a:t>
            </a:r>
            <a:r>
              <a:rPr lang="en-US" dirty="0" err="1"/>
              <a:t>sourceId</a:t>
            </a:r>
            <a:r>
              <a:rPr lang="en-US" dirty="0"/>
              <a:t>) 0.0 else </a:t>
            </a:r>
            <a:r>
              <a:rPr lang="en-US" dirty="0" err="1"/>
              <a:t>Double.PositiveInfinity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sssp</a:t>
            </a:r>
            <a:r>
              <a:rPr lang="en-US" dirty="0"/>
              <a:t> = </a:t>
            </a:r>
            <a:r>
              <a:rPr lang="en-US" dirty="0" err="1"/>
              <a:t>initialGraph.pregel</a:t>
            </a:r>
            <a:r>
              <a:rPr lang="en-US" dirty="0"/>
              <a:t>(</a:t>
            </a:r>
            <a:r>
              <a:rPr lang="en-US" dirty="0" err="1"/>
              <a:t>Double.PositiveInfinity</a:t>
            </a:r>
            <a:r>
              <a:rPr lang="en-US" dirty="0"/>
              <a:t>)(</a:t>
            </a:r>
          </a:p>
          <a:p>
            <a:pPr marL="0" indent="0">
              <a:buNone/>
            </a:pPr>
            <a:r>
              <a:rPr lang="en-US" dirty="0"/>
              <a:t>  (id, 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), // Vertex Program</a:t>
            </a:r>
          </a:p>
          <a:p>
            <a:pPr marL="0" indent="0">
              <a:buNone/>
            </a:pPr>
            <a:r>
              <a:rPr lang="en-US" dirty="0"/>
              <a:t>  triplet =&gt; {  // Send Message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 &lt;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Iterator((</a:t>
            </a:r>
            <a:r>
              <a:rPr lang="en-US" dirty="0" err="1"/>
              <a:t>triplet.dstId</a:t>
            </a:r>
            <a:r>
              <a:rPr lang="en-US" dirty="0"/>
              <a:t>, 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Iterator.empty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(a, b) =&gt; </a:t>
            </a:r>
            <a:r>
              <a:rPr lang="en-US" dirty="0" err="1"/>
              <a:t>math.min</a:t>
            </a:r>
            <a:r>
              <a:rPr lang="en-US" dirty="0"/>
              <a:t>(a, b) // Merge Message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sssp.vertices.collect.mkString</a:t>
            </a:r>
            <a:r>
              <a:rPr lang="en-US" dirty="0"/>
              <a:t>("\n"))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65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sssp.vertices.collect.mkString</a:t>
            </a:r>
            <a:r>
              <a:rPr lang="en-US" dirty="0"/>
              <a:t>("\n"))</a:t>
            </a:r>
          </a:p>
          <a:p>
            <a:pPr marL="0" indent="0">
              <a:buNone/>
            </a:pPr>
            <a:r>
              <a:rPr lang="en-US" dirty="0"/>
              <a:t>17/01/31 19:19:54 WARN Executor: 1 block locks were not released by TID = 37:</a:t>
            </a:r>
          </a:p>
          <a:p>
            <a:pPr marL="0" indent="0">
              <a:buNone/>
            </a:pPr>
            <a:r>
              <a:rPr lang="en-US" dirty="0"/>
              <a:t>[rdd_172_0]</a:t>
            </a:r>
          </a:p>
          <a:p>
            <a:pPr marL="0" indent="0">
              <a:buNone/>
            </a:pPr>
            <a:r>
              <a:rPr lang="en-US" dirty="0"/>
              <a:t>(19,2.0)</a:t>
            </a:r>
          </a:p>
          <a:p>
            <a:pPr marL="0" indent="0">
              <a:buNone/>
            </a:pPr>
            <a:r>
              <a:rPr lang="en-US" dirty="0"/>
              <a:t>(39,2.0)</a:t>
            </a:r>
          </a:p>
          <a:p>
            <a:pPr marL="0" indent="0">
              <a:buNone/>
            </a:pPr>
            <a:r>
              <a:rPr lang="en-US" dirty="0"/>
              <a:t>(34,2.0)</a:t>
            </a:r>
          </a:p>
          <a:p>
            <a:pPr marL="0" indent="0">
              <a:buNone/>
            </a:pPr>
            <a:r>
              <a:rPr lang="en-US" dirty="0"/>
              <a:t>(4,2.0)</a:t>
            </a:r>
          </a:p>
          <a:p>
            <a:pPr marL="0" indent="0">
              <a:buNone/>
            </a:pPr>
            <a:r>
              <a:rPr lang="en-US" dirty="0"/>
              <a:t>(71,1.0)</a:t>
            </a:r>
          </a:p>
          <a:p>
            <a:pPr marL="0" indent="0">
              <a:buNone/>
            </a:pPr>
            <a:r>
              <a:rPr lang="en-US" dirty="0"/>
              <a:t>(66,2.0)</a:t>
            </a:r>
          </a:p>
          <a:p>
            <a:pPr marL="0" indent="0">
              <a:buNone/>
            </a:pPr>
            <a:r>
              <a:rPr lang="en-US" dirty="0"/>
              <a:t>(80,2.0)</a:t>
            </a:r>
          </a:p>
          <a:p>
            <a:pPr marL="0" indent="0">
              <a:buNone/>
            </a:pPr>
            <a:r>
              <a:rPr lang="en-US" dirty="0"/>
              <a:t>(65,1.0)</a:t>
            </a:r>
          </a:p>
          <a:p>
            <a:pPr marL="0" indent="0">
              <a:buNone/>
            </a:pPr>
            <a:r>
              <a:rPr lang="en-US" dirty="0"/>
              <a:t>(11,2.0)</a:t>
            </a:r>
          </a:p>
          <a:p>
            <a:pPr marL="0" indent="0">
              <a:buNone/>
            </a:pPr>
            <a:r>
              <a:rPr lang="en-US" dirty="0"/>
              <a:t>(14,2.0)</a:t>
            </a:r>
          </a:p>
          <a:p>
            <a:pPr marL="0" indent="0">
              <a:buNone/>
            </a:pPr>
            <a:r>
              <a:rPr lang="en-US" dirty="0"/>
              <a:t>(35,2.0)</a:t>
            </a:r>
          </a:p>
          <a:p>
            <a:pPr marL="0" indent="0">
              <a:buNone/>
            </a:pPr>
            <a:r>
              <a:rPr lang="en-US" dirty="0"/>
              <a:t>(24,1.0)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65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59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https://stats.stackexchange.com/questions/61328/libsvm-data-for</a:t>
            </a:r>
            <a:endParaRPr lang="en-US" dirty="0"/>
          </a:p>
          <a:p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I'm using the </a:t>
            </a:r>
            <a:r>
              <a:rPr lang="en-US" altLang="en-US" dirty="0" err="1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libsvm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u="sng" dirty="0">
                <a:solidFill>
                  <a:srgbClr val="63240E"/>
                </a:solidFill>
                <a:latin typeface="inherit"/>
                <a:cs typeface="Arial" panose="020B0604020202020204" pitchFamily="34" charset="0"/>
                <a:hlinkClick r:id="rId3"/>
              </a:rPr>
              <a:t>http://www.csie.ntu.edu.tw/~cjlin/libsvm/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tool for support vector classification. However, I'm confused about the format of the input data.</a:t>
            </a:r>
            <a:endParaRPr lang="en-US" altLang="en-US" sz="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README:</a:t>
            </a:r>
            <a:endParaRPr lang="en-US" altLang="en-US" sz="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inherit"/>
              </a:rPr>
              <a:t>The format of training and testing data file is:</a:t>
            </a:r>
            <a:endParaRPr lang="en-US" altLang="en-US" sz="2000" dirty="0">
              <a:solidFill>
                <a:srgbClr val="7D2727"/>
              </a:solidFill>
              <a:latin typeface="inheri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&lt;label&gt;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&lt;index1&gt;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:</a:t>
            </a: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&lt;value1&gt;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&lt;index2&gt;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:</a:t>
            </a: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&lt;value2&gt;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 ... . . .</a:t>
            </a:r>
            <a:endParaRPr lang="en-US" altLang="en-US" sz="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inherit"/>
              </a:rPr>
              <a:t>Each line contains an instance and is ended by a '\n' character. For classification, </a:t>
            </a:r>
            <a:r>
              <a:rPr lang="en-US" altLang="en-US" sz="2000" dirty="0">
                <a:latin typeface="Consolas" panose="020B0609020204030204" pitchFamily="49" charset="0"/>
              </a:rPr>
              <a:t>&lt;label&gt;</a:t>
            </a:r>
            <a:r>
              <a:rPr lang="en-US" altLang="en-US" dirty="0">
                <a:latin typeface="inherit"/>
              </a:rPr>
              <a:t> is an integer indicating the class label (multi-class is supported). For regression, </a:t>
            </a:r>
            <a:r>
              <a:rPr lang="en-US" altLang="en-US" sz="2000" dirty="0">
                <a:latin typeface="Consolas" panose="020B0609020204030204" pitchFamily="49" charset="0"/>
              </a:rPr>
              <a:t>&lt;label&gt;</a:t>
            </a:r>
            <a:r>
              <a:rPr lang="en-US" altLang="en-US" dirty="0">
                <a:latin typeface="inherit"/>
              </a:rPr>
              <a:t> is the target value which can be any real number. For one-class SVM, it's not used so can be any number. The pair </a:t>
            </a:r>
            <a:r>
              <a:rPr lang="en-US" altLang="en-US" sz="2000" dirty="0">
                <a:latin typeface="Consolas" panose="020B0609020204030204" pitchFamily="49" charset="0"/>
              </a:rPr>
              <a:t>&lt;index&gt;:&lt;value&gt;</a:t>
            </a:r>
            <a:r>
              <a:rPr lang="en-US" altLang="en-US" dirty="0">
                <a:latin typeface="inherit"/>
              </a:rPr>
              <a:t> gives a feature (attribute) value: </a:t>
            </a:r>
            <a:r>
              <a:rPr lang="en-US" altLang="en-US" sz="2000" dirty="0">
                <a:latin typeface="Consolas" panose="020B0609020204030204" pitchFamily="49" charset="0"/>
              </a:rPr>
              <a:t>&lt;index&gt;</a:t>
            </a:r>
            <a:r>
              <a:rPr lang="en-US" altLang="en-US" dirty="0">
                <a:latin typeface="inherit"/>
              </a:rPr>
              <a:t> is an integer starting from 1 and </a:t>
            </a:r>
            <a:r>
              <a:rPr lang="en-US" altLang="en-US" sz="2000" dirty="0">
                <a:latin typeface="Consolas" panose="020B0609020204030204" pitchFamily="49" charset="0"/>
              </a:rPr>
              <a:t>&lt;value&gt;</a:t>
            </a:r>
            <a:r>
              <a:rPr lang="en-US" altLang="en-US" dirty="0">
                <a:latin typeface="inherit"/>
              </a:rPr>
              <a:t> is a real number. The only exception is the precomputed kernel, where </a:t>
            </a:r>
            <a:r>
              <a:rPr lang="en-US" altLang="en-US" sz="2000" dirty="0">
                <a:latin typeface="Consolas" panose="020B0609020204030204" pitchFamily="49" charset="0"/>
              </a:rPr>
              <a:t>&lt;index&gt;</a:t>
            </a:r>
            <a:r>
              <a:rPr lang="en-US" altLang="en-US" dirty="0">
                <a:latin typeface="inherit"/>
              </a:rPr>
              <a:t>starts from 0; see the section of precomputed kernels. Indices must be in ASCENDING order. Labels in the testing file are only used to calculate accuracy or errors. </a:t>
            </a:r>
            <a:r>
              <a:rPr lang="en-US" altLang="en-US">
                <a:latin typeface="inherit"/>
              </a:rPr>
              <a:t>If they are unknown, just fill the first column with any numbers.</a:t>
            </a:r>
            <a:endParaRPr lang="en-US" altLang="en-US" sz="4800"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372759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2200" b="1" dirty="0"/>
              <a:t>Step through the </a:t>
            </a:r>
            <a:r>
              <a:rPr lang="en-US" sz="2200" b="1" dirty="0" err="1"/>
              <a:t>WordCount</a:t>
            </a:r>
            <a:r>
              <a:rPr lang="en-US" sz="2200" b="1" dirty="0"/>
              <a:t> example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3100" dirty="0"/>
              <a:t>object </a:t>
            </a:r>
            <a:r>
              <a:rPr lang="en-US" sz="3100" dirty="0" err="1"/>
              <a:t>WordCount</a:t>
            </a:r>
            <a:r>
              <a:rPr lang="en-US" sz="3100" dirty="0"/>
              <a:t> {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def</a:t>
            </a:r>
            <a:r>
              <a:rPr lang="en-US" sz="3100" dirty="0"/>
              <a:t> main(</a:t>
            </a:r>
            <a:r>
              <a:rPr lang="en-US" sz="3100" dirty="0" err="1"/>
              <a:t>args</a:t>
            </a:r>
            <a:r>
              <a:rPr lang="en-US" sz="3100" dirty="0"/>
              <a:t>: Array[String]) {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inputFile</a:t>
            </a:r>
            <a:r>
              <a:rPr lang="en-US" sz="3100" dirty="0"/>
              <a:t> = </a:t>
            </a:r>
            <a:r>
              <a:rPr lang="en-US" sz="3100" dirty="0" err="1"/>
              <a:t>args</a:t>
            </a:r>
            <a:r>
              <a:rPr lang="en-US" sz="3100" dirty="0"/>
              <a:t>(0)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outputFile</a:t>
            </a:r>
            <a:r>
              <a:rPr lang="en-US" sz="3100" dirty="0"/>
              <a:t> = </a:t>
            </a:r>
            <a:r>
              <a:rPr lang="en-US" sz="3100" dirty="0" err="1"/>
              <a:t>args</a:t>
            </a:r>
            <a:r>
              <a:rPr lang="en-US" sz="3100" dirty="0"/>
              <a:t>(1)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conf</a:t>
            </a:r>
            <a:r>
              <a:rPr lang="en-US" sz="3100" dirty="0"/>
              <a:t> = new 	</a:t>
            </a:r>
            <a:r>
              <a:rPr lang="en-US" sz="3100" dirty="0" err="1"/>
              <a:t>SparkConf</a:t>
            </a:r>
            <a:r>
              <a:rPr lang="en-US" sz="3100" dirty="0"/>
              <a:t>().</a:t>
            </a:r>
            <a:r>
              <a:rPr lang="en-US" sz="3100" dirty="0" err="1"/>
              <a:t>setAppName</a:t>
            </a:r>
            <a:r>
              <a:rPr lang="en-US" sz="3100" dirty="0"/>
              <a:t>("</a:t>
            </a:r>
            <a:r>
              <a:rPr lang="en-US" sz="3100" dirty="0" err="1"/>
              <a:t>wordCount</a:t>
            </a:r>
            <a:r>
              <a:rPr lang="en-US" sz="3100" dirty="0"/>
              <a:t>")	</a:t>
            </a:r>
          </a:p>
          <a:p>
            <a:pPr marL="0" indent="0">
              <a:buNone/>
            </a:pPr>
            <a:r>
              <a:rPr lang="en-US" sz="3100" dirty="0"/>
              <a:t>	// Create a Scala Spark Context.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sc</a:t>
            </a:r>
            <a:r>
              <a:rPr lang="en-US" sz="3100" dirty="0"/>
              <a:t> = new </a:t>
            </a:r>
            <a:r>
              <a:rPr lang="en-US" sz="3100" dirty="0" err="1"/>
              <a:t>SparkContext</a:t>
            </a:r>
            <a:r>
              <a:rPr lang="en-US" sz="3100" dirty="0"/>
              <a:t>(</a:t>
            </a:r>
            <a:r>
              <a:rPr lang="en-US" sz="3100" dirty="0" err="1"/>
              <a:t>conf</a:t>
            </a:r>
            <a:r>
              <a:rPr lang="en-US" sz="3100" dirty="0"/>
              <a:t>)</a:t>
            </a:r>
          </a:p>
          <a:p>
            <a:pPr marL="0" indent="0">
              <a:buNone/>
            </a:pPr>
            <a:r>
              <a:rPr lang="en-US" sz="3100" dirty="0"/>
              <a:t>	// Load our input data.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input =  </a:t>
            </a:r>
            <a:r>
              <a:rPr lang="en-US" sz="3100" dirty="0" err="1"/>
              <a:t>sc.textFile</a:t>
            </a:r>
            <a:r>
              <a:rPr lang="en-US" sz="3100" dirty="0"/>
              <a:t>(</a:t>
            </a:r>
            <a:r>
              <a:rPr lang="en-US" sz="3100" dirty="0" err="1"/>
              <a:t>inputFile</a:t>
            </a:r>
            <a:r>
              <a:rPr lang="en-US" sz="3100" dirty="0"/>
              <a:t>)</a:t>
            </a:r>
          </a:p>
          <a:p>
            <a:endParaRPr lang="en-US" sz="11200" dirty="0"/>
          </a:p>
          <a:p>
            <a:endParaRPr lang="en-US" sz="11200" dirty="0"/>
          </a:p>
          <a:p>
            <a:endParaRPr lang="en-US" sz="1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3200" b="1" dirty="0"/>
              <a:t>Breakdown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1200" dirty="0"/>
              <a:t>// Split up into words.</a:t>
            </a:r>
          </a:p>
          <a:p>
            <a:pPr marL="0" indent="0">
              <a:buNone/>
            </a:pPr>
            <a:r>
              <a:rPr lang="en-US" sz="11200" dirty="0" err="1"/>
              <a:t>val</a:t>
            </a:r>
            <a:r>
              <a:rPr lang="en-US" sz="11200" dirty="0"/>
              <a:t> words = </a:t>
            </a:r>
            <a:r>
              <a:rPr lang="en-US" sz="11200" b="1" dirty="0" err="1"/>
              <a:t>input.flatMap</a:t>
            </a:r>
            <a:r>
              <a:rPr lang="en-US" sz="11200" b="1" dirty="0"/>
              <a:t>(line =&gt; </a:t>
            </a:r>
            <a:r>
              <a:rPr lang="en-US" sz="11200" b="1" dirty="0" err="1"/>
              <a:t>line.split</a:t>
            </a:r>
            <a:r>
              <a:rPr lang="en-US" sz="11200" b="1" dirty="0"/>
              <a:t>(" "))</a:t>
            </a:r>
          </a:p>
          <a:p>
            <a:pPr marL="0" indent="0">
              <a:buNone/>
            </a:pPr>
            <a:r>
              <a:rPr lang="en-US" sz="11200" b="1" dirty="0"/>
              <a:t>// Transform into word and count.</a:t>
            </a:r>
          </a:p>
          <a:p>
            <a:pPr marL="0" indent="0">
              <a:buNone/>
            </a:pPr>
            <a:r>
              <a:rPr lang="en-US" sz="11200" b="1" i="1" dirty="0" err="1"/>
              <a:t>val</a:t>
            </a:r>
            <a:r>
              <a:rPr lang="en-US" sz="11200" b="1" i="1" dirty="0"/>
              <a:t> counts = </a:t>
            </a:r>
            <a:r>
              <a:rPr lang="en-US" sz="11200" b="1" i="1" dirty="0" err="1"/>
              <a:t>words.map</a:t>
            </a:r>
            <a:r>
              <a:rPr lang="en-US" sz="11200" b="1" i="1" dirty="0"/>
              <a:t>(word =&gt; (word, 1)).</a:t>
            </a:r>
            <a:r>
              <a:rPr lang="en-US" sz="11200" b="1" i="1" dirty="0" err="1"/>
              <a:t>reduceByKey</a:t>
            </a:r>
            <a:r>
              <a:rPr lang="en-US" sz="11200" b="1" i="1" dirty="0"/>
              <a:t>{case (x, y) =&gt; x + y}</a:t>
            </a:r>
          </a:p>
          <a:p>
            <a:pPr marL="0" indent="0">
              <a:buNone/>
            </a:pPr>
            <a:r>
              <a:rPr lang="en-US" sz="11200" dirty="0"/>
              <a:t>// Save the word count back out to a text file, causing evaluation.</a:t>
            </a:r>
          </a:p>
          <a:p>
            <a:pPr marL="0" indent="0">
              <a:buNone/>
            </a:pPr>
            <a:r>
              <a:rPr lang="en-US" sz="11200" dirty="0" err="1"/>
              <a:t>counts.saveAsTextFile</a:t>
            </a:r>
            <a:r>
              <a:rPr lang="en-US" sz="11200" dirty="0"/>
              <a:t>(</a:t>
            </a:r>
            <a:r>
              <a:rPr lang="en-US" sz="11200" dirty="0" err="1"/>
              <a:t>outputFile</a:t>
            </a:r>
            <a:r>
              <a:rPr lang="en-US" sz="11200" dirty="0"/>
              <a:t>)}}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2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18812</TotalTime>
  <Words>6400</Words>
  <Application>Microsoft Office PowerPoint</Application>
  <PresentationFormat>On-screen Show (4:3)</PresentationFormat>
  <Paragraphs>805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Century Gothic</vt:lpstr>
      <vt:lpstr>Consolas</vt:lpstr>
      <vt:lpstr>inherit</vt:lpstr>
      <vt:lpstr>Office Theme</vt:lpstr>
      <vt:lpstr>Tutorial on Artificial Intelligence in Big Data (AIABD 2020)  PART Three </vt:lpstr>
      <vt:lpstr>Spark part III overview </vt:lpstr>
      <vt:lpstr>Standalone Applications in Spark </vt:lpstr>
      <vt:lpstr>Standalone Applications in Spark </vt:lpstr>
      <vt:lpstr>Standalone Applications in Spark Install of sbt </vt:lpstr>
      <vt:lpstr>Standalone Applications in Spark </vt:lpstr>
      <vt:lpstr>Standalone Applications in Spark Step through the WordCount example </vt:lpstr>
      <vt:lpstr>Standalone Applications in Spark Step through the WordCount example </vt:lpstr>
      <vt:lpstr>Standalone Applications in Spark Breakdown </vt:lpstr>
      <vt:lpstr>Standalone Applications in Spark using the sbt utility (set up in your installation)  </vt:lpstr>
      <vt:lpstr>Standalone Spark  steps for build </vt:lpstr>
      <vt:lpstr>Standalone Spark  sbt build file copy</vt:lpstr>
      <vt:lpstr>Standalone Spark  WordCount.scala copy</vt:lpstr>
      <vt:lpstr>Standalone Applications in Spark </vt:lpstr>
      <vt:lpstr>Standalone Spark Implementation</vt:lpstr>
      <vt:lpstr>Standalone Spark Implementation</vt:lpstr>
      <vt:lpstr>Spark Streaming</vt:lpstr>
      <vt:lpstr>Spark Streaming</vt:lpstr>
      <vt:lpstr>Spark Streaming</vt:lpstr>
      <vt:lpstr>Spark Streaming</vt:lpstr>
      <vt:lpstr>Spark Streaming quick demonstration of client / server  between terminals</vt:lpstr>
      <vt:lpstr>Spark Streaming demonstration of client / server  between terminals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 (entire)</vt:lpstr>
      <vt:lpstr>Spark Streaming  breakdown of code</vt:lpstr>
      <vt:lpstr>Spark Streaming</vt:lpstr>
      <vt:lpstr>Spark Streaming</vt:lpstr>
      <vt:lpstr>Spark Streaming</vt:lpstr>
      <vt:lpstr>Spark Streaming</vt:lpstr>
      <vt:lpstr>Spark Streaming</vt:lpstr>
      <vt:lpstr>Spark / Mlib</vt:lpstr>
      <vt:lpstr>Spark / Mlib summary of library</vt:lpstr>
      <vt:lpstr>Spark / Mlib characteristics </vt:lpstr>
      <vt:lpstr>Spark/ Mlib (binomial logistic regression)</vt:lpstr>
      <vt:lpstr>Spark/ Mlib (binomial logistic regression)</vt:lpstr>
      <vt:lpstr>Spark/ Mlib (logistic regression example)</vt:lpstr>
      <vt:lpstr>Spark/ Mlib (multinomial logistic regression)</vt:lpstr>
      <vt:lpstr>Decision Tree Example</vt:lpstr>
      <vt:lpstr>Decision tree example  continued.</vt:lpstr>
      <vt:lpstr>Decision tree example  continued.</vt:lpstr>
      <vt:lpstr>PowerPoint Presentation</vt:lpstr>
      <vt:lpstr>Recommendation system example</vt:lpstr>
      <vt:lpstr>K-means clustering example</vt:lpstr>
      <vt:lpstr>K-means clustering example</vt:lpstr>
      <vt:lpstr>Latent Dirichlet Allocation</vt:lpstr>
      <vt:lpstr>Latent Dirichlet Allocation</vt:lpstr>
      <vt:lpstr>Bisecting K-Means</vt:lpstr>
      <vt:lpstr>Bisecting K-Means</vt:lpstr>
      <vt:lpstr>Gaussian Mixture Model</vt:lpstr>
      <vt:lpstr>Gaussian  mixture model</vt:lpstr>
      <vt:lpstr>Summary statistics</vt:lpstr>
      <vt:lpstr>Summary statistics</vt:lpstr>
      <vt:lpstr>correlations</vt:lpstr>
      <vt:lpstr>correlations</vt:lpstr>
      <vt:lpstr>Frequent pattern mining</vt:lpstr>
      <vt:lpstr>Principle components analysis</vt:lpstr>
      <vt:lpstr>Single value decomposition</vt:lpstr>
      <vt:lpstr>Spark GraphX</vt:lpstr>
      <vt:lpstr>Spark GraphX</vt:lpstr>
      <vt:lpstr>Spark GraphX </vt:lpstr>
      <vt:lpstr>Spark GraphX </vt:lpstr>
      <vt:lpstr>Spark GraphX </vt:lpstr>
      <vt:lpstr>Spark GraphX</vt:lpstr>
      <vt:lpstr>Spark GraphX</vt:lpstr>
      <vt:lpstr>Spark GraphX</vt:lpstr>
      <vt:lpstr>Spark GraphX </vt:lpstr>
      <vt:lpstr>Spark GraphX </vt:lpstr>
      <vt:lpstr>Spark GraphX </vt:lpstr>
      <vt:lpstr>Spark GraphX </vt:lpstr>
      <vt:lpstr>Spark GraphX </vt:lpstr>
      <vt:lpstr>Spark GraphX </vt:lpstr>
      <vt:lpstr>references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247</cp:revision>
  <cp:lastPrinted>2015-01-28T15:48:30Z</cp:lastPrinted>
  <dcterms:created xsi:type="dcterms:W3CDTF">2014-04-27T19:34:05Z</dcterms:created>
  <dcterms:modified xsi:type="dcterms:W3CDTF">2020-09-23T18:24:12Z</dcterms:modified>
</cp:coreProperties>
</file>