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Lst>
  <p:notesMasterIdLst>
    <p:notesMasterId r:id="rId12"/>
  </p:notesMasterIdLst>
  <p:handoutMasterIdLst>
    <p:handoutMasterId r:id="rId13"/>
  </p:handoutMasterIdLst>
  <p:sldIdLst>
    <p:sldId id="513" r:id="rId6"/>
    <p:sldId id="515" r:id="rId7"/>
    <p:sldId id="531" r:id="rId8"/>
    <p:sldId id="528" r:id="rId9"/>
    <p:sldId id="534" r:id="rId10"/>
    <p:sldId id="533" r:id="rId11"/>
  </p:sldIdLst>
  <p:sldSz cx="9144000" cy="6858000" type="screen4x3"/>
  <p:notesSz cx="6934200" cy="9232900"/>
  <p:defaultTextStyle>
    <a:defPPr>
      <a:defRPr lang="en-US"/>
    </a:defPPr>
    <a:lvl1pPr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1pPr>
    <a:lvl2pPr marL="4572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2pPr>
    <a:lvl3pPr marL="9144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3pPr>
    <a:lvl4pPr marL="13716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4pPr>
    <a:lvl5pPr marL="18288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
          <p15:clr>
            <a:srgbClr val="A4A3A4"/>
          </p15:clr>
        </p15:guide>
        <p15:guide id="2" pos="144">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CCFF"/>
    <a:srgbClr val="FFFF99"/>
    <a:srgbClr val="008000"/>
    <a:srgbClr val="FF5050"/>
    <a:srgbClr val="3366FF"/>
    <a:srgbClr val="0000FF"/>
    <a:srgbClr val="ECD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7" autoAdjust="0"/>
  </p:normalViewPr>
  <p:slideViewPr>
    <p:cSldViewPr>
      <p:cViewPr>
        <p:scale>
          <a:sx n="100" d="100"/>
          <a:sy n="100" d="100"/>
        </p:scale>
        <p:origin x="1758" y="366"/>
      </p:cViewPr>
      <p:guideLst>
        <p:guide orient="horz" pos="9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20"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61444" name="Rectangle 4"/>
          <p:cNvSpPr>
            <a:spLocks noGrp="1" noChangeArrowheads="1"/>
          </p:cNvSpPr>
          <p:nvPr>
            <p:ph type="ftr" sz="quarter" idx="2"/>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5" name="Rectangle 5"/>
          <p:cNvSpPr>
            <a:spLocks noGrp="1" noChangeArrowheads="1"/>
          </p:cNvSpPr>
          <p:nvPr>
            <p:ph type="sldNum" sz="quarter" idx="3"/>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E26523C2-35F0-4D48-AE2C-75B39D645F90}" type="slidenum">
              <a:rPr lang="en-US"/>
              <a:pPr>
                <a:defRPr/>
              </a:pPr>
              <a:t>‹#›</a:t>
            </a:fld>
            <a:endParaRPr lang="en-US"/>
          </a:p>
        </p:txBody>
      </p:sp>
    </p:spTree>
    <p:extLst>
      <p:ext uri="{BB962C8B-B14F-4D97-AF65-F5344CB8AC3E}">
        <p14:creationId xmlns:p14="http://schemas.microsoft.com/office/powerpoint/2010/main" val="375597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922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71"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8678DF40-FF84-45CD-96A6-D09DB4DF7505}" type="slidenum">
              <a:rPr lang="en-US"/>
              <a:pPr>
                <a:defRPr/>
              </a:pPr>
              <a:t>‹#›</a:t>
            </a:fld>
            <a:endParaRPr lang="en-US"/>
          </a:p>
        </p:txBody>
      </p:sp>
    </p:spTree>
    <p:extLst>
      <p:ext uri="{BB962C8B-B14F-4D97-AF65-F5344CB8AC3E}">
        <p14:creationId xmlns:p14="http://schemas.microsoft.com/office/powerpoint/2010/main" val="147693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588" y="4803775"/>
            <a:ext cx="9140825" cy="2054225"/>
            <a:chOff x="1" y="3026"/>
            <a:chExt cx="5758" cy="1294"/>
          </a:xfrm>
        </p:grpSpPr>
        <p:sp>
          <p:nvSpPr>
            <p:cNvPr id="5" name="Freeform 5"/>
            <p:cNvSpPr>
              <a:spLocks/>
            </p:cNvSpPr>
            <p:nvPr userDrawn="1"/>
          </p:nvSpPr>
          <p:spPr bwMode="auto">
            <a:xfrm>
              <a:off x="1" y="3026"/>
              <a:ext cx="5758" cy="288"/>
            </a:xfrm>
            <a:custGeom>
              <a:avLst/>
              <a:gdLst>
                <a:gd name="T0" fmla="*/ 0 w 5758"/>
                <a:gd name="T1" fmla="*/ 314 h 314"/>
                <a:gd name="T2" fmla="*/ 2879 w 5758"/>
                <a:gd name="T3" fmla="*/ 0 h 314"/>
                <a:gd name="T4" fmla="*/ 5758 w 5758"/>
                <a:gd name="T5" fmla="*/ 314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6"/>
            <p:cNvSpPr>
              <a:spLocks noChangeArrowheads="1"/>
            </p:cNvSpPr>
            <p:nvPr userDrawn="1"/>
          </p:nvSpPr>
          <p:spPr bwMode="auto">
            <a:xfrm>
              <a:off x="1" y="3314"/>
              <a:ext cx="5758" cy="1006"/>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endParaRPr lang="en-US" altLang="en-US"/>
            </a:p>
          </p:txBody>
        </p:sp>
      </p:grpSp>
      <p:sp>
        <p:nvSpPr>
          <p:cNvPr id="24578" name="Rectangle 2"/>
          <p:cNvSpPr>
            <a:spLocks noGrp="1" noChangeArrowheads="1"/>
          </p:cNvSpPr>
          <p:nvPr>
            <p:ph type="ctrTitle"/>
          </p:nvPr>
        </p:nvSpPr>
        <p:spPr>
          <a:xfrm>
            <a:off x="685800" y="1087438"/>
            <a:ext cx="7772400" cy="1905000"/>
          </a:xfrm>
        </p:spPr>
        <p:txBody>
          <a:bodyPr wrap="square"/>
          <a:lstStyle>
            <a:lvl1pPr algn="ctr">
              <a:lnSpc>
                <a:spcPct val="85000"/>
              </a:lnSpc>
              <a:spcBef>
                <a:spcPct val="15000"/>
              </a:spcBef>
              <a:defRPr sz="4400"/>
            </a:lvl1pPr>
          </a:lstStyle>
          <a:p>
            <a:r>
              <a:rPr lang="en-US"/>
              <a:t>Click to edit Master </a:t>
            </a:r>
            <a:br>
              <a:rPr lang="en-US"/>
            </a:br>
            <a:r>
              <a:rPr lang="en-US"/>
              <a:t>title style</a:t>
            </a:r>
          </a:p>
        </p:txBody>
      </p:sp>
      <p:sp>
        <p:nvSpPr>
          <p:cNvPr id="24579" name="Rectangle 3"/>
          <p:cNvSpPr>
            <a:spLocks noGrp="1" noChangeArrowheads="1"/>
          </p:cNvSpPr>
          <p:nvPr>
            <p:ph type="subTitle" idx="1"/>
          </p:nvPr>
        </p:nvSpPr>
        <p:spPr>
          <a:xfrm>
            <a:off x="1371600" y="3095625"/>
            <a:ext cx="6400800" cy="1436688"/>
          </a:xfrm>
        </p:spPr>
        <p:txBody>
          <a:bodyPr/>
          <a:lstStyle>
            <a:lvl1pPr marL="0" indent="0" algn="ctr">
              <a:buFontTx/>
              <a:buNone/>
              <a:defRPr sz="2800">
                <a:solidFill>
                  <a:srgbClr val="0053A5"/>
                </a:solidFill>
              </a:defRPr>
            </a:lvl1pPr>
          </a:lstStyle>
          <a:p>
            <a:r>
              <a:rPr lang="en-US"/>
              <a:t>Click to edit Master subtitle style</a:t>
            </a:r>
          </a:p>
        </p:txBody>
      </p:sp>
    </p:spTree>
    <p:extLst>
      <p:ext uri="{BB962C8B-B14F-4D97-AF65-F5344CB8AC3E}">
        <p14:creationId xmlns:p14="http://schemas.microsoft.com/office/powerpoint/2010/main" val="247379589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0553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7313" y="304800"/>
            <a:ext cx="2093912" cy="5697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132513" cy="5697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12942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166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2848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227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66800"/>
            <a:ext cx="39227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51550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5505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4788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0690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581910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12824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799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90488" tIns="44450" rIns="90488" bIns="44450" numCol="1" anchor="t" anchorCtr="0" compatLnSpc="1">
            <a:prstTxWarp prst="textNoShape">
              <a:avLst/>
            </a:prstTxWarp>
          </a:bodyPr>
          <a:lstStyle/>
          <a:p>
            <a:pPr lvl="0"/>
            <a:r>
              <a:rPr lang="en-US" altLang="en-US"/>
              <a:t>#1 Title – 28 Pt. Arial Bold Title Case</a:t>
            </a:r>
          </a:p>
        </p:txBody>
      </p:sp>
      <p:sp>
        <p:nvSpPr>
          <p:cNvPr id="1027" name="Rectangle 3"/>
          <p:cNvSpPr>
            <a:spLocks noGrp="1" noChangeArrowheads="1"/>
          </p:cNvSpPr>
          <p:nvPr>
            <p:ph type="body" idx="1"/>
          </p:nvPr>
        </p:nvSpPr>
        <p:spPr bwMode="auto">
          <a:xfrm>
            <a:off x="533400" y="1066800"/>
            <a:ext cx="79978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Bullet level – 24 pt. Arial bold sentence case</a:t>
            </a:r>
          </a:p>
          <a:p>
            <a:pPr lvl="1"/>
            <a:r>
              <a:rPr lang="en-US" altLang="en-US"/>
              <a:t>Second level – 20 pt. Arial bold sentence case</a:t>
            </a:r>
          </a:p>
          <a:p>
            <a:pPr lvl="2"/>
            <a:r>
              <a:rPr lang="en-US" altLang="en-US"/>
              <a:t>Third level – 18 pt. Arial sentence case</a:t>
            </a:r>
          </a:p>
          <a:p>
            <a:pPr lvl="3"/>
            <a:r>
              <a:rPr lang="en-US" altLang="en-US"/>
              <a:t>Third level – 16 pt. Arial sentence case</a:t>
            </a:r>
          </a:p>
        </p:txBody>
      </p:sp>
      <p:sp>
        <p:nvSpPr>
          <p:cNvPr id="1028" name="Rectangle 9"/>
          <p:cNvSpPr>
            <a:spLocks noChangeArrowheads="1"/>
          </p:cNvSpPr>
          <p:nvPr userDrawn="1"/>
        </p:nvSpPr>
        <p:spPr bwMode="auto">
          <a:xfrm>
            <a:off x="0" y="6556375"/>
            <a:ext cx="3365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nSpc>
                <a:spcPct val="90000"/>
              </a:lnSpc>
              <a:spcBef>
                <a:spcPct val="0"/>
              </a:spcBef>
              <a:buClrTx/>
            </a:pPr>
            <a:fld id="{AFDA503E-D69B-4671-83C8-F659728BE1EE}" type="slidenum">
              <a:rPr lang="en-US" altLang="en-US" sz="1000" b="0"/>
              <a:pPr>
                <a:lnSpc>
                  <a:spcPct val="90000"/>
                </a:lnSpc>
                <a:spcBef>
                  <a:spcPct val="0"/>
                </a:spcBef>
                <a:buClrTx/>
              </a:pPr>
              <a:t>‹#›</a:t>
            </a:fld>
            <a:endParaRPr lang="en-US" altLang="en-US" sz="1000" b="0"/>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wipe dir="r"/>
  </p:transition>
  <p:txStyles>
    <p:titleStyle>
      <a:lvl1pPr algn="l" rtl="0" eaLnBrk="0" fontAlgn="base" hangingPunct="0">
        <a:lnSpc>
          <a:spcPct val="80000"/>
        </a:lnSpc>
        <a:spcBef>
          <a:spcPct val="0"/>
        </a:spcBef>
        <a:spcAft>
          <a:spcPct val="0"/>
        </a:spcAft>
        <a:defRPr sz="2800" b="1">
          <a:solidFill>
            <a:schemeClr val="tx1"/>
          </a:solidFill>
          <a:latin typeface="+mj-lt"/>
          <a:ea typeface="+mj-ea"/>
          <a:cs typeface="+mj-cs"/>
        </a:defRPr>
      </a:lvl1pPr>
      <a:lvl2pPr algn="l" rtl="0" eaLnBrk="0" fontAlgn="base" hangingPunct="0">
        <a:lnSpc>
          <a:spcPct val="80000"/>
        </a:lnSpc>
        <a:spcBef>
          <a:spcPct val="0"/>
        </a:spcBef>
        <a:spcAft>
          <a:spcPct val="0"/>
        </a:spcAft>
        <a:defRPr sz="2800" b="1">
          <a:solidFill>
            <a:schemeClr val="tx1"/>
          </a:solidFill>
          <a:latin typeface="Arial" charset="0"/>
        </a:defRPr>
      </a:lvl2pPr>
      <a:lvl3pPr algn="l" rtl="0" eaLnBrk="0" fontAlgn="base" hangingPunct="0">
        <a:lnSpc>
          <a:spcPct val="80000"/>
        </a:lnSpc>
        <a:spcBef>
          <a:spcPct val="0"/>
        </a:spcBef>
        <a:spcAft>
          <a:spcPct val="0"/>
        </a:spcAft>
        <a:defRPr sz="2800" b="1">
          <a:solidFill>
            <a:schemeClr val="tx1"/>
          </a:solidFill>
          <a:latin typeface="Arial" charset="0"/>
        </a:defRPr>
      </a:lvl3pPr>
      <a:lvl4pPr algn="l" rtl="0" eaLnBrk="0" fontAlgn="base" hangingPunct="0">
        <a:lnSpc>
          <a:spcPct val="80000"/>
        </a:lnSpc>
        <a:spcBef>
          <a:spcPct val="0"/>
        </a:spcBef>
        <a:spcAft>
          <a:spcPct val="0"/>
        </a:spcAft>
        <a:defRPr sz="2800" b="1">
          <a:solidFill>
            <a:schemeClr val="tx1"/>
          </a:solidFill>
          <a:latin typeface="Arial" charset="0"/>
        </a:defRPr>
      </a:lvl4pPr>
      <a:lvl5pPr algn="l" rtl="0" eaLnBrk="0" fontAlgn="base" hangingPunct="0">
        <a:lnSpc>
          <a:spcPct val="80000"/>
        </a:lnSpc>
        <a:spcBef>
          <a:spcPct val="0"/>
        </a:spcBef>
        <a:spcAft>
          <a:spcPct val="0"/>
        </a:spcAft>
        <a:defRPr sz="2800" b="1">
          <a:solidFill>
            <a:schemeClr val="tx1"/>
          </a:solidFill>
          <a:latin typeface="Arial" charset="0"/>
        </a:defRPr>
      </a:lvl5pPr>
      <a:lvl6pPr marL="457200" algn="l" rtl="0" eaLnBrk="0" fontAlgn="base" hangingPunct="0">
        <a:lnSpc>
          <a:spcPct val="80000"/>
        </a:lnSpc>
        <a:spcBef>
          <a:spcPct val="0"/>
        </a:spcBef>
        <a:spcAft>
          <a:spcPct val="0"/>
        </a:spcAft>
        <a:defRPr sz="2800" b="1">
          <a:solidFill>
            <a:schemeClr val="tx1"/>
          </a:solidFill>
          <a:latin typeface="Arial" charset="0"/>
        </a:defRPr>
      </a:lvl6pPr>
      <a:lvl7pPr marL="914400" algn="l" rtl="0" eaLnBrk="0" fontAlgn="base" hangingPunct="0">
        <a:lnSpc>
          <a:spcPct val="80000"/>
        </a:lnSpc>
        <a:spcBef>
          <a:spcPct val="0"/>
        </a:spcBef>
        <a:spcAft>
          <a:spcPct val="0"/>
        </a:spcAft>
        <a:defRPr sz="2800" b="1">
          <a:solidFill>
            <a:schemeClr val="tx1"/>
          </a:solidFill>
          <a:latin typeface="Arial" charset="0"/>
        </a:defRPr>
      </a:lvl7pPr>
      <a:lvl8pPr marL="1371600" algn="l" rtl="0" eaLnBrk="0" fontAlgn="base" hangingPunct="0">
        <a:lnSpc>
          <a:spcPct val="80000"/>
        </a:lnSpc>
        <a:spcBef>
          <a:spcPct val="0"/>
        </a:spcBef>
        <a:spcAft>
          <a:spcPct val="0"/>
        </a:spcAft>
        <a:defRPr sz="2800" b="1">
          <a:solidFill>
            <a:schemeClr val="tx1"/>
          </a:solidFill>
          <a:latin typeface="Arial" charset="0"/>
        </a:defRPr>
      </a:lvl8pPr>
      <a:lvl9pPr marL="1828800" algn="l" rtl="0" eaLnBrk="0" fontAlgn="base" hangingPunct="0">
        <a:lnSpc>
          <a:spcPct val="80000"/>
        </a:lnSpc>
        <a:spcBef>
          <a:spcPct val="0"/>
        </a:spcBef>
        <a:spcAft>
          <a:spcPct val="0"/>
        </a:spcAft>
        <a:defRPr sz="2800" b="1">
          <a:solidFill>
            <a:schemeClr val="tx1"/>
          </a:solidFill>
          <a:latin typeface="Arial" charset="0"/>
        </a:defRPr>
      </a:lvl9pPr>
    </p:titleStyle>
    <p:bodyStyle>
      <a:lvl1pPr marL="174625" indent="-174625" algn="l" rtl="0" eaLnBrk="0" fontAlgn="base" hangingPunct="0">
        <a:lnSpc>
          <a:spcPct val="85000"/>
        </a:lnSpc>
        <a:spcBef>
          <a:spcPct val="30000"/>
        </a:spcBef>
        <a:spcAft>
          <a:spcPct val="0"/>
        </a:spcAft>
        <a:buClr>
          <a:srgbClr val="DC241F"/>
        </a:buClr>
        <a:buChar char="•"/>
        <a:defRPr sz="2400" b="1">
          <a:solidFill>
            <a:schemeClr val="tx1"/>
          </a:solidFill>
          <a:latin typeface="+mn-lt"/>
          <a:ea typeface="+mn-ea"/>
          <a:cs typeface="+mn-cs"/>
        </a:defRPr>
      </a:lvl1pPr>
      <a:lvl2pPr marL="457200" indent="-168275" algn="l" rtl="0" eaLnBrk="0" fontAlgn="base" hangingPunct="0">
        <a:lnSpc>
          <a:spcPct val="85000"/>
        </a:lnSpc>
        <a:spcBef>
          <a:spcPct val="30000"/>
        </a:spcBef>
        <a:spcAft>
          <a:spcPct val="0"/>
        </a:spcAft>
        <a:buClr>
          <a:srgbClr val="0053A5"/>
        </a:buClr>
        <a:buSzPct val="120000"/>
        <a:buFont typeface="Arial" charset="0"/>
        <a:buChar char="-"/>
        <a:defRPr sz="2000" b="1">
          <a:solidFill>
            <a:schemeClr val="tx1"/>
          </a:solidFill>
          <a:latin typeface="+mn-lt"/>
        </a:defRPr>
      </a:lvl2pPr>
      <a:lvl3pPr marL="738188" indent="-166688" algn="l" rtl="0" eaLnBrk="0" fontAlgn="base" hangingPunct="0">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973138" indent="-120650" algn="l" rtl="0" eaLnBrk="0" fontAlgn="base" hangingPunct="0">
        <a:spcBef>
          <a:spcPct val="20000"/>
        </a:spcBef>
        <a:spcAft>
          <a:spcPct val="0"/>
        </a:spcAft>
        <a:buChar char="•"/>
        <a:defRPr sz="1600">
          <a:solidFill>
            <a:schemeClr val="tx1"/>
          </a:solidFill>
          <a:latin typeface="+mn-lt"/>
        </a:defRPr>
      </a:lvl4pPr>
      <a:lvl5pPr marL="2330450" indent="-271463" algn="l" rtl="0" eaLnBrk="0" fontAlgn="base" hangingPunct="0">
        <a:spcBef>
          <a:spcPct val="20000"/>
        </a:spcBef>
        <a:spcAft>
          <a:spcPct val="0"/>
        </a:spcAft>
        <a:buChar char="»"/>
        <a:defRPr sz="2000">
          <a:solidFill>
            <a:schemeClr val="tx1"/>
          </a:solidFill>
          <a:latin typeface="Times New Roman" pitchFamily="18" charset="0"/>
        </a:defRPr>
      </a:lvl5pPr>
      <a:lvl6pPr marL="2787650" indent="-271463" algn="l" rtl="0" eaLnBrk="0" fontAlgn="base" hangingPunct="0">
        <a:spcBef>
          <a:spcPct val="20000"/>
        </a:spcBef>
        <a:spcAft>
          <a:spcPct val="0"/>
        </a:spcAft>
        <a:buChar char="»"/>
        <a:defRPr sz="2000">
          <a:solidFill>
            <a:schemeClr val="tx1"/>
          </a:solidFill>
          <a:latin typeface="Times New Roman" pitchFamily="18" charset="0"/>
        </a:defRPr>
      </a:lvl6pPr>
      <a:lvl7pPr marL="3244850" indent="-271463" algn="l" rtl="0" eaLnBrk="0" fontAlgn="base" hangingPunct="0">
        <a:spcBef>
          <a:spcPct val="20000"/>
        </a:spcBef>
        <a:spcAft>
          <a:spcPct val="0"/>
        </a:spcAft>
        <a:buChar char="»"/>
        <a:defRPr sz="2000">
          <a:solidFill>
            <a:schemeClr val="tx1"/>
          </a:solidFill>
          <a:latin typeface="Times New Roman" pitchFamily="18" charset="0"/>
        </a:defRPr>
      </a:lvl7pPr>
      <a:lvl8pPr marL="3702050" indent="-271463" algn="l" rtl="0" eaLnBrk="0" fontAlgn="base" hangingPunct="0">
        <a:spcBef>
          <a:spcPct val="20000"/>
        </a:spcBef>
        <a:spcAft>
          <a:spcPct val="0"/>
        </a:spcAft>
        <a:buChar char="»"/>
        <a:defRPr sz="2000">
          <a:solidFill>
            <a:schemeClr val="tx1"/>
          </a:solidFill>
          <a:latin typeface="Times New Roman" pitchFamily="18" charset="0"/>
        </a:defRPr>
      </a:lvl8pPr>
      <a:lvl9pPr marL="4159250" indent="-271463"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t> </a:t>
            </a:r>
            <a:br>
              <a:rPr lang="en-US" altLang="en-US" sz="4000" dirty="0"/>
            </a:br>
            <a:r>
              <a:rPr lang="en-US" altLang="en-US" sz="4000" dirty="0"/>
              <a:t>Predicting Songs that Top the Charts</a:t>
            </a:r>
            <a:br>
              <a:rPr lang="en-US" altLang="en-US" sz="4000" dirty="0"/>
            </a:br>
            <a:br>
              <a:rPr lang="en-US" altLang="en-US" sz="4000" dirty="0"/>
            </a:br>
            <a:endParaRPr lang="en-US" altLang="en-US" sz="4000" dirty="0"/>
          </a:p>
        </p:txBody>
      </p:sp>
      <p:sp>
        <p:nvSpPr>
          <p:cNvPr id="3075" name="Rectangle 3"/>
          <p:cNvSpPr>
            <a:spLocks noGrp="1" noChangeArrowheads="1"/>
          </p:cNvSpPr>
          <p:nvPr>
            <p:ph type="subTitle" idx="1"/>
          </p:nvPr>
        </p:nvSpPr>
        <p:spPr>
          <a:xfrm>
            <a:off x="1371600" y="3287713"/>
            <a:ext cx="6400800" cy="1436687"/>
          </a:xfrm>
        </p:spPr>
        <p:txBody>
          <a:bodyPr/>
          <a:lstStyle/>
          <a:p>
            <a:r>
              <a:rPr lang="en-US" altLang="en-US" dirty="0"/>
              <a:t>11/11/2020</a:t>
            </a:r>
          </a:p>
          <a:p>
            <a:endParaRPr lang="en-US" altLang="en-US" dirty="0"/>
          </a:p>
          <a:p>
            <a:r>
              <a:rPr lang="en-US" altLang="en-US" dirty="0"/>
              <a:t>Scott Fiene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139700"/>
            <a:ext cx="7997825" cy="468313"/>
          </a:xfrm>
        </p:spPr>
        <p:txBody>
          <a:bodyPr/>
          <a:lstStyle/>
          <a:p>
            <a:r>
              <a:rPr lang="en-US" altLang="en-US"/>
              <a:t>Project Description &amp; Scope</a:t>
            </a:r>
            <a:br>
              <a:rPr lang="en-US" altLang="en-US"/>
            </a:br>
            <a:endParaRPr lang="en-US" altLang="en-US"/>
          </a:p>
        </p:txBody>
      </p:sp>
      <p:sp>
        <p:nvSpPr>
          <p:cNvPr id="4099" name="Rectangle 5"/>
          <p:cNvSpPr>
            <a:spLocks noGrp="1" noChangeArrowheads="1"/>
          </p:cNvSpPr>
          <p:nvPr>
            <p:ph type="body" idx="1"/>
          </p:nvPr>
        </p:nvSpPr>
        <p:spPr>
          <a:xfrm>
            <a:off x="304800" y="685800"/>
            <a:ext cx="7997825" cy="4173538"/>
          </a:xfrm>
          <a:noFill/>
        </p:spPr>
        <p:txBody>
          <a:bodyPr/>
          <a:lstStyle/>
          <a:p>
            <a:r>
              <a:rPr lang="en-US" altLang="en-US" dirty="0"/>
              <a:t>Overview</a:t>
            </a:r>
          </a:p>
          <a:p>
            <a:pPr marL="288925" lvl="1" indent="0">
              <a:buNone/>
            </a:pPr>
            <a:r>
              <a:rPr lang="en-US" altLang="en-US" sz="1200" b="0" dirty="0"/>
              <a:t>Music is a big industry and there are many varieties, genres, and forms. Most music is held to the constraint of how good the song is by how well it does in the various mediums that provide rewards. There are The Grammy’s, Billboard Charts, gold and platinum records, and too many others to list. Within all of these award ceremonies, there are categories representing the different genres of music and what are the top ranked songs in that context.</a:t>
            </a:r>
          </a:p>
          <a:p>
            <a:pPr marL="288925" lvl="1" indent="0">
              <a:buNone/>
            </a:pPr>
            <a:r>
              <a:rPr lang="en-US" altLang="en-US" sz="1200" b="0" dirty="0"/>
              <a:t>All songs can be broken down into certain aspects that make up the song such as tempo, </a:t>
            </a:r>
            <a:r>
              <a:rPr lang="en-US" altLang="en-US" sz="1200" b="0" dirty="0" err="1"/>
              <a:t>speechiness</a:t>
            </a:r>
            <a:r>
              <a:rPr lang="en-US" altLang="en-US" sz="1200" b="0" dirty="0"/>
              <a:t>, liveness, and acousticness to name a few. These terms come from the Spotify API and a dataset that they created for a Kaggle competition. These aspect of each song hold the potential to be able to determine what makes that songs popular or not, a chart topper or not.</a:t>
            </a:r>
          </a:p>
          <a:p>
            <a:pPr marL="288925" lvl="1" indent="0">
              <a:buNone/>
            </a:pPr>
            <a:r>
              <a:rPr lang="en-US" altLang="en-US" sz="1200" b="0" dirty="0"/>
              <a:t>It would be out of the scope of this project and the time frame of this project to build something of this magnitude, but it would be doable. Instead, this project zooms in and focuses on a certain time frame.</a:t>
            </a:r>
          </a:p>
          <a:p>
            <a:pPr marL="288925" lvl="1" indent="0">
              <a:buNone/>
            </a:pPr>
            <a:endParaRPr lang="en-US" altLang="en-US" sz="1200" b="0" dirty="0"/>
          </a:p>
          <a:p>
            <a:pPr marL="288925" lvl="1" indent="0">
              <a:buNone/>
            </a:pPr>
            <a:endParaRPr lang="en-US" altLang="en-US" sz="1200" b="0" dirty="0"/>
          </a:p>
          <a:p>
            <a:r>
              <a:rPr lang="en-US" altLang="en-US" dirty="0"/>
              <a:t>Project Description</a:t>
            </a:r>
          </a:p>
          <a:p>
            <a:pPr marL="288925" lvl="1" indent="0">
              <a:buNone/>
            </a:pPr>
            <a:r>
              <a:rPr lang="en-US" altLang="en-US" sz="1200" b="0" dirty="0"/>
              <a:t>This project will look at songs that made the Billboard charts between the dates of 1950 and 2020 and analyze all their attributes to create a predictive model. Once the model is trained, it will be able to predict whether a song will make the charts or not.</a:t>
            </a:r>
          </a:p>
          <a:p>
            <a:pPr marL="288925" lvl="1" indent="0">
              <a:buNone/>
            </a:pPr>
            <a:endParaRPr lang="en-US" altLang="en-US" sz="1200" b="0" dirty="0"/>
          </a:p>
          <a:p>
            <a:pPr marL="288925" lvl="1" indent="0">
              <a:buNone/>
            </a:pPr>
            <a:endParaRPr lang="en-US" altLang="en-US" sz="1200" b="0" dirty="0"/>
          </a:p>
          <a:p>
            <a:r>
              <a:rPr lang="en-US" altLang="en-US" dirty="0"/>
              <a:t>Scope</a:t>
            </a:r>
          </a:p>
          <a:p>
            <a:pPr marL="288925" lvl="1" indent="0">
              <a:buNone/>
            </a:pPr>
            <a:r>
              <a:rPr lang="en-US" altLang="en-US" sz="1200" b="0" dirty="0"/>
              <a:t>The scope of this project includes a conservative dataset. The training set is a joining of 4 separate dataset, 2 contain songs that charted and 2 contain songs that did not chart. They are cleaned and joined together to form a training set of ~1000 rows. The test set is cleaned to reflect the training set and filtered down to have ~1000 rows as well</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304800"/>
            <a:ext cx="7997825" cy="762000"/>
          </a:xfrm>
        </p:spPr>
        <p:txBody>
          <a:bodyPr/>
          <a:lstStyle/>
          <a:p>
            <a:r>
              <a:rPr lang="en-US" altLang="en-US" dirty="0"/>
              <a:t>Sponsors, Stakeholders, Roles, </a:t>
            </a:r>
            <a:br>
              <a:rPr lang="en-US" altLang="en-US" dirty="0"/>
            </a:br>
            <a:r>
              <a:rPr lang="en-US" altLang="en-US" dirty="0"/>
              <a:t>Responsibilities, and Business Case</a:t>
            </a:r>
          </a:p>
        </p:txBody>
      </p:sp>
      <p:sp>
        <p:nvSpPr>
          <p:cNvPr id="2" name="Content Placeholder 1">
            <a:extLst>
              <a:ext uri="{FF2B5EF4-FFF2-40B4-BE49-F238E27FC236}">
                <a16:creationId xmlns:a16="http://schemas.microsoft.com/office/drawing/2014/main" id="{F42DFA6F-56BC-48E5-95B5-C5944499957E}"/>
              </a:ext>
            </a:extLst>
          </p:cNvPr>
          <p:cNvSpPr>
            <a:spLocks noGrp="1"/>
          </p:cNvSpPr>
          <p:nvPr>
            <p:ph idx="1"/>
          </p:nvPr>
        </p:nvSpPr>
        <p:spPr>
          <a:xfrm>
            <a:off x="533400" y="1066800"/>
            <a:ext cx="7997825" cy="5257800"/>
          </a:xfrm>
        </p:spPr>
        <p:txBody>
          <a:bodyPr/>
          <a:lstStyle/>
          <a:p>
            <a:r>
              <a:rPr lang="en-US" altLang="en-US" sz="1800" dirty="0"/>
              <a:t>Sponsors</a:t>
            </a:r>
          </a:p>
          <a:p>
            <a:pPr marL="288925" lvl="1" indent="0">
              <a:buNone/>
            </a:pPr>
            <a:r>
              <a:rPr lang="en-US" altLang="en-US" sz="1200" b="0" dirty="0"/>
              <a:t>Venture Capitalists, Music Producers and/or Recording Studio Owners, App Company</a:t>
            </a:r>
          </a:p>
          <a:p>
            <a:pPr marL="288925" lvl="1" indent="0">
              <a:buNone/>
            </a:pPr>
            <a:endParaRPr lang="en-US" altLang="en-US" sz="1200" b="0" dirty="0"/>
          </a:p>
          <a:p>
            <a:r>
              <a:rPr lang="en-US" altLang="en-US" sz="1800" dirty="0"/>
              <a:t>Stakeholders</a:t>
            </a:r>
          </a:p>
          <a:p>
            <a:pPr marL="288925" lvl="1" indent="0">
              <a:buNone/>
            </a:pPr>
            <a:r>
              <a:rPr lang="en-US" altLang="en-US" sz="1200" b="0" dirty="0"/>
              <a:t>Venture Capitalist, App Company</a:t>
            </a:r>
          </a:p>
          <a:p>
            <a:pPr marL="288925" lvl="1" indent="0">
              <a:buNone/>
            </a:pPr>
            <a:endParaRPr lang="en-US" altLang="en-US" sz="1200" b="0" dirty="0"/>
          </a:p>
          <a:p>
            <a:r>
              <a:rPr lang="en-US" altLang="en-US" sz="1800" dirty="0"/>
              <a:t>Roles &amp; Responsibilities</a:t>
            </a:r>
          </a:p>
          <a:p>
            <a:pPr marL="288925" lvl="1" indent="0">
              <a:buNone/>
            </a:pPr>
            <a:r>
              <a:rPr lang="en-US" altLang="en-US" sz="1200" b="0" dirty="0"/>
              <a:t>Data gathering, mining, analysis, and modeling done by Scott Fiene</a:t>
            </a:r>
          </a:p>
          <a:p>
            <a:pPr marL="288925" lvl="1" indent="0">
              <a:buNone/>
            </a:pPr>
            <a:endParaRPr lang="en-US" altLang="en-US" sz="1200" b="0" dirty="0"/>
          </a:p>
          <a:p>
            <a:r>
              <a:rPr lang="en-US" altLang="en-US" sz="1800" dirty="0"/>
              <a:t>Business Problem</a:t>
            </a:r>
          </a:p>
          <a:p>
            <a:pPr marL="288925" lvl="1" indent="0">
              <a:buNone/>
            </a:pPr>
            <a:r>
              <a:rPr lang="en-US" altLang="en-US" sz="1200" b="0" dirty="0"/>
              <a:t>Recording studios only go on the producer's instinct when it comes to producing hit songs. For some producer’s that is ok because of their expertise in the industry (thinking about Dr. Dre &amp; Jay-Z), but for others it might not come as easy. This product may help those producers and studios</a:t>
            </a:r>
          </a:p>
          <a:p>
            <a:pPr marL="288925" lvl="1" indent="0">
              <a:buNone/>
            </a:pPr>
            <a:endParaRPr lang="en-US" altLang="en-US" sz="1200" b="0" dirty="0"/>
          </a:p>
          <a:p>
            <a:r>
              <a:rPr lang="en-US" altLang="en-US" sz="1800" dirty="0"/>
              <a:t>Benefits</a:t>
            </a:r>
          </a:p>
          <a:p>
            <a:pPr marL="288925" lvl="1" indent="0">
              <a:buNone/>
            </a:pPr>
            <a:r>
              <a:rPr lang="en-US" altLang="en-US" sz="1200" b="0" dirty="0"/>
              <a:t>The benefits from the creation of this product would greatly improve the identification of songs that have a high probability of hitting the charts. This has a two-fold benefit of making it easier to market and creating greater income for all people involved</a:t>
            </a:r>
          </a:p>
          <a:p>
            <a:pPr marL="288925" lvl="1" indent="0">
              <a:buNone/>
            </a:pPr>
            <a:endParaRPr lang="en-US" altLang="en-US" sz="1200" b="0" dirty="0"/>
          </a:p>
          <a:p>
            <a:r>
              <a:rPr lang="en-US" altLang="en-US" sz="1800" dirty="0"/>
              <a:t>Budget</a:t>
            </a:r>
          </a:p>
          <a:p>
            <a:pPr marL="288925" lvl="1" indent="0">
              <a:buNone/>
            </a:pPr>
            <a:r>
              <a:rPr lang="en-US" altLang="en-US" sz="1200" b="0" dirty="0"/>
              <a:t>Data gathering, mining, analysis, and modeling – 12 hours a week for 8 weeks at $100/hour -- $9600**</a:t>
            </a:r>
          </a:p>
          <a:p>
            <a:pPr marL="288925" lvl="1" indent="0">
              <a:buNone/>
            </a:pPr>
            <a:r>
              <a:rPr lang="en-US" altLang="en-US" sz="1000" b="0" dirty="0"/>
              <a:t>**No licensing fees required as this is an academic project</a:t>
            </a:r>
            <a:endParaRPr lang="en-US" altLang="en-US" sz="1000" dirty="0"/>
          </a:p>
          <a:p>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304800"/>
            <a:ext cx="7997825" cy="685800"/>
          </a:xfrm>
        </p:spPr>
        <p:txBody>
          <a:bodyPr wrap="none" anchor="t">
            <a:normAutofit fontScale="90000"/>
          </a:bodyPr>
          <a:lstStyle/>
          <a:p>
            <a:r>
              <a:rPr lang="en-US" altLang="en-US" sz="2700"/>
              <a:t>Key Milestones &amp; Deliverables</a:t>
            </a:r>
            <a:br>
              <a:rPr lang="en-US" altLang="en-US" sz="2400"/>
            </a:br>
            <a:r>
              <a:rPr lang="en-US" altLang="en-US" sz="1800"/>
              <a:t>High Level Project Management Overview</a:t>
            </a:r>
            <a:br>
              <a:rPr lang="en-US" altLang="en-US" sz="2400"/>
            </a:br>
            <a:br>
              <a:rPr lang="en-US" altLang="en-US" sz="1500"/>
            </a:br>
            <a:endParaRPr lang="en-US" altLang="en-US" sz="1500" dirty="0"/>
          </a:p>
        </p:txBody>
      </p:sp>
      <p:graphicFrame>
        <p:nvGraphicFramePr>
          <p:cNvPr id="5" name="Table 4">
            <a:extLst>
              <a:ext uri="{FF2B5EF4-FFF2-40B4-BE49-F238E27FC236}">
                <a16:creationId xmlns:a16="http://schemas.microsoft.com/office/drawing/2014/main" id="{49CE78AF-9530-4E47-BBBC-E1118A9BBB9A}"/>
              </a:ext>
            </a:extLst>
          </p:cNvPr>
          <p:cNvGraphicFramePr>
            <a:graphicFrameLocks noGrp="1"/>
          </p:cNvGraphicFramePr>
          <p:nvPr>
            <p:extLst>
              <p:ext uri="{D42A27DB-BD31-4B8C-83A1-F6EECF244321}">
                <p14:modId xmlns:p14="http://schemas.microsoft.com/office/powerpoint/2010/main" val="2275681234"/>
              </p:ext>
            </p:extLst>
          </p:nvPr>
        </p:nvGraphicFramePr>
        <p:xfrm>
          <a:off x="533400" y="990601"/>
          <a:ext cx="7997826" cy="5562600"/>
        </p:xfrm>
        <a:graphic>
          <a:graphicData uri="http://schemas.openxmlformats.org/drawingml/2006/table">
            <a:tbl>
              <a:tblPr firstRow="1" bandRow="1">
                <a:tableStyleId>{ED083AE6-46FA-4A59-8FB0-9F97EB10719F}</a:tableStyleId>
              </a:tblPr>
              <a:tblGrid>
                <a:gridCol w="573672">
                  <a:extLst>
                    <a:ext uri="{9D8B030D-6E8A-4147-A177-3AD203B41FA5}">
                      <a16:colId xmlns:a16="http://schemas.microsoft.com/office/drawing/2014/main" val="20000"/>
                    </a:ext>
                  </a:extLst>
                </a:gridCol>
                <a:gridCol w="2135216">
                  <a:extLst>
                    <a:ext uri="{9D8B030D-6E8A-4147-A177-3AD203B41FA5}">
                      <a16:colId xmlns:a16="http://schemas.microsoft.com/office/drawing/2014/main" val="20001"/>
                    </a:ext>
                  </a:extLst>
                </a:gridCol>
                <a:gridCol w="2902975">
                  <a:extLst>
                    <a:ext uri="{9D8B030D-6E8A-4147-A177-3AD203B41FA5}">
                      <a16:colId xmlns:a16="http://schemas.microsoft.com/office/drawing/2014/main" val="20002"/>
                    </a:ext>
                  </a:extLst>
                </a:gridCol>
                <a:gridCol w="1154799">
                  <a:extLst>
                    <a:ext uri="{9D8B030D-6E8A-4147-A177-3AD203B41FA5}">
                      <a16:colId xmlns:a16="http://schemas.microsoft.com/office/drawing/2014/main" val="20003"/>
                    </a:ext>
                  </a:extLst>
                </a:gridCol>
                <a:gridCol w="1231164">
                  <a:extLst>
                    <a:ext uri="{9D8B030D-6E8A-4147-A177-3AD203B41FA5}">
                      <a16:colId xmlns:a16="http://schemas.microsoft.com/office/drawing/2014/main" val="20004"/>
                    </a:ext>
                  </a:extLst>
                </a:gridCol>
              </a:tblGrid>
              <a:tr h="248608">
                <a:tc>
                  <a:txBody>
                    <a:bodyPr/>
                    <a:lstStyle/>
                    <a:p>
                      <a:pPr algn="ctr"/>
                      <a:r>
                        <a:rPr lang="en-US" sz="900"/>
                        <a:t>#</a:t>
                      </a:r>
                    </a:p>
                  </a:txBody>
                  <a:tcPr marL="81369" marR="81369" marT="40685" marB="40685"/>
                </a:tc>
                <a:tc>
                  <a:txBody>
                    <a:bodyPr/>
                    <a:lstStyle/>
                    <a:p>
                      <a:r>
                        <a:rPr lang="en-US" sz="900"/>
                        <a:t>Milestone</a:t>
                      </a:r>
                    </a:p>
                  </a:txBody>
                  <a:tcPr marL="81369" marR="81369" marT="40685" marB="40685"/>
                </a:tc>
                <a:tc>
                  <a:txBody>
                    <a:bodyPr/>
                    <a:lstStyle/>
                    <a:p>
                      <a:r>
                        <a:rPr lang="en-US" sz="900"/>
                        <a:t>Key Tasks and Deliverables</a:t>
                      </a:r>
                    </a:p>
                  </a:txBody>
                  <a:tcPr marL="81369" marR="81369" marT="40685" marB="40685"/>
                </a:tc>
                <a:tc>
                  <a:txBody>
                    <a:bodyPr/>
                    <a:lstStyle/>
                    <a:p>
                      <a:pPr algn="ctr"/>
                      <a:r>
                        <a:rPr lang="en-US" sz="900"/>
                        <a:t>Start Date</a:t>
                      </a:r>
                    </a:p>
                  </a:txBody>
                  <a:tcPr marL="81369" marR="81369" marT="40685" marB="40685"/>
                </a:tc>
                <a:tc>
                  <a:txBody>
                    <a:bodyPr/>
                    <a:lstStyle/>
                    <a:p>
                      <a:pPr algn="ctr"/>
                      <a:r>
                        <a:rPr lang="en-US" sz="900"/>
                        <a:t>End Date</a:t>
                      </a:r>
                    </a:p>
                  </a:txBody>
                  <a:tcPr marL="81369" marR="81369" marT="40685" marB="40685"/>
                </a:tc>
                <a:extLst>
                  <a:ext uri="{0D108BD9-81ED-4DB2-BD59-A6C34878D82A}">
                    <a16:rowId xmlns:a16="http://schemas.microsoft.com/office/drawing/2014/main" val="10000"/>
                  </a:ext>
                </a:extLst>
              </a:tr>
              <a:tr h="1000698">
                <a:tc>
                  <a:txBody>
                    <a:bodyPr/>
                    <a:lstStyle/>
                    <a:p>
                      <a:pPr algn="ctr"/>
                      <a:r>
                        <a:rPr lang="en-US" sz="1200" dirty="0"/>
                        <a:t>1</a:t>
                      </a:r>
                    </a:p>
                  </a:txBody>
                  <a:tcPr marL="81369" marR="81369" marT="40685" marB="40685"/>
                </a:tc>
                <a:tc>
                  <a:txBody>
                    <a:bodyPr/>
                    <a:lstStyle/>
                    <a:p>
                      <a:r>
                        <a:rPr lang="en-US" sz="1200" dirty="0"/>
                        <a:t>Business Understanding</a:t>
                      </a:r>
                    </a:p>
                  </a:txBody>
                  <a:tcPr marL="81369" marR="81369" marT="40685" marB="40685"/>
                </a:tc>
                <a:tc>
                  <a:txBody>
                    <a:bodyPr/>
                    <a:lstStyle/>
                    <a:p>
                      <a:pPr marL="171450" indent="-171450">
                        <a:buFont typeface="Arial" panose="020B0604020202020204" pitchFamily="34" charset="0"/>
                        <a:buChar char="•"/>
                      </a:pPr>
                      <a:r>
                        <a:rPr lang="en-US" sz="1200" dirty="0"/>
                        <a:t>Access the Situation</a:t>
                      </a:r>
                    </a:p>
                    <a:p>
                      <a:pPr marL="171450" indent="-171450">
                        <a:buFont typeface="Arial" panose="020B0604020202020204" pitchFamily="34" charset="0"/>
                        <a:buChar char="•"/>
                      </a:pPr>
                      <a:r>
                        <a:rPr lang="en-US" sz="1200" dirty="0"/>
                        <a:t>Determine Business Objectives</a:t>
                      </a:r>
                    </a:p>
                    <a:p>
                      <a:pPr marL="171450" indent="-171450">
                        <a:buFont typeface="Arial" panose="020B0604020202020204" pitchFamily="34" charset="0"/>
                        <a:buChar char="•"/>
                      </a:pPr>
                      <a:r>
                        <a:rPr lang="en-US" sz="1200" dirty="0"/>
                        <a:t>Determine Data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highlight>
                            <a:srgbClr val="FFFF00"/>
                          </a:highlight>
                        </a:rPr>
                        <a:t>Complete Project Charter</a:t>
                      </a:r>
                    </a:p>
                    <a:p>
                      <a:pPr marL="171450" indent="-171450">
                        <a:buFont typeface="Arial" panose="020B0604020202020204" pitchFamily="34" charset="0"/>
                        <a:buChar char="•"/>
                      </a:pPr>
                      <a:endParaRPr lang="en-US" sz="1200" dirty="0"/>
                    </a:p>
                  </a:txBody>
                  <a:tcPr marL="81369" marR="81369" marT="40685" marB="40685"/>
                </a:tc>
                <a:tc>
                  <a:txBody>
                    <a:bodyPr/>
                    <a:lstStyle/>
                    <a:p>
                      <a:pPr algn="ctr"/>
                      <a:r>
                        <a:rPr lang="en-US" sz="1200" dirty="0"/>
                        <a:t>10/25/2020</a:t>
                      </a:r>
                    </a:p>
                  </a:txBody>
                  <a:tcPr marL="81369" marR="81369" marT="40685" marB="40685"/>
                </a:tc>
                <a:tc>
                  <a:txBody>
                    <a:bodyPr/>
                    <a:lstStyle/>
                    <a:p>
                      <a:pPr algn="ctr"/>
                      <a:r>
                        <a:rPr lang="en-US" sz="1200" dirty="0"/>
                        <a:t>11/07/2020</a:t>
                      </a:r>
                    </a:p>
                  </a:txBody>
                  <a:tcPr marL="81369" marR="81369" marT="40685" marB="40685"/>
                </a:tc>
                <a:extLst>
                  <a:ext uri="{0D108BD9-81ED-4DB2-BD59-A6C34878D82A}">
                    <a16:rowId xmlns:a16="http://schemas.microsoft.com/office/drawing/2014/main" val="10001"/>
                  </a:ext>
                </a:extLst>
              </a:tr>
              <a:tr h="828149">
                <a:tc>
                  <a:txBody>
                    <a:bodyPr/>
                    <a:lstStyle/>
                    <a:p>
                      <a:pPr algn="ctr"/>
                      <a:r>
                        <a:rPr lang="en-US" sz="1200" dirty="0"/>
                        <a:t>2</a:t>
                      </a:r>
                    </a:p>
                  </a:txBody>
                  <a:tcPr marL="81369" marR="81369" marT="40685" marB="40685"/>
                </a:tc>
                <a:tc>
                  <a:txBody>
                    <a:bodyPr/>
                    <a:lstStyle/>
                    <a:p>
                      <a:r>
                        <a:rPr lang="en-US" sz="1200" dirty="0"/>
                        <a:t>Data Understanding</a:t>
                      </a:r>
                    </a:p>
                  </a:txBody>
                  <a:tcPr marL="81369" marR="81369" marT="40685" marB="40685"/>
                </a:tc>
                <a:tc>
                  <a:txBody>
                    <a:bodyPr/>
                    <a:lstStyle/>
                    <a:p>
                      <a:pPr marL="171450" indent="-171450">
                        <a:buFont typeface="Arial" panose="020B0604020202020204" pitchFamily="34" charset="0"/>
                        <a:buChar char="•"/>
                      </a:pPr>
                      <a:r>
                        <a:rPr lang="en-US" sz="1200" dirty="0"/>
                        <a:t>Verify Data Quality</a:t>
                      </a:r>
                    </a:p>
                    <a:p>
                      <a:pPr marL="171450" indent="-171450">
                        <a:buFont typeface="Arial" panose="020B0604020202020204" pitchFamily="34" charset="0"/>
                        <a:buChar char="•"/>
                      </a:pPr>
                      <a:r>
                        <a:rPr lang="en-US" sz="1200" dirty="0"/>
                        <a:t>Collect Initial Data</a:t>
                      </a:r>
                    </a:p>
                    <a:p>
                      <a:pPr marL="171450" indent="-171450">
                        <a:buFont typeface="Arial" panose="020B0604020202020204" pitchFamily="34" charset="0"/>
                        <a:buChar char="•"/>
                      </a:pPr>
                      <a:r>
                        <a:rPr lang="en-US" sz="1200" dirty="0"/>
                        <a:t>Describe Data</a:t>
                      </a:r>
                    </a:p>
                    <a:p>
                      <a:pPr marL="171450" indent="-171450">
                        <a:buFont typeface="Arial" panose="020B0604020202020204" pitchFamily="34" charset="0"/>
                        <a:buChar char="•"/>
                      </a:pPr>
                      <a:r>
                        <a:rPr lang="en-US" sz="1200" dirty="0"/>
                        <a:t>Explore Data</a:t>
                      </a:r>
                    </a:p>
                  </a:txBody>
                  <a:tcPr marL="81369" marR="81369" marT="40685" marB="40685"/>
                </a:tc>
                <a:tc>
                  <a:txBody>
                    <a:bodyPr/>
                    <a:lstStyle/>
                    <a:p>
                      <a:pPr algn="ctr"/>
                      <a:r>
                        <a:rPr lang="en-US" sz="1200" dirty="0"/>
                        <a:t>11/01/2020</a:t>
                      </a:r>
                    </a:p>
                  </a:txBody>
                  <a:tcPr marL="81369" marR="81369" marT="40685" marB="40685"/>
                </a:tc>
                <a:tc>
                  <a:txBody>
                    <a:bodyPr/>
                    <a:lstStyle/>
                    <a:p>
                      <a:pPr algn="ctr"/>
                      <a:r>
                        <a:rPr lang="en-US" sz="1200" dirty="0"/>
                        <a:t>11/14/2020</a:t>
                      </a:r>
                    </a:p>
                  </a:txBody>
                  <a:tcPr marL="81369" marR="81369" marT="40685" marB="40685"/>
                </a:tc>
                <a:extLst>
                  <a:ext uri="{0D108BD9-81ED-4DB2-BD59-A6C34878D82A}">
                    <a16:rowId xmlns:a16="http://schemas.microsoft.com/office/drawing/2014/main" val="10002"/>
                  </a:ext>
                </a:extLst>
              </a:tr>
              <a:tr h="1000698">
                <a:tc>
                  <a:txBody>
                    <a:bodyPr/>
                    <a:lstStyle/>
                    <a:p>
                      <a:pPr algn="ctr"/>
                      <a:r>
                        <a:rPr lang="en-US" sz="1200" dirty="0"/>
                        <a:t>3</a:t>
                      </a:r>
                    </a:p>
                  </a:txBody>
                  <a:tcPr marL="81369" marR="81369" marT="40685" marB="40685"/>
                </a:tc>
                <a:tc>
                  <a:txBody>
                    <a:bodyPr/>
                    <a:lstStyle/>
                    <a:p>
                      <a:r>
                        <a:rPr lang="en-US" sz="1200" dirty="0"/>
                        <a:t>Data Preparation</a:t>
                      </a:r>
                      <a:endParaRPr lang="en-US" sz="900" dirty="0"/>
                    </a:p>
                  </a:txBody>
                  <a:tcPr marL="81369" marR="81369" marT="40685" marB="40685"/>
                </a:tc>
                <a:tc>
                  <a:txBody>
                    <a:bodyPr/>
                    <a:lstStyle/>
                    <a:p>
                      <a:pPr marL="171450" indent="-171450">
                        <a:buFont typeface="Arial" panose="020B0604020202020204" pitchFamily="34" charset="0"/>
                        <a:buChar char="•"/>
                      </a:pPr>
                      <a:r>
                        <a:rPr lang="en-US" sz="1200" dirty="0"/>
                        <a:t>Select Data</a:t>
                      </a:r>
                    </a:p>
                    <a:p>
                      <a:pPr marL="171450" indent="-171450">
                        <a:buFont typeface="Arial" panose="020B0604020202020204" pitchFamily="34" charset="0"/>
                        <a:buChar char="•"/>
                      </a:pPr>
                      <a:r>
                        <a:rPr lang="en-US" sz="1200" dirty="0"/>
                        <a:t>Clean</a:t>
                      </a:r>
                      <a:r>
                        <a:rPr lang="en-US" sz="1200" baseline="0" dirty="0"/>
                        <a:t> Data</a:t>
                      </a:r>
                    </a:p>
                    <a:p>
                      <a:pPr marL="171450" indent="-171450">
                        <a:buFont typeface="Arial" panose="020B0604020202020204" pitchFamily="34" charset="0"/>
                        <a:buChar char="•"/>
                      </a:pPr>
                      <a:r>
                        <a:rPr lang="en-US" sz="1200" baseline="0" dirty="0"/>
                        <a:t>Construct Data</a:t>
                      </a:r>
                    </a:p>
                    <a:p>
                      <a:pPr marL="171450" indent="-171450">
                        <a:buFont typeface="Arial" panose="020B0604020202020204" pitchFamily="34" charset="0"/>
                        <a:buChar char="•"/>
                      </a:pPr>
                      <a:r>
                        <a:rPr lang="en-US" sz="1200" baseline="0" dirty="0"/>
                        <a:t>Integrate Data</a:t>
                      </a:r>
                    </a:p>
                    <a:p>
                      <a:pPr marL="171450" indent="-171450">
                        <a:buFont typeface="Arial" panose="020B0604020202020204" pitchFamily="34" charset="0"/>
                        <a:buChar char="•"/>
                      </a:pPr>
                      <a:r>
                        <a:rPr lang="en-US" sz="1200" baseline="0" dirty="0"/>
                        <a:t>Format Data</a:t>
                      </a:r>
                    </a:p>
                  </a:txBody>
                  <a:tcPr marL="81369" marR="81369" marT="40685" marB="40685"/>
                </a:tc>
                <a:tc>
                  <a:txBody>
                    <a:bodyPr/>
                    <a:lstStyle/>
                    <a:p>
                      <a:pPr algn="ctr"/>
                      <a:r>
                        <a:rPr lang="en-US" sz="1200" dirty="0"/>
                        <a:t>11/01/2020</a:t>
                      </a:r>
                    </a:p>
                  </a:txBody>
                  <a:tcPr marL="81369" marR="81369" marT="40685" marB="40685"/>
                </a:tc>
                <a:tc>
                  <a:txBody>
                    <a:bodyPr/>
                    <a:lstStyle/>
                    <a:p>
                      <a:pPr algn="ctr"/>
                      <a:r>
                        <a:rPr lang="en-US" sz="1200" dirty="0"/>
                        <a:t>11/21/2020</a:t>
                      </a:r>
                    </a:p>
                  </a:txBody>
                  <a:tcPr marL="81369" marR="81369" marT="40685" marB="40685"/>
                </a:tc>
                <a:extLst>
                  <a:ext uri="{0D108BD9-81ED-4DB2-BD59-A6C34878D82A}">
                    <a16:rowId xmlns:a16="http://schemas.microsoft.com/office/drawing/2014/main" val="10003"/>
                  </a:ext>
                </a:extLst>
              </a:tr>
              <a:tr h="1014462">
                <a:tc>
                  <a:txBody>
                    <a:bodyPr/>
                    <a:lstStyle/>
                    <a:p>
                      <a:pPr algn="ctr"/>
                      <a:r>
                        <a:rPr lang="en-US" sz="1200" dirty="0"/>
                        <a:t>4</a:t>
                      </a:r>
                    </a:p>
                  </a:txBody>
                  <a:tcPr marL="81369" marR="81369" marT="40685" marB="40685"/>
                </a:tc>
                <a:tc>
                  <a:txBody>
                    <a:bodyPr/>
                    <a:lstStyle/>
                    <a:p>
                      <a:r>
                        <a:rPr lang="en-US" sz="1200" dirty="0"/>
                        <a:t>Modeling Phase</a:t>
                      </a:r>
                    </a:p>
                  </a:txBody>
                  <a:tcPr marL="81369" marR="81369" marT="40685" marB="40685"/>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Select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Select Modeling Technique</a:t>
                      </a:r>
                      <a:endParaRPr lang="en-US" sz="1200" dirty="0"/>
                    </a:p>
                    <a:p>
                      <a:pPr marL="171450" indent="-171450">
                        <a:buFont typeface="Arial" panose="020B0604020202020204" pitchFamily="34" charset="0"/>
                        <a:buChar char="•"/>
                      </a:pPr>
                      <a:r>
                        <a:rPr lang="en-US" sz="1200" dirty="0"/>
                        <a:t>Generate Test Design</a:t>
                      </a:r>
                    </a:p>
                    <a:p>
                      <a:pPr marL="171450" indent="-171450">
                        <a:buFont typeface="Arial" panose="020B0604020202020204" pitchFamily="34" charset="0"/>
                        <a:buChar char="•"/>
                      </a:pPr>
                      <a:r>
                        <a:rPr lang="en-US" sz="1200" dirty="0"/>
                        <a:t>Build Model</a:t>
                      </a:r>
                      <a:r>
                        <a:rPr lang="en-US" sz="1200" baseline="0" dirty="0"/>
                        <a:t> Parameter Settings</a:t>
                      </a:r>
                    </a:p>
                    <a:p>
                      <a:pPr marL="171450" indent="-171450">
                        <a:buFont typeface="Arial" panose="020B0604020202020204" pitchFamily="34" charset="0"/>
                        <a:buChar char="•"/>
                      </a:pPr>
                      <a:r>
                        <a:rPr lang="en-US" sz="1200" baseline="0" dirty="0"/>
                        <a:t>Assess the Model</a:t>
                      </a:r>
                    </a:p>
                  </a:txBody>
                  <a:tcPr marL="81369" marR="81369" marT="40685" marB="40685"/>
                </a:tc>
                <a:tc>
                  <a:txBody>
                    <a:bodyPr/>
                    <a:lstStyle/>
                    <a:p>
                      <a:pPr algn="ctr"/>
                      <a:r>
                        <a:rPr lang="en-US" sz="1200" dirty="0"/>
                        <a:t>11/08/2020</a:t>
                      </a:r>
                    </a:p>
                  </a:txBody>
                  <a:tcPr marL="81369" marR="81369" marT="40685" marB="40685"/>
                </a:tc>
                <a:tc>
                  <a:txBody>
                    <a:bodyPr/>
                    <a:lstStyle/>
                    <a:p>
                      <a:pPr algn="ctr"/>
                      <a:r>
                        <a:rPr lang="en-US" sz="1200" dirty="0"/>
                        <a:t>12/05/2020</a:t>
                      </a:r>
                    </a:p>
                  </a:txBody>
                  <a:tcPr marL="81369" marR="81369" marT="40685" marB="40685"/>
                </a:tc>
                <a:extLst>
                  <a:ext uri="{0D108BD9-81ED-4DB2-BD59-A6C34878D82A}">
                    <a16:rowId xmlns:a16="http://schemas.microsoft.com/office/drawing/2014/main" val="10004"/>
                  </a:ext>
                </a:extLst>
              </a:tr>
              <a:tr h="641836">
                <a:tc>
                  <a:txBody>
                    <a:bodyPr/>
                    <a:lstStyle/>
                    <a:p>
                      <a:pPr algn="ctr"/>
                      <a:r>
                        <a:rPr lang="en-US" sz="1200" dirty="0"/>
                        <a:t>5</a:t>
                      </a:r>
                    </a:p>
                  </a:txBody>
                  <a:tcPr marL="81369" marR="81369" marT="40685" marB="40685"/>
                </a:tc>
                <a:tc>
                  <a:txBody>
                    <a:bodyPr/>
                    <a:lstStyle/>
                    <a:p>
                      <a:r>
                        <a:rPr lang="en-US" sz="1200" dirty="0"/>
                        <a:t>Evaluation Phase</a:t>
                      </a:r>
                    </a:p>
                  </a:txBody>
                  <a:tcPr marL="81369" marR="81369" marT="40685" marB="40685"/>
                </a:tc>
                <a:tc>
                  <a:txBody>
                    <a:bodyPr/>
                    <a:lstStyle/>
                    <a:p>
                      <a:pPr marL="171450" indent="-171450">
                        <a:buFont typeface="Arial" panose="020B0604020202020204" pitchFamily="34" charset="0"/>
                        <a:buChar char="•"/>
                      </a:pPr>
                      <a:r>
                        <a:rPr lang="en-US" sz="1200" dirty="0"/>
                        <a:t>Evaluate Results</a:t>
                      </a:r>
                    </a:p>
                    <a:p>
                      <a:pPr marL="171450" indent="-171450">
                        <a:buFont typeface="Arial" panose="020B0604020202020204" pitchFamily="34" charset="0"/>
                        <a:buChar char="•"/>
                      </a:pPr>
                      <a:r>
                        <a:rPr lang="en-US" sz="1200" dirty="0"/>
                        <a:t>Review the</a:t>
                      </a:r>
                      <a:r>
                        <a:rPr lang="en-US" sz="1200" baseline="0" dirty="0"/>
                        <a:t> Model and Process</a:t>
                      </a:r>
                    </a:p>
                    <a:p>
                      <a:pPr marL="171450" indent="-171450">
                        <a:buFont typeface="Arial" panose="020B0604020202020204" pitchFamily="34" charset="0"/>
                        <a:buChar char="•"/>
                      </a:pPr>
                      <a:r>
                        <a:rPr lang="en-US" sz="1200" baseline="0" dirty="0"/>
                        <a:t>Determine Next Steps</a:t>
                      </a:r>
                      <a:endParaRPr lang="en-US" sz="1200" dirty="0"/>
                    </a:p>
                  </a:txBody>
                  <a:tcPr marL="81369" marR="81369" marT="40685" marB="40685"/>
                </a:tc>
                <a:tc>
                  <a:txBody>
                    <a:bodyPr/>
                    <a:lstStyle/>
                    <a:p>
                      <a:pPr algn="ctr"/>
                      <a:r>
                        <a:rPr lang="en-US" sz="1200" dirty="0"/>
                        <a:t>11/22/2020</a:t>
                      </a:r>
                    </a:p>
                  </a:txBody>
                  <a:tcPr marL="81369" marR="81369" marT="40685" marB="40685"/>
                </a:tc>
                <a:tc>
                  <a:txBody>
                    <a:bodyPr/>
                    <a:lstStyle/>
                    <a:p>
                      <a:pPr algn="ctr"/>
                      <a:r>
                        <a:rPr lang="en-US" sz="1200" dirty="0"/>
                        <a:t>12/12/2020</a:t>
                      </a:r>
                    </a:p>
                  </a:txBody>
                  <a:tcPr marL="81369" marR="81369" marT="40685" marB="40685"/>
                </a:tc>
                <a:extLst>
                  <a:ext uri="{0D108BD9-81ED-4DB2-BD59-A6C34878D82A}">
                    <a16:rowId xmlns:a16="http://schemas.microsoft.com/office/drawing/2014/main" val="10005"/>
                  </a:ext>
                </a:extLst>
              </a:tr>
              <a:tr h="828149">
                <a:tc>
                  <a:txBody>
                    <a:bodyPr/>
                    <a:lstStyle/>
                    <a:p>
                      <a:pPr algn="ctr"/>
                      <a:r>
                        <a:rPr lang="en-US" sz="1200" dirty="0"/>
                        <a:t>6</a:t>
                      </a:r>
                    </a:p>
                  </a:txBody>
                  <a:tcPr marL="81369" marR="81369" marT="40685" marB="40685"/>
                </a:tc>
                <a:tc>
                  <a:txBody>
                    <a:bodyPr/>
                    <a:lstStyle/>
                    <a:p>
                      <a:r>
                        <a:rPr lang="en-US" sz="1200" dirty="0"/>
                        <a:t>Deployment</a:t>
                      </a:r>
                      <a:r>
                        <a:rPr lang="en-US" sz="1200" baseline="0" dirty="0"/>
                        <a:t> Phase</a:t>
                      </a:r>
                      <a:endParaRPr lang="en-US" sz="1200" dirty="0"/>
                    </a:p>
                  </a:txBody>
                  <a:tcPr marL="81369" marR="81369" marT="40685" marB="40685"/>
                </a:tc>
                <a:tc>
                  <a:txBody>
                    <a:bodyPr/>
                    <a:lstStyle/>
                    <a:p>
                      <a:pPr marL="171450" indent="-171450">
                        <a:buFont typeface="Arial" panose="020B0604020202020204" pitchFamily="34" charset="0"/>
                        <a:buChar char="•"/>
                      </a:pPr>
                      <a:r>
                        <a:rPr lang="en-US" sz="1200" dirty="0"/>
                        <a:t>Plan Deployment</a:t>
                      </a:r>
                    </a:p>
                    <a:p>
                      <a:pPr marL="171450" indent="-171450">
                        <a:buFont typeface="Arial" panose="020B0604020202020204" pitchFamily="34" charset="0"/>
                        <a:buChar char="•"/>
                      </a:pPr>
                      <a:r>
                        <a:rPr lang="en-US" sz="1200" dirty="0"/>
                        <a:t>Plan</a:t>
                      </a:r>
                      <a:r>
                        <a:rPr lang="en-US" sz="1200" baseline="0" dirty="0"/>
                        <a:t> Monitoring Maintenance </a:t>
                      </a:r>
                    </a:p>
                    <a:p>
                      <a:pPr marL="171450" indent="-171450">
                        <a:buFont typeface="Arial" panose="020B0604020202020204" pitchFamily="34" charset="0"/>
                        <a:buChar char="•"/>
                      </a:pPr>
                      <a:r>
                        <a:rPr lang="en-US" sz="1200" baseline="0" dirty="0"/>
                        <a:t>Review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highlight>
                            <a:srgbClr val="FFFF00"/>
                          </a:highlight>
                        </a:rPr>
                        <a:t>Produce Final Report</a:t>
                      </a:r>
                    </a:p>
                  </a:txBody>
                  <a:tcPr marL="81369" marR="81369" marT="40685" marB="40685"/>
                </a:tc>
                <a:tc>
                  <a:txBody>
                    <a:bodyPr/>
                    <a:lstStyle/>
                    <a:p>
                      <a:pPr algn="ctr"/>
                      <a:r>
                        <a:rPr lang="en-US" sz="1200" dirty="0"/>
                        <a:t>12/14/2020</a:t>
                      </a:r>
                    </a:p>
                  </a:txBody>
                  <a:tcPr marL="81369" marR="81369" marT="40685" marB="40685"/>
                </a:tc>
                <a:tc>
                  <a:txBody>
                    <a:bodyPr/>
                    <a:lstStyle/>
                    <a:p>
                      <a:pPr algn="ctr"/>
                      <a:r>
                        <a:rPr lang="en-US" sz="1200" dirty="0"/>
                        <a:t>12/19/2020</a:t>
                      </a:r>
                    </a:p>
                  </a:txBody>
                  <a:tcPr marL="81369" marR="81369" marT="40685" marB="40685"/>
                </a:tc>
                <a:extLst>
                  <a:ext uri="{0D108BD9-81ED-4DB2-BD59-A6C34878D82A}">
                    <a16:rowId xmlns:a16="http://schemas.microsoft.com/office/drawing/2014/main" val="10006"/>
                  </a:ext>
                </a:extLst>
              </a:tr>
            </a:tbl>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304800"/>
            <a:ext cx="7997825" cy="685800"/>
          </a:xfrm>
        </p:spPr>
        <p:txBody>
          <a:bodyPr wrap="none" anchor="t">
            <a:normAutofit fontScale="90000"/>
          </a:bodyPr>
          <a:lstStyle/>
          <a:p>
            <a:r>
              <a:rPr lang="en-US" altLang="en-US" sz="2700" dirty="0"/>
              <a:t>Key Milestones &amp; Deliverables</a:t>
            </a:r>
            <a:br>
              <a:rPr lang="en-US" altLang="en-US" sz="2400" dirty="0"/>
            </a:br>
            <a:r>
              <a:rPr lang="en-US" altLang="en-US" sz="1800" dirty="0"/>
              <a:t>Drilled Down Project Management Overview</a:t>
            </a:r>
            <a:br>
              <a:rPr lang="en-US" altLang="en-US" sz="2400" dirty="0"/>
            </a:br>
            <a:br>
              <a:rPr lang="en-US" altLang="en-US" sz="1500" dirty="0"/>
            </a:br>
            <a:endParaRPr lang="en-US" altLang="en-US" sz="1500" dirty="0"/>
          </a:p>
        </p:txBody>
      </p:sp>
      <p:graphicFrame>
        <p:nvGraphicFramePr>
          <p:cNvPr id="4" name="Table 3">
            <a:extLst>
              <a:ext uri="{FF2B5EF4-FFF2-40B4-BE49-F238E27FC236}">
                <a16:creationId xmlns:a16="http://schemas.microsoft.com/office/drawing/2014/main" id="{E8303D42-87AA-4973-AC33-A48FE30ED741}"/>
              </a:ext>
            </a:extLst>
          </p:cNvPr>
          <p:cNvGraphicFramePr>
            <a:graphicFrameLocks noGrp="1"/>
          </p:cNvGraphicFramePr>
          <p:nvPr>
            <p:extLst>
              <p:ext uri="{D42A27DB-BD31-4B8C-83A1-F6EECF244321}">
                <p14:modId xmlns:p14="http://schemas.microsoft.com/office/powerpoint/2010/main" val="542174589"/>
              </p:ext>
            </p:extLst>
          </p:nvPr>
        </p:nvGraphicFramePr>
        <p:xfrm>
          <a:off x="457201" y="1000800"/>
          <a:ext cx="8295005" cy="5552399"/>
        </p:xfrm>
        <a:graphic>
          <a:graphicData uri="http://schemas.openxmlformats.org/drawingml/2006/table">
            <a:tbl>
              <a:tblPr firstRow="1" bandRow="1">
                <a:tableStyleId>{ED083AE6-46FA-4A59-8FB0-9F97EB10719F}</a:tableStyleId>
              </a:tblPr>
              <a:tblGrid>
                <a:gridCol w="294005">
                  <a:extLst>
                    <a:ext uri="{9D8B030D-6E8A-4147-A177-3AD203B41FA5}">
                      <a16:colId xmlns:a16="http://schemas.microsoft.com/office/drawing/2014/main" val="20000"/>
                    </a:ext>
                  </a:extLst>
                </a:gridCol>
                <a:gridCol w="1077594">
                  <a:extLst>
                    <a:ext uri="{9D8B030D-6E8A-4147-A177-3AD203B41FA5}">
                      <a16:colId xmlns:a16="http://schemas.microsoft.com/office/drawing/2014/main" val="20001"/>
                    </a:ext>
                  </a:extLst>
                </a:gridCol>
                <a:gridCol w="5247006">
                  <a:extLst>
                    <a:ext uri="{9D8B030D-6E8A-4147-A177-3AD203B41FA5}">
                      <a16:colId xmlns:a16="http://schemas.microsoft.com/office/drawing/2014/main" val="20002"/>
                    </a:ext>
                  </a:extLst>
                </a:gridCol>
                <a:gridCol w="848995">
                  <a:extLst>
                    <a:ext uri="{9D8B030D-6E8A-4147-A177-3AD203B41FA5}">
                      <a16:colId xmlns:a16="http://schemas.microsoft.com/office/drawing/2014/main" val="20003"/>
                    </a:ext>
                  </a:extLst>
                </a:gridCol>
                <a:gridCol w="827405">
                  <a:extLst>
                    <a:ext uri="{9D8B030D-6E8A-4147-A177-3AD203B41FA5}">
                      <a16:colId xmlns:a16="http://schemas.microsoft.com/office/drawing/2014/main" val="20004"/>
                    </a:ext>
                  </a:extLst>
                </a:gridCol>
              </a:tblGrid>
              <a:tr h="313670">
                <a:tc>
                  <a:txBody>
                    <a:bodyPr/>
                    <a:lstStyle/>
                    <a:p>
                      <a:pPr algn="ctr"/>
                      <a:r>
                        <a:rPr lang="en-US" sz="1050" dirty="0"/>
                        <a:t>#</a:t>
                      </a:r>
                    </a:p>
                  </a:txBody>
                  <a:tcPr/>
                </a:tc>
                <a:tc>
                  <a:txBody>
                    <a:bodyPr/>
                    <a:lstStyle/>
                    <a:p>
                      <a:r>
                        <a:rPr lang="en-US" sz="1050" dirty="0"/>
                        <a:t>Milestone</a:t>
                      </a:r>
                    </a:p>
                  </a:txBody>
                  <a:tcPr/>
                </a:tc>
                <a:tc>
                  <a:txBody>
                    <a:bodyPr/>
                    <a:lstStyle/>
                    <a:p>
                      <a:r>
                        <a:rPr lang="en-US" sz="1050" dirty="0"/>
                        <a:t>Key Tasks and Deliverables</a:t>
                      </a:r>
                    </a:p>
                  </a:txBody>
                  <a:tcPr/>
                </a:tc>
                <a:tc>
                  <a:txBody>
                    <a:bodyPr/>
                    <a:lstStyle/>
                    <a:p>
                      <a:pPr algn="ctr"/>
                      <a:r>
                        <a:rPr lang="en-US" sz="1050" dirty="0"/>
                        <a:t>Start Date</a:t>
                      </a:r>
                    </a:p>
                  </a:txBody>
                  <a:tcPr/>
                </a:tc>
                <a:tc>
                  <a:txBody>
                    <a:bodyPr/>
                    <a:lstStyle/>
                    <a:p>
                      <a:pPr algn="ctr"/>
                      <a:r>
                        <a:rPr lang="en-US" sz="1050" dirty="0"/>
                        <a:t>End Date</a:t>
                      </a:r>
                    </a:p>
                  </a:txBody>
                  <a:tcPr/>
                </a:tc>
                <a:extLst>
                  <a:ext uri="{0D108BD9-81ED-4DB2-BD59-A6C34878D82A}">
                    <a16:rowId xmlns:a16="http://schemas.microsoft.com/office/drawing/2014/main" val="10000"/>
                  </a:ext>
                </a:extLst>
              </a:tr>
              <a:tr h="874476">
                <a:tc>
                  <a:txBody>
                    <a:bodyPr/>
                    <a:lstStyle/>
                    <a:p>
                      <a:pPr algn="ctr"/>
                      <a:r>
                        <a:rPr lang="en-US" sz="1000" dirty="0"/>
                        <a:t>1</a:t>
                      </a:r>
                    </a:p>
                  </a:txBody>
                  <a:tcPr/>
                </a:tc>
                <a:tc>
                  <a:txBody>
                    <a:bodyPr/>
                    <a:lstStyle/>
                    <a:p>
                      <a:r>
                        <a:rPr lang="en-US" sz="1000" dirty="0"/>
                        <a:t>Business Understanding</a:t>
                      </a:r>
                    </a:p>
                  </a:txBody>
                  <a:tcPr/>
                </a:tc>
                <a:tc>
                  <a:txBody>
                    <a:bodyPr/>
                    <a:lstStyle/>
                    <a:p>
                      <a:pPr marL="171450" indent="-171450">
                        <a:buFont typeface="Arial" panose="020B0604020202020204" pitchFamily="34" charset="0"/>
                        <a:buChar char="•"/>
                      </a:pPr>
                      <a:r>
                        <a:rPr lang="en-US" sz="1000" dirty="0"/>
                        <a:t>Provide overview on the various aspects related to a song according to Spotify</a:t>
                      </a:r>
                      <a:endParaRPr lang="en-US" sz="1000" baseline="0" dirty="0"/>
                    </a:p>
                    <a:p>
                      <a:pPr marL="171450" indent="-171450">
                        <a:buFont typeface="Arial" panose="020B0604020202020204" pitchFamily="34" charset="0"/>
                        <a:buChar char="•"/>
                      </a:pPr>
                      <a:r>
                        <a:rPr lang="en-US" sz="1000" baseline="0" dirty="0"/>
                        <a:t>Clearly define the audience, approach on analysis, and end goals to meet</a:t>
                      </a:r>
                    </a:p>
                    <a:p>
                      <a:pPr marL="171450" indent="-171450">
                        <a:buFont typeface="Arial" panose="020B0604020202020204" pitchFamily="34" charset="0"/>
                        <a:buChar char="•"/>
                      </a:pPr>
                      <a:r>
                        <a:rPr lang="en-US" sz="1000" baseline="0" dirty="0"/>
                        <a:t>Gain high level understanding of the data and determine expectations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highlight>
                            <a:srgbClr val="FFFF00"/>
                          </a:highlight>
                        </a:rPr>
                        <a:t>Create Project Charter</a:t>
                      </a:r>
                    </a:p>
                  </a:txBody>
                  <a:tcPr/>
                </a:tc>
                <a:tc>
                  <a:txBody>
                    <a:bodyPr/>
                    <a:lstStyle/>
                    <a:p>
                      <a:pPr algn="ctr"/>
                      <a:r>
                        <a:rPr lang="en-US" sz="1000" dirty="0"/>
                        <a:t>6/4/2018</a:t>
                      </a:r>
                    </a:p>
                  </a:txBody>
                  <a:tcPr/>
                </a:tc>
                <a:tc>
                  <a:txBody>
                    <a:bodyPr/>
                    <a:lstStyle/>
                    <a:p>
                      <a:pPr algn="ctr"/>
                      <a:r>
                        <a:rPr lang="en-US" sz="1000" dirty="0"/>
                        <a:t>6/16/2018</a:t>
                      </a:r>
                    </a:p>
                  </a:txBody>
                  <a:tcPr/>
                </a:tc>
                <a:extLst>
                  <a:ext uri="{0D108BD9-81ED-4DB2-BD59-A6C34878D82A}">
                    <a16:rowId xmlns:a16="http://schemas.microsoft.com/office/drawing/2014/main" val="10001"/>
                  </a:ext>
                </a:extLst>
              </a:tr>
              <a:tr h="839175">
                <a:tc>
                  <a:txBody>
                    <a:bodyPr/>
                    <a:lstStyle/>
                    <a:p>
                      <a:pPr algn="ctr"/>
                      <a:r>
                        <a:rPr lang="en-US" sz="1000" dirty="0"/>
                        <a:t>2</a:t>
                      </a:r>
                    </a:p>
                  </a:txBody>
                  <a:tcPr/>
                </a:tc>
                <a:tc>
                  <a:txBody>
                    <a:bodyPr/>
                    <a:lstStyle/>
                    <a:p>
                      <a:r>
                        <a:rPr lang="en-US" sz="1000" dirty="0"/>
                        <a:t>Data Understanding</a:t>
                      </a:r>
                    </a:p>
                  </a:txBody>
                  <a:tcPr/>
                </a:tc>
                <a:tc>
                  <a:txBody>
                    <a:bodyPr/>
                    <a:lstStyle/>
                    <a:p>
                      <a:pPr marL="171450" indent="-171450">
                        <a:buFont typeface="Arial" panose="020B0604020202020204" pitchFamily="34" charset="0"/>
                        <a:buChar char="•"/>
                      </a:pPr>
                      <a:r>
                        <a:rPr lang="en-US" sz="1000" dirty="0"/>
                        <a:t>Gather Spotify song data and Top 500 song list</a:t>
                      </a:r>
                    </a:p>
                    <a:p>
                      <a:pPr marL="171450" indent="-171450">
                        <a:buFont typeface="Arial" panose="020B0604020202020204" pitchFamily="34" charset="0"/>
                        <a:buChar char="•"/>
                      </a:pPr>
                      <a:r>
                        <a:rPr lang="en-US" sz="1000" dirty="0"/>
                        <a:t>Obtain supplemental Billboard charts data and Grammy data</a:t>
                      </a:r>
                    </a:p>
                    <a:p>
                      <a:pPr marL="171450" indent="-171450">
                        <a:buFont typeface="Arial" panose="020B0604020202020204" pitchFamily="34" charset="0"/>
                        <a:buChar char="•"/>
                      </a:pPr>
                      <a:r>
                        <a:rPr lang="en-US" sz="1000" baseline="0" dirty="0"/>
                        <a:t>Perform initial exploratory analysis of the data</a:t>
                      </a:r>
                    </a:p>
                    <a:p>
                      <a:pPr marL="171450" indent="-171450">
                        <a:buFont typeface="Arial" panose="020B0604020202020204" pitchFamily="34" charset="0"/>
                        <a:buChar char="•"/>
                      </a:pPr>
                      <a:r>
                        <a:rPr lang="en-US" sz="1000" baseline="0" dirty="0"/>
                        <a:t>Verify quality of data and noting anomalies</a:t>
                      </a:r>
                      <a:endParaRPr lang="en-US" sz="1000" dirty="0"/>
                    </a:p>
                  </a:txBody>
                  <a:tcPr/>
                </a:tc>
                <a:tc>
                  <a:txBody>
                    <a:bodyPr/>
                    <a:lstStyle/>
                    <a:p>
                      <a:pPr algn="ctr"/>
                      <a:r>
                        <a:rPr lang="en-US" sz="1000" dirty="0"/>
                        <a:t>6/17/2018</a:t>
                      </a:r>
                    </a:p>
                  </a:txBody>
                  <a:tcPr/>
                </a:tc>
                <a:tc>
                  <a:txBody>
                    <a:bodyPr/>
                    <a:lstStyle/>
                    <a:p>
                      <a:pPr algn="ctr"/>
                      <a:r>
                        <a:rPr lang="en-US" sz="1000" dirty="0"/>
                        <a:t>6/23/2018</a:t>
                      </a:r>
                    </a:p>
                  </a:txBody>
                  <a:tcPr/>
                </a:tc>
                <a:extLst>
                  <a:ext uri="{0D108BD9-81ED-4DB2-BD59-A6C34878D82A}">
                    <a16:rowId xmlns:a16="http://schemas.microsoft.com/office/drawing/2014/main" val="10002"/>
                  </a:ext>
                </a:extLst>
              </a:tr>
              <a:tr h="1254683">
                <a:tc>
                  <a:txBody>
                    <a:bodyPr/>
                    <a:lstStyle/>
                    <a:p>
                      <a:pPr algn="ctr"/>
                      <a:r>
                        <a:rPr lang="en-US" sz="1000" dirty="0"/>
                        <a:t>3</a:t>
                      </a:r>
                    </a:p>
                  </a:txBody>
                  <a:tcPr/>
                </a:tc>
                <a:tc>
                  <a:txBody>
                    <a:bodyPr/>
                    <a:lstStyle/>
                    <a:p>
                      <a:r>
                        <a:rPr lang="en-US" sz="1000" dirty="0"/>
                        <a:t>Data Preparation</a:t>
                      </a:r>
                    </a:p>
                  </a:txBody>
                  <a:tcPr/>
                </a:tc>
                <a:tc>
                  <a:txBody>
                    <a:bodyPr/>
                    <a:lstStyle/>
                    <a:p>
                      <a:pPr marL="171450" indent="-171450">
                        <a:buFont typeface="Arial" panose="020B0604020202020204" pitchFamily="34" charset="0"/>
                        <a:buChar char="•"/>
                      </a:pPr>
                      <a:r>
                        <a:rPr lang="en-US" sz="1000" baseline="0" dirty="0"/>
                        <a:t>Clean all data sets and organize them to be identical to each other</a:t>
                      </a:r>
                    </a:p>
                    <a:p>
                      <a:pPr marL="171450" indent="-171450">
                        <a:buFont typeface="Arial" panose="020B0604020202020204" pitchFamily="34" charset="0"/>
                        <a:buChar char="•"/>
                      </a:pPr>
                      <a:r>
                        <a:rPr lang="en-US" sz="1000" baseline="0" dirty="0"/>
                        <a:t>Make all attributes the same type across all datasets</a:t>
                      </a:r>
                    </a:p>
                    <a:p>
                      <a:pPr marL="171450" indent="-171450">
                        <a:buFont typeface="Arial" panose="020B0604020202020204" pitchFamily="34" charset="0"/>
                        <a:buChar char="•"/>
                      </a:pPr>
                      <a:r>
                        <a:rPr lang="en-US" sz="1000" baseline="0" dirty="0"/>
                        <a:t>Handle missing values, outliers, and anomalies from the previous phase</a:t>
                      </a:r>
                    </a:p>
                    <a:p>
                      <a:pPr marL="171450" indent="-171450">
                        <a:buFont typeface="Arial" panose="020B0604020202020204" pitchFamily="34" charset="0"/>
                        <a:buChar char="•"/>
                      </a:pPr>
                      <a:r>
                        <a:rPr lang="en-US" sz="1000" baseline="0" dirty="0"/>
                        <a:t>Merge cleaned dataset together</a:t>
                      </a:r>
                    </a:p>
                    <a:p>
                      <a:pPr marL="171450" indent="-171450">
                        <a:buFont typeface="Arial" panose="020B0604020202020204" pitchFamily="34" charset="0"/>
                        <a:buChar char="•"/>
                      </a:pPr>
                      <a:r>
                        <a:rPr lang="en-US" sz="1000" baseline="0" dirty="0"/>
                        <a:t>Determine the most useful attributes</a:t>
                      </a:r>
                    </a:p>
                    <a:p>
                      <a:pPr marL="171450" indent="-171450">
                        <a:buFont typeface="Arial" panose="020B0604020202020204" pitchFamily="34" charset="0"/>
                        <a:buChar char="•"/>
                      </a:pPr>
                      <a:r>
                        <a:rPr lang="en-US" sz="1000" baseline="0" dirty="0"/>
                        <a:t>Split data into training and test sets</a:t>
                      </a:r>
                    </a:p>
                  </a:txBody>
                  <a:tcPr/>
                </a:tc>
                <a:tc>
                  <a:txBody>
                    <a:bodyPr/>
                    <a:lstStyle/>
                    <a:p>
                      <a:pPr algn="ctr"/>
                      <a:r>
                        <a:rPr lang="en-US" sz="1000" dirty="0"/>
                        <a:t>6/24/2018</a:t>
                      </a:r>
                    </a:p>
                  </a:txBody>
                  <a:tcPr/>
                </a:tc>
                <a:tc>
                  <a:txBody>
                    <a:bodyPr/>
                    <a:lstStyle/>
                    <a:p>
                      <a:pPr algn="ctr"/>
                      <a:r>
                        <a:rPr lang="en-US" sz="1000" dirty="0"/>
                        <a:t>6/30/2018</a:t>
                      </a:r>
                    </a:p>
                  </a:txBody>
                  <a:tcPr/>
                </a:tc>
                <a:extLst>
                  <a:ext uri="{0D108BD9-81ED-4DB2-BD59-A6C34878D82A}">
                    <a16:rowId xmlns:a16="http://schemas.microsoft.com/office/drawing/2014/main" val="10003"/>
                  </a:ext>
                </a:extLst>
              </a:tr>
              <a:tr h="1096371">
                <a:tc>
                  <a:txBody>
                    <a:bodyPr/>
                    <a:lstStyle/>
                    <a:p>
                      <a:pPr algn="ctr"/>
                      <a:r>
                        <a:rPr lang="en-US" sz="1000" dirty="0"/>
                        <a:t>4</a:t>
                      </a:r>
                    </a:p>
                  </a:txBody>
                  <a:tcPr/>
                </a:tc>
                <a:tc>
                  <a:txBody>
                    <a:bodyPr/>
                    <a:lstStyle/>
                    <a:p>
                      <a:r>
                        <a:rPr lang="en-US" sz="1000" dirty="0"/>
                        <a:t>Modeling Phase</a:t>
                      </a:r>
                    </a:p>
                  </a:txBody>
                  <a:tcPr/>
                </a:tc>
                <a:tc>
                  <a:txBody>
                    <a:bodyPr/>
                    <a:lstStyle/>
                    <a:p>
                      <a:pPr marL="171450" indent="-171450">
                        <a:buFont typeface="Arial" panose="020B0604020202020204" pitchFamily="34" charset="0"/>
                        <a:buChar char="•"/>
                      </a:pPr>
                      <a:r>
                        <a:rPr lang="en-US" sz="1000" dirty="0"/>
                        <a:t>Run various models with default parameters to get idea of performance</a:t>
                      </a:r>
                    </a:p>
                    <a:p>
                      <a:pPr marL="171450" indent="-171450">
                        <a:buFont typeface="Arial" panose="020B0604020202020204" pitchFamily="34" charset="0"/>
                        <a:buChar char="•"/>
                      </a:pPr>
                      <a:r>
                        <a:rPr lang="en-US" sz="1000" dirty="0"/>
                        <a:t>Assess model performance and reiterate data preparation phase as needed</a:t>
                      </a:r>
                    </a:p>
                    <a:p>
                      <a:pPr marL="171450" indent="-171450">
                        <a:buFont typeface="Arial" panose="020B0604020202020204" pitchFamily="34" charset="0"/>
                        <a:buChar char="•"/>
                      </a:pPr>
                      <a:r>
                        <a:rPr lang="en-US" sz="1000" dirty="0"/>
                        <a:t>Narrow down to highest performing model</a:t>
                      </a:r>
                    </a:p>
                    <a:p>
                      <a:pPr marL="171450" indent="-171450">
                        <a:buFont typeface="Arial" panose="020B0604020202020204" pitchFamily="34" charset="0"/>
                        <a:buChar char="•"/>
                      </a:pPr>
                      <a:r>
                        <a:rPr lang="en-US" sz="1000" dirty="0"/>
                        <a:t>Fine tune the parameters of the model to maximize its performance</a:t>
                      </a:r>
                    </a:p>
                    <a:p>
                      <a:pPr marL="171450" indent="-171450">
                        <a:buFont typeface="Arial" panose="020B0604020202020204" pitchFamily="34" charset="0"/>
                        <a:buChar char="•"/>
                      </a:pPr>
                      <a:r>
                        <a:rPr lang="en-US" sz="1000" dirty="0"/>
                        <a:t>Apply model to the test set and assess predictive performance</a:t>
                      </a:r>
                    </a:p>
                    <a:p>
                      <a:pPr marL="171450" indent="-171450">
                        <a:buFont typeface="Arial" panose="020B0604020202020204" pitchFamily="34" charset="0"/>
                        <a:buChar char="•"/>
                      </a:pPr>
                      <a:r>
                        <a:rPr lang="en-US" sz="1000" dirty="0"/>
                        <a:t>Reiterate phase 3 and 4 as needed until model is sufficiently tuned</a:t>
                      </a:r>
                    </a:p>
                  </a:txBody>
                  <a:tcPr/>
                </a:tc>
                <a:tc>
                  <a:txBody>
                    <a:bodyPr/>
                    <a:lstStyle/>
                    <a:p>
                      <a:pPr algn="ctr"/>
                      <a:r>
                        <a:rPr lang="en-US" sz="1000" dirty="0"/>
                        <a:t>7/1/2018</a:t>
                      </a:r>
                    </a:p>
                  </a:txBody>
                  <a:tcPr/>
                </a:tc>
                <a:tc>
                  <a:txBody>
                    <a:bodyPr/>
                    <a:lstStyle/>
                    <a:p>
                      <a:pPr algn="ctr"/>
                      <a:r>
                        <a:rPr lang="en-US" sz="1000" dirty="0"/>
                        <a:t>7/14/2018</a:t>
                      </a:r>
                    </a:p>
                  </a:txBody>
                  <a:tcPr/>
                </a:tc>
                <a:extLst>
                  <a:ext uri="{0D108BD9-81ED-4DB2-BD59-A6C34878D82A}">
                    <a16:rowId xmlns:a16="http://schemas.microsoft.com/office/drawing/2014/main" val="10004"/>
                  </a:ext>
                </a:extLst>
              </a:tr>
              <a:tr h="587012">
                <a:tc>
                  <a:txBody>
                    <a:bodyPr/>
                    <a:lstStyle/>
                    <a:p>
                      <a:pPr algn="ctr"/>
                      <a:r>
                        <a:rPr lang="en-US" sz="1000" dirty="0"/>
                        <a:t>5</a:t>
                      </a:r>
                    </a:p>
                  </a:txBody>
                  <a:tcPr/>
                </a:tc>
                <a:tc>
                  <a:txBody>
                    <a:bodyPr/>
                    <a:lstStyle/>
                    <a:p>
                      <a:r>
                        <a:rPr lang="en-US" sz="1000" dirty="0"/>
                        <a:t>Evaluation Phase</a:t>
                      </a:r>
                    </a:p>
                  </a:txBody>
                  <a:tcPr/>
                </a:tc>
                <a:tc>
                  <a:txBody>
                    <a:bodyPr/>
                    <a:lstStyle/>
                    <a:p>
                      <a:pPr marL="171450" indent="-171450">
                        <a:buFont typeface="Arial" panose="020B0604020202020204" pitchFamily="34" charset="0"/>
                        <a:buChar char="•"/>
                      </a:pPr>
                      <a:r>
                        <a:rPr lang="en-US" sz="1000" dirty="0"/>
                        <a:t>Apply model to the test set and assess predictive performance</a:t>
                      </a:r>
                    </a:p>
                    <a:p>
                      <a:pPr marL="171450" indent="-171450">
                        <a:buFont typeface="Arial" panose="020B0604020202020204" pitchFamily="34" charset="0"/>
                        <a:buChar char="•"/>
                      </a:pPr>
                      <a:r>
                        <a:rPr lang="en-US" sz="1000" dirty="0"/>
                        <a:t>Reiterate phase 3, 4, and 5 as needed until model is sufficiently</a:t>
                      </a:r>
                    </a:p>
                    <a:p>
                      <a:pPr marL="171450" indent="-171450">
                        <a:buFont typeface="Arial" panose="020B0604020202020204" pitchFamily="34" charset="0"/>
                        <a:buChar char="•"/>
                      </a:pPr>
                      <a:r>
                        <a:rPr lang="en-US" sz="1000" dirty="0"/>
                        <a:t>Check whether model has answered business questions and criteria</a:t>
                      </a:r>
                    </a:p>
                  </a:txBody>
                  <a:tcPr/>
                </a:tc>
                <a:tc>
                  <a:txBody>
                    <a:bodyPr/>
                    <a:lstStyle/>
                    <a:p>
                      <a:pPr algn="ctr"/>
                      <a:r>
                        <a:rPr lang="en-US" sz="1000" dirty="0"/>
                        <a:t>7/15/2018</a:t>
                      </a:r>
                    </a:p>
                  </a:txBody>
                  <a:tcPr/>
                </a:tc>
                <a:tc>
                  <a:txBody>
                    <a:bodyPr/>
                    <a:lstStyle/>
                    <a:p>
                      <a:pPr algn="ctr"/>
                      <a:r>
                        <a:rPr lang="en-US" sz="1000" dirty="0"/>
                        <a:t>7/21/2018</a:t>
                      </a:r>
                    </a:p>
                  </a:txBody>
                  <a:tcPr/>
                </a:tc>
                <a:extLst>
                  <a:ext uri="{0D108BD9-81ED-4DB2-BD59-A6C34878D82A}">
                    <a16:rowId xmlns:a16="http://schemas.microsoft.com/office/drawing/2014/main" val="10005"/>
                  </a:ext>
                </a:extLst>
              </a:tr>
              <a:tr h="587012">
                <a:tc>
                  <a:txBody>
                    <a:bodyPr/>
                    <a:lstStyle/>
                    <a:p>
                      <a:pPr algn="ctr"/>
                      <a:r>
                        <a:rPr lang="en-US" sz="1000" dirty="0"/>
                        <a:t>6</a:t>
                      </a:r>
                    </a:p>
                  </a:txBody>
                  <a:tcPr/>
                </a:tc>
                <a:tc>
                  <a:txBody>
                    <a:bodyPr/>
                    <a:lstStyle/>
                    <a:p>
                      <a:r>
                        <a:rPr lang="en-US" sz="1000" dirty="0"/>
                        <a:t>Deployment</a:t>
                      </a:r>
                      <a:r>
                        <a:rPr lang="en-US" sz="1000" baseline="0" dirty="0"/>
                        <a:t> Phase</a:t>
                      </a:r>
                      <a:endParaRPr lang="en-US" sz="1000" dirty="0"/>
                    </a:p>
                  </a:txBody>
                  <a:tcPr/>
                </a:tc>
                <a:tc>
                  <a:txBody>
                    <a:bodyPr/>
                    <a:lstStyle/>
                    <a:p>
                      <a:pPr marL="171450" indent="-171450">
                        <a:buFont typeface="Arial" panose="020B0604020202020204" pitchFamily="34" charset="0"/>
                        <a:buChar char="•"/>
                      </a:pPr>
                      <a:r>
                        <a:rPr lang="en-US" sz="1000" dirty="0"/>
                        <a:t>Deploy model to production</a:t>
                      </a:r>
                    </a:p>
                    <a:p>
                      <a:pPr marL="171450" indent="-171450">
                        <a:buFont typeface="Arial" panose="020B0604020202020204" pitchFamily="34" charset="0"/>
                        <a:buChar char="•"/>
                      </a:pPr>
                      <a:r>
                        <a:rPr lang="en-US" sz="1000" dirty="0"/>
                        <a:t>Continually monitor and adjust model and data as needed to keep up performance</a:t>
                      </a:r>
                    </a:p>
                    <a:p>
                      <a:pPr marL="171450" indent="-171450">
                        <a:buFont typeface="Arial" panose="020B0604020202020204" pitchFamily="34" charset="0"/>
                        <a:buChar char="•"/>
                      </a:pPr>
                      <a:r>
                        <a:rPr lang="en-US" sz="1000" dirty="0"/>
                        <a:t>Produce final written report</a:t>
                      </a:r>
                    </a:p>
                  </a:txBody>
                  <a:tcPr/>
                </a:tc>
                <a:tc>
                  <a:txBody>
                    <a:bodyPr/>
                    <a:lstStyle/>
                    <a:p>
                      <a:pPr algn="ctr"/>
                      <a:r>
                        <a:rPr lang="en-US" sz="1000" dirty="0"/>
                        <a:t>7/22/2018</a:t>
                      </a:r>
                    </a:p>
                  </a:txBody>
                  <a:tcPr/>
                </a:tc>
                <a:tc>
                  <a:txBody>
                    <a:bodyPr/>
                    <a:lstStyle/>
                    <a:p>
                      <a:pPr algn="ctr"/>
                      <a:r>
                        <a:rPr lang="en-US" sz="1000" dirty="0"/>
                        <a:t>7/28/2018</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766726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139700"/>
            <a:ext cx="7997825" cy="468313"/>
          </a:xfrm>
        </p:spPr>
        <p:txBody>
          <a:bodyPr/>
          <a:lstStyle/>
          <a:p>
            <a:r>
              <a:rPr lang="en-US" altLang="en-US"/>
              <a:t>Critical Success Factors &amp; Risks</a:t>
            </a:r>
            <a:br>
              <a:rPr lang="en-US" altLang="en-US"/>
            </a:br>
            <a:br>
              <a:rPr lang="en-US" altLang="en-US"/>
            </a:br>
            <a:endParaRPr lang="en-US" altLang="en-US"/>
          </a:p>
        </p:txBody>
      </p:sp>
      <p:sp>
        <p:nvSpPr>
          <p:cNvPr id="6" name="Rectangle 3">
            <a:extLst>
              <a:ext uri="{FF2B5EF4-FFF2-40B4-BE49-F238E27FC236}">
                <a16:creationId xmlns:a16="http://schemas.microsoft.com/office/drawing/2014/main" id="{3AD5D12E-D465-4C05-9E7A-F8945A6E8E02}"/>
              </a:ext>
            </a:extLst>
          </p:cNvPr>
          <p:cNvSpPr>
            <a:spLocks noGrp="1" noChangeArrowheads="1"/>
          </p:cNvSpPr>
          <p:nvPr>
            <p:ph idx="1"/>
          </p:nvPr>
        </p:nvSpPr>
        <p:spPr>
          <a:xfrm>
            <a:off x="533400" y="1066800"/>
            <a:ext cx="7997825" cy="4935538"/>
          </a:xfrm>
        </p:spPr>
        <p:txBody>
          <a:bodyPr/>
          <a:lstStyle/>
          <a:p>
            <a:pPr marL="0" indent="0">
              <a:buNone/>
            </a:pPr>
            <a:r>
              <a:rPr lang="en-US" altLang="en-US" sz="1400" dirty="0"/>
              <a:t>Critical Success Factors</a:t>
            </a:r>
          </a:p>
          <a:p>
            <a:pPr>
              <a:buClrTx/>
            </a:pPr>
            <a:r>
              <a:rPr lang="en-US" altLang="en-US" sz="1100" b="0" dirty="0"/>
              <a:t>This project must be completed by 12/19/2020</a:t>
            </a:r>
          </a:p>
          <a:p>
            <a:pPr>
              <a:buClrTx/>
            </a:pPr>
            <a:r>
              <a:rPr lang="en-US" altLang="en-US" sz="1100" b="0" dirty="0"/>
              <a:t>The project must include a model simulator</a:t>
            </a:r>
          </a:p>
          <a:p>
            <a:pPr>
              <a:buClrTx/>
            </a:pPr>
            <a:endParaRPr lang="en-US" altLang="en-US" sz="1100" b="0" dirty="0"/>
          </a:p>
          <a:p>
            <a:pPr>
              <a:buClrTx/>
            </a:pPr>
            <a:endParaRPr lang="en-US" altLang="en-US" sz="1100" b="0" dirty="0"/>
          </a:p>
          <a:p>
            <a:pPr marL="0" indent="0">
              <a:buClrTx/>
              <a:buNone/>
            </a:pPr>
            <a:endParaRPr lang="en-US" altLang="en-US" sz="1100" b="0" dirty="0"/>
          </a:p>
          <a:p>
            <a:pPr marL="0" indent="0">
              <a:buClrTx/>
              <a:buNone/>
            </a:pPr>
            <a:endParaRPr lang="en-US" altLang="en-US" sz="1400" dirty="0"/>
          </a:p>
          <a:p>
            <a:pPr marL="0" indent="0">
              <a:buClrTx/>
              <a:buNone/>
            </a:pPr>
            <a:endParaRPr lang="en-US" altLang="en-US" sz="1400" dirty="0"/>
          </a:p>
          <a:p>
            <a:pPr marL="0" indent="0">
              <a:buNone/>
            </a:pPr>
            <a:r>
              <a:rPr lang="en-US" altLang="en-US" sz="1400" dirty="0"/>
              <a:t>Risks Constraints &amp; Assumptions</a:t>
            </a:r>
          </a:p>
          <a:p>
            <a:pPr>
              <a:buClrTx/>
            </a:pPr>
            <a:r>
              <a:rPr lang="en-US" altLang="en-US" sz="1100" b="0" dirty="0"/>
              <a:t>The project assumes that there is a way for Spotify to analyze songs in real time to obtain the numbers needed to input into the model for prediction</a:t>
            </a:r>
          </a:p>
          <a:p>
            <a:pPr>
              <a:buClrTx/>
            </a:pPr>
            <a:r>
              <a:rPr lang="en-US" altLang="en-US" sz="1100" b="0" dirty="0"/>
              <a:t>The project is only for the people work for, produce, or own recording studios</a:t>
            </a:r>
          </a:p>
          <a:p>
            <a:pPr>
              <a:buClrTx/>
            </a:pPr>
            <a:r>
              <a:rPr lang="en-US" altLang="en-US" sz="1100" b="0" dirty="0"/>
              <a:t>This project assumes that there is funding enough to build this model and package it into an app for demo and use</a:t>
            </a:r>
          </a:p>
          <a:p>
            <a:pPr>
              <a:buClrTx/>
            </a:pPr>
            <a:r>
              <a:rPr lang="en-US" altLang="en-US" sz="1100" b="0" dirty="0"/>
              <a:t>This project is not specific to Spotify, so if any other company could analyze songs real time then it would stand to reason that it would be ok to use their music analysis software real-time and not Spotify</a:t>
            </a:r>
          </a:p>
          <a:p>
            <a:pPr>
              <a:buClrTx/>
            </a:pPr>
            <a:endParaRPr lang="en-US" altLang="en-US" sz="1100" b="0" dirty="0"/>
          </a:p>
          <a:p>
            <a:pPr marL="0" indent="0">
              <a:buClrTx/>
              <a:buNone/>
            </a:pPr>
            <a:endParaRPr lang="en-US" altLang="en-US" sz="1400" dirty="0"/>
          </a:p>
          <a:p>
            <a:pPr marL="0" indent="0">
              <a:buClrTx/>
              <a:buNone/>
            </a:pPr>
            <a:endParaRPr lang="en-US" altLang="en-US" sz="1400" dirty="0"/>
          </a:p>
          <a:p>
            <a:pPr marL="0" indent="0">
              <a:buClrTx/>
              <a:buNone/>
            </a:pPr>
            <a:endParaRPr lang="en-US" altLang="en-US" sz="1400" dirty="0"/>
          </a:p>
          <a:p>
            <a:pPr marL="0" indent="0">
              <a:buNone/>
            </a:pPr>
            <a:r>
              <a:rPr lang="en-US" altLang="en-US" sz="1400" dirty="0"/>
              <a:t>Risk Impact </a:t>
            </a:r>
          </a:p>
          <a:p>
            <a:pPr marL="288925" lvl="1" indent="0">
              <a:buNone/>
            </a:pPr>
            <a:r>
              <a:rPr lang="en-US" altLang="en-US" sz="1100" dirty="0"/>
              <a:t>Project Size: </a:t>
            </a:r>
            <a:r>
              <a:rPr lang="en-US" altLang="en-US" sz="1100" b="0" dirty="0"/>
              <a:t>Small (approx. 120 hours)</a:t>
            </a:r>
          </a:p>
          <a:p>
            <a:pPr marL="288925" lvl="1" indent="0">
              <a:buNone/>
            </a:pPr>
            <a:r>
              <a:rPr lang="en-US" altLang="en-US" sz="1100" dirty="0"/>
              <a:t>Change Management: </a:t>
            </a:r>
            <a:r>
              <a:rPr lang="en-US" altLang="en-US" sz="1100" b="0" dirty="0"/>
              <a:t>Low (scope is clearly defined; only change expected would be the song analysis software)</a:t>
            </a:r>
          </a:p>
          <a:p>
            <a:pPr marL="288925" lvl="1" indent="0">
              <a:buNone/>
            </a:pPr>
            <a:r>
              <a:rPr lang="en-US" altLang="en-US" sz="1100" dirty="0"/>
              <a:t>Training/Communication: </a:t>
            </a:r>
            <a:r>
              <a:rPr lang="en-US" altLang="en-US" sz="1100" b="0" dirty="0"/>
              <a:t>High (model will need to be explained to sponsor and stakeholders, training on the final product and song analysis software for the end user)</a:t>
            </a:r>
          </a:p>
        </p:txBody>
      </p:sp>
    </p:spTree>
  </p:cSld>
  <p:clrMapOvr>
    <a:masterClrMapping/>
  </p:clrMapOvr>
  <p:transition>
    <p:wipe dir="r"/>
  </p:transition>
</p:sld>
</file>

<file path=ppt/theme/theme1.xml><?xml version="1.0" encoding="utf-8"?>
<a:theme xmlns:a="http://schemas.openxmlformats.org/drawingml/2006/main" name="Honeywell Powerpoint Templat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Honeywell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rge xmlns="6dd88d8b-f5f3-4047-816b-1b197e9e7887">R</Large>
    <ByPhase xmlns="6dd88d8b-f5f3-4047-816b-1b197e9e7887">.  Prioritization</ByPhase>
    <Small xmlns="6dd88d8b-f5f3-4047-816b-1b197e9e7887">O</Small>
    <Deliverable_x0020_or_x0020_Tool xmlns="6dd88d8b-f5f3-4047-816b-1b197e9e7887">Deliverable</Deliverable_x0020_or_x0020_Tool>
    <Purpose xmlns="6dd88d8b-f5f3-4047-816b-1b197e9e7887">Presentation of project readiness to begin; communicate risk levels; initiate financial and schedule management; Required in the Prioritization phase</Purpose>
    <Archived xmlns="6dd88d8b-f5f3-4047-816b-1b197e9e7887">false</Archived>
    <Size xmlns="6dd88d8b-f5f3-4047-816b-1b197e9e7887">
      <Value>Large</Value>
      <Value>Medium</Value>
    </Size>
    <Phase_x0020_or_x0020_Activity xmlns="6dd88d8b-f5f3-4047-816b-1b197e9e7887">Prioritization</Phase_x0020_or_x0020_Activity>
    <Medium xmlns="6dd88d8b-f5f3-4047-816b-1b197e9e7887">R</Medium>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7EB0E19481AD740816C510C741B9922" ma:contentTypeVersion="10" ma:contentTypeDescription="Create a new document." ma:contentTypeScope="" ma:versionID="c884e95d772af74ce8f852590f8116c4">
  <xsd:schema xmlns:xsd="http://www.w3.org/2001/XMLSchema" xmlns:p="http://schemas.microsoft.com/office/2006/metadata/properties" xmlns:ns2="6dd88d8b-f5f3-4047-816b-1b197e9e7887" targetNamespace="http://schemas.microsoft.com/office/2006/metadata/properties" ma:root="true" ma:fieldsID="2cfeafb710d96dd6f8df184b002bfc87" ns2:_="">
    <xsd:import namespace="6dd88d8b-f5f3-4047-816b-1b197e9e7887"/>
    <xsd:element name="properties">
      <xsd:complexType>
        <xsd:sequence>
          <xsd:element name="documentManagement">
            <xsd:complexType>
              <xsd:all>
                <xsd:element ref="ns2:Phase_x0020_or_x0020_Activity" minOccurs="0"/>
                <xsd:element ref="ns2:Deliverable_x0020_or_x0020_Tool" minOccurs="0"/>
                <xsd:element ref="ns2:Archived" minOccurs="0"/>
                <xsd:element ref="ns2:Purpose" minOccurs="0"/>
                <xsd:element ref="ns2:ByPhase" minOccurs="0"/>
                <xsd:element ref="ns2:Large" minOccurs="0"/>
                <xsd:element ref="ns2:Medium" minOccurs="0"/>
                <xsd:element ref="ns2:Small" minOccurs="0"/>
                <xsd:element ref="ns2:Size" minOccurs="0"/>
              </xsd:all>
            </xsd:complexType>
          </xsd:element>
        </xsd:sequence>
      </xsd:complexType>
    </xsd:element>
  </xsd:schema>
  <xsd:schema xmlns:xsd="http://www.w3.org/2001/XMLSchema" xmlns:dms="http://schemas.microsoft.com/office/2006/documentManagement/types" targetNamespace="6dd88d8b-f5f3-4047-816b-1b197e9e7887" elementFormDefault="qualified">
    <xsd:import namespace="http://schemas.microsoft.com/office/2006/documentManagement/types"/>
    <xsd:element name="Phase_x0020_or_x0020_Activity" ma:index="8" nillable="true" ma:displayName="Phase or Activity" ma:default="Prioritization" ma:format="Dropdown" ma:internalName="Phase_x0020_or_x0020_Activity">
      <xsd:simpleType>
        <xsd:restriction base="dms:Choice">
          <xsd:enumeration value="Prioritization"/>
          <xsd:enumeration value="Requirements_Planning"/>
          <xsd:enumeration value="Design_Build"/>
          <xsd:enumeration value="Test_Accept"/>
          <xsd:enumeration value="Implement_Close"/>
          <xsd:enumeration value="Maintenance"/>
          <xsd:enumeration value="Control"/>
          <xsd:enumeration value="Communications"/>
          <xsd:enumeration value="Financials"/>
        </xsd:restriction>
      </xsd:simpleType>
    </xsd:element>
    <xsd:element name="Deliverable_x0020_or_x0020_Tool" ma:index="9" nillable="true" ma:displayName="Deliverable or Tool" ma:default="Deliverable" ma:format="Dropdown" ma:internalName="Deliverable_x0020_or_x0020_Tool">
      <xsd:simpleType>
        <xsd:restriction base="dms:Choice">
          <xsd:enumeration value="Deliverable"/>
          <xsd:enumeration value="Tool"/>
        </xsd:restriction>
      </xsd:simpleType>
    </xsd:element>
    <xsd:element name="Archived" ma:index="10" nillable="true" ma:displayName="Archived" ma:default="0" ma:internalName="Archived">
      <xsd:simpleType>
        <xsd:restriction base="dms:Boolean"/>
      </xsd:simpleType>
    </xsd:element>
    <xsd:element name="Purpose" ma:index="11" nillable="true" ma:displayName="Purpose" ma:internalName="Purpose">
      <xsd:simpleType>
        <xsd:restriction base="dms:Note"/>
      </xsd:simpleType>
    </xsd:element>
    <xsd:element name="ByPhase" ma:index="12" nillable="true" ma:displayName="By Phase" ma:default=".  Prioritization" ma:format="Dropdown" ma:internalName="ByPhase">
      <xsd:simpleType>
        <xsd:restriction base="dms:Choice">
          <xsd:enumeration value=".  Control"/>
          <xsd:enumeration value=".  Prioritization"/>
          <xsd:enumeration value=". Requirements_Planning"/>
          <xsd:enumeration value=".Design_Build"/>
          <xsd:enumeration value=": Implement_Close"/>
          <xsd:enumeration value=":  Test_Accept"/>
          <xsd:enumeration value="_Maintenance"/>
          <xsd:enumeration value="Communications"/>
          <xsd:enumeration value="Financials"/>
        </xsd:restriction>
      </xsd:simpleType>
    </xsd:element>
    <xsd:element name="Large" ma:index="13" nillable="true" ma:displayName="Large" ma:default="R" ma:format="Dropdown" ma:internalName="Large">
      <xsd:simpleType>
        <xsd:restriction base="dms:Choice">
          <xsd:enumeration value="R"/>
          <xsd:enumeration value="O"/>
          <xsd:enumeration value="ERP"/>
          <xsd:enumeration value="N/A"/>
        </xsd:restriction>
      </xsd:simpleType>
    </xsd:element>
    <xsd:element name="Medium" ma:index="14" nillable="true" ma:displayName="Medium" ma:default="R" ma:format="Dropdown" ma:internalName="Medium">
      <xsd:simpleType>
        <xsd:restriction base="dms:Choice">
          <xsd:enumeration value="R"/>
          <xsd:enumeration value="O"/>
          <xsd:enumeration value="ERP"/>
          <xsd:enumeration value="N/A"/>
        </xsd:restriction>
      </xsd:simpleType>
    </xsd:element>
    <xsd:element name="Small" ma:index="15" nillable="true" ma:displayName="Small" ma:default="R" ma:format="Dropdown" ma:internalName="Small">
      <xsd:simpleType>
        <xsd:restriction base="dms:Choice">
          <xsd:enumeration value="R"/>
          <xsd:enumeration value="O"/>
          <xsd:enumeration value="ERP"/>
          <xsd:enumeration value="N/A"/>
        </xsd:restriction>
      </xsd:simpleType>
    </xsd:element>
    <xsd:element name="Size" ma:index="16" nillable="true" ma:displayName="Size" ma:default="All" ma:internalName="Size">
      <xsd:complexType>
        <xsd:complexContent>
          <xsd:extension base="dms:MultiChoice">
            <xsd:sequence>
              <xsd:element name="Value" maxOccurs="unbounded" minOccurs="0" nillable="true">
                <xsd:simpleType>
                  <xsd:restriction base="dms:Choice">
                    <xsd:enumeration value="All"/>
                    <xsd:enumeration value="Large"/>
                    <xsd:enumeration value="Medium"/>
                    <xsd:enumeration value="Smal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398395E-B0E0-46B3-AF87-10B7C4B8EA99}">
  <ds:schemaRefs>
    <ds:schemaRef ds:uri="http://schemas.microsoft.com/office/2006/metadata/longProperties"/>
  </ds:schemaRefs>
</ds:datastoreItem>
</file>

<file path=customXml/itemProps2.xml><?xml version="1.0" encoding="utf-8"?>
<ds:datastoreItem xmlns:ds="http://schemas.openxmlformats.org/officeDocument/2006/customXml" ds:itemID="{BEC355A2-6399-43F6-B938-5209FFC25CFA}">
  <ds:schemaRefs>
    <ds:schemaRef ds:uri="http://schemas.microsoft.com/sharepoint/v3/contenttype/forms"/>
  </ds:schemaRefs>
</ds:datastoreItem>
</file>

<file path=customXml/itemProps3.xml><?xml version="1.0" encoding="utf-8"?>
<ds:datastoreItem xmlns:ds="http://schemas.openxmlformats.org/officeDocument/2006/customXml" ds:itemID="{6BB5F666-97BA-4A59-842F-149FA4B73552}">
  <ds:schemaRefs>
    <ds:schemaRef ds:uri="http://schemas.microsoft.com/office/2006/metadata/properties"/>
    <ds:schemaRef ds:uri="http://schemas.microsoft.com/office/2006/documentManagement/types"/>
    <ds:schemaRef ds:uri="http://www.w3.org/XML/1998/namespace"/>
    <ds:schemaRef ds:uri="http://purl.org/dc/elements/1.1/"/>
    <ds:schemaRef ds:uri="6dd88d8b-f5f3-4047-816b-1b197e9e7887"/>
    <ds:schemaRef ds:uri="http://purl.org/dc/terms/"/>
    <ds:schemaRef ds:uri="http://purl.org/dc/dcmitype/"/>
    <ds:schemaRef ds:uri="http://schemas.openxmlformats.org/package/2006/metadata/core-properties"/>
    <ds:schemaRef ds:uri="http://schemas.microsoft.com/office/infopath/2007/PartnerControls"/>
  </ds:schemaRefs>
</ds:datastoreItem>
</file>

<file path=customXml/itemProps4.xml><?xml version="1.0" encoding="utf-8"?>
<ds:datastoreItem xmlns:ds="http://schemas.openxmlformats.org/officeDocument/2006/customXml" ds:itemID="{E583DE7D-D443-4E62-B6A7-13F614BB2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88d8b-f5f3-4047-816b-1b197e9e78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730</TotalTime>
  <Words>1143</Words>
  <Application>Microsoft Office PowerPoint</Application>
  <PresentationFormat>On-screen Show (4:3)</PresentationFormat>
  <Paragraphs>169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Wingdings</vt:lpstr>
      <vt:lpstr>Honeywell Powerpoint Template</vt:lpstr>
      <vt:lpstr>  Predicting Songs that Top the Charts  </vt:lpstr>
      <vt:lpstr>Project Description &amp; Scope </vt:lpstr>
      <vt:lpstr>Sponsors, Stakeholders, Roles,  Responsibilities, and Business Case</vt:lpstr>
      <vt:lpstr>Key Milestones &amp; Deliverables High Level Project Management Overview  </vt:lpstr>
      <vt:lpstr>Key Milestones &amp; Deliverables Drilled Down Project Management Overview  </vt:lpstr>
      <vt:lpstr>Critical Success Factors &amp; Risks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Songs that Top the Charts  </dc:title>
  <dc:creator>Scott Fiene</dc:creator>
  <cp:lastModifiedBy>Scott Fiene</cp:lastModifiedBy>
  <cp:revision>8</cp:revision>
  <dcterms:created xsi:type="dcterms:W3CDTF">2020-12-17T21:59:46Z</dcterms:created>
  <dcterms:modified xsi:type="dcterms:W3CDTF">2020-12-18T10:11:53Z</dcterms:modified>
</cp:coreProperties>
</file>