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ja-JP"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ja-JP"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ja-JP"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a:t>
            </a:r>
            <a:r>
              <a:rPr b="0" lang="ja-JP" sz="1800" spc="-1" strike="noStrike">
                <a:solidFill>
                  <a:srgbClr val="000000"/>
                </a:solidFill>
                <a:latin typeface="Arial"/>
              </a:rPr>
              <a:t>します。</a:t>
            </a:r>
            <a:endParaRPr b="0" lang="ja-JP"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a:t>
            </a:r>
            <a:r>
              <a:rPr b="0" lang="ja-JP" sz="1800" spc="-1" strike="noStrike">
                <a:solidFill>
                  <a:srgbClr val="000000"/>
                </a:solidFill>
                <a:latin typeface="Arial"/>
              </a:rPr>
              <a:t>します。</a:t>
            </a:r>
            <a:endParaRPr b="0" lang="ja-JP"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clweb.org/anthology/N16-1030.pdf"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368720" y="2088000"/>
            <a:ext cx="9141480" cy="2385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Arial"/>
                <a:ea typeface="DejaVu Sans"/>
              </a:rPr>
              <a:t>論文発表</a:t>
            </a:r>
            <a:br/>
            <a:br/>
            <a:r>
              <a:rPr b="0" lang="en-US" sz="2200" spc="-1" strike="noStrike">
                <a:solidFill>
                  <a:srgbClr val="000000"/>
                </a:solidFill>
                <a:latin typeface="Arial"/>
                <a:ea typeface="DejaVu Sans"/>
              </a:rPr>
              <a:t>今西達哉</a:t>
            </a: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304920" y="17380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どんなもの？</a:t>
            </a:r>
            <a:endParaRPr b="0" lang="en-US" sz="1800" spc="-1" strike="noStrike">
              <a:latin typeface="Arial"/>
            </a:endParaRPr>
          </a:p>
        </p:txBody>
      </p:sp>
      <p:sp>
        <p:nvSpPr>
          <p:cNvPr id="78" name="CustomShape 2"/>
          <p:cNvSpPr/>
          <p:nvPr/>
        </p:nvSpPr>
        <p:spPr>
          <a:xfrm>
            <a:off x="6463440" y="343512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先行研究と比べて何がすごい？</a:t>
            </a:r>
            <a:endParaRPr b="0" lang="en-US" sz="1800" spc="-1" strike="noStrike">
              <a:latin typeface="Arial"/>
            </a:endParaRPr>
          </a:p>
        </p:txBody>
      </p:sp>
      <p:sp>
        <p:nvSpPr>
          <p:cNvPr id="79" name="CustomShape 3"/>
          <p:cNvSpPr/>
          <p:nvPr/>
        </p:nvSpPr>
        <p:spPr>
          <a:xfrm>
            <a:off x="30492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技術の手法や肝は？</a:t>
            </a:r>
            <a:endParaRPr b="0" lang="en-US" sz="1800" spc="-1" strike="noStrike">
              <a:latin typeface="Arial"/>
            </a:endParaRPr>
          </a:p>
        </p:txBody>
      </p:sp>
      <p:sp>
        <p:nvSpPr>
          <p:cNvPr id="80" name="CustomShape 4"/>
          <p:cNvSpPr/>
          <p:nvPr/>
        </p:nvSpPr>
        <p:spPr>
          <a:xfrm>
            <a:off x="6463440" y="17344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議論はある？</a:t>
            </a:r>
            <a:endParaRPr b="0" lang="en-US" sz="1800" spc="-1" strike="noStrike">
              <a:latin typeface="Arial"/>
            </a:endParaRPr>
          </a:p>
        </p:txBody>
      </p:sp>
      <p:sp>
        <p:nvSpPr>
          <p:cNvPr id="81" name="CustomShape 5"/>
          <p:cNvSpPr/>
          <p:nvPr/>
        </p:nvSpPr>
        <p:spPr>
          <a:xfrm>
            <a:off x="270720" y="3451680"/>
            <a:ext cx="545220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どうやって有効だと検証した？</a:t>
            </a:r>
            <a:endParaRPr b="0" lang="en-US" sz="1800" spc="-1" strike="noStrike">
              <a:latin typeface="Arial"/>
            </a:endParaRPr>
          </a:p>
        </p:txBody>
      </p:sp>
      <p:sp>
        <p:nvSpPr>
          <p:cNvPr id="82" name="CustomShape 6"/>
          <p:cNvSpPr/>
          <p:nvPr/>
        </p:nvSpPr>
        <p:spPr>
          <a:xfrm>
            <a:off x="646344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次に読むべき論文は？</a:t>
            </a:r>
            <a:endParaRPr b="0" lang="en-US" sz="1800" spc="-1" strike="noStrike">
              <a:latin typeface="Arial"/>
            </a:endParaRPr>
          </a:p>
        </p:txBody>
      </p:sp>
      <p:pic>
        <p:nvPicPr>
          <p:cNvPr id="83" name="Google Shape;100;g62b903b8ea_0_60" descr=""/>
          <p:cNvPicPr/>
          <p:nvPr/>
        </p:nvPicPr>
        <p:blipFill>
          <a:blip r:embed="rId1"/>
          <a:stretch/>
        </p:blipFill>
        <p:spPr>
          <a:xfrm>
            <a:off x="0" y="0"/>
            <a:ext cx="12189600" cy="1615680"/>
          </a:xfrm>
          <a:prstGeom prst="rect">
            <a:avLst/>
          </a:prstGeom>
          <a:ln>
            <a:noFill/>
          </a:ln>
        </p:spPr>
      </p:pic>
      <p:sp>
        <p:nvSpPr>
          <p:cNvPr id="84" name="CustomShape 7"/>
          <p:cNvSpPr/>
          <p:nvPr/>
        </p:nvSpPr>
        <p:spPr>
          <a:xfrm>
            <a:off x="6463440" y="58701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Calibri"/>
              </a:rPr>
              <a:t>Zhiheng Huang, Wei Xu, and Kai Yu. 2015. Bidi</a:t>
            </a:r>
            <a:r>
              <a:rPr b="0" lang="en-US" sz="1050" spc="-1" strike="noStrike">
                <a:solidFill>
                  <a:srgbClr val="000000"/>
                </a:solidFill>
                <a:latin typeface="Calibri"/>
                <a:ea typeface="Calibri"/>
              </a:rPr>
              <a:t>rectional LSTM-CRF models for sequence tagging.CoRR, abs/1508.01991.</a:t>
            </a:r>
            <a:br/>
            <a:br/>
            <a:br/>
            <a:br/>
            <a:endParaRPr b="0" lang="en-US" sz="1050" spc="-1" strike="noStrike">
              <a:latin typeface="Arial"/>
            </a:endParaRPr>
          </a:p>
        </p:txBody>
      </p:sp>
      <p:sp>
        <p:nvSpPr>
          <p:cNvPr id="85" name="CustomShape 8"/>
          <p:cNvSpPr/>
          <p:nvPr/>
        </p:nvSpPr>
        <p:spPr>
          <a:xfrm>
            <a:off x="6463440" y="243828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特に無し</a:t>
            </a:r>
            <a:br/>
            <a:br/>
            <a:br/>
            <a:br/>
            <a:endParaRPr b="0" lang="en-US" sz="1050" spc="-1" strike="noStrike">
              <a:latin typeface="Arial"/>
            </a:endParaRPr>
          </a:p>
        </p:txBody>
      </p:sp>
      <p:sp>
        <p:nvSpPr>
          <p:cNvPr id="86" name="CustomShape 9"/>
          <p:cNvSpPr/>
          <p:nvPr/>
        </p:nvSpPr>
        <p:spPr>
          <a:xfrm>
            <a:off x="270720" y="4159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CoNLL-2002</a:t>
            </a:r>
            <a:r>
              <a:rPr b="0" lang="en-US" sz="1050" spc="-1" strike="noStrike">
                <a:solidFill>
                  <a:srgbClr val="000000"/>
                </a:solidFill>
                <a:latin typeface="Calibri"/>
                <a:ea typeface="Calibri"/>
              </a:rPr>
              <a:t>および</a:t>
            </a:r>
            <a:r>
              <a:rPr b="0" lang="en-US" sz="1050" spc="-1" strike="noStrike">
                <a:solidFill>
                  <a:srgbClr val="000000"/>
                </a:solidFill>
                <a:latin typeface="Calibri"/>
                <a:ea typeface="Calibri"/>
              </a:rPr>
              <a:t>CoNLL-2003</a:t>
            </a:r>
            <a:r>
              <a:rPr b="0" lang="en-US" sz="1050" spc="-1" strike="noStrike">
                <a:solidFill>
                  <a:srgbClr val="000000"/>
                </a:solidFill>
                <a:latin typeface="Calibri"/>
                <a:ea typeface="Calibri"/>
              </a:rPr>
              <a:t>のデータセットで</a:t>
            </a:r>
            <a:r>
              <a:rPr b="0" lang="en-US" sz="1050" spc="-1" strike="noStrike">
                <a:solidFill>
                  <a:srgbClr val="000000"/>
                </a:solidFill>
                <a:latin typeface="Calibri"/>
                <a:ea typeface="Calibri"/>
              </a:rPr>
              <a:t>F1</a:t>
            </a:r>
            <a:r>
              <a:rPr b="0" lang="en-US" sz="1050" spc="-1" strike="noStrike">
                <a:solidFill>
                  <a:srgbClr val="000000"/>
                </a:solidFill>
                <a:latin typeface="Calibri"/>
                <a:ea typeface="Calibri"/>
              </a:rPr>
              <a:t>を評価した。</a:t>
            </a:r>
            <a:endParaRPr b="0" lang="en-US" sz="1050" spc="-1" strike="noStrike">
              <a:latin typeface="Arial"/>
            </a:endParaRPr>
          </a:p>
          <a:p>
            <a:pPr>
              <a:lnSpc>
                <a:spcPct val="100000"/>
              </a:lnSpc>
            </a:pPr>
            <a:r>
              <a:rPr b="0" lang="en-US" sz="1050" spc="-1" strike="noStrike">
                <a:solidFill>
                  <a:srgbClr val="000000"/>
                </a:solidFill>
                <a:latin typeface="Calibri"/>
                <a:ea typeface="Calibri"/>
              </a:rPr>
              <a:t>オランダ語、ドイツ語、スペイン語の</a:t>
            </a:r>
            <a:r>
              <a:rPr b="0" lang="en-US" sz="1050" spc="-1" strike="noStrike">
                <a:solidFill>
                  <a:srgbClr val="000000"/>
                </a:solidFill>
                <a:latin typeface="Calibri"/>
                <a:ea typeface="Calibri"/>
              </a:rPr>
              <a:t>LSTM-CRF</a:t>
            </a:r>
            <a:r>
              <a:rPr b="0" lang="en-US" sz="1050" spc="-1" strike="noStrike">
                <a:solidFill>
                  <a:srgbClr val="000000"/>
                </a:solidFill>
                <a:latin typeface="Calibri"/>
                <a:ea typeface="Calibri"/>
              </a:rPr>
              <a:t>を使用した</a:t>
            </a:r>
            <a:r>
              <a:rPr b="0" lang="en-US" sz="1050" spc="-1" strike="noStrike">
                <a:solidFill>
                  <a:srgbClr val="000000"/>
                </a:solidFill>
                <a:latin typeface="Calibri"/>
                <a:ea typeface="Calibri"/>
              </a:rPr>
              <a:t>NER</a:t>
            </a:r>
            <a:r>
              <a:rPr b="0" lang="en-US" sz="1050" spc="-1" strike="noStrike">
                <a:solidFill>
                  <a:srgbClr val="000000"/>
                </a:solidFill>
                <a:latin typeface="Calibri"/>
                <a:ea typeface="Calibri"/>
              </a:rPr>
              <a:t>パフォーマンスは</a:t>
            </a:r>
            <a:r>
              <a:rPr b="0" lang="en-US" sz="1050" spc="-1" strike="noStrike">
                <a:solidFill>
                  <a:srgbClr val="000000"/>
                </a:solidFill>
                <a:latin typeface="Calibri"/>
                <a:ea typeface="Calibri"/>
              </a:rPr>
              <a:t>SOTA</a:t>
            </a:r>
            <a:r>
              <a:rPr b="0" lang="en-US" sz="1050" spc="-1" strike="noStrike">
                <a:solidFill>
                  <a:srgbClr val="000000"/>
                </a:solidFill>
                <a:latin typeface="Calibri"/>
                <a:ea typeface="Calibri"/>
              </a:rPr>
              <a:t>。英語では特徴量エンジニアリング</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地名辞典なしで</a:t>
            </a:r>
            <a:r>
              <a:rPr b="0" lang="en-US" sz="1050" spc="-1" strike="noStrike">
                <a:solidFill>
                  <a:srgbClr val="000000"/>
                </a:solidFill>
                <a:latin typeface="Calibri"/>
                <a:ea typeface="Calibri"/>
              </a:rPr>
              <a:t>SOTA</a:t>
            </a:r>
            <a:r>
              <a:rPr b="0" lang="en-US" sz="1050" spc="-1" strike="noStrike">
                <a:solidFill>
                  <a:srgbClr val="000000"/>
                </a:solidFill>
                <a:latin typeface="Calibri"/>
                <a:ea typeface="Calibri"/>
              </a:rPr>
              <a:t>にかなり近い性能を出した。遷移ベースアルゴリズムのモデルは</a:t>
            </a:r>
            <a:r>
              <a:rPr b="0" lang="en-US" sz="1050" spc="-1" strike="noStrike">
                <a:solidFill>
                  <a:srgbClr val="000000"/>
                </a:solidFill>
                <a:latin typeface="Calibri"/>
                <a:ea typeface="Calibri"/>
              </a:rPr>
              <a:t>LSTM-CRF</a:t>
            </a:r>
            <a:r>
              <a:rPr b="0" lang="en-US" sz="1050" spc="-1" strike="noStrike">
                <a:solidFill>
                  <a:srgbClr val="000000"/>
                </a:solidFill>
                <a:latin typeface="Calibri"/>
                <a:ea typeface="Calibri"/>
              </a:rPr>
              <a:t>よりも性能は劣るが、いくつかの言語で先行モデルよりも良い性能が出ている。</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sp>
        <p:nvSpPr>
          <p:cNvPr id="87" name="CustomShape 10"/>
          <p:cNvSpPr/>
          <p:nvPr/>
        </p:nvSpPr>
        <p:spPr>
          <a:xfrm>
            <a:off x="304920" y="5878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DejaVu Sans"/>
              </a:rPr>
              <a:t>双方向</a:t>
            </a:r>
            <a:r>
              <a:rPr b="0" lang="en-US" sz="1050" spc="-1" strike="noStrike">
                <a:solidFill>
                  <a:srgbClr val="000000"/>
                </a:solidFill>
                <a:latin typeface="Calibri"/>
                <a:ea typeface="DejaVu Sans"/>
              </a:rPr>
              <a:t>LSTM</a:t>
            </a:r>
            <a:r>
              <a:rPr b="0" lang="en-US" sz="1050" spc="-1" strike="noStrike">
                <a:solidFill>
                  <a:srgbClr val="000000"/>
                </a:solidFill>
                <a:latin typeface="Calibri"/>
                <a:ea typeface="DejaVu Sans"/>
              </a:rPr>
              <a:t>に単語埋め込みを入力し、順方向・逆方向の結果を結合したものを</a:t>
            </a:r>
            <a:r>
              <a:rPr b="0" lang="en-US" sz="1050" spc="-1" strike="noStrike">
                <a:solidFill>
                  <a:srgbClr val="000000"/>
                </a:solidFill>
                <a:latin typeface="Calibri"/>
                <a:ea typeface="DejaVu Sans"/>
              </a:rPr>
              <a:t>CRF</a:t>
            </a:r>
            <a:r>
              <a:rPr b="0" lang="en-US" sz="1050" spc="-1" strike="noStrike">
                <a:solidFill>
                  <a:srgbClr val="000000"/>
                </a:solidFill>
                <a:latin typeface="Calibri"/>
                <a:ea typeface="DejaVu Sans"/>
              </a:rPr>
              <a:t>に入力する。入力される単語埋め込みは、文字埋め込みを入力とした双方向</a:t>
            </a:r>
            <a:r>
              <a:rPr b="0" lang="en-US" sz="1050" spc="-1" strike="noStrike">
                <a:solidFill>
                  <a:srgbClr val="000000"/>
                </a:solidFill>
                <a:latin typeface="Calibri"/>
                <a:ea typeface="DejaVu Sans"/>
              </a:rPr>
              <a:t>LSTM</a:t>
            </a:r>
            <a:r>
              <a:rPr b="0" lang="en-US" sz="1050" spc="-1" strike="noStrike">
                <a:solidFill>
                  <a:srgbClr val="000000"/>
                </a:solidFill>
                <a:latin typeface="Calibri"/>
                <a:ea typeface="DejaVu Sans"/>
              </a:rPr>
              <a:t>の出力をルックアップテーブルの結果に結合したものを指す。</a:t>
            </a:r>
            <a:endParaRPr b="0" lang="en-US" sz="1050" spc="-1" strike="noStrike">
              <a:latin typeface="Arial"/>
            </a:endParaRPr>
          </a:p>
          <a:p>
            <a:pPr>
              <a:lnSpc>
                <a:spcPct val="100000"/>
              </a:lnSpc>
            </a:pPr>
            <a:r>
              <a:rPr b="0" lang="en-US" sz="1050" spc="-1" strike="noStrike">
                <a:solidFill>
                  <a:srgbClr val="000000"/>
                </a:solidFill>
                <a:latin typeface="Calibri"/>
                <a:ea typeface="DejaVu Sans"/>
              </a:rPr>
              <a:t>遷移ベースアルゴリズムモデルの説明は省略。</a:t>
            </a:r>
            <a:br/>
            <a:br/>
            <a:br/>
            <a:br/>
            <a:endParaRPr b="0" lang="en-US" sz="1050" spc="-1" strike="noStrike">
              <a:latin typeface="Arial"/>
            </a:endParaRPr>
          </a:p>
        </p:txBody>
      </p:sp>
      <p:sp>
        <p:nvSpPr>
          <p:cNvPr id="88" name="CustomShape 11"/>
          <p:cNvSpPr/>
          <p:nvPr/>
        </p:nvSpPr>
        <p:spPr>
          <a:xfrm>
            <a:off x="6463440" y="41259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固有表現認識の学習はこれまで地名時点などの言語特有の知識リソースが利用されてきたが、新しい言語や領域の学習をするための開発コストが大きかった。</a:t>
            </a:r>
            <a:endParaRPr b="0" lang="en-US" sz="1050" spc="-1" strike="noStrike">
              <a:latin typeface="Arial"/>
            </a:endParaRPr>
          </a:p>
          <a:p>
            <a:pPr>
              <a:lnSpc>
                <a:spcPct val="100000"/>
              </a:lnSpc>
            </a:pPr>
            <a:r>
              <a:rPr b="0" lang="en-US" sz="1050" spc="-1" strike="noStrike">
                <a:solidFill>
                  <a:srgbClr val="000000"/>
                </a:solidFill>
                <a:latin typeface="Arial"/>
                <a:ea typeface="DejaVu Sans"/>
              </a:rPr>
              <a:t>提案されたモデルは単語の綴りと分布の情報を利用して単語を表現し、言語に依存せずに適用が可能になっている。</a:t>
            </a:r>
            <a:br/>
            <a:br/>
            <a:br/>
            <a:br/>
            <a:endParaRPr b="0" lang="en-US" sz="1050" spc="-1" strike="noStrike">
              <a:latin typeface="Arial"/>
            </a:endParaRPr>
          </a:p>
        </p:txBody>
      </p:sp>
      <p:sp>
        <p:nvSpPr>
          <p:cNvPr id="89" name="CustomShape 12"/>
          <p:cNvSpPr/>
          <p:nvPr/>
        </p:nvSpPr>
        <p:spPr>
          <a:xfrm>
            <a:off x="304920" y="244692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 </a:t>
            </a:r>
            <a:r>
              <a:rPr b="0" lang="en-US" sz="1050" spc="-1" strike="noStrike">
                <a:solidFill>
                  <a:srgbClr val="000000"/>
                </a:solidFill>
                <a:latin typeface="Calibri"/>
                <a:ea typeface="Calibri"/>
              </a:rPr>
              <a:t>固有表現抽出</a:t>
            </a:r>
            <a:r>
              <a:rPr b="0" lang="en-US" sz="1050" spc="-1" strike="noStrike">
                <a:solidFill>
                  <a:srgbClr val="000000"/>
                </a:solidFill>
                <a:latin typeface="Calibri"/>
                <a:ea typeface="Calibri"/>
              </a:rPr>
              <a:t>(NER)</a:t>
            </a:r>
            <a:r>
              <a:rPr b="0" lang="en-US" sz="1050" spc="-1" strike="noStrike">
                <a:solidFill>
                  <a:srgbClr val="000000"/>
                </a:solidFill>
                <a:latin typeface="Calibri"/>
                <a:ea typeface="Calibri"/>
              </a:rPr>
              <a:t>のためのニューラルアーキテクチャを提案するもの。「条件付き確率場</a:t>
            </a:r>
            <a:r>
              <a:rPr b="0" lang="en-US" sz="1050" spc="-1" strike="noStrike">
                <a:solidFill>
                  <a:srgbClr val="000000"/>
                </a:solidFill>
                <a:latin typeface="Calibri"/>
                <a:ea typeface="Calibri"/>
              </a:rPr>
              <a:t>(CRF)</a:t>
            </a:r>
            <a:r>
              <a:rPr b="0" lang="en-US" sz="1050" spc="-1" strike="noStrike">
                <a:solidFill>
                  <a:srgbClr val="000000"/>
                </a:solidFill>
                <a:latin typeface="Calibri"/>
                <a:ea typeface="Calibri"/>
              </a:rPr>
              <a:t>を備えた双方向</a:t>
            </a:r>
            <a:r>
              <a:rPr b="0" lang="en-US" sz="1050" spc="-1" strike="noStrike">
                <a:solidFill>
                  <a:srgbClr val="000000"/>
                </a:solidFill>
                <a:latin typeface="Calibri"/>
                <a:ea typeface="Calibri"/>
              </a:rPr>
              <a:t>LSTM(LSTM-CRF)</a:t>
            </a:r>
            <a:r>
              <a:rPr b="0" lang="en-US" sz="1050" spc="-1" strike="noStrike">
                <a:solidFill>
                  <a:srgbClr val="000000"/>
                </a:solidFill>
                <a:latin typeface="Calibri"/>
                <a:ea typeface="Calibri"/>
              </a:rPr>
              <a:t>」と「状態がスタック</a:t>
            </a:r>
            <a:r>
              <a:rPr b="0" lang="en-US" sz="1050" spc="-1" strike="noStrike">
                <a:solidFill>
                  <a:srgbClr val="000000"/>
                </a:solidFill>
                <a:latin typeface="Calibri"/>
                <a:ea typeface="Calibri"/>
              </a:rPr>
              <a:t>LSTM</a:t>
            </a:r>
            <a:r>
              <a:rPr b="0" lang="en-US" sz="1050" spc="-1" strike="noStrike">
                <a:solidFill>
                  <a:srgbClr val="000000"/>
                </a:solidFill>
                <a:latin typeface="Calibri"/>
                <a:ea typeface="Calibri"/>
              </a:rPr>
              <a:t>で表される遷移ベース解析にインスパイアされたアルゴリズムを使用して入力文のチャンク</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塊</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を構築・ラベリングする新しいモデル」を比較する。</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grpSp>
        <p:nvGrpSpPr>
          <p:cNvPr id="90" name="Group 13"/>
          <p:cNvGrpSpPr/>
          <p:nvPr/>
        </p:nvGrpSpPr>
        <p:grpSpPr>
          <a:xfrm>
            <a:off x="0" y="20880"/>
            <a:ext cx="12189600" cy="1633320"/>
            <a:chOff x="0" y="20880"/>
            <a:chExt cx="12189600" cy="1633320"/>
          </a:xfrm>
        </p:grpSpPr>
        <p:sp>
          <p:nvSpPr>
            <p:cNvPr id="91" name="CustomShape 14"/>
            <p:cNvSpPr/>
            <p:nvPr/>
          </p:nvSpPr>
          <p:spPr>
            <a:xfrm>
              <a:off x="0" y="20880"/>
              <a:ext cx="12189600" cy="1633320"/>
            </a:xfrm>
            <a:prstGeom prst="rect">
              <a:avLst/>
            </a:prstGeom>
            <a:solidFill>
              <a:srgbClr val="595959">
                <a:alpha val="86000"/>
              </a:srgbClr>
            </a:solidFill>
            <a:ln w="12600">
              <a:solidFill>
                <a:srgbClr val="31538f"/>
              </a:solidFill>
              <a:miter/>
            </a:ln>
          </p:spPr>
          <p:style>
            <a:lnRef idx="0"/>
            <a:fillRef idx="0"/>
            <a:effectRef idx="0"/>
            <a:fontRef idx="minor"/>
          </p:style>
        </p:sp>
        <p:sp>
          <p:nvSpPr>
            <p:cNvPr id="92" name="CustomShape 15"/>
            <p:cNvSpPr/>
            <p:nvPr/>
          </p:nvSpPr>
          <p:spPr>
            <a:xfrm>
              <a:off x="2666880" y="56160"/>
              <a:ext cx="6855480" cy="828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latin typeface="Calibri"/>
                  <a:ea typeface="Calibri"/>
                </a:rPr>
                <a:t>Neural Architectures for Named Entity Recognition</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endParaRPr b="0" lang="en-US" sz="1600" spc="-1" strike="noStrike">
                <a:latin typeface="Arial"/>
              </a:endParaRPr>
            </a:p>
          </p:txBody>
        </p:sp>
        <p:sp>
          <p:nvSpPr>
            <p:cNvPr id="93" name="CustomShape 16"/>
            <p:cNvSpPr/>
            <p:nvPr/>
          </p:nvSpPr>
          <p:spPr>
            <a:xfrm>
              <a:off x="1643040" y="771480"/>
              <a:ext cx="9047880" cy="30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June 2016</a:t>
              </a: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Guillaume Lample,  Miguel Ballesteros,</a:t>
              </a:r>
              <a:endParaRPr b="0" lang="en-US" sz="1400" spc="-1" strike="noStrike">
                <a:latin typeface="Arial"/>
              </a:endParaRPr>
            </a:p>
            <a:p>
              <a:pPr algn="ctr">
                <a:lnSpc>
                  <a:spcPct val="100000"/>
                </a:lnSpc>
              </a:pPr>
              <a:r>
                <a:rPr b="0" lang="en-US" sz="1400" spc="-1" strike="noStrike">
                  <a:solidFill>
                    <a:srgbClr val="ffffff"/>
                  </a:solidFill>
                  <a:latin typeface="Calibri"/>
                  <a:ea typeface="Calibri"/>
                </a:rPr>
                <a:t>Sandeep Subramanian, Kazuya Kawakami, Chris Dyer</a:t>
              </a:r>
              <a:endParaRPr b="0" lang="en-US" sz="1400" spc="-1" strike="noStrike">
                <a:latin typeface="Arial"/>
              </a:endParaRPr>
            </a:p>
          </p:txBody>
        </p:sp>
        <p:sp>
          <p:nvSpPr>
            <p:cNvPr id="94" name="CustomShape 17"/>
            <p:cNvSpPr/>
            <p:nvPr/>
          </p:nvSpPr>
          <p:spPr>
            <a:xfrm>
              <a:off x="2543040" y="1272240"/>
              <a:ext cx="6855480" cy="27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7ebec1"/>
                  </a:solidFill>
                  <a:uFillTx/>
                  <a:latin typeface="Arial"/>
                  <a:ea typeface="Arial"/>
                  <a:hlinkClick r:id="rId2"/>
                </a:rPr>
                <a:t>https://www.aclweb.org/anthology/N16-1030.pdf</a:t>
              </a:r>
              <a:endParaRPr b="0" lang="en-US" sz="1200" spc="-1" strike="noStrike">
                <a:latin typeface="Arial"/>
              </a:endParaRPr>
            </a:p>
          </p:txBody>
        </p:sp>
      </p:grpSp>
      <p:sp>
        <p:nvSpPr>
          <p:cNvPr id="95" name="CustomShape 18"/>
          <p:cNvSpPr/>
          <p:nvPr/>
        </p:nvSpPr>
        <p:spPr>
          <a:xfrm>
            <a:off x="10667880" y="6545880"/>
            <a:ext cx="1521360" cy="366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Calibri"/>
              </a:rPr>
              <a:t>日付</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304920" y="17380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どんなもの？</a:t>
            </a:r>
            <a:endParaRPr b="0" lang="en-US" sz="1800" spc="-1" strike="noStrike">
              <a:latin typeface="Arial"/>
            </a:endParaRPr>
          </a:p>
        </p:txBody>
      </p:sp>
      <p:sp>
        <p:nvSpPr>
          <p:cNvPr id="97" name="CustomShape 2"/>
          <p:cNvSpPr/>
          <p:nvPr/>
        </p:nvSpPr>
        <p:spPr>
          <a:xfrm>
            <a:off x="6463440" y="343512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先行研究と比べて何がすごい？</a:t>
            </a:r>
            <a:endParaRPr b="0" lang="en-US" sz="1800" spc="-1" strike="noStrike">
              <a:latin typeface="Arial"/>
            </a:endParaRPr>
          </a:p>
        </p:txBody>
      </p:sp>
      <p:sp>
        <p:nvSpPr>
          <p:cNvPr id="98" name="CustomShape 3"/>
          <p:cNvSpPr/>
          <p:nvPr/>
        </p:nvSpPr>
        <p:spPr>
          <a:xfrm>
            <a:off x="30492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技術の手法や肝は？</a:t>
            </a:r>
            <a:endParaRPr b="0" lang="en-US" sz="1800" spc="-1" strike="noStrike">
              <a:latin typeface="Arial"/>
            </a:endParaRPr>
          </a:p>
        </p:txBody>
      </p:sp>
      <p:sp>
        <p:nvSpPr>
          <p:cNvPr id="99" name="CustomShape 4"/>
          <p:cNvSpPr/>
          <p:nvPr/>
        </p:nvSpPr>
        <p:spPr>
          <a:xfrm>
            <a:off x="6463440" y="17344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議論はある？</a:t>
            </a:r>
            <a:endParaRPr b="0" lang="en-US" sz="1800" spc="-1" strike="noStrike">
              <a:latin typeface="Arial"/>
            </a:endParaRPr>
          </a:p>
        </p:txBody>
      </p:sp>
      <p:sp>
        <p:nvSpPr>
          <p:cNvPr id="100" name="CustomShape 5"/>
          <p:cNvSpPr/>
          <p:nvPr/>
        </p:nvSpPr>
        <p:spPr>
          <a:xfrm>
            <a:off x="270720" y="3451680"/>
            <a:ext cx="545220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どうやって有効だと検証した？</a:t>
            </a:r>
            <a:endParaRPr b="0" lang="en-US" sz="1800" spc="-1" strike="noStrike">
              <a:latin typeface="Arial"/>
            </a:endParaRPr>
          </a:p>
        </p:txBody>
      </p:sp>
      <p:sp>
        <p:nvSpPr>
          <p:cNvPr id="101" name="CustomShape 6"/>
          <p:cNvSpPr/>
          <p:nvPr/>
        </p:nvSpPr>
        <p:spPr>
          <a:xfrm>
            <a:off x="646344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次に読むべき論文は？</a:t>
            </a:r>
            <a:endParaRPr b="0" lang="en-US" sz="1800" spc="-1" strike="noStrike">
              <a:latin typeface="Arial"/>
            </a:endParaRPr>
          </a:p>
        </p:txBody>
      </p:sp>
      <p:pic>
        <p:nvPicPr>
          <p:cNvPr id="102" name="Google Shape;100;g62b903b8ea_0_60" descr=""/>
          <p:cNvPicPr/>
          <p:nvPr/>
        </p:nvPicPr>
        <p:blipFill>
          <a:blip r:embed="rId1"/>
          <a:stretch/>
        </p:blipFill>
        <p:spPr>
          <a:xfrm>
            <a:off x="0" y="0"/>
            <a:ext cx="12189600" cy="1615680"/>
          </a:xfrm>
          <a:prstGeom prst="rect">
            <a:avLst/>
          </a:prstGeom>
          <a:ln>
            <a:noFill/>
          </a:ln>
        </p:spPr>
      </p:pic>
      <p:sp>
        <p:nvSpPr>
          <p:cNvPr id="103" name="CustomShape 7"/>
          <p:cNvSpPr/>
          <p:nvPr/>
        </p:nvSpPr>
        <p:spPr>
          <a:xfrm>
            <a:off x="6463440" y="58701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DejaVu Sans"/>
              </a:rPr>
              <a:t>TagLM</a:t>
            </a:r>
            <a:r>
              <a:rPr b="0" lang="en-US" sz="1050" spc="-1" strike="noStrike">
                <a:solidFill>
                  <a:srgbClr val="000000"/>
                </a:solidFill>
                <a:latin typeface="Calibri"/>
                <a:ea typeface="DejaVu Sans"/>
              </a:rPr>
              <a:t>のベースラインとなったモデル</a:t>
            </a:r>
            <a:endParaRPr b="0" lang="en-US" sz="1050" spc="-1" strike="noStrike">
              <a:latin typeface="Arial"/>
            </a:endParaRPr>
          </a:p>
          <a:p>
            <a:pPr>
              <a:lnSpc>
                <a:spcPct val="100000"/>
              </a:lnSpc>
            </a:pPr>
            <a:r>
              <a:rPr b="0" lang="en-US" sz="1050" spc="-1" strike="noStrike">
                <a:solidFill>
                  <a:srgbClr val="000000"/>
                </a:solidFill>
                <a:latin typeface="Calibri"/>
                <a:ea typeface="DejaVu Sans"/>
              </a:rPr>
              <a:t>Guillaume Lample, Miguel Ballesteros, Sandeep Subramanian, Kazuya Kawakami, and Chris Dyer. 2016.</a:t>
            </a:r>
            <a:endParaRPr b="0" lang="en-US" sz="1050" spc="-1" strike="noStrike">
              <a:latin typeface="Arial"/>
            </a:endParaRPr>
          </a:p>
          <a:p>
            <a:pPr>
              <a:lnSpc>
                <a:spcPct val="100000"/>
              </a:lnSpc>
            </a:pPr>
            <a:r>
              <a:rPr b="0" lang="en-US" sz="1050" spc="-1" strike="noStrike">
                <a:solidFill>
                  <a:srgbClr val="000000"/>
                </a:solidFill>
                <a:latin typeface="Calibri"/>
                <a:ea typeface="Calibri"/>
              </a:rPr>
              <a:t>Neural architectures for named entity recognition.</a:t>
            </a:r>
            <a:endParaRPr b="0" lang="en-US" sz="1050" spc="-1" strike="noStrike">
              <a:latin typeface="Arial"/>
            </a:endParaRPr>
          </a:p>
          <a:p>
            <a:pPr>
              <a:lnSpc>
                <a:spcPct val="100000"/>
              </a:lnSpc>
            </a:pPr>
            <a:r>
              <a:rPr b="0" lang="en-US" sz="1050" spc="-1" strike="noStrike">
                <a:solidFill>
                  <a:srgbClr val="000000"/>
                </a:solidFill>
                <a:latin typeface="Calibri"/>
                <a:ea typeface="Calibri"/>
              </a:rPr>
              <a:t>In NAACL-HLT.</a:t>
            </a:r>
            <a:br/>
            <a:br/>
            <a:br/>
            <a:br/>
            <a:endParaRPr b="0" lang="en-US" sz="1050" spc="-1" strike="noStrike">
              <a:latin typeface="Arial"/>
            </a:endParaRPr>
          </a:p>
        </p:txBody>
      </p:sp>
      <p:sp>
        <p:nvSpPr>
          <p:cNvPr id="104" name="CustomShape 8"/>
          <p:cNvSpPr/>
          <p:nvPr/>
        </p:nvSpPr>
        <p:spPr>
          <a:xfrm>
            <a:off x="6463440" y="243828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特に無し</a:t>
            </a:r>
            <a:br/>
            <a:br/>
            <a:br/>
            <a:br/>
            <a:endParaRPr b="0" lang="en-US" sz="1050" spc="-1" strike="noStrike">
              <a:latin typeface="Arial"/>
            </a:endParaRPr>
          </a:p>
        </p:txBody>
      </p:sp>
      <p:sp>
        <p:nvSpPr>
          <p:cNvPr id="105" name="CustomShape 9"/>
          <p:cNvSpPr/>
          <p:nvPr/>
        </p:nvSpPr>
        <p:spPr>
          <a:xfrm>
            <a:off x="270720" y="4159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CoNLL 2003 NER</a:t>
            </a:r>
            <a:r>
              <a:rPr b="0" lang="en-US" sz="1050" spc="-1" strike="noStrike">
                <a:solidFill>
                  <a:srgbClr val="000000"/>
                </a:solidFill>
                <a:latin typeface="Calibri"/>
                <a:ea typeface="Calibri"/>
              </a:rPr>
              <a:t>タスク」と「</a:t>
            </a:r>
            <a:r>
              <a:rPr b="0" lang="en-US" sz="1050" spc="-1" strike="noStrike">
                <a:solidFill>
                  <a:srgbClr val="000000"/>
                </a:solidFill>
                <a:latin typeface="Calibri"/>
                <a:ea typeface="Calibri"/>
              </a:rPr>
              <a:t>CoNLL 2000 Chunking</a:t>
            </a:r>
            <a:r>
              <a:rPr b="0" lang="en-US" sz="1050" spc="-1" strike="noStrike">
                <a:solidFill>
                  <a:srgbClr val="000000"/>
                </a:solidFill>
                <a:latin typeface="Calibri"/>
                <a:ea typeface="Calibri"/>
              </a:rPr>
              <a:t>タスク」という標準的な系列ラベリングタスクで、</a:t>
            </a:r>
            <a:r>
              <a:rPr b="0" lang="en-US" sz="1050" spc="-1" strike="noStrike">
                <a:solidFill>
                  <a:srgbClr val="000000"/>
                </a:solidFill>
                <a:latin typeface="Calibri"/>
                <a:ea typeface="Calibri"/>
              </a:rPr>
              <a:t>F1</a:t>
            </a:r>
            <a:r>
              <a:rPr b="0" lang="en-US" sz="1050" spc="-1" strike="noStrike">
                <a:solidFill>
                  <a:srgbClr val="000000"/>
                </a:solidFill>
                <a:latin typeface="Calibri"/>
                <a:ea typeface="Calibri"/>
              </a:rPr>
              <a:t>を評価した。先行モデルよりも良い性能を出した。</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sp>
        <p:nvSpPr>
          <p:cNvPr id="106" name="CustomShape 10"/>
          <p:cNvSpPr/>
          <p:nvPr/>
        </p:nvSpPr>
        <p:spPr>
          <a:xfrm>
            <a:off x="304920" y="5878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伝統的な系列ラベリングモデルの入力に対して、単語埋め込みに加えて双方向再帰言語モデル</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事前学習済</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を挿入する。単語埋め込みで得られる表現に加えて言語モデルで得られる表現を用いて系列ラベリングを行う。</a:t>
            </a:r>
            <a:r>
              <a:rPr b="0" lang="en-US" sz="1050" spc="-1" strike="noStrike">
                <a:solidFill>
                  <a:srgbClr val="000000"/>
                </a:solidFill>
                <a:latin typeface="Arial"/>
                <a:ea typeface="DejaVu Sans"/>
              </a:rPr>
              <a:t>(</a:t>
            </a:r>
            <a:r>
              <a:rPr b="0" lang="en-US" sz="1050" spc="-1" strike="noStrike">
                <a:solidFill>
                  <a:srgbClr val="000000"/>
                </a:solidFill>
                <a:latin typeface="Arial"/>
                <a:ea typeface="DejaVu Sans"/>
              </a:rPr>
              <a:t>論文中の図</a:t>
            </a:r>
            <a:r>
              <a:rPr b="0" lang="en-US" sz="1050" spc="-1" strike="noStrike">
                <a:solidFill>
                  <a:srgbClr val="000000"/>
                </a:solidFill>
                <a:latin typeface="Arial"/>
                <a:ea typeface="DejaVu Sans"/>
              </a:rPr>
              <a:t>2</a:t>
            </a:r>
            <a:r>
              <a:rPr b="0" lang="en-US" sz="1050" spc="-1" strike="noStrike">
                <a:solidFill>
                  <a:srgbClr val="000000"/>
                </a:solidFill>
                <a:latin typeface="Arial"/>
                <a:ea typeface="DejaVu Sans"/>
              </a:rPr>
              <a:t>参照</a:t>
            </a:r>
            <a:r>
              <a:rPr b="0" lang="en-US" sz="1050" spc="-1" strike="noStrike">
                <a:solidFill>
                  <a:srgbClr val="000000"/>
                </a:solidFill>
                <a:latin typeface="Arial"/>
                <a:ea typeface="DejaVu Sans"/>
              </a:rPr>
              <a:t>)</a:t>
            </a:r>
            <a:endParaRPr b="0" lang="en-US" sz="1050" spc="-1" strike="noStrike">
              <a:latin typeface="Arial"/>
            </a:endParaRPr>
          </a:p>
        </p:txBody>
      </p:sp>
      <p:sp>
        <p:nvSpPr>
          <p:cNvPr id="107" name="CustomShape 11"/>
          <p:cNvSpPr/>
          <p:nvPr/>
        </p:nvSpPr>
        <p:spPr>
          <a:xfrm>
            <a:off x="6463440" y="41259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・双方向の言語モデル埋め込みを用いることで性能が向上。</a:t>
            </a:r>
            <a:endParaRPr b="0" lang="en-US" sz="1050" spc="-1" strike="noStrike">
              <a:latin typeface="Arial"/>
            </a:endParaRPr>
          </a:p>
          <a:p>
            <a:pPr>
              <a:lnSpc>
                <a:spcPct val="100000"/>
              </a:lnSpc>
            </a:pPr>
            <a:r>
              <a:rPr b="0" lang="en-US" sz="1050" spc="-1" strike="noStrike">
                <a:solidFill>
                  <a:srgbClr val="000000"/>
                </a:solidFill>
                <a:latin typeface="Arial"/>
                <a:ea typeface="DejaVu Sans"/>
              </a:rPr>
              <a:t>・ドメイン特有の事前学習をする必要がない</a:t>
            </a:r>
            <a:br/>
            <a:br/>
            <a:br/>
            <a:br/>
            <a:endParaRPr b="0" lang="en-US" sz="1050" spc="-1" strike="noStrike">
              <a:latin typeface="Arial"/>
            </a:endParaRPr>
          </a:p>
        </p:txBody>
      </p:sp>
      <p:sp>
        <p:nvSpPr>
          <p:cNvPr id="108" name="CustomShape 12"/>
          <p:cNvSpPr/>
          <p:nvPr/>
        </p:nvSpPr>
        <p:spPr>
          <a:xfrm>
            <a:off x="304920" y="244692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TagLM</a:t>
            </a:r>
            <a:r>
              <a:rPr b="0" lang="en-US" sz="1050" spc="-1" strike="noStrike">
                <a:solidFill>
                  <a:srgbClr val="000000"/>
                </a:solidFill>
                <a:latin typeface="Calibri"/>
                <a:ea typeface="Calibri"/>
              </a:rPr>
              <a:t>モデルを提案し、双方向言語モデルから</a:t>
            </a:r>
            <a:r>
              <a:rPr b="0" lang="en-US" sz="1050" spc="-1" strike="noStrike">
                <a:solidFill>
                  <a:srgbClr val="000000"/>
                </a:solidFill>
                <a:latin typeface="Calibri"/>
                <a:ea typeface="Calibri"/>
              </a:rPr>
              <a:t>NLP</a:t>
            </a:r>
            <a:r>
              <a:rPr b="0" lang="en-US" sz="1050" spc="-1" strike="noStrike">
                <a:solidFill>
                  <a:srgbClr val="000000"/>
                </a:solidFill>
                <a:latin typeface="Calibri"/>
                <a:ea typeface="Calibri"/>
              </a:rPr>
              <a:t>システムに事前トレーニング済みのコンテキスト埋め込みを追加するための一般的な半教師有りアプローチ</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少量のラベルありデータを用いることで大量のラベルなしデータをより学習に活かせることができる学習方法</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と、系列ラベリングタスクへの適用を示した。</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grpSp>
        <p:nvGrpSpPr>
          <p:cNvPr id="109" name="Group 13"/>
          <p:cNvGrpSpPr/>
          <p:nvPr/>
        </p:nvGrpSpPr>
        <p:grpSpPr>
          <a:xfrm>
            <a:off x="0" y="20880"/>
            <a:ext cx="12189600" cy="1633320"/>
            <a:chOff x="0" y="20880"/>
            <a:chExt cx="12189600" cy="1633320"/>
          </a:xfrm>
        </p:grpSpPr>
        <p:sp>
          <p:nvSpPr>
            <p:cNvPr id="110" name="CustomShape 14"/>
            <p:cNvSpPr/>
            <p:nvPr/>
          </p:nvSpPr>
          <p:spPr>
            <a:xfrm>
              <a:off x="0" y="20880"/>
              <a:ext cx="12189600" cy="1633320"/>
            </a:xfrm>
            <a:prstGeom prst="rect">
              <a:avLst/>
            </a:prstGeom>
            <a:solidFill>
              <a:srgbClr val="595959">
                <a:alpha val="86000"/>
              </a:srgbClr>
            </a:solidFill>
            <a:ln w="12600">
              <a:solidFill>
                <a:srgbClr val="31538f"/>
              </a:solidFill>
              <a:miter/>
            </a:ln>
          </p:spPr>
          <p:style>
            <a:lnRef idx="0"/>
            <a:fillRef idx="0"/>
            <a:effectRef idx="0"/>
            <a:fontRef idx="minor"/>
          </p:style>
        </p:sp>
        <p:sp>
          <p:nvSpPr>
            <p:cNvPr id="111" name="CustomShape 15"/>
            <p:cNvSpPr/>
            <p:nvPr/>
          </p:nvSpPr>
          <p:spPr>
            <a:xfrm>
              <a:off x="2666880" y="56160"/>
              <a:ext cx="6855480" cy="828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latin typeface="Calibri"/>
                  <a:ea typeface="Calibri"/>
                </a:rPr>
                <a:t>Semi-supervised sequence tagging with bidirectional language models</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endParaRPr b="0" lang="en-US" sz="1600" spc="-1" strike="noStrike">
                <a:latin typeface="Arial"/>
              </a:endParaRPr>
            </a:p>
          </p:txBody>
        </p:sp>
        <p:sp>
          <p:nvSpPr>
            <p:cNvPr id="112" name="CustomShape 16"/>
            <p:cNvSpPr/>
            <p:nvPr/>
          </p:nvSpPr>
          <p:spPr>
            <a:xfrm>
              <a:off x="1859040" y="951480"/>
              <a:ext cx="8399160" cy="30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29 Apr 2017</a:t>
              </a: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Matthew E. Peters, Waleed Ammar, Chandra Bhagavatula, Russell Power</a:t>
              </a:r>
              <a:endParaRPr b="0" lang="en-US" sz="1400" spc="-1" strike="noStrike">
                <a:latin typeface="Arial"/>
              </a:endParaRPr>
            </a:p>
          </p:txBody>
        </p:sp>
        <p:sp>
          <p:nvSpPr>
            <p:cNvPr id="113" name="CustomShape 17"/>
            <p:cNvSpPr/>
            <p:nvPr/>
          </p:nvSpPr>
          <p:spPr>
            <a:xfrm>
              <a:off x="2543040" y="1272240"/>
              <a:ext cx="6855480" cy="27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7ebec1"/>
                  </a:solidFill>
                  <a:uFillTx/>
                  <a:latin typeface="Arial"/>
                  <a:ea typeface="Arial"/>
                </a:rPr>
                <a:t>https://arxiv.org/pdf/1705.00108.pdf</a:t>
              </a:r>
              <a:r>
                <a:rPr b="0" lang="en-US" sz="1200" spc="-1" strike="noStrike">
                  <a:solidFill>
                    <a:srgbClr val="ffffff"/>
                  </a:solidFill>
                  <a:latin typeface="Arial"/>
                  <a:ea typeface="Arial"/>
                </a:rPr>
                <a:t> </a:t>
              </a:r>
              <a:endParaRPr b="0" lang="en-US" sz="1200" spc="-1" strike="noStrike">
                <a:latin typeface="Arial"/>
              </a:endParaRPr>
            </a:p>
          </p:txBody>
        </p:sp>
      </p:grpSp>
      <p:sp>
        <p:nvSpPr>
          <p:cNvPr id="114" name="CustomShape 18"/>
          <p:cNvSpPr/>
          <p:nvPr/>
        </p:nvSpPr>
        <p:spPr>
          <a:xfrm>
            <a:off x="10667880" y="6545880"/>
            <a:ext cx="1521360" cy="366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Calibri"/>
              </a:rPr>
              <a:t>日付</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304920" y="17380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どんなもの？</a:t>
            </a:r>
            <a:endParaRPr b="0" lang="en-US" sz="1800" spc="-1" strike="noStrike">
              <a:latin typeface="Arial"/>
            </a:endParaRPr>
          </a:p>
        </p:txBody>
      </p:sp>
      <p:sp>
        <p:nvSpPr>
          <p:cNvPr id="116" name="CustomShape 2"/>
          <p:cNvSpPr/>
          <p:nvPr/>
        </p:nvSpPr>
        <p:spPr>
          <a:xfrm>
            <a:off x="6463440" y="343512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先行研究と比べて何がすごい？</a:t>
            </a:r>
            <a:endParaRPr b="0" lang="en-US" sz="1800" spc="-1" strike="noStrike">
              <a:latin typeface="Arial"/>
            </a:endParaRPr>
          </a:p>
        </p:txBody>
      </p:sp>
      <p:sp>
        <p:nvSpPr>
          <p:cNvPr id="117" name="CustomShape 3"/>
          <p:cNvSpPr/>
          <p:nvPr/>
        </p:nvSpPr>
        <p:spPr>
          <a:xfrm>
            <a:off x="30492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技術の手法や肝は？</a:t>
            </a:r>
            <a:endParaRPr b="0" lang="en-US" sz="1800" spc="-1" strike="noStrike">
              <a:latin typeface="Arial"/>
            </a:endParaRPr>
          </a:p>
        </p:txBody>
      </p:sp>
      <p:sp>
        <p:nvSpPr>
          <p:cNvPr id="118" name="CustomShape 4"/>
          <p:cNvSpPr/>
          <p:nvPr/>
        </p:nvSpPr>
        <p:spPr>
          <a:xfrm>
            <a:off x="6463440" y="17344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議論はある？</a:t>
            </a:r>
            <a:endParaRPr b="0" lang="en-US" sz="1800" spc="-1" strike="noStrike">
              <a:latin typeface="Arial"/>
            </a:endParaRPr>
          </a:p>
        </p:txBody>
      </p:sp>
      <p:sp>
        <p:nvSpPr>
          <p:cNvPr id="119" name="CustomShape 5"/>
          <p:cNvSpPr/>
          <p:nvPr/>
        </p:nvSpPr>
        <p:spPr>
          <a:xfrm>
            <a:off x="270720" y="3451680"/>
            <a:ext cx="545220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どうやって有効だと検証した？</a:t>
            </a:r>
            <a:endParaRPr b="0" lang="en-US" sz="1800" spc="-1" strike="noStrike">
              <a:latin typeface="Arial"/>
            </a:endParaRPr>
          </a:p>
        </p:txBody>
      </p:sp>
      <p:sp>
        <p:nvSpPr>
          <p:cNvPr id="120" name="CustomShape 6"/>
          <p:cNvSpPr/>
          <p:nvPr/>
        </p:nvSpPr>
        <p:spPr>
          <a:xfrm>
            <a:off x="646344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次に読むべき論文は？</a:t>
            </a:r>
            <a:endParaRPr b="0" lang="en-US" sz="1800" spc="-1" strike="noStrike">
              <a:latin typeface="Arial"/>
            </a:endParaRPr>
          </a:p>
        </p:txBody>
      </p:sp>
      <p:pic>
        <p:nvPicPr>
          <p:cNvPr id="121" name="Google Shape;100;g62b903b8ea_0_60" descr=""/>
          <p:cNvPicPr/>
          <p:nvPr/>
        </p:nvPicPr>
        <p:blipFill>
          <a:blip r:embed="rId1"/>
          <a:stretch/>
        </p:blipFill>
        <p:spPr>
          <a:xfrm>
            <a:off x="0" y="0"/>
            <a:ext cx="12189600" cy="1615680"/>
          </a:xfrm>
          <a:prstGeom prst="rect">
            <a:avLst/>
          </a:prstGeom>
          <a:ln>
            <a:noFill/>
          </a:ln>
        </p:spPr>
      </p:pic>
      <p:sp>
        <p:nvSpPr>
          <p:cNvPr id="122" name="CustomShape 7"/>
          <p:cNvSpPr/>
          <p:nvPr/>
        </p:nvSpPr>
        <p:spPr>
          <a:xfrm>
            <a:off x="6463440" y="58701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DejaVu Sans"/>
              </a:rPr>
              <a:t>アプローチが似ていて参考にされたと思われるモデル</a:t>
            </a:r>
            <a:endParaRPr b="0" lang="en-US" sz="1050" spc="-1" strike="noStrike">
              <a:latin typeface="Arial"/>
            </a:endParaRPr>
          </a:p>
          <a:p>
            <a:pPr>
              <a:lnSpc>
                <a:spcPct val="100000"/>
              </a:lnSpc>
            </a:pPr>
            <a:r>
              <a:rPr b="0" lang="en-US" sz="1050" spc="-1" strike="noStrike">
                <a:solidFill>
                  <a:srgbClr val="000000"/>
                </a:solidFill>
                <a:latin typeface="Calibri"/>
                <a:ea typeface="DejaVu Sans"/>
              </a:rPr>
              <a:t>Matthew E. Peters, Waleed Ammar, Chandra Bhaga-</a:t>
            </a:r>
            <a:r>
              <a:rPr b="0" lang="en-US" sz="1050" spc="-1" strike="noStrike">
                <a:solidFill>
                  <a:srgbClr val="000000"/>
                </a:solidFill>
                <a:latin typeface="Calibri"/>
                <a:ea typeface="Calibri"/>
              </a:rPr>
              <a:t>vatula, and Russell Power. 2017. Semi-supervised sequence tagging with bidirectional language models. In ACL.</a:t>
            </a:r>
            <a:br/>
            <a:br/>
            <a:br/>
            <a:br/>
            <a:endParaRPr b="0" lang="en-US" sz="1050" spc="-1" strike="noStrike">
              <a:latin typeface="Arial"/>
            </a:endParaRPr>
          </a:p>
        </p:txBody>
      </p:sp>
      <p:sp>
        <p:nvSpPr>
          <p:cNvPr id="123" name="CustomShape 8"/>
          <p:cNvSpPr/>
          <p:nvPr/>
        </p:nvSpPr>
        <p:spPr>
          <a:xfrm>
            <a:off x="6463440" y="243828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DejaVu Sans"/>
              </a:rPr>
              <a:t>特に無し</a:t>
            </a:r>
            <a:br/>
            <a:br/>
            <a:br/>
            <a:br/>
            <a:endParaRPr b="0" lang="en-US" sz="1050" spc="-1" strike="noStrike">
              <a:latin typeface="Arial"/>
            </a:endParaRPr>
          </a:p>
        </p:txBody>
      </p:sp>
      <p:sp>
        <p:nvSpPr>
          <p:cNvPr id="124" name="CustomShape 9"/>
          <p:cNvSpPr/>
          <p:nvPr/>
        </p:nvSpPr>
        <p:spPr>
          <a:xfrm>
            <a:off x="270720" y="4159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6</a:t>
            </a:r>
            <a:r>
              <a:rPr b="0" lang="en-US" sz="1050" spc="-1" strike="noStrike">
                <a:solidFill>
                  <a:srgbClr val="000000"/>
                </a:solidFill>
                <a:latin typeface="Calibri"/>
                <a:ea typeface="Calibri"/>
              </a:rPr>
              <a:t>つの標準的な</a:t>
            </a:r>
            <a:r>
              <a:rPr b="0" lang="en-US" sz="1050" spc="-1" strike="noStrike">
                <a:solidFill>
                  <a:srgbClr val="000000"/>
                </a:solidFill>
                <a:latin typeface="Calibri"/>
                <a:ea typeface="Calibri"/>
              </a:rPr>
              <a:t>NLP</a:t>
            </a:r>
            <a:r>
              <a:rPr b="0" lang="en-US" sz="1050" spc="-1" strike="noStrike">
                <a:solidFill>
                  <a:srgbClr val="000000"/>
                </a:solidFill>
                <a:latin typeface="Calibri"/>
                <a:ea typeface="Calibri"/>
              </a:rPr>
              <a:t>タスクでパフォーマンスを見た。</a:t>
            </a:r>
            <a:endParaRPr b="0" lang="en-US" sz="1050" spc="-1" strike="noStrike">
              <a:latin typeface="Arial"/>
            </a:endParaRPr>
          </a:p>
          <a:p>
            <a:pPr>
              <a:lnSpc>
                <a:spcPct val="100000"/>
              </a:lnSpc>
            </a:pPr>
            <a:r>
              <a:rPr b="0" lang="en-US" sz="1050" spc="-1" strike="noStrike">
                <a:solidFill>
                  <a:srgbClr val="000000"/>
                </a:solidFill>
                <a:latin typeface="Calibri"/>
                <a:ea typeface="Calibri"/>
              </a:rPr>
              <a:t>(1)SQuAD(</a:t>
            </a:r>
            <a:r>
              <a:rPr b="0" lang="en-US" sz="1050" spc="-1" strike="noStrike">
                <a:solidFill>
                  <a:srgbClr val="000000"/>
                </a:solidFill>
                <a:latin typeface="Calibri"/>
                <a:ea typeface="Calibri"/>
              </a:rPr>
              <a:t>質問応答技術</a:t>
            </a:r>
            <a:r>
              <a:rPr b="0" lang="en-US" sz="1050" spc="-1" strike="noStrike">
                <a:solidFill>
                  <a:srgbClr val="000000"/>
                </a:solidFill>
                <a:latin typeface="Calibri"/>
                <a:ea typeface="Calibri"/>
              </a:rPr>
              <a:t>), (2)SNLI(</a:t>
            </a:r>
            <a:r>
              <a:rPr b="0" lang="en-US" sz="1050" spc="-1" strike="noStrike">
                <a:solidFill>
                  <a:srgbClr val="000000"/>
                </a:solidFill>
                <a:latin typeface="Calibri"/>
                <a:ea typeface="Calibri"/>
              </a:rPr>
              <a:t>自然言語推論</a:t>
            </a:r>
            <a:r>
              <a:rPr b="0" lang="en-US" sz="1050" spc="-1" strike="noStrike">
                <a:solidFill>
                  <a:srgbClr val="000000"/>
                </a:solidFill>
                <a:latin typeface="Calibri"/>
                <a:ea typeface="Calibri"/>
              </a:rPr>
              <a:t>), (3)SRL(</a:t>
            </a:r>
            <a:r>
              <a:rPr b="0" lang="en-US" sz="1050" spc="-1" strike="noStrike">
                <a:solidFill>
                  <a:srgbClr val="000000"/>
                </a:solidFill>
                <a:latin typeface="Calibri"/>
                <a:ea typeface="Calibri"/>
              </a:rPr>
              <a:t>意味役割ラベリング</a:t>
            </a:r>
            <a:r>
              <a:rPr b="0" lang="en-US" sz="1050" spc="-1" strike="noStrike">
                <a:solidFill>
                  <a:srgbClr val="000000"/>
                </a:solidFill>
                <a:latin typeface="Calibri"/>
                <a:ea typeface="Calibri"/>
              </a:rPr>
              <a:t>), (4)Coref(</a:t>
            </a:r>
            <a:r>
              <a:rPr b="0" lang="en-US" sz="1050" spc="-1" strike="noStrike">
                <a:solidFill>
                  <a:srgbClr val="000000"/>
                </a:solidFill>
                <a:latin typeface="Calibri"/>
                <a:ea typeface="Calibri"/>
              </a:rPr>
              <a:t>共参照解析</a:t>
            </a:r>
            <a:r>
              <a:rPr b="0" lang="en-US" sz="1050" spc="-1" strike="noStrike">
                <a:solidFill>
                  <a:srgbClr val="000000"/>
                </a:solidFill>
                <a:latin typeface="Calibri"/>
                <a:ea typeface="Calibri"/>
              </a:rPr>
              <a:t>), (5)NER(</a:t>
            </a:r>
            <a:r>
              <a:rPr b="0" lang="en-US" sz="1050" spc="-1" strike="noStrike">
                <a:solidFill>
                  <a:srgbClr val="000000"/>
                </a:solidFill>
                <a:latin typeface="Calibri"/>
                <a:ea typeface="Calibri"/>
              </a:rPr>
              <a:t>固有表現抽出</a:t>
            </a:r>
            <a:r>
              <a:rPr b="0" lang="en-US" sz="1050" spc="-1" strike="noStrike">
                <a:solidFill>
                  <a:srgbClr val="000000"/>
                </a:solidFill>
                <a:latin typeface="Calibri"/>
                <a:ea typeface="Calibri"/>
              </a:rPr>
              <a:t>), (6)SST-5(</a:t>
            </a:r>
            <a:r>
              <a:rPr b="0" lang="en-US" sz="1050" spc="-1" strike="noStrike">
                <a:solidFill>
                  <a:srgbClr val="000000"/>
                </a:solidFill>
                <a:latin typeface="Calibri"/>
                <a:ea typeface="Calibri"/>
              </a:rPr>
              <a:t>感情分析</a:t>
            </a:r>
            <a:r>
              <a:rPr b="0" lang="en-US" sz="1050" spc="-1" strike="noStrike">
                <a:solidFill>
                  <a:srgbClr val="000000"/>
                </a:solidFill>
                <a:latin typeface="Calibri"/>
                <a:ea typeface="Calibri"/>
              </a:rPr>
              <a:t>)</a:t>
            </a:r>
            <a:endParaRPr b="0" lang="en-US" sz="1050" spc="-1" strike="noStrike">
              <a:latin typeface="Arial"/>
            </a:endParaRPr>
          </a:p>
          <a:p>
            <a:pPr>
              <a:lnSpc>
                <a:spcPct val="100000"/>
              </a:lnSpc>
            </a:pPr>
            <a:r>
              <a:rPr b="0" lang="en-US" sz="1050" spc="-1" strike="noStrike">
                <a:solidFill>
                  <a:srgbClr val="000000"/>
                </a:solidFill>
                <a:latin typeface="Arial"/>
                <a:ea typeface="DejaVu Sans"/>
              </a:rPr>
              <a:t>それぞれのタスク・データセットで</a:t>
            </a:r>
            <a:r>
              <a:rPr b="0" lang="en-US" sz="1050" spc="-1" strike="noStrike">
                <a:solidFill>
                  <a:srgbClr val="000000"/>
                </a:solidFill>
                <a:latin typeface="Arial"/>
                <a:ea typeface="DejaVu Sans"/>
              </a:rPr>
              <a:t>F1</a:t>
            </a:r>
            <a:r>
              <a:rPr b="0" lang="en-US" sz="1050" spc="-1" strike="noStrike">
                <a:solidFill>
                  <a:srgbClr val="000000"/>
                </a:solidFill>
                <a:latin typeface="Arial"/>
                <a:ea typeface="DejaVu Sans"/>
              </a:rPr>
              <a:t>を評価し、全てのタスクで</a:t>
            </a:r>
            <a:r>
              <a:rPr b="0" lang="en-US" sz="1050" spc="-1" strike="noStrike">
                <a:solidFill>
                  <a:srgbClr val="000000"/>
                </a:solidFill>
                <a:latin typeface="Arial"/>
                <a:ea typeface="DejaVu Sans"/>
              </a:rPr>
              <a:t>SOTA</a:t>
            </a:r>
            <a:r>
              <a:rPr b="0" lang="en-US" sz="1050" spc="-1" strike="noStrike">
                <a:solidFill>
                  <a:srgbClr val="000000"/>
                </a:solidFill>
                <a:latin typeface="Arial"/>
                <a:ea typeface="DejaVu Sans"/>
              </a:rPr>
              <a:t>を得られた。</a:t>
            </a:r>
            <a:endParaRPr b="0" lang="en-US" sz="1050" spc="-1" strike="noStrike">
              <a:latin typeface="Arial"/>
            </a:endParaRPr>
          </a:p>
          <a:p>
            <a:pPr>
              <a:lnSpc>
                <a:spcPct val="100000"/>
              </a:lnSpc>
            </a:pPr>
            <a:br/>
            <a:br/>
            <a:endParaRPr b="0" lang="en-US" sz="1050" spc="-1" strike="noStrike">
              <a:latin typeface="Arial"/>
            </a:endParaRPr>
          </a:p>
        </p:txBody>
      </p:sp>
      <p:sp>
        <p:nvSpPr>
          <p:cNvPr id="125" name="CustomShape 10"/>
          <p:cNvSpPr/>
          <p:nvPr/>
        </p:nvSpPr>
        <p:spPr>
          <a:xfrm>
            <a:off x="304920" y="5878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Calibri"/>
              </a:rPr>
              <a:t>双方向</a:t>
            </a:r>
            <a:r>
              <a:rPr b="0" lang="en-US" sz="1050" spc="-1" strike="noStrike">
                <a:solidFill>
                  <a:srgbClr val="000000"/>
                </a:solidFill>
                <a:latin typeface="Arial"/>
                <a:ea typeface="Calibri"/>
              </a:rPr>
              <a:t>LSTM</a:t>
            </a:r>
            <a:r>
              <a:rPr b="0" lang="en-US" sz="1050" spc="-1" strike="noStrike">
                <a:solidFill>
                  <a:srgbClr val="000000"/>
                </a:solidFill>
                <a:latin typeface="Arial"/>
                <a:ea typeface="Calibri"/>
              </a:rPr>
              <a:t>はベースモデルと比較すると各方向の重みは独立せずに一部共有されたものになっており、それを線型結合させる。</a:t>
            </a:r>
            <a:endParaRPr b="0" lang="en-US" sz="1050" spc="-1" strike="noStrike">
              <a:latin typeface="Arial"/>
            </a:endParaRPr>
          </a:p>
          <a:p>
            <a:pPr>
              <a:lnSpc>
                <a:spcPct val="100000"/>
              </a:lnSpc>
            </a:pPr>
            <a:r>
              <a:rPr b="0" lang="en-US" sz="1050" spc="-1" strike="noStrike">
                <a:solidFill>
                  <a:srgbClr val="000000"/>
                </a:solidFill>
                <a:latin typeface="Arial"/>
                <a:ea typeface="DejaVu Sans"/>
              </a:rPr>
              <a:t>2</a:t>
            </a:r>
            <a:r>
              <a:rPr b="0" lang="en-US" sz="1050" spc="-1" strike="noStrike">
                <a:solidFill>
                  <a:srgbClr val="000000"/>
                </a:solidFill>
                <a:latin typeface="Arial"/>
                <a:ea typeface="DejaVu Sans"/>
              </a:rPr>
              <a:t>層の双方向</a:t>
            </a:r>
            <a:r>
              <a:rPr b="0" lang="en-US" sz="1050" spc="-1" strike="noStrike">
                <a:solidFill>
                  <a:srgbClr val="000000"/>
                </a:solidFill>
                <a:latin typeface="Arial"/>
                <a:ea typeface="DejaVu Sans"/>
              </a:rPr>
              <a:t>LSTM</a:t>
            </a:r>
            <a:r>
              <a:rPr b="0" lang="en-US" sz="1050" spc="-1" strike="noStrike">
                <a:solidFill>
                  <a:srgbClr val="000000"/>
                </a:solidFill>
                <a:latin typeface="Arial"/>
                <a:ea typeface="DejaVu Sans"/>
              </a:rPr>
              <a:t>レイヤを使用したモデル</a:t>
            </a:r>
            <a:r>
              <a:rPr b="0" lang="en-US" sz="1050" spc="-1" strike="noStrike">
                <a:solidFill>
                  <a:srgbClr val="000000"/>
                </a:solidFill>
                <a:latin typeface="Arial"/>
                <a:ea typeface="DejaVu Sans"/>
              </a:rPr>
              <a:t>(ELMo)</a:t>
            </a:r>
            <a:r>
              <a:rPr b="0" lang="en-US" sz="1050" spc="-1" strike="noStrike">
                <a:solidFill>
                  <a:srgbClr val="000000"/>
                </a:solidFill>
                <a:latin typeface="Arial"/>
                <a:ea typeface="DejaVu Sans"/>
              </a:rPr>
              <a:t>は、純粋な文字入力による学習データ外の表現を含めて各入力トークンに</a:t>
            </a:r>
            <a:r>
              <a:rPr b="0" lang="en-US" sz="1050" spc="-1" strike="noStrike">
                <a:solidFill>
                  <a:srgbClr val="000000"/>
                </a:solidFill>
                <a:latin typeface="Arial"/>
                <a:ea typeface="DejaVu Sans"/>
              </a:rPr>
              <a:t>3</a:t>
            </a:r>
            <a:r>
              <a:rPr b="0" lang="en-US" sz="1050" spc="-1" strike="noStrike">
                <a:solidFill>
                  <a:srgbClr val="000000"/>
                </a:solidFill>
                <a:latin typeface="Arial"/>
                <a:ea typeface="DejaVu Sans"/>
              </a:rPr>
              <a:t>つの表現層を提供する。</a:t>
            </a:r>
            <a:endParaRPr b="0" lang="en-US" sz="1050" spc="-1" strike="noStrike">
              <a:latin typeface="Arial"/>
            </a:endParaRPr>
          </a:p>
        </p:txBody>
      </p:sp>
      <p:sp>
        <p:nvSpPr>
          <p:cNvPr id="126" name="CustomShape 11"/>
          <p:cNvSpPr/>
          <p:nvPr/>
        </p:nvSpPr>
        <p:spPr>
          <a:xfrm>
            <a:off x="6463440" y="41259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従来モデルは入力したトークンに対して</a:t>
            </a:r>
            <a:r>
              <a:rPr b="0" lang="en-US" sz="1050" spc="-1" strike="noStrike">
                <a:solidFill>
                  <a:srgbClr val="000000"/>
                </a:solidFill>
                <a:latin typeface="Calibri"/>
                <a:ea typeface="Calibri"/>
              </a:rPr>
              <a:t>1</a:t>
            </a:r>
            <a:r>
              <a:rPr b="0" lang="en-US" sz="1050" spc="-1" strike="noStrike">
                <a:solidFill>
                  <a:srgbClr val="000000"/>
                </a:solidFill>
                <a:latin typeface="Calibri"/>
                <a:ea typeface="Calibri"/>
              </a:rPr>
              <a:t>つの表現のみを得られたが、提案モデルは複数の表現を得れるようになった。</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単語の多義性を表現できるようになった。</a:t>
            </a:r>
            <a:r>
              <a:rPr b="0" lang="en-US" sz="1050" spc="-1" strike="noStrike">
                <a:solidFill>
                  <a:srgbClr val="000000"/>
                </a:solidFill>
                <a:latin typeface="Calibri"/>
                <a:ea typeface="Calibri"/>
              </a:rPr>
              <a:t>)</a:t>
            </a:r>
            <a:br/>
            <a:br/>
            <a:br/>
            <a:br/>
            <a:endParaRPr b="0" lang="en-US" sz="1050" spc="-1" strike="noStrike">
              <a:latin typeface="Arial"/>
            </a:endParaRPr>
          </a:p>
        </p:txBody>
      </p:sp>
      <p:sp>
        <p:nvSpPr>
          <p:cNvPr id="127" name="CustomShape 12"/>
          <p:cNvSpPr/>
          <p:nvPr/>
        </p:nvSpPr>
        <p:spPr>
          <a:xfrm>
            <a:off x="304920" y="244692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これまでの埋め込み表現では単語の多義性を表現することが難しかったが、</a:t>
            </a:r>
            <a:r>
              <a:rPr b="0" lang="en-US" sz="1050" spc="-1" strike="noStrike">
                <a:solidFill>
                  <a:srgbClr val="000000"/>
                </a:solidFill>
                <a:latin typeface="Calibri"/>
                <a:ea typeface="Calibri"/>
              </a:rPr>
              <a:t>ELMo(Emmbedding from Language Model)</a:t>
            </a:r>
            <a:r>
              <a:rPr b="0" lang="en-US" sz="1050" spc="-1" strike="noStrike">
                <a:solidFill>
                  <a:srgbClr val="000000"/>
                </a:solidFill>
                <a:latin typeface="Calibri"/>
                <a:ea typeface="Calibri"/>
              </a:rPr>
              <a:t>表現によってそれが可能となった。</a:t>
            </a:r>
            <a:endParaRPr b="0" lang="en-US" sz="1050" spc="-1" strike="noStrike">
              <a:latin typeface="Arial"/>
            </a:endParaRPr>
          </a:p>
          <a:p>
            <a:pPr>
              <a:lnSpc>
                <a:spcPct val="100000"/>
              </a:lnSpc>
            </a:pPr>
            <a:r>
              <a:rPr b="0" lang="en-US" sz="1050" spc="-1" strike="noStrike">
                <a:solidFill>
                  <a:srgbClr val="000000"/>
                </a:solidFill>
                <a:latin typeface="Calibri"/>
                <a:ea typeface="Calibri"/>
              </a:rPr>
              <a:t>ベースとなるモデルは双方向</a:t>
            </a:r>
            <a:r>
              <a:rPr b="0" lang="en-US" sz="1050" spc="-1" strike="noStrike">
                <a:solidFill>
                  <a:srgbClr val="000000"/>
                </a:solidFill>
                <a:latin typeface="Calibri"/>
                <a:ea typeface="Calibri"/>
              </a:rPr>
              <a:t>LSTM</a:t>
            </a:r>
            <a:r>
              <a:rPr b="0" lang="en-US" sz="1050" spc="-1" strike="noStrike">
                <a:solidFill>
                  <a:srgbClr val="000000"/>
                </a:solidFill>
                <a:latin typeface="Calibri"/>
                <a:ea typeface="Calibri"/>
              </a:rPr>
              <a:t>である。 </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grpSp>
        <p:nvGrpSpPr>
          <p:cNvPr id="128" name="Group 13"/>
          <p:cNvGrpSpPr/>
          <p:nvPr/>
        </p:nvGrpSpPr>
        <p:grpSpPr>
          <a:xfrm>
            <a:off x="0" y="20880"/>
            <a:ext cx="12189600" cy="1633320"/>
            <a:chOff x="0" y="20880"/>
            <a:chExt cx="12189600" cy="1633320"/>
          </a:xfrm>
        </p:grpSpPr>
        <p:sp>
          <p:nvSpPr>
            <p:cNvPr id="129" name="CustomShape 14"/>
            <p:cNvSpPr/>
            <p:nvPr/>
          </p:nvSpPr>
          <p:spPr>
            <a:xfrm>
              <a:off x="0" y="20880"/>
              <a:ext cx="12189600" cy="1633320"/>
            </a:xfrm>
            <a:prstGeom prst="rect">
              <a:avLst/>
            </a:prstGeom>
            <a:solidFill>
              <a:srgbClr val="595959">
                <a:alpha val="86000"/>
              </a:srgbClr>
            </a:solidFill>
            <a:ln w="12600">
              <a:solidFill>
                <a:srgbClr val="31538f"/>
              </a:solidFill>
              <a:miter/>
            </a:ln>
          </p:spPr>
          <p:style>
            <a:lnRef idx="0"/>
            <a:fillRef idx="0"/>
            <a:effectRef idx="0"/>
            <a:fontRef idx="minor"/>
          </p:style>
        </p:sp>
        <p:sp>
          <p:nvSpPr>
            <p:cNvPr id="130" name="CustomShape 15"/>
            <p:cNvSpPr/>
            <p:nvPr/>
          </p:nvSpPr>
          <p:spPr>
            <a:xfrm>
              <a:off x="2666880" y="56160"/>
              <a:ext cx="6855480" cy="828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latin typeface="Calibri"/>
                  <a:ea typeface="Calibri"/>
                </a:rPr>
                <a:t>Deep contextualized word representations</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endParaRPr b="0" lang="en-US" sz="1600" spc="-1" strike="noStrike">
                <a:latin typeface="Arial"/>
              </a:endParaRPr>
            </a:p>
          </p:txBody>
        </p:sp>
        <p:sp>
          <p:nvSpPr>
            <p:cNvPr id="131" name="CustomShape 16"/>
            <p:cNvSpPr/>
            <p:nvPr/>
          </p:nvSpPr>
          <p:spPr>
            <a:xfrm>
              <a:off x="2520000" y="720000"/>
              <a:ext cx="7103520" cy="30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22 Mar 2018</a:t>
              </a: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Matthew E. Peters, Mark Neumann, Mohit Iyyer, Matt Gardner, Christopher Clark, Kenton Lee, Luke Zettlemoyer</a:t>
              </a:r>
              <a:endParaRPr b="0" lang="en-US" sz="1400" spc="-1" strike="noStrike">
                <a:latin typeface="Arial"/>
              </a:endParaRPr>
            </a:p>
          </p:txBody>
        </p:sp>
        <p:sp>
          <p:nvSpPr>
            <p:cNvPr id="132" name="CustomShape 17"/>
            <p:cNvSpPr/>
            <p:nvPr/>
          </p:nvSpPr>
          <p:spPr>
            <a:xfrm>
              <a:off x="2543040" y="1272240"/>
              <a:ext cx="6855480" cy="27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7ebec1"/>
                  </a:solidFill>
                  <a:uFillTx/>
                  <a:latin typeface="Arial"/>
                  <a:ea typeface="Arial"/>
                </a:rPr>
                <a:t>https://arxiv.org/pdf/1802.05365.pdf</a:t>
              </a:r>
              <a:r>
                <a:rPr b="0" lang="en-US" sz="1200" spc="-1" strike="noStrike">
                  <a:solidFill>
                    <a:srgbClr val="ffffff"/>
                  </a:solidFill>
                  <a:latin typeface="Arial"/>
                  <a:ea typeface="Arial"/>
                </a:rPr>
                <a:t> </a:t>
              </a:r>
              <a:endParaRPr b="0" lang="en-US" sz="1200" spc="-1" strike="noStrike">
                <a:latin typeface="Arial"/>
              </a:endParaRPr>
            </a:p>
          </p:txBody>
        </p:sp>
      </p:grpSp>
      <p:sp>
        <p:nvSpPr>
          <p:cNvPr id="133" name="CustomShape 18"/>
          <p:cNvSpPr/>
          <p:nvPr/>
        </p:nvSpPr>
        <p:spPr>
          <a:xfrm>
            <a:off x="10667880" y="6545880"/>
            <a:ext cx="1521360" cy="366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Calibri"/>
              </a:rPr>
              <a:t>日付</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304920" y="17380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どんなもの？</a:t>
            </a:r>
            <a:endParaRPr b="0" lang="en-US" sz="1800" spc="-1" strike="noStrike">
              <a:latin typeface="Arial"/>
            </a:endParaRPr>
          </a:p>
        </p:txBody>
      </p:sp>
      <p:sp>
        <p:nvSpPr>
          <p:cNvPr id="135" name="CustomShape 2"/>
          <p:cNvSpPr/>
          <p:nvPr/>
        </p:nvSpPr>
        <p:spPr>
          <a:xfrm>
            <a:off x="6463440" y="343512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先行研究と比べて何がすごい？</a:t>
            </a:r>
            <a:endParaRPr b="0" lang="en-US" sz="1800" spc="-1" strike="noStrike">
              <a:latin typeface="Arial"/>
            </a:endParaRPr>
          </a:p>
        </p:txBody>
      </p:sp>
      <p:sp>
        <p:nvSpPr>
          <p:cNvPr id="136" name="CustomShape 3"/>
          <p:cNvSpPr/>
          <p:nvPr/>
        </p:nvSpPr>
        <p:spPr>
          <a:xfrm>
            <a:off x="30492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技術の手法や肝は？</a:t>
            </a:r>
            <a:endParaRPr b="0" lang="en-US" sz="1800" spc="-1" strike="noStrike">
              <a:latin typeface="Arial"/>
            </a:endParaRPr>
          </a:p>
        </p:txBody>
      </p:sp>
      <p:sp>
        <p:nvSpPr>
          <p:cNvPr id="137" name="CustomShape 4"/>
          <p:cNvSpPr/>
          <p:nvPr/>
        </p:nvSpPr>
        <p:spPr>
          <a:xfrm>
            <a:off x="6463440" y="17344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議論はある？</a:t>
            </a:r>
            <a:endParaRPr b="0" lang="en-US" sz="1800" spc="-1" strike="noStrike">
              <a:latin typeface="Arial"/>
            </a:endParaRPr>
          </a:p>
        </p:txBody>
      </p:sp>
      <p:sp>
        <p:nvSpPr>
          <p:cNvPr id="138" name="CustomShape 5"/>
          <p:cNvSpPr/>
          <p:nvPr/>
        </p:nvSpPr>
        <p:spPr>
          <a:xfrm>
            <a:off x="270720" y="3451680"/>
            <a:ext cx="545220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どうやって有効だと検証した？</a:t>
            </a:r>
            <a:endParaRPr b="0" lang="en-US" sz="1800" spc="-1" strike="noStrike">
              <a:latin typeface="Arial"/>
            </a:endParaRPr>
          </a:p>
        </p:txBody>
      </p:sp>
      <p:sp>
        <p:nvSpPr>
          <p:cNvPr id="139" name="CustomShape 6"/>
          <p:cNvSpPr/>
          <p:nvPr/>
        </p:nvSpPr>
        <p:spPr>
          <a:xfrm>
            <a:off x="646344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次に読むべき論文は？</a:t>
            </a:r>
            <a:endParaRPr b="0" lang="en-US" sz="1800" spc="-1" strike="noStrike">
              <a:latin typeface="Arial"/>
            </a:endParaRPr>
          </a:p>
        </p:txBody>
      </p:sp>
      <p:pic>
        <p:nvPicPr>
          <p:cNvPr id="140" name="Google Shape;100;g62b903b8ea_0_60" descr=""/>
          <p:cNvPicPr/>
          <p:nvPr/>
        </p:nvPicPr>
        <p:blipFill>
          <a:blip r:embed="rId1"/>
          <a:stretch/>
        </p:blipFill>
        <p:spPr>
          <a:xfrm>
            <a:off x="0" y="0"/>
            <a:ext cx="12189600" cy="1589400"/>
          </a:xfrm>
          <a:prstGeom prst="rect">
            <a:avLst/>
          </a:prstGeom>
          <a:ln>
            <a:noFill/>
          </a:ln>
        </p:spPr>
      </p:pic>
      <p:sp>
        <p:nvSpPr>
          <p:cNvPr id="141" name="CustomShape 7"/>
          <p:cNvSpPr/>
          <p:nvPr/>
        </p:nvSpPr>
        <p:spPr>
          <a:xfrm>
            <a:off x="6463440" y="58701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GPT</a:t>
            </a:r>
            <a:endParaRPr b="0" lang="en-US" sz="1050" spc="-1" strike="noStrike">
              <a:latin typeface="Arial"/>
            </a:endParaRPr>
          </a:p>
          <a:p>
            <a:pPr>
              <a:lnSpc>
                <a:spcPct val="100000"/>
              </a:lnSpc>
            </a:pPr>
            <a:r>
              <a:rPr b="0" lang="en-US" sz="1050" spc="-1" strike="noStrike">
                <a:solidFill>
                  <a:srgbClr val="000000"/>
                </a:solidFill>
                <a:latin typeface="Arial"/>
                <a:ea typeface="DejaVu Sans"/>
              </a:rPr>
              <a:t>Alec Radford, Karthik Narasimhan, Tim Salimans, and Ilya Sutskever. 2018. Improving language understanding with unsupervised learning. Technical report, OpenAI.</a:t>
            </a:r>
            <a:br/>
            <a:br/>
            <a:br/>
            <a:br/>
            <a:endParaRPr b="0" lang="en-US" sz="1050" spc="-1" strike="noStrike">
              <a:latin typeface="Arial"/>
            </a:endParaRPr>
          </a:p>
        </p:txBody>
      </p:sp>
      <p:sp>
        <p:nvSpPr>
          <p:cNvPr id="142" name="CustomShape 8"/>
          <p:cNvSpPr/>
          <p:nvPr/>
        </p:nvSpPr>
        <p:spPr>
          <a:xfrm>
            <a:off x="6463440" y="243828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特に無し</a:t>
            </a:r>
            <a:br/>
            <a:br/>
            <a:endParaRPr b="0" lang="en-US" sz="1050" spc="-1" strike="noStrike">
              <a:latin typeface="Arial"/>
            </a:endParaRPr>
          </a:p>
        </p:txBody>
      </p:sp>
      <p:sp>
        <p:nvSpPr>
          <p:cNvPr id="143" name="CustomShape 9"/>
          <p:cNvSpPr/>
          <p:nvPr/>
        </p:nvSpPr>
        <p:spPr>
          <a:xfrm>
            <a:off x="270720" y="4159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GLUE(8</a:t>
            </a:r>
            <a:r>
              <a:rPr b="0" lang="en-US" sz="1050" spc="-1" strike="noStrike">
                <a:solidFill>
                  <a:srgbClr val="000000"/>
                </a:solidFill>
                <a:latin typeface="Calibri"/>
                <a:ea typeface="Calibri"/>
              </a:rPr>
              <a:t>つの</a:t>
            </a:r>
            <a:r>
              <a:rPr b="0" lang="en-US" sz="1050" spc="-1" strike="noStrike">
                <a:solidFill>
                  <a:srgbClr val="000000"/>
                </a:solidFill>
                <a:latin typeface="Calibri"/>
                <a:ea typeface="Calibri"/>
              </a:rPr>
              <a:t>NLP</a:t>
            </a:r>
            <a:r>
              <a:rPr b="0" lang="en-US" sz="1050" spc="-1" strike="noStrike">
                <a:solidFill>
                  <a:srgbClr val="000000"/>
                </a:solidFill>
                <a:latin typeface="Calibri"/>
                <a:ea typeface="Calibri"/>
              </a:rPr>
              <a:t>タスク</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SQuAD v1.1</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SQuAD v2.0</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SWAG(</a:t>
            </a:r>
            <a:r>
              <a:rPr b="0" lang="en-US" sz="1050" spc="-1" strike="noStrike">
                <a:solidFill>
                  <a:srgbClr val="000000"/>
                </a:solidFill>
                <a:latin typeface="Calibri"/>
                <a:ea typeface="Calibri"/>
              </a:rPr>
              <a:t>状況推論</a:t>
            </a:r>
            <a:r>
              <a:rPr b="0" lang="en-US" sz="1050" spc="-1" strike="noStrike">
                <a:solidFill>
                  <a:srgbClr val="000000"/>
                </a:solidFill>
                <a:latin typeface="Calibri"/>
                <a:ea typeface="Calibri"/>
              </a:rPr>
              <a:t>)</a:t>
            </a:r>
            <a:r>
              <a:rPr b="0" lang="en-US" sz="1050" spc="-1" strike="noStrike">
                <a:solidFill>
                  <a:srgbClr val="000000"/>
                </a:solidFill>
                <a:latin typeface="Calibri"/>
                <a:ea typeface="Calibri"/>
              </a:rPr>
              <a:t>の</a:t>
            </a:r>
            <a:r>
              <a:rPr b="0" lang="en-US" sz="1050" spc="-1" strike="noStrike">
                <a:solidFill>
                  <a:srgbClr val="000000"/>
                </a:solidFill>
                <a:latin typeface="Calibri"/>
                <a:ea typeface="Calibri"/>
              </a:rPr>
              <a:t>11</a:t>
            </a:r>
            <a:r>
              <a:rPr b="0" lang="en-US" sz="1050" spc="-1" strike="noStrike">
                <a:solidFill>
                  <a:srgbClr val="000000"/>
                </a:solidFill>
                <a:latin typeface="Calibri"/>
                <a:ea typeface="Calibri"/>
              </a:rPr>
              <a:t>の</a:t>
            </a:r>
            <a:r>
              <a:rPr b="0" lang="en-US" sz="1050" spc="-1" strike="noStrike">
                <a:solidFill>
                  <a:srgbClr val="000000"/>
                </a:solidFill>
                <a:latin typeface="Calibri"/>
                <a:ea typeface="Calibri"/>
              </a:rPr>
              <a:t>NLP</a:t>
            </a:r>
            <a:r>
              <a:rPr b="0" lang="en-US" sz="1050" spc="-1" strike="noStrike">
                <a:solidFill>
                  <a:srgbClr val="000000"/>
                </a:solidFill>
                <a:latin typeface="Calibri"/>
                <a:ea typeface="Calibri"/>
              </a:rPr>
              <a:t>タスク全てで</a:t>
            </a:r>
            <a:r>
              <a:rPr b="0" lang="en-US" sz="1050" spc="-1" strike="noStrike">
                <a:solidFill>
                  <a:srgbClr val="000000"/>
                </a:solidFill>
                <a:latin typeface="Calibri"/>
                <a:ea typeface="Calibri"/>
              </a:rPr>
              <a:t>SOTA</a:t>
            </a:r>
            <a:r>
              <a:rPr b="0" lang="en-US" sz="1050" spc="-1" strike="noStrike">
                <a:solidFill>
                  <a:srgbClr val="000000"/>
                </a:solidFill>
                <a:latin typeface="Calibri"/>
                <a:ea typeface="Calibri"/>
              </a:rPr>
              <a:t>を示した。</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sp>
        <p:nvSpPr>
          <p:cNvPr id="144" name="CustomShape 10"/>
          <p:cNvSpPr/>
          <p:nvPr/>
        </p:nvSpPr>
        <p:spPr>
          <a:xfrm>
            <a:off x="304920" y="5878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深い双方向表現を得るために、入力シーケンスの一部をマスク化して学習する</a:t>
            </a:r>
            <a:r>
              <a:rPr b="0" lang="en-US" sz="1050" spc="-1" strike="noStrike">
                <a:solidFill>
                  <a:srgbClr val="000000"/>
                </a:solidFill>
                <a:latin typeface="Arial"/>
                <a:ea typeface="DejaVu Sans"/>
              </a:rPr>
              <a:t>(</a:t>
            </a:r>
            <a:r>
              <a:rPr b="0" lang="en-US" sz="1050" spc="-1" strike="noStrike">
                <a:solidFill>
                  <a:srgbClr val="000000"/>
                </a:solidFill>
                <a:latin typeface="Calibri"/>
                <a:ea typeface="Calibri"/>
              </a:rPr>
              <a:t>Masked LM</a:t>
            </a:r>
            <a:r>
              <a:rPr b="0" lang="en-US" sz="1050" spc="-1" strike="noStrike">
                <a:solidFill>
                  <a:srgbClr val="000000"/>
                </a:solidFill>
                <a:latin typeface="Arial"/>
                <a:ea typeface="DejaVu Sans"/>
              </a:rPr>
              <a:t>)</a:t>
            </a:r>
            <a:r>
              <a:rPr b="0" lang="en-US" sz="1050" spc="-1" strike="noStrike">
                <a:solidFill>
                  <a:srgbClr val="000000"/>
                </a:solidFill>
                <a:latin typeface="Arial"/>
                <a:ea typeface="DejaVu Sans"/>
              </a:rPr>
              <a:t>。また、文の関係を学習するために、</a:t>
            </a:r>
            <a:r>
              <a:rPr b="0" lang="en-US" sz="1050" spc="-1" strike="noStrike">
                <a:solidFill>
                  <a:srgbClr val="000000"/>
                </a:solidFill>
                <a:latin typeface="Arial"/>
                <a:ea typeface="DejaVu Sans"/>
              </a:rPr>
              <a:t>2</a:t>
            </a:r>
            <a:r>
              <a:rPr b="0" lang="en-US" sz="1050" spc="-1" strike="noStrike">
                <a:solidFill>
                  <a:srgbClr val="000000"/>
                </a:solidFill>
                <a:latin typeface="Arial"/>
                <a:ea typeface="DejaVu Sans"/>
              </a:rPr>
              <a:t>つの分が隣接しているかどうかを学習する</a:t>
            </a:r>
            <a:r>
              <a:rPr b="0" lang="en-US" sz="1050" spc="-1" strike="noStrike">
                <a:solidFill>
                  <a:srgbClr val="000000"/>
                </a:solidFill>
                <a:latin typeface="Arial"/>
                <a:ea typeface="DejaVu Sans"/>
              </a:rPr>
              <a:t>(Next Sentence Prediction (NSP)</a:t>
            </a:r>
            <a:r>
              <a:rPr b="0" lang="en-US" sz="1050" spc="-1" strike="noStrike">
                <a:solidFill>
                  <a:srgbClr val="000000"/>
                </a:solidFill>
                <a:latin typeface="Calibri"/>
                <a:ea typeface="DejaVu Sans"/>
              </a:rPr>
              <a:t>)</a:t>
            </a:r>
            <a:r>
              <a:rPr b="0" lang="en-US" sz="1050" spc="-1" strike="noStrike">
                <a:solidFill>
                  <a:srgbClr val="000000"/>
                </a:solidFill>
                <a:latin typeface="Calibri"/>
                <a:ea typeface="DejaVu Sans"/>
              </a:rPr>
              <a:t>。</a:t>
            </a:r>
            <a:br/>
            <a:r>
              <a:rPr b="0" lang="en-US" sz="1050" spc="-1" strike="noStrike">
                <a:solidFill>
                  <a:srgbClr val="000000"/>
                </a:solidFill>
                <a:latin typeface="Arial"/>
                <a:ea typeface="DejaVu Sans"/>
              </a:rPr>
              <a:t>上記の学習をした後、各</a:t>
            </a:r>
            <a:r>
              <a:rPr b="0" lang="en-US" sz="1050" spc="-1" strike="noStrike">
                <a:solidFill>
                  <a:srgbClr val="000000"/>
                </a:solidFill>
                <a:latin typeface="Arial"/>
                <a:ea typeface="DejaVu Sans"/>
              </a:rPr>
              <a:t>NLP</a:t>
            </a:r>
            <a:r>
              <a:rPr b="0" lang="en-US" sz="1050" spc="-1" strike="noStrike">
                <a:solidFill>
                  <a:srgbClr val="000000"/>
                </a:solidFill>
                <a:latin typeface="Arial"/>
                <a:ea typeface="DejaVu Sans"/>
              </a:rPr>
              <a:t>タスクに合わせて少量のラベル付きデータで転移学習する</a:t>
            </a:r>
            <a:r>
              <a:rPr b="0" lang="en-US" sz="1050" spc="-1" strike="noStrike">
                <a:solidFill>
                  <a:srgbClr val="000000"/>
                </a:solidFill>
                <a:latin typeface="Arial"/>
                <a:ea typeface="DejaVu Sans"/>
              </a:rPr>
              <a:t>(Fine-tuning)</a:t>
            </a:r>
            <a:r>
              <a:rPr b="0" lang="en-US" sz="1050" spc="-1" strike="noStrike">
                <a:solidFill>
                  <a:srgbClr val="000000"/>
                </a:solidFill>
                <a:latin typeface="Arial"/>
                <a:ea typeface="DejaVu Sans"/>
              </a:rPr>
              <a:t>。</a:t>
            </a:r>
            <a:endParaRPr b="0" lang="en-US" sz="1050" spc="-1" strike="noStrike">
              <a:latin typeface="Arial"/>
            </a:endParaRPr>
          </a:p>
        </p:txBody>
      </p:sp>
      <p:sp>
        <p:nvSpPr>
          <p:cNvPr id="145" name="CustomShape 11"/>
          <p:cNvSpPr/>
          <p:nvPr/>
        </p:nvSpPr>
        <p:spPr>
          <a:xfrm>
            <a:off x="6463440" y="41259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DejaVu Sans"/>
              </a:rPr>
              <a:t>タスク固有のアーキテクチャを大幅に変更することなく、質問応答や言語推論などの幅広いタスクに対応するモデルを作成できる。</a:t>
            </a:r>
            <a:r>
              <a:rPr b="0" lang="en-US" sz="1050" spc="-1" strike="noStrike">
                <a:solidFill>
                  <a:srgbClr val="000000"/>
                </a:solidFill>
                <a:latin typeface="Calibri"/>
                <a:ea typeface="DejaVu Sans"/>
              </a:rPr>
              <a:t>(</a:t>
            </a:r>
            <a:r>
              <a:rPr b="0" lang="en-US" sz="1050" spc="-1" strike="noStrike">
                <a:solidFill>
                  <a:srgbClr val="000000"/>
                </a:solidFill>
                <a:latin typeface="Calibri"/>
                <a:ea typeface="DejaVu Sans"/>
              </a:rPr>
              <a:t>転移学習ができるアーキテクチャにより、異なるタスクモデルのための学習時間を削減できる</a:t>
            </a:r>
            <a:r>
              <a:rPr b="0" lang="en-US" sz="1050" spc="-1" strike="noStrike">
                <a:solidFill>
                  <a:srgbClr val="000000"/>
                </a:solidFill>
                <a:latin typeface="Calibri"/>
                <a:ea typeface="DejaVu Sans"/>
              </a:rPr>
              <a:t>)</a:t>
            </a:r>
            <a:br/>
            <a:br/>
            <a:br/>
            <a:br/>
            <a:endParaRPr b="0" lang="en-US" sz="1050" spc="-1" strike="noStrike">
              <a:latin typeface="Arial"/>
            </a:endParaRPr>
          </a:p>
        </p:txBody>
      </p:sp>
      <p:sp>
        <p:nvSpPr>
          <p:cNvPr id="146" name="CustomShape 12"/>
          <p:cNvSpPr/>
          <p:nvPr/>
        </p:nvSpPr>
        <p:spPr>
          <a:xfrm>
            <a:off x="304920" y="244692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BERT(Bidirectional Encoder Representations from Transformers)</a:t>
            </a:r>
            <a:r>
              <a:rPr b="0" lang="en-US" sz="1050" spc="-1" strike="noStrike">
                <a:solidFill>
                  <a:srgbClr val="000000"/>
                </a:solidFill>
                <a:latin typeface="Calibri"/>
                <a:ea typeface="Calibri"/>
              </a:rPr>
              <a:t>という新しい言語表現モデルを紹介するもの。</a:t>
            </a:r>
            <a:endParaRPr b="0" lang="en-US" sz="1050" spc="-1" strike="noStrike">
              <a:latin typeface="Arial"/>
            </a:endParaRPr>
          </a:p>
          <a:p>
            <a:pPr>
              <a:lnSpc>
                <a:spcPct val="100000"/>
              </a:lnSpc>
            </a:pPr>
            <a:r>
              <a:rPr b="0" lang="en-US" sz="1050" spc="-1" strike="noStrike">
                <a:solidFill>
                  <a:srgbClr val="000000"/>
                </a:solidFill>
                <a:latin typeface="Calibri"/>
                <a:ea typeface="Calibri"/>
              </a:rPr>
              <a:t>豊富な教師なし事前トレーニングにより、一般的に深い単方向アーキテクチャは少ないリソースでも良い結果が出るが、深い双方向アーキテクチャに一般化することで幅広い</a:t>
            </a:r>
            <a:r>
              <a:rPr b="0" lang="en-US" sz="1050" spc="-1" strike="noStrike">
                <a:solidFill>
                  <a:srgbClr val="000000"/>
                </a:solidFill>
                <a:latin typeface="Calibri"/>
                <a:ea typeface="Calibri"/>
              </a:rPr>
              <a:t>NLP</a:t>
            </a:r>
            <a:r>
              <a:rPr b="0" lang="en-US" sz="1050" spc="-1" strike="noStrike">
                <a:solidFill>
                  <a:srgbClr val="000000"/>
                </a:solidFill>
                <a:latin typeface="Calibri"/>
                <a:ea typeface="Calibri"/>
              </a:rPr>
              <a:t>タスクに応用できることを示す。</a:t>
            </a:r>
            <a:endParaRPr b="0" lang="en-US" sz="1050" spc="-1" strike="noStrike">
              <a:latin typeface="Arial"/>
            </a:endParaRPr>
          </a:p>
          <a:p>
            <a:pPr>
              <a:lnSpc>
                <a:spcPct val="100000"/>
              </a:lnSpc>
            </a:pPr>
            <a:endParaRPr b="0" lang="en-US" sz="1050" spc="-1" strike="noStrike">
              <a:latin typeface="Arial"/>
            </a:endParaRPr>
          </a:p>
          <a:p>
            <a:pPr>
              <a:lnSpc>
                <a:spcPct val="100000"/>
              </a:lnSpc>
            </a:pPr>
            <a:br/>
            <a:br/>
            <a:endParaRPr b="0" lang="en-US" sz="1050" spc="-1" strike="noStrike">
              <a:latin typeface="Arial"/>
            </a:endParaRPr>
          </a:p>
        </p:txBody>
      </p:sp>
      <p:grpSp>
        <p:nvGrpSpPr>
          <p:cNvPr id="147" name="Group 13"/>
          <p:cNvGrpSpPr/>
          <p:nvPr/>
        </p:nvGrpSpPr>
        <p:grpSpPr>
          <a:xfrm>
            <a:off x="0" y="0"/>
            <a:ext cx="12189240" cy="1645920"/>
            <a:chOff x="0" y="0"/>
            <a:chExt cx="12189240" cy="1645920"/>
          </a:xfrm>
        </p:grpSpPr>
        <p:sp>
          <p:nvSpPr>
            <p:cNvPr id="148" name="CustomShape 14"/>
            <p:cNvSpPr/>
            <p:nvPr/>
          </p:nvSpPr>
          <p:spPr>
            <a:xfrm>
              <a:off x="0" y="0"/>
              <a:ext cx="12189240" cy="1645920"/>
            </a:xfrm>
            <a:prstGeom prst="rect">
              <a:avLst/>
            </a:prstGeom>
            <a:solidFill>
              <a:srgbClr val="595959">
                <a:alpha val="86000"/>
              </a:srgbClr>
            </a:solidFill>
            <a:ln w="12600">
              <a:solidFill>
                <a:srgbClr val="31538f"/>
              </a:solidFill>
              <a:miter/>
            </a:ln>
          </p:spPr>
          <p:style>
            <a:lnRef idx="0"/>
            <a:fillRef idx="0"/>
            <a:effectRef idx="0"/>
            <a:fontRef idx="minor"/>
          </p:style>
        </p:sp>
        <p:sp>
          <p:nvSpPr>
            <p:cNvPr id="149" name="CustomShape 15"/>
            <p:cNvSpPr/>
            <p:nvPr/>
          </p:nvSpPr>
          <p:spPr>
            <a:xfrm>
              <a:off x="2560320" y="35640"/>
              <a:ext cx="6325560" cy="835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ffffff"/>
                  </a:solidFill>
                  <a:latin typeface="Calibri"/>
                  <a:ea typeface="Calibri"/>
                </a:rPr>
                <a:t>BERT: Pre-training of Deep Bidirectional Transformers for</a:t>
              </a:r>
              <a:endParaRPr b="0" lang="en-US" sz="1600" spc="-1" strike="noStrike">
                <a:latin typeface="Arial"/>
              </a:endParaRPr>
            </a:p>
            <a:p>
              <a:pPr algn="ctr">
                <a:lnSpc>
                  <a:spcPct val="100000"/>
                </a:lnSpc>
              </a:pPr>
              <a:r>
                <a:rPr b="1" lang="en-US" sz="1600" spc="-1" strike="noStrike">
                  <a:solidFill>
                    <a:srgbClr val="ffffff"/>
                  </a:solidFill>
                  <a:latin typeface="Calibri"/>
                  <a:ea typeface="Calibri"/>
                </a:rPr>
                <a:t>Language Understanding</a:t>
              </a:r>
              <a:endParaRPr b="0" lang="en-US" sz="1600" spc="-1" strike="noStrike">
                <a:latin typeface="Arial"/>
              </a:endParaRPr>
            </a:p>
            <a:p>
              <a:pPr algn="ctr">
                <a:lnSpc>
                  <a:spcPct val="100000"/>
                </a:lnSpc>
              </a:pPr>
              <a:endParaRPr b="0" lang="en-US" sz="1600" spc="-1" strike="noStrike">
                <a:latin typeface="Arial"/>
              </a:endParaRPr>
            </a:p>
            <a:p>
              <a:pPr algn="ctr">
                <a:lnSpc>
                  <a:spcPct val="100000"/>
                </a:lnSpc>
              </a:pPr>
              <a:endParaRPr b="0" lang="en-US" sz="1600" spc="-1" strike="noStrike">
                <a:latin typeface="Arial"/>
              </a:endParaRPr>
            </a:p>
          </p:txBody>
        </p:sp>
        <p:sp>
          <p:nvSpPr>
            <p:cNvPr id="150" name="CustomShape 16"/>
            <p:cNvSpPr/>
            <p:nvPr/>
          </p:nvSpPr>
          <p:spPr>
            <a:xfrm rot="1800">
              <a:off x="2646000" y="939960"/>
              <a:ext cx="6753240" cy="30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24 May 2019</a:t>
              </a: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Jacob Devlin Ming-Wei Chang Kenton Lee Kristina Toutanova</a:t>
              </a:r>
              <a:endParaRPr b="0" lang="en-US" sz="1400" spc="-1" strike="noStrike">
                <a:latin typeface="Arial"/>
              </a:endParaRPr>
            </a:p>
          </p:txBody>
        </p:sp>
        <p:sp>
          <p:nvSpPr>
            <p:cNvPr id="151" name="CustomShape 17"/>
            <p:cNvSpPr/>
            <p:nvPr/>
          </p:nvSpPr>
          <p:spPr>
            <a:xfrm>
              <a:off x="2346480" y="1261800"/>
              <a:ext cx="6325920" cy="2764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7ebec1"/>
                  </a:solidFill>
                  <a:uFillTx/>
                  <a:latin typeface="Arial"/>
                  <a:ea typeface="Arial"/>
                </a:rPr>
                <a:t>https://arxiv.org/pdf/1810.04805.pdf</a:t>
              </a:r>
              <a:endParaRPr b="0" lang="en-US" sz="1200" spc="-1" strike="noStrike">
                <a:latin typeface="Arial"/>
              </a:endParaRPr>
            </a:p>
          </p:txBody>
        </p:sp>
      </p:grpSp>
      <p:sp>
        <p:nvSpPr>
          <p:cNvPr id="152" name="CustomShape 18"/>
          <p:cNvSpPr/>
          <p:nvPr/>
        </p:nvSpPr>
        <p:spPr>
          <a:xfrm>
            <a:off x="10667880" y="6545880"/>
            <a:ext cx="1521360" cy="366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Calibri"/>
              </a:rPr>
              <a:t>日付</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304920" y="17380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どんなもの？</a:t>
            </a:r>
            <a:endParaRPr b="0" lang="en-US" sz="1800" spc="-1" strike="noStrike">
              <a:latin typeface="Arial"/>
            </a:endParaRPr>
          </a:p>
        </p:txBody>
      </p:sp>
      <p:sp>
        <p:nvSpPr>
          <p:cNvPr id="154" name="CustomShape 2"/>
          <p:cNvSpPr/>
          <p:nvPr/>
        </p:nvSpPr>
        <p:spPr>
          <a:xfrm>
            <a:off x="6463440" y="343512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先行研究と比べて何がすごい？</a:t>
            </a:r>
            <a:endParaRPr b="0" lang="en-US" sz="1800" spc="-1" strike="noStrike">
              <a:latin typeface="Arial"/>
            </a:endParaRPr>
          </a:p>
        </p:txBody>
      </p:sp>
      <p:sp>
        <p:nvSpPr>
          <p:cNvPr id="155" name="CustomShape 3"/>
          <p:cNvSpPr/>
          <p:nvPr/>
        </p:nvSpPr>
        <p:spPr>
          <a:xfrm>
            <a:off x="30492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技術の手法や肝は？</a:t>
            </a:r>
            <a:endParaRPr b="0" lang="en-US" sz="1800" spc="-1" strike="noStrike">
              <a:latin typeface="Arial"/>
            </a:endParaRPr>
          </a:p>
        </p:txBody>
      </p:sp>
      <p:sp>
        <p:nvSpPr>
          <p:cNvPr id="156" name="CustomShape 4"/>
          <p:cNvSpPr/>
          <p:nvPr/>
        </p:nvSpPr>
        <p:spPr>
          <a:xfrm>
            <a:off x="6463440" y="17344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議論はある？</a:t>
            </a:r>
            <a:endParaRPr b="0" lang="en-US" sz="1800" spc="-1" strike="noStrike">
              <a:latin typeface="Arial"/>
            </a:endParaRPr>
          </a:p>
        </p:txBody>
      </p:sp>
      <p:sp>
        <p:nvSpPr>
          <p:cNvPr id="157" name="CustomShape 5"/>
          <p:cNvSpPr/>
          <p:nvPr/>
        </p:nvSpPr>
        <p:spPr>
          <a:xfrm>
            <a:off x="270720" y="3451680"/>
            <a:ext cx="545220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どうやって有効だと検証した？</a:t>
            </a:r>
            <a:endParaRPr b="0" lang="en-US" sz="1800" spc="-1" strike="noStrike">
              <a:latin typeface="Arial"/>
            </a:endParaRPr>
          </a:p>
        </p:txBody>
      </p:sp>
      <p:sp>
        <p:nvSpPr>
          <p:cNvPr id="158" name="CustomShape 6"/>
          <p:cNvSpPr/>
          <p:nvPr/>
        </p:nvSpPr>
        <p:spPr>
          <a:xfrm>
            <a:off x="6463440" y="5168880"/>
            <a:ext cx="5418360" cy="602280"/>
          </a:xfrm>
          <a:prstGeom prst="roundRect">
            <a:avLst>
              <a:gd name="adj" fmla="val 16667"/>
            </a:avLst>
          </a:prstGeom>
          <a:solidFill>
            <a:schemeClr val="lt1"/>
          </a:solidFill>
          <a:ln w="12600">
            <a:solidFill>
              <a:schemeClr val="accent3"/>
            </a:solidFill>
            <a:miter/>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ea typeface="Calibri"/>
              </a:rPr>
              <a:t>次に読むべき論文は？</a:t>
            </a:r>
            <a:endParaRPr b="0" lang="en-US" sz="1800" spc="-1" strike="noStrike">
              <a:latin typeface="Arial"/>
            </a:endParaRPr>
          </a:p>
        </p:txBody>
      </p:sp>
      <p:pic>
        <p:nvPicPr>
          <p:cNvPr id="159" name="Google Shape;100;g62b903b8ea_0_60" descr=""/>
          <p:cNvPicPr/>
          <p:nvPr/>
        </p:nvPicPr>
        <p:blipFill>
          <a:blip r:embed="rId1"/>
          <a:stretch/>
        </p:blipFill>
        <p:spPr>
          <a:xfrm>
            <a:off x="0" y="0"/>
            <a:ext cx="12189600" cy="1615680"/>
          </a:xfrm>
          <a:prstGeom prst="rect">
            <a:avLst/>
          </a:prstGeom>
          <a:ln>
            <a:noFill/>
          </a:ln>
        </p:spPr>
      </p:pic>
      <p:sp>
        <p:nvSpPr>
          <p:cNvPr id="160" name="CustomShape 7"/>
          <p:cNvSpPr/>
          <p:nvPr/>
        </p:nvSpPr>
        <p:spPr>
          <a:xfrm>
            <a:off x="6463440" y="58701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Glove</a:t>
            </a:r>
            <a:endParaRPr b="0" lang="en-US" sz="1050" spc="-1" strike="noStrike">
              <a:latin typeface="Arial"/>
            </a:endParaRPr>
          </a:p>
          <a:p>
            <a:pPr>
              <a:lnSpc>
                <a:spcPct val="100000"/>
              </a:lnSpc>
            </a:pPr>
            <a:r>
              <a:rPr b="0" lang="en-US" sz="1050" spc="-1" strike="noStrike">
                <a:solidFill>
                  <a:srgbClr val="000000"/>
                </a:solidFill>
                <a:latin typeface="NimbusRomNo9L-Regu"/>
                <a:ea typeface="DejaVu Sans"/>
              </a:rPr>
              <a:t>Jeffrey Pennington, Richard Socher, and Christopher Manning. 2014. Glove: Global vectors for word representation.</a:t>
            </a:r>
            <a:endParaRPr b="0" lang="en-US" sz="1050" spc="-1" strike="noStrike">
              <a:latin typeface="Arial"/>
            </a:endParaRPr>
          </a:p>
          <a:p>
            <a:pPr>
              <a:lnSpc>
                <a:spcPct val="100000"/>
              </a:lnSpc>
            </a:pPr>
            <a:r>
              <a:rPr b="0" lang="en-US" sz="1050" spc="-1" strike="noStrike">
                <a:solidFill>
                  <a:srgbClr val="000000"/>
                </a:solidFill>
                <a:latin typeface="NimbusRomNo9L-Regu"/>
                <a:ea typeface="DejaVu Sans"/>
              </a:rPr>
              <a:t>In </a:t>
            </a:r>
            <a:r>
              <a:rPr b="0" lang="en-US" sz="1050" spc="-1" strike="noStrike">
                <a:solidFill>
                  <a:srgbClr val="000000"/>
                </a:solidFill>
                <a:latin typeface="NimbusRomNo9L-ReguItal"/>
                <a:ea typeface="DejaVu Sans"/>
              </a:rPr>
              <a:t>Proceedings of the 2014 conference on empirical methods in natural language processing (EMNLP)</a:t>
            </a:r>
            <a:r>
              <a:rPr b="0" lang="en-US" sz="1050" spc="-1" strike="noStrike">
                <a:solidFill>
                  <a:srgbClr val="000000"/>
                </a:solidFill>
                <a:latin typeface="NimbusRomNo9L-Regu"/>
                <a:ea typeface="DejaVu Sans"/>
              </a:rPr>
              <a:t>,pages 1532–1543.</a:t>
            </a:r>
            <a:endParaRPr b="0" lang="en-US" sz="1050" spc="-1" strike="noStrike">
              <a:latin typeface="Arial"/>
            </a:endParaRPr>
          </a:p>
        </p:txBody>
      </p:sp>
      <p:sp>
        <p:nvSpPr>
          <p:cNvPr id="161" name="CustomShape 8"/>
          <p:cNvSpPr/>
          <p:nvPr/>
        </p:nvSpPr>
        <p:spPr>
          <a:xfrm>
            <a:off x="6463440" y="243828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特に無し</a:t>
            </a:r>
            <a:br/>
            <a:br/>
            <a:br/>
            <a:br/>
            <a:endParaRPr b="0" lang="en-US" sz="1050" spc="-1" strike="noStrike">
              <a:latin typeface="Arial"/>
            </a:endParaRPr>
          </a:p>
        </p:txBody>
      </p:sp>
      <p:sp>
        <p:nvSpPr>
          <p:cNvPr id="162" name="CustomShape 9"/>
          <p:cNvSpPr/>
          <p:nvPr/>
        </p:nvSpPr>
        <p:spPr>
          <a:xfrm>
            <a:off x="270720" y="4159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NimbusRomNo9L-Medi"/>
                <a:ea typeface="DejaVu Sans"/>
              </a:rPr>
              <a:t>NER-English</a:t>
            </a:r>
            <a:r>
              <a:rPr b="0" lang="en-US" sz="1050" spc="-1" strike="noStrike">
                <a:solidFill>
                  <a:srgbClr val="000000"/>
                </a:solidFill>
                <a:latin typeface="NimbusRomNo9L-Medi"/>
                <a:ea typeface="DejaVu Sans"/>
              </a:rPr>
              <a:t>、</a:t>
            </a:r>
            <a:r>
              <a:rPr b="0" lang="en-US" sz="1050" spc="-1" strike="noStrike">
                <a:solidFill>
                  <a:srgbClr val="000000"/>
                </a:solidFill>
                <a:latin typeface="NimbusRomNo9L-Medi"/>
                <a:ea typeface="DejaVu Sans"/>
              </a:rPr>
              <a:t>NER-German</a:t>
            </a:r>
            <a:r>
              <a:rPr b="0" lang="en-US" sz="1050" spc="-1" strike="noStrike">
                <a:solidFill>
                  <a:srgbClr val="000000"/>
                </a:solidFill>
                <a:latin typeface="NimbusRomNo9L-Medi"/>
                <a:ea typeface="DejaVu Sans"/>
              </a:rPr>
              <a:t>、</a:t>
            </a:r>
            <a:r>
              <a:rPr b="0" lang="en-US" sz="1050" spc="-1" strike="noStrike">
                <a:solidFill>
                  <a:srgbClr val="000000"/>
                </a:solidFill>
                <a:latin typeface="NimbusRomNo9L-Medi"/>
                <a:ea typeface="DejaVu Sans"/>
              </a:rPr>
              <a:t>Chunking(</a:t>
            </a:r>
            <a:r>
              <a:rPr b="0" lang="en-US" sz="1050" spc="-1" strike="noStrike">
                <a:solidFill>
                  <a:srgbClr val="000000"/>
                </a:solidFill>
                <a:latin typeface="NimbusRomNo9L-Medi"/>
                <a:ea typeface="DejaVu Sans"/>
              </a:rPr>
              <a:t>機能表現</a:t>
            </a:r>
            <a:r>
              <a:rPr b="0" lang="en-US" sz="1050" spc="-1" strike="noStrike">
                <a:solidFill>
                  <a:srgbClr val="000000"/>
                </a:solidFill>
                <a:latin typeface="NimbusRomNo9L-Medi"/>
                <a:ea typeface="DejaVu Sans"/>
              </a:rPr>
              <a:t>)</a:t>
            </a:r>
            <a:r>
              <a:rPr b="0" lang="en-US" sz="1050" spc="-1" strike="noStrike">
                <a:solidFill>
                  <a:srgbClr val="000000"/>
                </a:solidFill>
                <a:latin typeface="NimbusRomNo9L-Medi"/>
                <a:ea typeface="DejaVu Sans"/>
              </a:rPr>
              <a:t>を</a:t>
            </a:r>
            <a:r>
              <a:rPr b="0" lang="en-US" sz="1050" spc="-1" strike="noStrike">
                <a:solidFill>
                  <a:srgbClr val="000000"/>
                </a:solidFill>
                <a:latin typeface="NimbusRomNo9L-Medi"/>
                <a:ea typeface="DejaVu Sans"/>
              </a:rPr>
              <a:t>F1</a:t>
            </a:r>
            <a:r>
              <a:rPr b="0" lang="en-US" sz="1050" spc="-1" strike="noStrike">
                <a:solidFill>
                  <a:srgbClr val="000000"/>
                </a:solidFill>
                <a:latin typeface="NimbusRomNo9L-Medi"/>
                <a:ea typeface="DejaVu Sans"/>
              </a:rPr>
              <a:t>で、</a:t>
            </a:r>
            <a:r>
              <a:rPr b="0" lang="en-US" sz="1050" spc="-1" strike="noStrike">
                <a:solidFill>
                  <a:srgbClr val="000000"/>
                </a:solidFill>
                <a:latin typeface="NimbusRomNo9L-Medi"/>
                <a:ea typeface="DejaVu Sans"/>
              </a:rPr>
              <a:t>POS(</a:t>
            </a:r>
            <a:r>
              <a:rPr b="0" lang="en-US" sz="1050" spc="-1" strike="noStrike">
                <a:solidFill>
                  <a:srgbClr val="000000"/>
                </a:solidFill>
                <a:latin typeface="NimbusRomNo9L-Medi"/>
                <a:ea typeface="DejaVu Sans"/>
              </a:rPr>
              <a:t>品詞</a:t>
            </a:r>
            <a:r>
              <a:rPr b="0" lang="en-US" sz="1050" spc="-1" strike="noStrike">
                <a:solidFill>
                  <a:srgbClr val="000000"/>
                </a:solidFill>
                <a:latin typeface="NimbusRomNo9L-Medi"/>
                <a:ea typeface="DejaVu Sans"/>
              </a:rPr>
              <a:t>)</a:t>
            </a:r>
            <a:r>
              <a:rPr b="0" lang="en-US" sz="1050" spc="-1" strike="noStrike">
                <a:solidFill>
                  <a:srgbClr val="000000"/>
                </a:solidFill>
                <a:latin typeface="NimbusRomNo9L-Medi"/>
                <a:ea typeface="DejaVu Sans"/>
              </a:rPr>
              <a:t>を正答率で評価した。</a:t>
            </a:r>
            <a:endParaRPr b="0" lang="en-US" sz="1050" spc="-1" strike="noStrike">
              <a:latin typeface="Arial"/>
            </a:endParaRPr>
          </a:p>
          <a:p>
            <a:pPr>
              <a:lnSpc>
                <a:spcPct val="100000"/>
              </a:lnSpc>
            </a:pPr>
            <a:r>
              <a:rPr b="0" lang="en-US" sz="1050" spc="-1" strike="noStrike">
                <a:solidFill>
                  <a:srgbClr val="000000"/>
                </a:solidFill>
                <a:latin typeface="NimbusRomNo9L-Medi"/>
                <a:ea typeface="DejaVu Sans"/>
              </a:rPr>
              <a:t>結果、全てのタスクで</a:t>
            </a:r>
            <a:r>
              <a:rPr b="0" lang="en-US" sz="1050" spc="-1" strike="noStrike">
                <a:solidFill>
                  <a:srgbClr val="000000"/>
                </a:solidFill>
                <a:latin typeface="NimbusRomNo9L-Medi"/>
                <a:ea typeface="DejaVu Sans"/>
              </a:rPr>
              <a:t>SOTA</a:t>
            </a:r>
            <a:r>
              <a:rPr b="0" lang="en-US" sz="1050" spc="-1" strike="noStrike">
                <a:solidFill>
                  <a:srgbClr val="000000"/>
                </a:solidFill>
                <a:latin typeface="NimbusRomNo9L-Medi"/>
                <a:ea typeface="DejaVu Sans"/>
              </a:rPr>
              <a:t>を得た。</a:t>
            </a:r>
            <a:endParaRPr b="0" lang="en-US" sz="1050" spc="-1" strike="noStrike">
              <a:latin typeface="Arial"/>
            </a:endParaRPr>
          </a:p>
          <a:p>
            <a:pPr>
              <a:lnSpc>
                <a:spcPct val="100000"/>
              </a:lnSpc>
            </a:pPr>
            <a:br/>
            <a:br/>
            <a:endParaRPr b="0" lang="en-US" sz="1050" spc="-1" strike="noStrike">
              <a:latin typeface="Arial"/>
            </a:endParaRPr>
          </a:p>
        </p:txBody>
      </p:sp>
      <p:sp>
        <p:nvSpPr>
          <p:cNvPr id="163" name="CustomShape 10"/>
          <p:cNvSpPr/>
          <p:nvPr/>
        </p:nvSpPr>
        <p:spPr>
          <a:xfrm>
            <a:off x="304920" y="587880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双方向文字言語モデルの双方向出力を連結して単語埋め込みを抽出する。</a:t>
            </a:r>
            <a:endParaRPr b="0" lang="en-US" sz="1050" spc="-1" strike="noStrike">
              <a:latin typeface="Arial"/>
            </a:endParaRPr>
          </a:p>
          <a:p>
            <a:pPr>
              <a:lnSpc>
                <a:spcPct val="100000"/>
              </a:lnSpc>
            </a:pPr>
            <a:r>
              <a:rPr b="0" lang="en-US" sz="1050" spc="-1" strike="noStrike">
                <a:solidFill>
                  <a:srgbClr val="000000"/>
                </a:solidFill>
                <a:latin typeface="Arial"/>
                <a:ea typeface="DejaVu Sans"/>
              </a:rPr>
              <a:t>抽出された単語埋め込みを系列ラベリングモデルに入力することで固有表現抽出を得る。</a:t>
            </a:r>
            <a:br/>
            <a:br/>
            <a:br/>
            <a:endParaRPr b="0" lang="en-US" sz="1050" spc="-1" strike="noStrike">
              <a:latin typeface="Arial"/>
            </a:endParaRPr>
          </a:p>
        </p:txBody>
      </p:sp>
      <p:sp>
        <p:nvSpPr>
          <p:cNvPr id="164" name="CustomShape 11"/>
          <p:cNvSpPr/>
          <p:nvPr/>
        </p:nvSpPr>
        <p:spPr>
          <a:xfrm>
            <a:off x="6463440" y="412596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Arial"/>
                <a:ea typeface="DejaVu Sans"/>
              </a:rPr>
              <a:t>先行研究のモデルは前の文字に基づいて次の文字を予測することで単語・文・副次句・さらには感情などの言語概念を自動的に内部化するが、文字言語モデルの内部情報を活用することで</a:t>
            </a:r>
            <a:r>
              <a:rPr b="0" lang="en-US" sz="1050" spc="-1" strike="noStrike">
                <a:solidFill>
                  <a:srgbClr val="000000"/>
                </a:solidFill>
                <a:latin typeface="Arial"/>
                <a:ea typeface="DejaVu Sans"/>
              </a:rPr>
              <a:t>NLP</a:t>
            </a:r>
            <a:r>
              <a:rPr b="0" lang="en-US" sz="1050" spc="-1" strike="noStrike">
                <a:solidFill>
                  <a:srgbClr val="000000"/>
                </a:solidFill>
                <a:latin typeface="Arial"/>
                <a:ea typeface="DejaVu Sans"/>
              </a:rPr>
              <a:t>タスクで良い性能が出るモデルが得られる。</a:t>
            </a:r>
            <a:endParaRPr b="0" lang="en-US" sz="1050" spc="-1" strike="noStrike">
              <a:latin typeface="Arial"/>
            </a:endParaRPr>
          </a:p>
        </p:txBody>
      </p:sp>
      <p:sp>
        <p:nvSpPr>
          <p:cNvPr id="165" name="CustomShape 12"/>
          <p:cNvSpPr/>
          <p:nvPr/>
        </p:nvSpPr>
        <p:spPr>
          <a:xfrm>
            <a:off x="304920" y="2446920"/>
            <a:ext cx="5418360" cy="89784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Calibri"/>
                <a:ea typeface="Calibri"/>
              </a:rPr>
              <a:t>訓練された文字言語モデルの内部状態を活用し、コンテキスト文字列埋め込みと呼ばれる新しいタイプの単語埋め込みを生成することを提案するもの。</a:t>
            </a:r>
            <a:endParaRPr b="0" lang="en-US" sz="1050" spc="-1" strike="noStrike">
              <a:latin typeface="Arial"/>
            </a:endParaRPr>
          </a:p>
          <a:p>
            <a:pPr>
              <a:lnSpc>
                <a:spcPct val="100000"/>
              </a:lnSpc>
            </a:pPr>
            <a:r>
              <a:rPr b="0" lang="en-US" sz="1050" spc="-1" strike="noStrike">
                <a:solidFill>
                  <a:srgbClr val="000000"/>
                </a:solidFill>
                <a:latin typeface="Arial"/>
                <a:ea typeface="DejaVu Sans"/>
              </a:rPr>
              <a:t>単語の明示的な概念なしでトレーニング・</a:t>
            </a:r>
            <a:r>
              <a:rPr b="0" lang="en-US" sz="1050" spc="-1" strike="noStrike">
                <a:solidFill>
                  <a:srgbClr val="000000"/>
                </a:solidFill>
                <a:latin typeface="Calibri"/>
                <a:ea typeface="DejaVu Sans"/>
              </a:rPr>
              <a:t>文字のシーケンスとして単語をモデル化され、周囲のテキストによってコンテキスト化されるため、同じ単語でも埋め込みが異なる。</a:t>
            </a:r>
            <a:endParaRPr b="0" lang="en-US" sz="1050" spc="-1" strike="noStrike">
              <a:latin typeface="Arial"/>
            </a:endParaRPr>
          </a:p>
          <a:p>
            <a:pPr>
              <a:lnSpc>
                <a:spcPct val="100000"/>
              </a:lnSpc>
            </a:pPr>
            <a:br/>
            <a:br/>
            <a:endParaRPr b="0" lang="en-US" sz="1050" spc="-1" strike="noStrike">
              <a:latin typeface="Arial"/>
            </a:endParaRPr>
          </a:p>
        </p:txBody>
      </p:sp>
      <p:grpSp>
        <p:nvGrpSpPr>
          <p:cNvPr id="166" name="Group 13"/>
          <p:cNvGrpSpPr/>
          <p:nvPr/>
        </p:nvGrpSpPr>
        <p:grpSpPr>
          <a:xfrm>
            <a:off x="0" y="20880"/>
            <a:ext cx="12189600" cy="1633320"/>
            <a:chOff x="0" y="20880"/>
            <a:chExt cx="12189600" cy="1633320"/>
          </a:xfrm>
        </p:grpSpPr>
        <p:sp>
          <p:nvSpPr>
            <p:cNvPr id="167" name="CustomShape 14"/>
            <p:cNvSpPr/>
            <p:nvPr/>
          </p:nvSpPr>
          <p:spPr>
            <a:xfrm>
              <a:off x="0" y="20880"/>
              <a:ext cx="12189600" cy="1633320"/>
            </a:xfrm>
            <a:prstGeom prst="rect">
              <a:avLst/>
            </a:prstGeom>
            <a:solidFill>
              <a:srgbClr val="595959">
                <a:alpha val="86000"/>
              </a:srgbClr>
            </a:solidFill>
            <a:ln w="12600">
              <a:solidFill>
                <a:srgbClr val="31538f"/>
              </a:solidFill>
              <a:miter/>
            </a:ln>
          </p:spPr>
          <p:style>
            <a:lnRef idx="0"/>
            <a:fillRef idx="0"/>
            <a:effectRef idx="0"/>
            <a:fontRef idx="minor"/>
          </p:style>
        </p:sp>
        <p:sp>
          <p:nvSpPr>
            <p:cNvPr id="168" name="CustomShape 15"/>
            <p:cNvSpPr/>
            <p:nvPr/>
          </p:nvSpPr>
          <p:spPr>
            <a:xfrm>
              <a:off x="2666880" y="56160"/>
              <a:ext cx="6855480" cy="828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ffffff"/>
                  </a:solidFill>
                  <a:latin typeface="NimbusRomNo9L-Medi"/>
                  <a:ea typeface="DejaVu Sans"/>
                </a:rPr>
                <a:t>Contextual String Embeddings for Sequence Labeling</a:t>
              </a:r>
              <a:endParaRPr b="0" lang="en-US" sz="1800" spc="-1" strike="noStrike">
                <a:latin typeface="Arial"/>
              </a:endParaRPr>
            </a:p>
            <a:p>
              <a:pPr algn="ctr">
                <a:lnSpc>
                  <a:spcPct val="100000"/>
                </a:lnSpc>
              </a:pPr>
              <a:endParaRPr b="0" lang="en-US" sz="1800" spc="-1" strike="noStrike">
                <a:latin typeface="Arial"/>
              </a:endParaRPr>
            </a:p>
          </p:txBody>
        </p:sp>
        <p:sp>
          <p:nvSpPr>
            <p:cNvPr id="169" name="CustomShape 16"/>
            <p:cNvSpPr/>
            <p:nvPr/>
          </p:nvSpPr>
          <p:spPr>
            <a:xfrm>
              <a:off x="2543040" y="951480"/>
              <a:ext cx="6855480" cy="305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ffffff"/>
                  </a:solidFill>
                  <a:latin typeface="Calibri"/>
                  <a:ea typeface="Calibri"/>
                </a:rPr>
                <a:t>（</a:t>
              </a:r>
              <a:r>
                <a:rPr b="0" lang="en-US" sz="1400" spc="-1" strike="noStrike">
                  <a:solidFill>
                    <a:srgbClr val="ffffff"/>
                  </a:solidFill>
                  <a:latin typeface="Calibri"/>
                  <a:ea typeface="Calibri"/>
                </a:rPr>
                <a:t>August 2018</a:t>
              </a:r>
              <a:r>
                <a:rPr b="0" lang="en-US" sz="1400" spc="-1" strike="noStrike">
                  <a:solidFill>
                    <a:srgbClr val="ffffff"/>
                  </a:solidFill>
                  <a:latin typeface="Calibri"/>
                  <a:ea typeface="Calibri"/>
                </a:rPr>
                <a:t>）</a:t>
              </a:r>
              <a:r>
                <a:rPr b="0" lang="en-US" sz="1800" spc="-1" strike="noStrike">
                  <a:solidFill>
                    <a:srgbClr val="ffffff"/>
                  </a:solidFill>
                  <a:latin typeface="NimbusRomNo9L-Medi"/>
                  <a:ea typeface="DejaVu Sans"/>
                </a:rPr>
                <a:t>Alan Akbik, Duncan Blythe, Roland Vollgraf</a:t>
              </a:r>
              <a:endParaRPr b="0" lang="en-US" sz="1800" spc="-1" strike="noStrike">
                <a:latin typeface="Arial"/>
              </a:endParaRPr>
            </a:p>
          </p:txBody>
        </p:sp>
        <p:sp>
          <p:nvSpPr>
            <p:cNvPr id="170" name="CustomShape 17"/>
            <p:cNvSpPr/>
            <p:nvPr/>
          </p:nvSpPr>
          <p:spPr>
            <a:xfrm>
              <a:off x="2543040" y="1272240"/>
              <a:ext cx="6855480" cy="274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u="sng">
                  <a:solidFill>
                    <a:srgbClr val="7ebec1"/>
                  </a:solidFill>
                  <a:uFillTx/>
                  <a:latin typeface="Arial"/>
                  <a:ea typeface="Arial"/>
                </a:rPr>
                <a:t>https://www.aclweb.org/anthology/C18-1139.pdf</a:t>
              </a:r>
              <a:r>
                <a:rPr b="0" lang="en-US" sz="1200" spc="-1" strike="noStrike">
                  <a:solidFill>
                    <a:srgbClr val="ffffff"/>
                  </a:solidFill>
                  <a:latin typeface="Arial"/>
                  <a:ea typeface="Arial"/>
                </a:rPr>
                <a:t> </a:t>
              </a:r>
              <a:endParaRPr b="0" lang="en-US" sz="1200" spc="-1" strike="noStrike">
                <a:latin typeface="Arial"/>
              </a:endParaRPr>
            </a:p>
          </p:txBody>
        </p:sp>
      </p:grpSp>
      <p:sp>
        <p:nvSpPr>
          <p:cNvPr id="171" name="CustomShape 18"/>
          <p:cNvSpPr/>
          <p:nvPr/>
        </p:nvSpPr>
        <p:spPr>
          <a:xfrm>
            <a:off x="10667880" y="6545880"/>
            <a:ext cx="1521360" cy="366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ea typeface="Calibri"/>
              </a:rPr>
              <a:t>日付</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1801</TotalTime>
  <Application>LibreOffice/6.0.7.3$Linux_X86_64 LibreOffice_project/00m0$Build-3</Application>
  <Words>987</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2017-10-29T01:39:23Z</dcterms:created>
  <dc:creator>森哲也</dc:creator>
  <dc:description/>
  <dc:language>ja-JP</dc:language>
  <cp:lastModifiedBy/>
  <dcterms:modified xsi:type="dcterms:W3CDTF">2020-09-23T18:36:18Z</dcterms:modified>
  <cp:revision>109</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ワイド画面</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