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68"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ko-KR"/>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3A0C129-5CF5-4172-A60A-48B8C5A0C733}"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69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3A0C129-5CF5-4172-A60A-48B8C5A0C733}" type="slidenum">
              <a:rPr lang="ko-KR" altLang="en-US" smtClean="0"/>
              <a:t>‹#›</a:t>
            </a:fld>
            <a:endParaRPr lang="ko-KR" altLang="en-US"/>
          </a:p>
        </p:txBody>
      </p:sp>
    </p:spTree>
    <p:extLst>
      <p:ext uri="{BB962C8B-B14F-4D97-AF65-F5344CB8AC3E}">
        <p14:creationId xmlns:p14="http://schemas.microsoft.com/office/powerpoint/2010/main" val="316994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3A0C129-5CF5-4172-A60A-48B8C5A0C733}" type="slidenum">
              <a:rPr lang="ko-KR" altLang="en-US" smtClean="0"/>
              <a:t>‹#›</a:t>
            </a:fld>
            <a:endParaRPr lang="ko-KR" altLang="en-US"/>
          </a:p>
        </p:txBody>
      </p:sp>
    </p:spTree>
    <p:extLst>
      <p:ext uri="{BB962C8B-B14F-4D97-AF65-F5344CB8AC3E}">
        <p14:creationId xmlns:p14="http://schemas.microsoft.com/office/powerpoint/2010/main" val="103060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3A0C129-5CF5-4172-A60A-48B8C5A0C733}" type="slidenum">
              <a:rPr lang="ko-KR" altLang="en-US" smtClean="0"/>
              <a:t>‹#›</a:t>
            </a:fld>
            <a:endParaRPr lang="ko-KR" altLang="en-US"/>
          </a:p>
        </p:txBody>
      </p:sp>
    </p:spTree>
    <p:extLst>
      <p:ext uri="{BB962C8B-B14F-4D97-AF65-F5344CB8AC3E}">
        <p14:creationId xmlns:p14="http://schemas.microsoft.com/office/powerpoint/2010/main" val="77323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ko-KR"/>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3A0C129-5CF5-4172-A60A-48B8C5A0C733}"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97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3A0C129-5CF5-4172-A60A-48B8C5A0C733}" type="slidenum">
              <a:rPr lang="ko-KR" altLang="en-US" smtClean="0"/>
              <a:t>‹#›</a:t>
            </a:fld>
            <a:endParaRPr lang="ko-KR" altLang="en-US"/>
          </a:p>
        </p:txBody>
      </p:sp>
    </p:spTree>
    <p:extLst>
      <p:ext uri="{BB962C8B-B14F-4D97-AF65-F5344CB8AC3E}">
        <p14:creationId xmlns:p14="http://schemas.microsoft.com/office/powerpoint/2010/main" val="251667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3A0C129-5CF5-4172-A60A-48B8C5A0C733}" type="slidenum">
              <a:rPr lang="ko-KR" altLang="en-US" smtClean="0"/>
              <a:t>‹#›</a:t>
            </a:fld>
            <a:endParaRPr lang="ko-KR" altLang="en-US"/>
          </a:p>
        </p:txBody>
      </p:sp>
    </p:spTree>
    <p:extLst>
      <p:ext uri="{BB962C8B-B14F-4D97-AF65-F5344CB8AC3E}">
        <p14:creationId xmlns:p14="http://schemas.microsoft.com/office/powerpoint/2010/main" val="339779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3A0C129-5CF5-4172-A60A-48B8C5A0C733}" type="slidenum">
              <a:rPr lang="ko-KR" altLang="en-US" smtClean="0"/>
              <a:t>‹#›</a:t>
            </a:fld>
            <a:endParaRPr lang="ko-KR" altLang="en-US"/>
          </a:p>
        </p:txBody>
      </p:sp>
    </p:spTree>
    <p:extLst>
      <p:ext uri="{BB962C8B-B14F-4D97-AF65-F5344CB8AC3E}">
        <p14:creationId xmlns:p14="http://schemas.microsoft.com/office/powerpoint/2010/main" val="7173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93A0C129-5CF5-4172-A60A-48B8C5A0C733}" type="slidenum">
              <a:rPr lang="ko-KR" altLang="en-US" smtClean="0"/>
              <a:t>‹#›</a:t>
            </a:fld>
            <a:endParaRPr lang="ko-KR" altLang="en-US"/>
          </a:p>
        </p:txBody>
      </p:sp>
    </p:spTree>
    <p:extLst>
      <p:ext uri="{BB962C8B-B14F-4D97-AF65-F5344CB8AC3E}">
        <p14:creationId xmlns:p14="http://schemas.microsoft.com/office/powerpoint/2010/main" val="212623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ko-KR"/>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AEFA78-EDF8-4C2A-916A-29D93453A2ED}" type="datetimeFigureOut">
              <a:rPr lang="ko-KR" altLang="en-US" smtClean="0"/>
              <a:t>2024-12-12</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A0C129-5CF5-4172-A60A-48B8C5A0C733}" type="slidenum">
              <a:rPr lang="ko-KR" altLang="en-US" smtClean="0"/>
              <a:t>‹#›</a:t>
            </a:fld>
            <a:endParaRPr lang="ko-KR" altLang="en-US"/>
          </a:p>
        </p:txBody>
      </p:sp>
    </p:spTree>
    <p:extLst>
      <p:ext uri="{BB962C8B-B14F-4D97-AF65-F5344CB8AC3E}">
        <p14:creationId xmlns:p14="http://schemas.microsoft.com/office/powerpoint/2010/main" val="187846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3FAEFA78-EDF8-4C2A-916A-29D93453A2ED}" type="datetimeFigureOut">
              <a:rPr lang="ko-KR" altLang="en-US" smtClean="0"/>
              <a:t>2024-12-12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3A0C129-5CF5-4172-A60A-48B8C5A0C733}" type="slidenum">
              <a:rPr lang="ko-KR" altLang="en-US" smtClean="0"/>
              <a:t>‹#›</a:t>
            </a:fld>
            <a:endParaRPr lang="ko-KR" altLang="en-US"/>
          </a:p>
        </p:txBody>
      </p:sp>
    </p:spTree>
    <p:extLst>
      <p:ext uri="{BB962C8B-B14F-4D97-AF65-F5344CB8AC3E}">
        <p14:creationId xmlns:p14="http://schemas.microsoft.com/office/powerpoint/2010/main" val="89719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AEFA78-EDF8-4C2A-916A-29D93453A2ED}" type="datetimeFigureOut">
              <a:rPr lang="ko-KR" altLang="en-US" smtClean="0"/>
              <a:t>2024-12-12</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A0C129-5CF5-4172-A60A-48B8C5A0C733}" type="slidenum">
              <a:rPr lang="ko-KR" altLang="en-US" smtClean="0"/>
              <a:t>‹#›</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739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1FAB-7A6F-7803-7D25-2DE02C2F23F4}"/>
              </a:ext>
            </a:extLst>
          </p:cNvPr>
          <p:cNvSpPr>
            <a:spLocks noGrp="1"/>
          </p:cNvSpPr>
          <p:nvPr>
            <p:ph type="ctrTitle"/>
          </p:nvPr>
        </p:nvSpPr>
        <p:spPr/>
        <p:txBody>
          <a:bodyPr>
            <a:normAutofit/>
          </a:bodyPr>
          <a:lstStyle/>
          <a:p>
            <a:r>
              <a:rPr lang="en-US" altLang="ko-KR" sz="6600" dirty="0"/>
              <a:t>Asthma Prediction Using Machine Learning</a:t>
            </a:r>
            <a:endParaRPr lang="ko-KR" altLang="en-US" sz="6600" dirty="0"/>
          </a:p>
        </p:txBody>
      </p:sp>
      <p:sp>
        <p:nvSpPr>
          <p:cNvPr id="3" name="Subtitle 2">
            <a:extLst>
              <a:ext uri="{FF2B5EF4-FFF2-40B4-BE49-F238E27FC236}">
                <a16:creationId xmlns:a16="http://schemas.microsoft.com/office/drawing/2014/main" id="{7DBC7587-9D5C-3A3C-1A84-8A0885866B8E}"/>
              </a:ext>
            </a:extLst>
          </p:cNvPr>
          <p:cNvSpPr>
            <a:spLocks noGrp="1"/>
          </p:cNvSpPr>
          <p:nvPr>
            <p:ph type="subTitle" idx="1"/>
          </p:nvPr>
        </p:nvSpPr>
        <p:spPr/>
        <p:txBody>
          <a:bodyPr/>
          <a:lstStyle/>
          <a:p>
            <a:r>
              <a:rPr lang="en-US" altLang="ko-KR" dirty="0"/>
              <a:t>Sam Lee</a:t>
            </a:r>
            <a:endParaRPr lang="ko-KR" altLang="en-US" dirty="0"/>
          </a:p>
        </p:txBody>
      </p:sp>
    </p:spTree>
    <p:extLst>
      <p:ext uri="{BB962C8B-B14F-4D97-AF65-F5344CB8AC3E}">
        <p14:creationId xmlns:p14="http://schemas.microsoft.com/office/powerpoint/2010/main" val="132423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1FF4-5E8F-8758-40B3-E3D78A8EE26E}"/>
              </a:ext>
            </a:extLst>
          </p:cNvPr>
          <p:cNvSpPr>
            <a:spLocks noGrp="1"/>
          </p:cNvSpPr>
          <p:nvPr>
            <p:ph type="title"/>
          </p:nvPr>
        </p:nvSpPr>
        <p:spPr/>
        <p:txBody>
          <a:bodyPr/>
          <a:lstStyle/>
          <a:p>
            <a:r>
              <a:rPr lang="en-US" altLang="ko-KR" dirty="0"/>
              <a:t>Models &amp; Result</a:t>
            </a:r>
            <a:endParaRPr lang="ko-KR" altLang="en-US" dirty="0"/>
          </a:p>
        </p:txBody>
      </p:sp>
      <p:graphicFrame>
        <p:nvGraphicFramePr>
          <p:cNvPr id="5" name="Content Placeholder 4">
            <a:extLst>
              <a:ext uri="{FF2B5EF4-FFF2-40B4-BE49-F238E27FC236}">
                <a16:creationId xmlns:a16="http://schemas.microsoft.com/office/drawing/2014/main" id="{6A08ABD0-57EA-F58E-835C-4BB870E213C1}"/>
              </a:ext>
            </a:extLst>
          </p:cNvPr>
          <p:cNvGraphicFramePr>
            <a:graphicFrameLocks noGrp="1"/>
          </p:cNvGraphicFramePr>
          <p:nvPr>
            <p:ph idx="1"/>
            <p:extLst>
              <p:ext uri="{D42A27DB-BD31-4B8C-83A1-F6EECF244321}">
                <p14:modId xmlns:p14="http://schemas.microsoft.com/office/powerpoint/2010/main" val="2995460205"/>
              </p:ext>
            </p:extLst>
          </p:nvPr>
        </p:nvGraphicFramePr>
        <p:xfrm>
          <a:off x="1097280" y="2128645"/>
          <a:ext cx="10058400" cy="3249745"/>
        </p:xfrm>
        <a:graphic>
          <a:graphicData uri="http://schemas.openxmlformats.org/drawingml/2006/table">
            <a:tbl>
              <a:tblPr firstRow="1" bandRow="1">
                <a:tableStyleId>{5940675A-B579-460E-94D1-54222C63F5DA}</a:tableStyleId>
              </a:tblPr>
              <a:tblGrid>
                <a:gridCol w="2011680">
                  <a:extLst>
                    <a:ext uri="{9D8B030D-6E8A-4147-A177-3AD203B41FA5}">
                      <a16:colId xmlns:a16="http://schemas.microsoft.com/office/drawing/2014/main" val="384620937"/>
                    </a:ext>
                  </a:extLst>
                </a:gridCol>
                <a:gridCol w="1005840">
                  <a:extLst>
                    <a:ext uri="{9D8B030D-6E8A-4147-A177-3AD203B41FA5}">
                      <a16:colId xmlns:a16="http://schemas.microsoft.com/office/drawing/2014/main" val="2556438078"/>
                    </a:ext>
                  </a:extLst>
                </a:gridCol>
                <a:gridCol w="1005840">
                  <a:extLst>
                    <a:ext uri="{9D8B030D-6E8A-4147-A177-3AD203B41FA5}">
                      <a16:colId xmlns:a16="http://schemas.microsoft.com/office/drawing/2014/main" val="333739967"/>
                    </a:ext>
                  </a:extLst>
                </a:gridCol>
                <a:gridCol w="1005840">
                  <a:extLst>
                    <a:ext uri="{9D8B030D-6E8A-4147-A177-3AD203B41FA5}">
                      <a16:colId xmlns:a16="http://schemas.microsoft.com/office/drawing/2014/main" val="2992554994"/>
                    </a:ext>
                  </a:extLst>
                </a:gridCol>
                <a:gridCol w="1005840">
                  <a:extLst>
                    <a:ext uri="{9D8B030D-6E8A-4147-A177-3AD203B41FA5}">
                      <a16:colId xmlns:a16="http://schemas.microsoft.com/office/drawing/2014/main" val="2808969478"/>
                    </a:ext>
                  </a:extLst>
                </a:gridCol>
                <a:gridCol w="1005840">
                  <a:extLst>
                    <a:ext uri="{9D8B030D-6E8A-4147-A177-3AD203B41FA5}">
                      <a16:colId xmlns:a16="http://schemas.microsoft.com/office/drawing/2014/main" val="1694860287"/>
                    </a:ext>
                  </a:extLst>
                </a:gridCol>
                <a:gridCol w="1005840">
                  <a:extLst>
                    <a:ext uri="{9D8B030D-6E8A-4147-A177-3AD203B41FA5}">
                      <a16:colId xmlns:a16="http://schemas.microsoft.com/office/drawing/2014/main" val="3452464833"/>
                    </a:ext>
                  </a:extLst>
                </a:gridCol>
                <a:gridCol w="1005840">
                  <a:extLst>
                    <a:ext uri="{9D8B030D-6E8A-4147-A177-3AD203B41FA5}">
                      <a16:colId xmlns:a16="http://schemas.microsoft.com/office/drawing/2014/main" val="2752073470"/>
                    </a:ext>
                  </a:extLst>
                </a:gridCol>
                <a:gridCol w="1005840">
                  <a:extLst>
                    <a:ext uri="{9D8B030D-6E8A-4147-A177-3AD203B41FA5}">
                      <a16:colId xmlns:a16="http://schemas.microsoft.com/office/drawing/2014/main" val="2654812434"/>
                    </a:ext>
                  </a:extLst>
                </a:gridCol>
              </a:tblGrid>
              <a:tr h="728028">
                <a:tc>
                  <a:txBody>
                    <a:bodyPr/>
                    <a:lstStyle/>
                    <a:p>
                      <a:pPr latinLnBrk="1"/>
                      <a:endParaRPr lang="ko-KR" altLang="en-US" dirty="0"/>
                    </a:p>
                  </a:txBody>
                  <a:tcPr/>
                </a:tc>
                <a:tc gridSpan="2">
                  <a:txBody>
                    <a:bodyPr/>
                    <a:lstStyle/>
                    <a:p>
                      <a:pPr latinLnBrk="1"/>
                      <a:r>
                        <a:rPr lang="en-US" altLang="ko-KR" dirty="0"/>
                        <a:t>Logistic Regression before balancing</a:t>
                      </a:r>
                      <a:endParaRPr lang="ko-KR" altLang="en-US" dirty="0"/>
                    </a:p>
                  </a:txBody>
                  <a:tcPr/>
                </a:tc>
                <a:tc hMerge="1">
                  <a:txBody>
                    <a:bodyPr/>
                    <a:lstStyle/>
                    <a:p>
                      <a:pPr latinLnBrk="1"/>
                      <a:endParaRPr lang="ko-KR" altLang="en-US"/>
                    </a:p>
                  </a:txBody>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Logistic Regression after balancing</a:t>
                      </a:r>
                      <a:endParaRPr lang="ko-KR" altLang="en-US" dirty="0"/>
                    </a:p>
                  </a:txBody>
                  <a:tcPr/>
                </a:tc>
                <a:tc hMerge="1">
                  <a:txBody>
                    <a:bodyPr/>
                    <a:lstStyle/>
                    <a:p>
                      <a:pPr latinLnBrk="1"/>
                      <a:endParaRPr lang="ko-KR" altLang="en-US"/>
                    </a:p>
                  </a:txBody>
                  <a:tcPr/>
                </a:tc>
                <a:tc gridSpan="2">
                  <a:txBody>
                    <a:bodyPr/>
                    <a:lstStyle/>
                    <a:p>
                      <a:pPr latinLnBrk="1"/>
                      <a:r>
                        <a:rPr lang="en-US" altLang="ko-KR" dirty="0"/>
                        <a:t>Random Forest</a:t>
                      </a:r>
                      <a:endParaRPr lang="ko-KR" altLang="en-US" dirty="0"/>
                    </a:p>
                  </a:txBody>
                  <a:tcPr/>
                </a:tc>
                <a:tc hMerge="1">
                  <a:txBody>
                    <a:bodyPr/>
                    <a:lstStyle/>
                    <a:p>
                      <a:pPr latinLnBrk="1"/>
                      <a:endParaRPr lang="ko-KR" altLang="en-US"/>
                    </a:p>
                  </a:txBody>
                  <a:tcPr/>
                </a:tc>
                <a:tc gridSpan="2">
                  <a:txBody>
                    <a:bodyPr/>
                    <a:lstStyle/>
                    <a:p>
                      <a:pPr latinLnBrk="1"/>
                      <a:r>
                        <a:rPr lang="en-US" altLang="ko-KR" dirty="0"/>
                        <a:t>Decision Tree</a:t>
                      </a:r>
                      <a:endParaRPr lang="ko-KR" altLang="en-US" dirty="0"/>
                    </a:p>
                  </a:txBody>
                  <a:tcPr/>
                </a:tc>
                <a:tc hMerge="1">
                  <a:txBody>
                    <a:bodyPr/>
                    <a:lstStyle/>
                    <a:p>
                      <a:pPr latinLnBrk="1"/>
                      <a:endParaRPr lang="ko-KR" altLang="en-US"/>
                    </a:p>
                  </a:txBody>
                  <a:tcPr/>
                </a:tc>
                <a:extLst>
                  <a:ext uri="{0D108BD9-81ED-4DB2-BD59-A6C34878D82A}">
                    <a16:rowId xmlns:a16="http://schemas.microsoft.com/office/drawing/2014/main" val="2997961769"/>
                  </a:ext>
                </a:extLst>
              </a:tr>
              <a:tr h="728028">
                <a:tc>
                  <a:txBody>
                    <a:bodyPr/>
                    <a:lstStyle/>
                    <a:p>
                      <a:pPr latinLnBrk="1"/>
                      <a:r>
                        <a:rPr lang="en-US" altLang="ko-KR" dirty="0"/>
                        <a:t>class</a:t>
                      </a:r>
                      <a:endParaRPr lang="ko-KR" altLang="en-US" dirty="0"/>
                    </a:p>
                  </a:txBody>
                  <a:tcPr/>
                </a:tc>
                <a:tc>
                  <a:txBody>
                    <a:bodyPr/>
                    <a:lstStyle/>
                    <a:p>
                      <a:pPr latinLnBrk="1"/>
                      <a:r>
                        <a:rPr lang="en-US" altLang="ko-KR" dirty="0"/>
                        <a:t>No Asthma</a:t>
                      </a:r>
                      <a:endParaRPr lang="ko-KR" altLang="en-US" dirty="0"/>
                    </a:p>
                  </a:txBody>
                  <a:tcPr/>
                </a:tc>
                <a:tc>
                  <a:txBody>
                    <a:bodyPr/>
                    <a:lstStyle/>
                    <a:p>
                      <a:pPr latinLnBrk="1"/>
                      <a:r>
                        <a:rPr lang="en-US" altLang="ko-KR" dirty="0"/>
                        <a:t>Asthma</a:t>
                      </a:r>
                    </a:p>
                  </a:txBody>
                  <a:tcPr/>
                </a:tc>
                <a:tc>
                  <a:txBody>
                    <a:bodyPr/>
                    <a:lstStyle/>
                    <a:p>
                      <a:pPr latinLnBrk="1"/>
                      <a:r>
                        <a:rPr lang="en-US" altLang="ko-KR" dirty="0"/>
                        <a:t>No Asthma</a:t>
                      </a:r>
                      <a:endParaRPr lang="ko-KR" altLang="en-US" dirty="0"/>
                    </a:p>
                  </a:txBody>
                  <a:tcPr/>
                </a:tc>
                <a:tc>
                  <a:txBody>
                    <a:bodyPr/>
                    <a:lstStyle/>
                    <a:p>
                      <a:pPr latinLnBrk="1"/>
                      <a:r>
                        <a:rPr lang="en-US" altLang="ko-KR" dirty="0"/>
                        <a:t>Asthma</a:t>
                      </a:r>
                    </a:p>
                  </a:txBody>
                  <a:tcPr/>
                </a:tc>
                <a:tc>
                  <a:txBody>
                    <a:bodyPr/>
                    <a:lstStyle/>
                    <a:p>
                      <a:pPr latinLnBrk="1"/>
                      <a:r>
                        <a:rPr lang="en-US" altLang="ko-KR" dirty="0"/>
                        <a:t>No Asthma</a:t>
                      </a:r>
                      <a:endParaRPr lang="ko-KR" altLang="en-US" dirty="0"/>
                    </a:p>
                  </a:txBody>
                  <a:tcPr/>
                </a:tc>
                <a:tc>
                  <a:txBody>
                    <a:bodyPr/>
                    <a:lstStyle/>
                    <a:p>
                      <a:pPr latinLnBrk="1"/>
                      <a:r>
                        <a:rPr lang="en-US" altLang="ko-KR" dirty="0"/>
                        <a:t>Asthma</a:t>
                      </a:r>
                    </a:p>
                  </a:txBody>
                  <a:tcPr/>
                </a:tc>
                <a:tc>
                  <a:txBody>
                    <a:bodyPr/>
                    <a:lstStyle/>
                    <a:p>
                      <a:pPr latinLnBrk="1"/>
                      <a:r>
                        <a:rPr lang="en-US" altLang="ko-KR" dirty="0"/>
                        <a:t>No Asthma</a:t>
                      </a:r>
                      <a:endParaRPr lang="ko-KR" altLang="en-US" dirty="0"/>
                    </a:p>
                  </a:txBody>
                  <a:tcPr/>
                </a:tc>
                <a:tc>
                  <a:txBody>
                    <a:bodyPr/>
                    <a:lstStyle/>
                    <a:p>
                      <a:pPr latinLnBrk="1"/>
                      <a:r>
                        <a:rPr lang="en-US" altLang="ko-KR" dirty="0"/>
                        <a:t>Asthma</a:t>
                      </a:r>
                    </a:p>
                  </a:txBody>
                  <a:tcPr/>
                </a:tc>
                <a:extLst>
                  <a:ext uri="{0D108BD9-81ED-4DB2-BD59-A6C34878D82A}">
                    <a16:rowId xmlns:a16="http://schemas.microsoft.com/office/drawing/2014/main" val="2948820671"/>
                  </a:ext>
                </a:extLst>
              </a:tr>
              <a:tr h="441779">
                <a:tc>
                  <a:txBody>
                    <a:bodyPr/>
                    <a:lstStyle/>
                    <a:p>
                      <a:pPr latinLnBrk="1"/>
                      <a:r>
                        <a:rPr lang="en-US" altLang="ko-KR" dirty="0"/>
                        <a:t>precision</a:t>
                      </a:r>
                      <a:endParaRPr lang="ko-KR" altLang="en-US" dirty="0"/>
                    </a:p>
                  </a:txBody>
                  <a:tcPr/>
                </a:tc>
                <a:tc>
                  <a:txBody>
                    <a:bodyPr/>
                    <a:lstStyle/>
                    <a:p>
                      <a:pPr algn="ctr" latinLnBrk="1"/>
                      <a:r>
                        <a:rPr lang="en-US" altLang="ko-KR" dirty="0"/>
                        <a:t>0.89</a:t>
                      </a:r>
                      <a:endParaRPr lang="ko-KR" altLang="en-US" dirty="0"/>
                    </a:p>
                  </a:txBody>
                  <a:tcPr/>
                </a:tc>
                <a:tc>
                  <a:txBody>
                    <a:bodyPr/>
                    <a:lstStyle/>
                    <a:p>
                      <a:pPr algn="ctr" latinLnBrk="1"/>
                      <a:r>
                        <a:rPr lang="en-US" altLang="ko-KR" dirty="0"/>
                        <a:t>0.56</a:t>
                      </a:r>
                      <a:endParaRPr lang="ko-KR" altLang="en-US" dirty="0"/>
                    </a:p>
                  </a:txBody>
                  <a:tcPr/>
                </a:tc>
                <a:tc>
                  <a:txBody>
                    <a:bodyPr/>
                    <a:lstStyle/>
                    <a:p>
                      <a:pPr algn="ctr" latinLnBrk="1"/>
                      <a:r>
                        <a:rPr lang="en-US" altLang="ko-KR" dirty="0"/>
                        <a:t>0.93</a:t>
                      </a:r>
                      <a:endParaRPr lang="ko-KR" altLang="en-US" dirty="0"/>
                    </a:p>
                  </a:txBody>
                  <a:tcPr/>
                </a:tc>
                <a:tc>
                  <a:txBody>
                    <a:bodyPr/>
                    <a:lstStyle/>
                    <a:p>
                      <a:pPr algn="ctr" latinLnBrk="1"/>
                      <a:r>
                        <a:rPr lang="en-US" altLang="ko-KR" dirty="0"/>
                        <a:t>0.17</a:t>
                      </a:r>
                      <a:endParaRPr lang="ko-KR" altLang="en-US" dirty="0"/>
                    </a:p>
                  </a:txBody>
                  <a:tcPr/>
                </a:tc>
                <a:tc>
                  <a:txBody>
                    <a:bodyPr/>
                    <a:lstStyle/>
                    <a:p>
                      <a:pPr algn="ctr" latinLnBrk="1"/>
                      <a:r>
                        <a:rPr lang="en-US" altLang="ko-KR" dirty="0"/>
                        <a:t>0.90</a:t>
                      </a:r>
                      <a:endParaRPr lang="ko-KR" altLang="en-US" dirty="0"/>
                    </a:p>
                  </a:txBody>
                  <a:tcPr/>
                </a:tc>
                <a:tc>
                  <a:txBody>
                    <a:bodyPr/>
                    <a:lstStyle/>
                    <a:p>
                      <a:pPr algn="ctr" latinLnBrk="1"/>
                      <a:r>
                        <a:rPr lang="en-US" altLang="ko-KR" dirty="0"/>
                        <a:t>0.14</a:t>
                      </a:r>
                      <a:endParaRPr lang="ko-KR" altLang="en-US" dirty="0"/>
                    </a:p>
                  </a:txBody>
                  <a:tcPr/>
                </a:tc>
                <a:tc>
                  <a:txBody>
                    <a:bodyPr/>
                    <a:lstStyle/>
                    <a:p>
                      <a:pPr algn="ctr" latinLnBrk="1"/>
                      <a:r>
                        <a:rPr lang="en-US" altLang="ko-KR" dirty="0"/>
                        <a:t>0.90</a:t>
                      </a:r>
                      <a:endParaRPr lang="ko-KR" altLang="en-US" dirty="0"/>
                    </a:p>
                  </a:txBody>
                  <a:tcPr/>
                </a:tc>
                <a:tc>
                  <a:txBody>
                    <a:bodyPr/>
                    <a:lstStyle/>
                    <a:p>
                      <a:pPr algn="ctr" latinLnBrk="1"/>
                      <a:r>
                        <a:rPr lang="en-US" altLang="ko-KR" dirty="0"/>
                        <a:t>0.13</a:t>
                      </a:r>
                      <a:endParaRPr lang="ko-KR" altLang="en-US" dirty="0"/>
                    </a:p>
                  </a:txBody>
                  <a:tcPr/>
                </a:tc>
                <a:extLst>
                  <a:ext uri="{0D108BD9-81ED-4DB2-BD59-A6C34878D82A}">
                    <a16:rowId xmlns:a16="http://schemas.microsoft.com/office/drawing/2014/main" val="4030096933"/>
                  </a:ext>
                </a:extLst>
              </a:tr>
              <a:tr h="420130">
                <a:tc>
                  <a:txBody>
                    <a:bodyPr/>
                    <a:lstStyle/>
                    <a:p>
                      <a:pPr latinLnBrk="1"/>
                      <a:r>
                        <a:rPr lang="en-US" altLang="ko-KR" dirty="0"/>
                        <a:t>recall</a:t>
                      </a:r>
                      <a:endParaRPr lang="ko-KR" altLang="en-US" dirty="0"/>
                    </a:p>
                  </a:txBody>
                  <a:tcPr/>
                </a:tc>
                <a:tc>
                  <a:txBody>
                    <a:bodyPr/>
                    <a:lstStyle/>
                    <a:p>
                      <a:pPr algn="ctr" latinLnBrk="1"/>
                      <a:r>
                        <a:rPr lang="en-US" altLang="ko-KR" dirty="0"/>
                        <a:t>1.00</a:t>
                      </a:r>
                      <a:endParaRPr lang="ko-KR" altLang="en-US" dirty="0"/>
                    </a:p>
                  </a:txBody>
                  <a:tcPr/>
                </a:tc>
                <a:tc>
                  <a:txBody>
                    <a:bodyPr/>
                    <a:lstStyle/>
                    <a:p>
                      <a:pPr algn="ctr" latinLnBrk="1"/>
                      <a:r>
                        <a:rPr lang="en-US" altLang="ko-KR" dirty="0">
                          <a:solidFill>
                            <a:srgbClr val="FF0000"/>
                          </a:solidFill>
                        </a:rPr>
                        <a:t>0.00</a:t>
                      </a:r>
                      <a:endParaRPr lang="ko-KR" altLang="en-US" dirty="0">
                        <a:solidFill>
                          <a:srgbClr val="FF0000"/>
                        </a:solidFill>
                      </a:endParaRPr>
                    </a:p>
                  </a:txBody>
                  <a:tcPr/>
                </a:tc>
                <a:tc>
                  <a:txBody>
                    <a:bodyPr/>
                    <a:lstStyle/>
                    <a:p>
                      <a:pPr algn="ctr" latinLnBrk="1"/>
                      <a:r>
                        <a:rPr lang="en-US" altLang="ko-KR" dirty="0"/>
                        <a:t>0.66</a:t>
                      </a:r>
                      <a:endParaRPr lang="ko-KR" altLang="en-US" dirty="0"/>
                    </a:p>
                  </a:txBody>
                  <a:tcPr/>
                </a:tc>
                <a:tc>
                  <a:txBody>
                    <a:bodyPr/>
                    <a:lstStyle/>
                    <a:p>
                      <a:pPr algn="ctr" latinLnBrk="1"/>
                      <a:r>
                        <a:rPr lang="en-US" altLang="ko-KR" dirty="0"/>
                        <a:t>0.58</a:t>
                      </a:r>
                      <a:endParaRPr lang="ko-KR" altLang="en-US" dirty="0"/>
                    </a:p>
                  </a:txBody>
                  <a:tcPr/>
                </a:tc>
                <a:tc>
                  <a:txBody>
                    <a:bodyPr/>
                    <a:lstStyle/>
                    <a:p>
                      <a:pPr algn="ctr" latinLnBrk="1"/>
                      <a:r>
                        <a:rPr lang="en-US" altLang="ko-KR" dirty="0"/>
                        <a:t>0.89</a:t>
                      </a:r>
                      <a:endParaRPr lang="ko-KR" altLang="en-US" dirty="0"/>
                    </a:p>
                  </a:txBody>
                  <a:tcPr/>
                </a:tc>
                <a:tc>
                  <a:txBody>
                    <a:bodyPr/>
                    <a:lstStyle/>
                    <a:p>
                      <a:pPr algn="ctr" latinLnBrk="1"/>
                      <a:r>
                        <a:rPr lang="en-US" altLang="ko-KR" dirty="0"/>
                        <a:t>0.15</a:t>
                      </a:r>
                      <a:endParaRPr lang="ko-KR" altLang="en-US" dirty="0"/>
                    </a:p>
                  </a:txBody>
                  <a:tcPr/>
                </a:tc>
                <a:tc>
                  <a:txBody>
                    <a:bodyPr/>
                    <a:lstStyle/>
                    <a:p>
                      <a:pPr algn="ctr" latinLnBrk="1"/>
                      <a:r>
                        <a:rPr lang="en-US" altLang="ko-KR" dirty="0"/>
                        <a:t>0.82</a:t>
                      </a:r>
                      <a:endParaRPr lang="ko-KR" altLang="en-US" dirty="0"/>
                    </a:p>
                  </a:txBody>
                  <a:tcPr/>
                </a:tc>
                <a:tc>
                  <a:txBody>
                    <a:bodyPr/>
                    <a:lstStyle/>
                    <a:p>
                      <a:pPr algn="ctr" latinLnBrk="1"/>
                      <a:r>
                        <a:rPr lang="en-US" altLang="ko-KR" dirty="0"/>
                        <a:t>0.23</a:t>
                      </a:r>
                      <a:endParaRPr lang="ko-KR" altLang="en-US" dirty="0"/>
                    </a:p>
                  </a:txBody>
                  <a:tcPr/>
                </a:tc>
                <a:extLst>
                  <a:ext uri="{0D108BD9-81ED-4DB2-BD59-A6C34878D82A}">
                    <a16:rowId xmlns:a16="http://schemas.microsoft.com/office/drawing/2014/main" val="1077028142"/>
                  </a:ext>
                </a:extLst>
              </a:tr>
              <a:tr h="432487">
                <a:tc>
                  <a:txBody>
                    <a:bodyPr/>
                    <a:lstStyle/>
                    <a:p>
                      <a:pPr latinLnBrk="1"/>
                      <a:r>
                        <a:rPr lang="en-US" altLang="ko-KR" dirty="0"/>
                        <a:t>f1-score</a:t>
                      </a:r>
                      <a:endParaRPr lang="ko-KR" altLang="en-US" dirty="0"/>
                    </a:p>
                  </a:txBody>
                  <a:tcPr/>
                </a:tc>
                <a:tc>
                  <a:txBody>
                    <a:bodyPr/>
                    <a:lstStyle/>
                    <a:p>
                      <a:pPr algn="ctr" latinLnBrk="1"/>
                      <a:r>
                        <a:rPr lang="en-US" altLang="ko-KR" dirty="0"/>
                        <a:t>0.94</a:t>
                      </a:r>
                      <a:endParaRPr lang="ko-KR" altLang="en-US" dirty="0"/>
                    </a:p>
                  </a:txBody>
                  <a:tcPr/>
                </a:tc>
                <a:tc>
                  <a:txBody>
                    <a:bodyPr/>
                    <a:lstStyle/>
                    <a:p>
                      <a:pPr algn="ctr" latinLnBrk="1"/>
                      <a:r>
                        <a:rPr lang="en-US" altLang="ko-KR" dirty="0"/>
                        <a:t>0.01</a:t>
                      </a:r>
                      <a:endParaRPr lang="ko-KR" altLang="en-US" dirty="0"/>
                    </a:p>
                  </a:txBody>
                  <a:tcPr/>
                </a:tc>
                <a:tc>
                  <a:txBody>
                    <a:bodyPr/>
                    <a:lstStyle/>
                    <a:p>
                      <a:pPr algn="ctr" latinLnBrk="1"/>
                      <a:r>
                        <a:rPr lang="en-US" altLang="ko-KR" dirty="0"/>
                        <a:t>0.77</a:t>
                      </a:r>
                      <a:endParaRPr lang="ko-KR" altLang="en-US" dirty="0"/>
                    </a:p>
                  </a:txBody>
                  <a:tcPr/>
                </a:tc>
                <a:tc>
                  <a:txBody>
                    <a:bodyPr/>
                    <a:lstStyle/>
                    <a:p>
                      <a:pPr algn="ctr" latinLnBrk="1"/>
                      <a:r>
                        <a:rPr lang="en-US" altLang="ko-KR" dirty="0"/>
                        <a:t>0.26</a:t>
                      </a:r>
                      <a:endParaRPr lang="ko-KR" altLang="en-US" dirty="0"/>
                    </a:p>
                  </a:txBody>
                  <a:tcPr/>
                </a:tc>
                <a:tc>
                  <a:txBody>
                    <a:bodyPr/>
                    <a:lstStyle/>
                    <a:p>
                      <a:pPr algn="ctr" latinLnBrk="1"/>
                      <a:r>
                        <a:rPr lang="en-US" altLang="ko-KR" dirty="0"/>
                        <a:t>0.89</a:t>
                      </a:r>
                      <a:endParaRPr lang="ko-KR" altLang="en-US" dirty="0"/>
                    </a:p>
                  </a:txBody>
                  <a:tcPr/>
                </a:tc>
                <a:tc>
                  <a:txBody>
                    <a:bodyPr/>
                    <a:lstStyle/>
                    <a:p>
                      <a:pPr algn="ctr" latinLnBrk="1"/>
                      <a:r>
                        <a:rPr lang="en-US" altLang="ko-KR" dirty="0"/>
                        <a:t>0.14</a:t>
                      </a:r>
                      <a:endParaRPr lang="ko-KR" altLang="en-US" dirty="0"/>
                    </a:p>
                  </a:txBody>
                  <a:tcPr/>
                </a:tc>
                <a:tc>
                  <a:txBody>
                    <a:bodyPr/>
                    <a:lstStyle/>
                    <a:p>
                      <a:pPr algn="ctr" latinLnBrk="1"/>
                      <a:r>
                        <a:rPr lang="en-US" altLang="ko-KR" dirty="0"/>
                        <a:t>0.86</a:t>
                      </a:r>
                      <a:endParaRPr lang="ko-KR" altLang="en-US" dirty="0"/>
                    </a:p>
                  </a:txBody>
                  <a:tcPr/>
                </a:tc>
                <a:tc>
                  <a:txBody>
                    <a:bodyPr/>
                    <a:lstStyle/>
                    <a:p>
                      <a:pPr algn="ctr" latinLnBrk="1"/>
                      <a:r>
                        <a:rPr lang="en-US" altLang="ko-KR" dirty="0"/>
                        <a:t>0.15</a:t>
                      </a:r>
                      <a:endParaRPr lang="ko-KR" altLang="en-US" dirty="0"/>
                    </a:p>
                  </a:txBody>
                  <a:tcPr/>
                </a:tc>
                <a:extLst>
                  <a:ext uri="{0D108BD9-81ED-4DB2-BD59-A6C34878D82A}">
                    <a16:rowId xmlns:a16="http://schemas.microsoft.com/office/drawing/2014/main" val="3904533891"/>
                  </a:ext>
                </a:extLst>
              </a:tr>
              <a:tr h="499293">
                <a:tc>
                  <a:txBody>
                    <a:bodyPr/>
                    <a:lstStyle/>
                    <a:p>
                      <a:pPr latinLnBrk="1"/>
                      <a:r>
                        <a:rPr lang="en-US" altLang="ko-KR" dirty="0"/>
                        <a:t>AUC score</a:t>
                      </a:r>
                      <a:endParaRPr lang="ko-KR" altLang="en-US" dirty="0"/>
                    </a:p>
                  </a:txBody>
                  <a:tcPr/>
                </a:tc>
                <a:tc gridSpan="2">
                  <a:txBody>
                    <a:bodyPr/>
                    <a:lstStyle/>
                    <a:p>
                      <a:pPr algn="ctr" latinLnBrk="1"/>
                      <a:r>
                        <a:rPr lang="en-US" altLang="ko-KR" dirty="0"/>
                        <a:t>0.66 </a:t>
                      </a:r>
                      <a:endParaRPr lang="ko-KR" altLang="en-US" dirty="0"/>
                    </a:p>
                  </a:txBody>
                  <a:tcPr/>
                </a:tc>
                <a:tc hMerge="1">
                  <a:txBody>
                    <a:bodyPr/>
                    <a:lstStyle/>
                    <a:p>
                      <a:pPr latinLnBrk="1"/>
                      <a:endParaRPr lang="ko-KR" altLang="en-US" dirty="0"/>
                    </a:p>
                  </a:txBody>
                  <a:tcPr/>
                </a:tc>
                <a:tc gridSpan="2">
                  <a:txBody>
                    <a:bodyPr/>
                    <a:lstStyle/>
                    <a:p>
                      <a:pPr algn="ctr" latinLnBrk="1"/>
                      <a:r>
                        <a:rPr lang="en-US" altLang="ko-KR" dirty="0"/>
                        <a:t>0.66</a:t>
                      </a:r>
                      <a:endParaRPr lang="ko-KR" altLang="en-US" dirty="0"/>
                    </a:p>
                  </a:txBody>
                  <a:tcPr/>
                </a:tc>
                <a:tc hMerge="1">
                  <a:txBody>
                    <a:bodyPr/>
                    <a:lstStyle/>
                    <a:p>
                      <a:pPr latinLnBrk="1"/>
                      <a:endParaRPr lang="ko-KR" altLang="en-US" dirty="0"/>
                    </a:p>
                  </a:txBody>
                  <a:tcPr/>
                </a:tc>
                <a:tc gridSpan="2">
                  <a:txBody>
                    <a:bodyPr/>
                    <a:lstStyle/>
                    <a:p>
                      <a:pPr algn="ctr" latinLnBrk="1"/>
                      <a:r>
                        <a:rPr lang="en-US" altLang="ko-KR" dirty="0"/>
                        <a:t>0.56</a:t>
                      </a:r>
                      <a:endParaRPr lang="ko-KR" altLang="en-US" dirty="0"/>
                    </a:p>
                  </a:txBody>
                  <a:tcPr/>
                </a:tc>
                <a:tc hMerge="1">
                  <a:txBody>
                    <a:bodyPr/>
                    <a:lstStyle/>
                    <a:p>
                      <a:pPr latinLnBrk="1"/>
                      <a:endParaRPr lang="ko-KR" altLang="en-US" dirty="0"/>
                    </a:p>
                  </a:txBody>
                  <a:tcPr/>
                </a:tc>
                <a:tc gridSpan="2">
                  <a:txBody>
                    <a:bodyPr/>
                    <a:lstStyle/>
                    <a:p>
                      <a:pPr algn="ctr" latinLnBrk="1"/>
                      <a:r>
                        <a:rPr lang="en-US" altLang="ko-KR" dirty="0"/>
                        <a:t>0.52</a:t>
                      </a:r>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131398046"/>
                  </a:ext>
                </a:extLst>
              </a:tr>
            </a:tbl>
          </a:graphicData>
        </a:graphic>
      </p:graphicFrame>
      <p:sp>
        <p:nvSpPr>
          <p:cNvPr id="3" name="Oval 2">
            <a:extLst>
              <a:ext uri="{FF2B5EF4-FFF2-40B4-BE49-F238E27FC236}">
                <a16:creationId xmlns:a16="http://schemas.microsoft.com/office/drawing/2014/main" id="{A70EB66C-3D6C-A240-2CEC-B00251C72F3B}"/>
              </a:ext>
            </a:extLst>
          </p:cNvPr>
          <p:cNvSpPr/>
          <p:nvPr/>
        </p:nvSpPr>
        <p:spPr>
          <a:xfrm>
            <a:off x="5857376" y="4868347"/>
            <a:ext cx="538208" cy="454811"/>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65781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A9C3-88EA-0A1E-090B-379A3A3C8A2E}"/>
              </a:ext>
            </a:extLst>
          </p:cNvPr>
          <p:cNvSpPr>
            <a:spLocks noGrp="1"/>
          </p:cNvSpPr>
          <p:nvPr>
            <p:ph type="title"/>
          </p:nvPr>
        </p:nvSpPr>
        <p:spPr/>
        <p:txBody>
          <a:bodyPr/>
          <a:lstStyle/>
          <a:p>
            <a:r>
              <a:rPr lang="en-US" altLang="ko-KR" dirty="0"/>
              <a:t>Result</a:t>
            </a:r>
            <a:endParaRPr lang="ko-KR" altLang="en-US" dirty="0"/>
          </a:p>
        </p:txBody>
      </p:sp>
      <p:sp>
        <p:nvSpPr>
          <p:cNvPr id="3" name="Content Placeholder 2">
            <a:extLst>
              <a:ext uri="{FF2B5EF4-FFF2-40B4-BE49-F238E27FC236}">
                <a16:creationId xmlns:a16="http://schemas.microsoft.com/office/drawing/2014/main" id="{BDDDC340-41C8-CC9B-244F-16A9AB0DD5DC}"/>
              </a:ext>
            </a:extLst>
          </p:cNvPr>
          <p:cNvSpPr>
            <a:spLocks noGrp="1"/>
          </p:cNvSpPr>
          <p:nvPr>
            <p:ph idx="1"/>
          </p:nvPr>
        </p:nvSpPr>
        <p:spPr>
          <a:xfrm>
            <a:off x="1097280" y="1845734"/>
            <a:ext cx="10212404" cy="4023360"/>
          </a:xfrm>
        </p:spPr>
        <p:txBody>
          <a:bodyPr/>
          <a:lstStyle/>
          <a:p>
            <a:pPr>
              <a:buFont typeface="Wingdings" panose="05000000000000000000" pitchFamily="2" charset="2"/>
              <a:buChar char="u"/>
            </a:pPr>
            <a:r>
              <a:rPr lang="en-US" altLang="ko-KR" dirty="0"/>
              <a:t> Overall, all the models got high precision for Non-asthma class but struggled with asthma class</a:t>
            </a:r>
          </a:p>
          <a:p>
            <a:pPr>
              <a:buFont typeface="Wingdings" panose="05000000000000000000" pitchFamily="2" charset="2"/>
              <a:buChar char="u"/>
            </a:pPr>
            <a:r>
              <a:rPr lang="ko-KR" altLang="en-US" dirty="0"/>
              <a:t> </a:t>
            </a:r>
            <a:r>
              <a:rPr lang="en-US" altLang="ko-KR" dirty="0"/>
              <a:t>Logistic regression method shows the highest AUC score of 0.66 which indicates moderate performance. However, Decision Tree shows the lowest AUC score of 0.52 which is almost close to random guessing</a:t>
            </a:r>
          </a:p>
          <a:p>
            <a:pPr>
              <a:buFont typeface="Wingdings" panose="05000000000000000000" pitchFamily="2" charset="2"/>
              <a:buChar char="u"/>
            </a:pPr>
            <a:r>
              <a:rPr lang="en-US" altLang="ko-KR" dirty="0"/>
              <a:t> While those models provided insights into asthma risk factors, there were limitations due to class imbalance and potentially insufficient predictors</a:t>
            </a:r>
          </a:p>
          <a:p>
            <a:pPr>
              <a:buFont typeface="Wingdings" panose="05000000000000000000" pitchFamily="2" charset="2"/>
              <a:buChar char="u"/>
            </a:pPr>
            <a:r>
              <a:rPr lang="en-US" altLang="ko-KR" dirty="0"/>
              <a:t> Future research might utilize BRFSS data from 2011 for sufficient number of samples, and put different target variables in order to compare the factors for various chronic diseases</a:t>
            </a:r>
            <a:endParaRPr lang="ko-KR" altLang="en-US" dirty="0"/>
          </a:p>
        </p:txBody>
      </p:sp>
    </p:spTree>
    <p:extLst>
      <p:ext uri="{BB962C8B-B14F-4D97-AF65-F5344CB8AC3E}">
        <p14:creationId xmlns:p14="http://schemas.microsoft.com/office/powerpoint/2010/main" val="233457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565A-6F02-DA1D-5607-ABB55C1AFB95}"/>
              </a:ext>
            </a:extLst>
          </p:cNvPr>
          <p:cNvSpPr>
            <a:spLocks noGrp="1"/>
          </p:cNvSpPr>
          <p:nvPr>
            <p:ph type="title"/>
          </p:nvPr>
        </p:nvSpPr>
        <p:spPr/>
        <p:txBody>
          <a:bodyPr/>
          <a:lstStyle/>
          <a:p>
            <a:r>
              <a:rPr lang="en-US" altLang="ko-KR" dirty="0"/>
              <a:t>Section</a:t>
            </a:r>
            <a:endParaRPr lang="ko-KR" altLang="en-US" dirty="0"/>
          </a:p>
        </p:txBody>
      </p:sp>
      <p:sp>
        <p:nvSpPr>
          <p:cNvPr id="3" name="Content Placeholder 2">
            <a:extLst>
              <a:ext uri="{FF2B5EF4-FFF2-40B4-BE49-F238E27FC236}">
                <a16:creationId xmlns:a16="http://schemas.microsoft.com/office/drawing/2014/main" id="{EB9C4F12-9304-4FA3-7DF2-928100B8E945}"/>
              </a:ext>
            </a:extLst>
          </p:cNvPr>
          <p:cNvSpPr>
            <a:spLocks noGrp="1"/>
          </p:cNvSpPr>
          <p:nvPr>
            <p:ph idx="1"/>
          </p:nvPr>
        </p:nvSpPr>
        <p:spPr/>
        <p:txBody>
          <a:bodyPr>
            <a:normAutofit/>
          </a:bodyPr>
          <a:lstStyle/>
          <a:p>
            <a:r>
              <a:rPr lang="en-US" altLang="ko-KR" sz="2800" dirty="0"/>
              <a:t>1. Introduction</a:t>
            </a:r>
          </a:p>
          <a:p>
            <a:r>
              <a:rPr lang="en-US" altLang="ko-KR" sz="2800" dirty="0"/>
              <a:t>2. Identify data</a:t>
            </a:r>
          </a:p>
          <a:p>
            <a:r>
              <a:rPr lang="en-US" altLang="ko-KR" sz="2800" dirty="0"/>
              <a:t>3. Exploratory Data Analysis (EDA)</a:t>
            </a:r>
          </a:p>
          <a:p>
            <a:r>
              <a:rPr lang="en-US" altLang="ko-KR" sz="2800" dirty="0"/>
              <a:t>4. Preprocessing</a:t>
            </a:r>
          </a:p>
          <a:p>
            <a:r>
              <a:rPr lang="en-US" altLang="ko-KR" sz="2800" dirty="0"/>
              <a:t>5. Feature selection</a:t>
            </a:r>
          </a:p>
          <a:p>
            <a:r>
              <a:rPr lang="en-US" altLang="ko-KR" sz="2800" dirty="0"/>
              <a:t>6. Models &amp; Result</a:t>
            </a:r>
          </a:p>
        </p:txBody>
      </p:sp>
    </p:spTree>
    <p:extLst>
      <p:ext uri="{BB962C8B-B14F-4D97-AF65-F5344CB8AC3E}">
        <p14:creationId xmlns:p14="http://schemas.microsoft.com/office/powerpoint/2010/main" val="54259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BD84-FD7F-E7D9-8AAB-6BDAB6E1A246}"/>
              </a:ext>
            </a:extLst>
          </p:cNvPr>
          <p:cNvSpPr>
            <a:spLocks noGrp="1"/>
          </p:cNvSpPr>
          <p:nvPr>
            <p:ph type="title"/>
          </p:nvPr>
        </p:nvSpPr>
        <p:spPr/>
        <p:txBody>
          <a:bodyPr/>
          <a:lstStyle/>
          <a:p>
            <a:r>
              <a:rPr lang="en-US" altLang="ko-KR" dirty="0"/>
              <a:t>Introduction</a:t>
            </a:r>
            <a:endParaRPr lang="ko-KR" altLang="en-US" dirty="0"/>
          </a:p>
        </p:txBody>
      </p:sp>
      <p:sp>
        <p:nvSpPr>
          <p:cNvPr id="3" name="Content Placeholder 2">
            <a:extLst>
              <a:ext uri="{FF2B5EF4-FFF2-40B4-BE49-F238E27FC236}">
                <a16:creationId xmlns:a16="http://schemas.microsoft.com/office/drawing/2014/main" id="{C1D7B2C9-B01A-86C5-2F81-291393399D22}"/>
              </a:ext>
            </a:extLst>
          </p:cNvPr>
          <p:cNvSpPr>
            <a:spLocks noGrp="1"/>
          </p:cNvSpPr>
          <p:nvPr>
            <p:ph idx="1"/>
          </p:nvPr>
        </p:nvSpPr>
        <p:spPr/>
        <p:txBody>
          <a:bodyPr/>
          <a:lstStyle/>
          <a:p>
            <a:pPr>
              <a:buFont typeface="Wingdings" panose="05000000000000000000" pitchFamily="2" charset="2"/>
              <a:buChar char="u"/>
            </a:pPr>
            <a:r>
              <a:rPr lang="en-US" altLang="ko-KR" sz="2400" dirty="0"/>
              <a:t> Asthma is one of the chronic diseases affecting people of all ages</a:t>
            </a:r>
          </a:p>
          <a:p>
            <a:pPr>
              <a:buFont typeface="Wingdings" panose="05000000000000000000" pitchFamily="2" charset="2"/>
              <a:buChar char="u"/>
            </a:pPr>
            <a:r>
              <a:rPr lang="en-US" altLang="ko-KR" sz="2400" dirty="0"/>
              <a:t> Which demographic and behavioral factors are most influential in predicting asthma prevalence, and how effectively can machine learning models identify it?</a:t>
            </a:r>
          </a:p>
          <a:p>
            <a:pPr>
              <a:buFont typeface="Wingdings" panose="05000000000000000000" pitchFamily="2" charset="2"/>
              <a:buChar char="u"/>
            </a:pPr>
            <a:r>
              <a:rPr lang="en-US" altLang="ko-KR" sz="2400" dirty="0"/>
              <a:t> Dataset utilized in the project was generated in 2023, and includes state-specific data on health risk behaviors, chronic diseases, access to health care, etc.</a:t>
            </a:r>
          </a:p>
          <a:p>
            <a:pPr>
              <a:buFont typeface="Wingdings" panose="05000000000000000000" pitchFamily="2" charset="2"/>
              <a:buChar char="u"/>
            </a:pPr>
            <a:r>
              <a:rPr lang="en-US" altLang="ko-KR" sz="2400" dirty="0"/>
              <a:t> From Behavioral Risk Factor Surveillance System (BRFSS) project under Centers for Disease Control and Prevention (CDC)</a:t>
            </a:r>
          </a:p>
          <a:p>
            <a:endParaRPr lang="ko-KR" altLang="en-US" dirty="0"/>
          </a:p>
        </p:txBody>
      </p:sp>
    </p:spTree>
    <p:extLst>
      <p:ext uri="{BB962C8B-B14F-4D97-AF65-F5344CB8AC3E}">
        <p14:creationId xmlns:p14="http://schemas.microsoft.com/office/powerpoint/2010/main" val="43185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85A26-5BB3-BA28-A22A-20357E006D19}"/>
              </a:ext>
            </a:extLst>
          </p:cNvPr>
          <p:cNvSpPr>
            <a:spLocks noGrp="1"/>
          </p:cNvSpPr>
          <p:nvPr>
            <p:ph type="title"/>
          </p:nvPr>
        </p:nvSpPr>
        <p:spPr>
          <a:xfrm>
            <a:off x="4974771" y="634946"/>
            <a:ext cx="6574972" cy="1450757"/>
          </a:xfrm>
        </p:spPr>
        <p:txBody>
          <a:bodyPr vert="horz" lIns="91440" tIns="45720" rIns="91440" bIns="45720" rtlCol="0" anchor="b">
            <a:normAutofit/>
          </a:bodyPr>
          <a:lstStyle/>
          <a:p>
            <a:pPr latinLnBrk="0"/>
            <a:r>
              <a:rPr lang="en-US" altLang="ko-KR" dirty="0"/>
              <a:t>Data</a:t>
            </a:r>
            <a:endParaRPr lang="en-US" altLang="ko-KR"/>
          </a:p>
        </p:txBody>
      </p:sp>
      <p:pic>
        <p:nvPicPr>
          <p:cNvPr id="6" name="Content Placeholder 5" descr="A black background with white text&#10;&#10;Description automatically generated">
            <a:extLst>
              <a:ext uri="{FF2B5EF4-FFF2-40B4-BE49-F238E27FC236}">
                <a16:creationId xmlns:a16="http://schemas.microsoft.com/office/drawing/2014/main" id="{3682DD2A-94E4-3C3C-51E2-3888F89FEDED}"/>
              </a:ext>
            </a:extLst>
          </p:cNvPr>
          <p:cNvPicPr>
            <a:picLocks noGrp="1" noChangeAspect="1"/>
          </p:cNvPicPr>
          <p:nvPr>
            <p:ph sz="half" idx="1"/>
          </p:nvPr>
        </p:nvPicPr>
        <p:blipFill>
          <a:blip r:embed="rId2"/>
          <a:stretch>
            <a:fillRect/>
          </a:stretch>
        </p:blipFill>
        <p:spPr>
          <a:xfrm>
            <a:off x="1073550" y="640081"/>
            <a:ext cx="3122213" cy="5314406"/>
          </a:xfrm>
          <a:prstGeom prst="rect">
            <a:avLst/>
          </a:prstGeom>
        </p:spPr>
      </p:pic>
      <p:cxnSp>
        <p:nvCxnSpPr>
          <p:cNvPr id="19" name="Straight Connector 18">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1F89163-D0E5-121C-6C18-6E20DAA6781C}"/>
              </a:ext>
            </a:extLst>
          </p:cNvPr>
          <p:cNvSpPr>
            <a:spLocks noGrp="1"/>
          </p:cNvSpPr>
          <p:nvPr>
            <p:ph sz="half" idx="2"/>
          </p:nvPr>
        </p:nvSpPr>
        <p:spPr>
          <a:xfrm>
            <a:off x="4974769" y="2198914"/>
            <a:ext cx="6574973" cy="3670180"/>
          </a:xfrm>
        </p:spPr>
        <p:txBody>
          <a:bodyPr vert="horz" lIns="0" tIns="45720" rIns="0" bIns="45720" rtlCol="0">
            <a:normAutofit/>
          </a:bodyPr>
          <a:lstStyle/>
          <a:p>
            <a:pPr latinLnBrk="0">
              <a:buFont typeface="Wingdings" panose="05000000000000000000" pitchFamily="2" charset="2"/>
              <a:buChar char="u"/>
            </a:pPr>
            <a:r>
              <a:rPr lang="en-US" altLang="ko-KR" dirty="0"/>
              <a:t> 433323 entries with 350 columns</a:t>
            </a:r>
          </a:p>
          <a:p>
            <a:pPr latinLnBrk="0">
              <a:buFont typeface="Wingdings" panose="05000000000000000000" pitchFamily="2" charset="2"/>
              <a:buChar char="u"/>
            </a:pPr>
            <a:r>
              <a:rPr lang="en-US" altLang="ko-KR" dirty="0"/>
              <a:t> Lots of entries with null values</a:t>
            </a:r>
          </a:p>
          <a:p>
            <a:pPr latinLnBrk="0">
              <a:buFont typeface="Wingdings" panose="05000000000000000000" pitchFamily="2" charset="2"/>
              <a:buChar char="u"/>
            </a:pPr>
            <a:r>
              <a:rPr lang="en-US" altLang="ko-KR" dirty="0"/>
              <a:t> Including various columns that are unnecessary for the project</a:t>
            </a:r>
          </a:p>
        </p:txBody>
      </p:sp>
      <p:sp>
        <p:nvSpPr>
          <p:cNvPr id="21" name="Rectangle 20">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23" name="Rectangle 22">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Tree>
    <p:extLst>
      <p:ext uri="{BB962C8B-B14F-4D97-AF65-F5344CB8AC3E}">
        <p14:creationId xmlns:p14="http://schemas.microsoft.com/office/powerpoint/2010/main" val="181798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AC6D54-65D9-DB9A-EB01-DF7F5E31B873}"/>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30" name="Rectangle 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cxnSp>
        <p:nvCxnSpPr>
          <p:cNvPr id="32" name="Straight Connector 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3236F-3F1E-41F8-D9CA-0B19ED7197F8}"/>
              </a:ext>
            </a:extLst>
          </p:cNvPr>
          <p:cNvSpPr>
            <a:spLocks noGrp="1"/>
          </p:cNvSpPr>
          <p:nvPr>
            <p:ph type="title"/>
          </p:nvPr>
        </p:nvSpPr>
        <p:spPr>
          <a:xfrm>
            <a:off x="4974771" y="634946"/>
            <a:ext cx="6574972" cy="1450757"/>
          </a:xfrm>
        </p:spPr>
        <p:txBody>
          <a:bodyPr vert="horz" lIns="91440" tIns="45720" rIns="91440" bIns="45720" rtlCol="0" anchor="b">
            <a:normAutofit/>
          </a:bodyPr>
          <a:lstStyle/>
          <a:p>
            <a:pPr latinLnBrk="0"/>
            <a:r>
              <a:rPr lang="en-US" altLang="ko-KR" dirty="0"/>
              <a:t>Data</a:t>
            </a:r>
            <a:endParaRPr lang="en-US" altLang="ko-KR"/>
          </a:p>
        </p:txBody>
      </p:sp>
      <p:pic>
        <p:nvPicPr>
          <p:cNvPr id="8" name="Content Placeholder 7" descr="A screenshot of a computer program&#10;&#10;Description automatically generated">
            <a:extLst>
              <a:ext uri="{FF2B5EF4-FFF2-40B4-BE49-F238E27FC236}">
                <a16:creationId xmlns:a16="http://schemas.microsoft.com/office/drawing/2014/main" id="{A8EAAA2D-7C69-67D6-A7FF-D86C31E01E0E}"/>
              </a:ext>
            </a:extLst>
          </p:cNvPr>
          <p:cNvPicPr>
            <a:picLocks noGrp="1" noChangeAspect="1"/>
          </p:cNvPicPr>
          <p:nvPr>
            <p:ph sz="half" idx="1"/>
          </p:nvPr>
        </p:nvPicPr>
        <p:blipFill>
          <a:blip r:embed="rId2"/>
          <a:stretch>
            <a:fillRect/>
          </a:stretch>
        </p:blipFill>
        <p:spPr>
          <a:xfrm>
            <a:off x="633999" y="1501694"/>
            <a:ext cx="4001315" cy="3591179"/>
          </a:xfrm>
          <a:prstGeom prst="rect">
            <a:avLst/>
          </a:prstGeom>
        </p:spPr>
      </p:pic>
      <p:cxnSp>
        <p:nvCxnSpPr>
          <p:cNvPr id="36" name="Straight Connector 35">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916854C-34A7-5E5E-B73B-7A1B77F7F7BC}"/>
              </a:ext>
            </a:extLst>
          </p:cNvPr>
          <p:cNvSpPr>
            <a:spLocks noGrp="1"/>
          </p:cNvSpPr>
          <p:nvPr>
            <p:ph sz="half" idx="2"/>
          </p:nvPr>
        </p:nvSpPr>
        <p:spPr>
          <a:xfrm>
            <a:off x="4974769" y="2198914"/>
            <a:ext cx="6574973" cy="3670180"/>
          </a:xfrm>
        </p:spPr>
        <p:txBody>
          <a:bodyPr vert="horz" lIns="0" tIns="45720" rIns="0" bIns="45720" rtlCol="0">
            <a:normAutofit/>
          </a:bodyPr>
          <a:lstStyle/>
          <a:p>
            <a:pPr latinLnBrk="0">
              <a:buFont typeface="Wingdings" panose="05000000000000000000" pitchFamily="2" charset="2"/>
              <a:buChar char="u"/>
            </a:pPr>
            <a:r>
              <a:rPr lang="en-US" altLang="ko-KR" dirty="0"/>
              <a:t> _CASTHM1: Asthma prevalence, dependent variable</a:t>
            </a:r>
          </a:p>
          <a:p>
            <a:pPr latinLnBrk="0">
              <a:buFont typeface="Wingdings" panose="05000000000000000000" pitchFamily="2" charset="2"/>
              <a:buChar char="u"/>
            </a:pPr>
            <a:r>
              <a:rPr lang="en-US" altLang="ko-KR" dirty="0"/>
              <a:t> Behavioral Factors: SMOKER3, TOTINDA, RFBING6</a:t>
            </a:r>
          </a:p>
          <a:p>
            <a:pPr latinLnBrk="0">
              <a:buFont typeface="Wingdings" panose="05000000000000000000" pitchFamily="2" charset="2"/>
              <a:buChar char="u"/>
            </a:pPr>
            <a:r>
              <a:rPr lang="en-US" altLang="ko-KR" dirty="0"/>
              <a:t> Demographic Factors: AGE5YR, SEX, RACE, INCOMG1</a:t>
            </a:r>
          </a:p>
          <a:p>
            <a:pPr latinLnBrk="0">
              <a:buFont typeface="Wingdings" panose="05000000000000000000" pitchFamily="2" charset="2"/>
              <a:buChar char="u"/>
            </a:pPr>
            <a:r>
              <a:rPr lang="en-US" altLang="ko-KR" dirty="0"/>
              <a:t> Health Factors: BMI5, RFHLTH, RFHYPE6</a:t>
            </a:r>
          </a:p>
        </p:txBody>
      </p:sp>
      <p:sp>
        <p:nvSpPr>
          <p:cNvPr id="38" name="Rectangle 37">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40" name="Rectangle 39">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Tree>
    <p:extLst>
      <p:ext uri="{BB962C8B-B14F-4D97-AF65-F5344CB8AC3E}">
        <p14:creationId xmlns:p14="http://schemas.microsoft.com/office/powerpoint/2010/main" val="260138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9F5F3-450B-B13C-EEDF-EEF489EF83FD}"/>
              </a:ext>
            </a:extLst>
          </p:cNvPr>
          <p:cNvSpPr>
            <a:spLocks noGrp="1"/>
          </p:cNvSpPr>
          <p:nvPr>
            <p:ph type="title"/>
          </p:nvPr>
        </p:nvSpPr>
        <p:spPr>
          <a:xfrm>
            <a:off x="7859485" y="634946"/>
            <a:ext cx="3690257" cy="1450757"/>
          </a:xfrm>
        </p:spPr>
        <p:txBody>
          <a:bodyPr vert="horz" lIns="91440" tIns="45720" rIns="91440" bIns="45720" rtlCol="0" anchor="b">
            <a:normAutofit/>
          </a:bodyPr>
          <a:lstStyle/>
          <a:p>
            <a:pPr latinLnBrk="0"/>
            <a:r>
              <a:rPr lang="en-US" altLang="ko-KR" dirty="0"/>
              <a:t>EDA</a:t>
            </a:r>
            <a:endParaRPr lang="en-US" altLang="ko-KR"/>
          </a:p>
        </p:txBody>
      </p:sp>
      <p:pic>
        <p:nvPicPr>
          <p:cNvPr id="6" name="Content Placeholder 5" descr="A group of blue and white bars&#10;&#10;Description automatically generated">
            <a:extLst>
              <a:ext uri="{FF2B5EF4-FFF2-40B4-BE49-F238E27FC236}">
                <a16:creationId xmlns:a16="http://schemas.microsoft.com/office/drawing/2014/main" id="{CD5C61EE-13C6-C91F-11DD-9DED67802D0D}"/>
              </a:ext>
            </a:extLst>
          </p:cNvPr>
          <p:cNvPicPr>
            <a:picLocks noGrp="1" noChangeAspect="1"/>
          </p:cNvPicPr>
          <p:nvPr>
            <p:ph sz="half" idx="1"/>
          </p:nvPr>
        </p:nvPicPr>
        <p:blipFill>
          <a:blip r:embed="rId2"/>
          <a:stretch>
            <a:fillRect/>
          </a:stretch>
        </p:blipFill>
        <p:spPr>
          <a:xfrm>
            <a:off x="633999" y="999775"/>
            <a:ext cx="6909801" cy="4595018"/>
          </a:xfrm>
          <a:prstGeom prst="rect">
            <a:avLst/>
          </a:prstGeom>
        </p:spPr>
      </p:pic>
      <p:cxnSp>
        <p:nvCxnSpPr>
          <p:cNvPr id="19" name="Straight Connector 1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E8DBD76-F798-AEAA-B82B-C42B24871B79}"/>
              </a:ext>
            </a:extLst>
          </p:cNvPr>
          <p:cNvSpPr>
            <a:spLocks noGrp="1"/>
          </p:cNvSpPr>
          <p:nvPr>
            <p:ph sz="half" idx="2"/>
          </p:nvPr>
        </p:nvSpPr>
        <p:spPr>
          <a:xfrm>
            <a:off x="7859485" y="2198914"/>
            <a:ext cx="3690257" cy="3670180"/>
          </a:xfrm>
        </p:spPr>
        <p:txBody>
          <a:bodyPr vert="horz" lIns="0" tIns="45720" rIns="0" bIns="45720" rtlCol="0">
            <a:normAutofit/>
          </a:bodyPr>
          <a:lstStyle/>
          <a:p>
            <a:pPr latinLnBrk="0">
              <a:lnSpc>
                <a:spcPct val="50000"/>
              </a:lnSpc>
            </a:pPr>
            <a:r>
              <a:rPr lang="en-US" altLang="ko-KR" sz="1200" dirty="0"/>
              <a:t>CASTHM1</a:t>
            </a:r>
          </a:p>
          <a:p>
            <a:pPr latinLnBrk="0">
              <a:lnSpc>
                <a:spcPct val="50000"/>
              </a:lnSpc>
            </a:pPr>
            <a:r>
              <a:rPr lang="en-US" altLang="ko-KR" sz="1200" dirty="0"/>
              <a:t>-&gt; 1: No Asthma / 2: Asthma</a:t>
            </a:r>
          </a:p>
          <a:p>
            <a:pPr latinLnBrk="0">
              <a:lnSpc>
                <a:spcPct val="50000"/>
              </a:lnSpc>
            </a:pPr>
            <a:r>
              <a:rPr lang="en-US" altLang="ko-KR" sz="1200" dirty="0"/>
              <a:t>Sex</a:t>
            </a:r>
          </a:p>
          <a:p>
            <a:pPr latinLnBrk="0">
              <a:lnSpc>
                <a:spcPct val="50000"/>
              </a:lnSpc>
            </a:pPr>
            <a:r>
              <a:rPr lang="en-US" altLang="ko-KR" sz="1200" dirty="0"/>
              <a:t>-&gt; 1: Male / 2: Female</a:t>
            </a:r>
          </a:p>
          <a:p>
            <a:pPr latinLnBrk="0">
              <a:lnSpc>
                <a:spcPct val="50000"/>
              </a:lnSpc>
            </a:pPr>
            <a:r>
              <a:rPr lang="en-US" altLang="ko-KR" sz="1200" dirty="0"/>
              <a:t>INCOMG1</a:t>
            </a:r>
          </a:p>
          <a:p>
            <a:pPr latinLnBrk="0">
              <a:lnSpc>
                <a:spcPct val="50000"/>
              </a:lnSpc>
            </a:pPr>
            <a:r>
              <a:rPr lang="en-US" altLang="ko-KR" sz="1200" dirty="0"/>
              <a:t>-&gt; Income range from $15,000 to $200,000</a:t>
            </a:r>
          </a:p>
          <a:p>
            <a:pPr latinLnBrk="0">
              <a:lnSpc>
                <a:spcPct val="50000"/>
              </a:lnSpc>
            </a:pPr>
            <a:r>
              <a:rPr lang="en-US" altLang="ko-KR" sz="1200" dirty="0"/>
              <a:t>TOTINDA</a:t>
            </a:r>
          </a:p>
          <a:p>
            <a:pPr latinLnBrk="0">
              <a:lnSpc>
                <a:spcPct val="50000"/>
              </a:lnSpc>
            </a:pPr>
            <a:r>
              <a:rPr lang="en-US" altLang="ko-KR" sz="1200" dirty="0"/>
              <a:t>-&gt; 1: Exercise / 2: No </a:t>
            </a:r>
            <a:r>
              <a:rPr lang="en-US" altLang="ko-KR" sz="1200" dirty="0" err="1"/>
              <a:t>Exerciase</a:t>
            </a:r>
            <a:endParaRPr lang="en-US" altLang="ko-KR" sz="1200" dirty="0"/>
          </a:p>
          <a:p>
            <a:pPr latinLnBrk="0">
              <a:lnSpc>
                <a:spcPct val="50000"/>
              </a:lnSpc>
            </a:pPr>
            <a:r>
              <a:rPr lang="en-US" altLang="ko-KR" sz="1200" dirty="0"/>
              <a:t>RFBING6</a:t>
            </a:r>
          </a:p>
          <a:p>
            <a:pPr latinLnBrk="0">
              <a:lnSpc>
                <a:spcPct val="50000"/>
              </a:lnSpc>
            </a:pPr>
            <a:r>
              <a:rPr lang="en-US" altLang="ko-KR" sz="1200" dirty="0"/>
              <a:t>-&gt; 1: No Heavy Drinking / 2: Heavy Drinking</a:t>
            </a:r>
          </a:p>
          <a:p>
            <a:pPr latinLnBrk="0">
              <a:lnSpc>
                <a:spcPct val="50000"/>
              </a:lnSpc>
            </a:pPr>
            <a:r>
              <a:rPr lang="en-US" altLang="ko-KR" sz="1200" dirty="0"/>
              <a:t>RFHYPE6</a:t>
            </a:r>
          </a:p>
          <a:p>
            <a:pPr latinLnBrk="0">
              <a:lnSpc>
                <a:spcPct val="50000"/>
              </a:lnSpc>
            </a:pPr>
            <a:r>
              <a:rPr lang="en-US" altLang="ko-KR" sz="1200" dirty="0"/>
              <a:t>-&gt; 1: Regular / 2: High Blood Pressure</a:t>
            </a:r>
          </a:p>
        </p:txBody>
      </p:sp>
      <p:sp>
        <p:nvSpPr>
          <p:cNvPr id="21" name="Rectangle 2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23" name="Rectangle 2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7" name="Oval 6">
            <a:extLst>
              <a:ext uri="{FF2B5EF4-FFF2-40B4-BE49-F238E27FC236}">
                <a16:creationId xmlns:a16="http://schemas.microsoft.com/office/drawing/2014/main" id="{B5C39AD4-53E4-D18C-7D0F-ED7EDA0619D2}"/>
              </a:ext>
            </a:extLst>
          </p:cNvPr>
          <p:cNvSpPr/>
          <p:nvPr/>
        </p:nvSpPr>
        <p:spPr>
          <a:xfrm>
            <a:off x="2565230" y="1877892"/>
            <a:ext cx="251614" cy="26387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8" name="Oval 7">
            <a:extLst>
              <a:ext uri="{FF2B5EF4-FFF2-40B4-BE49-F238E27FC236}">
                <a16:creationId xmlns:a16="http://schemas.microsoft.com/office/drawing/2014/main" id="{A6F0DD50-8AC9-A629-0355-D57FF203B09E}"/>
              </a:ext>
            </a:extLst>
          </p:cNvPr>
          <p:cNvSpPr/>
          <p:nvPr/>
        </p:nvSpPr>
        <p:spPr>
          <a:xfrm>
            <a:off x="2613302" y="3033409"/>
            <a:ext cx="251614" cy="26387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9" name="Oval 8">
            <a:extLst>
              <a:ext uri="{FF2B5EF4-FFF2-40B4-BE49-F238E27FC236}">
                <a16:creationId xmlns:a16="http://schemas.microsoft.com/office/drawing/2014/main" id="{BB9FD167-647B-D7AA-2394-A1664780A93B}"/>
              </a:ext>
            </a:extLst>
          </p:cNvPr>
          <p:cNvSpPr/>
          <p:nvPr/>
        </p:nvSpPr>
        <p:spPr>
          <a:xfrm>
            <a:off x="2565230" y="4182163"/>
            <a:ext cx="251614" cy="26387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0890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3532E-F31D-B76A-3896-CC3985B98001}"/>
              </a:ext>
            </a:extLst>
          </p:cNvPr>
          <p:cNvSpPr>
            <a:spLocks noGrp="1"/>
          </p:cNvSpPr>
          <p:nvPr>
            <p:ph type="title"/>
          </p:nvPr>
        </p:nvSpPr>
        <p:spPr>
          <a:xfrm>
            <a:off x="7859485" y="634946"/>
            <a:ext cx="3690257" cy="1450757"/>
          </a:xfrm>
        </p:spPr>
        <p:txBody>
          <a:bodyPr vert="horz" lIns="91440" tIns="45720" rIns="91440" bIns="45720" rtlCol="0" anchor="b">
            <a:normAutofit/>
          </a:bodyPr>
          <a:lstStyle/>
          <a:p>
            <a:pPr latinLnBrk="0"/>
            <a:r>
              <a:rPr lang="en-US" altLang="ko-KR" dirty="0"/>
              <a:t>EDA</a:t>
            </a:r>
            <a:endParaRPr lang="en-US" altLang="ko-KR"/>
          </a:p>
        </p:txBody>
      </p:sp>
      <p:pic>
        <p:nvPicPr>
          <p:cNvPr id="6" name="Content Placeholder 5">
            <a:extLst>
              <a:ext uri="{FF2B5EF4-FFF2-40B4-BE49-F238E27FC236}">
                <a16:creationId xmlns:a16="http://schemas.microsoft.com/office/drawing/2014/main" id="{B0B3AEA5-A761-E4AB-24F9-44A6108D7246}"/>
              </a:ext>
            </a:extLst>
          </p:cNvPr>
          <p:cNvPicPr>
            <a:picLocks noGrp="1" noChangeAspect="1"/>
          </p:cNvPicPr>
          <p:nvPr>
            <p:ph sz="half" idx="1"/>
          </p:nvPr>
        </p:nvPicPr>
        <p:blipFill>
          <a:blip r:embed="rId2"/>
          <a:stretch>
            <a:fillRect/>
          </a:stretch>
        </p:blipFill>
        <p:spPr>
          <a:xfrm>
            <a:off x="1128227" y="640081"/>
            <a:ext cx="5921344" cy="5314406"/>
          </a:xfrm>
          <a:prstGeom prst="rect">
            <a:avLst/>
          </a:prstGeom>
        </p:spPr>
      </p:pic>
      <p:cxnSp>
        <p:nvCxnSpPr>
          <p:cNvPr id="19" name="Straight Connector 1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8580E17-97DF-8EEC-BF3C-EAA9153DCD63}"/>
              </a:ext>
            </a:extLst>
          </p:cNvPr>
          <p:cNvSpPr>
            <a:spLocks noGrp="1"/>
          </p:cNvSpPr>
          <p:nvPr>
            <p:ph sz="half" idx="2"/>
          </p:nvPr>
        </p:nvSpPr>
        <p:spPr>
          <a:xfrm>
            <a:off x="7859485" y="2198914"/>
            <a:ext cx="3690257" cy="3670180"/>
          </a:xfrm>
        </p:spPr>
        <p:txBody>
          <a:bodyPr vert="horz" lIns="0" tIns="45720" rIns="0" bIns="45720" rtlCol="0">
            <a:normAutofit/>
          </a:bodyPr>
          <a:lstStyle/>
          <a:p>
            <a:pPr latinLnBrk="0">
              <a:buFont typeface="Wingdings" panose="05000000000000000000" pitchFamily="2" charset="2"/>
              <a:buChar char="u"/>
            </a:pPr>
            <a:r>
              <a:rPr lang="en-US" altLang="ko-KR" dirty="0"/>
              <a:t> Most independent variables have “very weak” correlations with asthma prevalence.</a:t>
            </a:r>
          </a:p>
          <a:p>
            <a:pPr latinLnBrk="0">
              <a:buFont typeface="Wingdings" panose="05000000000000000000" pitchFamily="2" charset="2"/>
              <a:buChar char="u"/>
            </a:pPr>
            <a:r>
              <a:rPr lang="en-US" altLang="ko-KR" dirty="0"/>
              <a:t> Therefore, non-linear relationship was expected and set the approach based on this.</a:t>
            </a:r>
          </a:p>
        </p:txBody>
      </p:sp>
      <p:sp>
        <p:nvSpPr>
          <p:cNvPr id="21" name="Rectangle 2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23" name="Rectangle 2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Tree>
    <p:extLst>
      <p:ext uri="{BB962C8B-B14F-4D97-AF65-F5344CB8AC3E}">
        <p14:creationId xmlns:p14="http://schemas.microsoft.com/office/powerpoint/2010/main" val="53556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290C-6A5B-2E20-B329-F721307FE575}"/>
              </a:ext>
            </a:extLst>
          </p:cNvPr>
          <p:cNvSpPr>
            <a:spLocks noGrp="1"/>
          </p:cNvSpPr>
          <p:nvPr>
            <p:ph type="title"/>
          </p:nvPr>
        </p:nvSpPr>
        <p:spPr/>
        <p:txBody>
          <a:bodyPr/>
          <a:lstStyle/>
          <a:p>
            <a:r>
              <a:rPr lang="en-US" altLang="ko-KR" dirty="0"/>
              <a:t>Preprocessing</a:t>
            </a:r>
            <a:endParaRPr lang="ko-KR" altLang="en-US" dirty="0"/>
          </a:p>
        </p:txBody>
      </p:sp>
      <p:sp>
        <p:nvSpPr>
          <p:cNvPr id="3" name="Content Placeholder 2">
            <a:extLst>
              <a:ext uri="{FF2B5EF4-FFF2-40B4-BE49-F238E27FC236}">
                <a16:creationId xmlns:a16="http://schemas.microsoft.com/office/drawing/2014/main" id="{F666B4C7-4570-3A6E-7E71-342899C62565}"/>
              </a:ext>
            </a:extLst>
          </p:cNvPr>
          <p:cNvSpPr>
            <a:spLocks noGrp="1"/>
          </p:cNvSpPr>
          <p:nvPr>
            <p:ph idx="1"/>
          </p:nvPr>
        </p:nvSpPr>
        <p:spPr/>
        <p:txBody>
          <a:bodyPr/>
          <a:lstStyle/>
          <a:p>
            <a:pPr>
              <a:buFont typeface="Wingdings" panose="05000000000000000000" pitchFamily="2" charset="2"/>
              <a:buChar char="u"/>
            </a:pPr>
            <a:r>
              <a:rPr lang="en-US" altLang="ko-KR" dirty="0"/>
              <a:t>Choose variables that have </a:t>
            </a:r>
            <a:r>
              <a:rPr lang="en-US" altLang="ko-KR" dirty="0" err="1"/>
              <a:t>NaN</a:t>
            </a:r>
            <a:r>
              <a:rPr lang="en-US" altLang="ko-KR" dirty="0"/>
              <a:t> and drop them</a:t>
            </a:r>
          </a:p>
          <a:p>
            <a:pPr>
              <a:buFont typeface="Wingdings" panose="05000000000000000000" pitchFamily="2" charset="2"/>
              <a:buChar char="u"/>
            </a:pPr>
            <a:r>
              <a:rPr lang="en-US" altLang="ko-KR" dirty="0"/>
              <a:t>Encode categorical variables into numeric values for further machine learning</a:t>
            </a:r>
          </a:p>
          <a:p>
            <a:pPr>
              <a:buFont typeface="Wingdings" panose="05000000000000000000" pitchFamily="2" charset="2"/>
              <a:buChar char="u"/>
            </a:pPr>
            <a:r>
              <a:rPr lang="en-US" altLang="ko-KR" dirty="0"/>
              <a:t>Normalize continuous variables</a:t>
            </a:r>
          </a:p>
          <a:p>
            <a:pPr>
              <a:buFont typeface="Wingdings" panose="05000000000000000000" pitchFamily="2" charset="2"/>
              <a:buChar char="u"/>
            </a:pPr>
            <a:r>
              <a:rPr lang="en-US" altLang="ko-KR" dirty="0"/>
              <a:t>Split the dataset into training set and test set (7:3)</a:t>
            </a:r>
            <a:endParaRPr lang="ko-KR" altLang="en-US" dirty="0"/>
          </a:p>
        </p:txBody>
      </p:sp>
    </p:spTree>
    <p:extLst>
      <p:ext uri="{BB962C8B-B14F-4D97-AF65-F5344CB8AC3E}">
        <p14:creationId xmlns:p14="http://schemas.microsoft.com/office/powerpoint/2010/main" val="429416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652BF-A442-60BE-8185-A48BE7DC2B33}"/>
              </a:ext>
            </a:extLst>
          </p:cNvPr>
          <p:cNvSpPr>
            <a:spLocks noGrp="1"/>
          </p:cNvSpPr>
          <p:nvPr>
            <p:ph type="title"/>
          </p:nvPr>
        </p:nvSpPr>
        <p:spPr>
          <a:xfrm>
            <a:off x="4974771" y="634946"/>
            <a:ext cx="6574972" cy="1450757"/>
          </a:xfrm>
        </p:spPr>
        <p:txBody>
          <a:bodyPr vert="horz" lIns="91440" tIns="45720" rIns="91440" bIns="45720" rtlCol="0" anchor="b">
            <a:normAutofit/>
          </a:bodyPr>
          <a:lstStyle/>
          <a:p>
            <a:pPr latinLnBrk="0"/>
            <a:r>
              <a:rPr lang="en-US" altLang="ko-KR" dirty="0"/>
              <a:t>Feature Selection</a:t>
            </a:r>
            <a:endParaRPr lang="en-US" altLang="ko-KR"/>
          </a:p>
        </p:txBody>
      </p:sp>
      <p:pic>
        <p:nvPicPr>
          <p:cNvPr id="6" name="Content Placeholder 5" descr="A black and white screen with white text&#10;&#10;Description automatically generated">
            <a:extLst>
              <a:ext uri="{FF2B5EF4-FFF2-40B4-BE49-F238E27FC236}">
                <a16:creationId xmlns:a16="http://schemas.microsoft.com/office/drawing/2014/main" id="{CF169584-84FB-8EB6-2815-920E60A97F6D}"/>
              </a:ext>
            </a:extLst>
          </p:cNvPr>
          <p:cNvPicPr>
            <a:picLocks noGrp="1" noChangeAspect="1"/>
          </p:cNvPicPr>
          <p:nvPr>
            <p:ph sz="half" idx="1"/>
          </p:nvPr>
        </p:nvPicPr>
        <p:blipFill>
          <a:blip r:embed="rId2"/>
          <a:stretch>
            <a:fillRect/>
          </a:stretch>
        </p:blipFill>
        <p:spPr>
          <a:xfrm>
            <a:off x="1359199" y="640081"/>
            <a:ext cx="2550915" cy="5314406"/>
          </a:xfrm>
          <a:prstGeom prst="rect">
            <a:avLst/>
          </a:prstGeom>
        </p:spPr>
      </p:pic>
      <p:cxnSp>
        <p:nvCxnSpPr>
          <p:cNvPr id="19" name="Straight Connector 18">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D8A8E14-661F-70EC-6402-B6154EADD790}"/>
              </a:ext>
            </a:extLst>
          </p:cNvPr>
          <p:cNvSpPr>
            <a:spLocks noGrp="1"/>
          </p:cNvSpPr>
          <p:nvPr>
            <p:ph sz="half" idx="2"/>
          </p:nvPr>
        </p:nvSpPr>
        <p:spPr>
          <a:xfrm>
            <a:off x="4974769" y="2198914"/>
            <a:ext cx="6574973" cy="3670180"/>
          </a:xfrm>
        </p:spPr>
        <p:txBody>
          <a:bodyPr vert="horz" lIns="0" tIns="45720" rIns="0" bIns="45720" rtlCol="0">
            <a:normAutofit/>
          </a:bodyPr>
          <a:lstStyle/>
          <a:p>
            <a:pPr latinLnBrk="0">
              <a:buFont typeface="Wingdings" panose="05000000000000000000" pitchFamily="2" charset="2"/>
              <a:buChar char="u"/>
            </a:pPr>
            <a:r>
              <a:rPr lang="en-US" altLang="ko-KR" dirty="0"/>
              <a:t> Adopted</a:t>
            </a:r>
            <a:r>
              <a:rPr lang="ko-KR" altLang="en-US" dirty="0"/>
              <a:t> </a:t>
            </a:r>
            <a:r>
              <a:rPr lang="en-US" altLang="ko-KR" dirty="0"/>
              <a:t>Recursive Feature Elimination (RFE) to identify the significant variables for prediction</a:t>
            </a:r>
          </a:p>
          <a:p>
            <a:pPr latinLnBrk="0">
              <a:buFont typeface="Wingdings" panose="05000000000000000000" pitchFamily="2" charset="2"/>
              <a:buChar char="u"/>
            </a:pPr>
            <a:r>
              <a:rPr lang="en-US" altLang="ko-KR" dirty="0"/>
              <a:t> Even though few variables from initial selection have been excluded, it’s still valid to get the most significant predictors for machine learning</a:t>
            </a:r>
          </a:p>
        </p:txBody>
      </p:sp>
      <p:sp>
        <p:nvSpPr>
          <p:cNvPr id="21" name="Rectangle 20">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
        <p:nvSpPr>
          <p:cNvPr id="23" name="Rectangle 22">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ko-KR" altLang="en-US"/>
          </a:p>
        </p:txBody>
      </p:sp>
    </p:spTree>
    <p:extLst>
      <p:ext uri="{BB962C8B-B14F-4D97-AF65-F5344CB8AC3E}">
        <p14:creationId xmlns:p14="http://schemas.microsoft.com/office/powerpoint/2010/main" val="33804106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520</TotalTime>
  <Words>520</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Asthma Prediction Using Machine Learning</vt:lpstr>
      <vt:lpstr>Section</vt:lpstr>
      <vt:lpstr>Introduction</vt:lpstr>
      <vt:lpstr>Data</vt:lpstr>
      <vt:lpstr>Data</vt:lpstr>
      <vt:lpstr>EDA</vt:lpstr>
      <vt:lpstr>EDA</vt:lpstr>
      <vt:lpstr>Preprocessing</vt:lpstr>
      <vt:lpstr>Feature Selection</vt:lpstr>
      <vt:lpstr>Models &amp; 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Sangmin Lee</dc:creator>
  <cp:lastModifiedBy>Sangmin Lee</cp:lastModifiedBy>
  <cp:revision>8</cp:revision>
  <dcterms:created xsi:type="dcterms:W3CDTF">2024-12-12T00:39:36Z</dcterms:created>
  <dcterms:modified xsi:type="dcterms:W3CDTF">2024-12-12T20:06:31Z</dcterms:modified>
</cp:coreProperties>
</file>