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oto Sans" charset="1" panose="020B0502040504020204"/>
      <p:regular r:id="rId16"/>
    </p:embeddedFont>
    <p:embeddedFont>
      <p:font typeface="Glacial Indifference" charset="1" panose="00000000000000000000"/>
      <p:regular r:id="rId17"/>
    </p:embeddedFont>
    <p:embeddedFont>
      <p:font typeface="Noto Sans Bold" charset="1" panose="020B0802040504020204"/>
      <p:regular r:id="rId18"/>
    </p:embeddedFont>
    <p:embeddedFont>
      <p:font typeface="Noto Sans Italics" charset="1" panose="020B050204050409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21843" y="3316418"/>
            <a:ext cx="6545407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spc="45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BUỔI 1. </a:t>
            </a:r>
          </a:p>
          <a:p>
            <a:pPr algn="ctr">
              <a:lnSpc>
                <a:spcPts val="7500"/>
              </a:lnSpc>
            </a:pPr>
            <a:r>
              <a:rPr lang="en-US" sz="6000" spc="45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TỔNG QUAN VỀ WEB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21843" y="6318583"/>
            <a:ext cx="6545407" cy="35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</a:pPr>
            <a:r>
              <a:rPr lang="en-US" sz="1875" spc="14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 WEB - SFIT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01382" y="4721259"/>
            <a:ext cx="3085235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Thực Hành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36017" y="4609776"/>
            <a:ext cx="3221427" cy="2465856"/>
          </a:xfrm>
          <a:custGeom>
            <a:avLst/>
            <a:gdLst/>
            <a:ahLst/>
            <a:cxnLst/>
            <a:rect r="r" b="b" t="t" l="l"/>
            <a:pathLst>
              <a:path h="2465856" w="3221427">
                <a:moveTo>
                  <a:pt x="0" y="0"/>
                </a:moveTo>
                <a:lnTo>
                  <a:pt x="3221427" y="0"/>
                </a:lnTo>
                <a:lnTo>
                  <a:pt x="3221427" y="2465856"/>
                </a:lnTo>
                <a:lnTo>
                  <a:pt x="0" y="2465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39537" y="3219623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34565" y="2960832"/>
            <a:ext cx="3748209" cy="4114800"/>
          </a:xfrm>
          <a:custGeom>
            <a:avLst/>
            <a:gdLst/>
            <a:ahLst/>
            <a:cxnLst/>
            <a:rect r="r" b="b" t="t" l="l"/>
            <a:pathLst>
              <a:path h="4114800" w="3748209">
                <a:moveTo>
                  <a:pt x="0" y="0"/>
                </a:moveTo>
                <a:lnTo>
                  <a:pt x="3748209" y="0"/>
                </a:lnTo>
                <a:lnTo>
                  <a:pt x="3748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5897880" y="5142458"/>
            <a:ext cx="717758" cy="10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10990670" y="5037282"/>
            <a:ext cx="717758" cy="10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10990670" y="5823654"/>
            <a:ext cx="71775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>
            <a:off x="5897879" y="5861754"/>
            <a:ext cx="71775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30" y="1489946"/>
            <a:ext cx="6103993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Cấu trúc một Website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2626" y="7239173"/>
            <a:ext cx="37482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Frontend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69947" y="7239173"/>
            <a:ext cx="37482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Backend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68803" y="7239173"/>
            <a:ext cx="37482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Database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39819" y="3939797"/>
            <a:ext cx="2013823" cy="35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122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Mục mình sẽ học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87706" y="8078643"/>
            <a:ext cx="4318049" cy="41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8"/>
              </a:lnSpc>
            </a:pPr>
            <a:r>
              <a:rPr lang="en-US" sz="2484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Xử lý giao diện</a:t>
            </a:r>
          </a:p>
        </p:txBody>
      </p:sp>
      <p:sp>
        <p:nvSpPr>
          <p:cNvPr name="TextBox 16" id="16"/>
          <p:cNvSpPr txBox="true"/>
          <p:nvPr/>
        </p:nvSpPr>
        <p:spPr>
          <a:xfrm rot="-60000">
            <a:off x="6800458" y="8114178"/>
            <a:ext cx="4078767" cy="85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8"/>
              </a:lnSpc>
            </a:pPr>
            <a:r>
              <a:rPr lang="en-US" sz="2484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Phần này ở máy chủ, server thực hiện xử lý, tính toán</a:t>
            </a:r>
          </a:p>
        </p:txBody>
      </p:sp>
      <p:sp>
        <p:nvSpPr>
          <p:cNvPr name="TextBox 17" id="17"/>
          <p:cNvSpPr txBox="true"/>
          <p:nvPr/>
        </p:nvSpPr>
        <p:spPr>
          <a:xfrm rot="-60000">
            <a:off x="12395520" y="8114211"/>
            <a:ext cx="4078767" cy="41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8"/>
              </a:lnSpc>
            </a:pPr>
            <a:r>
              <a:rPr lang="en-US" sz="2484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Lưu trữ dữ liệu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68274" y="1162856"/>
            <a:ext cx="14866771" cy="8346663"/>
          </a:xfrm>
          <a:custGeom>
            <a:avLst/>
            <a:gdLst/>
            <a:ahLst/>
            <a:cxnLst/>
            <a:rect r="r" b="b" t="t" l="l"/>
            <a:pathLst>
              <a:path h="8346663" w="14866771">
                <a:moveTo>
                  <a:pt x="0" y="0"/>
                </a:moveTo>
                <a:lnTo>
                  <a:pt x="14866771" y="0"/>
                </a:lnTo>
                <a:lnTo>
                  <a:pt x="14866771" y="8346663"/>
                </a:lnTo>
                <a:lnTo>
                  <a:pt x="0" y="8346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30" y="1489946"/>
            <a:ext cx="8879852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Tổng quan về chương trình học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4077" y="3061121"/>
            <a:ext cx="12857798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HTML cơ bản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CSS, Bootstrap và responsive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Javascript, Events, API, xử lý Form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Phân tích, thực hành với các bài lab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Bổ trợ làm bài tập lớn môn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28" y="2518869"/>
            <a:ext cx="7666405" cy="6404159"/>
          </a:xfrm>
          <a:custGeom>
            <a:avLst/>
            <a:gdLst/>
            <a:ahLst/>
            <a:cxnLst/>
            <a:rect r="r" b="b" t="t" l="l"/>
            <a:pathLst>
              <a:path h="6404159" w="7666405">
                <a:moveTo>
                  <a:pt x="0" y="0"/>
                </a:moveTo>
                <a:lnTo>
                  <a:pt x="7666405" y="0"/>
                </a:lnTo>
                <a:lnTo>
                  <a:pt x="7666405" y="6404159"/>
                </a:lnTo>
                <a:lnTo>
                  <a:pt x="0" y="6404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30" y="1489946"/>
            <a:ext cx="7619977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HTML, Javascript, CSS là gì?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65291" y="2661685"/>
            <a:ext cx="11357419" cy="6289622"/>
          </a:xfrm>
          <a:custGeom>
            <a:avLst/>
            <a:gdLst/>
            <a:ahLst/>
            <a:cxnLst/>
            <a:rect r="r" b="b" t="t" l="l"/>
            <a:pathLst>
              <a:path h="6289622" w="11357419">
                <a:moveTo>
                  <a:pt x="0" y="0"/>
                </a:moveTo>
                <a:lnTo>
                  <a:pt x="11357418" y="0"/>
                </a:lnTo>
                <a:lnTo>
                  <a:pt x="11357418" y="6289622"/>
                </a:lnTo>
                <a:lnTo>
                  <a:pt x="0" y="6289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30" y="1489946"/>
            <a:ext cx="4146424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Cấu trúc HTML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30" y="1489946"/>
            <a:ext cx="4523449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Thẻ trong HTML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27225" y="2562278"/>
            <a:ext cx="1116187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224C8D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&lt;tag-name&gt; Content &lt;/tag-name&gt;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4963" y="3604455"/>
            <a:ext cx="15764337" cy="361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705" indent="-368353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sz="3412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Thẻ mở (opening tag): Bắt đầu với dấu &lt;, theo sau là tên thẻ, và kết thúc bằng dấu &gt;. Ví dụ: &lt;h1&gt;.</a:t>
            </a:r>
          </a:p>
          <a:p>
            <a:pPr algn="l" marL="736705" indent="-368353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sz="3412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Thẻ đóng (closing tag): Bắt đầu với dấu &lt;/, theo sau là tên thẻ, và kết thúc bằng dấu &gt;. Ví dụ: &lt;/h1&gt;.</a:t>
            </a:r>
          </a:p>
          <a:p>
            <a:pPr algn="l" marL="736705" indent="-368353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sz="3412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Nội dung: Phần nội dung nằm giữa hai thẻ.</a:t>
            </a:r>
          </a:p>
          <a:p>
            <a:pPr algn="l">
              <a:lnSpc>
                <a:spcPts val="477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46724"/>
            <a:ext cx="8179461" cy="67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1"/>
              </a:lnSpc>
            </a:pPr>
            <a:r>
              <a:rPr lang="en-US" sz="3908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Ngoài ra còn có thẻ tự đóng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48717" y="7741900"/>
            <a:ext cx="43868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224C8D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&lt;tag-name /&gt;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30" y="1489946"/>
            <a:ext cx="6496039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Một số thẻ trong HTML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4559" y="2624442"/>
            <a:ext cx="14568369" cy="642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&lt;h1&gt; đến &lt;h6&gt;: Định nghĩa các tiêu đề, với &lt;h1&gt; là lớn nhất và &lt;h6&gt; là nhỏ nhất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&lt;p&gt;: định nghĩa một đoạn văn bản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&lt;b&gt;: làm đậm văn bản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&lt;i&gt;: làm nghiêng văn bản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&lt;u&gt;: có gạch chân bên dưới văn bản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&lt;strong&gt;: Làm nổi bật văn bản (thường là in đậm)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&lt;a&gt;: Định nghĩa liên kết đến một trang web khác hoặc phần khác của trang.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&lt;img/&gt;: Chèn hình ảnh vào trang. Thẻ này tự kết thúc.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&lt;ul&gt;: Định nghĩa một danh sách không có thứ tự (danh sách gạch đầu dòng)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&lt;ol&gt;: Định nghĩa một danh sách có thứ tự (danh sách đánh số)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&lt;li&gt;: định nghĩa từng phần tử của danh sách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&lt;table&gt;: Định nghĩa một bảng.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Còn nhiều nữa,...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08" y="0"/>
            <a:ext cx="18291708" cy="10284915"/>
          </a:xfrm>
          <a:custGeom>
            <a:avLst/>
            <a:gdLst/>
            <a:ahLst/>
            <a:cxnLst/>
            <a:rect r="r" b="b" t="t" l="l"/>
            <a:pathLst>
              <a:path h="10284915" w="18291708">
                <a:moveTo>
                  <a:pt x="0" y="0"/>
                </a:moveTo>
                <a:lnTo>
                  <a:pt x="18291708" y="0"/>
                </a:lnTo>
                <a:lnTo>
                  <a:pt x="18291708" y="10284915"/>
                </a:lnTo>
                <a:lnTo>
                  <a:pt x="0" y="10284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30" y="1489946"/>
            <a:ext cx="3686835" cy="7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4454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Một chút CSS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3895" y="2394952"/>
            <a:ext cx="16893335" cy="658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color: Màu văn bản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background-color: Màu nền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font-size: Kích thước chữ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font-family: Phông chữ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margin: Khoảng cách ngoài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padding: Khoảng cách trong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border: Đường viền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text-align: Căn chỉnh văn bản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display: Cách hiển thị phần tử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width: Chiều rộng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3E3E3E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height: Chiều cao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DAGOmBJkWuw</dc:identifier>
  <dcterms:modified xsi:type="dcterms:W3CDTF">2011-08-01T06:04:30Z</dcterms:modified>
  <cp:revision>1</cp:revision>
  <dc:title>BanWeb.Buổi 1.</dc:title>
</cp:coreProperties>
</file>