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p:scale>
          <a:sx n="50" d="100"/>
          <a:sy n="50" d="100"/>
        </p:scale>
        <p:origin x="2088" y="8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EED683-EF57-472A-A595-6EB412EA30DF}" type="datetimeFigureOut">
              <a:rPr lang="en-IN" smtClean="0"/>
              <a:t>09-02-2023</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8885EADC-1EE1-4DC4-B120-E71E11E186EF}" type="slidenum">
              <a:rPr lang="en-IN" smtClean="0"/>
              <a:t>‹#›</a:t>
            </a:fld>
            <a:endParaRPr lang="en-IN" dirty="0"/>
          </a:p>
        </p:txBody>
      </p:sp>
    </p:spTree>
    <p:extLst>
      <p:ext uri="{BB962C8B-B14F-4D97-AF65-F5344CB8AC3E}">
        <p14:creationId xmlns:p14="http://schemas.microsoft.com/office/powerpoint/2010/main" val="4290385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EED683-EF57-472A-A595-6EB412EA30DF}" type="datetimeFigureOut">
              <a:rPr lang="en-IN" smtClean="0"/>
              <a:t>09-02-2023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885EADC-1EE1-4DC4-B120-E71E11E186EF}" type="slidenum">
              <a:rPr lang="en-IN" smtClean="0"/>
              <a:t>‹#›</a:t>
            </a:fld>
            <a:endParaRPr lang="en-IN" dirty="0"/>
          </a:p>
        </p:txBody>
      </p:sp>
    </p:spTree>
    <p:extLst>
      <p:ext uri="{BB962C8B-B14F-4D97-AF65-F5344CB8AC3E}">
        <p14:creationId xmlns:p14="http://schemas.microsoft.com/office/powerpoint/2010/main" val="3053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EED683-EF57-472A-A595-6EB412EA30DF}" type="datetimeFigureOut">
              <a:rPr lang="en-IN" smtClean="0"/>
              <a:t>09-02-2023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85EADC-1EE1-4DC4-B120-E71E11E186EF}" type="slidenum">
              <a:rPr lang="en-IN" smtClean="0"/>
              <a:t>‹#›</a:t>
            </a:fld>
            <a:endParaRPr lang="en-IN" dirty="0"/>
          </a:p>
        </p:txBody>
      </p:sp>
    </p:spTree>
    <p:extLst>
      <p:ext uri="{BB962C8B-B14F-4D97-AF65-F5344CB8AC3E}">
        <p14:creationId xmlns:p14="http://schemas.microsoft.com/office/powerpoint/2010/main" val="1457241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EED683-EF57-472A-A595-6EB412EA30DF}" type="datetimeFigureOut">
              <a:rPr lang="en-IN" smtClean="0"/>
              <a:t>09-02-2023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85EADC-1EE1-4DC4-B120-E71E11E186EF}" type="slidenum">
              <a:rPr lang="en-IN" smtClean="0"/>
              <a:t>‹#›</a:t>
            </a:fld>
            <a:endParaRPr lang="en-IN" dirty="0"/>
          </a:p>
        </p:txBody>
      </p:sp>
    </p:spTree>
    <p:extLst>
      <p:ext uri="{BB962C8B-B14F-4D97-AF65-F5344CB8AC3E}">
        <p14:creationId xmlns:p14="http://schemas.microsoft.com/office/powerpoint/2010/main" val="214521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EED683-EF57-472A-A595-6EB412EA30DF}" type="datetimeFigureOut">
              <a:rPr lang="en-IN" smtClean="0"/>
              <a:t>09-02-2023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85EADC-1EE1-4DC4-B120-E71E11E186EF}" type="slidenum">
              <a:rPr lang="en-IN" smtClean="0"/>
              <a:t>‹#›</a:t>
            </a:fld>
            <a:endParaRPr lang="en-IN" dirty="0"/>
          </a:p>
        </p:txBody>
      </p:sp>
    </p:spTree>
    <p:extLst>
      <p:ext uri="{BB962C8B-B14F-4D97-AF65-F5344CB8AC3E}">
        <p14:creationId xmlns:p14="http://schemas.microsoft.com/office/powerpoint/2010/main" val="3936845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EED683-EF57-472A-A595-6EB412EA30DF}" type="datetimeFigureOut">
              <a:rPr lang="en-IN" smtClean="0"/>
              <a:t>09-02-2023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85EADC-1EE1-4DC4-B120-E71E11E186EF}" type="slidenum">
              <a:rPr lang="en-IN" smtClean="0"/>
              <a:t>‹#›</a:t>
            </a:fld>
            <a:endParaRPr lang="en-IN" dirty="0"/>
          </a:p>
        </p:txBody>
      </p:sp>
    </p:spTree>
    <p:extLst>
      <p:ext uri="{BB962C8B-B14F-4D97-AF65-F5344CB8AC3E}">
        <p14:creationId xmlns:p14="http://schemas.microsoft.com/office/powerpoint/2010/main" val="2845698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EED683-EF57-472A-A595-6EB412EA30DF}" type="datetimeFigureOut">
              <a:rPr lang="en-IN" smtClean="0"/>
              <a:t>09-02-2023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85EADC-1EE1-4DC4-B120-E71E11E186EF}" type="slidenum">
              <a:rPr lang="en-IN" smtClean="0"/>
              <a:t>‹#›</a:t>
            </a:fld>
            <a:endParaRPr lang="en-IN" dirty="0"/>
          </a:p>
        </p:txBody>
      </p:sp>
    </p:spTree>
    <p:extLst>
      <p:ext uri="{BB962C8B-B14F-4D97-AF65-F5344CB8AC3E}">
        <p14:creationId xmlns:p14="http://schemas.microsoft.com/office/powerpoint/2010/main" val="3714636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EED683-EF57-472A-A595-6EB412EA30DF}" type="datetimeFigureOut">
              <a:rPr lang="en-IN" smtClean="0"/>
              <a:t>09-02-2023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85EADC-1EE1-4DC4-B120-E71E11E186EF}" type="slidenum">
              <a:rPr lang="en-IN" smtClean="0"/>
              <a:t>‹#›</a:t>
            </a:fld>
            <a:endParaRPr lang="en-IN" dirty="0"/>
          </a:p>
        </p:txBody>
      </p:sp>
    </p:spTree>
    <p:extLst>
      <p:ext uri="{BB962C8B-B14F-4D97-AF65-F5344CB8AC3E}">
        <p14:creationId xmlns:p14="http://schemas.microsoft.com/office/powerpoint/2010/main" val="2477751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EED683-EF57-472A-A595-6EB412EA30DF}" type="datetimeFigureOut">
              <a:rPr lang="en-IN" smtClean="0"/>
              <a:t>09-02-2023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85EADC-1EE1-4DC4-B120-E71E11E186EF}" type="slidenum">
              <a:rPr lang="en-IN" smtClean="0"/>
              <a:t>‹#›</a:t>
            </a:fld>
            <a:endParaRPr lang="en-IN" dirty="0"/>
          </a:p>
        </p:txBody>
      </p:sp>
    </p:spTree>
    <p:extLst>
      <p:ext uri="{BB962C8B-B14F-4D97-AF65-F5344CB8AC3E}">
        <p14:creationId xmlns:p14="http://schemas.microsoft.com/office/powerpoint/2010/main" val="1856560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EED683-EF57-472A-A595-6EB412EA30DF}" type="datetimeFigureOut">
              <a:rPr lang="en-IN" smtClean="0"/>
              <a:t>09-02-2023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8885EADC-1EE1-4DC4-B120-E71E11E186EF}" type="slidenum">
              <a:rPr lang="en-IN" smtClean="0"/>
              <a:t>‹#›</a:t>
            </a:fld>
            <a:endParaRPr lang="en-IN" dirty="0"/>
          </a:p>
        </p:txBody>
      </p:sp>
    </p:spTree>
    <p:extLst>
      <p:ext uri="{BB962C8B-B14F-4D97-AF65-F5344CB8AC3E}">
        <p14:creationId xmlns:p14="http://schemas.microsoft.com/office/powerpoint/2010/main" val="115611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EED683-EF57-472A-A595-6EB412EA30DF}" type="datetimeFigureOut">
              <a:rPr lang="en-IN" smtClean="0"/>
              <a:t>09-02-2023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85EADC-1EE1-4DC4-B120-E71E11E186EF}" type="slidenum">
              <a:rPr lang="en-IN" smtClean="0"/>
              <a:t>‹#›</a:t>
            </a:fld>
            <a:endParaRPr lang="en-IN" dirty="0"/>
          </a:p>
        </p:txBody>
      </p:sp>
    </p:spTree>
    <p:extLst>
      <p:ext uri="{BB962C8B-B14F-4D97-AF65-F5344CB8AC3E}">
        <p14:creationId xmlns:p14="http://schemas.microsoft.com/office/powerpoint/2010/main" val="796007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EED683-EF57-472A-A595-6EB412EA30DF}" type="datetimeFigureOut">
              <a:rPr lang="en-IN" smtClean="0"/>
              <a:t>09-02-2023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885EADC-1EE1-4DC4-B120-E71E11E186EF}" type="slidenum">
              <a:rPr lang="en-IN" smtClean="0"/>
              <a:t>‹#›</a:t>
            </a:fld>
            <a:endParaRPr lang="en-IN" dirty="0"/>
          </a:p>
        </p:txBody>
      </p:sp>
    </p:spTree>
    <p:extLst>
      <p:ext uri="{BB962C8B-B14F-4D97-AF65-F5344CB8AC3E}">
        <p14:creationId xmlns:p14="http://schemas.microsoft.com/office/powerpoint/2010/main" val="229694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EED683-EF57-472A-A595-6EB412EA30DF}" type="datetimeFigureOut">
              <a:rPr lang="en-IN" smtClean="0"/>
              <a:t>09-02-2023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885EADC-1EE1-4DC4-B120-E71E11E186EF}" type="slidenum">
              <a:rPr lang="en-IN" smtClean="0"/>
              <a:t>‹#›</a:t>
            </a:fld>
            <a:endParaRPr lang="en-IN" dirty="0"/>
          </a:p>
        </p:txBody>
      </p:sp>
    </p:spTree>
    <p:extLst>
      <p:ext uri="{BB962C8B-B14F-4D97-AF65-F5344CB8AC3E}">
        <p14:creationId xmlns:p14="http://schemas.microsoft.com/office/powerpoint/2010/main" val="1966415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EED683-EF57-472A-A595-6EB412EA30DF}" type="datetimeFigureOut">
              <a:rPr lang="en-IN" smtClean="0"/>
              <a:t>09-02-2023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885EADC-1EE1-4DC4-B120-E71E11E186EF}" type="slidenum">
              <a:rPr lang="en-IN" smtClean="0"/>
              <a:t>‹#›</a:t>
            </a:fld>
            <a:endParaRPr lang="en-IN" dirty="0"/>
          </a:p>
        </p:txBody>
      </p:sp>
    </p:spTree>
    <p:extLst>
      <p:ext uri="{BB962C8B-B14F-4D97-AF65-F5344CB8AC3E}">
        <p14:creationId xmlns:p14="http://schemas.microsoft.com/office/powerpoint/2010/main" val="2801192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EED683-EF57-472A-A595-6EB412EA30DF}" type="datetimeFigureOut">
              <a:rPr lang="en-IN" smtClean="0"/>
              <a:t>09-02-2023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885EADC-1EE1-4DC4-B120-E71E11E186EF}" type="slidenum">
              <a:rPr lang="en-IN" smtClean="0"/>
              <a:t>‹#›</a:t>
            </a:fld>
            <a:endParaRPr lang="en-IN" dirty="0"/>
          </a:p>
        </p:txBody>
      </p:sp>
    </p:spTree>
    <p:extLst>
      <p:ext uri="{BB962C8B-B14F-4D97-AF65-F5344CB8AC3E}">
        <p14:creationId xmlns:p14="http://schemas.microsoft.com/office/powerpoint/2010/main" val="2426199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EED683-EF57-472A-A595-6EB412EA30DF}" type="datetimeFigureOut">
              <a:rPr lang="en-IN" smtClean="0"/>
              <a:t>09-02-2023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885EADC-1EE1-4DC4-B120-E71E11E186EF}" type="slidenum">
              <a:rPr lang="en-IN" smtClean="0"/>
              <a:t>‹#›</a:t>
            </a:fld>
            <a:endParaRPr lang="en-IN" dirty="0"/>
          </a:p>
        </p:txBody>
      </p:sp>
    </p:spTree>
    <p:extLst>
      <p:ext uri="{BB962C8B-B14F-4D97-AF65-F5344CB8AC3E}">
        <p14:creationId xmlns:p14="http://schemas.microsoft.com/office/powerpoint/2010/main" val="30689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EED683-EF57-472A-A595-6EB412EA30DF}" type="datetimeFigureOut">
              <a:rPr lang="en-IN" smtClean="0"/>
              <a:t>09-02-2023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885EADC-1EE1-4DC4-B120-E71E11E186EF}" type="slidenum">
              <a:rPr lang="en-IN" smtClean="0"/>
              <a:t>‹#›</a:t>
            </a:fld>
            <a:endParaRPr lang="en-IN" dirty="0"/>
          </a:p>
        </p:txBody>
      </p:sp>
    </p:spTree>
    <p:extLst>
      <p:ext uri="{BB962C8B-B14F-4D97-AF65-F5344CB8AC3E}">
        <p14:creationId xmlns:p14="http://schemas.microsoft.com/office/powerpoint/2010/main" val="3394196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EED683-EF57-472A-A595-6EB412EA30DF}" type="datetimeFigureOut">
              <a:rPr lang="en-IN" smtClean="0"/>
              <a:t>09-02-2023</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85EADC-1EE1-4DC4-B120-E71E11E186EF}" type="slidenum">
              <a:rPr lang="en-IN" smtClean="0"/>
              <a:t>‹#›</a:t>
            </a:fld>
            <a:endParaRPr lang="en-IN" dirty="0"/>
          </a:p>
        </p:txBody>
      </p:sp>
    </p:spTree>
    <p:extLst>
      <p:ext uri="{BB962C8B-B14F-4D97-AF65-F5344CB8AC3E}">
        <p14:creationId xmlns:p14="http://schemas.microsoft.com/office/powerpoint/2010/main" val="19462165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hyperlink" Target="https://en.wikipedia.org/wiki/Apache_Maven"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microsoft.com/office/2007/relationships/hdphoto" Target="../media/hdphoto1.wdp"/><Relationship Id="rId11" Type="http://schemas.microsoft.com/office/2007/relationships/hdphoto" Target="../media/hdphoto3.wdp"/><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pache_Maven"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BFD8-CEA8-D00D-05D7-2EBC514FE0D1}"/>
              </a:ext>
            </a:extLst>
          </p:cNvPr>
          <p:cNvSpPr>
            <a:spLocks noGrp="1"/>
          </p:cNvSpPr>
          <p:nvPr>
            <p:ph type="ctrTitle"/>
          </p:nvPr>
        </p:nvSpPr>
        <p:spPr>
          <a:xfrm>
            <a:off x="2928401" y="564776"/>
            <a:ext cx="8574622" cy="2788023"/>
          </a:xfrm>
        </p:spPr>
        <p:txBody>
          <a:bodyPr>
            <a:normAutofit/>
          </a:bodyPr>
          <a:lstStyle/>
          <a:p>
            <a:pPr algn="ctr"/>
            <a:r>
              <a:rPr lang="en-IN" dirty="0">
                <a:latin typeface="Algerian" panose="04020705040A02060702" pitchFamily="82" charset="0"/>
              </a:rPr>
              <a:t>Hospital Management App</a:t>
            </a:r>
          </a:p>
        </p:txBody>
      </p:sp>
      <p:sp>
        <p:nvSpPr>
          <p:cNvPr id="3" name="Subtitle 2">
            <a:extLst>
              <a:ext uri="{FF2B5EF4-FFF2-40B4-BE49-F238E27FC236}">
                <a16:creationId xmlns:a16="http://schemas.microsoft.com/office/drawing/2014/main" id="{3E86E550-1479-9A7A-1FA9-C4A50986447C}"/>
              </a:ext>
            </a:extLst>
          </p:cNvPr>
          <p:cNvSpPr>
            <a:spLocks noGrp="1"/>
          </p:cNvSpPr>
          <p:nvPr>
            <p:ph type="subTitle" idx="1"/>
          </p:nvPr>
        </p:nvSpPr>
        <p:spPr>
          <a:xfrm>
            <a:off x="4309334" y="4436632"/>
            <a:ext cx="6142128" cy="1156447"/>
          </a:xfrm>
        </p:spPr>
        <p:txBody>
          <a:bodyPr/>
          <a:lstStyle/>
          <a:p>
            <a:r>
              <a:rPr lang="en-IN" sz="2800" dirty="0"/>
              <a:t>- </a:t>
            </a:r>
            <a:r>
              <a:rPr lang="en-IN" sz="3600" dirty="0"/>
              <a:t>Prachi Apale</a:t>
            </a:r>
          </a:p>
        </p:txBody>
      </p:sp>
    </p:spTree>
    <p:extLst>
      <p:ext uri="{BB962C8B-B14F-4D97-AF65-F5344CB8AC3E}">
        <p14:creationId xmlns:p14="http://schemas.microsoft.com/office/powerpoint/2010/main" val="2932309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1FFF-8EAC-29F7-E449-93CDD29282C0}"/>
              </a:ext>
            </a:extLst>
          </p:cNvPr>
          <p:cNvSpPr>
            <a:spLocks noGrp="1"/>
          </p:cNvSpPr>
          <p:nvPr>
            <p:ph type="title"/>
          </p:nvPr>
        </p:nvSpPr>
        <p:spPr>
          <a:xfrm>
            <a:off x="1484311" y="121920"/>
            <a:ext cx="10018713" cy="1249681"/>
          </a:xfrm>
        </p:spPr>
        <p:txBody>
          <a:bodyPr>
            <a:normAutofit/>
          </a:bodyPr>
          <a:lstStyle/>
          <a:p>
            <a:r>
              <a:rPr lang="en-IN" sz="5400" u="sng" dirty="0"/>
              <a:t>Docker </a:t>
            </a:r>
          </a:p>
        </p:txBody>
      </p:sp>
      <p:sp>
        <p:nvSpPr>
          <p:cNvPr id="3" name="Content Placeholder 2">
            <a:extLst>
              <a:ext uri="{FF2B5EF4-FFF2-40B4-BE49-F238E27FC236}">
                <a16:creationId xmlns:a16="http://schemas.microsoft.com/office/drawing/2014/main" id="{CD6B0CB7-B8AB-154C-5C4E-01A363930D6F}"/>
              </a:ext>
            </a:extLst>
          </p:cNvPr>
          <p:cNvSpPr>
            <a:spLocks noGrp="1"/>
          </p:cNvSpPr>
          <p:nvPr>
            <p:ph idx="1"/>
          </p:nvPr>
        </p:nvSpPr>
        <p:spPr>
          <a:xfrm>
            <a:off x="4693920" y="1554480"/>
            <a:ext cx="7071360" cy="4785359"/>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US" sz="2800" dirty="0">
                <a:solidFill>
                  <a:srgbClr val="FFFFFF"/>
                </a:solidFill>
              </a:rPr>
              <a:t>Docker is a software platform that allows you to build, test, and deploy applications quickly. Docker packages software into standardized units called containers that have everything the software needs to run including libraries, system tools, code, and runtime. Using Docker, you can quickly deploy and scale applications into any environment and know your code will run.</a:t>
            </a:r>
          </a:p>
        </p:txBody>
      </p:sp>
      <p:pic>
        <p:nvPicPr>
          <p:cNvPr id="4" name="Picture 3">
            <a:extLst>
              <a:ext uri="{FF2B5EF4-FFF2-40B4-BE49-F238E27FC236}">
                <a16:creationId xmlns:a16="http://schemas.microsoft.com/office/drawing/2014/main" id="{FFEE16EB-56B6-8F12-086C-E6CDC2A920C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13360" y="3260354"/>
            <a:ext cx="5065457" cy="2836656"/>
          </a:xfrm>
          <a:prstGeom prst="rect">
            <a:avLst/>
          </a:prstGeom>
        </p:spPr>
      </p:pic>
    </p:spTree>
    <p:extLst>
      <p:ext uri="{BB962C8B-B14F-4D97-AF65-F5344CB8AC3E}">
        <p14:creationId xmlns:p14="http://schemas.microsoft.com/office/powerpoint/2010/main" val="337021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04DF-9958-1A03-E197-3487BEE4AD7C}"/>
              </a:ext>
            </a:extLst>
          </p:cNvPr>
          <p:cNvSpPr>
            <a:spLocks noGrp="1"/>
          </p:cNvSpPr>
          <p:nvPr>
            <p:ph type="title"/>
          </p:nvPr>
        </p:nvSpPr>
        <p:spPr>
          <a:xfrm>
            <a:off x="1484311" y="121921"/>
            <a:ext cx="10018713" cy="1600200"/>
          </a:xfrm>
        </p:spPr>
        <p:txBody>
          <a:bodyPr>
            <a:normAutofit/>
          </a:bodyPr>
          <a:lstStyle/>
          <a:p>
            <a:r>
              <a:rPr lang="en-IN" sz="5400" u="sng" dirty="0"/>
              <a:t>IntelliJ</a:t>
            </a:r>
            <a:r>
              <a:rPr lang="en-IN" sz="5400" dirty="0"/>
              <a:t> </a:t>
            </a:r>
            <a:r>
              <a:rPr lang="en-IN" sz="5400" u="sng" dirty="0"/>
              <a:t>IDEA</a:t>
            </a:r>
          </a:p>
        </p:txBody>
      </p:sp>
      <p:sp>
        <p:nvSpPr>
          <p:cNvPr id="3" name="Content Placeholder 2">
            <a:extLst>
              <a:ext uri="{FF2B5EF4-FFF2-40B4-BE49-F238E27FC236}">
                <a16:creationId xmlns:a16="http://schemas.microsoft.com/office/drawing/2014/main" id="{481D3055-DE58-0803-AE20-BCB118112B08}"/>
              </a:ext>
            </a:extLst>
          </p:cNvPr>
          <p:cNvSpPr>
            <a:spLocks noGrp="1"/>
          </p:cNvSpPr>
          <p:nvPr>
            <p:ph idx="1"/>
          </p:nvPr>
        </p:nvSpPr>
        <p:spPr>
          <a:xfrm>
            <a:off x="4373880" y="1722121"/>
            <a:ext cx="7391400" cy="470915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i="0" dirty="0">
                <a:solidFill>
                  <a:schemeClr val="bg1"/>
                </a:solidFill>
                <a:effectLst/>
                <a:latin typeface="Arial" panose="020B0604020202020204" pitchFamily="34" charset="0"/>
              </a:rPr>
              <a:t>IntelliJ IDEA</a:t>
            </a:r>
            <a:r>
              <a:rPr lang="en-US" b="0" i="0" dirty="0">
                <a:solidFill>
                  <a:schemeClr val="bg1"/>
                </a:solidFill>
                <a:effectLst/>
                <a:latin typeface="Arial" panose="020B0604020202020204" pitchFamily="34" charset="0"/>
              </a:rPr>
              <a:t> is an </a:t>
            </a:r>
            <a:r>
              <a:rPr lang="en-US" dirty="0">
                <a:solidFill>
                  <a:schemeClr val="bg1"/>
                </a:solidFill>
                <a:latin typeface="Arial" panose="020B0604020202020204" pitchFamily="34" charset="0"/>
              </a:rPr>
              <a:t>integrated development environment</a:t>
            </a:r>
            <a:r>
              <a:rPr lang="en-US" b="0" i="0" dirty="0">
                <a:solidFill>
                  <a:schemeClr val="bg1"/>
                </a:solidFill>
                <a:effectLst/>
                <a:latin typeface="Arial" panose="020B0604020202020204" pitchFamily="34" charset="0"/>
              </a:rPr>
              <a:t> (IDE) written in </a:t>
            </a:r>
            <a:r>
              <a:rPr lang="en-US" dirty="0">
                <a:solidFill>
                  <a:schemeClr val="bg1"/>
                </a:solidFill>
                <a:latin typeface="Arial" panose="020B0604020202020204" pitchFamily="34" charset="0"/>
              </a:rPr>
              <a:t>Java</a:t>
            </a:r>
            <a:r>
              <a:rPr lang="en-US" b="0" i="0" dirty="0">
                <a:solidFill>
                  <a:schemeClr val="bg1"/>
                </a:solidFill>
                <a:effectLst/>
                <a:latin typeface="Arial" panose="020B0604020202020204" pitchFamily="34" charset="0"/>
              </a:rPr>
              <a:t> for developing computer software written in Java, </a:t>
            </a:r>
            <a:r>
              <a:rPr lang="en-US" dirty="0">
                <a:solidFill>
                  <a:schemeClr val="bg1"/>
                </a:solidFill>
                <a:latin typeface="Arial" panose="020B0604020202020204" pitchFamily="34" charset="0"/>
              </a:rPr>
              <a:t>Kotlin</a:t>
            </a:r>
            <a:r>
              <a:rPr lang="en-US" b="0" i="0" dirty="0">
                <a:solidFill>
                  <a:schemeClr val="bg1"/>
                </a:solidFill>
                <a:effectLst/>
                <a:latin typeface="Arial" panose="020B0604020202020204" pitchFamily="34" charset="0"/>
              </a:rPr>
              <a:t>, </a:t>
            </a:r>
            <a:r>
              <a:rPr lang="en-US" dirty="0">
                <a:solidFill>
                  <a:schemeClr val="bg1"/>
                </a:solidFill>
                <a:latin typeface="Arial" panose="020B0604020202020204" pitchFamily="34" charset="0"/>
              </a:rPr>
              <a:t>Groovy</a:t>
            </a:r>
            <a:r>
              <a:rPr lang="en-US" b="0" i="0" dirty="0">
                <a:solidFill>
                  <a:schemeClr val="bg1"/>
                </a:solidFill>
                <a:effectLst/>
                <a:latin typeface="Arial" panose="020B0604020202020204" pitchFamily="34" charset="0"/>
              </a:rPr>
              <a:t>, and other </a:t>
            </a:r>
            <a:r>
              <a:rPr lang="en-US" dirty="0">
                <a:solidFill>
                  <a:schemeClr val="bg1"/>
                </a:solidFill>
                <a:latin typeface="Arial" panose="020B0604020202020204" pitchFamily="34" charset="0"/>
              </a:rPr>
              <a:t>JVM</a:t>
            </a:r>
            <a:r>
              <a:rPr lang="en-US" b="0" i="0" dirty="0">
                <a:solidFill>
                  <a:schemeClr val="bg1"/>
                </a:solidFill>
                <a:effectLst/>
                <a:latin typeface="Arial" panose="020B0604020202020204" pitchFamily="34" charset="0"/>
              </a:rPr>
              <a:t>-based languages. It is developed by </a:t>
            </a:r>
            <a:r>
              <a:rPr lang="en-US" dirty="0">
                <a:solidFill>
                  <a:schemeClr val="bg1"/>
                </a:solidFill>
                <a:latin typeface="Arial" panose="020B0604020202020204" pitchFamily="34" charset="0"/>
              </a:rPr>
              <a:t>JetBrains</a:t>
            </a:r>
            <a:r>
              <a:rPr lang="en-US" b="0" i="0" dirty="0">
                <a:solidFill>
                  <a:schemeClr val="bg1"/>
                </a:solidFill>
                <a:effectLst/>
                <a:latin typeface="Arial" panose="020B0604020202020204" pitchFamily="34" charset="0"/>
              </a:rPr>
              <a:t> (formerly known as IntelliJ) and is available as an </a:t>
            </a:r>
            <a:r>
              <a:rPr lang="en-US" dirty="0">
                <a:solidFill>
                  <a:schemeClr val="bg1"/>
                </a:solidFill>
                <a:latin typeface="Arial" panose="020B0604020202020204" pitchFamily="34" charset="0"/>
              </a:rPr>
              <a:t>Apache 2 Licensed</a:t>
            </a:r>
            <a:r>
              <a:rPr lang="en-US" b="0" i="0" dirty="0">
                <a:solidFill>
                  <a:schemeClr val="bg1"/>
                </a:solidFill>
                <a:effectLst/>
                <a:latin typeface="Arial" panose="020B0604020202020204" pitchFamily="34" charset="0"/>
              </a:rPr>
              <a:t> community edition, and in a </a:t>
            </a:r>
            <a:r>
              <a:rPr lang="en-US" dirty="0">
                <a:solidFill>
                  <a:schemeClr val="bg1"/>
                </a:solidFill>
                <a:latin typeface="Arial" panose="020B0604020202020204" pitchFamily="34" charset="0"/>
              </a:rPr>
              <a:t>proprietary</a:t>
            </a:r>
            <a:r>
              <a:rPr lang="en-US" b="0" i="0" dirty="0">
                <a:solidFill>
                  <a:schemeClr val="bg1"/>
                </a:solidFill>
                <a:effectLst/>
                <a:latin typeface="Arial" panose="020B0604020202020204" pitchFamily="34" charset="0"/>
              </a:rPr>
              <a:t> commercial edition. Both can be used for commercial development.</a:t>
            </a:r>
            <a:endParaRPr lang="en-IN" dirty="0">
              <a:solidFill>
                <a:schemeClr val="bg1"/>
              </a:solidFill>
            </a:endParaRPr>
          </a:p>
        </p:txBody>
      </p:sp>
      <p:pic>
        <p:nvPicPr>
          <p:cNvPr id="4" name="Picture 3">
            <a:extLst>
              <a:ext uri="{FF2B5EF4-FFF2-40B4-BE49-F238E27FC236}">
                <a16:creationId xmlns:a16="http://schemas.microsoft.com/office/drawing/2014/main" id="{F3975DA0-6305-3A6B-BBCB-E6560E0F2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954" y="3039210"/>
            <a:ext cx="2506766" cy="2506766"/>
          </a:xfrm>
          <a:prstGeom prst="rect">
            <a:avLst/>
          </a:prstGeom>
        </p:spPr>
      </p:pic>
    </p:spTree>
    <p:extLst>
      <p:ext uri="{BB962C8B-B14F-4D97-AF65-F5344CB8AC3E}">
        <p14:creationId xmlns:p14="http://schemas.microsoft.com/office/powerpoint/2010/main" val="1016266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8B00-EB82-F1B1-5493-7643249D5781}"/>
              </a:ext>
            </a:extLst>
          </p:cNvPr>
          <p:cNvSpPr>
            <a:spLocks noGrp="1"/>
          </p:cNvSpPr>
          <p:nvPr>
            <p:ph type="title"/>
          </p:nvPr>
        </p:nvSpPr>
        <p:spPr>
          <a:xfrm>
            <a:off x="1484311" y="152401"/>
            <a:ext cx="10018713" cy="1082040"/>
          </a:xfrm>
        </p:spPr>
        <p:txBody>
          <a:bodyPr>
            <a:normAutofit/>
          </a:bodyPr>
          <a:lstStyle/>
          <a:p>
            <a:r>
              <a:rPr lang="en-IN" sz="5400" u="sng" dirty="0"/>
              <a:t>App</a:t>
            </a:r>
            <a:r>
              <a:rPr lang="en-IN" sz="5400" dirty="0"/>
              <a:t> </a:t>
            </a:r>
            <a:r>
              <a:rPr lang="en-IN" sz="5400" u="sng" dirty="0"/>
              <a:t>Architecture</a:t>
            </a:r>
          </a:p>
        </p:txBody>
      </p:sp>
      <p:pic>
        <p:nvPicPr>
          <p:cNvPr id="7" name="Picture 6">
            <a:extLst>
              <a:ext uri="{FF2B5EF4-FFF2-40B4-BE49-F238E27FC236}">
                <a16:creationId xmlns:a16="http://schemas.microsoft.com/office/drawing/2014/main" id="{AF5905DC-6166-773A-1EE1-658F4BF5F73A}"/>
              </a:ext>
            </a:extLst>
          </p:cNvPr>
          <p:cNvPicPr>
            <a:picLocks noChangeAspect="1"/>
          </p:cNvPicPr>
          <p:nvPr/>
        </p:nvPicPr>
        <p:blipFill rotWithShape="1">
          <a:blip r:embed="rId2">
            <a:extLst>
              <a:ext uri="{28A0092B-C50C-407E-A947-70E740481C1C}">
                <a14:useLocalDpi xmlns:a14="http://schemas.microsoft.com/office/drawing/2010/main" val="0"/>
              </a:ext>
            </a:extLst>
          </a:blip>
          <a:srcRect l="34000" t="29778" r="33375" b="17555"/>
          <a:stretch/>
        </p:blipFill>
        <p:spPr>
          <a:xfrm>
            <a:off x="2484120" y="1234441"/>
            <a:ext cx="7802879" cy="51815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66956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6170B-5667-9920-05B9-8729A2FB5195}"/>
              </a:ext>
            </a:extLst>
          </p:cNvPr>
          <p:cNvSpPr>
            <a:spLocks noGrp="1"/>
          </p:cNvSpPr>
          <p:nvPr>
            <p:ph type="title"/>
          </p:nvPr>
        </p:nvSpPr>
        <p:spPr>
          <a:xfrm>
            <a:off x="1484311" y="198121"/>
            <a:ext cx="10018713" cy="1143000"/>
          </a:xfrm>
        </p:spPr>
        <p:txBody>
          <a:bodyPr>
            <a:normAutofit/>
          </a:bodyPr>
          <a:lstStyle/>
          <a:p>
            <a:r>
              <a:rPr lang="en-IN" sz="5400" u="sng" dirty="0"/>
              <a:t>Model</a:t>
            </a:r>
          </a:p>
        </p:txBody>
      </p:sp>
      <p:sp>
        <p:nvSpPr>
          <p:cNvPr id="3" name="Text Placeholder 2">
            <a:extLst>
              <a:ext uri="{FF2B5EF4-FFF2-40B4-BE49-F238E27FC236}">
                <a16:creationId xmlns:a16="http://schemas.microsoft.com/office/drawing/2014/main" id="{76659AA6-4427-848E-0C5C-5261B5450E50}"/>
              </a:ext>
            </a:extLst>
          </p:cNvPr>
          <p:cNvSpPr>
            <a:spLocks noGrp="1"/>
          </p:cNvSpPr>
          <p:nvPr>
            <p:ph type="body" idx="1"/>
          </p:nvPr>
        </p:nvSpPr>
        <p:spPr>
          <a:xfrm>
            <a:off x="1772179" y="1569721"/>
            <a:ext cx="4607188" cy="624839"/>
          </a:xfrm>
        </p:spPr>
        <p:txBody>
          <a:bodyPr/>
          <a:lstStyle/>
          <a:p>
            <a:pPr algn="ctr"/>
            <a:r>
              <a:rPr lang="en-IN" sz="3600" b="1" u="sng" dirty="0"/>
              <a:t>Appointment</a:t>
            </a:r>
            <a:r>
              <a:rPr lang="en-IN" sz="3600" dirty="0"/>
              <a:t> </a:t>
            </a:r>
          </a:p>
        </p:txBody>
      </p:sp>
      <p:sp>
        <p:nvSpPr>
          <p:cNvPr id="4" name="Content Placeholder 3">
            <a:extLst>
              <a:ext uri="{FF2B5EF4-FFF2-40B4-BE49-F238E27FC236}">
                <a16:creationId xmlns:a16="http://schemas.microsoft.com/office/drawing/2014/main" id="{5180D2DB-D711-A05F-426A-1B57A8221D31}"/>
              </a:ext>
            </a:extLst>
          </p:cNvPr>
          <p:cNvSpPr>
            <a:spLocks noGrp="1"/>
          </p:cNvSpPr>
          <p:nvPr>
            <p:ph sz="half" idx="2"/>
          </p:nvPr>
        </p:nvSpPr>
        <p:spPr>
          <a:xfrm>
            <a:off x="1871129" y="2413000"/>
            <a:ext cx="4622538" cy="4033519"/>
          </a:xfrm>
        </p:spPr>
        <p:txBody>
          <a:bodyPr>
            <a:noAutofit/>
          </a:bodyPr>
          <a:lstStyle/>
          <a:p>
            <a:r>
              <a:rPr lang="en-IN" sz="2400" dirty="0"/>
              <a:t>This is the first model of the microservice that stores important data related to appointments such as appointmentId, patientName, doctorName, date as well as the prescription object.</a:t>
            </a:r>
          </a:p>
          <a:p>
            <a:r>
              <a:rPr lang="en-IN" sz="2400" dirty="0"/>
              <a:t>The two controllers namely DoctorController and PatientController refer to this model.</a:t>
            </a:r>
          </a:p>
        </p:txBody>
      </p:sp>
      <p:sp>
        <p:nvSpPr>
          <p:cNvPr id="5" name="Text Placeholder 4">
            <a:extLst>
              <a:ext uri="{FF2B5EF4-FFF2-40B4-BE49-F238E27FC236}">
                <a16:creationId xmlns:a16="http://schemas.microsoft.com/office/drawing/2014/main" id="{D1EBC063-349C-4DED-37ED-4A338C365F8F}"/>
              </a:ext>
            </a:extLst>
          </p:cNvPr>
          <p:cNvSpPr>
            <a:spLocks noGrp="1"/>
          </p:cNvSpPr>
          <p:nvPr>
            <p:ph type="body" sz="quarter" idx="3"/>
          </p:nvPr>
        </p:nvSpPr>
        <p:spPr>
          <a:xfrm>
            <a:off x="6880486" y="1569722"/>
            <a:ext cx="4622537" cy="624838"/>
          </a:xfrm>
        </p:spPr>
        <p:txBody>
          <a:bodyPr/>
          <a:lstStyle/>
          <a:p>
            <a:pPr algn="ctr"/>
            <a:r>
              <a:rPr lang="en-IN" sz="3600" b="1" u="sng" dirty="0"/>
              <a:t>Prescription</a:t>
            </a:r>
          </a:p>
        </p:txBody>
      </p:sp>
      <p:sp>
        <p:nvSpPr>
          <p:cNvPr id="6" name="Content Placeholder 5">
            <a:extLst>
              <a:ext uri="{FF2B5EF4-FFF2-40B4-BE49-F238E27FC236}">
                <a16:creationId xmlns:a16="http://schemas.microsoft.com/office/drawing/2014/main" id="{29B00B08-98FE-BE83-FC08-4D9A000ABE07}"/>
              </a:ext>
            </a:extLst>
          </p:cNvPr>
          <p:cNvSpPr>
            <a:spLocks noGrp="1"/>
          </p:cNvSpPr>
          <p:nvPr>
            <p:ph sz="quarter" idx="4"/>
          </p:nvPr>
        </p:nvSpPr>
        <p:spPr>
          <a:xfrm>
            <a:off x="6880486" y="2412999"/>
            <a:ext cx="4869554" cy="4033518"/>
          </a:xfrm>
        </p:spPr>
        <p:txBody>
          <a:bodyPr>
            <a:noAutofit/>
          </a:bodyPr>
          <a:lstStyle/>
          <a:p>
            <a:r>
              <a:rPr lang="en-IN" sz="2400" dirty="0"/>
              <a:t>This is the second model of the microservice that stores important data related to prescriptions such as prescriptionId, patientName, doctorName, appointmentId and its description.</a:t>
            </a:r>
          </a:p>
          <a:p>
            <a:r>
              <a:rPr lang="en-IN" sz="2400" dirty="0"/>
              <a:t>The controller called PrescriptionController refers to this Prescription model.</a:t>
            </a:r>
          </a:p>
        </p:txBody>
      </p:sp>
    </p:spTree>
    <p:extLst>
      <p:ext uri="{BB962C8B-B14F-4D97-AF65-F5344CB8AC3E}">
        <p14:creationId xmlns:p14="http://schemas.microsoft.com/office/powerpoint/2010/main" val="2180580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4CF5-4375-0ACA-2747-AB4BBB458FEA}"/>
              </a:ext>
            </a:extLst>
          </p:cNvPr>
          <p:cNvSpPr>
            <a:spLocks noGrp="1"/>
          </p:cNvSpPr>
          <p:nvPr>
            <p:ph type="title"/>
          </p:nvPr>
        </p:nvSpPr>
        <p:spPr>
          <a:xfrm>
            <a:off x="1484311" y="106681"/>
            <a:ext cx="10018713" cy="1158240"/>
          </a:xfrm>
        </p:spPr>
        <p:txBody>
          <a:bodyPr>
            <a:normAutofit/>
          </a:bodyPr>
          <a:lstStyle/>
          <a:p>
            <a:r>
              <a:rPr lang="en-IN" sz="5400" u="sng" dirty="0"/>
              <a:t>Controllers</a:t>
            </a:r>
          </a:p>
        </p:txBody>
      </p:sp>
      <p:sp>
        <p:nvSpPr>
          <p:cNvPr id="3" name="Content Placeholder 2">
            <a:extLst>
              <a:ext uri="{FF2B5EF4-FFF2-40B4-BE49-F238E27FC236}">
                <a16:creationId xmlns:a16="http://schemas.microsoft.com/office/drawing/2014/main" id="{5C469890-8837-1325-2FBF-783BE6B4A28F}"/>
              </a:ext>
            </a:extLst>
          </p:cNvPr>
          <p:cNvSpPr>
            <a:spLocks noGrp="1"/>
          </p:cNvSpPr>
          <p:nvPr>
            <p:ph idx="1"/>
          </p:nvPr>
        </p:nvSpPr>
        <p:spPr>
          <a:xfrm>
            <a:off x="1813561" y="1524000"/>
            <a:ext cx="9494520" cy="4312920"/>
          </a:xfrm>
        </p:spPr>
        <p:txBody>
          <a:bodyPr>
            <a:normAutofit/>
          </a:bodyPr>
          <a:lstStyle/>
          <a:p>
            <a:pPr marL="0" indent="0">
              <a:buNone/>
            </a:pPr>
            <a:r>
              <a:rPr lang="en-IN" sz="3200" dirty="0"/>
              <a:t>This microservice in this application has three controllers as follows:</a:t>
            </a:r>
          </a:p>
          <a:p>
            <a:pPr marL="0" indent="0">
              <a:buNone/>
            </a:pPr>
            <a:endParaRPr lang="en-IN" sz="3200" dirty="0"/>
          </a:p>
          <a:p>
            <a:r>
              <a:rPr lang="en-IN" sz="3200" dirty="0"/>
              <a:t>DoctorController</a:t>
            </a:r>
          </a:p>
          <a:p>
            <a:r>
              <a:rPr lang="en-IN" sz="3200" dirty="0"/>
              <a:t>PatientController</a:t>
            </a:r>
          </a:p>
          <a:p>
            <a:r>
              <a:rPr lang="en-IN" sz="3200" dirty="0"/>
              <a:t>PrescriptionController</a:t>
            </a:r>
          </a:p>
        </p:txBody>
      </p:sp>
    </p:spTree>
    <p:extLst>
      <p:ext uri="{BB962C8B-B14F-4D97-AF65-F5344CB8AC3E}">
        <p14:creationId xmlns:p14="http://schemas.microsoft.com/office/powerpoint/2010/main" val="1326298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C5A7-364B-DEB5-6CCB-16AF652904D3}"/>
              </a:ext>
            </a:extLst>
          </p:cNvPr>
          <p:cNvSpPr>
            <a:spLocks noGrp="1"/>
          </p:cNvSpPr>
          <p:nvPr>
            <p:ph type="title"/>
          </p:nvPr>
        </p:nvSpPr>
        <p:spPr>
          <a:xfrm>
            <a:off x="1484311" y="182881"/>
            <a:ext cx="10018713" cy="1432560"/>
          </a:xfrm>
        </p:spPr>
        <p:txBody>
          <a:bodyPr>
            <a:normAutofit/>
          </a:bodyPr>
          <a:lstStyle/>
          <a:p>
            <a:r>
              <a:rPr lang="en-IN" sz="5400" u="sng" dirty="0"/>
              <a:t>DoctorController</a:t>
            </a:r>
          </a:p>
        </p:txBody>
      </p:sp>
      <p:sp>
        <p:nvSpPr>
          <p:cNvPr id="3" name="Content Placeholder 2">
            <a:extLst>
              <a:ext uri="{FF2B5EF4-FFF2-40B4-BE49-F238E27FC236}">
                <a16:creationId xmlns:a16="http://schemas.microsoft.com/office/drawing/2014/main" id="{D1462497-A94C-277D-F85F-E23D11A543ED}"/>
              </a:ext>
            </a:extLst>
          </p:cNvPr>
          <p:cNvSpPr>
            <a:spLocks noGrp="1"/>
          </p:cNvSpPr>
          <p:nvPr>
            <p:ph idx="1"/>
          </p:nvPr>
        </p:nvSpPr>
        <p:spPr>
          <a:xfrm>
            <a:off x="1484310" y="1615441"/>
            <a:ext cx="10311450" cy="4724399"/>
          </a:xfrm>
        </p:spPr>
        <p:txBody>
          <a:bodyPr>
            <a:normAutofit/>
          </a:bodyPr>
          <a:lstStyle/>
          <a:p>
            <a:pPr marL="0" indent="0">
              <a:buNone/>
            </a:pPr>
            <a:r>
              <a:rPr lang="en-IN" sz="3000" dirty="0"/>
              <a:t>The DoctorController exposes the following two Rest EndPoints:</a:t>
            </a:r>
          </a:p>
          <a:p>
            <a:r>
              <a:rPr lang="en-IN" sz="3000" dirty="0"/>
              <a:t>/doctor/save  – This is a POST method which is basically used when a doctor wants to schedule an appointment and he provides the specific data which is then stored into the MongoDB.</a:t>
            </a:r>
          </a:p>
          <a:p>
            <a:r>
              <a:rPr lang="en-IN" sz="3000" dirty="0"/>
              <a:t>/doctor/doctorappointment  – This is GET method which is used to view the appointment data that is stored by the doctor. It uses the doctorName as a parameter.</a:t>
            </a:r>
          </a:p>
          <a:p>
            <a:endParaRPr lang="en-IN" dirty="0"/>
          </a:p>
        </p:txBody>
      </p:sp>
    </p:spTree>
    <p:extLst>
      <p:ext uri="{BB962C8B-B14F-4D97-AF65-F5344CB8AC3E}">
        <p14:creationId xmlns:p14="http://schemas.microsoft.com/office/powerpoint/2010/main" val="1795543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3492-8A22-E225-358C-6ECB2C351921}"/>
              </a:ext>
            </a:extLst>
          </p:cNvPr>
          <p:cNvSpPr>
            <a:spLocks noGrp="1"/>
          </p:cNvSpPr>
          <p:nvPr>
            <p:ph type="title"/>
          </p:nvPr>
        </p:nvSpPr>
        <p:spPr>
          <a:xfrm>
            <a:off x="1484311" y="106681"/>
            <a:ext cx="10018713" cy="1524000"/>
          </a:xfrm>
        </p:spPr>
        <p:txBody>
          <a:bodyPr>
            <a:normAutofit/>
          </a:bodyPr>
          <a:lstStyle/>
          <a:p>
            <a:r>
              <a:rPr lang="en-IN" sz="5400" u="sng" dirty="0"/>
              <a:t>PatientController</a:t>
            </a:r>
          </a:p>
        </p:txBody>
      </p:sp>
      <p:sp>
        <p:nvSpPr>
          <p:cNvPr id="3" name="Content Placeholder 2">
            <a:extLst>
              <a:ext uri="{FF2B5EF4-FFF2-40B4-BE49-F238E27FC236}">
                <a16:creationId xmlns:a16="http://schemas.microsoft.com/office/drawing/2014/main" id="{4F6424AD-395D-85DC-CD3E-5A29FECCAADC}"/>
              </a:ext>
            </a:extLst>
          </p:cNvPr>
          <p:cNvSpPr>
            <a:spLocks noGrp="1"/>
          </p:cNvSpPr>
          <p:nvPr>
            <p:ph idx="1"/>
          </p:nvPr>
        </p:nvSpPr>
        <p:spPr>
          <a:xfrm>
            <a:off x="1484310" y="1493521"/>
            <a:ext cx="10326690" cy="5044440"/>
          </a:xfrm>
        </p:spPr>
        <p:txBody>
          <a:bodyPr>
            <a:normAutofit/>
          </a:bodyPr>
          <a:lstStyle/>
          <a:p>
            <a:pPr marL="0" indent="0">
              <a:buNone/>
            </a:pPr>
            <a:r>
              <a:rPr lang="en-IN" sz="2800" dirty="0"/>
              <a:t>The PatientController exposes the following two Rest EndPoints:</a:t>
            </a:r>
          </a:p>
          <a:p>
            <a:r>
              <a:rPr lang="en-IN" sz="2800" dirty="0"/>
              <a:t>/patient/save  – This is a POST method which is basically used when a patient wants to schedule an appointment and he provides the specific data which is then stored into the MongoDB.</a:t>
            </a:r>
          </a:p>
          <a:p>
            <a:r>
              <a:rPr lang="en-IN" sz="2800" dirty="0"/>
              <a:t>/patient/myappointment – This is GET method which is used to view the appointment data that is stored by the patient. It uses the patientName as a parameter.</a:t>
            </a:r>
          </a:p>
        </p:txBody>
      </p:sp>
    </p:spTree>
    <p:extLst>
      <p:ext uri="{BB962C8B-B14F-4D97-AF65-F5344CB8AC3E}">
        <p14:creationId xmlns:p14="http://schemas.microsoft.com/office/powerpoint/2010/main" val="3147852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C7FF3-9508-C083-139A-D8A7513220C5}"/>
              </a:ext>
            </a:extLst>
          </p:cNvPr>
          <p:cNvSpPr>
            <a:spLocks noGrp="1"/>
          </p:cNvSpPr>
          <p:nvPr>
            <p:ph type="title"/>
          </p:nvPr>
        </p:nvSpPr>
        <p:spPr>
          <a:xfrm>
            <a:off x="1484311" y="259079"/>
            <a:ext cx="10018713" cy="1463041"/>
          </a:xfrm>
        </p:spPr>
        <p:txBody>
          <a:bodyPr>
            <a:normAutofit/>
          </a:bodyPr>
          <a:lstStyle/>
          <a:p>
            <a:r>
              <a:rPr lang="en-IN" sz="5400" u="sng" dirty="0"/>
              <a:t>PrescriptionController</a:t>
            </a:r>
          </a:p>
        </p:txBody>
      </p:sp>
      <p:sp>
        <p:nvSpPr>
          <p:cNvPr id="3" name="Content Placeholder 2">
            <a:extLst>
              <a:ext uri="{FF2B5EF4-FFF2-40B4-BE49-F238E27FC236}">
                <a16:creationId xmlns:a16="http://schemas.microsoft.com/office/drawing/2014/main" id="{84818786-B60E-B4B2-B3E2-F5A3C6AB0B0B}"/>
              </a:ext>
            </a:extLst>
          </p:cNvPr>
          <p:cNvSpPr>
            <a:spLocks noGrp="1"/>
          </p:cNvSpPr>
          <p:nvPr>
            <p:ph idx="1"/>
          </p:nvPr>
        </p:nvSpPr>
        <p:spPr>
          <a:xfrm>
            <a:off x="1484310" y="1722120"/>
            <a:ext cx="10326690" cy="4754879"/>
          </a:xfrm>
        </p:spPr>
        <p:txBody>
          <a:bodyPr/>
          <a:lstStyle/>
          <a:p>
            <a:pPr marL="0" indent="0">
              <a:buNone/>
            </a:pPr>
            <a:r>
              <a:rPr lang="en-IN" sz="2800" dirty="0"/>
              <a:t>The PrescriptionController exposes the following two Rest EndPoints:</a:t>
            </a:r>
          </a:p>
          <a:p>
            <a:r>
              <a:rPr lang="en-IN" sz="2800" dirty="0"/>
              <a:t>/saveprescription  – This is a POST method which is basically used when details about a specific prescription are to be stored. This data is saved into the MongoDB.</a:t>
            </a:r>
          </a:p>
          <a:p>
            <a:r>
              <a:rPr lang="en-IN" sz="2800" dirty="0"/>
              <a:t>/viewprescription – This is GET method which is used to view the prescription data that is stored in the database. It uses the patientName as a parameter.</a:t>
            </a:r>
          </a:p>
          <a:p>
            <a:endParaRPr lang="en-IN" dirty="0"/>
          </a:p>
        </p:txBody>
      </p:sp>
    </p:spTree>
    <p:extLst>
      <p:ext uri="{BB962C8B-B14F-4D97-AF65-F5344CB8AC3E}">
        <p14:creationId xmlns:p14="http://schemas.microsoft.com/office/powerpoint/2010/main" val="2514566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2296-FD98-EDDE-CB4E-B35904241E1C}"/>
              </a:ext>
            </a:extLst>
          </p:cNvPr>
          <p:cNvSpPr>
            <a:spLocks noGrp="1"/>
          </p:cNvSpPr>
          <p:nvPr>
            <p:ph type="title"/>
          </p:nvPr>
        </p:nvSpPr>
        <p:spPr>
          <a:xfrm>
            <a:off x="1484311" y="381001"/>
            <a:ext cx="10018713" cy="1112519"/>
          </a:xfrm>
        </p:spPr>
        <p:txBody>
          <a:bodyPr>
            <a:normAutofit/>
          </a:bodyPr>
          <a:lstStyle/>
          <a:p>
            <a:r>
              <a:rPr lang="en-IN" sz="5400" u="sng" dirty="0"/>
              <a:t>Repositories</a:t>
            </a:r>
          </a:p>
        </p:txBody>
      </p:sp>
      <p:sp>
        <p:nvSpPr>
          <p:cNvPr id="3" name="Content Placeholder 2">
            <a:extLst>
              <a:ext uri="{FF2B5EF4-FFF2-40B4-BE49-F238E27FC236}">
                <a16:creationId xmlns:a16="http://schemas.microsoft.com/office/drawing/2014/main" id="{093AC2A3-6C5F-DAC7-5DB5-849ECEC3D63C}"/>
              </a:ext>
            </a:extLst>
          </p:cNvPr>
          <p:cNvSpPr>
            <a:spLocks noGrp="1"/>
          </p:cNvSpPr>
          <p:nvPr>
            <p:ph idx="1"/>
          </p:nvPr>
        </p:nvSpPr>
        <p:spPr>
          <a:xfrm>
            <a:off x="1484310" y="1676401"/>
            <a:ext cx="10235250" cy="4632959"/>
          </a:xfrm>
        </p:spPr>
        <p:txBody>
          <a:bodyPr>
            <a:normAutofit fontScale="85000" lnSpcReduction="10000"/>
          </a:bodyPr>
          <a:lstStyle/>
          <a:p>
            <a:pPr marL="0" indent="0">
              <a:buNone/>
            </a:pPr>
            <a:r>
              <a:rPr lang="en-IN" sz="3600" dirty="0"/>
              <a:t>T</a:t>
            </a:r>
            <a:r>
              <a:rPr lang="en-IN" sz="3300" dirty="0"/>
              <a:t>here are two repositories in this microservice. They are as follows:</a:t>
            </a:r>
          </a:p>
          <a:p>
            <a:pPr marL="457200" indent="-457200">
              <a:buAutoNum type="arabicParenR"/>
            </a:pPr>
            <a:r>
              <a:rPr lang="en-IN" sz="3300" dirty="0"/>
              <a:t>AppointmentRepository – This repository is basically used to store the appointment data into the mongoDB. It extends the MongoRepository  and consists of various entities that are used to store and retrieve the appointment data.</a:t>
            </a:r>
          </a:p>
          <a:p>
            <a:pPr marL="457200" indent="-457200">
              <a:buFont typeface="Arial"/>
              <a:buAutoNum type="arabicParenR"/>
            </a:pPr>
            <a:r>
              <a:rPr lang="en-IN" sz="3300" dirty="0"/>
              <a:t>PrescriptionRepository -  This repository is used to store the prescription data into the mongoDB. Like the AppoinmentRepository, this too extends the MongoRepository  and it consists of various entities that are used to store and retrieve the prescription data.</a:t>
            </a:r>
          </a:p>
          <a:p>
            <a:pPr marL="457200" indent="-457200">
              <a:buAutoNum type="arabicParenR"/>
            </a:pPr>
            <a:endParaRPr lang="en-IN" dirty="0"/>
          </a:p>
        </p:txBody>
      </p:sp>
    </p:spTree>
    <p:extLst>
      <p:ext uri="{BB962C8B-B14F-4D97-AF65-F5344CB8AC3E}">
        <p14:creationId xmlns:p14="http://schemas.microsoft.com/office/powerpoint/2010/main" val="2022129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83CA-17F8-CFEC-50E6-8750A0FE7C69}"/>
              </a:ext>
            </a:extLst>
          </p:cNvPr>
          <p:cNvSpPr>
            <a:spLocks noGrp="1"/>
          </p:cNvSpPr>
          <p:nvPr>
            <p:ph type="title"/>
          </p:nvPr>
        </p:nvSpPr>
        <p:spPr>
          <a:xfrm>
            <a:off x="1484309" y="0"/>
            <a:ext cx="10018713" cy="1264920"/>
          </a:xfrm>
        </p:spPr>
        <p:txBody>
          <a:bodyPr>
            <a:normAutofit/>
          </a:bodyPr>
          <a:lstStyle/>
          <a:p>
            <a:r>
              <a:rPr lang="en-IN" sz="5400" u="sng" dirty="0"/>
              <a:t>Security</a:t>
            </a:r>
          </a:p>
        </p:txBody>
      </p:sp>
      <p:sp>
        <p:nvSpPr>
          <p:cNvPr id="3" name="Content Placeholder 2">
            <a:extLst>
              <a:ext uri="{FF2B5EF4-FFF2-40B4-BE49-F238E27FC236}">
                <a16:creationId xmlns:a16="http://schemas.microsoft.com/office/drawing/2014/main" id="{998CC838-2CED-2926-A95E-0DD9E335BFE5}"/>
              </a:ext>
            </a:extLst>
          </p:cNvPr>
          <p:cNvSpPr>
            <a:spLocks noGrp="1"/>
          </p:cNvSpPr>
          <p:nvPr>
            <p:ph idx="1"/>
          </p:nvPr>
        </p:nvSpPr>
        <p:spPr>
          <a:xfrm>
            <a:off x="1484310" y="1447800"/>
            <a:ext cx="7065330" cy="4861559"/>
          </a:xfrm>
        </p:spPr>
        <p:txBody>
          <a:bodyPr>
            <a:noAutofit/>
          </a:bodyPr>
          <a:lstStyle/>
          <a:p>
            <a:r>
              <a:rPr lang="en-IN" sz="2600" dirty="0"/>
              <a:t>The security aspect in this microservice is provided by the WebSecurityConfigurerAdapter.</a:t>
            </a:r>
          </a:p>
          <a:p>
            <a:r>
              <a:rPr lang="en-IN" sz="2600" dirty="0"/>
              <a:t>There are two roles namely PATIENT and DOCTOR, each of which has their own specific login credentials.</a:t>
            </a:r>
          </a:p>
          <a:p>
            <a:r>
              <a:rPr lang="en-IN" sz="2600" dirty="0"/>
              <a:t>The PATIENT user can access the Swagger web page along with the PatientController and the PrescriptionController.</a:t>
            </a:r>
          </a:p>
          <a:p>
            <a:r>
              <a:rPr lang="en-IN" sz="2600" dirty="0"/>
              <a:t>Whereas the DOCTOR user can access the Swagger web page, DoctorController and the PrescriptionController.</a:t>
            </a:r>
          </a:p>
        </p:txBody>
      </p:sp>
      <p:pic>
        <p:nvPicPr>
          <p:cNvPr id="5" name="Picture 4">
            <a:extLst>
              <a:ext uri="{FF2B5EF4-FFF2-40B4-BE49-F238E27FC236}">
                <a16:creationId xmlns:a16="http://schemas.microsoft.com/office/drawing/2014/main" id="{C955DCBA-BFB8-5CAC-B3E4-4059C2A98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8349" y="2407920"/>
            <a:ext cx="3034125" cy="2667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5408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F94C7-E9A2-6C04-089E-BD03740D9D8B}"/>
              </a:ext>
            </a:extLst>
          </p:cNvPr>
          <p:cNvSpPr>
            <a:spLocks noGrp="1"/>
          </p:cNvSpPr>
          <p:nvPr>
            <p:ph type="title"/>
          </p:nvPr>
        </p:nvSpPr>
        <p:spPr>
          <a:xfrm>
            <a:off x="1484311" y="1"/>
            <a:ext cx="10018713" cy="1264920"/>
          </a:xfrm>
        </p:spPr>
        <p:txBody>
          <a:bodyPr>
            <a:normAutofit/>
          </a:bodyPr>
          <a:lstStyle/>
          <a:p>
            <a:r>
              <a:rPr lang="en-IN" sz="5400" u="sng" dirty="0"/>
              <a:t>Project</a:t>
            </a:r>
            <a:r>
              <a:rPr lang="en-IN" sz="5400" dirty="0"/>
              <a:t> </a:t>
            </a:r>
            <a:r>
              <a:rPr lang="en-IN" sz="5400" u="sng" dirty="0"/>
              <a:t>Briefing</a:t>
            </a:r>
          </a:p>
        </p:txBody>
      </p:sp>
      <p:sp>
        <p:nvSpPr>
          <p:cNvPr id="3" name="Content Placeholder 2">
            <a:extLst>
              <a:ext uri="{FF2B5EF4-FFF2-40B4-BE49-F238E27FC236}">
                <a16:creationId xmlns:a16="http://schemas.microsoft.com/office/drawing/2014/main" id="{0B271885-CDCE-6B49-578C-076007AB9087}"/>
              </a:ext>
            </a:extLst>
          </p:cNvPr>
          <p:cNvSpPr>
            <a:spLocks noGrp="1"/>
          </p:cNvSpPr>
          <p:nvPr>
            <p:ph idx="1"/>
          </p:nvPr>
        </p:nvSpPr>
        <p:spPr>
          <a:xfrm>
            <a:off x="1752600" y="1814945"/>
            <a:ext cx="6960105" cy="4364181"/>
          </a:xfrm>
        </p:spPr>
        <p:txBody>
          <a:bodyPr>
            <a:noAutofit/>
          </a:bodyPr>
          <a:lstStyle/>
          <a:p>
            <a:r>
              <a:rPr lang="en-IN" sz="2800" dirty="0"/>
              <a:t>This application allows the patients and the doctors to schedule various appointments in a predetermined format using their specific login credentials.</a:t>
            </a:r>
          </a:p>
          <a:p>
            <a:r>
              <a:rPr lang="en-IN" sz="2800" dirty="0"/>
              <a:t>This application stores various important data related to the appointment as well the prescriptions.</a:t>
            </a:r>
          </a:p>
          <a:p>
            <a:r>
              <a:rPr lang="en-IN" sz="2800" dirty="0"/>
              <a:t>Administrative controls are managed and limited access is granted to the patients and the doctors for the appointment related activities.</a:t>
            </a:r>
          </a:p>
        </p:txBody>
      </p:sp>
      <p:pic>
        <p:nvPicPr>
          <p:cNvPr id="5" name="Picture 4">
            <a:extLst>
              <a:ext uri="{FF2B5EF4-FFF2-40B4-BE49-F238E27FC236}">
                <a16:creationId xmlns:a16="http://schemas.microsoft.com/office/drawing/2014/main" id="{2E3FCEE7-1AE4-D638-8F1B-E59B90BE3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4708" y="2533998"/>
            <a:ext cx="2969383" cy="24647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34811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D1E7-95DB-1717-405B-EBEAF1C732B3}"/>
              </a:ext>
            </a:extLst>
          </p:cNvPr>
          <p:cNvSpPr>
            <a:spLocks noGrp="1"/>
          </p:cNvSpPr>
          <p:nvPr>
            <p:ph type="title"/>
          </p:nvPr>
        </p:nvSpPr>
        <p:spPr>
          <a:xfrm>
            <a:off x="1484311" y="1"/>
            <a:ext cx="10018713" cy="1066799"/>
          </a:xfrm>
        </p:spPr>
        <p:txBody>
          <a:bodyPr>
            <a:normAutofit/>
          </a:bodyPr>
          <a:lstStyle/>
          <a:p>
            <a:r>
              <a:rPr lang="en-IN" sz="5400" u="sng" dirty="0"/>
              <a:t>Use</a:t>
            </a:r>
            <a:r>
              <a:rPr lang="en-IN" sz="5400" dirty="0"/>
              <a:t> </a:t>
            </a:r>
            <a:r>
              <a:rPr lang="en-IN" sz="5400" u="sng" dirty="0"/>
              <a:t>Cases</a:t>
            </a:r>
          </a:p>
        </p:txBody>
      </p:sp>
      <p:sp>
        <p:nvSpPr>
          <p:cNvPr id="3" name="Content Placeholder 2">
            <a:extLst>
              <a:ext uri="{FF2B5EF4-FFF2-40B4-BE49-F238E27FC236}">
                <a16:creationId xmlns:a16="http://schemas.microsoft.com/office/drawing/2014/main" id="{4CEA2D4E-F23E-CEA7-78E0-1AFBB65B7431}"/>
              </a:ext>
            </a:extLst>
          </p:cNvPr>
          <p:cNvSpPr>
            <a:spLocks noGrp="1"/>
          </p:cNvSpPr>
          <p:nvPr>
            <p:ph idx="1"/>
          </p:nvPr>
        </p:nvSpPr>
        <p:spPr>
          <a:xfrm>
            <a:off x="1850071" y="1341121"/>
            <a:ext cx="9652954" cy="481583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IN" sz="2800" dirty="0">
                <a:latin typeface="Arial" panose="020B0604020202020204" pitchFamily="34" charset="0"/>
                <a:cs typeface="Arial" panose="020B0604020202020204" pitchFamily="34" charset="0"/>
              </a:rPr>
              <a:t>Following are the various use cases of the hospital management app :</a:t>
            </a:r>
          </a:p>
          <a:p>
            <a:pPr algn="l">
              <a:buFont typeface="Arial" panose="020B0604020202020204" pitchFamily="34" charset="0"/>
              <a:buChar char="•"/>
            </a:pPr>
            <a:r>
              <a:rPr lang="en-US" sz="2800" b="0" i="0" dirty="0">
                <a:solidFill>
                  <a:schemeClr val="bg1"/>
                </a:solidFill>
                <a:effectLst/>
                <a:latin typeface="arial" panose="020B0604020202020204" pitchFamily="34" charset="0"/>
              </a:rPr>
              <a:t>Avoid errors and track every single detail.</a:t>
            </a:r>
          </a:p>
          <a:p>
            <a:pPr algn="l">
              <a:buFont typeface="Arial" panose="020B0604020202020204" pitchFamily="34" charset="0"/>
              <a:buChar char="•"/>
            </a:pPr>
            <a:r>
              <a:rPr lang="en-US" sz="2800" b="0" i="0" dirty="0">
                <a:solidFill>
                  <a:schemeClr val="bg1"/>
                </a:solidFill>
                <a:effectLst/>
                <a:latin typeface="arial" panose="020B0604020202020204" pitchFamily="34" charset="0"/>
              </a:rPr>
              <a:t>Improved clinical decision-making.</a:t>
            </a:r>
          </a:p>
          <a:p>
            <a:pPr algn="l">
              <a:buFont typeface="Arial" panose="020B0604020202020204" pitchFamily="34" charset="0"/>
              <a:buChar char="•"/>
            </a:pPr>
            <a:r>
              <a:rPr lang="en-US" sz="2800" b="0" i="0" dirty="0">
                <a:solidFill>
                  <a:schemeClr val="bg1"/>
                </a:solidFill>
                <a:effectLst/>
                <a:latin typeface="arial" panose="020B0604020202020204" pitchFamily="34" charset="0"/>
              </a:rPr>
              <a:t>Improve data security. </a:t>
            </a:r>
          </a:p>
          <a:p>
            <a:pPr algn="l">
              <a:buFont typeface="Arial" panose="020B0604020202020204" pitchFamily="34" charset="0"/>
              <a:buChar char="•"/>
            </a:pPr>
            <a:r>
              <a:rPr lang="en-US" sz="2800" b="0" i="0" dirty="0">
                <a:solidFill>
                  <a:schemeClr val="bg1"/>
                </a:solidFill>
                <a:effectLst/>
                <a:latin typeface="arial" panose="020B0604020202020204" pitchFamily="34" charset="0"/>
              </a:rPr>
              <a:t>Establish your hospital as technically advanced.</a:t>
            </a:r>
          </a:p>
          <a:p>
            <a:pPr algn="l">
              <a:buFont typeface="Arial" panose="020B0604020202020204" pitchFamily="34" charset="0"/>
              <a:buChar char="•"/>
            </a:pPr>
            <a:r>
              <a:rPr lang="en-US" sz="2800" i="0" dirty="0">
                <a:solidFill>
                  <a:schemeClr val="bg1"/>
                </a:solidFill>
                <a:effectLst/>
                <a:latin typeface="arial" panose="020B0604020202020204" pitchFamily="34" charset="0"/>
              </a:rPr>
              <a:t>Efficient and accurate administration of every doctor, medical history of patient and distribution of medical aid.</a:t>
            </a:r>
          </a:p>
          <a:p>
            <a:endParaRPr lang="en-IN" dirty="0"/>
          </a:p>
        </p:txBody>
      </p:sp>
    </p:spTree>
    <p:extLst>
      <p:ext uri="{BB962C8B-B14F-4D97-AF65-F5344CB8AC3E}">
        <p14:creationId xmlns:p14="http://schemas.microsoft.com/office/powerpoint/2010/main" val="2425256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Photo - DesiComments.com">
            <a:extLst>
              <a:ext uri="{FF2B5EF4-FFF2-40B4-BE49-F238E27FC236}">
                <a16:creationId xmlns:a16="http://schemas.microsoft.com/office/drawing/2014/main" id="{7CA6E3E4-C0C6-E222-4B05-15A41AC95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428" y="1845944"/>
            <a:ext cx="10923452" cy="3215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42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225D-B17F-BA9D-93DF-D98C76E624ED}"/>
              </a:ext>
            </a:extLst>
          </p:cNvPr>
          <p:cNvSpPr>
            <a:spLocks noGrp="1"/>
          </p:cNvSpPr>
          <p:nvPr>
            <p:ph type="title"/>
          </p:nvPr>
        </p:nvSpPr>
        <p:spPr>
          <a:xfrm>
            <a:off x="1484311" y="263235"/>
            <a:ext cx="10018713" cy="1579420"/>
          </a:xfrm>
        </p:spPr>
        <p:txBody>
          <a:bodyPr>
            <a:normAutofit/>
          </a:bodyPr>
          <a:lstStyle/>
          <a:p>
            <a:r>
              <a:rPr lang="en-IN" sz="6000" u="sng" dirty="0"/>
              <a:t>Tools</a:t>
            </a:r>
            <a:r>
              <a:rPr lang="en-IN" sz="6000" dirty="0"/>
              <a:t> </a:t>
            </a:r>
            <a:r>
              <a:rPr lang="en-IN" sz="6000" u="sng" dirty="0"/>
              <a:t>Used</a:t>
            </a:r>
          </a:p>
        </p:txBody>
      </p:sp>
      <p:sp>
        <p:nvSpPr>
          <p:cNvPr id="3" name="Content Placeholder 2">
            <a:extLst>
              <a:ext uri="{FF2B5EF4-FFF2-40B4-BE49-F238E27FC236}">
                <a16:creationId xmlns:a16="http://schemas.microsoft.com/office/drawing/2014/main" id="{4F02F3C0-899B-D4E6-571D-1C0A079D4908}"/>
              </a:ext>
            </a:extLst>
          </p:cNvPr>
          <p:cNvSpPr>
            <a:spLocks noGrp="1"/>
          </p:cNvSpPr>
          <p:nvPr>
            <p:ph idx="1"/>
          </p:nvPr>
        </p:nvSpPr>
        <p:spPr>
          <a:xfrm>
            <a:off x="5112327" y="1842654"/>
            <a:ext cx="3705228" cy="4100945"/>
          </a:xfrm>
        </p:spPr>
        <p:txBody>
          <a:bodyPr>
            <a:noAutofit/>
          </a:bodyPr>
          <a:lstStyle/>
          <a:p>
            <a:r>
              <a:rPr lang="en-IN" sz="3200" dirty="0"/>
              <a:t>Apache Maven</a:t>
            </a:r>
          </a:p>
          <a:p>
            <a:r>
              <a:rPr lang="en-IN" sz="3200" dirty="0"/>
              <a:t>Java</a:t>
            </a:r>
          </a:p>
          <a:p>
            <a:r>
              <a:rPr lang="en-IN" sz="3200" dirty="0"/>
              <a:t>Spring Boot</a:t>
            </a:r>
          </a:p>
          <a:p>
            <a:r>
              <a:rPr lang="en-IN" sz="3200" dirty="0"/>
              <a:t>MongoDB</a:t>
            </a:r>
          </a:p>
          <a:p>
            <a:r>
              <a:rPr lang="en-IN" sz="3200" dirty="0"/>
              <a:t>Docker</a:t>
            </a:r>
          </a:p>
          <a:p>
            <a:r>
              <a:rPr lang="en-IN" sz="3200" dirty="0"/>
              <a:t>IntelliJ IDEA</a:t>
            </a:r>
          </a:p>
        </p:txBody>
      </p:sp>
      <p:pic>
        <p:nvPicPr>
          <p:cNvPr id="4" name="Picture 3">
            <a:extLst>
              <a:ext uri="{FF2B5EF4-FFF2-40B4-BE49-F238E27FC236}">
                <a16:creationId xmlns:a16="http://schemas.microsoft.com/office/drawing/2014/main" id="{F5214F1A-9D4A-E53C-B9C6-EF75D490C58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99288" y="1842655"/>
            <a:ext cx="2596281" cy="653004"/>
          </a:xfrm>
          <a:prstGeom prst="rect">
            <a:avLst/>
          </a:prstGeom>
        </p:spPr>
      </p:pic>
      <p:pic>
        <p:nvPicPr>
          <p:cNvPr id="6" name="Picture 5">
            <a:extLst>
              <a:ext uri="{FF2B5EF4-FFF2-40B4-BE49-F238E27FC236}">
                <a16:creationId xmlns:a16="http://schemas.microsoft.com/office/drawing/2014/main" id="{4DBEE0D1-2C00-5A39-2AEF-FB0EA54311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8114" y="4468091"/>
            <a:ext cx="2147455" cy="2147455"/>
          </a:xfrm>
          <a:prstGeom prst="rect">
            <a:avLst/>
          </a:prstGeom>
        </p:spPr>
      </p:pic>
      <p:pic>
        <p:nvPicPr>
          <p:cNvPr id="10" name="Picture 9">
            <a:extLst>
              <a:ext uri="{FF2B5EF4-FFF2-40B4-BE49-F238E27FC236}">
                <a16:creationId xmlns:a16="http://schemas.microsoft.com/office/drawing/2014/main" id="{604C3E89-B5A1-8CE9-31A7-BE4D043A1A0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8772" b="89474" l="2032" r="93454">
                        <a14:foregroundMark x1="9932" y1="28947" x2="9932" y2="28947"/>
                        <a14:foregroundMark x1="2032" y1="34211" x2="2032" y2="34211"/>
                        <a14:foregroundMark x1="25282" y1="35088" x2="25282" y2="35088"/>
                        <a14:foregroundMark x1="25508" y1="42982" x2="25508" y2="42982"/>
                        <a14:foregroundMark x1="24153" y1="71053" x2="23251" y2="13158"/>
                        <a14:foregroundMark x1="37020" y1="48246" x2="37020" y2="48246"/>
                        <a14:foregroundMark x1="58465" y1="43860" x2="58465" y2="43860"/>
                        <a14:foregroundMark x1="67043" y1="45614" x2="67043" y2="45614"/>
                        <a14:foregroundMark x1="67720" y1="14912" x2="67720" y2="14912"/>
                        <a14:foregroundMark x1="78781" y1="35088" x2="78781" y2="35088"/>
                        <a14:foregroundMark x1="84424" y1="35965" x2="84424" y2="35965"/>
                        <a14:foregroundMark x1="93454" y1="50000" x2="93454" y2="50000"/>
                      </a14:backgroundRemoval>
                    </a14:imgEffect>
                  </a14:imgLayer>
                </a14:imgProps>
              </a:ext>
            </a:extLst>
          </a:blip>
          <a:stretch>
            <a:fillRect/>
          </a:stretch>
        </p:blipFill>
        <p:spPr>
          <a:xfrm>
            <a:off x="1484311" y="3383280"/>
            <a:ext cx="2602780" cy="669790"/>
          </a:xfrm>
          <a:prstGeom prst="rect">
            <a:avLst/>
          </a:prstGeom>
        </p:spPr>
      </p:pic>
      <p:pic>
        <p:nvPicPr>
          <p:cNvPr id="12" name="Picture 11">
            <a:extLst>
              <a:ext uri="{FF2B5EF4-FFF2-40B4-BE49-F238E27FC236}">
                <a16:creationId xmlns:a16="http://schemas.microsoft.com/office/drawing/2014/main" id="{5BBB16C2-3EE4-6162-58BE-2B66A88473E2}"/>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3000" b="90000" l="10000" r="90000">
                        <a14:foregroundMark x1="44444" y1="28400" x2="44444" y2="28400"/>
                        <a14:foregroundMark x1="47778" y1="40000" x2="53667" y2="3000"/>
                        <a14:foregroundMark x1="39778" y1="47600" x2="49444" y2="48400"/>
                        <a14:foregroundMark x1="51000" y1="54800" x2="44111" y2="54200"/>
                        <a14:foregroundMark x1="51889" y1="62200" x2="44222" y2="63200"/>
                        <a14:foregroundMark x1="63333" y1="47400" x2="63333" y2="47400"/>
                        <a14:foregroundMark x1="59444" y1="74400" x2="59444" y2="74400"/>
                      </a14:backgroundRemoval>
                    </a14:imgEffect>
                  </a14:imgLayer>
                </a14:imgProps>
              </a:ext>
              <a:ext uri="{28A0092B-C50C-407E-A947-70E740481C1C}">
                <a14:useLocalDpi xmlns:a14="http://schemas.microsoft.com/office/drawing/2010/main" val="0"/>
              </a:ext>
            </a:extLst>
          </a:blip>
          <a:stretch>
            <a:fillRect/>
          </a:stretch>
        </p:blipFill>
        <p:spPr>
          <a:xfrm>
            <a:off x="8817555" y="1575953"/>
            <a:ext cx="2842957" cy="1579420"/>
          </a:xfrm>
          <a:prstGeom prst="rect">
            <a:avLst/>
          </a:prstGeom>
        </p:spPr>
      </p:pic>
      <p:pic>
        <p:nvPicPr>
          <p:cNvPr id="16" name="Picture 15">
            <a:extLst>
              <a:ext uri="{FF2B5EF4-FFF2-40B4-BE49-F238E27FC236}">
                <a16:creationId xmlns:a16="http://schemas.microsoft.com/office/drawing/2014/main" id="{7AA6E056-D608-7926-3023-B61706B134CD}"/>
              </a:ext>
            </a:extLst>
          </p:cNvPr>
          <p:cNvPicPr>
            <a:picLocks noChangeAspect="1"/>
          </p:cNvPicPr>
          <p:nvPr/>
        </p:nvPicPr>
        <p:blipFill>
          <a:blip r:embed="rId9"/>
          <a:stretch>
            <a:fillRect/>
          </a:stretch>
        </p:blipFill>
        <p:spPr>
          <a:xfrm>
            <a:off x="9128760" y="3383280"/>
            <a:ext cx="2743200" cy="734899"/>
          </a:xfrm>
          <a:prstGeom prst="rect">
            <a:avLst/>
          </a:prstGeom>
        </p:spPr>
      </p:pic>
      <p:pic>
        <p:nvPicPr>
          <p:cNvPr id="18" name="Picture 17">
            <a:extLst>
              <a:ext uri="{FF2B5EF4-FFF2-40B4-BE49-F238E27FC236}">
                <a16:creationId xmlns:a16="http://schemas.microsoft.com/office/drawing/2014/main" id="{D3CCB70B-BCAE-D267-C245-F79C29FA895D}"/>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731787" y="4741717"/>
            <a:ext cx="4140173" cy="2318497"/>
          </a:xfrm>
          <a:prstGeom prst="rect">
            <a:avLst/>
          </a:prstGeom>
        </p:spPr>
      </p:pic>
    </p:spTree>
    <p:extLst>
      <p:ext uri="{BB962C8B-B14F-4D97-AF65-F5344CB8AC3E}">
        <p14:creationId xmlns:p14="http://schemas.microsoft.com/office/powerpoint/2010/main" val="524895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59F2-D2B5-5D9C-C6F7-B5F7A5E33260}"/>
              </a:ext>
            </a:extLst>
          </p:cNvPr>
          <p:cNvSpPr>
            <a:spLocks noGrp="1"/>
          </p:cNvSpPr>
          <p:nvPr>
            <p:ph type="title"/>
          </p:nvPr>
        </p:nvSpPr>
        <p:spPr>
          <a:xfrm>
            <a:off x="1484311" y="182881"/>
            <a:ext cx="10018713" cy="1249680"/>
          </a:xfrm>
        </p:spPr>
        <p:txBody>
          <a:bodyPr>
            <a:normAutofit/>
          </a:bodyPr>
          <a:lstStyle/>
          <a:p>
            <a:r>
              <a:rPr lang="en-IN" sz="5400" u="sng" dirty="0"/>
              <a:t>Maven</a:t>
            </a:r>
          </a:p>
        </p:txBody>
      </p:sp>
      <p:sp>
        <p:nvSpPr>
          <p:cNvPr id="3" name="Content Placeholder 2">
            <a:extLst>
              <a:ext uri="{FF2B5EF4-FFF2-40B4-BE49-F238E27FC236}">
                <a16:creationId xmlns:a16="http://schemas.microsoft.com/office/drawing/2014/main" id="{D46F5A1F-EAC2-0571-1246-38DE1BF2E7BD}"/>
              </a:ext>
            </a:extLst>
          </p:cNvPr>
          <p:cNvSpPr>
            <a:spLocks noGrp="1"/>
          </p:cNvSpPr>
          <p:nvPr>
            <p:ph idx="1"/>
          </p:nvPr>
        </p:nvSpPr>
        <p:spPr>
          <a:xfrm>
            <a:off x="4587240" y="1432561"/>
            <a:ext cx="7132320" cy="502919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IN" sz="2800" dirty="0"/>
              <a:t>Maven is a project  management and comprehension tool that provides developers a complete build lifecycle framework.</a:t>
            </a:r>
          </a:p>
          <a:p>
            <a:r>
              <a:rPr lang="en-IN" sz="2800" dirty="0"/>
              <a:t>Development team can automate the project’s build infrastructure in almost no time.</a:t>
            </a:r>
          </a:p>
          <a:p>
            <a:r>
              <a:rPr lang="en-IN" sz="2800" dirty="0"/>
              <a:t>Maven provides developers ways to manage the build, documentation, reporting, dependencies, SCMs, releases, distribution and mailing lists.</a:t>
            </a:r>
          </a:p>
        </p:txBody>
      </p:sp>
      <p:pic>
        <p:nvPicPr>
          <p:cNvPr id="4" name="Picture 3">
            <a:extLst>
              <a:ext uri="{FF2B5EF4-FFF2-40B4-BE49-F238E27FC236}">
                <a16:creationId xmlns:a16="http://schemas.microsoft.com/office/drawing/2014/main" id="{65AD2D80-536E-31F2-C591-39343DC2586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84311" y="3732414"/>
            <a:ext cx="2596281" cy="961505"/>
          </a:xfrm>
          <a:prstGeom prst="rect">
            <a:avLst/>
          </a:prstGeom>
        </p:spPr>
      </p:pic>
    </p:spTree>
    <p:extLst>
      <p:ext uri="{BB962C8B-B14F-4D97-AF65-F5344CB8AC3E}">
        <p14:creationId xmlns:p14="http://schemas.microsoft.com/office/powerpoint/2010/main" val="354258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0D72F-84BE-F99F-6117-2C4B061230AA}"/>
              </a:ext>
            </a:extLst>
          </p:cNvPr>
          <p:cNvSpPr>
            <a:spLocks noGrp="1"/>
          </p:cNvSpPr>
          <p:nvPr>
            <p:ph type="title"/>
          </p:nvPr>
        </p:nvSpPr>
        <p:spPr>
          <a:xfrm>
            <a:off x="1484311" y="182880"/>
            <a:ext cx="10018713" cy="1615441"/>
          </a:xfrm>
        </p:spPr>
        <p:txBody>
          <a:bodyPr>
            <a:normAutofit/>
          </a:bodyPr>
          <a:lstStyle/>
          <a:p>
            <a:r>
              <a:rPr lang="en-IN" sz="5400" u="sng" dirty="0"/>
              <a:t>Java</a:t>
            </a:r>
          </a:p>
        </p:txBody>
      </p:sp>
      <p:sp>
        <p:nvSpPr>
          <p:cNvPr id="3" name="Content Placeholder 2">
            <a:extLst>
              <a:ext uri="{FF2B5EF4-FFF2-40B4-BE49-F238E27FC236}">
                <a16:creationId xmlns:a16="http://schemas.microsoft.com/office/drawing/2014/main" id="{7CE94C03-D5C3-6B2E-802B-0ACCEA31F891}"/>
              </a:ext>
            </a:extLst>
          </p:cNvPr>
          <p:cNvSpPr>
            <a:spLocks noGrp="1"/>
          </p:cNvSpPr>
          <p:nvPr>
            <p:ph idx="1"/>
          </p:nvPr>
        </p:nvSpPr>
        <p:spPr>
          <a:xfrm>
            <a:off x="4663440" y="1691640"/>
            <a:ext cx="7056120" cy="477011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2800" dirty="0">
                <a:ea typeface="+mn-lt"/>
                <a:cs typeface="+mn-lt"/>
              </a:rPr>
              <a:t>Java is a class-based, object-oriented programming language and is designed to have as few implementation dependencies as possible. A general-purpose programming language made for developers to write once run anywhere that is compiled Java code can run on all platforms that support Java.</a:t>
            </a:r>
            <a:endParaRPr lang="en-US" sz="2800" dirty="0"/>
          </a:p>
          <a:p>
            <a:endParaRPr lang="en-IN" dirty="0"/>
          </a:p>
        </p:txBody>
      </p:sp>
      <p:pic>
        <p:nvPicPr>
          <p:cNvPr id="4" name="Picture 3">
            <a:extLst>
              <a:ext uri="{FF2B5EF4-FFF2-40B4-BE49-F238E27FC236}">
                <a16:creationId xmlns:a16="http://schemas.microsoft.com/office/drawing/2014/main" id="{02839C3E-455A-204A-2269-6B6E966EBBF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000" b="90000" l="10000" r="90000">
                        <a14:foregroundMark x1="44444" y1="28400" x2="44444" y2="28400"/>
                        <a14:foregroundMark x1="47778" y1="40000" x2="53667" y2="3000"/>
                        <a14:foregroundMark x1="39778" y1="47600" x2="49444" y2="48400"/>
                        <a14:foregroundMark x1="51000" y1="54800" x2="44111" y2="54200"/>
                        <a14:foregroundMark x1="51889" y1="62200" x2="44222" y2="63200"/>
                        <a14:foregroundMark x1="63333" y1="47400" x2="63333" y2="47400"/>
                        <a14:foregroundMark x1="59444" y1="74400" x2="59444" y2="74400"/>
                      </a14:backgroundRemoval>
                    </a14:imgEffect>
                  </a14:imgLayer>
                </a14:imgProps>
              </a:ext>
              <a:ext uri="{28A0092B-C50C-407E-A947-70E740481C1C}">
                <a14:useLocalDpi xmlns:a14="http://schemas.microsoft.com/office/drawing/2010/main" val="0"/>
              </a:ext>
            </a:extLst>
          </a:blip>
          <a:stretch>
            <a:fillRect/>
          </a:stretch>
        </p:blipFill>
        <p:spPr>
          <a:xfrm>
            <a:off x="266115" y="2499360"/>
            <a:ext cx="5020058" cy="2788920"/>
          </a:xfrm>
          <a:prstGeom prst="rect">
            <a:avLst/>
          </a:prstGeom>
        </p:spPr>
      </p:pic>
    </p:spTree>
    <p:extLst>
      <p:ext uri="{BB962C8B-B14F-4D97-AF65-F5344CB8AC3E}">
        <p14:creationId xmlns:p14="http://schemas.microsoft.com/office/powerpoint/2010/main" val="221225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1963-E678-3D0E-C559-B5E8CDC94726}"/>
              </a:ext>
            </a:extLst>
          </p:cNvPr>
          <p:cNvSpPr>
            <a:spLocks noGrp="1"/>
          </p:cNvSpPr>
          <p:nvPr>
            <p:ph type="title"/>
          </p:nvPr>
        </p:nvSpPr>
        <p:spPr>
          <a:xfrm>
            <a:off x="1484311" y="0"/>
            <a:ext cx="10018713" cy="1813561"/>
          </a:xfrm>
        </p:spPr>
        <p:txBody>
          <a:bodyPr>
            <a:normAutofit/>
          </a:bodyPr>
          <a:lstStyle/>
          <a:p>
            <a:r>
              <a:rPr lang="en-IN" sz="5400" u="sng" dirty="0"/>
              <a:t>Spring</a:t>
            </a:r>
            <a:r>
              <a:rPr lang="en-IN" sz="5400" dirty="0"/>
              <a:t> </a:t>
            </a:r>
            <a:r>
              <a:rPr lang="en-IN" sz="5400" u="sng" dirty="0"/>
              <a:t>Boot</a:t>
            </a:r>
            <a:r>
              <a:rPr lang="en-IN" sz="5400" dirty="0"/>
              <a:t> </a:t>
            </a:r>
          </a:p>
        </p:txBody>
      </p:sp>
      <p:sp>
        <p:nvSpPr>
          <p:cNvPr id="3" name="Content Placeholder 2">
            <a:extLst>
              <a:ext uri="{FF2B5EF4-FFF2-40B4-BE49-F238E27FC236}">
                <a16:creationId xmlns:a16="http://schemas.microsoft.com/office/drawing/2014/main" id="{09C2BE14-DDE8-A4CD-B9BF-26A65D1E149E}"/>
              </a:ext>
            </a:extLst>
          </p:cNvPr>
          <p:cNvSpPr>
            <a:spLocks noGrp="1"/>
          </p:cNvSpPr>
          <p:nvPr>
            <p:ph idx="1"/>
          </p:nvPr>
        </p:nvSpPr>
        <p:spPr>
          <a:xfrm>
            <a:off x="4404360" y="1691640"/>
            <a:ext cx="7376160" cy="478535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en-US" sz="2800" b="0" i="0" dirty="0">
                <a:solidFill>
                  <a:schemeClr val="bg1"/>
                </a:solidFill>
                <a:effectLst/>
                <a:latin typeface="Open Sans" panose="020B0604020202020204" pitchFamily="34" charset="0"/>
              </a:rPr>
              <a:t>Spring Boot makes it easy to create stand-alone, production-grade Spring based Applications that you can "just run".</a:t>
            </a:r>
          </a:p>
          <a:p>
            <a:pPr algn="l"/>
            <a:r>
              <a:rPr lang="en-US" sz="2800" b="0" i="0" dirty="0">
                <a:solidFill>
                  <a:schemeClr val="bg1"/>
                </a:solidFill>
                <a:effectLst/>
                <a:latin typeface="Open Sans" panose="020B0604020202020204" pitchFamily="34" charset="0"/>
              </a:rPr>
              <a:t>We take an opinionated view of the Spring platform and third-party libraries so you can get started with minimum fuss. Most Spring Boot applications need minimal Spring configuration</a:t>
            </a:r>
            <a:r>
              <a:rPr lang="en-US" b="0" i="0" dirty="0">
                <a:solidFill>
                  <a:schemeClr val="bg1"/>
                </a:solidFill>
                <a:effectLst/>
                <a:latin typeface="Open Sans" panose="020B0604020202020204" pitchFamily="34" charset="0"/>
              </a:rPr>
              <a:t>.</a:t>
            </a:r>
          </a:p>
        </p:txBody>
      </p:sp>
      <p:pic>
        <p:nvPicPr>
          <p:cNvPr id="4" name="Picture 3">
            <a:extLst>
              <a:ext uri="{FF2B5EF4-FFF2-40B4-BE49-F238E27FC236}">
                <a16:creationId xmlns:a16="http://schemas.microsoft.com/office/drawing/2014/main" id="{99A2CC1A-5E68-6D2D-660A-4160790131B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72" b="89474" l="2032" r="93454">
                        <a14:foregroundMark x1="9932" y1="28947" x2="9932" y2="28947"/>
                        <a14:foregroundMark x1="2032" y1="34211" x2="2032" y2="34211"/>
                        <a14:foregroundMark x1="25282" y1="35088" x2="25282" y2="35088"/>
                        <a14:foregroundMark x1="25508" y1="42982" x2="25508" y2="42982"/>
                        <a14:foregroundMark x1="24153" y1="71053" x2="23251" y2="13158"/>
                        <a14:foregroundMark x1="37020" y1="48246" x2="37020" y2="48246"/>
                        <a14:foregroundMark x1="58465" y1="43860" x2="58465" y2="43860"/>
                        <a14:foregroundMark x1="67043" y1="45614" x2="67043" y2="45614"/>
                        <a14:foregroundMark x1="67720" y1="14912" x2="67720" y2="14912"/>
                        <a14:foregroundMark x1="78781" y1="35088" x2="78781" y2="35088"/>
                        <a14:foregroundMark x1="84424" y1="35965" x2="84424" y2="35965"/>
                        <a14:foregroundMark x1="93454" y1="50000" x2="93454" y2="50000"/>
                      </a14:backgroundRemoval>
                    </a14:imgEffect>
                  </a14:imgLayer>
                </a14:imgProps>
              </a:ext>
            </a:extLst>
          </a:blip>
          <a:stretch>
            <a:fillRect/>
          </a:stretch>
        </p:blipFill>
        <p:spPr>
          <a:xfrm>
            <a:off x="1484311" y="2438785"/>
            <a:ext cx="2602780" cy="669790"/>
          </a:xfrm>
          <a:prstGeom prst="rect">
            <a:avLst/>
          </a:prstGeom>
        </p:spPr>
      </p:pic>
      <p:pic>
        <p:nvPicPr>
          <p:cNvPr id="6" name="Picture 5">
            <a:extLst>
              <a:ext uri="{FF2B5EF4-FFF2-40B4-BE49-F238E27FC236}">
                <a16:creationId xmlns:a16="http://schemas.microsoft.com/office/drawing/2014/main" id="{28726B93-0E78-39F8-40F9-627BAC0834EA}"/>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354613" y="3733799"/>
            <a:ext cx="2143125" cy="2143125"/>
          </a:xfrm>
          <a:prstGeom prst="rect">
            <a:avLst/>
          </a:prstGeom>
        </p:spPr>
      </p:pic>
    </p:spTree>
    <p:extLst>
      <p:ext uri="{BB962C8B-B14F-4D97-AF65-F5344CB8AC3E}">
        <p14:creationId xmlns:p14="http://schemas.microsoft.com/office/powerpoint/2010/main" val="82120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13B309-E2F9-A4F3-C7AC-A54E2865995F}"/>
              </a:ext>
            </a:extLst>
          </p:cNvPr>
          <p:cNvPicPr>
            <a:picLocks noChangeAspect="1"/>
          </p:cNvPicPr>
          <p:nvPr/>
        </p:nvPicPr>
        <p:blipFill>
          <a:blip r:embed="rId2"/>
          <a:stretch>
            <a:fillRect/>
          </a:stretch>
        </p:blipFill>
        <p:spPr>
          <a:xfrm>
            <a:off x="2255520" y="444970"/>
            <a:ext cx="8321040" cy="5968059"/>
          </a:xfrm>
          <a:prstGeom prst="rect">
            <a:avLst/>
          </a:prstGeom>
        </p:spPr>
      </p:pic>
    </p:spTree>
    <p:extLst>
      <p:ext uri="{BB962C8B-B14F-4D97-AF65-F5344CB8AC3E}">
        <p14:creationId xmlns:p14="http://schemas.microsoft.com/office/powerpoint/2010/main" val="1706009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303B-95B0-FB63-B9A4-793C2009518A}"/>
              </a:ext>
            </a:extLst>
          </p:cNvPr>
          <p:cNvSpPr>
            <a:spLocks noGrp="1"/>
          </p:cNvSpPr>
          <p:nvPr>
            <p:ph type="title"/>
          </p:nvPr>
        </p:nvSpPr>
        <p:spPr>
          <a:xfrm>
            <a:off x="1484310" y="1"/>
            <a:ext cx="10018713" cy="1722120"/>
          </a:xfrm>
        </p:spPr>
        <p:txBody>
          <a:bodyPr>
            <a:normAutofit/>
          </a:bodyPr>
          <a:lstStyle/>
          <a:p>
            <a:r>
              <a:rPr lang="en-IN" sz="4800" u="sng" dirty="0"/>
              <a:t>Spring</a:t>
            </a:r>
            <a:r>
              <a:rPr lang="en-IN" sz="4800" dirty="0"/>
              <a:t> </a:t>
            </a:r>
            <a:r>
              <a:rPr lang="en-IN" sz="4800" u="sng" dirty="0"/>
              <a:t>Boot</a:t>
            </a:r>
            <a:r>
              <a:rPr lang="en-IN" sz="4800" dirty="0"/>
              <a:t> </a:t>
            </a:r>
            <a:r>
              <a:rPr lang="en-IN" sz="4800" u="sng" dirty="0"/>
              <a:t>Main</a:t>
            </a:r>
            <a:r>
              <a:rPr lang="en-IN" sz="4800" dirty="0"/>
              <a:t> </a:t>
            </a:r>
            <a:r>
              <a:rPr lang="en-IN" sz="4800" u="sng" dirty="0"/>
              <a:t>Components</a:t>
            </a:r>
          </a:p>
        </p:txBody>
      </p:sp>
      <p:sp>
        <p:nvSpPr>
          <p:cNvPr id="3" name="Content Placeholder 2">
            <a:extLst>
              <a:ext uri="{FF2B5EF4-FFF2-40B4-BE49-F238E27FC236}">
                <a16:creationId xmlns:a16="http://schemas.microsoft.com/office/drawing/2014/main" id="{0D8BE57D-FDCF-C00B-82A8-C9C67944C146}"/>
              </a:ext>
            </a:extLst>
          </p:cNvPr>
          <p:cNvSpPr>
            <a:spLocks noGrp="1"/>
          </p:cNvSpPr>
          <p:nvPr>
            <p:ph idx="1"/>
          </p:nvPr>
        </p:nvSpPr>
        <p:spPr>
          <a:xfrm>
            <a:off x="1484311" y="1844039"/>
            <a:ext cx="7217729" cy="4632961"/>
          </a:xfrm>
        </p:spPr>
        <p:txBody>
          <a:bodyPr>
            <a:normAutofit lnSpcReduction="10000"/>
          </a:bodyPr>
          <a:lstStyle/>
          <a:p>
            <a:pPr>
              <a:buFont typeface="Wingdings"/>
              <a:buChar char="Ø"/>
            </a:pPr>
            <a:r>
              <a:rPr lang="en-US" b="1" dirty="0">
                <a:solidFill>
                  <a:schemeClr val="accent1">
                    <a:lumMod val="75000"/>
                  </a:schemeClr>
                </a:solidFill>
              </a:rPr>
              <a:t>Spring Boot Starters </a:t>
            </a:r>
            <a:r>
              <a:rPr lang="en-US" dirty="0">
                <a:solidFill>
                  <a:schemeClr val="accent1">
                    <a:lumMod val="75000"/>
                  </a:schemeClr>
                </a:solidFill>
              </a:rPr>
              <a:t>- </a:t>
            </a:r>
            <a:r>
              <a:rPr lang="en-US" b="0" i="0" dirty="0">
                <a:solidFill>
                  <a:srgbClr val="4D5B7C"/>
                </a:solidFill>
                <a:effectLst/>
                <a:latin typeface="Inter"/>
              </a:rPr>
              <a:t>The main responsibility of Spring Boot Starter is to combine a group of common or related dependencies into single dependencies.</a:t>
            </a:r>
            <a:endParaRPr lang="en-US" dirty="0">
              <a:solidFill>
                <a:schemeClr val="accent1">
                  <a:lumMod val="75000"/>
                </a:schemeClr>
              </a:solidFill>
            </a:endParaRPr>
          </a:p>
          <a:p>
            <a:pPr>
              <a:buFont typeface="Wingdings"/>
              <a:buChar char="Ø"/>
            </a:pPr>
            <a:r>
              <a:rPr lang="en-US" b="1" dirty="0">
                <a:solidFill>
                  <a:schemeClr val="accent1">
                    <a:lumMod val="75000"/>
                  </a:schemeClr>
                </a:solidFill>
              </a:rPr>
              <a:t>Spring Boot AutoConfigurator </a:t>
            </a:r>
            <a:r>
              <a:rPr lang="en-US" dirty="0">
                <a:solidFill>
                  <a:schemeClr val="accent1">
                    <a:lumMod val="75000"/>
                  </a:schemeClr>
                </a:solidFill>
              </a:rPr>
              <a:t>- </a:t>
            </a:r>
            <a:r>
              <a:rPr lang="en-US" b="0" i="0" dirty="0">
                <a:solidFill>
                  <a:srgbClr val="4D5B7C"/>
                </a:solidFill>
                <a:effectLst/>
                <a:latin typeface="Inter"/>
              </a:rPr>
              <a:t>The main responsibility of Spring Boot AutoConfigurator is to reduce the Spring Configuration.</a:t>
            </a:r>
            <a:endParaRPr lang="en-US" dirty="0">
              <a:solidFill>
                <a:schemeClr val="accent1">
                  <a:lumMod val="75000"/>
                </a:schemeClr>
              </a:solidFill>
            </a:endParaRPr>
          </a:p>
          <a:p>
            <a:pPr>
              <a:buFont typeface="Wingdings"/>
              <a:buChar char="Ø"/>
            </a:pPr>
            <a:r>
              <a:rPr lang="en-US" b="1" dirty="0">
                <a:solidFill>
                  <a:schemeClr val="accent1">
                    <a:lumMod val="75000"/>
                  </a:schemeClr>
                </a:solidFill>
              </a:rPr>
              <a:t>Spring Boot CLI </a:t>
            </a:r>
            <a:r>
              <a:rPr lang="en-US" dirty="0">
                <a:solidFill>
                  <a:schemeClr val="accent1">
                    <a:lumMod val="75000"/>
                  </a:schemeClr>
                </a:solidFill>
              </a:rPr>
              <a:t>- </a:t>
            </a:r>
            <a:r>
              <a:rPr lang="en-US" b="0" i="0" dirty="0">
                <a:solidFill>
                  <a:srgbClr val="4D5B7C"/>
                </a:solidFill>
                <a:effectLst/>
                <a:latin typeface="Inter"/>
              </a:rPr>
              <a:t>Spring Boot CLI(Command Line Interface) is a Spring Boot software to run and test Spring Boot applications from command prompt.</a:t>
            </a:r>
            <a:endParaRPr lang="en-US" b="0" i="0" dirty="0">
              <a:solidFill>
                <a:schemeClr val="accent1">
                  <a:lumMod val="75000"/>
                </a:schemeClr>
              </a:solidFill>
              <a:effectLst/>
              <a:latin typeface="Inter"/>
            </a:endParaRPr>
          </a:p>
          <a:p>
            <a:pPr>
              <a:buFont typeface="Wingdings"/>
              <a:buChar char="Ø"/>
            </a:pPr>
            <a:r>
              <a:rPr lang="en-US" b="1" dirty="0">
                <a:solidFill>
                  <a:schemeClr val="accent1">
                    <a:lumMod val="75000"/>
                  </a:schemeClr>
                </a:solidFill>
              </a:rPr>
              <a:t>Spring Boot Actuator </a:t>
            </a:r>
            <a:r>
              <a:rPr lang="en-US" dirty="0">
                <a:solidFill>
                  <a:schemeClr val="accent1">
                    <a:lumMod val="75000"/>
                  </a:schemeClr>
                </a:solidFill>
              </a:rPr>
              <a:t>- </a:t>
            </a:r>
            <a:r>
              <a:rPr lang="en-US" b="0" i="0" dirty="0">
                <a:solidFill>
                  <a:srgbClr val="4D5B7C"/>
                </a:solidFill>
                <a:effectLst/>
                <a:latin typeface="Inter"/>
              </a:rPr>
              <a:t>Spring Boot Actuator components gives features such as  providing Management EndPoints to Spring Boot Applications.</a:t>
            </a:r>
          </a:p>
          <a:p>
            <a:pPr marL="0" indent="0">
              <a:buNone/>
            </a:pPr>
            <a:endParaRPr lang="en-IN" dirty="0"/>
          </a:p>
        </p:txBody>
      </p:sp>
      <p:pic>
        <p:nvPicPr>
          <p:cNvPr id="5" name="Picture 4">
            <a:extLst>
              <a:ext uri="{FF2B5EF4-FFF2-40B4-BE49-F238E27FC236}">
                <a16:creationId xmlns:a16="http://schemas.microsoft.com/office/drawing/2014/main" id="{4764F88E-FAB2-83A7-980D-E2058E5D3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8561" y="2677615"/>
            <a:ext cx="3561039" cy="32525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8222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89B8-8994-1AF1-61ED-43322F13A34E}"/>
              </a:ext>
            </a:extLst>
          </p:cNvPr>
          <p:cNvSpPr>
            <a:spLocks noGrp="1"/>
          </p:cNvSpPr>
          <p:nvPr>
            <p:ph type="title"/>
          </p:nvPr>
        </p:nvSpPr>
        <p:spPr>
          <a:xfrm>
            <a:off x="1484311" y="0"/>
            <a:ext cx="10018713" cy="1569721"/>
          </a:xfrm>
        </p:spPr>
        <p:txBody>
          <a:bodyPr>
            <a:normAutofit/>
          </a:bodyPr>
          <a:lstStyle/>
          <a:p>
            <a:r>
              <a:rPr lang="en-IN" sz="5400" u="sng" dirty="0"/>
              <a:t>MongoDB</a:t>
            </a:r>
          </a:p>
        </p:txBody>
      </p:sp>
      <p:sp>
        <p:nvSpPr>
          <p:cNvPr id="3" name="Content Placeholder 2">
            <a:extLst>
              <a:ext uri="{FF2B5EF4-FFF2-40B4-BE49-F238E27FC236}">
                <a16:creationId xmlns:a16="http://schemas.microsoft.com/office/drawing/2014/main" id="{AF3C4985-8F58-1D47-B9BE-3404AEDED065}"/>
              </a:ext>
            </a:extLst>
          </p:cNvPr>
          <p:cNvSpPr>
            <a:spLocks noGrp="1"/>
          </p:cNvSpPr>
          <p:nvPr>
            <p:ph idx="1"/>
          </p:nvPr>
        </p:nvSpPr>
        <p:spPr>
          <a:xfrm>
            <a:off x="4495800" y="1569721"/>
            <a:ext cx="7269480" cy="483107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spcBef>
                <a:spcPts val="1000"/>
              </a:spcBef>
              <a:buClr>
                <a:schemeClr val="accent1"/>
              </a:buClr>
              <a:buSzPct val="80000"/>
              <a:buFont typeface="Wingdings 3" charset="2"/>
              <a:buChar char=""/>
            </a:pPr>
            <a:r>
              <a:rPr lang="en-US" sz="2800" b="1" dirty="0">
                <a:solidFill>
                  <a:schemeClr val="bg1"/>
                </a:solidFill>
              </a:rPr>
              <a:t>MongoDB is a NoSQL database which stores the data in form of key-value pairs</a:t>
            </a:r>
            <a:r>
              <a:rPr lang="en-US" sz="2800" dirty="0">
                <a:solidFill>
                  <a:schemeClr val="bg1"/>
                </a:solidFill>
              </a:rPr>
              <a:t>. </a:t>
            </a:r>
            <a:r>
              <a:rPr lang="en-US" sz="2800" b="1" dirty="0">
                <a:solidFill>
                  <a:schemeClr val="bg1"/>
                </a:solidFill>
              </a:rPr>
              <a:t>It is an Open Source, Document Database which provides high performance and scalability along with data modelling and data management of huge sets of data in an enterprise application. MongoDB also provides the feature of Auto-Scaling.</a:t>
            </a:r>
            <a:br>
              <a:rPr lang="en-US" dirty="0">
                <a:solidFill>
                  <a:schemeClr val="bg1"/>
                </a:solidFill>
              </a:rPr>
            </a:br>
            <a:endParaRPr lang="en-US" dirty="0">
              <a:solidFill>
                <a:schemeClr val="bg1"/>
              </a:solidFill>
            </a:endParaRPr>
          </a:p>
          <a:p>
            <a:endParaRPr lang="en-IN" dirty="0"/>
          </a:p>
        </p:txBody>
      </p:sp>
      <p:pic>
        <p:nvPicPr>
          <p:cNvPr id="4" name="Picture 3">
            <a:extLst>
              <a:ext uri="{FF2B5EF4-FFF2-40B4-BE49-F238E27FC236}">
                <a16:creationId xmlns:a16="http://schemas.microsoft.com/office/drawing/2014/main" id="{47E36B9F-CFC8-17C3-76F0-B8267201EB12}"/>
              </a:ext>
            </a:extLst>
          </p:cNvPr>
          <p:cNvPicPr>
            <a:picLocks noChangeAspect="1"/>
          </p:cNvPicPr>
          <p:nvPr/>
        </p:nvPicPr>
        <p:blipFill>
          <a:blip r:embed="rId2"/>
          <a:stretch>
            <a:fillRect/>
          </a:stretch>
        </p:blipFill>
        <p:spPr>
          <a:xfrm>
            <a:off x="1158240" y="3688080"/>
            <a:ext cx="3069271" cy="10320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58212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136</TotalTime>
  <Words>1056</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Algerian</vt:lpstr>
      <vt:lpstr>Arial</vt:lpstr>
      <vt:lpstr>Arial</vt:lpstr>
      <vt:lpstr>Corbel</vt:lpstr>
      <vt:lpstr>Inter</vt:lpstr>
      <vt:lpstr>Open Sans</vt:lpstr>
      <vt:lpstr>Wingdings</vt:lpstr>
      <vt:lpstr>Wingdings 3</vt:lpstr>
      <vt:lpstr>Parallax</vt:lpstr>
      <vt:lpstr>Hospital Management App</vt:lpstr>
      <vt:lpstr>Project Briefing</vt:lpstr>
      <vt:lpstr>Tools Used</vt:lpstr>
      <vt:lpstr>Maven</vt:lpstr>
      <vt:lpstr>Java</vt:lpstr>
      <vt:lpstr>Spring Boot </vt:lpstr>
      <vt:lpstr>PowerPoint Presentation</vt:lpstr>
      <vt:lpstr>Spring Boot Main Components</vt:lpstr>
      <vt:lpstr>MongoDB</vt:lpstr>
      <vt:lpstr>Docker </vt:lpstr>
      <vt:lpstr>IntelliJ IDEA</vt:lpstr>
      <vt:lpstr>App Architecture</vt:lpstr>
      <vt:lpstr>Model</vt:lpstr>
      <vt:lpstr>Controllers</vt:lpstr>
      <vt:lpstr>DoctorController</vt:lpstr>
      <vt:lpstr>PatientController</vt:lpstr>
      <vt:lpstr>PrescriptionController</vt:lpstr>
      <vt:lpstr>Repositories</vt:lpstr>
      <vt:lpstr>Security</vt:lpstr>
      <vt:lpstr>Use Cases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App</dc:title>
  <dc:creator>Purva</dc:creator>
  <cp:lastModifiedBy>Purva</cp:lastModifiedBy>
  <cp:revision>1</cp:revision>
  <dcterms:created xsi:type="dcterms:W3CDTF">2023-02-09T17:21:03Z</dcterms:created>
  <dcterms:modified xsi:type="dcterms:W3CDTF">2023-02-09T19:37:06Z</dcterms:modified>
</cp:coreProperties>
</file>