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6"/>
    <p:sldId id="257" r:id="rId27"/>
    <p:sldId id="258" r:id="rId28"/>
    <p:sldId id="259" r:id="rId29"/>
    <p:sldId id="260" r:id="rId30"/>
    <p:sldId id="261" r:id="rId31"/>
    <p:sldId id="262" r:id="rId32"/>
    <p:sldId id="263" r:id="rId3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Playfair Display" charset="1" panose="00000500000000000000"/>
      <p:regular r:id="rId10"/>
    </p:embeddedFont>
    <p:embeddedFont>
      <p:font typeface="Playfair Display Bold" charset="1" panose="00000800000000000000"/>
      <p:regular r:id="rId11"/>
    </p:embeddedFont>
    <p:embeddedFont>
      <p:font typeface="Playfair Display Italics" charset="1" panose="00000500000000000000"/>
      <p:regular r:id="rId12"/>
    </p:embeddedFont>
    <p:embeddedFont>
      <p:font typeface="Playfair Display Bold Italics" charset="1" panose="00000800000000000000"/>
      <p:regular r:id="rId13"/>
    </p:embeddedFont>
    <p:embeddedFont>
      <p:font typeface="Playfair Display Heavy" charset="1" panose="00000A00000000000000"/>
      <p:regular r:id="rId14"/>
    </p:embeddedFont>
    <p:embeddedFont>
      <p:font typeface="Playfair Display Heavy Italics" charset="1" panose="00000A00000000000000"/>
      <p:regular r:id="rId15"/>
    </p:embeddedFont>
    <p:embeddedFont>
      <p:font typeface="Public Sans" charset="1" panose="00000000000000000000"/>
      <p:regular r:id="rId16"/>
    </p:embeddedFont>
    <p:embeddedFont>
      <p:font typeface="Public Sans Bold" charset="1" panose="00000000000000000000"/>
      <p:regular r:id="rId17"/>
    </p:embeddedFont>
    <p:embeddedFont>
      <p:font typeface="Public Sans Italics" charset="1" panose="00000000000000000000"/>
      <p:regular r:id="rId18"/>
    </p:embeddedFont>
    <p:embeddedFont>
      <p:font typeface="Public Sans Bold Italics" charset="1" panose="00000000000000000000"/>
      <p:regular r:id="rId19"/>
    </p:embeddedFont>
    <p:embeddedFont>
      <p:font typeface="Public Sans Thin" charset="1" panose="00000000000000000000"/>
      <p:regular r:id="rId20"/>
    </p:embeddedFont>
    <p:embeddedFont>
      <p:font typeface="Public Sans Thin Italics" charset="1" panose="00000000000000000000"/>
      <p:regular r:id="rId21"/>
    </p:embeddedFont>
    <p:embeddedFont>
      <p:font typeface="Public Sans Medium" charset="1" panose="00000000000000000000"/>
      <p:regular r:id="rId22"/>
    </p:embeddedFont>
    <p:embeddedFont>
      <p:font typeface="Public Sans Medium Italics" charset="1" panose="00000000000000000000"/>
      <p:regular r:id="rId23"/>
    </p:embeddedFont>
    <p:embeddedFont>
      <p:font typeface="Public Sans Heavy" charset="1" panose="00000000000000000000"/>
      <p:regular r:id="rId24"/>
    </p:embeddedFont>
    <p:embeddedFont>
      <p:font typeface="Public Sans Heavy Italics" charset="1" panose="000000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slides/slide1.xml" Type="http://schemas.openxmlformats.org/officeDocument/2006/relationships/slide"/><Relationship Id="rId27" Target="slides/slide2.xml" Type="http://schemas.openxmlformats.org/officeDocument/2006/relationships/slide"/><Relationship Id="rId28" Target="slides/slide3.xml" Type="http://schemas.openxmlformats.org/officeDocument/2006/relationships/slide"/><Relationship Id="rId29" Target="slides/slide4.xml" Type="http://schemas.openxmlformats.org/officeDocument/2006/relationships/slide"/><Relationship Id="rId3" Target="viewProps.xml" Type="http://schemas.openxmlformats.org/officeDocument/2006/relationships/viewProps"/><Relationship Id="rId30" Target="slides/slide5.xml" Type="http://schemas.openxmlformats.org/officeDocument/2006/relationships/slide"/><Relationship Id="rId31" Target="slides/slide6.xml" Type="http://schemas.openxmlformats.org/officeDocument/2006/relationships/slide"/><Relationship Id="rId32" Target="slides/slide7.xml" Type="http://schemas.openxmlformats.org/officeDocument/2006/relationships/slide"/><Relationship Id="rId33" Target="slides/slide8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3" y="398910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1862214" y="4728792"/>
            <a:ext cx="5375269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MINI PROJECT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157650"/>
            <a:ext cx="16431194" cy="2826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773"/>
              </a:lnSpc>
            </a:pPr>
          </a:p>
          <a:p>
            <a:pPr>
              <a:lnSpc>
                <a:spcPts val="10773"/>
              </a:lnSpc>
            </a:pPr>
            <a:r>
              <a:rPr lang="en-US" sz="11839" spc="59">
                <a:solidFill>
                  <a:srgbClr val="2B2C30"/>
                </a:solidFill>
                <a:latin typeface="Playfair Display"/>
              </a:rPr>
              <a:t>Hospital-Application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609187" y="8153324"/>
            <a:ext cx="5170347" cy="1104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97"/>
              </a:lnSpc>
            </a:pPr>
            <a:r>
              <a:rPr lang="en-US" sz="2998">
                <a:solidFill>
                  <a:srgbClr val="2B2C30"/>
                </a:solidFill>
                <a:latin typeface="Public Sans Bold"/>
              </a:rPr>
              <a:t>Sapthami U Shetty</a:t>
            </a:r>
          </a:p>
          <a:p>
            <a:pPr algn="just">
              <a:lnSpc>
                <a:spcPts val="4497"/>
              </a:lnSpc>
            </a:pPr>
            <a:r>
              <a:rPr lang="en-US" sz="2998">
                <a:solidFill>
                  <a:srgbClr val="2B2C30"/>
                </a:solidFill>
                <a:latin typeface="Public Sans Bold"/>
              </a:rPr>
              <a:t>shetty.sapthami@tcs.com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71934" y="1578434"/>
            <a:ext cx="16016320" cy="656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71"/>
              </a:lnSpc>
              <a:spcBef>
                <a:spcPct val="0"/>
              </a:spcBef>
            </a:pPr>
            <a:r>
              <a:rPr lang="en-US" sz="3765" spc="854">
                <a:solidFill>
                  <a:srgbClr val="2B2C30"/>
                </a:solidFill>
                <a:latin typeface="Public Sans Bold"/>
              </a:rPr>
              <a:t>TOOLS AND TECHNOLOGY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1357649" y="2568183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2863485" y="3018952"/>
            <a:ext cx="12127195" cy="5775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87498" indent="-443749" lvl="1">
              <a:lnSpc>
                <a:spcPts val="7686"/>
              </a:lnSpc>
              <a:buFont typeface="Arial"/>
              <a:buChar char="•"/>
            </a:pPr>
            <a:r>
              <a:rPr lang="en-US" sz="4110">
                <a:solidFill>
                  <a:srgbClr val="2B2C30"/>
                </a:solidFill>
                <a:latin typeface="Public Sans"/>
              </a:rPr>
              <a:t>Java,Microservices,Springboot</a:t>
            </a:r>
          </a:p>
          <a:p>
            <a:pPr marL="887498" indent="-443749" lvl="1">
              <a:lnSpc>
                <a:spcPts val="7686"/>
              </a:lnSpc>
              <a:buFont typeface="Arial"/>
              <a:buChar char="•"/>
            </a:pPr>
            <a:r>
              <a:rPr lang="en-US" sz="4110">
                <a:solidFill>
                  <a:srgbClr val="2B2C30"/>
                </a:solidFill>
                <a:latin typeface="Public Sans"/>
              </a:rPr>
              <a:t>Build and Run:Maven</a:t>
            </a:r>
          </a:p>
          <a:p>
            <a:pPr marL="887498" indent="-443749" lvl="1">
              <a:lnSpc>
                <a:spcPts val="7686"/>
              </a:lnSpc>
              <a:buFont typeface="Arial"/>
              <a:buChar char="•"/>
            </a:pPr>
            <a:r>
              <a:rPr lang="en-US" sz="4110">
                <a:solidFill>
                  <a:srgbClr val="2B2C30"/>
                </a:solidFill>
                <a:latin typeface="Public Sans"/>
              </a:rPr>
              <a:t>Testing:Mockito</a:t>
            </a:r>
          </a:p>
          <a:p>
            <a:pPr marL="887498" indent="-443749" lvl="1">
              <a:lnSpc>
                <a:spcPts val="7686"/>
              </a:lnSpc>
              <a:buFont typeface="Arial"/>
              <a:buChar char="•"/>
            </a:pPr>
            <a:r>
              <a:rPr lang="en-US" sz="4110">
                <a:solidFill>
                  <a:srgbClr val="2B2C30"/>
                </a:solidFill>
                <a:latin typeface="Public Sans"/>
              </a:rPr>
              <a:t>Databse:MySQL</a:t>
            </a:r>
          </a:p>
          <a:p>
            <a:pPr marL="887498" indent="-443749" lvl="1">
              <a:lnSpc>
                <a:spcPts val="7686"/>
              </a:lnSpc>
              <a:buFont typeface="Arial"/>
              <a:buChar char="•"/>
            </a:pPr>
            <a:r>
              <a:rPr lang="en-US" sz="4110">
                <a:solidFill>
                  <a:srgbClr val="2B2C30"/>
                </a:solidFill>
                <a:latin typeface="Public Sans"/>
              </a:rPr>
              <a:t>Tools:Github,Cygwin,PostMan,IntelliJ</a:t>
            </a:r>
          </a:p>
          <a:p>
            <a:pPr>
              <a:lnSpc>
                <a:spcPts val="806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172020"/>
            <a:ext cx="12429356" cy="8413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96750" indent="-448375" lvl="1">
              <a:lnSpc>
                <a:spcPts val="5399"/>
              </a:lnSpc>
              <a:buFont typeface="Arial"/>
              <a:buChar char="•"/>
            </a:pPr>
            <a:r>
              <a:rPr lang="en-US" sz="4153" spc="20">
                <a:solidFill>
                  <a:srgbClr val="2B2C30"/>
                </a:solidFill>
                <a:latin typeface="Playfair Display"/>
              </a:rPr>
              <a:t>Used 3 Controller</a:t>
            </a:r>
          </a:p>
          <a:p>
            <a:pPr marL="2433159" indent="-608290" lvl="3">
              <a:lnSpc>
                <a:spcPts val="4883"/>
              </a:lnSpc>
              <a:buFont typeface="Arial"/>
              <a:buChar char="￭"/>
            </a:pPr>
            <a:r>
              <a:rPr lang="en-US" sz="3756" spc="18">
                <a:solidFill>
                  <a:srgbClr val="2B2C30"/>
                </a:solidFill>
                <a:latin typeface="Playfair Display"/>
              </a:rPr>
              <a:t>DoctorController</a:t>
            </a:r>
          </a:p>
          <a:p>
            <a:pPr marL="2433159" indent="-608290" lvl="3">
              <a:lnSpc>
                <a:spcPts val="4883"/>
              </a:lnSpc>
              <a:buFont typeface="Arial"/>
              <a:buChar char="￭"/>
            </a:pPr>
            <a:r>
              <a:rPr lang="en-US" sz="3756" spc="18">
                <a:solidFill>
                  <a:srgbClr val="2B2C30"/>
                </a:solidFill>
                <a:latin typeface="Playfair Display"/>
              </a:rPr>
              <a:t>PatientController</a:t>
            </a:r>
          </a:p>
          <a:p>
            <a:pPr marL="2433159" indent="-608290" lvl="3">
              <a:lnSpc>
                <a:spcPts val="4883"/>
              </a:lnSpc>
              <a:buFont typeface="Arial"/>
              <a:buChar char="￭"/>
            </a:pPr>
            <a:r>
              <a:rPr lang="en-US" sz="3756" spc="18">
                <a:solidFill>
                  <a:srgbClr val="2B2C30"/>
                </a:solidFill>
                <a:latin typeface="Playfair Display"/>
              </a:rPr>
              <a:t>PrescriptionController</a:t>
            </a:r>
          </a:p>
          <a:p>
            <a:pPr>
              <a:lnSpc>
                <a:spcPts val="5089"/>
              </a:lnSpc>
            </a:pPr>
          </a:p>
          <a:p>
            <a:pPr marL="896749" indent="-448374" lvl="1">
              <a:lnSpc>
                <a:spcPts val="5399"/>
              </a:lnSpc>
              <a:buFont typeface="Arial"/>
              <a:buChar char="•"/>
            </a:pPr>
            <a:r>
              <a:rPr lang="en-US" sz="4153" spc="20">
                <a:solidFill>
                  <a:srgbClr val="2B2C30"/>
                </a:solidFill>
                <a:latin typeface="Playfair Display"/>
              </a:rPr>
              <a:t>Used 3 Models</a:t>
            </a:r>
          </a:p>
          <a:p>
            <a:pPr marL="2535994" indent="-633999" lvl="3">
              <a:lnSpc>
                <a:spcPts val="5089"/>
              </a:lnSpc>
              <a:buFont typeface="Arial"/>
              <a:buChar char="￭"/>
            </a:pPr>
            <a:r>
              <a:rPr lang="en-US" sz="3915" spc="19">
                <a:solidFill>
                  <a:srgbClr val="2B2C30"/>
                </a:solidFill>
                <a:latin typeface="Playfair Display"/>
              </a:rPr>
              <a:t>Appointment</a:t>
            </a:r>
          </a:p>
          <a:p>
            <a:pPr marL="2433159" indent="-608290" lvl="3">
              <a:lnSpc>
                <a:spcPts val="4883"/>
              </a:lnSpc>
              <a:buFont typeface="Arial"/>
              <a:buChar char="￭"/>
            </a:pPr>
            <a:r>
              <a:rPr lang="en-US" sz="3756" spc="18">
                <a:solidFill>
                  <a:srgbClr val="2B2C30"/>
                </a:solidFill>
                <a:latin typeface="Playfair Display"/>
              </a:rPr>
              <a:t>Prescription</a:t>
            </a:r>
          </a:p>
          <a:p>
            <a:pPr>
              <a:lnSpc>
                <a:spcPts val="4883"/>
              </a:lnSpc>
            </a:pPr>
          </a:p>
          <a:p>
            <a:pPr marL="896749" indent="-448374" lvl="1">
              <a:lnSpc>
                <a:spcPts val="5399"/>
              </a:lnSpc>
              <a:buFont typeface="Arial"/>
              <a:buChar char="•"/>
            </a:pPr>
            <a:r>
              <a:rPr lang="en-US" sz="4153" spc="20">
                <a:solidFill>
                  <a:srgbClr val="2B2C30"/>
                </a:solidFill>
                <a:latin typeface="Playfair Display"/>
              </a:rPr>
              <a:t>Userd 2 Repository</a:t>
            </a:r>
          </a:p>
          <a:p>
            <a:pPr marL="2433159" indent="-608290" lvl="3">
              <a:lnSpc>
                <a:spcPts val="4883"/>
              </a:lnSpc>
              <a:buFont typeface="Arial"/>
              <a:buChar char="￭"/>
            </a:pPr>
            <a:r>
              <a:rPr lang="en-US" sz="3756" spc="18">
                <a:solidFill>
                  <a:srgbClr val="2B2C30"/>
                </a:solidFill>
                <a:latin typeface="Playfair Display"/>
              </a:rPr>
              <a:t>AppointmentRepository</a:t>
            </a:r>
          </a:p>
          <a:p>
            <a:pPr marL="2433159" indent="-608290" lvl="3">
              <a:lnSpc>
                <a:spcPts val="4883"/>
              </a:lnSpc>
              <a:buFont typeface="Arial"/>
              <a:buChar char="￭"/>
            </a:pPr>
            <a:r>
              <a:rPr lang="en-US" sz="3756" spc="18">
                <a:solidFill>
                  <a:srgbClr val="2B2C30"/>
                </a:solidFill>
                <a:latin typeface="Playfair Display"/>
              </a:rPr>
              <a:t>PrescriptionRepository</a:t>
            </a:r>
          </a:p>
          <a:p>
            <a:pPr>
              <a:lnSpc>
                <a:spcPts val="6018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ABOUT PROJECT</a:t>
            </a:r>
          </a:p>
        </p:txBody>
      </p:sp>
      <p:sp>
        <p:nvSpPr>
          <p:cNvPr name="AutoShape 4" id="4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38236" y="3485777"/>
            <a:ext cx="16221064" cy="3821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594"/>
              </a:lnSpc>
            </a:pPr>
            <a:r>
              <a:rPr lang="en-US" sz="5842" spc="29">
                <a:solidFill>
                  <a:srgbClr val="2B2C30"/>
                </a:solidFill>
                <a:latin typeface="Playfair Display"/>
              </a:rPr>
              <a:t>spring-boot-starter-web</a:t>
            </a:r>
          </a:p>
          <a:p>
            <a:pPr>
              <a:lnSpc>
                <a:spcPts val="7594"/>
              </a:lnSpc>
            </a:pPr>
            <a:r>
              <a:rPr lang="en-US" sz="5842" spc="29">
                <a:solidFill>
                  <a:srgbClr val="2B2C30"/>
                </a:solidFill>
                <a:latin typeface="Playfair Display"/>
              </a:rPr>
              <a:t>spring-boot-starter-test</a:t>
            </a:r>
          </a:p>
          <a:p>
            <a:pPr>
              <a:lnSpc>
                <a:spcPts val="7594"/>
              </a:lnSpc>
            </a:pPr>
            <a:r>
              <a:rPr lang="en-US" sz="5842" spc="29">
                <a:solidFill>
                  <a:srgbClr val="2B2C30"/>
                </a:solidFill>
                <a:latin typeface="Playfair Display"/>
              </a:rPr>
              <a:t>mysql-connector-java</a:t>
            </a:r>
          </a:p>
          <a:p>
            <a:pPr>
              <a:lnSpc>
                <a:spcPts val="7594"/>
              </a:lnSpc>
            </a:pPr>
            <a:r>
              <a:rPr lang="en-US" sz="5842" spc="29">
                <a:solidFill>
                  <a:srgbClr val="2B2C30"/>
                </a:solidFill>
                <a:latin typeface="Playfair Display"/>
              </a:rPr>
              <a:t>Junit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06882" y="1380251"/>
            <a:ext cx="16230600" cy="7971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460"/>
              </a:lnSpc>
              <a:spcBef>
                <a:spcPct val="0"/>
              </a:spcBef>
            </a:pPr>
            <a:r>
              <a:rPr lang="en-US" sz="4614" spc="1047">
                <a:solidFill>
                  <a:srgbClr val="2B2C30"/>
                </a:solidFill>
                <a:latin typeface="Public Sans Bold"/>
              </a:rPr>
              <a:t>DEPENDENCY USED</a:t>
            </a:r>
          </a:p>
        </p:txBody>
      </p:sp>
      <p:sp>
        <p:nvSpPr>
          <p:cNvPr name="AutoShape 4" id="4"/>
          <p:cNvSpPr/>
          <p:nvPr/>
        </p:nvSpPr>
        <p:spPr>
          <a:xfrm flipV="true">
            <a:off x="1006877" y="2717705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DATABSE DETAILS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806206" y="2075995"/>
            <a:ext cx="11696293" cy="7719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74"/>
              </a:lnSpc>
            </a:pPr>
          </a:p>
          <a:p>
            <a:pPr marL="897610" indent="-448805" lvl="1">
              <a:lnSpc>
                <a:spcPts val="7774"/>
              </a:lnSpc>
              <a:buFont typeface="Arial"/>
              <a:buChar char="•"/>
            </a:pPr>
            <a:r>
              <a:rPr lang="en-US" sz="4157">
                <a:solidFill>
                  <a:srgbClr val="2B2C30"/>
                </a:solidFill>
                <a:latin typeface="Public Sans"/>
              </a:rPr>
              <a:t>docker exec -it &lt;container-id&gt; /bin/bash</a:t>
            </a:r>
          </a:p>
          <a:p>
            <a:pPr marL="897610" indent="-448805" lvl="1">
              <a:lnSpc>
                <a:spcPts val="7774"/>
              </a:lnSpc>
              <a:buFont typeface="Arial"/>
              <a:buChar char="•"/>
            </a:pPr>
            <a:r>
              <a:rPr lang="en-US" sz="4157">
                <a:solidFill>
                  <a:srgbClr val="2B2C30"/>
                </a:solidFill>
                <a:latin typeface="Public Sans"/>
              </a:rPr>
              <a:t>mysql -u user -p</a:t>
            </a:r>
          </a:p>
          <a:p>
            <a:pPr marL="897610" indent="-448805" lvl="1">
              <a:lnSpc>
                <a:spcPts val="7774"/>
              </a:lnSpc>
              <a:buFont typeface="Arial"/>
              <a:buChar char="•"/>
            </a:pPr>
            <a:r>
              <a:rPr lang="en-US" sz="4157">
                <a:solidFill>
                  <a:srgbClr val="2B2C30"/>
                </a:solidFill>
                <a:latin typeface="Public Sans"/>
              </a:rPr>
              <a:t>show databases;</a:t>
            </a:r>
          </a:p>
          <a:p>
            <a:pPr marL="897610" indent="-448805" lvl="1">
              <a:lnSpc>
                <a:spcPts val="7774"/>
              </a:lnSpc>
              <a:buFont typeface="Arial"/>
              <a:buChar char="•"/>
            </a:pPr>
            <a:r>
              <a:rPr lang="en-US" sz="4157">
                <a:solidFill>
                  <a:srgbClr val="2B2C30"/>
                </a:solidFill>
                <a:latin typeface="Public Sans"/>
              </a:rPr>
              <a:t>use db;</a:t>
            </a:r>
          </a:p>
          <a:p>
            <a:pPr marL="897610" indent="-448805" lvl="1">
              <a:lnSpc>
                <a:spcPts val="7774"/>
              </a:lnSpc>
              <a:buFont typeface="Arial"/>
              <a:buChar char="•"/>
            </a:pPr>
            <a:r>
              <a:rPr lang="en-US" sz="4157">
                <a:solidFill>
                  <a:srgbClr val="2B2C30"/>
                </a:solidFill>
                <a:latin typeface="Public Sans"/>
              </a:rPr>
              <a:t>show tables;</a:t>
            </a:r>
          </a:p>
          <a:p>
            <a:pPr marL="897610" indent="-448805" lvl="1">
              <a:lnSpc>
                <a:spcPts val="7774"/>
              </a:lnSpc>
              <a:buFont typeface="Arial"/>
              <a:buChar char="•"/>
            </a:pPr>
            <a:r>
              <a:rPr lang="en-US" sz="4157">
                <a:solidFill>
                  <a:srgbClr val="2B2C30"/>
                </a:solidFill>
                <a:latin typeface="Public Sans"/>
              </a:rPr>
              <a:t>select * from user;</a:t>
            </a:r>
          </a:p>
          <a:p>
            <a:pPr>
              <a:lnSpc>
                <a:spcPts val="7774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16407" y="2152970"/>
            <a:ext cx="16242893" cy="5923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306273" indent="-653137" lvl="1">
              <a:lnSpc>
                <a:spcPts val="7865"/>
              </a:lnSpc>
              <a:buFont typeface="Arial"/>
              <a:buChar char="•"/>
            </a:pPr>
            <a:r>
              <a:rPr lang="en-US" sz="6050" spc="30">
                <a:solidFill>
                  <a:srgbClr val="2B2C30"/>
                </a:solidFill>
                <a:latin typeface="Playfair Display"/>
              </a:rPr>
              <a:t>getDoctorAppointmentTest()-Working</a:t>
            </a:r>
          </a:p>
          <a:p>
            <a:pPr marL="1306273" indent="-653137" lvl="1">
              <a:lnSpc>
                <a:spcPts val="7865"/>
              </a:lnSpc>
              <a:buFont typeface="Arial"/>
              <a:buChar char="•"/>
            </a:pPr>
            <a:r>
              <a:rPr lang="en-US" sz="6050" spc="30">
                <a:solidFill>
                  <a:srgbClr val="2B2C30"/>
                </a:solidFill>
                <a:latin typeface="Playfair Display"/>
              </a:rPr>
              <a:t>saveDoctorAppointmentTest()-Working</a:t>
            </a:r>
          </a:p>
          <a:p>
            <a:pPr marL="1306273" indent="-653137" lvl="1">
              <a:lnSpc>
                <a:spcPts val="7865"/>
              </a:lnSpc>
              <a:buFont typeface="Arial"/>
              <a:buChar char="•"/>
            </a:pPr>
            <a:r>
              <a:rPr lang="en-US" sz="6050" spc="30">
                <a:solidFill>
                  <a:srgbClr val="2B2C30"/>
                </a:solidFill>
                <a:latin typeface="Playfair Display"/>
              </a:rPr>
              <a:t>getPatientAppoointmentTest()-Working</a:t>
            </a:r>
          </a:p>
          <a:p>
            <a:pPr marL="1306273" indent="-653137" lvl="1">
              <a:lnSpc>
                <a:spcPts val="7865"/>
              </a:lnSpc>
              <a:buFont typeface="Arial"/>
              <a:buChar char="•"/>
            </a:pPr>
            <a:r>
              <a:rPr lang="en-US" sz="6050" spc="30">
                <a:solidFill>
                  <a:srgbClr val="2B2C30"/>
                </a:solidFill>
                <a:latin typeface="Playfair Display"/>
              </a:rPr>
              <a:t>savePatientAppointmentTest()-Working</a:t>
            </a:r>
          </a:p>
          <a:p>
            <a:pPr marL="1306273" indent="-653137" lvl="1">
              <a:lnSpc>
                <a:spcPts val="7865"/>
              </a:lnSpc>
              <a:buFont typeface="Arial"/>
              <a:buChar char="•"/>
            </a:pPr>
            <a:r>
              <a:rPr lang="en-US" sz="6050" spc="30">
                <a:solidFill>
                  <a:srgbClr val="2B2C30"/>
                </a:solidFill>
                <a:latin typeface="Playfair Display"/>
              </a:rPr>
              <a:t>viewPrescriptionTest()-Working</a:t>
            </a:r>
          </a:p>
          <a:p>
            <a:pPr marL="1306273" indent="-653137" lvl="1">
              <a:lnSpc>
                <a:spcPts val="7865"/>
              </a:lnSpc>
              <a:buFont typeface="Arial"/>
              <a:buChar char="•"/>
            </a:pPr>
            <a:r>
              <a:rPr lang="en-US" sz="6050" spc="30">
                <a:solidFill>
                  <a:srgbClr val="2B2C30"/>
                </a:solidFill>
                <a:latin typeface="Playfair Display"/>
              </a:rPr>
              <a:t>savePrescription()-Working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TESTCASE</a:t>
            </a:r>
          </a:p>
        </p:txBody>
      </p:sp>
      <p:sp>
        <p:nvSpPr>
          <p:cNvPr name="AutoShape 4" id="4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09078" y="2003447"/>
            <a:ext cx="15759468" cy="8790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209"/>
              </a:lnSpc>
            </a:pPr>
            <a:r>
              <a:rPr lang="en-US" sz="4776" spc="23">
                <a:solidFill>
                  <a:srgbClr val="2B2C30"/>
                </a:solidFill>
                <a:latin typeface="Playfair Display"/>
              </a:rPr>
              <a:t>POST</a:t>
            </a:r>
          </a:p>
          <a:p>
            <a:pPr>
              <a:lnSpc>
                <a:spcPts val="6209"/>
              </a:lnSpc>
            </a:pPr>
            <a:r>
              <a:rPr lang="en-US" sz="4776" spc="23">
                <a:solidFill>
                  <a:srgbClr val="2B2C30"/>
                </a:solidFill>
                <a:latin typeface="Playfair Display"/>
              </a:rPr>
              <a:t>http://localhost:8081/doctor/save</a:t>
            </a:r>
          </a:p>
          <a:p>
            <a:pPr>
              <a:lnSpc>
                <a:spcPts val="6209"/>
              </a:lnSpc>
            </a:pPr>
            <a:r>
              <a:rPr lang="en-US" sz="4776" spc="23">
                <a:solidFill>
                  <a:srgbClr val="2B2C30"/>
                </a:solidFill>
                <a:latin typeface="Playfair Display"/>
              </a:rPr>
              <a:t>http://localhost:8081/patient/save</a:t>
            </a:r>
          </a:p>
          <a:p>
            <a:pPr>
              <a:lnSpc>
                <a:spcPts val="6209"/>
              </a:lnSpc>
            </a:pPr>
            <a:r>
              <a:rPr lang="en-US" sz="4776" spc="23">
                <a:solidFill>
                  <a:srgbClr val="2B2C30"/>
                </a:solidFill>
                <a:latin typeface="Playfair Display"/>
              </a:rPr>
              <a:t>http://localhost:8081/prescription/saveprescription</a:t>
            </a:r>
          </a:p>
          <a:p>
            <a:pPr>
              <a:lnSpc>
                <a:spcPts val="6209"/>
              </a:lnSpc>
            </a:pPr>
          </a:p>
          <a:p>
            <a:pPr>
              <a:lnSpc>
                <a:spcPts val="6209"/>
              </a:lnSpc>
            </a:pPr>
            <a:r>
              <a:rPr lang="en-US" sz="4776" spc="23">
                <a:solidFill>
                  <a:srgbClr val="2B2C30"/>
                </a:solidFill>
                <a:latin typeface="Playfair Display"/>
              </a:rPr>
              <a:t>GET</a:t>
            </a:r>
          </a:p>
          <a:p>
            <a:pPr>
              <a:lnSpc>
                <a:spcPts val="6209"/>
              </a:lnSpc>
            </a:pPr>
            <a:r>
              <a:rPr lang="en-US" sz="4776" spc="23">
                <a:solidFill>
                  <a:srgbClr val="2B2C30"/>
                </a:solidFill>
                <a:latin typeface="Playfair Display"/>
              </a:rPr>
              <a:t>http://localhost:8081/doctor/doctorappointment</a:t>
            </a:r>
          </a:p>
          <a:p>
            <a:pPr>
              <a:lnSpc>
                <a:spcPts val="6209"/>
              </a:lnSpc>
            </a:pPr>
            <a:r>
              <a:rPr lang="en-US" sz="4776" spc="23">
                <a:solidFill>
                  <a:srgbClr val="2B2C30"/>
                </a:solidFill>
                <a:latin typeface="Playfair Display"/>
              </a:rPr>
              <a:t>http:localhost:8081/patient/myappointment</a:t>
            </a:r>
          </a:p>
          <a:p>
            <a:pPr>
              <a:lnSpc>
                <a:spcPts val="6209"/>
              </a:lnSpc>
            </a:pPr>
            <a:r>
              <a:rPr lang="en-US" sz="4776" spc="23">
                <a:solidFill>
                  <a:srgbClr val="2B2C30"/>
                </a:solidFill>
                <a:latin typeface="Playfair Display"/>
              </a:rPr>
              <a:t>http://localhost:8081/prescription//viewprescription</a:t>
            </a:r>
          </a:p>
          <a:p>
            <a:pPr>
              <a:lnSpc>
                <a:spcPts val="6946"/>
              </a:lnSpc>
            </a:pPr>
          </a:p>
          <a:p>
            <a:pPr>
              <a:lnSpc>
                <a:spcPts val="6946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759456"/>
            <a:ext cx="16230600" cy="7971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460"/>
              </a:lnSpc>
              <a:spcBef>
                <a:spcPct val="0"/>
              </a:spcBef>
            </a:pPr>
            <a:r>
              <a:rPr lang="en-US" sz="4614" spc="1047">
                <a:solidFill>
                  <a:srgbClr val="2B2C30"/>
                </a:solidFill>
                <a:latin typeface="Public Sans Bold"/>
              </a:rPr>
              <a:t>API</a:t>
            </a:r>
          </a:p>
        </p:txBody>
      </p:sp>
      <p:sp>
        <p:nvSpPr>
          <p:cNvPr name="AutoShape 4" id="4"/>
          <p:cNvSpPr/>
          <p:nvPr/>
        </p:nvSpPr>
        <p:spPr>
          <a:xfrm flipV="true">
            <a:off x="1028695" y="1561410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11" y="621932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28700" y="3379074"/>
            <a:ext cx="16408332" cy="2084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5250"/>
              </a:lnSpc>
            </a:pPr>
            <a:r>
              <a:rPr lang="en-US" sz="16758" spc="83">
                <a:solidFill>
                  <a:srgbClr val="2B2C30"/>
                </a:solidFill>
                <a:latin typeface="Playfair Display"/>
              </a:rP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DAFvKs3ZHRQ</dc:identifier>
  <dcterms:modified xsi:type="dcterms:W3CDTF">2011-08-01T06:04:30Z</dcterms:modified>
  <cp:revision>1</cp:revision>
  <dc:title>Mini Project</dc:title>
</cp:coreProperties>
</file>