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72" r:id="rId5"/>
    <p:sldId id="273" r:id="rId6"/>
    <p:sldId id="259" r:id="rId7"/>
    <p:sldId id="260" r:id="rId8"/>
    <p:sldId id="261" r:id="rId9"/>
    <p:sldId id="262" r:id="rId10"/>
    <p:sldId id="264" r:id="rId11"/>
    <p:sldId id="265" r:id="rId13"/>
    <p:sldId id="263" r:id="rId14"/>
    <p:sldId id="266" r:id="rId15"/>
    <p:sldId id="267" r:id="rId16"/>
    <p:sldId id="268" r:id="rId17"/>
    <p:sldId id="287"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317A3C-DC79-4BFE-BF51-BCE03A7715F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632C5-8953-4D95-AE4A-98F45368A7B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7632C5-8953-4D95-AE4A-98F45368A7B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6B7A15-6811-4148-B9B1-70BB0150FF2D}"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36438A7-B58B-4DBD-94C5-6D5CE94B01B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6B7A15-6811-4148-B9B1-70BB0150F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6B7A15-6811-4148-B9B1-70BB0150F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6B7A15-6811-4148-B9B1-70BB0150F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866B7A15-6811-4148-B9B1-70BB0150F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438A7-B58B-4DBD-94C5-6D5CE94B01B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6B7A15-6811-4148-B9B1-70BB0150F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6B7A15-6811-4148-B9B1-70BB0150FF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6B7A15-6811-4148-B9B1-70BB0150FF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B7A15-6811-4148-B9B1-70BB0150FF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6B7A15-6811-4148-B9B1-70BB0150F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438A7-B58B-4DBD-94C5-6D5CE94B01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866B7A15-6811-4148-B9B1-70BB0150F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36438A7-B58B-4DBD-94C5-6D5CE94B01B9}"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6B7A15-6811-4148-B9B1-70BB0150FF2D}"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36438A7-B58B-4DBD-94C5-6D5CE94B01B9}"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6.jpeg"/><Relationship Id="rId2" Type="http://schemas.openxmlformats.org/officeDocument/2006/relationships/hyperlink" Target="https://www.techtarget.com/searchdatacenter/definition/Linux-operating-system" TargetMode="External"/><Relationship Id="rId1" Type="http://schemas.openxmlformats.org/officeDocument/2006/relationships/hyperlink" Target="https://www.techtarget.com/searchdatacenter/definition/Unix"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3200" dirty="0" smtClean="0"/>
              <a:t>Presentation on </a:t>
            </a:r>
            <a:br>
              <a:rPr lang="en-US" dirty="0" smtClean="0"/>
            </a:br>
            <a:r>
              <a:rPr lang="en-US" dirty="0" err="1" smtClean="0"/>
              <a:t>ExamResultSearchApp</a:t>
            </a:r>
            <a:endParaRPr lang="en-US" dirty="0"/>
          </a:p>
        </p:txBody>
      </p:sp>
      <p:sp>
        <p:nvSpPr>
          <p:cNvPr id="5" name="Subtitle 4"/>
          <p:cNvSpPr>
            <a:spLocks noGrp="1"/>
          </p:cNvSpPr>
          <p:nvPr>
            <p:ph type="subTitle" idx="1"/>
          </p:nvPr>
        </p:nvSpPr>
        <p:spPr>
          <a:xfrm>
            <a:off x="4500562" y="4000504"/>
            <a:ext cx="3714776" cy="1643074"/>
          </a:xfrm>
        </p:spPr>
        <p:txBody>
          <a:bodyPr>
            <a:normAutofit fontScale="25000" lnSpcReduction="20000"/>
          </a:bodyPr>
          <a:lstStyle/>
          <a:p>
            <a:endParaRPr lang="en-US" sz="1800" dirty="0" smtClean="0">
              <a:solidFill>
                <a:schemeClr val="tx1"/>
              </a:solidFill>
            </a:endParaRPr>
          </a:p>
          <a:p>
            <a:r>
              <a:rPr lang="en-US" sz="6000" dirty="0" smtClean="0">
                <a:solidFill>
                  <a:schemeClr val="tx1"/>
                </a:solidFill>
              </a:rPr>
              <a:t>Presented By:</a:t>
            </a:r>
            <a:endParaRPr lang="en-US" sz="6000" dirty="0" smtClean="0">
              <a:solidFill>
                <a:schemeClr val="tx1"/>
              </a:solidFill>
            </a:endParaRPr>
          </a:p>
          <a:p>
            <a:r>
              <a:rPr lang="en-US" sz="6000" dirty="0" err="1" smtClean="0"/>
              <a:t>Arpit</a:t>
            </a:r>
            <a:r>
              <a:rPr lang="en-US" sz="6000" dirty="0" smtClean="0"/>
              <a:t> </a:t>
            </a:r>
            <a:r>
              <a:rPr lang="en-US" sz="6000" dirty="0" err="1" smtClean="0"/>
              <a:t>Dubey</a:t>
            </a:r>
            <a:endParaRPr lang="en-US" sz="6000" dirty="0" smtClean="0"/>
          </a:p>
          <a:p>
            <a:r>
              <a:rPr lang="en-US" sz="6000" dirty="0" smtClean="0">
                <a:solidFill>
                  <a:schemeClr val="tx1"/>
                </a:solidFill>
              </a:rPr>
              <a:t>    </a:t>
            </a:r>
            <a:r>
              <a:rPr lang="en-US" sz="6000" dirty="0" err="1" smtClean="0">
                <a:solidFill>
                  <a:schemeClr val="tx1"/>
                </a:solidFill>
              </a:rPr>
              <a:t>Sonam</a:t>
            </a:r>
            <a:r>
              <a:rPr lang="en-US" sz="6000" dirty="0" smtClean="0">
                <a:solidFill>
                  <a:schemeClr val="tx1"/>
                </a:solidFill>
              </a:rPr>
              <a:t> </a:t>
            </a:r>
            <a:r>
              <a:rPr lang="en-US" sz="6000" dirty="0" err="1" smtClean="0">
                <a:solidFill>
                  <a:schemeClr val="tx1"/>
                </a:solidFill>
              </a:rPr>
              <a:t>Bharti</a:t>
            </a:r>
            <a:endParaRPr lang="en-US" sz="6000" dirty="0" smtClean="0">
              <a:solidFill>
                <a:schemeClr val="tx1"/>
              </a:solidFill>
            </a:endParaRPr>
          </a:p>
          <a:p>
            <a:r>
              <a:rPr lang="en-US" sz="6000" dirty="0" err="1" smtClean="0"/>
              <a:t>Akhil</a:t>
            </a:r>
            <a:r>
              <a:rPr lang="en-US" sz="6000" dirty="0" smtClean="0"/>
              <a:t> </a:t>
            </a:r>
            <a:r>
              <a:rPr lang="en-US" sz="6000" dirty="0" err="1" smtClean="0"/>
              <a:t>Pakala</a:t>
            </a:r>
            <a:endParaRPr lang="en-US" sz="6000" dirty="0" smtClean="0"/>
          </a:p>
          <a:p>
            <a:r>
              <a:rPr lang="en-US" sz="6000" dirty="0" smtClean="0"/>
              <a:t>             </a:t>
            </a:r>
            <a:r>
              <a:rPr lang="en-US" sz="6000" dirty="0" err="1" smtClean="0"/>
              <a:t>Nagaramya</a:t>
            </a:r>
            <a:r>
              <a:rPr lang="en-US" sz="6000" dirty="0" smtClean="0"/>
              <a:t>  </a:t>
            </a:r>
            <a:r>
              <a:rPr lang="en-US" sz="6000" dirty="0" err="1" smtClean="0"/>
              <a:t>Kilaru</a:t>
            </a:r>
            <a:endParaRPr lang="en-US" sz="6000" dirty="0" smtClean="0"/>
          </a:p>
          <a:p>
            <a:r>
              <a:rPr lang="en-US" sz="6000" dirty="0" err="1" smtClean="0">
                <a:solidFill>
                  <a:schemeClr val="tx1"/>
                </a:solidFill>
              </a:rPr>
              <a:t>Chakradhara</a:t>
            </a:r>
            <a:r>
              <a:rPr lang="en-US" sz="6000" dirty="0" smtClean="0">
                <a:solidFill>
                  <a:schemeClr val="tx1"/>
                </a:solidFill>
              </a:rPr>
              <a:t> </a:t>
            </a:r>
            <a:r>
              <a:rPr lang="en-US" sz="6000" dirty="0" err="1" smtClean="0">
                <a:solidFill>
                  <a:schemeClr val="tx1"/>
                </a:solidFill>
              </a:rPr>
              <a:t>Gembali</a:t>
            </a:r>
            <a:endParaRPr lang="en-US" sz="6000" dirty="0" smtClean="0">
              <a:solidFill>
                <a:schemeClr val="tx1"/>
              </a:solidFill>
            </a:endParaRPr>
          </a:p>
          <a:p>
            <a:endParaRPr lang="en-US" dirty="0">
              <a:solidFill>
                <a:schemeClr val="tx1"/>
              </a:solidFill>
            </a:endParaRPr>
          </a:p>
        </p:txBody>
      </p:sp>
      <p:sp>
        <p:nvSpPr>
          <p:cNvPr id="4" name="TextBox 3"/>
          <p:cNvSpPr txBox="1"/>
          <p:nvPr/>
        </p:nvSpPr>
        <p:spPr>
          <a:xfrm>
            <a:off x="1000100" y="4214818"/>
            <a:ext cx="2571768" cy="646331"/>
          </a:xfrm>
          <a:prstGeom prst="rect">
            <a:avLst/>
          </a:prstGeom>
          <a:noFill/>
        </p:spPr>
        <p:txBody>
          <a:bodyPr wrap="square" rtlCol="0">
            <a:spAutoFit/>
          </a:bodyPr>
          <a:lstStyle/>
          <a:p>
            <a:r>
              <a:rPr lang="en-US" dirty="0" smtClean="0"/>
              <a:t>Guided By:</a:t>
            </a:r>
            <a:endParaRPr lang="en-US" dirty="0" smtClean="0"/>
          </a:p>
          <a:p>
            <a:r>
              <a:rPr lang="en-US" dirty="0"/>
              <a:t> </a:t>
            </a:r>
            <a:r>
              <a:rPr lang="en-US" dirty="0" smtClean="0"/>
              <a:t>Rama Shankar sir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IntelliJ</a:t>
            </a:r>
            <a:endParaRPr lang="en-US" dirty="0"/>
          </a:p>
        </p:txBody>
      </p:sp>
      <p:sp>
        <p:nvSpPr>
          <p:cNvPr id="2" name="Text Placeholder 1"/>
          <p:cNvSpPr>
            <a:spLocks noGrp="1"/>
          </p:cNvSpPr>
          <p:nvPr>
            <p:ph type="body" sz="half" idx="2"/>
          </p:nvPr>
        </p:nvSpPr>
        <p:spPr/>
        <p:txBody>
          <a:bodyPr>
            <a:normAutofit lnSpcReduction="10000"/>
          </a:bodyPr>
          <a:lstStyle/>
          <a:p>
            <a:r>
              <a:rPr lang="en-US" dirty="0" err="1" smtClean="0"/>
              <a:t>IntelliJ</a:t>
            </a:r>
            <a:r>
              <a:rPr lang="en-US" dirty="0" smtClean="0"/>
              <a:t> is one of the most powerful and popular Integrated Development Environments (IDE) for Java. It is developed and maintained by </a:t>
            </a:r>
            <a:r>
              <a:rPr lang="en-US" dirty="0" err="1" smtClean="0"/>
              <a:t>JetBrains</a:t>
            </a:r>
            <a:r>
              <a:rPr lang="en-US" dirty="0" smtClean="0"/>
              <a:t> and available as community and ultimate edition. This feature rich IDE enables rapid development and helps in improving code quality.</a:t>
            </a:r>
            <a:endParaRPr lang="en-US" dirty="0"/>
          </a:p>
        </p:txBody>
      </p:sp>
      <p:pic>
        <p:nvPicPr>
          <p:cNvPr id="5" name="Picture Placeholder 4" descr="WhatsApp Image 2022-06-05 at 7.31.04 PM"/>
          <p:cNvPicPr>
            <a:picLocks noChangeAspect="1"/>
          </p:cNvPicPr>
          <p:nvPr>
            <p:ph type="pic" idx="1"/>
          </p:nvPr>
        </p:nvPicPr>
        <p:blipFill>
          <a:blip r:embed="rId1"/>
          <a:stretch>
            <a:fillRect/>
          </a:stretch>
        </p:blipFill>
        <p:spPr>
          <a:xfrm>
            <a:off x="3485515" y="1723390"/>
            <a:ext cx="4617720" cy="2882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Cygwin</a:t>
            </a:r>
            <a:endParaRPr lang="en-US" dirty="0"/>
          </a:p>
        </p:txBody>
      </p:sp>
      <p:sp>
        <p:nvSpPr>
          <p:cNvPr id="2" name="Text Placeholder 1"/>
          <p:cNvSpPr>
            <a:spLocks noGrp="1"/>
          </p:cNvSpPr>
          <p:nvPr>
            <p:ph type="body" sz="half" idx="2"/>
          </p:nvPr>
        </p:nvSpPr>
        <p:spPr/>
        <p:txBody>
          <a:bodyPr>
            <a:normAutofit/>
          </a:bodyPr>
          <a:lstStyle/>
          <a:p>
            <a:r>
              <a:rPr lang="en-US" dirty="0" err="1" smtClean="0"/>
              <a:t>Cygwin</a:t>
            </a:r>
            <a:r>
              <a:rPr lang="en-US" dirty="0" smtClean="0"/>
              <a:t> is a collection of open source tools that allows </a:t>
            </a:r>
            <a:r>
              <a:rPr lang="en-US" u="sng" dirty="0" smtClean="0">
                <a:hlinkClick r:id="rId1"/>
              </a:rPr>
              <a:t>Unix</a:t>
            </a:r>
            <a:r>
              <a:rPr lang="en-US" dirty="0" smtClean="0"/>
              <a:t> or </a:t>
            </a:r>
            <a:r>
              <a:rPr lang="en-US" u="sng" dirty="0" smtClean="0">
                <a:hlinkClick r:id="rId2"/>
              </a:rPr>
              <a:t>Linux</a:t>
            </a:r>
            <a:r>
              <a:rPr lang="en-US" dirty="0" smtClean="0"/>
              <a:t> applications to be compiled and run on a Microsoft Windows operating system (OS) from within a Linux-like interface.</a:t>
            </a:r>
            <a:endParaRPr lang="en-US" dirty="0"/>
          </a:p>
        </p:txBody>
      </p:sp>
      <p:pic>
        <p:nvPicPr>
          <p:cNvPr id="9" name="Picture Placeholder 8" descr="WhatsApp Image 2022-06-03 at 7.05.59 PM.jpeg"/>
          <p:cNvPicPr>
            <a:picLocks noGrp="1" noChangeAspect="1"/>
          </p:cNvPicPr>
          <p:nvPr>
            <p:ph type="pic" idx="1"/>
          </p:nvPr>
        </p:nvPicPr>
        <p:blipFill>
          <a:blip r:embed="rId3"/>
          <a:srcRect l="5942" r="5942"/>
          <a:stretch>
            <a:fillRect/>
          </a:stretch>
        </p:blipFill>
        <p:spPr>
          <a:xfrm rot="177745">
            <a:off x="3485793" y="1199517"/>
            <a:ext cx="4617720" cy="39319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Docker</a:t>
            </a:r>
            <a:endParaRPr lang="en-US" dirty="0"/>
          </a:p>
        </p:txBody>
      </p:sp>
      <p:sp>
        <p:nvSpPr>
          <p:cNvPr id="2" name="Text Placeholder 1"/>
          <p:cNvSpPr>
            <a:spLocks noGrp="1"/>
          </p:cNvSpPr>
          <p:nvPr>
            <p:ph type="body" sz="half" idx="2"/>
          </p:nvPr>
        </p:nvSpPr>
        <p:spPr/>
        <p:txBody>
          <a:bodyPr>
            <a:normAutofit/>
          </a:bodyPr>
          <a:lstStyle/>
          <a:p>
            <a:r>
              <a:rPr lang="en-US" dirty="0" err="1" smtClean="0"/>
              <a:t>Docker</a:t>
            </a:r>
            <a:r>
              <a:rPr lang="en-US" dirty="0" smtClean="0"/>
              <a:t> is a software platform that allows you to build, test, and deploy applications quickly. </a:t>
            </a:r>
            <a:r>
              <a:rPr lang="en-US" dirty="0" err="1" smtClean="0"/>
              <a:t>Docker</a:t>
            </a:r>
            <a:r>
              <a:rPr lang="en-US" dirty="0" smtClean="0"/>
              <a:t> packages software into standardized units called containers that have everything the software needs to run including libraries, system tools, code, and runtime. </a:t>
            </a:r>
            <a:endParaRPr lang="en-US" dirty="0"/>
          </a:p>
        </p:txBody>
      </p:sp>
      <p:pic>
        <p:nvPicPr>
          <p:cNvPr id="6" name="Picture Placeholder 5" descr="WhatsApp Image 2022-06-05 at 7.53.15 PM"/>
          <p:cNvPicPr>
            <a:picLocks noChangeAspect="1"/>
          </p:cNvPicPr>
          <p:nvPr>
            <p:ph type="pic" idx="1"/>
          </p:nvPr>
        </p:nvPicPr>
        <p:blipFill>
          <a:blip r:embed="rId1"/>
          <a:stretch>
            <a:fillRect/>
          </a:stretch>
        </p:blipFill>
        <p:spPr>
          <a:xfrm>
            <a:off x="3485515" y="1751330"/>
            <a:ext cx="4617720" cy="2827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MongoDB</a:t>
            </a:r>
            <a:endParaRPr lang="en-US" dirty="0"/>
          </a:p>
        </p:txBody>
      </p:sp>
      <p:sp>
        <p:nvSpPr>
          <p:cNvPr id="2" name="Text Placeholder 1"/>
          <p:cNvSpPr>
            <a:spLocks noGrp="1"/>
          </p:cNvSpPr>
          <p:nvPr>
            <p:ph type="body" sz="half" idx="2"/>
          </p:nvPr>
        </p:nvSpPr>
        <p:spPr/>
        <p:txBody>
          <a:bodyPr>
            <a:normAutofit/>
          </a:bodyPr>
          <a:lstStyle/>
          <a:p>
            <a:r>
              <a:rPr lang="en-US" dirty="0" err="1" smtClean="0"/>
              <a:t>MongoDB</a:t>
            </a:r>
            <a:r>
              <a:rPr lang="en-US" dirty="0" smtClean="0"/>
              <a:t> is the leading modern, general purpose database platform empowering innovators to create, transform, and disrupt industries by unleashing the power of software and data.</a:t>
            </a:r>
            <a:endParaRPr lang="en-US" dirty="0"/>
          </a:p>
        </p:txBody>
      </p:sp>
      <p:pic>
        <p:nvPicPr>
          <p:cNvPr id="7" name="Picture Placeholder 6" descr="MMMMMMMMMM.jpg"/>
          <p:cNvPicPr>
            <a:picLocks noGrp="1" noChangeAspect="1"/>
          </p:cNvPicPr>
          <p:nvPr>
            <p:ph type="pic" idx="1"/>
          </p:nvPr>
        </p:nvPicPr>
        <p:blipFill>
          <a:blip r:embed="rId1"/>
          <a:srcRect t="2714" b="2714"/>
          <a:stretch>
            <a:fillRect/>
          </a:stretch>
        </p:blipFill>
        <p:spPr>
          <a:xfrm>
            <a:off x="3485793" y="1199517"/>
            <a:ext cx="4617720" cy="393192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RabbitMQ</a:t>
            </a:r>
            <a:endParaRPr lang="en-US" dirty="0"/>
          </a:p>
        </p:txBody>
      </p:sp>
      <p:sp>
        <p:nvSpPr>
          <p:cNvPr id="2" name="Text Placeholder 1"/>
          <p:cNvSpPr>
            <a:spLocks noGrp="1"/>
          </p:cNvSpPr>
          <p:nvPr>
            <p:ph type="body" sz="half" idx="2"/>
          </p:nvPr>
        </p:nvSpPr>
        <p:spPr/>
        <p:txBody>
          <a:bodyPr>
            <a:normAutofit/>
          </a:bodyPr>
          <a:lstStyle/>
          <a:p>
            <a:r>
              <a:rPr lang="en-US" dirty="0" err="1" smtClean="0"/>
              <a:t>RabbitMQ</a:t>
            </a:r>
            <a:r>
              <a:rPr lang="en-US" dirty="0" smtClean="0"/>
              <a:t> is open source message broker software (sometimes called message-oriented middleware) that implements the Advanced Message Queuing Protocol (AMQP). Client libraries to interface with the broker are available for all major programming languages.</a:t>
            </a:r>
            <a:endParaRPr lang="en-US" dirty="0"/>
          </a:p>
        </p:txBody>
      </p:sp>
      <p:pic>
        <p:nvPicPr>
          <p:cNvPr id="7" name="Picture Placeholder 6" descr="RRRRRRRR.jpg"/>
          <p:cNvPicPr>
            <a:picLocks noGrp="1" noChangeAspect="1"/>
          </p:cNvPicPr>
          <p:nvPr>
            <p:ph type="pic" idx="1"/>
          </p:nvPr>
        </p:nvPicPr>
        <p:blipFill>
          <a:blip r:embed="rId1"/>
          <a:srcRect t="13324" b="13324"/>
          <a:stretch>
            <a:fillRect/>
          </a:stretch>
        </p:blipFill>
        <p:spPr>
          <a:xfrm>
            <a:off x="3485793" y="1199517"/>
            <a:ext cx="4617720" cy="393192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Maven</a:t>
            </a:r>
            <a:endParaRPr lang="en-US"/>
          </a:p>
        </p:txBody>
      </p:sp>
      <p:sp>
        <p:nvSpPr>
          <p:cNvPr id="3" name="Text Placeholder 2"/>
          <p:cNvSpPr>
            <a:spLocks noGrp="1"/>
          </p:cNvSpPr>
          <p:nvPr>
            <p:ph type="body" sz="half" idx="2"/>
          </p:nvPr>
        </p:nvSpPr>
        <p:spPr/>
        <p:txBody>
          <a:bodyPr/>
          <a:p>
            <a:r>
              <a:rPr lang="en-US"/>
              <a:t>Maven is used for Java-based projects, helping to download dependencies, which refers to the libraries or JAR files. The tool helps get the right JAR files for each project as there may be different versions of separate packages. </a:t>
            </a:r>
            <a:endParaRPr lang="en-US"/>
          </a:p>
        </p:txBody>
      </p:sp>
      <p:pic>
        <p:nvPicPr>
          <p:cNvPr id="5" name="Picture Placeholder 4" descr="WhatsApp Image 2022-06-05 at 7.31.04 PM"/>
          <p:cNvPicPr>
            <a:picLocks noChangeAspect="1"/>
          </p:cNvPicPr>
          <p:nvPr>
            <p:ph type="pic" idx="1"/>
          </p:nvPr>
        </p:nvPicPr>
        <p:blipFill>
          <a:blip r:embed="rId1"/>
          <a:stretch>
            <a:fillRect/>
          </a:stretch>
        </p:blipFill>
        <p:spPr>
          <a:xfrm>
            <a:off x="3485515" y="1723390"/>
            <a:ext cx="4617720" cy="2882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Unit Test Coverage</a:t>
            </a:r>
            <a:endParaRPr lang="en-US" sz="4000" dirty="0"/>
          </a:p>
        </p:txBody>
      </p:sp>
      <p:sp>
        <p:nvSpPr>
          <p:cNvPr id="2" name="Content Placeholder 1"/>
          <p:cNvSpPr>
            <a:spLocks noGrp="1"/>
          </p:cNvSpPr>
          <p:nvPr>
            <p:ph idx="1"/>
          </p:nvPr>
        </p:nvSpPr>
        <p:spPr/>
        <p:txBody>
          <a:bodyPr>
            <a:normAutofit lnSpcReduction="10000"/>
          </a:bodyPr>
          <a:lstStyle/>
          <a:p>
            <a:r>
              <a:rPr lang="en-US" sz="1800" dirty="0" smtClean="0"/>
              <a:t>Unit Testing is a one of the testing done by the developers to make sure individual unit or component functionalities are working fine. We can write unit test case by using </a:t>
            </a:r>
            <a:r>
              <a:rPr lang="en-US" sz="1800" dirty="0" err="1" smtClean="0"/>
              <a:t>Mockito</a:t>
            </a:r>
            <a:r>
              <a:rPr lang="en-US" sz="1800" dirty="0" smtClean="0"/>
              <a:t> and </a:t>
            </a:r>
            <a:r>
              <a:rPr lang="en-US" sz="1800" dirty="0" err="1" smtClean="0"/>
              <a:t>webController</a:t>
            </a:r>
            <a:r>
              <a:rPr lang="en-US" sz="1800" dirty="0" smtClean="0"/>
              <a:t>.</a:t>
            </a:r>
            <a:endParaRPr lang="en-US" sz="1800" dirty="0" smtClean="0"/>
          </a:p>
          <a:p>
            <a:r>
              <a:rPr lang="en-US" sz="1800" dirty="0" smtClean="0"/>
              <a:t>For injecting </a:t>
            </a:r>
            <a:r>
              <a:rPr lang="en-US" sz="1800" dirty="0" err="1" smtClean="0"/>
              <a:t>Mockito</a:t>
            </a:r>
            <a:r>
              <a:rPr lang="en-US" sz="1800" dirty="0" smtClean="0"/>
              <a:t> Mocks into Spring Beans, we need to add the </a:t>
            </a:r>
            <a:r>
              <a:rPr lang="en-US" sz="1800" dirty="0" err="1" smtClean="0"/>
              <a:t>Mockito</a:t>
            </a:r>
            <a:r>
              <a:rPr lang="en-US" sz="1800" dirty="0" smtClean="0"/>
              <a:t>-core dependency in our build configuration file.</a:t>
            </a:r>
            <a:endParaRPr lang="en-US" sz="1800" dirty="0" smtClean="0"/>
          </a:p>
          <a:p>
            <a:r>
              <a:rPr lang="en-US" sz="1800" dirty="0" smtClean="0"/>
              <a:t>Maven users can add the following dependency in your pom.xml file.</a:t>
            </a:r>
            <a:endParaRPr lang="en-US" sz="1800" dirty="0" smtClean="0"/>
          </a:p>
          <a:p>
            <a:pPr>
              <a:buNone/>
            </a:pPr>
            <a:r>
              <a:rPr lang="en-US" sz="1800" dirty="0" smtClean="0"/>
              <a:t>    &lt;dependency&gt; &lt;</a:t>
            </a:r>
            <a:r>
              <a:rPr lang="en-US" sz="1800" dirty="0" err="1" smtClean="0"/>
              <a:t>groupId</a:t>
            </a:r>
            <a:r>
              <a:rPr lang="en-US" sz="1800" dirty="0" smtClean="0"/>
              <a:t>&gt;</a:t>
            </a:r>
            <a:r>
              <a:rPr lang="en-US" sz="1800" dirty="0" err="1" smtClean="0"/>
              <a:t>org.mockito</a:t>
            </a:r>
            <a:r>
              <a:rPr lang="en-US" sz="1800" dirty="0" smtClean="0"/>
              <a:t>&lt;/</a:t>
            </a:r>
            <a:r>
              <a:rPr lang="en-US" sz="1800" dirty="0" err="1" smtClean="0"/>
              <a:t>groupId</a:t>
            </a:r>
            <a:r>
              <a:rPr lang="en-US" sz="1800" dirty="0" smtClean="0"/>
              <a:t>&gt;  &lt;</a:t>
            </a:r>
            <a:r>
              <a:rPr lang="en-US" sz="1800" dirty="0" err="1" smtClean="0"/>
              <a:t>artifactId</a:t>
            </a:r>
            <a:r>
              <a:rPr lang="en-US" sz="1800" dirty="0" smtClean="0"/>
              <a:t>&gt;</a:t>
            </a:r>
            <a:r>
              <a:rPr lang="en-US" sz="1800" dirty="0" err="1" smtClean="0"/>
              <a:t>mockito</a:t>
            </a:r>
            <a:r>
              <a:rPr lang="en-US" sz="1800" dirty="0" smtClean="0"/>
              <a:t>-core&lt;/</a:t>
            </a:r>
            <a:r>
              <a:rPr lang="en-US" sz="1800" dirty="0" err="1" smtClean="0"/>
              <a:t>artifactId</a:t>
            </a:r>
            <a:r>
              <a:rPr lang="en-US" sz="1800" dirty="0" smtClean="0"/>
              <a:t>&gt;</a:t>
            </a:r>
            <a:endParaRPr lang="en-US" sz="1800" dirty="0" smtClean="0"/>
          </a:p>
          <a:p>
            <a:pPr>
              <a:buNone/>
            </a:pPr>
            <a:r>
              <a:rPr lang="en-US" sz="1800" dirty="0" smtClean="0"/>
              <a:t>    &lt;version&gt;2.13.0&lt;/version&gt;</a:t>
            </a:r>
            <a:endParaRPr lang="en-US" sz="1800" dirty="0" smtClean="0"/>
          </a:p>
          <a:p>
            <a:pPr>
              <a:buNone/>
            </a:pPr>
            <a:r>
              <a:rPr lang="en-US" sz="1800" dirty="0" smtClean="0"/>
              <a:t>    &lt;/dependency&gt; </a:t>
            </a:r>
            <a:endParaRPr lang="en-US" sz="1800" dirty="0" smtClean="0"/>
          </a:p>
          <a:p>
            <a:pPr>
              <a:buNone/>
            </a:pPr>
            <a:r>
              <a:rPr lang="en-US" sz="1800" dirty="0" smtClean="0"/>
              <a:t>    &lt;dependency&gt; </a:t>
            </a:r>
            <a:endParaRPr lang="en-US" sz="1800" dirty="0" smtClean="0"/>
          </a:p>
          <a:p>
            <a:pPr>
              <a:buNone/>
            </a:pPr>
            <a:r>
              <a:rPr lang="en-US" sz="1800" dirty="0" smtClean="0"/>
              <a:t>    &lt;</a:t>
            </a:r>
            <a:r>
              <a:rPr lang="en-US" sz="1800" dirty="0" err="1" smtClean="0"/>
              <a:t>groupId</a:t>
            </a:r>
            <a:r>
              <a:rPr lang="en-US" sz="1800" dirty="0" smtClean="0"/>
              <a:t>&gt;</a:t>
            </a:r>
            <a:r>
              <a:rPr lang="en-US" sz="1800" dirty="0" err="1" smtClean="0"/>
              <a:t>org.springframework.boot</a:t>
            </a:r>
            <a:r>
              <a:rPr lang="en-US" sz="1800" dirty="0" smtClean="0"/>
              <a:t>&lt;/</a:t>
            </a:r>
            <a:r>
              <a:rPr lang="en-US" sz="1800" dirty="0" err="1" smtClean="0"/>
              <a:t>groupId</a:t>
            </a:r>
            <a:r>
              <a:rPr lang="en-US" sz="1800" dirty="0" smtClean="0"/>
              <a:t>&gt;</a:t>
            </a:r>
            <a:endParaRPr lang="en-US" sz="1800" dirty="0" smtClean="0"/>
          </a:p>
          <a:p>
            <a:pPr>
              <a:buNone/>
            </a:pPr>
            <a:r>
              <a:rPr lang="en-US" sz="1800" dirty="0" smtClean="0"/>
              <a:t>    &lt;</a:t>
            </a:r>
            <a:r>
              <a:rPr lang="en-US" sz="1800" dirty="0" err="1" smtClean="0"/>
              <a:t>artifactId</a:t>
            </a:r>
            <a:r>
              <a:rPr lang="en-US" sz="1800" dirty="0" smtClean="0"/>
              <a:t>&gt;spring-boot-starter-test&lt;/</a:t>
            </a:r>
            <a:r>
              <a:rPr lang="en-US" sz="1800" dirty="0" err="1" smtClean="0"/>
              <a:t>artifactId</a:t>
            </a:r>
            <a:r>
              <a:rPr lang="en-US" sz="1800" dirty="0" smtClean="0"/>
              <a:t>&gt; &lt;scope&gt;test&lt;/scope&gt;</a:t>
            </a:r>
            <a:endParaRPr lang="en-US" sz="1800" dirty="0" smtClean="0"/>
          </a:p>
          <a:p>
            <a:pPr>
              <a:buNone/>
            </a:pPr>
            <a:r>
              <a:rPr lang="en-US" sz="1800" dirty="0" smtClean="0"/>
              <a:t>    &lt;/dependency&gt;</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8728" y="1071546"/>
            <a:ext cx="6900882" cy="846980"/>
          </a:xfrm>
        </p:spPr>
        <p:txBody>
          <a:bodyPr>
            <a:normAutofit fontScale="90000"/>
          </a:bodyPr>
          <a:lstStyle/>
          <a:p>
            <a:br>
              <a:rPr lang="en-US" sz="4400" dirty="0" smtClean="0"/>
            </a:br>
            <a:br>
              <a:rPr lang="en-US" sz="4400" dirty="0" smtClean="0"/>
            </a:br>
            <a:br>
              <a:rPr lang="en-US" sz="4400" dirty="0" smtClean="0"/>
            </a:br>
            <a:br>
              <a:rPr lang="en-US" sz="4400" dirty="0" smtClean="0"/>
            </a:br>
            <a:br>
              <a:rPr lang="en-US" sz="4400" dirty="0" smtClean="0"/>
            </a:br>
            <a:br>
              <a:rPr lang="en-US" sz="4400" dirty="0" smtClean="0"/>
            </a:br>
            <a:br>
              <a:rPr lang="en-US" sz="4400" dirty="0" smtClean="0"/>
            </a:br>
            <a:r>
              <a:rPr lang="en-US" sz="4400" dirty="0" smtClean="0"/>
              <a:t>Use case of the Application</a:t>
            </a:r>
            <a:br>
              <a:rPr lang="en-US" sz="4400" dirty="0" smtClean="0"/>
            </a:br>
            <a:endParaRPr lang="en-US" dirty="0"/>
          </a:p>
        </p:txBody>
      </p:sp>
      <p:sp>
        <p:nvSpPr>
          <p:cNvPr id="2" name="Content Placeholder 1"/>
          <p:cNvSpPr>
            <a:spLocks noGrp="1"/>
          </p:cNvSpPr>
          <p:nvPr>
            <p:ph idx="1"/>
          </p:nvPr>
        </p:nvSpPr>
        <p:spPr/>
        <p:txBody>
          <a:bodyPr>
            <a:normAutofit/>
          </a:bodyPr>
          <a:lstStyle/>
          <a:p>
            <a:r>
              <a:rPr lang="en-US" sz="1800" dirty="0" smtClean="0"/>
              <a:t>This application can be very useful for the schools because by using this application students can easily get their desired data and </a:t>
            </a:r>
            <a:r>
              <a:rPr lang="en-US" sz="1800" dirty="0" smtClean="0"/>
              <a:t> </a:t>
            </a:r>
            <a:r>
              <a:rPr lang="en-US" sz="1800" dirty="0" smtClean="0"/>
              <a:t>the school will also have all the records. </a:t>
            </a:r>
            <a:endParaRPr lang="en-US" sz="1800" dirty="0" smtClean="0"/>
          </a:p>
          <a:p>
            <a:r>
              <a:rPr lang="en-US" sz="1800" dirty="0" smtClean="0"/>
              <a:t>This application is very simple to develop ,maintain and update.</a:t>
            </a:r>
            <a:endParaRPr lang="en-US" sz="1800" dirty="0" smtClean="0"/>
          </a:p>
          <a:p>
            <a:r>
              <a:rPr lang="en-US" sz="1800" dirty="0" smtClean="0"/>
              <a:t>This application can be secure using spring security.</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00108"/>
            <a:ext cx="7429552" cy="2554545"/>
          </a:xfrm>
          <a:prstGeom prst="rect">
            <a:avLst/>
          </a:prstGeom>
          <a:noFill/>
        </p:spPr>
        <p:txBody>
          <a:bodyPr wrap="square" rtlCol="0">
            <a:spAutoFit/>
          </a:bodyPr>
          <a:lstStyle/>
          <a:p>
            <a:endParaRPr lang="en-US" sz="4000" dirty="0" smtClean="0"/>
          </a:p>
          <a:p>
            <a:endParaRPr lang="en-US" sz="4000" dirty="0"/>
          </a:p>
          <a:p>
            <a:endParaRPr lang="en-US" sz="4000" dirty="0" smtClean="0"/>
          </a:p>
          <a:p>
            <a:r>
              <a:rPr lang="en-US" sz="4000" dirty="0" smtClean="0"/>
              <a:t>            THANK YOU</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sz="4000" dirty="0" smtClean="0"/>
              <a:t>Table of content:</a:t>
            </a:r>
            <a:endParaRPr lang="en-US" sz="4000" dirty="0"/>
          </a:p>
        </p:txBody>
      </p:sp>
      <p:sp>
        <p:nvSpPr>
          <p:cNvPr id="2" name="Content Placeholder 1"/>
          <p:cNvSpPr>
            <a:spLocks noGrp="1"/>
          </p:cNvSpPr>
          <p:nvPr>
            <p:ph idx="1"/>
          </p:nvPr>
        </p:nvSpPr>
        <p:spPr/>
        <p:txBody>
          <a:bodyPr/>
          <a:lstStyle/>
          <a:p>
            <a:r>
              <a:rPr lang="en-US" sz="1800" dirty="0" smtClean="0"/>
              <a:t> About the Project</a:t>
            </a:r>
            <a:endParaRPr lang="en-US" sz="1800" dirty="0" smtClean="0"/>
          </a:p>
          <a:p>
            <a:r>
              <a:rPr lang="en-US" sz="1800" dirty="0" smtClean="0"/>
              <a:t>About the </a:t>
            </a:r>
            <a:r>
              <a:rPr lang="en-US" sz="1800" dirty="0" err="1" smtClean="0"/>
              <a:t>microservices</a:t>
            </a:r>
            <a:r>
              <a:rPr lang="en-US" sz="1800" dirty="0" smtClean="0"/>
              <a:t> 1</a:t>
            </a:r>
            <a:endParaRPr lang="en-US" sz="1800" dirty="0" smtClean="0"/>
          </a:p>
          <a:p>
            <a:r>
              <a:rPr lang="en-US" sz="1800" dirty="0" smtClean="0"/>
              <a:t>About the </a:t>
            </a:r>
            <a:r>
              <a:rPr lang="en-US" sz="1800" dirty="0" err="1" smtClean="0"/>
              <a:t>microservices</a:t>
            </a:r>
            <a:r>
              <a:rPr lang="en-US" sz="1800" dirty="0" smtClean="0"/>
              <a:t> 2</a:t>
            </a:r>
            <a:endParaRPr lang="en-US" sz="1800" dirty="0" smtClean="0"/>
          </a:p>
          <a:p>
            <a:r>
              <a:rPr lang="en-US" sz="1800" dirty="0" smtClean="0"/>
              <a:t>Tools and technologies used</a:t>
            </a:r>
            <a:endParaRPr lang="en-US" sz="1800" dirty="0" smtClean="0"/>
          </a:p>
          <a:p>
            <a:r>
              <a:rPr lang="en-US" sz="1800" dirty="0" smtClean="0"/>
              <a:t>Architecture and designs</a:t>
            </a:r>
            <a:endParaRPr lang="en-US" sz="1800" dirty="0" smtClean="0"/>
          </a:p>
          <a:p>
            <a:r>
              <a:rPr lang="en-US" sz="1800" dirty="0" smtClean="0"/>
              <a:t>Unit Test Coverage</a:t>
            </a:r>
            <a:endParaRPr lang="en-US" sz="1800" dirty="0" smtClean="0"/>
          </a:p>
          <a:p>
            <a:r>
              <a:rPr lang="en-US" sz="1800" dirty="0" smtClean="0"/>
              <a:t>Use case of the Application</a:t>
            </a:r>
            <a:endParaRPr lang="en-US" sz="1800" dirty="0" smtClean="0"/>
          </a:p>
          <a:p>
            <a:endParaRPr lang="en-US" sz="1800" dirty="0" smtClean="0"/>
          </a:p>
          <a:p>
            <a:endParaRPr lang="en-US" sz="1800" dirty="0" smtClean="0"/>
          </a:p>
          <a:p>
            <a:endParaRPr lang="en-US" sz="1800" dirty="0" smtClean="0"/>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Name: </a:t>
            </a:r>
            <a:r>
              <a:rPr lang="en-US" sz="4000" dirty="0" err="1" smtClean="0"/>
              <a:t>ExamResultSearchApp</a:t>
            </a:r>
            <a:br>
              <a:rPr lang="en-US" sz="2800" dirty="0" smtClean="0"/>
            </a:br>
            <a:endParaRPr lang="en-US" sz="2800" dirty="0"/>
          </a:p>
        </p:txBody>
      </p:sp>
      <p:sp>
        <p:nvSpPr>
          <p:cNvPr id="3" name="Content Placeholder 2"/>
          <p:cNvSpPr>
            <a:spLocks noGrp="1"/>
          </p:cNvSpPr>
          <p:nvPr>
            <p:ph idx="1"/>
          </p:nvPr>
        </p:nvSpPr>
        <p:spPr/>
        <p:txBody>
          <a:bodyPr>
            <a:normAutofit/>
          </a:bodyPr>
          <a:lstStyle/>
          <a:p>
            <a:r>
              <a:rPr lang="en-US" sz="2000" dirty="0" smtClean="0"/>
              <a:t>Details</a:t>
            </a:r>
            <a:r>
              <a:rPr lang="en-US" sz="1800" dirty="0" smtClean="0"/>
              <a:t>: This is a </a:t>
            </a:r>
            <a:r>
              <a:rPr lang="en-US" sz="1800" dirty="0" err="1" smtClean="0"/>
              <a:t>microservices</a:t>
            </a:r>
            <a:r>
              <a:rPr lang="en-US" sz="1800" dirty="0" smtClean="0"/>
              <a:t> spring boot application. which is used to process the student exam result for different use cases.</a:t>
            </a:r>
            <a:endParaRPr lang="en-US" sz="1800" dirty="0" smtClean="0"/>
          </a:p>
          <a:p>
            <a:r>
              <a:rPr lang="en-US" sz="1800" dirty="0" smtClean="0"/>
              <a:t>The use cases are shown below:</a:t>
            </a:r>
            <a:endParaRPr lang="en-US" sz="1800" dirty="0" smtClean="0"/>
          </a:p>
          <a:p>
            <a:pPr marL="342900" indent="-342900">
              <a:buAutoNum type="arabicParenR"/>
            </a:pPr>
            <a:r>
              <a:rPr lang="en-US" sz="1800" dirty="0" smtClean="0"/>
              <a:t>Search Result </a:t>
            </a:r>
            <a:endParaRPr lang="en-US" sz="1800" dirty="0" smtClean="0"/>
          </a:p>
          <a:p>
            <a:pPr marL="342900" indent="-342900">
              <a:buAutoNum type="arabicParenR"/>
            </a:pPr>
            <a:r>
              <a:rPr lang="en-US" sz="1800" dirty="0" smtClean="0"/>
              <a:t>Store Result</a:t>
            </a:r>
            <a:endParaRPr lang="en-US" sz="1800" dirty="0" smtClean="0"/>
          </a:p>
          <a:p>
            <a:pPr marL="342900" indent="-342900">
              <a:buAutoNum type="arabicParenR"/>
            </a:pPr>
            <a:r>
              <a:rPr lang="en-US" sz="1800" dirty="0" smtClean="0"/>
              <a:t>Update Result</a:t>
            </a:r>
            <a:endParaRPr lang="en-US" sz="1800" dirty="0" smtClean="0"/>
          </a:p>
          <a:p>
            <a:pPr marL="342900" indent="-342900">
              <a:buAutoNum type="arabicParenR" startAt="4"/>
            </a:pPr>
            <a:r>
              <a:rPr lang="en-US" sz="1800" dirty="0" smtClean="0"/>
              <a:t>Delete  Result</a:t>
            </a:r>
            <a:endParaRPr lang="en-US" sz="1800" dirty="0" smtClean="0"/>
          </a:p>
          <a:p>
            <a:pPr marL="342900" indent="-342900"/>
            <a:endParaRPr lang="en-US" sz="1800" dirty="0" smtClean="0"/>
          </a:p>
          <a:p>
            <a:r>
              <a:rPr lang="en-US" sz="2000" dirty="0" smtClean="0"/>
              <a:t>Architecture</a:t>
            </a:r>
            <a:r>
              <a:rPr lang="en-US" sz="1800" dirty="0" smtClean="0"/>
              <a:t>: There are two </a:t>
            </a:r>
            <a:r>
              <a:rPr lang="en-US" sz="1800" dirty="0" err="1" smtClean="0"/>
              <a:t>microservices</a:t>
            </a:r>
            <a:r>
              <a:rPr lang="en-US" sz="1800" dirty="0" smtClean="0"/>
              <a:t> used here:</a:t>
            </a:r>
            <a:endParaRPr lang="en-US" sz="1800" dirty="0" smtClean="0"/>
          </a:p>
          <a:p>
            <a:pPr marL="342900" indent="-342900">
              <a:buAutoNum type="arabicParenR"/>
            </a:pPr>
            <a:r>
              <a:rPr lang="en-US" sz="1800" dirty="0" smtClean="0"/>
              <a:t>Student-Result</a:t>
            </a:r>
            <a:endParaRPr lang="en-US" sz="1800" dirty="0" smtClean="0"/>
          </a:p>
          <a:p>
            <a:pPr marL="342900" indent="-342900">
              <a:buAutoNum type="arabicParenR"/>
            </a:pPr>
            <a:r>
              <a:rPr lang="en-US" sz="1800" dirty="0" smtClean="0"/>
              <a:t>Result-Processor</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endParaRPr lang="en-US" dirty="0"/>
          </a:p>
        </p:txBody>
      </p:sp>
      <p:sp>
        <p:nvSpPr>
          <p:cNvPr id="3" name="Text Placeholder 2"/>
          <p:cNvSpPr>
            <a:spLocks noGrp="1"/>
          </p:cNvSpPr>
          <p:nvPr>
            <p:ph type="body" sz="half" idx="2"/>
          </p:nvPr>
        </p:nvSpPr>
        <p:spPr/>
        <p:txBody>
          <a:bodyPr>
            <a:normAutofit fontScale="92500"/>
          </a:bodyPr>
          <a:lstStyle/>
          <a:p>
            <a:r>
              <a:rPr lang="en-US" dirty="0" smtClean="0"/>
              <a:t>A </a:t>
            </a:r>
            <a:r>
              <a:rPr lang="en-US" dirty="0" err="1" smtClean="0"/>
              <a:t>microservices</a:t>
            </a:r>
            <a:r>
              <a:rPr lang="en-US" dirty="0" smtClean="0"/>
              <a:t> architecture consists of a collection of small, autonomous services. Each service is self-contained and should implement a single business capability within a bounded context. A bounded context is a natural division within a business and provides an explicit boundary within which a domain model exists.</a:t>
            </a:r>
            <a:endParaRPr lang="en-US" dirty="0"/>
          </a:p>
        </p:txBody>
      </p:sp>
      <p:pic>
        <p:nvPicPr>
          <p:cNvPr id="9" name="Picture Placeholder 8" descr="WhatsApp Image 2022-06-04 at 7.35.06 AM (1).jpeg"/>
          <p:cNvPicPr>
            <a:picLocks noGrp="1" noChangeAspect="1"/>
          </p:cNvPicPr>
          <p:nvPr>
            <p:ph type="pic" idx="1"/>
          </p:nvPr>
        </p:nvPicPr>
        <p:blipFill>
          <a:blip r:embed="rId1"/>
          <a:srcRect l="5942" r="5942"/>
          <a:stretch>
            <a:fillRect/>
          </a:stretch>
        </p:blipFill>
        <p:spPr>
          <a:xfrm>
            <a:off x="3485793" y="1199517"/>
            <a:ext cx="4617720" cy="393192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err="1" smtClean="0"/>
              <a:t>Microservices</a:t>
            </a:r>
            <a:r>
              <a:rPr lang="en-US" sz="4000" dirty="0" smtClean="0"/>
              <a:t> 1</a:t>
            </a:r>
            <a:endParaRPr lang="en-US" sz="4000" dirty="0"/>
          </a:p>
        </p:txBody>
      </p:sp>
      <p:sp>
        <p:nvSpPr>
          <p:cNvPr id="2" name="Content Placeholder 1"/>
          <p:cNvSpPr>
            <a:spLocks noGrp="1"/>
          </p:cNvSpPr>
          <p:nvPr>
            <p:ph idx="1"/>
          </p:nvPr>
        </p:nvSpPr>
        <p:spPr/>
        <p:txBody>
          <a:bodyPr>
            <a:normAutofit/>
          </a:bodyPr>
          <a:lstStyle/>
          <a:p>
            <a:r>
              <a:rPr lang="en-US" sz="1800" dirty="0" smtClean="0"/>
              <a:t>The </a:t>
            </a:r>
            <a:r>
              <a:rPr lang="en-US" sz="1800" dirty="0" err="1" smtClean="0"/>
              <a:t>microservice</a:t>
            </a:r>
            <a:r>
              <a:rPr lang="en-US" sz="1800" dirty="0" smtClean="0"/>
              <a:t> </a:t>
            </a:r>
            <a:r>
              <a:rPr lang="en-US" sz="1800" dirty="0" err="1" smtClean="0"/>
              <a:t>StudentResult</a:t>
            </a:r>
            <a:r>
              <a:rPr lang="en-US" sz="1800" dirty="0" smtClean="0"/>
              <a:t> expose one Rest Endpoint used to search the result of student based on </a:t>
            </a:r>
            <a:r>
              <a:rPr lang="en-US" sz="1800" dirty="0" err="1" smtClean="0"/>
              <a:t>studentname</a:t>
            </a:r>
            <a:r>
              <a:rPr lang="en-US" sz="1800" dirty="0" smtClean="0"/>
              <a:t> query parameter.</a:t>
            </a:r>
            <a:endParaRPr lang="en-US" sz="1800" dirty="0" smtClean="0"/>
          </a:p>
          <a:p>
            <a:r>
              <a:rPr lang="en-US" sz="1800" dirty="0" smtClean="0"/>
              <a:t>Ex: /</a:t>
            </a:r>
            <a:r>
              <a:rPr lang="en-US" sz="1800" dirty="0" err="1" smtClean="0"/>
              <a:t>getresult</a:t>
            </a:r>
            <a:r>
              <a:rPr lang="en-US" sz="1800" dirty="0" smtClean="0"/>
              <a:t>/name=</a:t>
            </a:r>
            <a:r>
              <a:rPr lang="en-US" sz="1800" dirty="0" err="1" smtClean="0"/>
              <a:t>studentname</a:t>
            </a:r>
            <a:r>
              <a:rPr lang="en-US" sz="1800" dirty="0" smtClean="0"/>
              <a:t> (GET).</a:t>
            </a:r>
            <a:endParaRPr lang="en-US" sz="1800" dirty="0" smtClean="0"/>
          </a:p>
          <a:p>
            <a:r>
              <a:rPr lang="en-US" sz="1800" dirty="0" smtClean="0"/>
              <a:t>The end point has access only by user authorization.</a:t>
            </a:r>
            <a:endParaRPr lang="en-US" sz="1800" dirty="0" smtClean="0"/>
          </a:p>
          <a:p>
            <a:r>
              <a:rPr lang="en-US" sz="1800" dirty="0" smtClean="0"/>
              <a:t>The </a:t>
            </a:r>
            <a:r>
              <a:rPr lang="en-US" sz="1800" dirty="0" err="1" smtClean="0"/>
              <a:t>microservice</a:t>
            </a:r>
            <a:r>
              <a:rPr lang="en-US" sz="1800" dirty="0" smtClean="0"/>
              <a:t> 1 has different content which includes </a:t>
            </a:r>
            <a:r>
              <a:rPr lang="en-US" sz="1800" dirty="0" err="1" smtClean="0"/>
              <a:t>pom</a:t>
            </a:r>
            <a:r>
              <a:rPr lang="en-US" sz="1800" dirty="0" smtClean="0"/>
              <a:t> file, </a:t>
            </a:r>
            <a:r>
              <a:rPr lang="en-US" sz="1800" dirty="0" err="1" smtClean="0"/>
              <a:t>controller,component</a:t>
            </a:r>
            <a:r>
              <a:rPr lang="en-US" sz="1800" dirty="0" smtClean="0"/>
              <a:t> package, model </a:t>
            </a:r>
            <a:r>
              <a:rPr lang="en-US" sz="1800" dirty="0" err="1" smtClean="0"/>
              <a:t>package,main</a:t>
            </a:r>
            <a:r>
              <a:rPr lang="en-US" sz="1800" dirty="0" smtClean="0"/>
              <a:t> class.</a:t>
            </a:r>
            <a:endParaRPr lang="en-US" sz="1800" dirty="0" smtClean="0"/>
          </a:p>
          <a:p>
            <a:pPr marL="0" indent="0">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err="1" smtClean="0"/>
              <a:t>Microservices</a:t>
            </a:r>
            <a:r>
              <a:rPr lang="en-US" sz="4000" dirty="0" smtClean="0"/>
              <a:t> 2</a:t>
            </a:r>
            <a:endParaRPr lang="en-US" sz="4000" dirty="0"/>
          </a:p>
        </p:txBody>
      </p:sp>
      <p:sp>
        <p:nvSpPr>
          <p:cNvPr id="2" name="Content Placeholder 1"/>
          <p:cNvSpPr>
            <a:spLocks noGrp="1"/>
          </p:cNvSpPr>
          <p:nvPr>
            <p:ph idx="1"/>
          </p:nvPr>
        </p:nvSpPr>
        <p:spPr/>
        <p:txBody>
          <a:bodyPr>
            <a:normAutofit/>
          </a:bodyPr>
          <a:lstStyle/>
          <a:p>
            <a:r>
              <a:rPr lang="en-US" sz="1800" dirty="0" smtClean="0"/>
              <a:t>The </a:t>
            </a:r>
            <a:r>
              <a:rPr lang="en-US" sz="1800" dirty="0" err="1" smtClean="0"/>
              <a:t>microservice</a:t>
            </a:r>
            <a:r>
              <a:rPr lang="en-US" sz="1800" dirty="0" smtClean="0"/>
              <a:t> </a:t>
            </a:r>
            <a:r>
              <a:rPr lang="en-US" sz="1800" dirty="0" err="1" smtClean="0"/>
              <a:t>ResultProcessor</a:t>
            </a:r>
            <a:r>
              <a:rPr lang="en-US" sz="1800" dirty="0" smtClean="0"/>
              <a:t> expose three Rest endpoints used to store, update and delete exam result as following:</a:t>
            </a:r>
            <a:endParaRPr lang="en-US" sz="1800" dirty="0" smtClean="0"/>
          </a:p>
          <a:p>
            <a:r>
              <a:rPr lang="en-US" sz="1800" dirty="0" smtClean="0"/>
              <a:t>Ex: /</a:t>
            </a:r>
            <a:r>
              <a:rPr lang="en-US" sz="1800" dirty="0" err="1" smtClean="0"/>
              <a:t>storeresult</a:t>
            </a:r>
            <a:r>
              <a:rPr lang="en-US" sz="1800" dirty="0" smtClean="0"/>
              <a:t> (POST)</a:t>
            </a:r>
            <a:endParaRPr lang="en-US" sz="1800" dirty="0" smtClean="0"/>
          </a:p>
          <a:p>
            <a:r>
              <a:rPr lang="en-US" sz="1800" dirty="0" smtClean="0"/>
              <a:t>Ex: /</a:t>
            </a:r>
            <a:r>
              <a:rPr lang="en-US" sz="1800" dirty="0" err="1" smtClean="0"/>
              <a:t>updateresult</a:t>
            </a:r>
            <a:r>
              <a:rPr lang="en-US" sz="1800" dirty="0" smtClean="0"/>
              <a:t>/name=</a:t>
            </a:r>
            <a:r>
              <a:rPr lang="en-US" sz="1800" dirty="0" err="1" smtClean="0"/>
              <a:t>studentname</a:t>
            </a:r>
            <a:r>
              <a:rPr lang="en-US" sz="1800" dirty="0" smtClean="0"/>
              <a:t> (PUT)</a:t>
            </a:r>
            <a:endParaRPr lang="en-US" sz="1800" dirty="0" smtClean="0"/>
          </a:p>
          <a:p>
            <a:r>
              <a:rPr lang="en-US" sz="1800" dirty="0" smtClean="0"/>
              <a:t>Ex: /</a:t>
            </a:r>
            <a:r>
              <a:rPr lang="en-US" sz="1800" dirty="0" err="1" smtClean="0"/>
              <a:t>deleteresult</a:t>
            </a:r>
            <a:r>
              <a:rPr lang="en-US" sz="1800" dirty="0" smtClean="0"/>
              <a:t>/name=</a:t>
            </a:r>
            <a:r>
              <a:rPr lang="en-US" sz="1800" dirty="0" err="1" smtClean="0"/>
              <a:t>studentname</a:t>
            </a:r>
            <a:r>
              <a:rPr lang="en-US" sz="1800" dirty="0" smtClean="0"/>
              <a:t> (DELETE)</a:t>
            </a:r>
            <a:endParaRPr lang="en-US" sz="1800" dirty="0" smtClean="0"/>
          </a:p>
          <a:p>
            <a:r>
              <a:rPr lang="en-US" sz="1800" dirty="0" smtClean="0"/>
              <a:t>The above all three end points should be only access for admin user.</a:t>
            </a:r>
            <a:endParaRPr lang="en-US" sz="1800" dirty="0" smtClean="0"/>
          </a:p>
          <a:p>
            <a:r>
              <a:rPr lang="en-US" sz="1800" dirty="0" smtClean="0"/>
              <a:t>The </a:t>
            </a:r>
            <a:r>
              <a:rPr lang="en-US" sz="1800" dirty="0" err="1" smtClean="0"/>
              <a:t>microservice</a:t>
            </a:r>
            <a:r>
              <a:rPr lang="en-US" sz="1800" dirty="0" smtClean="0"/>
              <a:t> 2 has different content which includes </a:t>
            </a:r>
            <a:r>
              <a:rPr lang="en-US" sz="1800" dirty="0" err="1" smtClean="0"/>
              <a:t>pom</a:t>
            </a:r>
            <a:r>
              <a:rPr lang="en-US" sz="1800" dirty="0" smtClean="0"/>
              <a:t> file, </a:t>
            </a:r>
            <a:r>
              <a:rPr lang="en-US" sz="1800" dirty="0" err="1" smtClean="0"/>
              <a:t>controller,config</a:t>
            </a:r>
            <a:r>
              <a:rPr lang="en-US" sz="1800" dirty="0" smtClean="0"/>
              <a:t> package, model </a:t>
            </a:r>
            <a:r>
              <a:rPr lang="en-US" sz="1800" dirty="0" err="1" smtClean="0"/>
              <a:t>package,main</a:t>
            </a:r>
            <a:r>
              <a:rPr lang="en-US" sz="1800" dirty="0" smtClean="0"/>
              <a:t> </a:t>
            </a:r>
            <a:r>
              <a:rPr lang="en-US" sz="1800" dirty="0" err="1" smtClean="0"/>
              <a:t>class,service</a:t>
            </a:r>
            <a:r>
              <a:rPr lang="en-US" sz="1800" dirty="0" smtClean="0"/>
              <a:t> package.</a:t>
            </a:r>
            <a:endParaRPr lang="en-US" sz="1800" dirty="0" smtClean="0"/>
          </a:p>
          <a:p>
            <a:pPr marL="0" indent="0">
              <a:buNone/>
            </a:pPr>
            <a:endParaRPr lang="en-US" sz="18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Tools And Technologies Used</a:t>
            </a:r>
            <a:endParaRPr lang="en-US" sz="4000" dirty="0"/>
          </a:p>
        </p:txBody>
      </p:sp>
      <p:sp>
        <p:nvSpPr>
          <p:cNvPr id="2" name="Content Placeholder 1"/>
          <p:cNvSpPr>
            <a:spLocks noGrp="1"/>
          </p:cNvSpPr>
          <p:nvPr>
            <p:ph idx="1"/>
          </p:nvPr>
        </p:nvSpPr>
        <p:spPr/>
        <p:txBody>
          <a:bodyPr/>
          <a:lstStyle/>
          <a:p>
            <a:r>
              <a:rPr lang="en-US" sz="1800" dirty="0" smtClean="0"/>
              <a:t>Virtual Machine </a:t>
            </a:r>
            <a:endParaRPr lang="en-US" sz="1800" dirty="0" smtClean="0"/>
          </a:p>
          <a:p>
            <a:r>
              <a:rPr lang="en-US" sz="1800" dirty="0" smtClean="0"/>
              <a:t>Postman </a:t>
            </a:r>
            <a:endParaRPr lang="en-US" sz="1800" dirty="0" smtClean="0"/>
          </a:p>
          <a:p>
            <a:r>
              <a:rPr lang="en-US" sz="1800" dirty="0" err="1" smtClean="0"/>
              <a:t>IntelliJ</a:t>
            </a:r>
            <a:endParaRPr lang="en-US" sz="1800" dirty="0" smtClean="0"/>
          </a:p>
          <a:p>
            <a:r>
              <a:rPr lang="en-US" sz="1800" dirty="0" err="1" smtClean="0"/>
              <a:t>Cygwin</a:t>
            </a:r>
            <a:endParaRPr lang="en-US" sz="1800" dirty="0" smtClean="0"/>
          </a:p>
          <a:p>
            <a:r>
              <a:rPr lang="en-US" sz="1800" dirty="0" err="1" smtClean="0"/>
              <a:t>Docker</a:t>
            </a:r>
            <a:r>
              <a:rPr lang="en-US" sz="1800" dirty="0" smtClean="0"/>
              <a:t> </a:t>
            </a:r>
            <a:endParaRPr lang="en-US" sz="1800" dirty="0" smtClean="0"/>
          </a:p>
          <a:p>
            <a:r>
              <a:rPr lang="en-US" sz="1800" dirty="0" err="1" smtClean="0"/>
              <a:t>MongoDB</a:t>
            </a:r>
            <a:endParaRPr lang="en-US" sz="1800" dirty="0" smtClean="0"/>
          </a:p>
          <a:p>
            <a:r>
              <a:rPr lang="en-US" sz="1800" dirty="0" err="1" smtClean="0"/>
              <a:t>RabbitMQ</a:t>
            </a:r>
            <a:endParaRPr lang="en-US" sz="1800" dirty="0" err="1" smtClean="0"/>
          </a:p>
          <a:p>
            <a:r>
              <a:rPr lang="en-US" sz="1800" dirty="0" err="1" smtClean="0"/>
              <a:t>Maven</a:t>
            </a:r>
            <a:endParaRPr lang="en-US" sz="18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a:t>
            </a:r>
            <a:endParaRPr lang="en-US" dirty="0"/>
          </a:p>
        </p:txBody>
      </p:sp>
      <p:sp>
        <p:nvSpPr>
          <p:cNvPr id="2" name="Text Placeholder 1"/>
          <p:cNvSpPr>
            <a:spLocks noGrp="1"/>
          </p:cNvSpPr>
          <p:nvPr>
            <p:ph type="body" sz="half" idx="2"/>
          </p:nvPr>
        </p:nvSpPr>
        <p:spPr/>
        <p:txBody>
          <a:bodyPr>
            <a:normAutofit/>
          </a:bodyPr>
          <a:lstStyle/>
          <a:p>
            <a:r>
              <a:rPr lang="en-US" dirty="0" smtClean="0"/>
              <a:t>A virtual machine (VM) is a digital version of a physical computer. Virtual machine software can run programs and operating systems, store data, connect to networks, and do other computing functions, and requires maintenance such as updates and system monitoring.</a:t>
            </a:r>
            <a:endParaRPr lang="en-US" dirty="0"/>
          </a:p>
        </p:txBody>
      </p:sp>
      <p:pic>
        <p:nvPicPr>
          <p:cNvPr id="7" name="Picture Placeholder 6" descr="WhatsApp Image 2022-06-05 at 7.37.36 PM"/>
          <p:cNvPicPr>
            <a:picLocks noChangeAspect="1"/>
          </p:cNvPicPr>
          <p:nvPr>
            <p:ph type="pic" idx="1"/>
          </p:nvPr>
        </p:nvPicPr>
        <p:blipFill>
          <a:blip r:embed="rId1"/>
          <a:stretch>
            <a:fillRect/>
          </a:stretch>
        </p:blipFill>
        <p:spPr>
          <a:xfrm>
            <a:off x="3485515" y="1740535"/>
            <a:ext cx="4617720" cy="28486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Postman</a:t>
            </a:r>
            <a:endParaRPr lang="en-US" dirty="0"/>
          </a:p>
        </p:txBody>
      </p:sp>
      <p:sp>
        <p:nvSpPr>
          <p:cNvPr id="2" name="Text Placeholder 1"/>
          <p:cNvSpPr>
            <a:spLocks noGrp="1"/>
          </p:cNvSpPr>
          <p:nvPr>
            <p:ph type="body" sz="half" idx="2"/>
          </p:nvPr>
        </p:nvSpPr>
        <p:spPr/>
        <p:txBody>
          <a:bodyPr>
            <a:normAutofit/>
          </a:bodyPr>
          <a:lstStyle/>
          <a:p>
            <a:r>
              <a:rPr lang="en-US" dirty="0" smtClean="0"/>
              <a:t>Postman Console is analogous to a browser’s version of the developer console, except that it’s tuned for API </a:t>
            </a:r>
            <a:r>
              <a:rPr lang="en-US" dirty="0" err="1" smtClean="0"/>
              <a:t>development.If</a:t>
            </a:r>
            <a:r>
              <a:rPr lang="en-US" dirty="0" smtClean="0"/>
              <a:t> an API or API test is not behaving as you expect, this would be the place where you will go to deep dive while debugging the same.</a:t>
            </a:r>
            <a:endParaRPr lang="en-US" dirty="0"/>
          </a:p>
        </p:txBody>
      </p:sp>
      <p:pic>
        <p:nvPicPr>
          <p:cNvPr id="7" name="Picture Placeholder 6" descr="WhatsApp Image 2022-06-05 at 7.50.09 PM"/>
          <p:cNvPicPr>
            <a:picLocks noChangeAspect="1"/>
          </p:cNvPicPr>
          <p:nvPr>
            <p:ph type="pic" idx="1"/>
          </p:nvPr>
        </p:nvPicPr>
        <p:blipFill>
          <a:blip r:embed="rId1"/>
          <a:stretch>
            <a:fillRect/>
          </a:stretch>
        </p:blipFill>
        <p:spPr>
          <a:xfrm>
            <a:off x="3485515" y="1695450"/>
            <a:ext cx="4617720" cy="293941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4908</Words>
  <Application>WPS Presentation</Application>
  <PresentationFormat>On-screen Show (4:3)</PresentationFormat>
  <Paragraphs>130</Paragraphs>
  <Slides>18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Wingdings 2</vt:lpstr>
      <vt:lpstr>Constantia</vt:lpstr>
      <vt:lpstr>Calibri</vt:lpstr>
      <vt:lpstr>Microsoft YaHei</vt:lpstr>
      <vt:lpstr>Arial Unicode MS</vt:lpstr>
      <vt:lpstr>Flow</vt:lpstr>
      <vt:lpstr>Presentation on  ExamResultSearchApp</vt:lpstr>
      <vt:lpstr> Table of content:</vt:lpstr>
      <vt:lpstr>Project Name: ExamResultSearchApp </vt:lpstr>
      <vt:lpstr>Architecture </vt:lpstr>
      <vt:lpstr>Microservices 1</vt:lpstr>
      <vt:lpstr>Microservices 2</vt:lpstr>
      <vt:lpstr>Tools And Technologies Used</vt:lpstr>
      <vt:lpstr>Virtual Machine</vt:lpstr>
      <vt:lpstr>Postman</vt:lpstr>
      <vt:lpstr>IntelliJ</vt:lpstr>
      <vt:lpstr>Cygwin</vt:lpstr>
      <vt:lpstr>Docker</vt:lpstr>
      <vt:lpstr>MongoDB</vt:lpstr>
      <vt:lpstr>RabbitMQ</vt:lpstr>
      <vt:lpstr>PowerPoint 演示文稿</vt:lpstr>
      <vt:lpstr>Unit Test Coverage</vt:lpstr>
      <vt:lpstr>       Use case of the Application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ExamResultSearchApp</dc:title>
  <dc:creator>user</dc:creator>
  <cp:lastModifiedBy>user</cp:lastModifiedBy>
  <cp:revision>31</cp:revision>
  <dcterms:created xsi:type="dcterms:W3CDTF">2022-06-03T12:05:00Z</dcterms:created>
  <dcterms:modified xsi:type="dcterms:W3CDTF">2022-06-05T14:28:24Z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1803796743AA4906835AEA86DF18ABDB</vt:lpwstr>
  </property>
  <property fmtid="{D5CDD505-2E9C-101B-9397-08002B2CF9AE}" pid="3" name="KSOProductBuildVer">
    <vt:lpwstr>1033-11.2.0.11130</vt:lpwstr>
  </property>
</Properties>
</file>