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830" r:id="rId2"/>
  </p:sldMasterIdLst>
  <p:notesMasterIdLst>
    <p:notesMasterId r:id="rId4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lkumar Vutikuri" userId="cc9ea70395e3e2f0" providerId="LiveId" clId="{C29DAAAD-513F-4B05-9ED5-6450363DA344}"/>
    <pc:docChg chg="modSld">
      <pc:chgData name="Anilkumar Vutikuri" userId="cc9ea70395e3e2f0" providerId="LiveId" clId="{C29DAAAD-513F-4B05-9ED5-6450363DA344}" dt="2022-10-06T03:57:23.890" v="27" actId="1076"/>
      <pc:docMkLst>
        <pc:docMk/>
      </pc:docMkLst>
      <pc:sldChg chg="modSp mod">
        <pc:chgData name="Anilkumar Vutikuri" userId="cc9ea70395e3e2f0" providerId="LiveId" clId="{C29DAAAD-513F-4B05-9ED5-6450363DA344}" dt="2022-10-06T03:57:18.508" v="26" actId="1076"/>
        <pc:sldMkLst>
          <pc:docMk/>
          <pc:sldMk cId="0" sldId="256"/>
        </pc:sldMkLst>
        <pc:spChg chg="mod">
          <ac:chgData name="Anilkumar Vutikuri" userId="cc9ea70395e3e2f0" providerId="LiveId" clId="{C29DAAAD-513F-4B05-9ED5-6450363DA344}" dt="2022-10-06T03:56:48.276" v="24" actId="20577"/>
          <ac:spMkLst>
            <pc:docMk/>
            <pc:sldMk cId="0" sldId="256"/>
            <ac:spMk id="82" creationId="{00000000-0000-0000-0000-000000000000}"/>
          </ac:spMkLst>
        </pc:spChg>
        <pc:picChg chg="mod">
          <ac:chgData name="Anilkumar Vutikuri" userId="cc9ea70395e3e2f0" providerId="LiveId" clId="{C29DAAAD-513F-4B05-9ED5-6450363DA344}" dt="2022-10-06T03:57:18.508" v="26" actId="1076"/>
          <ac:picMkLst>
            <pc:docMk/>
            <pc:sldMk cId="0" sldId="256"/>
            <ac:picMk id="84" creationId="{00000000-0000-0000-0000-000000000000}"/>
          </ac:picMkLst>
        </pc:picChg>
      </pc:sldChg>
      <pc:sldChg chg="modSp mod">
        <pc:chgData name="Anilkumar Vutikuri" userId="cc9ea70395e3e2f0" providerId="LiveId" clId="{C29DAAAD-513F-4B05-9ED5-6450363DA344}" dt="2022-10-06T03:57:23.890" v="27" actId="1076"/>
        <pc:sldMkLst>
          <pc:docMk/>
          <pc:sldMk cId="0" sldId="257"/>
        </pc:sldMkLst>
        <pc:picChg chg="mod">
          <ac:chgData name="Anilkumar Vutikuri" userId="cc9ea70395e3e2f0" providerId="LiveId" clId="{C29DAAAD-513F-4B05-9ED5-6450363DA344}" dt="2022-10-06T03:57:23.890" v="27" actId="1076"/>
          <ac:picMkLst>
            <pc:docMk/>
            <pc:sldMk cId="0" sldId="257"/>
            <ac:picMk id="85" creationId="{00000000-0000-0000-0000-000000000000}"/>
          </ac:picMkLst>
        </pc:picChg>
      </pc:sldChg>
      <pc:sldChg chg="modNotes">
        <pc:chgData name="Anilkumar Vutikuri" userId="cc9ea70395e3e2f0" providerId="LiveId" clId="{C29DAAAD-513F-4B05-9ED5-6450363DA344}" dt="2022-10-06T03:55:51.529" v="0"/>
        <pc:sldMkLst>
          <pc:docMk/>
          <pc:sldMk cId="0" sldId="258"/>
        </pc:sldMkLst>
      </pc:sldChg>
      <pc:sldChg chg="modNotes">
        <pc:chgData name="Anilkumar Vutikuri" userId="cc9ea70395e3e2f0" providerId="LiveId" clId="{C29DAAAD-513F-4B05-9ED5-6450363DA344}" dt="2022-10-06T03:55:51.529" v="0"/>
        <pc:sldMkLst>
          <pc:docMk/>
          <pc:sldMk cId="0" sldId="261"/>
        </pc:sldMkLst>
      </pc:sldChg>
      <pc:sldChg chg="modNotes">
        <pc:chgData name="Anilkumar Vutikuri" userId="cc9ea70395e3e2f0" providerId="LiveId" clId="{C29DAAAD-513F-4B05-9ED5-6450363DA344}" dt="2022-10-06T03:55:51.529" v="0"/>
        <pc:sldMkLst>
          <pc:docMk/>
          <pc:sldMk cId="0" sldId="262"/>
        </pc:sldMkLst>
      </pc:sldChg>
      <pc:sldChg chg="modNotes">
        <pc:chgData name="Anilkumar Vutikuri" userId="cc9ea70395e3e2f0" providerId="LiveId" clId="{C29DAAAD-513F-4B05-9ED5-6450363DA344}" dt="2022-10-06T03:55:51.529" v="0"/>
        <pc:sldMkLst>
          <pc:docMk/>
          <pc:sldMk cId="0" sldId="267"/>
        </pc:sldMkLst>
      </pc:sldChg>
      <pc:sldChg chg="modNotes">
        <pc:chgData name="Anilkumar Vutikuri" userId="cc9ea70395e3e2f0" providerId="LiveId" clId="{C29DAAAD-513F-4B05-9ED5-6450363DA344}" dt="2022-10-06T03:55:51.529" v="0"/>
        <pc:sldMkLst>
          <pc:docMk/>
          <pc:sldMk cId="0" sldId="272"/>
        </pc:sldMkLst>
      </pc:sldChg>
      <pc:sldChg chg="modNotes">
        <pc:chgData name="Anilkumar Vutikuri" userId="cc9ea70395e3e2f0" providerId="LiveId" clId="{C29DAAAD-513F-4B05-9ED5-6450363DA344}" dt="2022-10-06T03:55:51.529" v="0"/>
        <pc:sldMkLst>
          <pc:docMk/>
          <pc:sldMk cId="0" sldId="273"/>
        </pc:sldMkLst>
      </pc:sldChg>
      <pc:sldChg chg="modNotes">
        <pc:chgData name="Anilkumar Vutikuri" userId="cc9ea70395e3e2f0" providerId="LiveId" clId="{C29DAAAD-513F-4B05-9ED5-6450363DA344}" dt="2022-10-06T03:55:51.529" v="0"/>
        <pc:sldMkLst>
          <pc:docMk/>
          <pc:sldMk cId="0" sldId="276"/>
        </pc:sldMkLst>
      </pc:sldChg>
      <pc:sldChg chg="modNotes">
        <pc:chgData name="Anilkumar Vutikuri" userId="cc9ea70395e3e2f0" providerId="LiveId" clId="{C29DAAAD-513F-4B05-9ED5-6450363DA344}" dt="2022-10-06T03:55:51.529" v="0"/>
        <pc:sldMkLst>
          <pc:docMk/>
          <pc:sldMk cId="0" sldId="281"/>
        </pc:sldMkLst>
      </pc:sldChg>
      <pc:sldChg chg="modNotes">
        <pc:chgData name="Anilkumar Vutikuri" userId="cc9ea70395e3e2f0" providerId="LiveId" clId="{C29DAAAD-513F-4B05-9ED5-6450363DA344}" dt="2022-10-06T03:55:51.529" v="0"/>
        <pc:sldMkLst>
          <pc:docMk/>
          <pc:sldMk cId="0" sldId="282"/>
        </pc:sldMkLst>
      </pc:sldChg>
      <pc:sldChg chg="modNotes">
        <pc:chgData name="Anilkumar Vutikuri" userId="cc9ea70395e3e2f0" providerId="LiveId" clId="{C29DAAAD-513F-4B05-9ED5-6450363DA344}" dt="2022-10-06T03:55:51.529" v="0"/>
        <pc:sldMkLst>
          <pc:docMk/>
          <pc:sldMk cId="0" sldId="284"/>
        </pc:sldMkLst>
      </pc:sldChg>
      <pc:sldChg chg="modNotes">
        <pc:chgData name="Anilkumar Vutikuri" userId="cc9ea70395e3e2f0" providerId="LiveId" clId="{C29DAAAD-513F-4B05-9ED5-6450363DA344}" dt="2022-10-06T03:55:51.529" v="0"/>
        <pc:sldMkLst>
          <pc:docMk/>
          <pc:sldMk cId="0" sldId="29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BBD204DA-7A42-4EE7-A94D-B301A2403BC2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5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17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4FAA8F8-208C-4A55-8226-5A9B18A5AFAC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5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4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9AFBB71-D2F4-4323-9A87-47E29F47FC13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26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54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47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14EDD3D-6238-4DB0-9061-1A8654109C6D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27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5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5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3AF9028-4823-4054-B237-6CF6C0E3A4D8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29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5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latin typeface="Arial"/>
              </a:rPr>
              <a:t>API gateway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  <a:tabLst>
                <a:tab pos="0" algn="l"/>
              </a:tabLst>
            </a:pPr>
            <a:r>
              <a:rPr lang="en-US" sz="2000" b="0" strike="noStrike" spc="-1">
                <a:latin typeface="Arial"/>
              </a:rPr>
              <a:t>Insulates the clients from how the application is partitioned into microservices 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  <a:tabLst>
                <a:tab pos="0" algn="l"/>
              </a:tabLst>
            </a:pPr>
            <a:r>
              <a:rPr lang="en-US" sz="2000" b="0" strike="noStrike" spc="-1">
                <a:latin typeface="Arial"/>
              </a:rPr>
              <a:t>insulate the clients from the problem of determining the locations of service instances 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  <a:tabLst>
                <a:tab pos="0" algn="l"/>
              </a:tabLst>
            </a:pPr>
            <a:r>
              <a:rPr lang="en-US" sz="2000" b="0" strike="noStrike" spc="-1">
                <a:latin typeface="Arial"/>
              </a:rPr>
              <a:t>Provides the optimal API for each client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  <a:tabLst>
                <a:tab pos="0" algn="l"/>
              </a:tabLst>
            </a:pPr>
            <a:r>
              <a:rPr lang="en-US" sz="2000" b="0" strike="noStrike" spc="-1">
                <a:latin typeface="Arial"/>
              </a:rPr>
              <a:t>Reduces the number of requests / roundtrips.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  <a:tabLst>
                <a:tab pos="0" algn="l"/>
              </a:tabLst>
            </a:pPr>
            <a:r>
              <a:rPr lang="en-US" sz="2000" b="0" strike="noStrike" spc="-1">
                <a:latin typeface="Arial"/>
              </a:rPr>
              <a:t>Backend for front end</a:t>
            </a:r>
          </a:p>
        </p:txBody>
      </p:sp>
      <p:sp>
        <p:nvSpPr>
          <p:cNvPr id="55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AA58CA7-DADD-421F-8781-7528EA53BF78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36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</p:spPr>
      </p:sp>
      <p:sp>
        <p:nvSpPr>
          <p:cNvPr id="5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2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66340AC-D4A5-48D4-800C-B26F91B2798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2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458FC91-5E18-4053-9E9C-09755CC5A5E9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5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2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0FDDA58-A73E-4C44-A15E-94C6CD64DCE0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</p:spPr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29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945C8E2-6B8E-422A-9278-63BEA46633D8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53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32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F8DBFBE-60FA-40CC-98DB-3A837A75510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53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latin typeface="Arial"/>
              </a:rPr>
              <a:t>Easier to scale / recover from failure</a:t>
            </a:r>
          </a:p>
          <a:p>
            <a:pPr marL="216000" indent="-215640">
              <a:lnSpc>
                <a:spcPct val="100000"/>
              </a:lnSpc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535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BACC276-492C-4114-B3CC-D241F0D231C2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17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5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38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A46D614-EA56-4168-BB0F-E562BF7C7464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18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5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41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4D893A1-4743-48AF-8E8D-464241794C1A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903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974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27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9115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7954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8945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40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2574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9CDD058F-B960-4439-B370-43D89816EE05}" type="datetimeFigureOut">
              <a:rPr lang="en-US" smtClean="0"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9B06-CF2A-459A-8CBC-F18C1D67D2B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947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979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9052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926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56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8.png"/><Relationship Id="rId7" Type="http://schemas.openxmlformats.org/officeDocument/2006/relationships/image" Target="../media/image15.w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4.wmf"/><Relationship Id="rId5" Type="http://schemas.openxmlformats.org/officeDocument/2006/relationships/image" Target="../media/image5.png"/><Relationship Id="rId10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4.wmf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5.wmf"/><Relationship Id="rId9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png"/><Relationship Id="rId7" Type="http://schemas.openxmlformats.org/officeDocument/2006/relationships/image" Target="../media/image15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4.wmf"/><Relationship Id="rId5" Type="http://schemas.openxmlformats.org/officeDocument/2006/relationships/image" Target="../media/image30.png"/><Relationship Id="rId10" Type="http://schemas.openxmlformats.org/officeDocument/2006/relationships/image" Target="../media/image32.png"/><Relationship Id="rId4" Type="http://schemas.openxmlformats.org/officeDocument/2006/relationships/image" Target="../media/image29.png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4.png"/><Relationship Id="rId5" Type="http://schemas.openxmlformats.org/officeDocument/2006/relationships/image" Target="../media/image27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2.png"/><Relationship Id="rId3" Type="http://schemas.openxmlformats.org/officeDocument/2006/relationships/image" Target="../media/image15.wmf"/><Relationship Id="rId7" Type="http://schemas.openxmlformats.org/officeDocument/2006/relationships/image" Target="../media/image38.png"/><Relationship Id="rId12" Type="http://schemas.openxmlformats.org/officeDocument/2006/relationships/image" Target="../media/image41.png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7.jpeg"/><Relationship Id="rId11" Type="http://schemas.openxmlformats.org/officeDocument/2006/relationships/image" Target="../media/image34.png"/><Relationship Id="rId5" Type="http://schemas.openxmlformats.org/officeDocument/2006/relationships/image" Target="../media/image36.png"/><Relationship Id="rId10" Type="http://schemas.openxmlformats.org/officeDocument/2006/relationships/image" Target="../media/image27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15.wmf"/><Relationship Id="rId7" Type="http://schemas.openxmlformats.org/officeDocument/2006/relationships/image" Target="../media/image46.png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50.png"/><Relationship Id="rId4" Type="http://schemas.openxmlformats.org/officeDocument/2006/relationships/image" Target="../media/image1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54.png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36.png"/><Relationship Id="rId7" Type="http://schemas.openxmlformats.org/officeDocument/2006/relationships/image" Target="../media/image61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9.png"/><Relationship Id="rId5" Type="http://schemas.openxmlformats.org/officeDocument/2006/relationships/image" Target="../media/image60.png"/><Relationship Id="rId4" Type="http://schemas.openxmlformats.org/officeDocument/2006/relationships/image" Target="../media/image59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4.png"/><Relationship Id="rId7" Type="http://schemas.openxmlformats.org/officeDocument/2006/relationships/image" Target="../media/image66.png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65.png"/><Relationship Id="rId4" Type="http://schemas.openxmlformats.org/officeDocument/2006/relationships/image" Target="../media/image26.png"/><Relationship Id="rId9" Type="http://schemas.openxmlformats.org/officeDocument/2006/relationships/image" Target="../media/image6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7.png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65.png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26.png"/><Relationship Id="rId7" Type="http://schemas.openxmlformats.org/officeDocument/2006/relationships/image" Target="../media/image10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5.wmf"/><Relationship Id="rId5" Type="http://schemas.openxmlformats.org/officeDocument/2006/relationships/image" Target="../media/image27.png"/><Relationship Id="rId4" Type="http://schemas.openxmlformats.org/officeDocument/2006/relationships/image" Target="../media/image6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26.png"/><Relationship Id="rId7" Type="http://schemas.openxmlformats.org/officeDocument/2006/relationships/image" Target="../media/image10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5.wmf"/><Relationship Id="rId5" Type="http://schemas.openxmlformats.org/officeDocument/2006/relationships/image" Target="../media/image27.png"/><Relationship Id="rId4" Type="http://schemas.openxmlformats.org/officeDocument/2006/relationships/image" Target="../media/image65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65.png"/><Relationship Id="rId7" Type="http://schemas.openxmlformats.org/officeDocument/2006/relationships/image" Target="../media/image67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0.png"/><Relationship Id="rId5" Type="http://schemas.openxmlformats.org/officeDocument/2006/relationships/image" Target="../media/image15.wmf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73.png"/><Relationship Id="rId3" Type="http://schemas.openxmlformats.org/officeDocument/2006/relationships/image" Target="../media/image15.wmf"/><Relationship Id="rId7" Type="http://schemas.openxmlformats.org/officeDocument/2006/relationships/image" Target="../media/image65.png"/><Relationship Id="rId12" Type="http://schemas.openxmlformats.org/officeDocument/2006/relationships/image" Target="../media/image7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6.png"/><Relationship Id="rId11" Type="http://schemas.openxmlformats.org/officeDocument/2006/relationships/image" Target="../media/image10.png"/><Relationship Id="rId5" Type="http://schemas.openxmlformats.org/officeDocument/2006/relationships/image" Target="../media/image64.png"/><Relationship Id="rId10" Type="http://schemas.openxmlformats.org/officeDocument/2006/relationships/image" Target="../media/image71.png"/><Relationship Id="rId4" Type="http://schemas.openxmlformats.org/officeDocument/2006/relationships/image" Target="../media/image70.png"/><Relationship Id="rId9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611640" y="244152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4000" spc="-1" dirty="0">
                <a:solidFill>
                  <a:srgbClr val="000000"/>
                </a:solidFill>
                <a:latin typeface="Claire Hand"/>
              </a:rPr>
              <a:t>Dive </a:t>
            </a:r>
            <a:r>
              <a:rPr lang="fr-FR" sz="4000" spc="-1" dirty="0" err="1">
                <a:solidFill>
                  <a:srgbClr val="000000"/>
                </a:solidFill>
                <a:latin typeface="Claire Hand"/>
              </a:rPr>
              <a:t>int</a:t>
            </a:r>
            <a:r>
              <a:rPr lang="fr-FR" sz="4000" b="0" strike="noStrike" spc="-1" dirty="0" err="1">
                <a:solidFill>
                  <a:srgbClr val="000000"/>
                </a:solidFill>
                <a:latin typeface="Claire Hand"/>
              </a:rPr>
              <a:t>o</a:t>
            </a:r>
            <a:r>
              <a:rPr lang="fr-FR" sz="4000" b="0" strike="noStrike" spc="-1" dirty="0">
                <a:solidFill>
                  <a:srgbClr val="000000"/>
                </a:solidFill>
                <a:latin typeface="Claire Hand"/>
              </a:rPr>
              <a:t> </a:t>
            </a:r>
            <a:r>
              <a:rPr lang="fr-FR" sz="4000" spc="-1" dirty="0" err="1">
                <a:solidFill>
                  <a:srgbClr val="000000"/>
                </a:solidFill>
                <a:latin typeface="Claire Hand"/>
              </a:rPr>
              <a:t>M</a:t>
            </a:r>
            <a:r>
              <a:rPr lang="fr-FR" sz="4000" b="0" strike="noStrike" spc="-1" dirty="0" err="1">
                <a:solidFill>
                  <a:srgbClr val="000000"/>
                </a:solidFill>
                <a:latin typeface="Claire Hand"/>
              </a:rPr>
              <a:t>icroservices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4" name="Picture 4" descr="Résultat de recherche d'images pour &quot;Microservices&quot;"/>
          <p:cNvPicPr/>
          <p:nvPr/>
        </p:nvPicPr>
        <p:blipFill>
          <a:blip r:embed="rId2"/>
          <a:stretch/>
        </p:blipFill>
        <p:spPr>
          <a:xfrm>
            <a:off x="1962365" y="588960"/>
            <a:ext cx="4775760" cy="1852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163880" y="181080"/>
            <a:ext cx="183168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modularity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146" name="Picture 14"/>
          <p:cNvPicPr/>
          <p:nvPr/>
        </p:nvPicPr>
        <p:blipFill>
          <a:blip r:embed="rId3"/>
          <a:stretch/>
        </p:blipFill>
        <p:spPr>
          <a:xfrm>
            <a:off x="6613200" y="597240"/>
            <a:ext cx="370800" cy="302400"/>
          </a:xfrm>
          <a:prstGeom prst="rect">
            <a:avLst/>
          </a:prstGeom>
          <a:ln>
            <a:noFill/>
          </a:ln>
        </p:spPr>
      </p:pic>
      <p:pic>
        <p:nvPicPr>
          <p:cNvPr id="147" name="Picture 15"/>
          <p:cNvPicPr/>
          <p:nvPr/>
        </p:nvPicPr>
        <p:blipFill>
          <a:blip r:embed="rId3"/>
          <a:stretch/>
        </p:blipFill>
        <p:spPr>
          <a:xfrm>
            <a:off x="2850480" y="605520"/>
            <a:ext cx="370800" cy="302400"/>
          </a:xfrm>
          <a:prstGeom prst="rect">
            <a:avLst/>
          </a:prstGeom>
          <a:ln>
            <a:noFill/>
          </a:ln>
        </p:spPr>
      </p:pic>
      <p:pic>
        <p:nvPicPr>
          <p:cNvPr id="148" name="Picture 16"/>
          <p:cNvPicPr/>
          <p:nvPr/>
        </p:nvPicPr>
        <p:blipFill>
          <a:blip r:embed="rId4"/>
          <a:stretch/>
        </p:blipFill>
        <p:spPr>
          <a:xfrm>
            <a:off x="1907640" y="605520"/>
            <a:ext cx="370800" cy="302400"/>
          </a:xfrm>
          <a:prstGeom prst="rect">
            <a:avLst/>
          </a:prstGeom>
          <a:ln>
            <a:noFill/>
          </a:ln>
        </p:spPr>
      </p:pic>
      <p:pic>
        <p:nvPicPr>
          <p:cNvPr id="149" name="Picture 17"/>
          <p:cNvPicPr/>
          <p:nvPr/>
        </p:nvPicPr>
        <p:blipFill>
          <a:blip r:embed="rId3"/>
          <a:stretch/>
        </p:blipFill>
        <p:spPr>
          <a:xfrm>
            <a:off x="3792960" y="605520"/>
            <a:ext cx="370800" cy="302400"/>
          </a:xfrm>
          <a:prstGeom prst="rect">
            <a:avLst/>
          </a:prstGeom>
          <a:ln>
            <a:noFill/>
          </a:ln>
        </p:spPr>
      </p:pic>
      <p:pic>
        <p:nvPicPr>
          <p:cNvPr id="150" name="Picture 18"/>
          <p:cNvPicPr/>
          <p:nvPr/>
        </p:nvPicPr>
        <p:blipFill>
          <a:blip r:embed="rId3"/>
          <a:stretch/>
        </p:blipFill>
        <p:spPr>
          <a:xfrm>
            <a:off x="4732560" y="605520"/>
            <a:ext cx="370800" cy="302400"/>
          </a:xfrm>
          <a:prstGeom prst="rect">
            <a:avLst/>
          </a:prstGeom>
          <a:ln>
            <a:noFill/>
          </a:ln>
        </p:spPr>
      </p:pic>
      <p:pic>
        <p:nvPicPr>
          <p:cNvPr id="151" name="Picture 19"/>
          <p:cNvPicPr/>
          <p:nvPr/>
        </p:nvPicPr>
        <p:blipFill>
          <a:blip r:embed="rId3"/>
          <a:stretch/>
        </p:blipFill>
        <p:spPr>
          <a:xfrm>
            <a:off x="5672160" y="600480"/>
            <a:ext cx="370800" cy="302400"/>
          </a:xfrm>
          <a:prstGeom prst="rect">
            <a:avLst/>
          </a:prstGeom>
          <a:ln>
            <a:noFill/>
          </a:ln>
        </p:spPr>
      </p:pic>
      <p:sp>
        <p:nvSpPr>
          <p:cNvPr id="152" name="CustomShape 2"/>
          <p:cNvSpPr/>
          <p:nvPr/>
        </p:nvSpPr>
        <p:spPr>
          <a:xfrm>
            <a:off x="2155320" y="2133000"/>
            <a:ext cx="5824440" cy="310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ModeLled around business capability</a:t>
            </a:r>
            <a:endParaRPr lang="en-US" sz="2400" b="0" strike="noStrike" spc="-1">
              <a:latin typeface="Arial"/>
            </a:endParaRPr>
          </a:p>
          <a:p>
            <a:pPr marL="800280" lvl="1" indent="-3423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18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Single responsibility</a:t>
            </a:r>
            <a:endParaRPr lang="en-US" sz="1800" b="0" strike="noStrike" spc="-1">
              <a:latin typeface="Arial"/>
            </a:endParaRPr>
          </a:p>
          <a:p>
            <a:pPr marL="800280" lvl="1" indent="-3423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18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Single data domain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Separation of concerns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Low coupling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Understandable by a person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153" name="Picture 2" descr="C:\Users\Samuel\Google Drive\Dubna\Sans titre - 17-tick.png"/>
          <p:cNvPicPr/>
          <p:nvPr/>
        </p:nvPicPr>
        <p:blipFill>
          <a:blip r:embed="rId5"/>
          <a:stretch/>
        </p:blipFill>
        <p:spPr>
          <a:xfrm>
            <a:off x="2047320" y="2061000"/>
            <a:ext cx="374040" cy="500760"/>
          </a:xfrm>
          <a:prstGeom prst="rect">
            <a:avLst/>
          </a:prstGeom>
          <a:ln>
            <a:noFill/>
          </a:ln>
        </p:spPr>
      </p:pic>
      <p:pic>
        <p:nvPicPr>
          <p:cNvPr id="154" name="Picture 2" descr="C:\Users\Samuel\Google Drive\Dubna\Sans titre - 17-tick.png"/>
          <p:cNvPicPr/>
          <p:nvPr/>
        </p:nvPicPr>
        <p:blipFill>
          <a:blip r:embed="rId5"/>
          <a:stretch/>
        </p:blipFill>
        <p:spPr>
          <a:xfrm>
            <a:off x="2047320" y="3359520"/>
            <a:ext cx="374040" cy="500760"/>
          </a:xfrm>
          <a:prstGeom prst="rect">
            <a:avLst/>
          </a:prstGeom>
          <a:ln>
            <a:noFill/>
          </a:ln>
        </p:spPr>
      </p:pic>
      <p:pic>
        <p:nvPicPr>
          <p:cNvPr id="155" name="Picture 2" descr="C:\Users\Samuel\Google Drive\Dubna\Sans titre - 17-tick.png"/>
          <p:cNvPicPr/>
          <p:nvPr/>
        </p:nvPicPr>
        <p:blipFill>
          <a:blip r:embed="rId5"/>
          <a:stretch/>
        </p:blipFill>
        <p:spPr>
          <a:xfrm>
            <a:off x="2046240" y="4077000"/>
            <a:ext cx="374040" cy="500760"/>
          </a:xfrm>
          <a:prstGeom prst="rect">
            <a:avLst/>
          </a:prstGeom>
          <a:ln>
            <a:noFill/>
          </a:ln>
        </p:spPr>
      </p:pic>
      <p:pic>
        <p:nvPicPr>
          <p:cNvPr id="156" name="Picture 2" descr="C:\Users\Samuel\Google Drive\Dubna\Sans titre - 17-tick.png"/>
          <p:cNvPicPr/>
          <p:nvPr/>
        </p:nvPicPr>
        <p:blipFill>
          <a:blip r:embed="rId5"/>
          <a:stretch/>
        </p:blipFill>
        <p:spPr>
          <a:xfrm>
            <a:off x="2046240" y="4856400"/>
            <a:ext cx="374040" cy="500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Picture 8" descr="C:\Users\Samuel\Google Drive\Dubna\Sans titre - 30 (2)-accouting.png"/>
          <p:cNvPicPr/>
          <p:nvPr/>
        </p:nvPicPr>
        <p:blipFill>
          <a:blip r:embed="rId2"/>
          <a:stretch/>
        </p:blipFill>
        <p:spPr>
          <a:xfrm>
            <a:off x="6140160" y="5005440"/>
            <a:ext cx="1223280" cy="678240"/>
          </a:xfrm>
          <a:prstGeom prst="rect">
            <a:avLst/>
          </a:prstGeom>
          <a:ln>
            <a:noFill/>
          </a:ln>
        </p:spPr>
      </p:pic>
      <p:pic>
        <p:nvPicPr>
          <p:cNvPr id="158" name="Picture 9" descr="C:\Users\Samuel\Google Drive\Dubna\Sans titre - 30 (2)-car.png"/>
          <p:cNvPicPr/>
          <p:nvPr/>
        </p:nvPicPr>
        <p:blipFill>
          <a:blip r:embed="rId3"/>
          <a:stretch/>
        </p:blipFill>
        <p:spPr>
          <a:xfrm>
            <a:off x="6299640" y="3126960"/>
            <a:ext cx="1165320" cy="895680"/>
          </a:xfrm>
          <a:prstGeom prst="rect">
            <a:avLst/>
          </a:prstGeom>
          <a:ln>
            <a:noFill/>
          </a:ln>
        </p:spPr>
      </p:pic>
      <p:pic>
        <p:nvPicPr>
          <p:cNvPr id="159" name="Picture 10" descr="C:\Users\Samuel\Google Drive\Dubna\Sans titre - 30 (2)-customer.png"/>
          <p:cNvPicPr/>
          <p:nvPr/>
        </p:nvPicPr>
        <p:blipFill>
          <a:blip r:embed="rId4"/>
          <a:stretch/>
        </p:blipFill>
        <p:spPr>
          <a:xfrm>
            <a:off x="6163920" y="1474560"/>
            <a:ext cx="1680840" cy="1161720"/>
          </a:xfrm>
          <a:prstGeom prst="rect">
            <a:avLst/>
          </a:prstGeom>
          <a:ln>
            <a:noFill/>
          </a:ln>
        </p:spPr>
      </p:pic>
      <p:pic>
        <p:nvPicPr>
          <p:cNvPr id="160" name="Picture 3" descr="C:\Users\Samuel\Google Drive\Dubna\Sans titre - 28 (3) line.png"/>
          <p:cNvPicPr/>
          <p:nvPr/>
        </p:nvPicPr>
        <p:blipFill>
          <a:blip r:embed="rId5"/>
          <a:stretch/>
        </p:blipFill>
        <p:spPr>
          <a:xfrm>
            <a:off x="4212000" y="1305360"/>
            <a:ext cx="497520" cy="5330520"/>
          </a:xfrm>
          <a:prstGeom prst="rect">
            <a:avLst/>
          </a:prstGeom>
          <a:ln>
            <a:noFill/>
          </a:ln>
        </p:spPr>
      </p:pic>
      <p:pic>
        <p:nvPicPr>
          <p:cNvPr id="161" name="Picture 3" descr="C:\Users\Samuel\Google Drive\Dubna\Sans titre - 28 (3) line.png"/>
          <p:cNvPicPr/>
          <p:nvPr/>
        </p:nvPicPr>
        <p:blipFill>
          <a:blip r:embed="rId5"/>
          <a:stretch/>
        </p:blipFill>
        <p:spPr>
          <a:xfrm rot="5400000" flipH="1">
            <a:off x="1857600" y="1235520"/>
            <a:ext cx="312480" cy="3349440"/>
          </a:xfrm>
          <a:prstGeom prst="rect">
            <a:avLst/>
          </a:prstGeom>
          <a:ln>
            <a:noFill/>
          </a:ln>
        </p:spPr>
      </p:pic>
      <p:pic>
        <p:nvPicPr>
          <p:cNvPr id="162" name="Picture 3" descr="C:\Users\Samuel\Google Drive\Dubna\Sans titre - 28 (3) line.png"/>
          <p:cNvPicPr/>
          <p:nvPr/>
        </p:nvPicPr>
        <p:blipFill>
          <a:blip r:embed="rId5"/>
          <a:stretch/>
        </p:blipFill>
        <p:spPr>
          <a:xfrm rot="5400000" flipH="1">
            <a:off x="1913400" y="2943360"/>
            <a:ext cx="312480" cy="3349440"/>
          </a:xfrm>
          <a:prstGeom prst="rect">
            <a:avLst/>
          </a:prstGeom>
          <a:ln>
            <a:noFill/>
          </a:ln>
        </p:spPr>
      </p:pic>
      <p:pic>
        <p:nvPicPr>
          <p:cNvPr id="163" name="Picture 3" descr="C:\Users\Samuel\Google Drive\Dubna\Sans titre - 28 (3) line.png"/>
          <p:cNvPicPr/>
          <p:nvPr/>
        </p:nvPicPr>
        <p:blipFill>
          <a:blip r:embed="rId5"/>
          <a:stretch/>
        </p:blipFill>
        <p:spPr>
          <a:xfrm rot="5400000" flipH="1">
            <a:off x="6377400" y="1237320"/>
            <a:ext cx="312480" cy="3349440"/>
          </a:xfrm>
          <a:prstGeom prst="rect">
            <a:avLst/>
          </a:prstGeom>
          <a:ln>
            <a:noFill/>
          </a:ln>
        </p:spPr>
      </p:pic>
      <p:pic>
        <p:nvPicPr>
          <p:cNvPr id="164" name="Picture 3" descr="C:\Users\Samuel\Google Drive\Dubna\Sans titre - 28 (3) line.png"/>
          <p:cNvPicPr/>
          <p:nvPr/>
        </p:nvPicPr>
        <p:blipFill>
          <a:blip r:embed="rId5"/>
          <a:stretch/>
        </p:blipFill>
        <p:spPr>
          <a:xfrm rot="5400000" flipH="1">
            <a:off x="6437520" y="2918520"/>
            <a:ext cx="312480" cy="3349440"/>
          </a:xfrm>
          <a:prstGeom prst="rect">
            <a:avLst/>
          </a:prstGeom>
          <a:ln>
            <a:noFill/>
          </a:ln>
        </p:spPr>
      </p:pic>
      <p:sp>
        <p:nvSpPr>
          <p:cNvPr id="165" name="CustomShape 1"/>
          <p:cNvSpPr/>
          <p:nvPr/>
        </p:nvSpPr>
        <p:spPr>
          <a:xfrm>
            <a:off x="1020600" y="181080"/>
            <a:ext cx="298368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Modularity (TEAM)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166" name="Picture 41"/>
          <p:cNvPicPr/>
          <p:nvPr/>
        </p:nvPicPr>
        <p:blipFill>
          <a:blip r:embed="rId6"/>
          <a:stretch/>
        </p:blipFill>
        <p:spPr>
          <a:xfrm>
            <a:off x="6613200" y="597240"/>
            <a:ext cx="370800" cy="302400"/>
          </a:xfrm>
          <a:prstGeom prst="rect">
            <a:avLst/>
          </a:prstGeom>
          <a:ln>
            <a:noFill/>
          </a:ln>
        </p:spPr>
      </p:pic>
      <p:pic>
        <p:nvPicPr>
          <p:cNvPr id="167" name="Picture 42"/>
          <p:cNvPicPr/>
          <p:nvPr/>
        </p:nvPicPr>
        <p:blipFill>
          <a:blip r:embed="rId6"/>
          <a:stretch/>
        </p:blipFill>
        <p:spPr>
          <a:xfrm>
            <a:off x="2850480" y="605520"/>
            <a:ext cx="370800" cy="302400"/>
          </a:xfrm>
          <a:prstGeom prst="rect">
            <a:avLst/>
          </a:prstGeom>
          <a:ln>
            <a:noFill/>
          </a:ln>
        </p:spPr>
      </p:pic>
      <p:pic>
        <p:nvPicPr>
          <p:cNvPr id="168" name="Picture 43"/>
          <p:cNvPicPr/>
          <p:nvPr/>
        </p:nvPicPr>
        <p:blipFill>
          <a:blip r:embed="rId7"/>
          <a:stretch/>
        </p:blipFill>
        <p:spPr>
          <a:xfrm>
            <a:off x="1907640" y="605520"/>
            <a:ext cx="370800" cy="302400"/>
          </a:xfrm>
          <a:prstGeom prst="rect">
            <a:avLst/>
          </a:prstGeom>
          <a:ln>
            <a:noFill/>
          </a:ln>
        </p:spPr>
      </p:pic>
      <p:pic>
        <p:nvPicPr>
          <p:cNvPr id="169" name="Picture 44"/>
          <p:cNvPicPr/>
          <p:nvPr/>
        </p:nvPicPr>
        <p:blipFill>
          <a:blip r:embed="rId6"/>
          <a:stretch/>
        </p:blipFill>
        <p:spPr>
          <a:xfrm>
            <a:off x="3792960" y="605520"/>
            <a:ext cx="370800" cy="302400"/>
          </a:xfrm>
          <a:prstGeom prst="rect">
            <a:avLst/>
          </a:prstGeom>
          <a:ln>
            <a:noFill/>
          </a:ln>
        </p:spPr>
      </p:pic>
      <p:pic>
        <p:nvPicPr>
          <p:cNvPr id="170" name="Picture 45"/>
          <p:cNvPicPr/>
          <p:nvPr/>
        </p:nvPicPr>
        <p:blipFill>
          <a:blip r:embed="rId6"/>
          <a:stretch/>
        </p:blipFill>
        <p:spPr>
          <a:xfrm>
            <a:off x="4732560" y="605520"/>
            <a:ext cx="370800" cy="302400"/>
          </a:xfrm>
          <a:prstGeom prst="rect">
            <a:avLst/>
          </a:prstGeom>
          <a:ln>
            <a:noFill/>
          </a:ln>
        </p:spPr>
      </p:pic>
      <p:pic>
        <p:nvPicPr>
          <p:cNvPr id="171" name="Picture 46"/>
          <p:cNvPicPr/>
          <p:nvPr/>
        </p:nvPicPr>
        <p:blipFill>
          <a:blip r:embed="rId6"/>
          <a:stretch/>
        </p:blipFill>
        <p:spPr>
          <a:xfrm>
            <a:off x="5672160" y="600480"/>
            <a:ext cx="370800" cy="302400"/>
          </a:xfrm>
          <a:prstGeom prst="rect">
            <a:avLst/>
          </a:prstGeom>
          <a:ln>
            <a:noFill/>
          </a:ln>
        </p:spPr>
      </p:pic>
      <p:sp>
        <p:nvSpPr>
          <p:cNvPr id="172" name="CustomShape 2"/>
          <p:cNvSpPr/>
          <p:nvPr/>
        </p:nvSpPr>
        <p:spPr>
          <a:xfrm>
            <a:off x="1225080" y="1412640"/>
            <a:ext cx="15879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0000"/>
                </a:solidFill>
                <a:latin typeface="Claire Hand"/>
                <a:ea typeface="DejaVu Sans"/>
              </a:rPr>
              <a:t>UI - team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1230480" y="4875840"/>
            <a:ext cx="189108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808080"/>
                </a:solidFill>
                <a:latin typeface="Claire Hand"/>
                <a:ea typeface="DejaVu Sans"/>
              </a:rPr>
              <a:t>Dba - team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6345000" y="2411640"/>
            <a:ext cx="1075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B0F0"/>
                </a:solidFill>
                <a:latin typeface="Claire Hand"/>
                <a:ea typeface="DejaVu Sans"/>
              </a:rPr>
              <a:t>SERVER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5" name="CustomShape 5"/>
          <p:cNvSpPr/>
          <p:nvPr/>
        </p:nvSpPr>
        <p:spPr>
          <a:xfrm>
            <a:off x="5768280" y="2042280"/>
            <a:ext cx="4143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laire Hand"/>
                <a:ea typeface="DejaVu Sans"/>
              </a:rPr>
              <a:t>UI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6" name="CustomShape 6"/>
          <p:cNvSpPr/>
          <p:nvPr/>
        </p:nvSpPr>
        <p:spPr>
          <a:xfrm>
            <a:off x="7644600" y="2105640"/>
            <a:ext cx="609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8080"/>
                </a:solidFill>
                <a:latin typeface="Claire Hand"/>
                <a:ea typeface="DejaVu Sans"/>
              </a:rPr>
              <a:t>dba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7" name="CustomShape 7"/>
          <p:cNvSpPr/>
          <p:nvPr/>
        </p:nvSpPr>
        <p:spPr>
          <a:xfrm>
            <a:off x="6214680" y="5796000"/>
            <a:ext cx="1075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B0F0"/>
                </a:solidFill>
                <a:latin typeface="Claire Hand"/>
                <a:ea typeface="DejaVu Sans"/>
              </a:rPr>
              <a:t>SERVER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8" name="CustomShape 8"/>
          <p:cNvSpPr/>
          <p:nvPr/>
        </p:nvSpPr>
        <p:spPr>
          <a:xfrm>
            <a:off x="7229880" y="3749400"/>
            <a:ext cx="609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8080"/>
                </a:solidFill>
                <a:latin typeface="Claire Hand"/>
                <a:ea typeface="DejaVu Sans"/>
              </a:rPr>
              <a:t>dba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9" name="CustomShape 9"/>
          <p:cNvSpPr/>
          <p:nvPr/>
        </p:nvSpPr>
        <p:spPr>
          <a:xfrm>
            <a:off x="5653440" y="3749400"/>
            <a:ext cx="4143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laire Hand"/>
                <a:ea typeface="DejaVu Sans"/>
              </a:rPr>
              <a:t>UI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0" name="CustomShape 10"/>
          <p:cNvSpPr/>
          <p:nvPr/>
        </p:nvSpPr>
        <p:spPr>
          <a:xfrm>
            <a:off x="7385760" y="5496120"/>
            <a:ext cx="609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8080"/>
                </a:solidFill>
                <a:latin typeface="Claire Hand"/>
                <a:ea typeface="DejaVu Sans"/>
              </a:rPr>
              <a:t>dba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1" name="CustomShape 11"/>
          <p:cNvSpPr/>
          <p:nvPr/>
        </p:nvSpPr>
        <p:spPr>
          <a:xfrm>
            <a:off x="6192360" y="3995640"/>
            <a:ext cx="1075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B0F0"/>
                </a:solidFill>
                <a:latin typeface="Claire Hand"/>
                <a:ea typeface="DejaVu Sans"/>
              </a:rPr>
              <a:t>SERVER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2" name="CustomShape 12"/>
          <p:cNvSpPr/>
          <p:nvPr/>
        </p:nvSpPr>
        <p:spPr>
          <a:xfrm>
            <a:off x="5619960" y="5496120"/>
            <a:ext cx="4143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laire Hand"/>
                <a:ea typeface="DejaVu Sans"/>
              </a:rPr>
              <a:t>UI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83" name="Picture 10" descr="C:\Users\Samuel\Google Drive\Dubna\Sans titre - 30 (2)-customer.png"/>
          <p:cNvPicPr/>
          <p:nvPr/>
        </p:nvPicPr>
        <p:blipFill>
          <a:blip r:embed="rId8"/>
          <a:stretch/>
        </p:blipFill>
        <p:spPr>
          <a:xfrm>
            <a:off x="1578240" y="2016720"/>
            <a:ext cx="959400" cy="663120"/>
          </a:xfrm>
          <a:prstGeom prst="rect">
            <a:avLst/>
          </a:prstGeom>
          <a:ln>
            <a:noFill/>
          </a:ln>
        </p:spPr>
      </p:pic>
      <p:pic>
        <p:nvPicPr>
          <p:cNvPr id="184" name="Picture 9" descr="C:\Users\Samuel\Google Drive\Dubna\Sans titre - 30 (2)-car.png"/>
          <p:cNvPicPr/>
          <p:nvPr/>
        </p:nvPicPr>
        <p:blipFill>
          <a:blip r:embed="rId9"/>
          <a:stretch/>
        </p:blipFill>
        <p:spPr>
          <a:xfrm>
            <a:off x="2691000" y="1859040"/>
            <a:ext cx="655920" cy="504000"/>
          </a:xfrm>
          <a:prstGeom prst="rect">
            <a:avLst/>
          </a:prstGeom>
          <a:ln>
            <a:noFill/>
          </a:ln>
        </p:spPr>
      </p:pic>
      <p:pic>
        <p:nvPicPr>
          <p:cNvPr id="185" name="Picture 8" descr="C:\Users\Samuel\Google Drive\Dubna\Sans titre - 30 (2)-accouting.png"/>
          <p:cNvPicPr/>
          <p:nvPr/>
        </p:nvPicPr>
        <p:blipFill>
          <a:blip r:embed="rId10"/>
          <a:stretch/>
        </p:blipFill>
        <p:spPr>
          <a:xfrm>
            <a:off x="551880" y="1813320"/>
            <a:ext cx="897120" cy="497160"/>
          </a:xfrm>
          <a:prstGeom prst="rect">
            <a:avLst/>
          </a:prstGeom>
          <a:ln>
            <a:noFill/>
          </a:ln>
        </p:spPr>
      </p:pic>
      <p:pic>
        <p:nvPicPr>
          <p:cNvPr id="186" name="Picture 10" descr="C:\Users\Samuel\Google Drive\Dubna\Sans titre - 30 (2)-customer.png"/>
          <p:cNvPicPr/>
          <p:nvPr/>
        </p:nvPicPr>
        <p:blipFill>
          <a:blip r:embed="rId8"/>
          <a:stretch/>
        </p:blipFill>
        <p:spPr>
          <a:xfrm>
            <a:off x="1566000" y="5501520"/>
            <a:ext cx="959400" cy="663120"/>
          </a:xfrm>
          <a:prstGeom prst="rect">
            <a:avLst/>
          </a:prstGeom>
          <a:ln>
            <a:noFill/>
          </a:ln>
        </p:spPr>
      </p:pic>
      <p:pic>
        <p:nvPicPr>
          <p:cNvPr id="187" name="Picture 9" descr="C:\Users\Samuel\Google Drive\Dubna\Sans titre - 30 (2)-car.png"/>
          <p:cNvPicPr/>
          <p:nvPr/>
        </p:nvPicPr>
        <p:blipFill>
          <a:blip r:embed="rId9"/>
          <a:stretch/>
        </p:blipFill>
        <p:spPr>
          <a:xfrm>
            <a:off x="2678760" y="5343840"/>
            <a:ext cx="655920" cy="504000"/>
          </a:xfrm>
          <a:prstGeom prst="rect">
            <a:avLst/>
          </a:prstGeom>
          <a:ln>
            <a:noFill/>
          </a:ln>
        </p:spPr>
      </p:pic>
      <p:pic>
        <p:nvPicPr>
          <p:cNvPr id="188" name="Picture 8" descr="C:\Users\Samuel\Google Drive\Dubna\Sans titre - 30 (2)-accouting.png"/>
          <p:cNvPicPr/>
          <p:nvPr/>
        </p:nvPicPr>
        <p:blipFill>
          <a:blip r:embed="rId10"/>
          <a:stretch/>
        </p:blipFill>
        <p:spPr>
          <a:xfrm>
            <a:off x="539640" y="5298120"/>
            <a:ext cx="897120" cy="497160"/>
          </a:xfrm>
          <a:prstGeom prst="rect">
            <a:avLst/>
          </a:prstGeom>
          <a:ln>
            <a:noFill/>
          </a:ln>
        </p:spPr>
      </p:pic>
      <p:sp>
        <p:nvSpPr>
          <p:cNvPr id="189" name="CustomShape 13"/>
          <p:cNvSpPr/>
          <p:nvPr/>
        </p:nvSpPr>
        <p:spPr>
          <a:xfrm>
            <a:off x="891000" y="3141000"/>
            <a:ext cx="246852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B0F0"/>
                </a:solidFill>
                <a:latin typeface="Claire Hand"/>
                <a:ea typeface="DejaVu Sans"/>
              </a:rPr>
              <a:t>SERVER - team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190" name="Picture 10" descr="C:\Users\Samuel\Google Drive\Dubna\Sans titre - 30 (2)-customer.png"/>
          <p:cNvPicPr/>
          <p:nvPr/>
        </p:nvPicPr>
        <p:blipFill>
          <a:blip r:embed="rId8"/>
          <a:stretch/>
        </p:blipFill>
        <p:spPr>
          <a:xfrm>
            <a:off x="1613160" y="3701520"/>
            <a:ext cx="959400" cy="663120"/>
          </a:xfrm>
          <a:prstGeom prst="rect">
            <a:avLst/>
          </a:prstGeom>
          <a:ln>
            <a:noFill/>
          </a:ln>
        </p:spPr>
      </p:pic>
      <p:pic>
        <p:nvPicPr>
          <p:cNvPr id="191" name="Picture 9" descr="C:\Users\Samuel\Google Drive\Dubna\Sans titre - 30 (2)-car.png"/>
          <p:cNvPicPr/>
          <p:nvPr/>
        </p:nvPicPr>
        <p:blipFill>
          <a:blip r:embed="rId9"/>
          <a:stretch/>
        </p:blipFill>
        <p:spPr>
          <a:xfrm>
            <a:off x="2725920" y="3543480"/>
            <a:ext cx="655920" cy="504000"/>
          </a:xfrm>
          <a:prstGeom prst="rect">
            <a:avLst/>
          </a:prstGeom>
          <a:ln>
            <a:noFill/>
          </a:ln>
        </p:spPr>
      </p:pic>
      <p:pic>
        <p:nvPicPr>
          <p:cNvPr id="192" name="Picture 8" descr="C:\Users\Samuel\Google Drive\Dubna\Sans titre - 30 (2)-accouting.png"/>
          <p:cNvPicPr/>
          <p:nvPr/>
        </p:nvPicPr>
        <p:blipFill>
          <a:blip r:embed="rId10"/>
          <a:stretch/>
        </p:blipFill>
        <p:spPr>
          <a:xfrm>
            <a:off x="586800" y="3498120"/>
            <a:ext cx="897120" cy="497160"/>
          </a:xfrm>
          <a:prstGeom prst="rect">
            <a:avLst/>
          </a:prstGeom>
          <a:ln>
            <a:noFill/>
          </a:ln>
        </p:spPr>
      </p:pic>
      <p:sp>
        <p:nvSpPr>
          <p:cNvPr id="193" name="CustomShape 14"/>
          <p:cNvSpPr/>
          <p:nvPr/>
        </p:nvSpPr>
        <p:spPr>
          <a:xfrm>
            <a:off x="6102360" y="986400"/>
            <a:ext cx="2814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A product not a project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4" name="CustomShape 15"/>
          <p:cNvSpPr/>
          <p:nvPr/>
        </p:nvSpPr>
        <p:spPr>
          <a:xfrm>
            <a:off x="1407600" y="6341400"/>
            <a:ext cx="130140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monolith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95" name="CustomShape 16"/>
          <p:cNvSpPr/>
          <p:nvPr/>
        </p:nvSpPr>
        <p:spPr>
          <a:xfrm>
            <a:off x="5882400" y="6273000"/>
            <a:ext cx="193824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microservices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2022120" y="181080"/>
            <a:ext cx="208008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autonomous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197" name="Picture 11"/>
          <p:cNvPicPr/>
          <p:nvPr/>
        </p:nvPicPr>
        <p:blipFill>
          <a:blip r:embed="rId3"/>
          <a:stretch/>
        </p:blipFill>
        <p:spPr>
          <a:xfrm>
            <a:off x="6613200" y="597240"/>
            <a:ext cx="370800" cy="302400"/>
          </a:xfrm>
          <a:prstGeom prst="rect">
            <a:avLst/>
          </a:prstGeom>
          <a:ln>
            <a:noFill/>
          </a:ln>
        </p:spPr>
      </p:pic>
      <p:pic>
        <p:nvPicPr>
          <p:cNvPr id="198" name="Picture 12"/>
          <p:cNvPicPr/>
          <p:nvPr/>
        </p:nvPicPr>
        <p:blipFill>
          <a:blip r:embed="rId4"/>
          <a:stretch/>
        </p:blipFill>
        <p:spPr>
          <a:xfrm>
            <a:off x="2850480" y="605520"/>
            <a:ext cx="370800" cy="302400"/>
          </a:xfrm>
          <a:prstGeom prst="rect">
            <a:avLst/>
          </a:prstGeom>
          <a:ln>
            <a:noFill/>
          </a:ln>
        </p:spPr>
      </p:pic>
      <p:pic>
        <p:nvPicPr>
          <p:cNvPr id="199" name="Picture 14"/>
          <p:cNvPicPr/>
          <p:nvPr/>
        </p:nvPicPr>
        <p:blipFill>
          <a:blip r:embed="rId3"/>
          <a:stretch/>
        </p:blipFill>
        <p:spPr>
          <a:xfrm>
            <a:off x="3792960" y="605520"/>
            <a:ext cx="370800" cy="302400"/>
          </a:xfrm>
          <a:prstGeom prst="rect">
            <a:avLst/>
          </a:prstGeom>
          <a:ln>
            <a:noFill/>
          </a:ln>
        </p:spPr>
      </p:pic>
      <p:pic>
        <p:nvPicPr>
          <p:cNvPr id="200" name="Picture 15"/>
          <p:cNvPicPr/>
          <p:nvPr/>
        </p:nvPicPr>
        <p:blipFill>
          <a:blip r:embed="rId3"/>
          <a:stretch/>
        </p:blipFill>
        <p:spPr>
          <a:xfrm>
            <a:off x="4732560" y="605520"/>
            <a:ext cx="370800" cy="302400"/>
          </a:xfrm>
          <a:prstGeom prst="rect">
            <a:avLst/>
          </a:prstGeom>
          <a:ln>
            <a:noFill/>
          </a:ln>
        </p:spPr>
      </p:pic>
      <p:pic>
        <p:nvPicPr>
          <p:cNvPr id="201" name="Picture 16"/>
          <p:cNvPicPr/>
          <p:nvPr/>
        </p:nvPicPr>
        <p:blipFill>
          <a:blip r:embed="rId3"/>
          <a:stretch/>
        </p:blipFill>
        <p:spPr>
          <a:xfrm>
            <a:off x="5672160" y="600480"/>
            <a:ext cx="370800" cy="302400"/>
          </a:xfrm>
          <a:prstGeom prst="rect">
            <a:avLst/>
          </a:prstGeom>
          <a:ln>
            <a:noFill/>
          </a:ln>
        </p:spPr>
      </p:pic>
      <p:grpSp>
        <p:nvGrpSpPr>
          <p:cNvPr id="202" name="Group 2"/>
          <p:cNvGrpSpPr/>
          <p:nvPr/>
        </p:nvGrpSpPr>
        <p:grpSpPr>
          <a:xfrm>
            <a:off x="3062520" y="2573640"/>
            <a:ext cx="4127040" cy="2897280"/>
            <a:chOff x="3062520" y="2573640"/>
            <a:chExt cx="4127040" cy="2897280"/>
          </a:xfrm>
        </p:grpSpPr>
        <p:pic>
          <p:nvPicPr>
            <p:cNvPr id="203" name="Picture 1"/>
            <p:cNvPicPr/>
            <p:nvPr/>
          </p:nvPicPr>
          <p:blipFill>
            <a:blip r:embed="rId5"/>
            <a:stretch/>
          </p:blipFill>
          <p:spPr>
            <a:xfrm>
              <a:off x="3470040" y="3527280"/>
              <a:ext cx="2474640" cy="1943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04" name="Picture 2"/>
            <p:cNvPicPr/>
            <p:nvPr/>
          </p:nvPicPr>
          <p:blipFill>
            <a:blip r:embed="rId6"/>
            <a:stretch/>
          </p:blipFill>
          <p:spPr>
            <a:xfrm>
              <a:off x="3062520" y="2573640"/>
              <a:ext cx="1108080" cy="9100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05" name="Picture 3"/>
            <p:cNvPicPr/>
            <p:nvPr/>
          </p:nvPicPr>
          <p:blipFill>
            <a:blip r:embed="rId7"/>
            <a:stretch/>
          </p:blipFill>
          <p:spPr>
            <a:xfrm>
              <a:off x="5678280" y="2694960"/>
              <a:ext cx="1511280" cy="9561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06" name="Picture 7" descr="C:\Users\Samuel\Google Drive\Dubna\Sans titre - 30 (2)-velo.png"/>
            <p:cNvPicPr/>
            <p:nvPr/>
          </p:nvPicPr>
          <p:blipFill>
            <a:blip r:embed="rId8"/>
            <a:stretch/>
          </p:blipFill>
          <p:spPr>
            <a:xfrm>
              <a:off x="5894280" y="2822040"/>
              <a:ext cx="1085400" cy="7606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07" name="Picture 9" descr="C:\Users\Samuel\Google Drive\Dubna\Sans titre - 30 (2)-car.png"/>
            <p:cNvPicPr/>
            <p:nvPr/>
          </p:nvPicPr>
          <p:blipFill>
            <a:blip r:embed="rId9"/>
            <a:stretch/>
          </p:blipFill>
          <p:spPr>
            <a:xfrm>
              <a:off x="3230280" y="2638800"/>
              <a:ext cx="911520" cy="70056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208" name="Picture 19"/>
          <p:cNvPicPr/>
          <p:nvPr/>
        </p:nvPicPr>
        <p:blipFill>
          <a:blip r:embed="rId4"/>
          <a:stretch/>
        </p:blipFill>
        <p:spPr>
          <a:xfrm>
            <a:off x="1907640" y="605520"/>
            <a:ext cx="370800" cy="302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Picture 3" descr="C:\Users\Samuel\Google Drive\Dubna\Sans titre - 28 (3) line.png"/>
          <p:cNvPicPr/>
          <p:nvPr/>
        </p:nvPicPr>
        <p:blipFill>
          <a:blip r:embed="rId2"/>
          <a:stretch/>
        </p:blipFill>
        <p:spPr>
          <a:xfrm>
            <a:off x="4341600" y="1582920"/>
            <a:ext cx="414720" cy="4442040"/>
          </a:xfrm>
          <a:prstGeom prst="rect">
            <a:avLst/>
          </a:prstGeom>
          <a:ln>
            <a:noFill/>
          </a:ln>
        </p:spPr>
      </p:pic>
      <p:pic>
        <p:nvPicPr>
          <p:cNvPr id="210" name="Picture 5" descr="C:\Users\Samuel\Google Drive\Dubna\Sans titre - 2 (1)BOX.png"/>
          <p:cNvPicPr/>
          <p:nvPr/>
        </p:nvPicPr>
        <p:blipFill>
          <a:blip r:embed="rId3"/>
          <a:stretch/>
        </p:blipFill>
        <p:spPr>
          <a:xfrm>
            <a:off x="867240" y="2061000"/>
            <a:ext cx="1828440" cy="1248120"/>
          </a:xfrm>
          <a:prstGeom prst="rect">
            <a:avLst/>
          </a:prstGeom>
          <a:ln>
            <a:noFill/>
          </a:ln>
        </p:spPr>
      </p:pic>
      <p:pic>
        <p:nvPicPr>
          <p:cNvPr id="211" name="Picture 6" descr="C:\Users\Samuel\Google Drive\Dubna\Sans titre - 2 (1)WAR.png"/>
          <p:cNvPicPr/>
          <p:nvPr/>
        </p:nvPicPr>
        <p:blipFill>
          <a:blip r:embed="rId4"/>
          <a:stretch/>
        </p:blipFill>
        <p:spPr>
          <a:xfrm>
            <a:off x="2278080" y="3023640"/>
            <a:ext cx="1039320" cy="321840"/>
          </a:xfrm>
          <a:prstGeom prst="rect">
            <a:avLst/>
          </a:prstGeom>
          <a:ln>
            <a:noFill/>
          </a:ln>
        </p:spPr>
      </p:pic>
      <p:pic>
        <p:nvPicPr>
          <p:cNvPr id="212" name="Picture 5" descr="C:\Users\Samuel\Google Drive\Dubna\Sans titre - 2 (1)BOX.png"/>
          <p:cNvPicPr/>
          <p:nvPr/>
        </p:nvPicPr>
        <p:blipFill>
          <a:blip r:embed="rId3"/>
          <a:stretch/>
        </p:blipFill>
        <p:spPr>
          <a:xfrm>
            <a:off x="683640" y="4077000"/>
            <a:ext cx="1828440" cy="1248120"/>
          </a:xfrm>
          <a:prstGeom prst="rect">
            <a:avLst/>
          </a:prstGeom>
          <a:ln>
            <a:noFill/>
          </a:ln>
        </p:spPr>
      </p:pic>
      <p:pic>
        <p:nvPicPr>
          <p:cNvPr id="213" name="Picture 2" descr="C:\Users\Samuel\Google Drive\Dubna\EAR.png"/>
          <p:cNvPicPr/>
          <p:nvPr/>
        </p:nvPicPr>
        <p:blipFill>
          <a:blip r:embed="rId5"/>
          <a:stretch/>
        </p:blipFill>
        <p:spPr>
          <a:xfrm>
            <a:off x="2400120" y="4831200"/>
            <a:ext cx="938520" cy="453240"/>
          </a:xfrm>
          <a:prstGeom prst="rect">
            <a:avLst/>
          </a:prstGeom>
          <a:ln>
            <a:noFill/>
          </a:ln>
        </p:spPr>
      </p:pic>
      <p:sp>
        <p:nvSpPr>
          <p:cNvPr id="214" name="CustomShape 1"/>
          <p:cNvSpPr/>
          <p:nvPr/>
        </p:nvSpPr>
        <p:spPr>
          <a:xfrm>
            <a:off x="2022120" y="181080"/>
            <a:ext cx="208008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autonomous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215" name="Picture 20"/>
          <p:cNvPicPr/>
          <p:nvPr/>
        </p:nvPicPr>
        <p:blipFill>
          <a:blip r:embed="rId6"/>
          <a:stretch/>
        </p:blipFill>
        <p:spPr>
          <a:xfrm>
            <a:off x="6613200" y="597240"/>
            <a:ext cx="370800" cy="302400"/>
          </a:xfrm>
          <a:prstGeom prst="rect">
            <a:avLst/>
          </a:prstGeom>
          <a:ln>
            <a:noFill/>
          </a:ln>
        </p:spPr>
      </p:pic>
      <p:pic>
        <p:nvPicPr>
          <p:cNvPr id="216" name="Picture 21"/>
          <p:cNvPicPr/>
          <p:nvPr/>
        </p:nvPicPr>
        <p:blipFill>
          <a:blip r:embed="rId7"/>
          <a:stretch/>
        </p:blipFill>
        <p:spPr>
          <a:xfrm>
            <a:off x="2850480" y="605520"/>
            <a:ext cx="370800" cy="302400"/>
          </a:xfrm>
          <a:prstGeom prst="rect">
            <a:avLst/>
          </a:prstGeom>
          <a:ln>
            <a:noFill/>
          </a:ln>
        </p:spPr>
      </p:pic>
      <p:pic>
        <p:nvPicPr>
          <p:cNvPr id="217" name="Picture 23"/>
          <p:cNvPicPr/>
          <p:nvPr/>
        </p:nvPicPr>
        <p:blipFill>
          <a:blip r:embed="rId6"/>
          <a:stretch/>
        </p:blipFill>
        <p:spPr>
          <a:xfrm>
            <a:off x="3792960" y="605520"/>
            <a:ext cx="370800" cy="302400"/>
          </a:xfrm>
          <a:prstGeom prst="rect">
            <a:avLst/>
          </a:prstGeom>
          <a:ln>
            <a:noFill/>
          </a:ln>
        </p:spPr>
      </p:pic>
      <p:pic>
        <p:nvPicPr>
          <p:cNvPr id="218" name="Picture 24"/>
          <p:cNvPicPr/>
          <p:nvPr/>
        </p:nvPicPr>
        <p:blipFill>
          <a:blip r:embed="rId6"/>
          <a:stretch/>
        </p:blipFill>
        <p:spPr>
          <a:xfrm>
            <a:off x="4732560" y="605520"/>
            <a:ext cx="370800" cy="302400"/>
          </a:xfrm>
          <a:prstGeom prst="rect">
            <a:avLst/>
          </a:prstGeom>
          <a:ln>
            <a:noFill/>
          </a:ln>
        </p:spPr>
      </p:pic>
      <p:pic>
        <p:nvPicPr>
          <p:cNvPr id="219" name="Picture 25"/>
          <p:cNvPicPr/>
          <p:nvPr/>
        </p:nvPicPr>
        <p:blipFill>
          <a:blip r:embed="rId6"/>
          <a:stretch/>
        </p:blipFill>
        <p:spPr>
          <a:xfrm>
            <a:off x="5672160" y="600480"/>
            <a:ext cx="370800" cy="302400"/>
          </a:xfrm>
          <a:prstGeom prst="rect">
            <a:avLst/>
          </a:prstGeom>
          <a:ln>
            <a:noFill/>
          </a:ln>
        </p:spPr>
      </p:pic>
      <p:grpSp>
        <p:nvGrpSpPr>
          <p:cNvPr id="220" name="Group 2"/>
          <p:cNvGrpSpPr/>
          <p:nvPr/>
        </p:nvGrpSpPr>
        <p:grpSpPr>
          <a:xfrm>
            <a:off x="5241240" y="1933920"/>
            <a:ext cx="3437280" cy="3425760"/>
            <a:chOff x="5241240" y="1933920"/>
            <a:chExt cx="3437280" cy="3425760"/>
          </a:xfrm>
        </p:grpSpPr>
        <p:pic>
          <p:nvPicPr>
            <p:cNvPr id="221" name="Picture 4" descr="C:\Users\Samuel\Google Drive\Dubna\Sans titre - 6 JAR.png"/>
            <p:cNvPicPr/>
            <p:nvPr/>
          </p:nvPicPr>
          <p:blipFill>
            <a:blip r:embed="rId8"/>
            <a:stretch/>
          </p:blipFill>
          <p:spPr>
            <a:xfrm>
              <a:off x="5724000" y="1933920"/>
              <a:ext cx="1455120" cy="1089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2" name="Picture 2" descr="C:\Users\Samuel\Google Drive\Dubna\Sans titre - 17-tick.png"/>
            <p:cNvPicPr/>
            <p:nvPr/>
          </p:nvPicPr>
          <p:blipFill>
            <a:blip r:embed="rId9"/>
            <a:stretch/>
          </p:blipFill>
          <p:spPr>
            <a:xfrm>
              <a:off x="5241240" y="2228040"/>
              <a:ext cx="374040" cy="5007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3" name="Picture 2" descr="C:\Users\Samuel\Google Drive\Dubna\Sans titre - 17-tick.png"/>
            <p:cNvPicPr/>
            <p:nvPr/>
          </p:nvPicPr>
          <p:blipFill>
            <a:blip r:embed="rId9"/>
            <a:stretch/>
          </p:blipFill>
          <p:spPr>
            <a:xfrm>
              <a:off x="5298120" y="4450680"/>
              <a:ext cx="374040" cy="5007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4" name="Picture 6" descr="C:\Users\Samuel\Google Drive\Dubna\Sans titre - 16-docker.png"/>
            <p:cNvPicPr/>
            <p:nvPr/>
          </p:nvPicPr>
          <p:blipFill>
            <a:blip r:embed="rId10"/>
            <a:stretch/>
          </p:blipFill>
          <p:spPr>
            <a:xfrm>
              <a:off x="5963760" y="3920400"/>
              <a:ext cx="1723320" cy="1439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225" name="CustomShape 3"/>
            <p:cNvSpPr/>
            <p:nvPr/>
          </p:nvSpPr>
          <p:spPr>
            <a:xfrm>
              <a:off x="7060320" y="2116440"/>
              <a:ext cx="1618200" cy="576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Claire Hand"/>
                  <a:ea typeface="DejaVu Sans"/>
                </a:rPr>
                <a:t>- Libraries</a:t>
              </a:r>
              <a:endParaRPr lang="en-US" sz="16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Claire Hand"/>
                  <a:ea typeface="DejaVu Sans"/>
                </a:rPr>
                <a:t>- http listener </a:t>
              </a:r>
              <a:endParaRPr lang="en-US" sz="1600" b="0" strike="noStrike" spc="-1">
                <a:latin typeface="Arial"/>
              </a:endParaRPr>
            </a:p>
          </p:txBody>
        </p:sp>
      </p:grpSp>
      <p:pic>
        <p:nvPicPr>
          <p:cNvPr id="226" name="Picture 27"/>
          <p:cNvPicPr/>
          <p:nvPr/>
        </p:nvPicPr>
        <p:blipFill>
          <a:blip r:embed="rId7"/>
          <a:stretch/>
        </p:blipFill>
        <p:spPr>
          <a:xfrm>
            <a:off x="1907640" y="605520"/>
            <a:ext cx="370800" cy="302400"/>
          </a:xfrm>
          <a:prstGeom prst="rect">
            <a:avLst/>
          </a:prstGeom>
          <a:ln>
            <a:noFill/>
          </a:ln>
        </p:spPr>
      </p:pic>
      <p:sp>
        <p:nvSpPr>
          <p:cNvPr id="227" name="CustomShape 4"/>
          <p:cNvSpPr/>
          <p:nvPr/>
        </p:nvSpPr>
        <p:spPr>
          <a:xfrm>
            <a:off x="1627920" y="6000480"/>
            <a:ext cx="152532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monolith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28" name="CustomShape 5"/>
          <p:cNvSpPr/>
          <p:nvPr/>
        </p:nvSpPr>
        <p:spPr>
          <a:xfrm>
            <a:off x="5969520" y="5991840"/>
            <a:ext cx="228420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microservices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2022120" y="181080"/>
            <a:ext cx="208008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autonomous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230" name="Picture 20"/>
          <p:cNvPicPr/>
          <p:nvPr/>
        </p:nvPicPr>
        <p:blipFill>
          <a:blip r:embed="rId2"/>
          <a:stretch/>
        </p:blipFill>
        <p:spPr>
          <a:xfrm>
            <a:off x="6613200" y="597240"/>
            <a:ext cx="370800" cy="302400"/>
          </a:xfrm>
          <a:prstGeom prst="rect">
            <a:avLst/>
          </a:prstGeom>
          <a:ln>
            <a:noFill/>
          </a:ln>
        </p:spPr>
      </p:pic>
      <p:pic>
        <p:nvPicPr>
          <p:cNvPr id="231" name="Picture 21"/>
          <p:cNvPicPr/>
          <p:nvPr/>
        </p:nvPicPr>
        <p:blipFill>
          <a:blip r:embed="rId3"/>
          <a:stretch/>
        </p:blipFill>
        <p:spPr>
          <a:xfrm>
            <a:off x="2850480" y="605520"/>
            <a:ext cx="370800" cy="302400"/>
          </a:xfrm>
          <a:prstGeom prst="rect">
            <a:avLst/>
          </a:prstGeom>
          <a:ln>
            <a:noFill/>
          </a:ln>
        </p:spPr>
      </p:pic>
      <p:pic>
        <p:nvPicPr>
          <p:cNvPr id="232" name="Picture 23"/>
          <p:cNvPicPr/>
          <p:nvPr/>
        </p:nvPicPr>
        <p:blipFill>
          <a:blip r:embed="rId2"/>
          <a:stretch/>
        </p:blipFill>
        <p:spPr>
          <a:xfrm>
            <a:off x="3792960" y="605520"/>
            <a:ext cx="370800" cy="302400"/>
          </a:xfrm>
          <a:prstGeom prst="rect">
            <a:avLst/>
          </a:prstGeom>
          <a:ln>
            <a:noFill/>
          </a:ln>
        </p:spPr>
      </p:pic>
      <p:pic>
        <p:nvPicPr>
          <p:cNvPr id="233" name="Picture 24"/>
          <p:cNvPicPr/>
          <p:nvPr/>
        </p:nvPicPr>
        <p:blipFill>
          <a:blip r:embed="rId2"/>
          <a:stretch/>
        </p:blipFill>
        <p:spPr>
          <a:xfrm>
            <a:off x="4732560" y="605520"/>
            <a:ext cx="370800" cy="302400"/>
          </a:xfrm>
          <a:prstGeom prst="rect">
            <a:avLst/>
          </a:prstGeom>
          <a:ln>
            <a:noFill/>
          </a:ln>
        </p:spPr>
      </p:pic>
      <p:pic>
        <p:nvPicPr>
          <p:cNvPr id="234" name="Picture 25"/>
          <p:cNvPicPr/>
          <p:nvPr/>
        </p:nvPicPr>
        <p:blipFill>
          <a:blip r:embed="rId2"/>
          <a:stretch/>
        </p:blipFill>
        <p:spPr>
          <a:xfrm>
            <a:off x="5672160" y="600480"/>
            <a:ext cx="370800" cy="302400"/>
          </a:xfrm>
          <a:prstGeom prst="rect">
            <a:avLst/>
          </a:prstGeom>
          <a:ln>
            <a:noFill/>
          </a:ln>
        </p:spPr>
      </p:pic>
      <p:grpSp>
        <p:nvGrpSpPr>
          <p:cNvPr id="235" name="Group 2"/>
          <p:cNvGrpSpPr/>
          <p:nvPr/>
        </p:nvGrpSpPr>
        <p:grpSpPr>
          <a:xfrm>
            <a:off x="2279160" y="1700640"/>
            <a:ext cx="4164840" cy="4422240"/>
            <a:chOff x="2279160" y="1700640"/>
            <a:chExt cx="4164840" cy="4422240"/>
          </a:xfrm>
        </p:grpSpPr>
        <p:pic>
          <p:nvPicPr>
            <p:cNvPr id="236" name="Picture 4"/>
            <p:cNvPicPr/>
            <p:nvPr/>
          </p:nvPicPr>
          <p:blipFill>
            <a:blip r:embed="rId4"/>
            <a:stretch/>
          </p:blipFill>
          <p:spPr>
            <a:xfrm>
              <a:off x="2279160" y="1700640"/>
              <a:ext cx="4164840" cy="44222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37" name="Picture 9" descr="C:\Users\Samuel\Google Drive\Dubna\Sans titre - 30 (2)-car.png"/>
            <p:cNvPicPr/>
            <p:nvPr/>
          </p:nvPicPr>
          <p:blipFill>
            <a:blip r:embed="rId5"/>
            <a:stretch/>
          </p:blipFill>
          <p:spPr>
            <a:xfrm>
              <a:off x="3010320" y="2022480"/>
              <a:ext cx="1134000" cy="8712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38" name="Picture 10" descr="C:\Users\Samuel\Google Drive\Dubna\Sans titre - 30 (2)-customer.png"/>
            <p:cNvPicPr/>
            <p:nvPr/>
          </p:nvPicPr>
          <p:blipFill>
            <a:blip r:embed="rId6"/>
            <a:stretch/>
          </p:blipFill>
          <p:spPr>
            <a:xfrm>
              <a:off x="4402080" y="4653000"/>
              <a:ext cx="1618200" cy="1118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239" name="CustomShape 3"/>
            <p:cNvSpPr/>
            <p:nvPr/>
          </p:nvSpPr>
          <p:spPr>
            <a:xfrm>
              <a:off x="3840120" y="3744000"/>
              <a:ext cx="42948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Claire Hand"/>
                  <a:ea typeface="DejaVu Sans"/>
                </a:rPr>
                <a:t>v1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40" name="CustomShape 4"/>
            <p:cNvSpPr/>
            <p:nvPr/>
          </p:nvSpPr>
          <p:spPr>
            <a:xfrm>
              <a:off x="5497560" y="3510000"/>
              <a:ext cx="429480" cy="333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Claire Hand"/>
                  <a:ea typeface="DejaVu Sans"/>
                </a:rPr>
                <a:t>v2</a:t>
              </a:r>
              <a:endParaRPr lang="en-US" sz="1600" b="0" strike="noStrike" spc="-1">
                <a:latin typeface="Arial"/>
              </a:endParaRPr>
            </a:p>
          </p:txBody>
        </p:sp>
      </p:grpSp>
      <p:pic>
        <p:nvPicPr>
          <p:cNvPr id="241" name="Picture 14"/>
          <p:cNvPicPr/>
          <p:nvPr/>
        </p:nvPicPr>
        <p:blipFill>
          <a:blip r:embed="rId3"/>
          <a:stretch/>
        </p:blipFill>
        <p:spPr>
          <a:xfrm>
            <a:off x="1907640" y="605520"/>
            <a:ext cx="370800" cy="302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1930320" y="159120"/>
            <a:ext cx="446832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hide implementation details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243" name="Picture 11"/>
          <p:cNvPicPr/>
          <p:nvPr/>
        </p:nvPicPr>
        <p:blipFill>
          <a:blip r:embed="rId2"/>
          <a:stretch/>
        </p:blipFill>
        <p:spPr>
          <a:xfrm>
            <a:off x="6613200" y="597240"/>
            <a:ext cx="370800" cy="302400"/>
          </a:xfrm>
          <a:prstGeom prst="rect">
            <a:avLst/>
          </a:prstGeom>
          <a:ln>
            <a:noFill/>
          </a:ln>
        </p:spPr>
      </p:pic>
      <p:pic>
        <p:nvPicPr>
          <p:cNvPr id="244" name="Picture 14"/>
          <p:cNvPicPr/>
          <p:nvPr/>
        </p:nvPicPr>
        <p:blipFill>
          <a:blip r:embed="rId3"/>
          <a:stretch/>
        </p:blipFill>
        <p:spPr>
          <a:xfrm>
            <a:off x="3792960" y="605520"/>
            <a:ext cx="370800" cy="302400"/>
          </a:xfrm>
          <a:prstGeom prst="rect">
            <a:avLst/>
          </a:prstGeom>
          <a:ln>
            <a:noFill/>
          </a:ln>
        </p:spPr>
      </p:pic>
      <p:pic>
        <p:nvPicPr>
          <p:cNvPr id="245" name="Picture 15"/>
          <p:cNvPicPr/>
          <p:nvPr/>
        </p:nvPicPr>
        <p:blipFill>
          <a:blip r:embed="rId2"/>
          <a:stretch/>
        </p:blipFill>
        <p:spPr>
          <a:xfrm>
            <a:off x="4732560" y="605520"/>
            <a:ext cx="370800" cy="302400"/>
          </a:xfrm>
          <a:prstGeom prst="rect">
            <a:avLst/>
          </a:prstGeom>
          <a:ln>
            <a:noFill/>
          </a:ln>
        </p:spPr>
      </p:pic>
      <p:pic>
        <p:nvPicPr>
          <p:cNvPr id="246" name="Picture 16"/>
          <p:cNvPicPr/>
          <p:nvPr/>
        </p:nvPicPr>
        <p:blipFill>
          <a:blip r:embed="rId2"/>
          <a:stretch/>
        </p:blipFill>
        <p:spPr>
          <a:xfrm>
            <a:off x="5672160" y="600480"/>
            <a:ext cx="370800" cy="302400"/>
          </a:xfrm>
          <a:prstGeom prst="rect">
            <a:avLst/>
          </a:prstGeom>
          <a:ln>
            <a:noFill/>
          </a:ln>
        </p:spPr>
      </p:pic>
      <p:sp>
        <p:nvSpPr>
          <p:cNvPr id="247" name="Custom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48" name="Group 3"/>
          <p:cNvGrpSpPr/>
          <p:nvPr/>
        </p:nvGrpSpPr>
        <p:grpSpPr>
          <a:xfrm>
            <a:off x="5672160" y="2337840"/>
            <a:ext cx="2401560" cy="3051360"/>
            <a:chOff x="5672160" y="2337840"/>
            <a:chExt cx="2401560" cy="3051360"/>
          </a:xfrm>
        </p:grpSpPr>
        <p:pic>
          <p:nvPicPr>
            <p:cNvPr id="249" name="Picture 24"/>
            <p:cNvPicPr/>
            <p:nvPr/>
          </p:nvPicPr>
          <p:blipFill>
            <a:blip r:embed="rId4"/>
            <a:stretch/>
          </p:blipFill>
          <p:spPr>
            <a:xfrm>
              <a:off x="5672160" y="2337840"/>
              <a:ext cx="2401560" cy="30513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50" name="Picture 23"/>
            <p:cNvPicPr/>
            <p:nvPr/>
          </p:nvPicPr>
          <p:blipFill>
            <a:blip r:embed="rId5"/>
            <a:stretch/>
          </p:blipFill>
          <p:spPr>
            <a:xfrm>
              <a:off x="6338520" y="2858040"/>
              <a:ext cx="919800" cy="2829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51" name="Picture 18" descr="Résultat de recherche d'images pour &quot;mysql&quot;"/>
            <p:cNvPicPr/>
            <p:nvPr/>
          </p:nvPicPr>
          <p:blipFill>
            <a:blip r:embed="rId6"/>
            <a:stretch/>
          </p:blipFill>
          <p:spPr>
            <a:xfrm>
              <a:off x="6298920" y="4559400"/>
              <a:ext cx="942480" cy="39312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52" name="Group 4"/>
          <p:cNvGrpSpPr/>
          <p:nvPr/>
        </p:nvGrpSpPr>
        <p:grpSpPr>
          <a:xfrm>
            <a:off x="971640" y="2354400"/>
            <a:ext cx="2375640" cy="3018240"/>
            <a:chOff x="971640" y="2354400"/>
            <a:chExt cx="2375640" cy="3018240"/>
          </a:xfrm>
        </p:grpSpPr>
        <p:pic>
          <p:nvPicPr>
            <p:cNvPr id="253" name="Picture 1"/>
            <p:cNvPicPr/>
            <p:nvPr/>
          </p:nvPicPr>
          <p:blipFill>
            <a:blip r:embed="rId7"/>
            <a:stretch/>
          </p:blipFill>
          <p:spPr>
            <a:xfrm>
              <a:off x="971640" y="2354400"/>
              <a:ext cx="2375640" cy="30182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54" name="Picture 21"/>
            <p:cNvPicPr/>
            <p:nvPr/>
          </p:nvPicPr>
          <p:blipFill>
            <a:blip r:embed="rId8"/>
            <a:stretch/>
          </p:blipFill>
          <p:spPr>
            <a:xfrm>
              <a:off x="1308240" y="2621160"/>
              <a:ext cx="1513800" cy="7563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55" name="Picture 20" descr="Résultat de recherche d'images pour &quot;mongodb&quot;"/>
            <p:cNvPicPr/>
            <p:nvPr/>
          </p:nvPicPr>
          <p:blipFill>
            <a:blip r:embed="rId9"/>
            <a:stretch/>
          </p:blipFill>
          <p:spPr>
            <a:xfrm>
              <a:off x="1308240" y="4725000"/>
              <a:ext cx="1423440" cy="38628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256" name="Picture 9" descr="C:\Users\Samuel\Google Drive\Dubna\Sans titre - 30 (2)-car.png"/>
          <p:cNvPicPr/>
          <p:nvPr/>
        </p:nvPicPr>
        <p:blipFill>
          <a:blip r:embed="rId10"/>
          <a:stretch/>
        </p:blipFill>
        <p:spPr>
          <a:xfrm>
            <a:off x="6265080" y="5373360"/>
            <a:ext cx="928440" cy="713520"/>
          </a:xfrm>
          <a:prstGeom prst="rect">
            <a:avLst/>
          </a:prstGeom>
          <a:ln>
            <a:noFill/>
          </a:ln>
        </p:spPr>
      </p:pic>
      <p:pic>
        <p:nvPicPr>
          <p:cNvPr id="257" name="Picture 10" descr="C:\Users\Samuel\Google Drive\Dubna\Sans titre - 30 (2)-customer.png"/>
          <p:cNvPicPr/>
          <p:nvPr/>
        </p:nvPicPr>
        <p:blipFill>
          <a:blip r:embed="rId11"/>
          <a:stretch/>
        </p:blipFill>
        <p:spPr>
          <a:xfrm>
            <a:off x="1444320" y="5445360"/>
            <a:ext cx="1151280" cy="795600"/>
          </a:xfrm>
          <a:prstGeom prst="rect">
            <a:avLst/>
          </a:prstGeom>
          <a:ln>
            <a:noFill/>
          </a:ln>
        </p:spPr>
      </p:pic>
      <p:sp>
        <p:nvSpPr>
          <p:cNvPr id="258" name="CustomShape 5"/>
          <p:cNvSpPr/>
          <p:nvPr/>
        </p:nvSpPr>
        <p:spPr>
          <a:xfrm>
            <a:off x="3136680" y="3118680"/>
            <a:ext cx="583200" cy="94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DD4B08"/>
                </a:solidFill>
                <a:latin typeface="Claire Hand"/>
                <a:ea typeface="DejaVu Sans"/>
              </a:rPr>
              <a:t>API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-http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-rest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-json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9" name="CustomShape 6"/>
          <p:cNvSpPr/>
          <p:nvPr/>
        </p:nvSpPr>
        <p:spPr>
          <a:xfrm>
            <a:off x="5035320" y="3141720"/>
            <a:ext cx="583200" cy="94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0" strike="noStrike" spc="-1">
                <a:solidFill>
                  <a:srgbClr val="DD4B08"/>
                </a:solidFill>
                <a:latin typeface="Claire Hand"/>
                <a:ea typeface="DejaVu Sans"/>
              </a:rPr>
              <a:t>API</a:t>
            </a:r>
            <a:endParaRPr lang="en-US" sz="2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http-</a:t>
            </a:r>
            <a:endParaRPr lang="en-US" sz="12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Rest-</a:t>
            </a:r>
            <a:endParaRPr lang="en-US" sz="12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Json-</a:t>
            </a:r>
            <a:endParaRPr lang="en-US" sz="1200" b="0" strike="noStrike" spc="-1">
              <a:latin typeface="Arial"/>
            </a:endParaRPr>
          </a:p>
        </p:txBody>
      </p:sp>
      <p:pic>
        <p:nvPicPr>
          <p:cNvPr id="260" name="Picture 25"/>
          <p:cNvPicPr/>
          <p:nvPr/>
        </p:nvPicPr>
        <p:blipFill>
          <a:blip r:embed="rId3"/>
          <a:stretch/>
        </p:blipFill>
        <p:spPr>
          <a:xfrm>
            <a:off x="1907640" y="605520"/>
            <a:ext cx="370800" cy="302400"/>
          </a:xfrm>
          <a:prstGeom prst="rect">
            <a:avLst/>
          </a:prstGeom>
          <a:ln>
            <a:noFill/>
          </a:ln>
        </p:spPr>
      </p:pic>
      <p:pic>
        <p:nvPicPr>
          <p:cNvPr id="261" name="Picture 26"/>
          <p:cNvPicPr/>
          <p:nvPr/>
        </p:nvPicPr>
        <p:blipFill>
          <a:blip r:embed="rId3"/>
          <a:stretch/>
        </p:blipFill>
        <p:spPr>
          <a:xfrm>
            <a:off x="2850480" y="605520"/>
            <a:ext cx="370800" cy="302400"/>
          </a:xfrm>
          <a:prstGeom prst="rect">
            <a:avLst/>
          </a:prstGeom>
          <a:ln>
            <a:noFill/>
          </a:ln>
        </p:spPr>
      </p:pic>
      <p:pic>
        <p:nvPicPr>
          <p:cNvPr id="262" name="Image 4"/>
          <p:cNvPicPr/>
          <p:nvPr/>
        </p:nvPicPr>
        <p:blipFill>
          <a:blip r:embed="rId12"/>
          <a:stretch/>
        </p:blipFill>
        <p:spPr>
          <a:xfrm>
            <a:off x="5698800" y="2430000"/>
            <a:ext cx="2217240" cy="2885040"/>
          </a:xfrm>
          <a:prstGeom prst="rect">
            <a:avLst/>
          </a:prstGeom>
          <a:ln>
            <a:noFill/>
          </a:ln>
        </p:spPr>
      </p:pic>
      <p:pic>
        <p:nvPicPr>
          <p:cNvPr id="263" name="Image 6"/>
          <p:cNvPicPr/>
          <p:nvPr/>
        </p:nvPicPr>
        <p:blipFill>
          <a:blip r:embed="rId13"/>
          <a:stretch/>
        </p:blipFill>
        <p:spPr>
          <a:xfrm>
            <a:off x="972000" y="2386440"/>
            <a:ext cx="2304360" cy="2930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3934440" y="181080"/>
            <a:ext cx="193392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automation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265" name="Picture 9"/>
          <p:cNvPicPr/>
          <p:nvPr/>
        </p:nvPicPr>
        <p:blipFill>
          <a:blip r:embed="rId2"/>
          <a:stretch/>
        </p:blipFill>
        <p:spPr>
          <a:xfrm>
            <a:off x="6613200" y="597240"/>
            <a:ext cx="370800" cy="302400"/>
          </a:xfrm>
          <a:prstGeom prst="rect">
            <a:avLst/>
          </a:prstGeom>
          <a:ln>
            <a:noFill/>
          </a:ln>
        </p:spPr>
      </p:pic>
      <p:pic>
        <p:nvPicPr>
          <p:cNvPr id="266" name="Picture 10"/>
          <p:cNvPicPr/>
          <p:nvPr/>
        </p:nvPicPr>
        <p:blipFill>
          <a:blip r:embed="rId2"/>
          <a:stretch/>
        </p:blipFill>
        <p:spPr>
          <a:xfrm>
            <a:off x="2850480" y="605520"/>
            <a:ext cx="370800" cy="302400"/>
          </a:xfrm>
          <a:prstGeom prst="rect">
            <a:avLst/>
          </a:prstGeom>
          <a:ln>
            <a:noFill/>
          </a:ln>
        </p:spPr>
      </p:pic>
      <p:pic>
        <p:nvPicPr>
          <p:cNvPr id="267" name="Picture 12"/>
          <p:cNvPicPr/>
          <p:nvPr/>
        </p:nvPicPr>
        <p:blipFill>
          <a:blip r:embed="rId2"/>
          <a:stretch/>
        </p:blipFill>
        <p:spPr>
          <a:xfrm>
            <a:off x="3792960" y="605520"/>
            <a:ext cx="370800" cy="302400"/>
          </a:xfrm>
          <a:prstGeom prst="rect">
            <a:avLst/>
          </a:prstGeom>
          <a:ln>
            <a:noFill/>
          </a:ln>
        </p:spPr>
      </p:pic>
      <p:pic>
        <p:nvPicPr>
          <p:cNvPr id="268" name="Picture 13"/>
          <p:cNvPicPr/>
          <p:nvPr/>
        </p:nvPicPr>
        <p:blipFill>
          <a:blip r:embed="rId3"/>
          <a:stretch/>
        </p:blipFill>
        <p:spPr>
          <a:xfrm>
            <a:off x="4732560" y="605520"/>
            <a:ext cx="370800" cy="302400"/>
          </a:xfrm>
          <a:prstGeom prst="rect">
            <a:avLst/>
          </a:prstGeom>
          <a:ln>
            <a:noFill/>
          </a:ln>
        </p:spPr>
      </p:pic>
      <p:pic>
        <p:nvPicPr>
          <p:cNvPr id="269" name="Picture 14"/>
          <p:cNvPicPr/>
          <p:nvPr/>
        </p:nvPicPr>
        <p:blipFill>
          <a:blip r:embed="rId2"/>
          <a:stretch/>
        </p:blipFill>
        <p:spPr>
          <a:xfrm>
            <a:off x="5672160" y="600480"/>
            <a:ext cx="370800" cy="302400"/>
          </a:xfrm>
          <a:prstGeom prst="rect">
            <a:avLst/>
          </a:prstGeom>
          <a:ln>
            <a:noFill/>
          </a:ln>
        </p:spPr>
      </p:pic>
      <p:pic>
        <p:nvPicPr>
          <p:cNvPr id="270" name="Picture 15"/>
          <p:cNvPicPr/>
          <p:nvPr/>
        </p:nvPicPr>
        <p:blipFill>
          <a:blip r:embed="rId4"/>
          <a:stretch/>
        </p:blipFill>
        <p:spPr>
          <a:xfrm rot="10800000" flipH="1">
            <a:off x="1528560" y="3357360"/>
            <a:ext cx="1129680" cy="353520"/>
          </a:xfrm>
          <a:prstGeom prst="rect">
            <a:avLst/>
          </a:prstGeom>
          <a:ln>
            <a:noFill/>
          </a:ln>
        </p:spPr>
      </p:pic>
      <p:pic>
        <p:nvPicPr>
          <p:cNvPr id="271" name="Picture 16"/>
          <p:cNvPicPr/>
          <p:nvPr/>
        </p:nvPicPr>
        <p:blipFill>
          <a:blip r:embed="rId5"/>
          <a:stretch/>
        </p:blipFill>
        <p:spPr>
          <a:xfrm>
            <a:off x="395640" y="3034440"/>
            <a:ext cx="1254240" cy="1029960"/>
          </a:xfrm>
          <a:prstGeom prst="rect">
            <a:avLst/>
          </a:prstGeom>
          <a:ln>
            <a:noFill/>
          </a:ln>
        </p:spPr>
      </p:pic>
      <p:pic>
        <p:nvPicPr>
          <p:cNvPr id="272" name="Picture 17"/>
          <p:cNvPicPr/>
          <p:nvPr/>
        </p:nvPicPr>
        <p:blipFill>
          <a:blip r:embed="rId6"/>
          <a:stretch/>
        </p:blipFill>
        <p:spPr>
          <a:xfrm>
            <a:off x="2514600" y="3069000"/>
            <a:ext cx="1627920" cy="1029960"/>
          </a:xfrm>
          <a:prstGeom prst="rect">
            <a:avLst/>
          </a:prstGeom>
          <a:ln>
            <a:noFill/>
          </a:ln>
        </p:spPr>
      </p:pic>
      <p:sp>
        <p:nvSpPr>
          <p:cNvPr id="273" name="CustomShape 2"/>
          <p:cNvSpPr/>
          <p:nvPr/>
        </p:nvSpPr>
        <p:spPr>
          <a:xfrm>
            <a:off x="622080" y="3365280"/>
            <a:ext cx="741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build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2857680" y="3426480"/>
            <a:ext cx="972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testing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75" name="Picture 20"/>
          <p:cNvPicPr/>
          <p:nvPr/>
        </p:nvPicPr>
        <p:blipFill>
          <a:blip r:embed="rId7"/>
          <a:stretch/>
        </p:blipFill>
        <p:spPr>
          <a:xfrm>
            <a:off x="4715640" y="3069000"/>
            <a:ext cx="1368000" cy="1123200"/>
          </a:xfrm>
          <a:prstGeom prst="rect">
            <a:avLst/>
          </a:prstGeom>
          <a:ln>
            <a:noFill/>
          </a:ln>
        </p:spPr>
      </p:pic>
      <p:sp>
        <p:nvSpPr>
          <p:cNvPr id="276" name="CustomShape 4"/>
          <p:cNvSpPr/>
          <p:nvPr/>
        </p:nvSpPr>
        <p:spPr>
          <a:xfrm>
            <a:off x="4794840" y="3176280"/>
            <a:ext cx="110772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Deploy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On dev/TEST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77" name="Picture 22"/>
          <p:cNvPicPr/>
          <p:nvPr/>
        </p:nvPicPr>
        <p:blipFill>
          <a:blip r:embed="rId8"/>
          <a:stretch/>
        </p:blipFill>
        <p:spPr>
          <a:xfrm rot="10800000" flipH="1">
            <a:off x="4016880" y="3373560"/>
            <a:ext cx="700560" cy="353520"/>
          </a:xfrm>
          <a:prstGeom prst="rect">
            <a:avLst/>
          </a:prstGeom>
          <a:ln>
            <a:noFill/>
          </a:ln>
        </p:spPr>
      </p:pic>
      <p:pic>
        <p:nvPicPr>
          <p:cNvPr id="278" name="Picture 23"/>
          <p:cNvPicPr/>
          <p:nvPr/>
        </p:nvPicPr>
        <p:blipFill>
          <a:blip r:embed="rId9"/>
          <a:stretch/>
        </p:blipFill>
        <p:spPr>
          <a:xfrm rot="10800000" flipH="1">
            <a:off x="6033600" y="3403440"/>
            <a:ext cx="914040" cy="353520"/>
          </a:xfrm>
          <a:prstGeom prst="rect">
            <a:avLst/>
          </a:prstGeom>
          <a:ln>
            <a:noFill/>
          </a:ln>
        </p:spPr>
      </p:pic>
      <p:pic>
        <p:nvPicPr>
          <p:cNvPr id="279" name="Picture 24"/>
          <p:cNvPicPr/>
          <p:nvPr/>
        </p:nvPicPr>
        <p:blipFill>
          <a:blip r:embed="rId10"/>
          <a:stretch/>
        </p:blipFill>
        <p:spPr>
          <a:xfrm>
            <a:off x="6804360" y="2901600"/>
            <a:ext cx="2015640" cy="1275120"/>
          </a:xfrm>
          <a:prstGeom prst="rect">
            <a:avLst/>
          </a:prstGeom>
          <a:ln>
            <a:noFill/>
          </a:ln>
        </p:spPr>
      </p:pic>
      <p:sp>
        <p:nvSpPr>
          <p:cNvPr id="280" name="CustomShape 5"/>
          <p:cNvSpPr/>
          <p:nvPr/>
        </p:nvSpPr>
        <p:spPr>
          <a:xfrm>
            <a:off x="7154280" y="3307680"/>
            <a:ext cx="133956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Deploy on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prod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81" name="Picture 26"/>
          <p:cNvPicPr/>
          <p:nvPr/>
        </p:nvPicPr>
        <p:blipFill>
          <a:blip r:embed="rId3"/>
          <a:stretch/>
        </p:blipFill>
        <p:spPr>
          <a:xfrm>
            <a:off x="1907640" y="605520"/>
            <a:ext cx="370800" cy="302400"/>
          </a:xfrm>
          <a:prstGeom prst="rect">
            <a:avLst/>
          </a:prstGeom>
          <a:ln>
            <a:noFill/>
          </a:ln>
        </p:spPr>
      </p:pic>
      <p:pic>
        <p:nvPicPr>
          <p:cNvPr id="282" name="Picture 28"/>
          <p:cNvPicPr/>
          <p:nvPr/>
        </p:nvPicPr>
        <p:blipFill>
          <a:blip r:embed="rId3"/>
          <a:stretch/>
        </p:blipFill>
        <p:spPr>
          <a:xfrm>
            <a:off x="2850480" y="605520"/>
            <a:ext cx="370800" cy="302400"/>
          </a:xfrm>
          <a:prstGeom prst="rect">
            <a:avLst/>
          </a:prstGeom>
          <a:ln>
            <a:noFill/>
          </a:ln>
        </p:spPr>
      </p:pic>
      <p:pic>
        <p:nvPicPr>
          <p:cNvPr id="283" name="Picture 29"/>
          <p:cNvPicPr/>
          <p:nvPr/>
        </p:nvPicPr>
        <p:blipFill>
          <a:blip r:embed="rId3"/>
          <a:stretch/>
        </p:blipFill>
        <p:spPr>
          <a:xfrm>
            <a:off x="3792960" y="605520"/>
            <a:ext cx="370800" cy="302400"/>
          </a:xfrm>
          <a:prstGeom prst="rect">
            <a:avLst/>
          </a:prstGeom>
          <a:ln>
            <a:noFill/>
          </a:ln>
        </p:spPr>
      </p:pic>
      <p:sp>
        <p:nvSpPr>
          <p:cNvPr id="284" name="CustomShape 6"/>
          <p:cNvSpPr/>
          <p:nvPr/>
        </p:nvSpPr>
        <p:spPr>
          <a:xfrm>
            <a:off x="390960" y="5157360"/>
            <a:ext cx="356328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Continuous integration</a:t>
            </a: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Continuous deployment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5067720" y="181080"/>
            <a:ext cx="154044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stateless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286" name="Picture 46"/>
          <p:cNvPicPr/>
          <p:nvPr/>
        </p:nvPicPr>
        <p:blipFill>
          <a:blip r:embed="rId3"/>
          <a:stretch/>
        </p:blipFill>
        <p:spPr>
          <a:xfrm>
            <a:off x="6613200" y="597240"/>
            <a:ext cx="370800" cy="302400"/>
          </a:xfrm>
          <a:prstGeom prst="rect">
            <a:avLst/>
          </a:prstGeom>
          <a:ln>
            <a:noFill/>
          </a:ln>
        </p:spPr>
      </p:pic>
      <p:pic>
        <p:nvPicPr>
          <p:cNvPr id="287" name="Picture 51"/>
          <p:cNvPicPr/>
          <p:nvPr/>
        </p:nvPicPr>
        <p:blipFill>
          <a:blip r:embed="rId4"/>
          <a:stretch/>
        </p:blipFill>
        <p:spPr>
          <a:xfrm>
            <a:off x="5672160" y="600480"/>
            <a:ext cx="370800" cy="302400"/>
          </a:xfrm>
          <a:prstGeom prst="rect">
            <a:avLst/>
          </a:prstGeom>
          <a:ln>
            <a:noFill/>
          </a:ln>
        </p:spPr>
      </p:pic>
      <p:pic>
        <p:nvPicPr>
          <p:cNvPr id="288" name="Picture 8"/>
          <p:cNvPicPr/>
          <p:nvPr/>
        </p:nvPicPr>
        <p:blipFill>
          <a:blip r:embed="rId5"/>
          <a:stretch/>
        </p:blipFill>
        <p:spPr>
          <a:xfrm>
            <a:off x="1612080" y="1871280"/>
            <a:ext cx="5551560" cy="4163400"/>
          </a:xfrm>
          <a:prstGeom prst="rect">
            <a:avLst/>
          </a:prstGeom>
          <a:ln>
            <a:noFill/>
          </a:ln>
        </p:spPr>
      </p:pic>
      <p:sp>
        <p:nvSpPr>
          <p:cNvPr id="289" name="CustomShape 2"/>
          <p:cNvSpPr/>
          <p:nvPr/>
        </p:nvSpPr>
        <p:spPr>
          <a:xfrm>
            <a:off x="3072600" y="3645000"/>
            <a:ext cx="61092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(1)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4415760" y="3491640"/>
            <a:ext cx="61092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(2)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291" name="Picture 13"/>
          <p:cNvPicPr/>
          <p:nvPr/>
        </p:nvPicPr>
        <p:blipFill>
          <a:blip r:embed="rId4"/>
          <a:stretch/>
        </p:blipFill>
        <p:spPr>
          <a:xfrm>
            <a:off x="1907640" y="605520"/>
            <a:ext cx="370800" cy="302400"/>
          </a:xfrm>
          <a:prstGeom prst="rect">
            <a:avLst/>
          </a:prstGeom>
          <a:ln>
            <a:noFill/>
          </a:ln>
        </p:spPr>
      </p:pic>
      <p:pic>
        <p:nvPicPr>
          <p:cNvPr id="292" name="Picture 14"/>
          <p:cNvPicPr/>
          <p:nvPr/>
        </p:nvPicPr>
        <p:blipFill>
          <a:blip r:embed="rId4"/>
          <a:stretch/>
        </p:blipFill>
        <p:spPr>
          <a:xfrm>
            <a:off x="2850480" y="605520"/>
            <a:ext cx="370800" cy="302400"/>
          </a:xfrm>
          <a:prstGeom prst="rect">
            <a:avLst/>
          </a:prstGeom>
          <a:ln>
            <a:noFill/>
          </a:ln>
        </p:spPr>
      </p:pic>
      <p:pic>
        <p:nvPicPr>
          <p:cNvPr id="293" name="Picture 15"/>
          <p:cNvPicPr/>
          <p:nvPr/>
        </p:nvPicPr>
        <p:blipFill>
          <a:blip r:embed="rId4"/>
          <a:stretch/>
        </p:blipFill>
        <p:spPr>
          <a:xfrm>
            <a:off x="3792960" y="605520"/>
            <a:ext cx="370800" cy="302400"/>
          </a:xfrm>
          <a:prstGeom prst="rect">
            <a:avLst/>
          </a:prstGeom>
          <a:ln>
            <a:noFill/>
          </a:ln>
        </p:spPr>
      </p:pic>
      <p:pic>
        <p:nvPicPr>
          <p:cNvPr id="294" name="Picture 16"/>
          <p:cNvPicPr/>
          <p:nvPr/>
        </p:nvPicPr>
        <p:blipFill>
          <a:blip r:embed="rId4"/>
          <a:stretch/>
        </p:blipFill>
        <p:spPr>
          <a:xfrm>
            <a:off x="4732560" y="605520"/>
            <a:ext cx="370800" cy="302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5286960" y="181080"/>
            <a:ext cx="292752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Highly observable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296" name="Picture 46"/>
          <p:cNvPicPr/>
          <p:nvPr/>
        </p:nvPicPr>
        <p:blipFill>
          <a:blip r:embed="rId3"/>
          <a:stretch/>
        </p:blipFill>
        <p:spPr>
          <a:xfrm>
            <a:off x="6613200" y="597240"/>
            <a:ext cx="370800" cy="302400"/>
          </a:xfrm>
          <a:prstGeom prst="rect">
            <a:avLst/>
          </a:prstGeom>
          <a:ln>
            <a:noFill/>
          </a:ln>
        </p:spPr>
      </p:pic>
      <p:sp>
        <p:nvSpPr>
          <p:cNvPr id="297" name="CustomShape 2"/>
          <p:cNvSpPr/>
          <p:nvPr/>
        </p:nvSpPr>
        <p:spPr>
          <a:xfrm>
            <a:off x="236880" y="1377000"/>
            <a:ext cx="882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Logs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298" name="Picture 1"/>
          <p:cNvPicPr/>
          <p:nvPr/>
        </p:nvPicPr>
        <p:blipFill>
          <a:blip r:embed="rId4"/>
          <a:stretch/>
        </p:blipFill>
        <p:spPr>
          <a:xfrm>
            <a:off x="1187640" y="2205000"/>
            <a:ext cx="6698520" cy="4031640"/>
          </a:xfrm>
          <a:prstGeom prst="rect">
            <a:avLst/>
          </a:prstGeom>
          <a:ln>
            <a:noFill/>
          </a:ln>
        </p:spPr>
      </p:pic>
      <p:pic>
        <p:nvPicPr>
          <p:cNvPr id="299" name="Picture 4" descr="Résultat de recherche d'images pour &quot;file log icon&quot;"/>
          <p:cNvPicPr/>
          <p:nvPr/>
        </p:nvPicPr>
        <p:blipFill>
          <a:blip r:embed="rId5"/>
          <a:stretch/>
        </p:blipFill>
        <p:spPr>
          <a:xfrm>
            <a:off x="7092360" y="2061000"/>
            <a:ext cx="599400" cy="599400"/>
          </a:xfrm>
          <a:prstGeom prst="rect">
            <a:avLst/>
          </a:prstGeom>
          <a:ln>
            <a:noFill/>
          </a:ln>
        </p:spPr>
      </p:pic>
      <p:pic>
        <p:nvPicPr>
          <p:cNvPr id="300" name="Picture 4" descr="Résultat de recherche d'images pour &quot;file log icon&quot;"/>
          <p:cNvPicPr/>
          <p:nvPr/>
        </p:nvPicPr>
        <p:blipFill>
          <a:blip r:embed="rId5"/>
          <a:stretch/>
        </p:blipFill>
        <p:spPr>
          <a:xfrm>
            <a:off x="7236360" y="3374640"/>
            <a:ext cx="599400" cy="599400"/>
          </a:xfrm>
          <a:prstGeom prst="rect">
            <a:avLst/>
          </a:prstGeom>
          <a:ln>
            <a:noFill/>
          </a:ln>
        </p:spPr>
      </p:pic>
      <p:pic>
        <p:nvPicPr>
          <p:cNvPr id="301" name="Picture 4" descr="Résultat de recherche d'images pour &quot;file log icon&quot;"/>
          <p:cNvPicPr/>
          <p:nvPr/>
        </p:nvPicPr>
        <p:blipFill>
          <a:blip r:embed="rId5"/>
          <a:stretch/>
        </p:blipFill>
        <p:spPr>
          <a:xfrm>
            <a:off x="7539480" y="4970520"/>
            <a:ext cx="599400" cy="599400"/>
          </a:xfrm>
          <a:prstGeom prst="rect">
            <a:avLst/>
          </a:prstGeom>
          <a:ln>
            <a:noFill/>
          </a:ln>
        </p:spPr>
      </p:pic>
      <p:pic>
        <p:nvPicPr>
          <p:cNvPr id="302" name="Picture 4" descr="Résultat de recherche d'images pour &quot;file log icon&quot;"/>
          <p:cNvPicPr/>
          <p:nvPr/>
        </p:nvPicPr>
        <p:blipFill>
          <a:blip r:embed="rId5"/>
          <a:stretch/>
        </p:blipFill>
        <p:spPr>
          <a:xfrm>
            <a:off x="4918320" y="2162880"/>
            <a:ext cx="599400" cy="599400"/>
          </a:xfrm>
          <a:prstGeom prst="rect">
            <a:avLst/>
          </a:prstGeom>
          <a:ln>
            <a:noFill/>
          </a:ln>
        </p:spPr>
      </p:pic>
      <p:pic>
        <p:nvPicPr>
          <p:cNvPr id="303" name="Picture 4" descr="Résultat de recherche d'images pour &quot;file log icon&quot;"/>
          <p:cNvPicPr/>
          <p:nvPr/>
        </p:nvPicPr>
        <p:blipFill>
          <a:blip r:embed="rId5"/>
          <a:stretch/>
        </p:blipFill>
        <p:spPr>
          <a:xfrm>
            <a:off x="2736000" y="2090520"/>
            <a:ext cx="599400" cy="599400"/>
          </a:xfrm>
          <a:prstGeom prst="rect">
            <a:avLst/>
          </a:prstGeom>
          <a:ln>
            <a:noFill/>
          </a:ln>
        </p:spPr>
      </p:pic>
      <p:pic>
        <p:nvPicPr>
          <p:cNvPr id="304" name="Picture 4" descr="Résultat de recherche d'images pour &quot;file log icon&quot;"/>
          <p:cNvPicPr/>
          <p:nvPr/>
        </p:nvPicPr>
        <p:blipFill>
          <a:blip r:embed="rId5"/>
          <a:stretch/>
        </p:blipFill>
        <p:spPr>
          <a:xfrm>
            <a:off x="3031560" y="3952440"/>
            <a:ext cx="599400" cy="599400"/>
          </a:xfrm>
          <a:prstGeom prst="rect">
            <a:avLst/>
          </a:prstGeom>
          <a:ln>
            <a:noFill/>
          </a:ln>
        </p:spPr>
      </p:pic>
      <p:pic>
        <p:nvPicPr>
          <p:cNvPr id="305" name="Picture 4" descr="Résultat de recherche d'images pour &quot;file log icon&quot;"/>
          <p:cNvPicPr/>
          <p:nvPr/>
        </p:nvPicPr>
        <p:blipFill>
          <a:blip r:embed="rId5"/>
          <a:stretch/>
        </p:blipFill>
        <p:spPr>
          <a:xfrm>
            <a:off x="5436000" y="4291560"/>
            <a:ext cx="599400" cy="599400"/>
          </a:xfrm>
          <a:prstGeom prst="rect">
            <a:avLst/>
          </a:prstGeom>
          <a:ln>
            <a:noFill/>
          </a:ln>
        </p:spPr>
      </p:pic>
      <p:pic>
        <p:nvPicPr>
          <p:cNvPr id="306" name="Picture 22"/>
          <p:cNvPicPr/>
          <p:nvPr/>
        </p:nvPicPr>
        <p:blipFill>
          <a:blip r:embed="rId3"/>
          <a:stretch/>
        </p:blipFill>
        <p:spPr>
          <a:xfrm>
            <a:off x="1907640" y="605520"/>
            <a:ext cx="370800" cy="302400"/>
          </a:xfrm>
          <a:prstGeom prst="rect">
            <a:avLst/>
          </a:prstGeom>
          <a:ln>
            <a:noFill/>
          </a:ln>
        </p:spPr>
      </p:pic>
      <p:pic>
        <p:nvPicPr>
          <p:cNvPr id="307" name="Picture 23"/>
          <p:cNvPicPr/>
          <p:nvPr/>
        </p:nvPicPr>
        <p:blipFill>
          <a:blip r:embed="rId3"/>
          <a:stretch/>
        </p:blipFill>
        <p:spPr>
          <a:xfrm>
            <a:off x="2850480" y="605520"/>
            <a:ext cx="370800" cy="302400"/>
          </a:xfrm>
          <a:prstGeom prst="rect">
            <a:avLst/>
          </a:prstGeom>
          <a:ln>
            <a:noFill/>
          </a:ln>
        </p:spPr>
      </p:pic>
      <p:pic>
        <p:nvPicPr>
          <p:cNvPr id="308" name="Picture 24"/>
          <p:cNvPicPr/>
          <p:nvPr/>
        </p:nvPicPr>
        <p:blipFill>
          <a:blip r:embed="rId3"/>
          <a:stretch/>
        </p:blipFill>
        <p:spPr>
          <a:xfrm>
            <a:off x="3792960" y="605520"/>
            <a:ext cx="370800" cy="302400"/>
          </a:xfrm>
          <a:prstGeom prst="rect">
            <a:avLst/>
          </a:prstGeom>
          <a:ln>
            <a:noFill/>
          </a:ln>
        </p:spPr>
      </p:pic>
      <p:pic>
        <p:nvPicPr>
          <p:cNvPr id="309" name="Picture 25"/>
          <p:cNvPicPr/>
          <p:nvPr/>
        </p:nvPicPr>
        <p:blipFill>
          <a:blip r:embed="rId3"/>
          <a:stretch/>
        </p:blipFill>
        <p:spPr>
          <a:xfrm>
            <a:off x="4732560" y="605520"/>
            <a:ext cx="370800" cy="302400"/>
          </a:xfrm>
          <a:prstGeom prst="rect">
            <a:avLst/>
          </a:prstGeom>
          <a:ln>
            <a:noFill/>
          </a:ln>
        </p:spPr>
      </p:pic>
      <p:pic>
        <p:nvPicPr>
          <p:cNvPr id="310" name="Picture 26"/>
          <p:cNvPicPr/>
          <p:nvPr/>
        </p:nvPicPr>
        <p:blipFill>
          <a:blip r:embed="rId3"/>
          <a:stretch/>
        </p:blipFill>
        <p:spPr>
          <a:xfrm>
            <a:off x="5672160" y="600480"/>
            <a:ext cx="370800" cy="302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5286960" y="181080"/>
            <a:ext cx="292752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Highly observable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312" name="Picture 46"/>
          <p:cNvPicPr/>
          <p:nvPr/>
        </p:nvPicPr>
        <p:blipFill>
          <a:blip r:embed="rId2"/>
          <a:stretch/>
        </p:blipFill>
        <p:spPr>
          <a:xfrm>
            <a:off x="6613200" y="597240"/>
            <a:ext cx="370800" cy="302400"/>
          </a:xfrm>
          <a:prstGeom prst="rect">
            <a:avLst/>
          </a:prstGeom>
          <a:ln>
            <a:noFill/>
          </a:ln>
        </p:spPr>
      </p:pic>
      <p:pic>
        <p:nvPicPr>
          <p:cNvPr id="313" name="Picture 1"/>
          <p:cNvPicPr/>
          <p:nvPr/>
        </p:nvPicPr>
        <p:blipFill>
          <a:blip r:embed="rId3"/>
          <a:stretch/>
        </p:blipFill>
        <p:spPr>
          <a:xfrm>
            <a:off x="4284000" y="2391120"/>
            <a:ext cx="4425480" cy="2663640"/>
          </a:xfrm>
          <a:prstGeom prst="rect">
            <a:avLst/>
          </a:prstGeom>
          <a:ln>
            <a:noFill/>
          </a:ln>
        </p:spPr>
      </p:pic>
      <p:pic>
        <p:nvPicPr>
          <p:cNvPr id="314" name="Picture 4" descr="Résultat de recherche d'images pour &quot;file log icon&quot;"/>
          <p:cNvPicPr/>
          <p:nvPr/>
        </p:nvPicPr>
        <p:blipFill>
          <a:blip r:embed="rId4"/>
          <a:stretch/>
        </p:blipFill>
        <p:spPr>
          <a:xfrm>
            <a:off x="1522440" y="3134880"/>
            <a:ext cx="599400" cy="599400"/>
          </a:xfrm>
          <a:prstGeom prst="rect">
            <a:avLst/>
          </a:prstGeom>
          <a:ln>
            <a:noFill/>
          </a:ln>
        </p:spPr>
      </p:pic>
      <p:pic>
        <p:nvPicPr>
          <p:cNvPr id="315" name="Picture 4" descr="Résultat de recherche d'images pour &quot;file log icon&quot;"/>
          <p:cNvPicPr/>
          <p:nvPr/>
        </p:nvPicPr>
        <p:blipFill>
          <a:blip r:embed="rId4"/>
          <a:stretch/>
        </p:blipFill>
        <p:spPr>
          <a:xfrm>
            <a:off x="1823760" y="2918880"/>
            <a:ext cx="599400" cy="599400"/>
          </a:xfrm>
          <a:prstGeom prst="rect">
            <a:avLst/>
          </a:prstGeom>
          <a:ln>
            <a:noFill/>
          </a:ln>
        </p:spPr>
      </p:pic>
      <p:pic>
        <p:nvPicPr>
          <p:cNvPr id="316" name="Picture 4" descr="Résultat de recherche d'images pour &quot;file log icon&quot;"/>
          <p:cNvPicPr/>
          <p:nvPr/>
        </p:nvPicPr>
        <p:blipFill>
          <a:blip r:embed="rId4"/>
          <a:stretch/>
        </p:blipFill>
        <p:spPr>
          <a:xfrm>
            <a:off x="1703520" y="2990880"/>
            <a:ext cx="599400" cy="599400"/>
          </a:xfrm>
          <a:prstGeom prst="rect">
            <a:avLst/>
          </a:prstGeom>
          <a:ln>
            <a:noFill/>
          </a:ln>
        </p:spPr>
      </p:pic>
      <p:pic>
        <p:nvPicPr>
          <p:cNvPr id="317" name="Picture 4" descr="Résultat de recherche d'images pour &quot;file log icon&quot;"/>
          <p:cNvPicPr/>
          <p:nvPr/>
        </p:nvPicPr>
        <p:blipFill>
          <a:blip r:embed="rId4"/>
          <a:stretch/>
        </p:blipFill>
        <p:spPr>
          <a:xfrm>
            <a:off x="1607760" y="3062880"/>
            <a:ext cx="599400" cy="599400"/>
          </a:xfrm>
          <a:prstGeom prst="rect">
            <a:avLst/>
          </a:prstGeom>
          <a:ln>
            <a:noFill/>
          </a:ln>
        </p:spPr>
      </p:pic>
      <p:sp>
        <p:nvSpPr>
          <p:cNvPr id="318" name="CustomShape 2"/>
          <p:cNvSpPr/>
          <p:nvPr/>
        </p:nvSpPr>
        <p:spPr>
          <a:xfrm>
            <a:off x="108000" y="1377000"/>
            <a:ext cx="314532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Centralized logging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319" name="Picture 2" descr="Résultat de recherche d'images pour &quot;kibana logstash elasticsearch&quot;"/>
          <p:cNvPicPr/>
          <p:nvPr/>
        </p:nvPicPr>
        <p:blipFill>
          <a:blip r:embed="rId5"/>
          <a:stretch/>
        </p:blipFill>
        <p:spPr>
          <a:xfrm>
            <a:off x="327600" y="3663000"/>
            <a:ext cx="1732680" cy="1704240"/>
          </a:xfrm>
          <a:prstGeom prst="rect">
            <a:avLst/>
          </a:prstGeom>
          <a:ln>
            <a:noFill/>
          </a:ln>
        </p:spPr>
      </p:pic>
      <p:pic>
        <p:nvPicPr>
          <p:cNvPr id="320" name="Picture 15"/>
          <p:cNvPicPr/>
          <p:nvPr/>
        </p:nvPicPr>
        <p:blipFill>
          <a:blip r:embed="rId2"/>
          <a:stretch/>
        </p:blipFill>
        <p:spPr>
          <a:xfrm>
            <a:off x="1907640" y="605520"/>
            <a:ext cx="370800" cy="302400"/>
          </a:xfrm>
          <a:prstGeom prst="rect">
            <a:avLst/>
          </a:prstGeom>
          <a:ln>
            <a:noFill/>
          </a:ln>
        </p:spPr>
      </p:pic>
      <p:pic>
        <p:nvPicPr>
          <p:cNvPr id="321" name="Picture 23"/>
          <p:cNvPicPr/>
          <p:nvPr/>
        </p:nvPicPr>
        <p:blipFill>
          <a:blip r:embed="rId2"/>
          <a:stretch/>
        </p:blipFill>
        <p:spPr>
          <a:xfrm>
            <a:off x="3792960" y="605520"/>
            <a:ext cx="370800" cy="302400"/>
          </a:xfrm>
          <a:prstGeom prst="rect">
            <a:avLst/>
          </a:prstGeom>
          <a:ln>
            <a:noFill/>
          </a:ln>
        </p:spPr>
      </p:pic>
      <p:pic>
        <p:nvPicPr>
          <p:cNvPr id="322" name="Picture 24"/>
          <p:cNvPicPr/>
          <p:nvPr/>
        </p:nvPicPr>
        <p:blipFill>
          <a:blip r:embed="rId2"/>
          <a:stretch/>
        </p:blipFill>
        <p:spPr>
          <a:xfrm>
            <a:off x="4732560" y="605520"/>
            <a:ext cx="370800" cy="302400"/>
          </a:xfrm>
          <a:prstGeom prst="rect">
            <a:avLst/>
          </a:prstGeom>
          <a:ln>
            <a:noFill/>
          </a:ln>
        </p:spPr>
      </p:pic>
      <p:pic>
        <p:nvPicPr>
          <p:cNvPr id="323" name="Picture 25"/>
          <p:cNvPicPr/>
          <p:nvPr/>
        </p:nvPicPr>
        <p:blipFill>
          <a:blip r:embed="rId2"/>
          <a:stretch/>
        </p:blipFill>
        <p:spPr>
          <a:xfrm>
            <a:off x="5672160" y="600480"/>
            <a:ext cx="370800" cy="302400"/>
          </a:xfrm>
          <a:prstGeom prst="rect">
            <a:avLst/>
          </a:prstGeom>
          <a:ln>
            <a:noFill/>
          </a:ln>
        </p:spPr>
      </p:pic>
      <p:pic>
        <p:nvPicPr>
          <p:cNvPr id="324" name="Picture 26"/>
          <p:cNvPicPr/>
          <p:nvPr/>
        </p:nvPicPr>
        <p:blipFill>
          <a:blip r:embed="rId2"/>
          <a:stretch/>
        </p:blipFill>
        <p:spPr>
          <a:xfrm>
            <a:off x="2850480" y="605520"/>
            <a:ext cx="370800" cy="302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Image 3"/>
          <p:cNvPicPr/>
          <p:nvPr/>
        </p:nvPicPr>
        <p:blipFill>
          <a:blip r:embed="rId2"/>
          <a:stretch/>
        </p:blipFill>
        <p:spPr>
          <a:xfrm>
            <a:off x="0" y="2227708"/>
            <a:ext cx="5112000" cy="4650120"/>
          </a:xfrm>
          <a:prstGeom prst="rect">
            <a:avLst/>
          </a:prstGeom>
          <a:ln>
            <a:noFill/>
          </a:ln>
        </p:spPr>
      </p:pic>
      <p:sp>
        <p:nvSpPr>
          <p:cNvPr id="86" name="CustomShape 1"/>
          <p:cNvSpPr/>
          <p:nvPr/>
        </p:nvSpPr>
        <p:spPr>
          <a:xfrm>
            <a:off x="2293200" y="332640"/>
            <a:ext cx="435708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Architectural style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5286960" y="181080"/>
            <a:ext cx="292752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Highly observable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326" name="Picture 46"/>
          <p:cNvPicPr/>
          <p:nvPr/>
        </p:nvPicPr>
        <p:blipFill>
          <a:blip r:embed="rId2"/>
          <a:stretch/>
        </p:blipFill>
        <p:spPr>
          <a:xfrm>
            <a:off x="6613200" y="597240"/>
            <a:ext cx="370800" cy="302400"/>
          </a:xfrm>
          <a:prstGeom prst="rect">
            <a:avLst/>
          </a:prstGeom>
          <a:ln>
            <a:noFill/>
          </a:ln>
        </p:spPr>
      </p:pic>
      <p:sp>
        <p:nvSpPr>
          <p:cNvPr id="327" name="CustomShape 2"/>
          <p:cNvSpPr/>
          <p:nvPr/>
        </p:nvSpPr>
        <p:spPr>
          <a:xfrm>
            <a:off x="169200" y="1377000"/>
            <a:ext cx="184392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monitoring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328" name="Picture 2" descr="http://46zwyrvli634e39iq2l9mv8g.wpengine.netdna-cdn.com/wp-content/uploads/2015/04/9syf9vz54ec-khi41sge0hq6oqmaafkwdxvbncgzrq5ciif1ehycm4blv5ipaaplmbqxb-pbrsnvhsiqq6jfkvavf3dfwvimzkp-e1pfwptsweoc72iz0wmorwm6vbpemuls01q.png"/>
          <p:cNvPicPr/>
          <p:nvPr/>
        </p:nvPicPr>
        <p:blipFill>
          <a:blip r:embed="rId3"/>
          <a:stretch/>
        </p:blipFill>
        <p:spPr>
          <a:xfrm>
            <a:off x="821880" y="2061000"/>
            <a:ext cx="7223040" cy="3308760"/>
          </a:xfrm>
          <a:prstGeom prst="rect">
            <a:avLst/>
          </a:prstGeom>
          <a:ln>
            <a:noFill/>
          </a:ln>
        </p:spPr>
      </p:pic>
      <p:pic>
        <p:nvPicPr>
          <p:cNvPr id="329" name="Picture 4" descr="Résultat de recherche d'images pour &quot;appdynamics&quot;"/>
          <p:cNvPicPr/>
          <p:nvPr/>
        </p:nvPicPr>
        <p:blipFill>
          <a:blip r:embed="rId4"/>
          <a:stretch/>
        </p:blipFill>
        <p:spPr>
          <a:xfrm>
            <a:off x="7740360" y="5661360"/>
            <a:ext cx="959400" cy="784440"/>
          </a:xfrm>
          <a:prstGeom prst="rect">
            <a:avLst/>
          </a:prstGeom>
          <a:ln>
            <a:noFill/>
          </a:ln>
        </p:spPr>
      </p:pic>
      <p:pic>
        <p:nvPicPr>
          <p:cNvPr id="330" name="Picture 12"/>
          <p:cNvPicPr/>
          <p:nvPr/>
        </p:nvPicPr>
        <p:blipFill>
          <a:blip r:embed="rId2"/>
          <a:stretch/>
        </p:blipFill>
        <p:spPr>
          <a:xfrm>
            <a:off x="1907640" y="605520"/>
            <a:ext cx="370800" cy="302400"/>
          </a:xfrm>
          <a:prstGeom prst="rect">
            <a:avLst/>
          </a:prstGeom>
          <a:ln>
            <a:noFill/>
          </a:ln>
        </p:spPr>
      </p:pic>
      <p:pic>
        <p:nvPicPr>
          <p:cNvPr id="331" name="Picture 13"/>
          <p:cNvPicPr/>
          <p:nvPr/>
        </p:nvPicPr>
        <p:blipFill>
          <a:blip r:embed="rId2"/>
          <a:stretch/>
        </p:blipFill>
        <p:spPr>
          <a:xfrm>
            <a:off x="2850480" y="605520"/>
            <a:ext cx="370800" cy="302400"/>
          </a:xfrm>
          <a:prstGeom prst="rect">
            <a:avLst/>
          </a:prstGeom>
          <a:ln>
            <a:noFill/>
          </a:ln>
        </p:spPr>
      </p:pic>
      <p:pic>
        <p:nvPicPr>
          <p:cNvPr id="332" name="Picture 14"/>
          <p:cNvPicPr/>
          <p:nvPr/>
        </p:nvPicPr>
        <p:blipFill>
          <a:blip r:embed="rId2"/>
          <a:stretch/>
        </p:blipFill>
        <p:spPr>
          <a:xfrm>
            <a:off x="3792960" y="605520"/>
            <a:ext cx="370800" cy="302400"/>
          </a:xfrm>
          <a:prstGeom prst="rect">
            <a:avLst/>
          </a:prstGeom>
          <a:ln>
            <a:noFill/>
          </a:ln>
        </p:spPr>
      </p:pic>
      <p:pic>
        <p:nvPicPr>
          <p:cNvPr id="333" name="Picture 15"/>
          <p:cNvPicPr/>
          <p:nvPr/>
        </p:nvPicPr>
        <p:blipFill>
          <a:blip r:embed="rId2"/>
          <a:stretch/>
        </p:blipFill>
        <p:spPr>
          <a:xfrm>
            <a:off x="4732560" y="605520"/>
            <a:ext cx="370800" cy="302400"/>
          </a:xfrm>
          <a:prstGeom prst="rect">
            <a:avLst/>
          </a:prstGeom>
          <a:ln>
            <a:noFill/>
          </a:ln>
        </p:spPr>
      </p:pic>
      <p:pic>
        <p:nvPicPr>
          <p:cNvPr id="334" name="Picture 16"/>
          <p:cNvPicPr/>
          <p:nvPr/>
        </p:nvPicPr>
        <p:blipFill>
          <a:blip r:embed="rId2"/>
          <a:stretch/>
        </p:blipFill>
        <p:spPr>
          <a:xfrm>
            <a:off x="5672160" y="600480"/>
            <a:ext cx="370800" cy="302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5286960" y="181080"/>
            <a:ext cx="292752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Highly observable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336" name="Picture 46"/>
          <p:cNvPicPr/>
          <p:nvPr/>
        </p:nvPicPr>
        <p:blipFill>
          <a:blip r:embed="rId3"/>
          <a:stretch/>
        </p:blipFill>
        <p:spPr>
          <a:xfrm>
            <a:off x="6613200" y="597240"/>
            <a:ext cx="370800" cy="302400"/>
          </a:xfrm>
          <a:prstGeom prst="rect">
            <a:avLst/>
          </a:prstGeom>
          <a:ln>
            <a:noFill/>
          </a:ln>
        </p:spPr>
      </p:pic>
      <p:sp>
        <p:nvSpPr>
          <p:cNvPr id="337" name="CustomShape 2"/>
          <p:cNvSpPr/>
          <p:nvPr/>
        </p:nvSpPr>
        <p:spPr>
          <a:xfrm>
            <a:off x="171720" y="1377000"/>
            <a:ext cx="239724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Correlation ids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338" name="Picture 1"/>
          <p:cNvPicPr/>
          <p:nvPr/>
        </p:nvPicPr>
        <p:blipFill>
          <a:blip r:embed="rId4"/>
          <a:stretch/>
        </p:blipFill>
        <p:spPr>
          <a:xfrm>
            <a:off x="971640" y="2306880"/>
            <a:ext cx="6698520" cy="4031640"/>
          </a:xfrm>
          <a:prstGeom prst="rect">
            <a:avLst/>
          </a:prstGeom>
          <a:ln>
            <a:noFill/>
          </a:ln>
        </p:spPr>
      </p:pic>
      <p:sp>
        <p:nvSpPr>
          <p:cNvPr id="339" name="CustomShape 3"/>
          <p:cNvSpPr/>
          <p:nvPr/>
        </p:nvSpPr>
        <p:spPr>
          <a:xfrm>
            <a:off x="1879200" y="2322720"/>
            <a:ext cx="9766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66CC"/>
                </a:solidFill>
                <a:latin typeface="Claire Hand"/>
                <a:ea typeface="DejaVu Sans"/>
              </a:rPr>
              <a:t>ID 5678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40" name="CustomShape 4"/>
          <p:cNvSpPr/>
          <p:nvPr/>
        </p:nvSpPr>
        <p:spPr>
          <a:xfrm>
            <a:off x="2878920" y="2997000"/>
            <a:ext cx="9766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66CC"/>
                </a:solidFill>
                <a:latin typeface="Claire Hand"/>
                <a:ea typeface="DejaVu Sans"/>
              </a:rPr>
              <a:t>ID 5678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41" name="CustomShape 5"/>
          <p:cNvSpPr/>
          <p:nvPr/>
        </p:nvSpPr>
        <p:spPr>
          <a:xfrm>
            <a:off x="5183640" y="3573000"/>
            <a:ext cx="9766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66CC"/>
                </a:solidFill>
                <a:latin typeface="Claire Hand"/>
                <a:ea typeface="DejaVu Sans"/>
              </a:rPr>
              <a:t>ID 5678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42" name="CustomShape 6"/>
          <p:cNvSpPr/>
          <p:nvPr/>
        </p:nvSpPr>
        <p:spPr>
          <a:xfrm>
            <a:off x="6496200" y="4941000"/>
            <a:ext cx="9766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66CC"/>
                </a:solidFill>
                <a:latin typeface="Claire Hand"/>
                <a:ea typeface="DejaVu Sans"/>
              </a:rPr>
              <a:t>ID 5678</a:t>
            </a:r>
            <a:endParaRPr lang="en-US" sz="1600" b="0" strike="noStrike" spc="-1">
              <a:latin typeface="Arial"/>
            </a:endParaRPr>
          </a:p>
        </p:txBody>
      </p:sp>
      <p:pic>
        <p:nvPicPr>
          <p:cNvPr id="343" name="Picture 15"/>
          <p:cNvPicPr/>
          <p:nvPr/>
        </p:nvPicPr>
        <p:blipFill>
          <a:blip r:embed="rId3"/>
          <a:stretch/>
        </p:blipFill>
        <p:spPr>
          <a:xfrm>
            <a:off x="1907640" y="605520"/>
            <a:ext cx="370800" cy="302400"/>
          </a:xfrm>
          <a:prstGeom prst="rect">
            <a:avLst/>
          </a:prstGeom>
          <a:ln>
            <a:noFill/>
          </a:ln>
        </p:spPr>
      </p:pic>
      <p:pic>
        <p:nvPicPr>
          <p:cNvPr id="344" name="Picture 16"/>
          <p:cNvPicPr/>
          <p:nvPr/>
        </p:nvPicPr>
        <p:blipFill>
          <a:blip r:embed="rId3"/>
          <a:stretch/>
        </p:blipFill>
        <p:spPr>
          <a:xfrm>
            <a:off x="2850480" y="605520"/>
            <a:ext cx="370800" cy="302400"/>
          </a:xfrm>
          <a:prstGeom prst="rect">
            <a:avLst/>
          </a:prstGeom>
          <a:ln>
            <a:noFill/>
          </a:ln>
        </p:spPr>
      </p:pic>
      <p:pic>
        <p:nvPicPr>
          <p:cNvPr id="345" name="Picture 17"/>
          <p:cNvPicPr/>
          <p:nvPr/>
        </p:nvPicPr>
        <p:blipFill>
          <a:blip r:embed="rId3"/>
          <a:stretch/>
        </p:blipFill>
        <p:spPr>
          <a:xfrm>
            <a:off x="3792960" y="605520"/>
            <a:ext cx="370800" cy="302400"/>
          </a:xfrm>
          <a:prstGeom prst="rect">
            <a:avLst/>
          </a:prstGeom>
          <a:ln>
            <a:noFill/>
          </a:ln>
        </p:spPr>
      </p:pic>
      <p:pic>
        <p:nvPicPr>
          <p:cNvPr id="346" name="Picture 18"/>
          <p:cNvPicPr/>
          <p:nvPr/>
        </p:nvPicPr>
        <p:blipFill>
          <a:blip r:embed="rId3"/>
          <a:stretch/>
        </p:blipFill>
        <p:spPr>
          <a:xfrm>
            <a:off x="4732560" y="605520"/>
            <a:ext cx="370800" cy="302400"/>
          </a:xfrm>
          <a:prstGeom prst="rect">
            <a:avLst/>
          </a:prstGeom>
          <a:ln>
            <a:noFill/>
          </a:ln>
        </p:spPr>
      </p:pic>
      <p:pic>
        <p:nvPicPr>
          <p:cNvPr id="347" name="Picture 19"/>
          <p:cNvPicPr/>
          <p:nvPr/>
        </p:nvPicPr>
        <p:blipFill>
          <a:blip r:embed="rId3"/>
          <a:stretch/>
        </p:blipFill>
        <p:spPr>
          <a:xfrm>
            <a:off x="5672160" y="600480"/>
            <a:ext cx="370800" cy="302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1811520" y="1700640"/>
            <a:ext cx="4908960" cy="411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marL="343080" indent="-342360">
              <a:lnSpc>
                <a:spcPct val="100000"/>
              </a:lnSpc>
              <a:buSzPct val="100000"/>
              <a:buBlip>
                <a:blip r:embed="rId2"/>
              </a:buBlip>
            </a:pPr>
            <a:r>
              <a:rPr lang="en-US" sz="24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 Modularity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SzPct val="100000"/>
              <a:buBlip>
                <a:blip r:embed="rId2"/>
              </a:buBlip>
            </a:pPr>
            <a:r>
              <a:rPr lang="en-US" sz="24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 Autonomous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SzPct val="100000"/>
              <a:buBlip>
                <a:blip r:embed="rId2"/>
              </a:buBlip>
            </a:pPr>
            <a:r>
              <a:rPr lang="en-US" sz="24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 hide implementation details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SzPct val="100000"/>
              <a:buBlip>
                <a:blip r:embed="rId2"/>
              </a:buBlip>
            </a:pPr>
            <a:r>
              <a:rPr lang="fr-FR" sz="24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 Automation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SzPct val="100000"/>
              <a:buBlip>
                <a:blip r:embed="rId2"/>
              </a:buBlip>
            </a:pPr>
            <a:r>
              <a:rPr lang="fr-FR" sz="24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Stateless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SzPct val="100000"/>
              <a:buBlip>
                <a:blip r:embed="rId2"/>
              </a:buBlip>
            </a:pPr>
            <a:r>
              <a:rPr lang="fr-FR" sz="24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 highly  observable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49" name="CustomShape 2"/>
          <p:cNvSpPr/>
          <p:nvPr/>
        </p:nvSpPr>
        <p:spPr>
          <a:xfrm>
            <a:off x="1855800" y="642600"/>
            <a:ext cx="238644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principles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CustomShape 1"/>
          <p:cNvSpPr/>
          <p:nvPr/>
        </p:nvSpPr>
        <p:spPr>
          <a:xfrm>
            <a:off x="3129480" y="3141000"/>
            <a:ext cx="288468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Advantages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roup 1"/>
          <p:cNvGrpSpPr/>
          <p:nvPr/>
        </p:nvGrpSpPr>
        <p:grpSpPr>
          <a:xfrm>
            <a:off x="2483640" y="2397960"/>
            <a:ext cx="1661040" cy="2110320"/>
            <a:chOff x="2483640" y="2397960"/>
            <a:chExt cx="1661040" cy="2110320"/>
          </a:xfrm>
        </p:grpSpPr>
        <p:pic>
          <p:nvPicPr>
            <p:cNvPr id="352" name="Picture 6"/>
            <p:cNvPicPr/>
            <p:nvPr/>
          </p:nvPicPr>
          <p:blipFill>
            <a:blip r:embed="rId2"/>
            <a:stretch/>
          </p:blipFill>
          <p:spPr>
            <a:xfrm>
              <a:off x="2483640" y="2397960"/>
              <a:ext cx="1661040" cy="21103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53" name="Picture 7"/>
            <p:cNvPicPr/>
            <p:nvPr/>
          </p:nvPicPr>
          <p:blipFill>
            <a:blip r:embed="rId3"/>
            <a:stretch/>
          </p:blipFill>
          <p:spPr>
            <a:xfrm>
              <a:off x="3021120" y="2780640"/>
              <a:ext cx="636120" cy="195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54" name="Picture 18" descr="Résultat de recherche d'images pour &quot;mysql&quot;"/>
            <p:cNvPicPr/>
            <p:nvPr/>
          </p:nvPicPr>
          <p:blipFill>
            <a:blip r:embed="rId4"/>
            <a:stretch/>
          </p:blipFill>
          <p:spPr>
            <a:xfrm>
              <a:off x="2993760" y="3957480"/>
              <a:ext cx="651600" cy="2718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55" name="Group 2"/>
          <p:cNvGrpSpPr/>
          <p:nvPr/>
        </p:nvGrpSpPr>
        <p:grpSpPr>
          <a:xfrm>
            <a:off x="683640" y="2443680"/>
            <a:ext cx="1643040" cy="2087640"/>
            <a:chOff x="683640" y="2443680"/>
            <a:chExt cx="1643040" cy="2087640"/>
          </a:xfrm>
        </p:grpSpPr>
        <p:pic>
          <p:nvPicPr>
            <p:cNvPr id="356" name="Picture 10"/>
            <p:cNvPicPr/>
            <p:nvPr/>
          </p:nvPicPr>
          <p:blipFill>
            <a:blip r:embed="rId5"/>
            <a:stretch/>
          </p:blipFill>
          <p:spPr>
            <a:xfrm>
              <a:off x="683640" y="2443680"/>
              <a:ext cx="1643040" cy="2087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57" name="Picture 11"/>
            <p:cNvPicPr/>
            <p:nvPr/>
          </p:nvPicPr>
          <p:blipFill>
            <a:blip r:embed="rId6"/>
            <a:stretch/>
          </p:blipFill>
          <p:spPr>
            <a:xfrm>
              <a:off x="916560" y="2628360"/>
              <a:ext cx="1046880" cy="5230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58" name="Picture 20" descr="Résultat de recherche d'images pour &quot;mongodb&quot;"/>
            <p:cNvPicPr/>
            <p:nvPr/>
          </p:nvPicPr>
          <p:blipFill>
            <a:blip r:embed="rId7"/>
            <a:stretch/>
          </p:blipFill>
          <p:spPr>
            <a:xfrm>
              <a:off x="916560" y="4083840"/>
              <a:ext cx="984600" cy="2667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59" name="CustomShape 3"/>
          <p:cNvSpPr/>
          <p:nvPr/>
        </p:nvSpPr>
        <p:spPr>
          <a:xfrm>
            <a:off x="569520" y="144000"/>
            <a:ext cx="332964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Polyglot architecture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360" name="Picture 14"/>
          <p:cNvPicPr/>
          <p:nvPr/>
        </p:nvPicPr>
        <p:blipFill>
          <a:blip r:embed="rId8"/>
          <a:stretch/>
        </p:blipFill>
        <p:spPr>
          <a:xfrm>
            <a:off x="1907640" y="605520"/>
            <a:ext cx="370800" cy="302400"/>
          </a:xfrm>
          <a:prstGeom prst="rect">
            <a:avLst/>
          </a:prstGeom>
          <a:ln>
            <a:noFill/>
          </a:ln>
        </p:spPr>
      </p:pic>
      <p:sp>
        <p:nvSpPr>
          <p:cNvPr id="361" name="CustomShape 4"/>
          <p:cNvSpPr/>
          <p:nvPr/>
        </p:nvSpPr>
        <p:spPr>
          <a:xfrm>
            <a:off x="3234600" y="5229000"/>
            <a:ext cx="410328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18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The right technology for the job</a:t>
            </a:r>
            <a:endParaRPr lang="en-US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18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reduce technical debt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1435320" y="144000"/>
            <a:ext cx="320184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Evolutionary design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363" name="Picture 14"/>
          <p:cNvPicPr/>
          <p:nvPr/>
        </p:nvPicPr>
        <p:blipFill>
          <a:blip r:embed="rId2"/>
          <a:stretch/>
        </p:blipFill>
        <p:spPr>
          <a:xfrm>
            <a:off x="1907640" y="605520"/>
            <a:ext cx="370800" cy="302400"/>
          </a:xfrm>
          <a:prstGeom prst="rect">
            <a:avLst/>
          </a:prstGeom>
          <a:ln>
            <a:noFill/>
          </a:ln>
        </p:spPr>
      </p:pic>
      <p:pic>
        <p:nvPicPr>
          <p:cNvPr id="364" name="Picture 16"/>
          <p:cNvPicPr/>
          <p:nvPr/>
        </p:nvPicPr>
        <p:blipFill>
          <a:blip r:embed="rId2"/>
          <a:stretch/>
        </p:blipFill>
        <p:spPr>
          <a:xfrm>
            <a:off x="2850480" y="605520"/>
            <a:ext cx="370800" cy="302400"/>
          </a:xfrm>
          <a:prstGeom prst="rect">
            <a:avLst/>
          </a:prstGeom>
          <a:ln>
            <a:noFill/>
          </a:ln>
        </p:spPr>
      </p:pic>
      <p:sp>
        <p:nvSpPr>
          <p:cNvPr id="365" name="CustomShape 2"/>
          <p:cNvSpPr/>
          <p:nvPr/>
        </p:nvSpPr>
        <p:spPr>
          <a:xfrm>
            <a:off x="5522040" y="5076000"/>
            <a:ext cx="3522600" cy="146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marL="285840" indent="-285120">
              <a:lnSpc>
                <a:spcPct val="100000"/>
              </a:lnSpc>
              <a:buClr>
                <a:srgbClr val="E95612"/>
              </a:buClr>
              <a:buFont typeface="StarSymbol"/>
              <a:buChar char="-"/>
            </a:pPr>
            <a:r>
              <a:rPr lang="en-US" sz="1800" b="0" strike="noStrike" spc="-1">
                <a:solidFill>
                  <a:srgbClr val="E95612"/>
                </a:solidFill>
                <a:latin typeface="Claire Hand"/>
                <a:ea typeface="DejaVu Sans"/>
              </a:rPr>
              <a:t>Remove</a:t>
            </a:r>
            <a:endParaRPr lang="en-US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E95612"/>
              </a:buClr>
              <a:buFont typeface="StarSymbol"/>
              <a:buChar char="-"/>
            </a:pPr>
            <a:r>
              <a:rPr lang="en-US" sz="1800" b="0" strike="noStrike" spc="-1">
                <a:solidFill>
                  <a:srgbClr val="E95612"/>
                </a:solidFill>
                <a:latin typeface="Claire Hand"/>
                <a:ea typeface="DejaVu Sans"/>
              </a:rPr>
              <a:t>Add</a:t>
            </a:r>
            <a:endParaRPr lang="en-US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E95612"/>
              </a:buClr>
              <a:buFont typeface="StarSymbol"/>
              <a:buChar char="-"/>
            </a:pPr>
            <a:r>
              <a:rPr lang="en-US" sz="1800" b="0" strike="noStrike" spc="-1">
                <a:solidFill>
                  <a:srgbClr val="E95612"/>
                </a:solidFill>
                <a:latin typeface="Claire Hand"/>
                <a:ea typeface="DejaVu Sans"/>
              </a:rPr>
              <a:t>Replace</a:t>
            </a:r>
            <a:endParaRPr lang="en-US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E95612"/>
              </a:buClr>
              <a:buFont typeface="StarSymbol"/>
              <a:buChar char="-"/>
            </a:pPr>
            <a:r>
              <a:rPr lang="en-US" sz="1800" b="0" strike="noStrike" spc="-1">
                <a:solidFill>
                  <a:srgbClr val="E95612"/>
                </a:solidFill>
                <a:latin typeface="Claire Hand"/>
                <a:ea typeface="DejaVu Sans"/>
              </a:rPr>
              <a:t>Experimental microservice</a:t>
            </a:r>
            <a:endParaRPr lang="en-US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E95612"/>
              </a:buClr>
              <a:buFont typeface="StarSymbol"/>
              <a:buChar char="-"/>
            </a:pPr>
            <a:r>
              <a:rPr lang="en-US" sz="1800" b="0" strike="noStrike" spc="-1">
                <a:solidFill>
                  <a:srgbClr val="E95612"/>
                </a:solidFill>
                <a:latin typeface="Claire Hand"/>
                <a:ea typeface="DejaVu Sans"/>
              </a:rPr>
              <a:t>Grow at “no” cost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66" name="Picture 19"/>
          <p:cNvPicPr/>
          <p:nvPr/>
        </p:nvPicPr>
        <p:blipFill>
          <a:blip r:embed="rId3"/>
          <a:stretch/>
        </p:blipFill>
        <p:spPr>
          <a:xfrm>
            <a:off x="1485360" y="1543320"/>
            <a:ext cx="5741640" cy="3531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2348280" y="144000"/>
            <a:ext cx="320472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Selective scalability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368" name="Picture 14"/>
          <p:cNvPicPr/>
          <p:nvPr/>
        </p:nvPicPr>
        <p:blipFill>
          <a:blip r:embed="rId3"/>
          <a:stretch/>
        </p:blipFill>
        <p:spPr>
          <a:xfrm>
            <a:off x="1907640" y="605520"/>
            <a:ext cx="370800" cy="302400"/>
          </a:xfrm>
          <a:prstGeom prst="rect">
            <a:avLst/>
          </a:prstGeom>
          <a:ln>
            <a:noFill/>
          </a:ln>
        </p:spPr>
      </p:pic>
      <p:pic>
        <p:nvPicPr>
          <p:cNvPr id="369" name="Picture 16"/>
          <p:cNvPicPr/>
          <p:nvPr/>
        </p:nvPicPr>
        <p:blipFill>
          <a:blip r:embed="rId3"/>
          <a:stretch/>
        </p:blipFill>
        <p:spPr>
          <a:xfrm>
            <a:off x="2850480" y="605520"/>
            <a:ext cx="370800" cy="302400"/>
          </a:xfrm>
          <a:prstGeom prst="rect">
            <a:avLst/>
          </a:prstGeom>
          <a:ln>
            <a:noFill/>
          </a:ln>
        </p:spPr>
      </p:pic>
      <p:sp>
        <p:nvSpPr>
          <p:cNvPr id="370" name="CustomShape 2"/>
          <p:cNvSpPr/>
          <p:nvPr/>
        </p:nvSpPr>
        <p:spPr>
          <a:xfrm>
            <a:off x="5624640" y="2565000"/>
            <a:ext cx="156492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69B7CD"/>
                </a:solidFill>
                <a:latin typeface="Claire Hand"/>
                <a:ea typeface="DejaVu Sans"/>
              </a:rPr>
              <a:t>Nb users &gt; 500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371" name="Picture 6"/>
          <p:cNvPicPr/>
          <p:nvPr/>
        </p:nvPicPr>
        <p:blipFill>
          <a:blip r:embed="rId3"/>
          <a:stretch/>
        </p:blipFill>
        <p:spPr>
          <a:xfrm>
            <a:off x="3792960" y="605520"/>
            <a:ext cx="370800" cy="302400"/>
          </a:xfrm>
          <a:prstGeom prst="rect">
            <a:avLst/>
          </a:prstGeom>
          <a:ln>
            <a:noFill/>
          </a:ln>
        </p:spPr>
      </p:pic>
      <p:pic>
        <p:nvPicPr>
          <p:cNvPr id="372" name="Picture 8"/>
          <p:cNvPicPr/>
          <p:nvPr/>
        </p:nvPicPr>
        <p:blipFill>
          <a:blip r:embed="rId4"/>
          <a:stretch/>
        </p:blipFill>
        <p:spPr>
          <a:xfrm>
            <a:off x="1386000" y="1458000"/>
            <a:ext cx="5888520" cy="3828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4015800" y="144000"/>
            <a:ext cx="20145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Big vs small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374" name="Picture 14"/>
          <p:cNvPicPr/>
          <p:nvPr/>
        </p:nvPicPr>
        <p:blipFill>
          <a:blip r:embed="rId3"/>
          <a:stretch/>
        </p:blipFill>
        <p:spPr>
          <a:xfrm>
            <a:off x="1907640" y="605520"/>
            <a:ext cx="370800" cy="302400"/>
          </a:xfrm>
          <a:prstGeom prst="rect">
            <a:avLst/>
          </a:prstGeom>
          <a:ln>
            <a:noFill/>
          </a:ln>
        </p:spPr>
      </p:pic>
      <p:pic>
        <p:nvPicPr>
          <p:cNvPr id="375" name="Picture 16"/>
          <p:cNvPicPr/>
          <p:nvPr/>
        </p:nvPicPr>
        <p:blipFill>
          <a:blip r:embed="rId3"/>
          <a:stretch/>
        </p:blipFill>
        <p:spPr>
          <a:xfrm>
            <a:off x="2850480" y="605520"/>
            <a:ext cx="370800" cy="302400"/>
          </a:xfrm>
          <a:prstGeom prst="rect">
            <a:avLst/>
          </a:prstGeom>
          <a:ln>
            <a:noFill/>
          </a:ln>
        </p:spPr>
      </p:pic>
      <p:sp>
        <p:nvSpPr>
          <p:cNvPr id="376" name="CustomShape 2"/>
          <p:cNvSpPr/>
          <p:nvPr/>
        </p:nvSpPr>
        <p:spPr>
          <a:xfrm>
            <a:off x="1977840" y="2664360"/>
            <a:ext cx="6347160" cy="265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Smaller code base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Simpler to develop / test / deploy / scale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Start faster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Easier for new developers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377" name="Picture 6"/>
          <p:cNvPicPr/>
          <p:nvPr/>
        </p:nvPicPr>
        <p:blipFill>
          <a:blip r:embed="rId3"/>
          <a:stretch/>
        </p:blipFill>
        <p:spPr>
          <a:xfrm>
            <a:off x="3792960" y="605520"/>
            <a:ext cx="370800" cy="302400"/>
          </a:xfrm>
          <a:prstGeom prst="rect">
            <a:avLst/>
          </a:prstGeom>
          <a:ln>
            <a:noFill/>
          </a:ln>
        </p:spPr>
      </p:pic>
      <p:pic>
        <p:nvPicPr>
          <p:cNvPr id="378" name="Picture 7"/>
          <p:cNvPicPr/>
          <p:nvPr/>
        </p:nvPicPr>
        <p:blipFill>
          <a:blip r:embed="rId3"/>
          <a:stretch/>
        </p:blipFill>
        <p:spPr>
          <a:xfrm>
            <a:off x="4732560" y="605520"/>
            <a:ext cx="370800" cy="302400"/>
          </a:xfrm>
          <a:prstGeom prst="rect">
            <a:avLst/>
          </a:prstGeom>
          <a:ln>
            <a:noFill/>
          </a:ln>
        </p:spPr>
      </p:pic>
      <p:pic>
        <p:nvPicPr>
          <p:cNvPr id="379" name="Picture 2" descr="C:\Users\Samuel\Google Drive\Dubna\Sans titre - 17-tick.png"/>
          <p:cNvPicPr/>
          <p:nvPr/>
        </p:nvPicPr>
        <p:blipFill>
          <a:blip r:embed="rId4"/>
          <a:stretch/>
        </p:blipFill>
        <p:spPr>
          <a:xfrm>
            <a:off x="1909080" y="2637000"/>
            <a:ext cx="374040" cy="500760"/>
          </a:xfrm>
          <a:prstGeom prst="rect">
            <a:avLst/>
          </a:prstGeom>
          <a:ln>
            <a:noFill/>
          </a:ln>
        </p:spPr>
      </p:pic>
      <p:pic>
        <p:nvPicPr>
          <p:cNvPr id="380" name="Picture 2" descr="C:\Users\Samuel\Google Drive\Dubna\Sans titre - 17-tick.png"/>
          <p:cNvPicPr/>
          <p:nvPr/>
        </p:nvPicPr>
        <p:blipFill>
          <a:blip r:embed="rId4"/>
          <a:stretch/>
        </p:blipFill>
        <p:spPr>
          <a:xfrm>
            <a:off x="1907640" y="3342240"/>
            <a:ext cx="374040" cy="500760"/>
          </a:xfrm>
          <a:prstGeom prst="rect">
            <a:avLst/>
          </a:prstGeom>
          <a:ln>
            <a:noFill/>
          </a:ln>
        </p:spPr>
      </p:pic>
      <p:pic>
        <p:nvPicPr>
          <p:cNvPr id="381" name="Picture 2" descr="C:\Users\Samuel\Google Drive\Dubna\Sans titre - 17-tick.png"/>
          <p:cNvPicPr/>
          <p:nvPr/>
        </p:nvPicPr>
        <p:blipFill>
          <a:blip r:embed="rId4"/>
          <a:stretch/>
        </p:blipFill>
        <p:spPr>
          <a:xfrm>
            <a:off x="1911240" y="4027320"/>
            <a:ext cx="374040" cy="500760"/>
          </a:xfrm>
          <a:prstGeom prst="rect">
            <a:avLst/>
          </a:prstGeom>
          <a:ln>
            <a:noFill/>
          </a:ln>
        </p:spPr>
      </p:pic>
      <p:pic>
        <p:nvPicPr>
          <p:cNvPr id="382" name="Picture 2" descr="C:\Users\Samuel\Google Drive\Dubna\Sans titre - 17-tick.png"/>
          <p:cNvPicPr/>
          <p:nvPr/>
        </p:nvPicPr>
        <p:blipFill>
          <a:blip r:embed="rId4"/>
          <a:stretch/>
        </p:blipFill>
        <p:spPr>
          <a:xfrm>
            <a:off x="1907640" y="4765320"/>
            <a:ext cx="374040" cy="500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3270960" y="3141000"/>
            <a:ext cx="263484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drawbacks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1189080" y="404640"/>
            <a:ext cx="4376880" cy="374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Distributed system</a:t>
            </a:r>
            <a:endParaRPr lang="en-US" sz="2000" b="0" strike="noStrike" spc="-1">
              <a:latin typeface="Arial"/>
            </a:endParaRPr>
          </a:p>
          <a:p>
            <a:pPr marL="800280" lvl="1" indent="-3423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Consistency</a:t>
            </a:r>
            <a:endParaRPr lang="en-US" sz="2000" b="0" strike="noStrike" spc="-1">
              <a:latin typeface="Arial"/>
            </a:endParaRPr>
          </a:p>
          <a:p>
            <a:pPr marL="800280" lvl="1" indent="-3423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Transaction</a:t>
            </a:r>
            <a:endParaRPr lang="en-US" sz="2000" b="0" strike="noStrike" spc="-1">
              <a:latin typeface="Arial"/>
            </a:endParaRPr>
          </a:p>
          <a:p>
            <a:pPr marL="800280" lvl="1" indent="-3423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Request travelling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Slow (http)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Requires an ecosystem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Synchronous vs asynchronous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Integration tests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85" name="CustomShape 2"/>
          <p:cNvSpPr/>
          <p:nvPr/>
        </p:nvSpPr>
        <p:spPr>
          <a:xfrm>
            <a:off x="1010520" y="4653000"/>
            <a:ext cx="6692040" cy="191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376092"/>
                </a:solidFill>
                <a:latin typeface="Claire Hand"/>
                <a:ea typeface="DejaVu Sans"/>
              </a:rPr>
              <a:t>Conclusion: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7609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376092"/>
                </a:solidFill>
                <a:latin typeface="Claire Hand"/>
                <a:ea typeface="DejaVu Sans"/>
              </a:rPr>
              <a:t>The Microservices architecture is more complex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376092"/>
                </a:solidFill>
                <a:latin typeface="Claire Hand"/>
                <a:ea typeface="DejaVu Sans"/>
              </a:rPr>
              <a:t>Than a monolith.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7609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376092"/>
                </a:solidFill>
                <a:latin typeface="Claire Hand"/>
                <a:ea typeface="DejaVu Sans"/>
              </a:rPr>
              <a:t>This the cost of growing and scaling easily 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7"/>
          <p:cNvPicPr/>
          <p:nvPr/>
        </p:nvPicPr>
        <p:blipFill>
          <a:blip r:embed="rId3"/>
          <a:stretch/>
        </p:blipFill>
        <p:spPr>
          <a:xfrm>
            <a:off x="3060000" y="1267200"/>
            <a:ext cx="3015720" cy="69552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3879000" y="644400"/>
            <a:ext cx="1238760" cy="69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SOA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1913040" y="2016360"/>
            <a:ext cx="127080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service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3757320" y="1989720"/>
            <a:ext cx="145692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oriented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5282640" y="1963440"/>
            <a:ext cx="2025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architecture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2" name="CustomShape 5"/>
          <p:cNvSpPr/>
          <p:nvPr/>
        </p:nvSpPr>
        <p:spPr>
          <a:xfrm>
            <a:off x="2917800" y="3385800"/>
            <a:ext cx="395316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Modernized version of SOA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93" name="CustomShape 6"/>
          <p:cNvSpPr/>
          <p:nvPr/>
        </p:nvSpPr>
        <p:spPr>
          <a:xfrm>
            <a:off x="2862720" y="4509000"/>
            <a:ext cx="4219920" cy="16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New world:</a:t>
            </a: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Speed of delivery</a:t>
            </a: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Scalability</a:t>
            </a: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Innovation / experimentation</a:t>
            </a: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Cloud / devops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ustomShape 1"/>
          <p:cNvSpPr/>
          <p:nvPr/>
        </p:nvSpPr>
        <p:spPr>
          <a:xfrm>
            <a:off x="1671840" y="3070800"/>
            <a:ext cx="589932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Microservices ecosystem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977040" y="144000"/>
            <a:ext cx="233604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Load balancer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388" name="Picture 9"/>
          <p:cNvPicPr/>
          <p:nvPr/>
        </p:nvPicPr>
        <p:blipFill>
          <a:blip r:embed="rId2"/>
          <a:stretch/>
        </p:blipFill>
        <p:spPr>
          <a:xfrm>
            <a:off x="1907640" y="605520"/>
            <a:ext cx="370800" cy="302400"/>
          </a:xfrm>
          <a:prstGeom prst="rect">
            <a:avLst/>
          </a:prstGeom>
          <a:ln>
            <a:noFill/>
          </a:ln>
        </p:spPr>
      </p:pic>
      <p:grpSp>
        <p:nvGrpSpPr>
          <p:cNvPr id="389" name="Group 2"/>
          <p:cNvGrpSpPr/>
          <p:nvPr/>
        </p:nvGrpSpPr>
        <p:grpSpPr>
          <a:xfrm>
            <a:off x="908640" y="4975200"/>
            <a:ext cx="1805040" cy="1141920"/>
            <a:chOff x="908640" y="4975200"/>
            <a:chExt cx="1805040" cy="1141920"/>
          </a:xfrm>
        </p:grpSpPr>
        <p:pic>
          <p:nvPicPr>
            <p:cNvPr id="390" name="Picture 11"/>
            <p:cNvPicPr/>
            <p:nvPr/>
          </p:nvPicPr>
          <p:blipFill>
            <a:blip r:embed="rId3"/>
            <a:stretch/>
          </p:blipFill>
          <p:spPr>
            <a:xfrm>
              <a:off x="908640" y="4975200"/>
              <a:ext cx="1805040" cy="11419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91" name="Picture 7" descr="C:\Users\Samuel\Google Drive\Dubna\Sans titre - 30 (2)-velo.png"/>
            <p:cNvPicPr/>
            <p:nvPr/>
          </p:nvPicPr>
          <p:blipFill>
            <a:blip r:embed="rId4"/>
            <a:stretch/>
          </p:blipFill>
          <p:spPr>
            <a:xfrm>
              <a:off x="1198800" y="5153760"/>
              <a:ext cx="1296000" cy="9086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92" name="Group 3"/>
          <p:cNvGrpSpPr/>
          <p:nvPr/>
        </p:nvGrpSpPr>
        <p:grpSpPr>
          <a:xfrm>
            <a:off x="3517200" y="4956120"/>
            <a:ext cx="1682280" cy="1064520"/>
            <a:chOff x="3517200" y="4956120"/>
            <a:chExt cx="1682280" cy="1064520"/>
          </a:xfrm>
        </p:grpSpPr>
        <p:pic>
          <p:nvPicPr>
            <p:cNvPr id="393" name="Picture 14"/>
            <p:cNvPicPr/>
            <p:nvPr/>
          </p:nvPicPr>
          <p:blipFill>
            <a:blip r:embed="rId3"/>
            <a:stretch/>
          </p:blipFill>
          <p:spPr>
            <a:xfrm>
              <a:off x="3517200" y="4956120"/>
              <a:ext cx="1682280" cy="10645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94" name="Picture 7" descr="C:\Users\Samuel\Google Drive\Dubna\Sans titre - 30 (2)-velo.png"/>
            <p:cNvPicPr/>
            <p:nvPr/>
          </p:nvPicPr>
          <p:blipFill>
            <a:blip r:embed="rId4"/>
            <a:stretch/>
          </p:blipFill>
          <p:spPr>
            <a:xfrm>
              <a:off x="3787560" y="5122800"/>
              <a:ext cx="1208160" cy="84672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95" name="Group 4"/>
          <p:cNvGrpSpPr/>
          <p:nvPr/>
        </p:nvGrpSpPr>
        <p:grpSpPr>
          <a:xfrm>
            <a:off x="6300360" y="4833360"/>
            <a:ext cx="1876680" cy="1187280"/>
            <a:chOff x="6300360" y="4833360"/>
            <a:chExt cx="1876680" cy="1187280"/>
          </a:xfrm>
        </p:grpSpPr>
        <p:pic>
          <p:nvPicPr>
            <p:cNvPr id="396" name="Picture 17"/>
            <p:cNvPicPr/>
            <p:nvPr/>
          </p:nvPicPr>
          <p:blipFill>
            <a:blip r:embed="rId3"/>
            <a:stretch/>
          </p:blipFill>
          <p:spPr>
            <a:xfrm>
              <a:off x="6300360" y="4833360"/>
              <a:ext cx="1876680" cy="11872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97" name="Picture 7" descr="C:\Users\Samuel\Google Drive\Dubna\Sans titre - 30 (2)-velo.png"/>
            <p:cNvPicPr/>
            <p:nvPr/>
          </p:nvPicPr>
          <p:blipFill>
            <a:blip r:embed="rId4"/>
            <a:stretch/>
          </p:blipFill>
          <p:spPr>
            <a:xfrm>
              <a:off x="6601680" y="5019120"/>
              <a:ext cx="1347480" cy="9446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98" name="Group 5"/>
          <p:cNvGrpSpPr/>
          <p:nvPr/>
        </p:nvGrpSpPr>
        <p:grpSpPr>
          <a:xfrm>
            <a:off x="3924000" y="1196640"/>
            <a:ext cx="1216440" cy="999000"/>
            <a:chOff x="3924000" y="1196640"/>
            <a:chExt cx="1216440" cy="999000"/>
          </a:xfrm>
        </p:grpSpPr>
        <p:pic>
          <p:nvPicPr>
            <p:cNvPr id="399" name="Picture 20"/>
            <p:cNvPicPr/>
            <p:nvPr/>
          </p:nvPicPr>
          <p:blipFill>
            <a:blip r:embed="rId5"/>
            <a:stretch/>
          </p:blipFill>
          <p:spPr>
            <a:xfrm>
              <a:off x="3924000" y="1196640"/>
              <a:ext cx="1216440" cy="999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00" name="Picture 21" descr="C:\Users\Samuel\Google Drive\Dubna\Sans titre - 30 (2)-car.png"/>
            <p:cNvPicPr/>
            <p:nvPr/>
          </p:nvPicPr>
          <p:blipFill>
            <a:blip r:embed="rId6"/>
            <a:stretch/>
          </p:blipFill>
          <p:spPr>
            <a:xfrm>
              <a:off x="4066200" y="1340640"/>
              <a:ext cx="1000800" cy="76896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401" name="Picture 23"/>
          <p:cNvPicPr/>
          <p:nvPr/>
        </p:nvPicPr>
        <p:blipFill>
          <a:blip r:embed="rId7"/>
          <a:stretch/>
        </p:blipFill>
        <p:spPr>
          <a:xfrm>
            <a:off x="3863520" y="3141000"/>
            <a:ext cx="1203480" cy="988200"/>
          </a:xfrm>
          <a:prstGeom prst="rect">
            <a:avLst/>
          </a:prstGeom>
          <a:ln>
            <a:noFill/>
          </a:ln>
        </p:spPr>
      </p:pic>
      <p:pic>
        <p:nvPicPr>
          <p:cNvPr id="402" name="Picture 24"/>
          <p:cNvPicPr/>
          <p:nvPr/>
        </p:nvPicPr>
        <p:blipFill>
          <a:blip r:embed="rId8"/>
          <a:stretch/>
        </p:blipFill>
        <p:spPr>
          <a:xfrm rot="2324400">
            <a:off x="4854240" y="4377960"/>
            <a:ext cx="1767960" cy="553320"/>
          </a:xfrm>
          <a:prstGeom prst="rect">
            <a:avLst/>
          </a:prstGeom>
          <a:ln>
            <a:noFill/>
          </a:ln>
        </p:spPr>
      </p:pic>
      <p:pic>
        <p:nvPicPr>
          <p:cNvPr id="403" name="Picture 25"/>
          <p:cNvPicPr/>
          <p:nvPr/>
        </p:nvPicPr>
        <p:blipFill>
          <a:blip r:embed="rId8"/>
          <a:stretch/>
        </p:blipFill>
        <p:spPr>
          <a:xfrm rot="8638800">
            <a:off x="2378160" y="4280040"/>
            <a:ext cx="1767960" cy="553320"/>
          </a:xfrm>
          <a:prstGeom prst="rect">
            <a:avLst/>
          </a:prstGeom>
          <a:ln>
            <a:noFill/>
          </a:ln>
        </p:spPr>
      </p:pic>
      <p:pic>
        <p:nvPicPr>
          <p:cNvPr id="404" name="Picture 26"/>
          <p:cNvPicPr/>
          <p:nvPr/>
        </p:nvPicPr>
        <p:blipFill>
          <a:blip r:embed="rId9"/>
          <a:stretch/>
        </p:blipFill>
        <p:spPr>
          <a:xfrm rot="5400000">
            <a:off x="3964320" y="4304160"/>
            <a:ext cx="1015200" cy="518400"/>
          </a:xfrm>
          <a:prstGeom prst="rect">
            <a:avLst/>
          </a:prstGeom>
          <a:ln>
            <a:noFill/>
          </a:ln>
        </p:spPr>
      </p:pic>
      <p:pic>
        <p:nvPicPr>
          <p:cNvPr id="405" name="Picture 27"/>
          <p:cNvPicPr/>
          <p:nvPr/>
        </p:nvPicPr>
        <p:blipFill>
          <a:blip r:embed="rId9"/>
          <a:stretch/>
        </p:blipFill>
        <p:spPr>
          <a:xfrm rot="5400000">
            <a:off x="3979800" y="2381400"/>
            <a:ext cx="1015200" cy="518400"/>
          </a:xfrm>
          <a:prstGeom prst="rect">
            <a:avLst/>
          </a:prstGeom>
          <a:ln>
            <a:noFill/>
          </a:ln>
        </p:spPr>
      </p:pic>
      <p:sp>
        <p:nvSpPr>
          <p:cNvPr id="406" name="CustomShape 6"/>
          <p:cNvSpPr/>
          <p:nvPr/>
        </p:nvSpPr>
        <p:spPr>
          <a:xfrm>
            <a:off x="3749760" y="3301200"/>
            <a:ext cx="142596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Load balancer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CustomShape 1"/>
          <p:cNvSpPr/>
          <p:nvPr/>
        </p:nvSpPr>
        <p:spPr>
          <a:xfrm>
            <a:off x="848880" y="144000"/>
            <a:ext cx="423180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Load balancer (client side)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408" name="Picture 9"/>
          <p:cNvPicPr/>
          <p:nvPr/>
        </p:nvPicPr>
        <p:blipFill>
          <a:blip r:embed="rId2"/>
          <a:stretch/>
        </p:blipFill>
        <p:spPr>
          <a:xfrm>
            <a:off x="1907640" y="605520"/>
            <a:ext cx="370800" cy="302400"/>
          </a:xfrm>
          <a:prstGeom prst="rect">
            <a:avLst/>
          </a:prstGeom>
          <a:ln>
            <a:noFill/>
          </a:ln>
        </p:spPr>
      </p:pic>
      <p:grpSp>
        <p:nvGrpSpPr>
          <p:cNvPr id="409" name="Group 2"/>
          <p:cNvGrpSpPr/>
          <p:nvPr/>
        </p:nvGrpSpPr>
        <p:grpSpPr>
          <a:xfrm>
            <a:off x="1190520" y="4842720"/>
            <a:ext cx="1805040" cy="1141920"/>
            <a:chOff x="1190520" y="4842720"/>
            <a:chExt cx="1805040" cy="1141920"/>
          </a:xfrm>
        </p:grpSpPr>
        <p:pic>
          <p:nvPicPr>
            <p:cNvPr id="410" name="Picture 11"/>
            <p:cNvPicPr/>
            <p:nvPr/>
          </p:nvPicPr>
          <p:blipFill>
            <a:blip r:embed="rId3"/>
            <a:stretch/>
          </p:blipFill>
          <p:spPr>
            <a:xfrm>
              <a:off x="1190520" y="4842720"/>
              <a:ext cx="1805040" cy="11419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11" name="Picture 7" descr="C:\Users\Samuel\Google Drive\Dubna\Sans titre - 30 (2)-velo.png"/>
            <p:cNvPicPr/>
            <p:nvPr/>
          </p:nvPicPr>
          <p:blipFill>
            <a:blip r:embed="rId4"/>
            <a:stretch/>
          </p:blipFill>
          <p:spPr>
            <a:xfrm>
              <a:off x="1480680" y="5021280"/>
              <a:ext cx="1296000" cy="9086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412" name="Group 3"/>
          <p:cNvGrpSpPr/>
          <p:nvPr/>
        </p:nvGrpSpPr>
        <p:grpSpPr>
          <a:xfrm>
            <a:off x="3166200" y="4934160"/>
            <a:ext cx="1682280" cy="1064520"/>
            <a:chOff x="3166200" y="4934160"/>
            <a:chExt cx="1682280" cy="1064520"/>
          </a:xfrm>
        </p:grpSpPr>
        <p:pic>
          <p:nvPicPr>
            <p:cNvPr id="413" name="Picture 14"/>
            <p:cNvPicPr/>
            <p:nvPr/>
          </p:nvPicPr>
          <p:blipFill>
            <a:blip r:embed="rId3"/>
            <a:stretch/>
          </p:blipFill>
          <p:spPr>
            <a:xfrm>
              <a:off x="3166200" y="4934160"/>
              <a:ext cx="1682280" cy="10645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14" name="Picture 7" descr="C:\Users\Samuel\Google Drive\Dubna\Sans titre - 30 (2)-velo.png"/>
            <p:cNvPicPr/>
            <p:nvPr/>
          </p:nvPicPr>
          <p:blipFill>
            <a:blip r:embed="rId4"/>
            <a:stretch/>
          </p:blipFill>
          <p:spPr>
            <a:xfrm>
              <a:off x="3436560" y="5100480"/>
              <a:ext cx="1208160" cy="84672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415" name="Group 4"/>
          <p:cNvGrpSpPr/>
          <p:nvPr/>
        </p:nvGrpSpPr>
        <p:grpSpPr>
          <a:xfrm>
            <a:off x="5266440" y="4905360"/>
            <a:ext cx="1876680" cy="1187280"/>
            <a:chOff x="5266440" y="4905360"/>
            <a:chExt cx="1876680" cy="1187280"/>
          </a:xfrm>
        </p:grpSpPr>
        <p:pic>
          <p:nvPicPr>
            <p:cNvPr id="416" name="Picture 17"/>
            <p:cNvPicPr/>
            <p:nvPr/>
          </p:nvPicPr>
          <p:blipFill>
            <a:blip r:embed="rId3"/>
            <a:stretch/>
          </p:blipFill>
          <p:spPr>
            <a:xfrm>
              <a:off x="5266440" y="4905360"/>
              <a:ext cx="1876680" cy="11872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17" name="Picture 7" descr="C:\Users\Samuel\Google Drive\Dubna\Sans titre - 30 (2)-velo.png"/>
            <p:cNvPicPr/>
            <p:nvPr/>
          </p:nvPicPr>
          <p:blipFill>
            <a:blip r:embed="rId4"/>
            <a:stretch/>
          </p:blipFill>
          <p:spPr>
            <a:xfrm>
              <a:off x="5567760" y="5091120"/>
              <a:ext cx="1347480" cy="9446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418" name="Group 5"/>
          <p:cNvGrpSpPr/>
          <p:nvPr/>
        </p:nvGrpSpPr>
        <p:grpSpPr>
          <a:xfrm>
            <a:off x="3517200" y="1472040"/>
            <a:ext cx="2591640" cy="2127960"/>
            <a:chOff x="3517200" y="1472040"/>
            <a:chExt cx="2591640" cy="2127960"/>
          </a:xfrm>
        </p:grpSpPr>
        <p:pic>
          <p:nvPicPr>
            <p:cNvPr id="419" name="Picture 20"/>
            <p:cNvPicPr/>
            <p:nvPr/>
          </p:nvPicPr>
          <p:blipFill>
            <a:blip r:embed="rId5"/>
            <a:stretch/>
          </p:blipFill>
          <p:spPr>
            <a:xfrm>
              <a:off x="3517200" y="1472040"/>
              <a:ext cx="2591640" cy="21279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20" name="Picture 21" descr="C:\Users\Samuel\Google Drive\Dubna\Sans titre - 30 (2)-car.png"/>
            <p:cNvPicPr/>
            <p:nvPr/>
          </p:nvPicPr>
          <p:blipFill>
            <a:blip r:embed="rId6"/>
            <a:stretch/>
          </p:blipFill>
          <p:spPr>
            <a:xfrm>
              <a:off x="4509000" y="1754640"/>
              <a:ext cx="1381680" cy="106200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421" name="Picture 24"/>
          <p:cNvPicPr/>
          <p:nvPr/>
        </p:nvPicPr>
        <p:blipFill>
          <a:blip r:embed="rId7"/>
          <a:stretch/>
        </p:blipFill>
        <p:spPr>
          <a:xfrm rot="2324400">
            <a:off x="3866760" y="3996360"/>
            <a:ext cx="2449080" cy="409680"/>
          </a:xfrm>
          <a:prstGeom prst="rect">
            <a:avLst/>
          </a:prstGeom>
          <a:ln>
            <a:noFill/>
          </a:ln>
        </p:spPr>
      </p:pic>
      <p:pic>
        <p:nvPicPr>
          <p:cNvPr id="422" name="Picture 25"/>
          <p:cNvPicPr/>
          <p:nvPr/>
        </p:nvPicPr>
        <p:blipFill>
          <a:blip r:embed="rId7"/>
          <a:stretch/>
        </p:blipFill>
        <p:spPr>
          <a:xfrm rot="8638800">
            <a:off x="1940760" y="3873960"/>
            <a:ext cx="2273400" cy="553320"/>
          </a:xfrm>
          <a:prstGeom prst="rect">
            <a:avLst/>
          </a:prstGeom>
          <a:ln>
            <a:noFill/>
          </a:ln>
        </p:spPr>
      </p:pic>
      <p:pic>
        <p:nvPicPr>
          <p:cNvPr id="423" name="Picture 26"/>
          <p:cNvPicPr/>
          <p:nvPr/>
        </p:nvPicPr>
        <p:blipFill>
          <a:blip r:embed="rId7"/>
          <a:stretch/>
        </p:blipFill>
        <p:spPr>
          <a:xfrm rot="5400000">
            <a:off x="3315960" y="4023360"/>
            <a:ext cx="1508040" cy="465120"/>
          </a:xfrm>
          <a:prstGeom prst="rect">
            <a:avLst/>
          </a:prstGeom>
          <a:ln>
            <a:noFill/>
          </a:ln>
        </p:spPr>
      </p:pic>
      <p:grpSp>
        <p:nvGrpSpPr>
          <p:cNvPr id="424" name="Group 6"/>
          <p:cNvGrpSpPr/>
          <p:nvPr/>
        </p:nvGrpSpPr>
        <p:grpSpPr>
          <a:xfrm>
            <a:off x="3554280" y="2701080"/>
            <a:ext cx="1161000" cy="804600"/>
            <a:chOff x="3554280" y="2701080"/>
            <a:chExt cx="1161000" cy="804600"/>
          </a:xfrm>
        </p:grpSpPr>
        <p:pic>
          <p:nvPicPr>
            <p:cNvPr id="425" name="Picture 23"/>
            <p:cNvPicPr/>
            <p:nvPr/>
          </p:nvPicPr>
          <p:blipFill>
            <a:blip r:embed="rId8"/>
            <a:stretch/>
          </p:blipFill>
          <p:spPr>
            <a:xfrm>
              <a:off x="3661920" y="2701080"/>
              <a:ext cx="979920" cy="804600"/>
            </a:xfrm>
            <a:prstGeom prst="rect">
              <a:avLst/>
            </a:prstGeom>
            <a:ln>
              <a:noFill/>
            </a:ln>
          </p:spPr>
        </p:pic>
        <p:sp>
          <p:nvSpPr>
            <p:cNvPr id="426" name="CustomShape 7"/>
            <p:cNvSpPr/>
            <p:nvPr/>
          </p:nvSpPr>
          <p:spPr>
            <a:xfrm>
              <a:off x="3554280" y="2831400"/>
              <a:ext cx="1161000" cy="576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Claire Hand"/>
                  <a:ea typeface="DejaVu Sans"/>
                </a:rPr>
                <a:t>Load balancer</a:t>
              </a:r>
              <a:endParaRPr lang="en-US" sz="16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" name="Group 1"/>
          <p:cNvGrpSpPr/>
          <p:nvPr/>
        </p:nvGrpSpPr>
        <p:grpSpPr>
          <a:xfrm>
            <a:off x="5724000" y="3776040"/>
            <a:ext cx="2078280" cy="1315080"/>
            <a:chOff x="5724000" y="3776040"/>
            <a:chExt cx="2078280" cy="1315080"/>
          </a:xfrm>
        </p:grpSpPr>
        <p:pic>
          <p:nvPicPr>
            <p:cNvPr id="428" name="Picture 5"/>
            <p:cNvPicPr/>
            <p:nvPr/>
          </p:nvPicPr>
          <p:blipFill>
            <a:blip r:embed="rId2"/>
            <a:stretch/>
          </p:blipFill>
          <p:spPr>
            <a:xfrm>
              <a:off x="5724000" y="3776040"/>
              <a:ext cx="2078280" cy="13150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29" name="Picture 7" descr="C:\Users\Samuel\Google Drive\Dubna\Sans titre - 30 (2)-velo.png"/>
            <p:cNvPicPr/>
            <p:nvPr/>
          </p:nvPicPr>
          <p:blipFill>
            <a:blip r:embed="rId3"/>
            <a:stretch/>
          </p:blipFill>
          <p:spPr>
            <a:xfrm>
              <a:off x="6058080" y="3981600"/>
              <a:ext cx="1492560" cy="104616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430" name="Group 2"/>
          <p:cNvGrpSpPr/>
          <p:nvPr/>
        </p:nvGrpSpPr>
        <p:grpSpPr>
          <a:xfrm>
            <a:off x="971640" y="3840120"/>
            <a:ext cx="1654920" cy="1359000"/>
            <a:chOff x="971640" y="3840120"/>
            <a:chExt cx="1654920" cy="1359000"/>
          </a:xfrm>
        </p:grpSpPr>
        <p:pic>
          <p:nvPicPr>
            <p:cNvPr id="431" name="Picture 8"/>
            <p:cNvPicPr/>
            <p:nvPr/>
          </p:nvPicPr>
          <p:blipFill>
            <a:blip r:embed="rId4"/>
            <a:stretch/>
          </p:blipFill>
          <p:spPr>
            <a:xfrm>
              <a:off x="971640" y="3840120"/>
              <a:ext cx="1654920" cy="1359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32" name="Picture 9" descr="C:\Users\Samuel\Google Drive\Dubna\Sans titre - 30 (2)-car.png"/>
            <p:cNvPicPr/>
            <p:nvPr/>
          </p:nvPicPr>
          <p:blipFill>
            <a:blip r:embed="rId5"/>
            <a:stretch/>
          </p:blipFill>
          <p:spPr>
            <a:xfrm>
              <a:off x="1165320" y="4035960"/>
              <a:ext cx="1361520" cy="10461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33" name="CustomShape 3"/>
          <p:cNvSpPr/>
          <p:nvPr/>
        </p:nvSpPr>
        <p:spPr>
          <a:xfrm>
            <a:off x="1666440" y="144000"/>
            <a:ext cx="286632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Service discovery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434" name="Picture 12"/>
          <p:cNvPicPr/>
          <p:nvPr/>
        </p:nvPicPr>
        <p:blipFill>
          <a:blip r:embed="rId6"/>
          <a:stretch/>
        </p:blipFill>
        <p:spPr>
          <a:xfrm>
            <a:off x="1907640" y="605520"/>
            <a:ext cx="370800" cy="302400"/>
          </a:xfrm>
          <a:prstGeom prst="rect">
            <a:avLst/>
          </a:prstGeom>
          <a:ln>
            <a:noFill/>
          </a:ln>
        </p:spPr>
      </p:pic>
      <p:grpSp>
        <p:nvGrpSpPr>
          <p:cNvPr id="435" name="Group 4"/>
          <p:cNvGrpSpPr/>
          <p:nvPr/>
        </p:nvGrpSpPr>
        <p:grpSpPr>
          <a:xfrm>
            <a:off x="2915640" y="1124640"/>
            <a:ext cx="2558520" cy="1618920"/>
            <a:chOff x="2915640" y="1124640"/>
            <a:chExt cx="2558520" cy="1618920"/>
          </a:xfrm>
        </p:grpSpPr>
        <p:pic>
          <p:nvPicPr>
            <p:cNvPr id="436" name="Picture 16"/>
            <p:cNvPicPr/>
            <p:nvPr/>
          </p:nvPicPr>
          <p:blipFill>
            <a:blip r:embed="rId7"/>
            <a:stretch/>
          </p:blipFill>
          <p:spPr>
            <a:xfrm>
              <a:off x="2915640" y="1124640"/>
              <a:ext cx="2558520" cy="1618920"/>
            </a:xfrm>
            <a:prstGeom prst="rect">
              <a:avLst/>
            </a:prstGeom>
            <a:ln>
              <a:noFill/>
            </a:ln>
          </p:spPr>
        </p:pic>
        <p:sp>
          <p:nvSpPr>
            <p:cNvPr id="437" name="CustomShape 5"/>
            <p:cNvSpPr/>
            <p:nvPr/>
          </p:nvSpPr>
          <p:spPr>
            <a:xfrm>
              <a:off x="3154320" y="1700640"/>
              <a:ext cx="2198520" cy="1004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000000"/>
                  </a:solidFill>
                  <a:latin typeface="Claire Hand"/>
                  <a:ea typeface="DejaVu Sans"/>
                </a:rPr>
                <a:t>Service discovery</a:t>
              </a:r>
              <a:endParaRPr lang="en-US" sz="20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000000"/>
                  </a:solidFill>
                  <a:latin typeface="Claire Hand"/>
                  <a:ea typeface="DejaVu Sans"/>
                </a:rPr>
                <a:t>server</a:t>
              </a:r>
              <a:endParaRPr lang="en-US" sz="2000" b="0" strike="noStrike" spc="-1">
                <a:latin typeface="Arial"/>
              </a:endParaRPr>
            </a:p>
          </p:txBody>
        </p:sp>
      </p:grpSp>
      <p:grpSp>
        <p:nvGrpSpPr>
          <p:cNvPr id="438" name="Group 6"/>
          <p:cNvGrpSpPr/>
          <p:nvPr/>
        </p:nvGrpSpPr>
        <p:grpSpPr>
          <a:xfrm>
            <a:off x="1510560" y="2483640"/>
            <a:ext cx="1915200" cy="1648800"/>
            <a:chOff x="1510560" y="2483640"/>
            <a:chExt cx="1915200" cy="1648800"/>
          </a:xfrm>
        </p:grpSpPr>
        <p:pic>
          <p:nvPicPr>
            <p:cNvPr id="439" name="Picture 18"/>
            <p:cNvPicPr/>
            <p:nvPr/>
          </p:nvPicPr>
          <p:blipFill>
            <a:blip r:embed="rId8"/>
            <a:stretch/>
          </p:blipFill>
          <p:spPr>
            <a:xfrm rot="19125000">
              <a:off x="1680840" y="2974680"/>
              <a:ext cx="1741320" cy="666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440" name="CustomShape 7"/>
            <p:cNvSpPr/>
            <p:nvPr/>
          </p:nvSpPr>
          <p:spPr>
            <a:xfrm>
              <a:off x="1510560" y="2804040"/>
              <a:ext cx="130536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000000"/>
                  </a:solidFill>
                  <a:latin typeface="Claire Hand"/>
                  <a:ea typeface="DejaVu Sans"/>
                </a:rPr>
                <a:t>register</a:t>
              </a:r>
              <a:endParaRPr lang="en-US" sz="2000" b="0" strike="noStrike" spc="-1">
                <a:latin typeface="Arial"/>
              </a:endParaRPr>
            </a:p>
          </p:txBody>
        </p:sp>
      </p:grpSp>
      <p:grpSp>
        <p:nvGrpSpPr>
          <p:cNvPr id="441" name="Group 8"/>
          <p:cNvGrpSpPr/>
          <p:nvPr/>
        </p:nvGrpSpPr>
        <p:grpSpPr>
          <a:xfrm>
            <a:off x="4968360" y="2533320"/>
            <a:ext cx="1972800" cy="1650600"/>
            <a:chOff x="4968360" y="2533320"/>
            <a:chExt cx="1972800" cy="1650600"/>
          </a:xfrm>
        </p:grpSpPr>
        <p:pic>
          <p:nvPicPr>
            <p:cNvPr id="442" name="Picture 19"/>
            <p:cNvPicPr/>
            <p:nvPr/>
          </p:nvPicPr>
          <p:blipFill>
            <a:blip r:embed="rId8"/>
            <a:stretch/>
          </p:blipFill>
          <p:spPr>
            <a:xfrm rot="14299800">
              <a:off x="4851000" y="3058200"/>
              <a:ext cx="1569240" cy="600120"/>
            </a:xfrm>
            <a:prstGeom prst="rect">
              <a:avLst/>
            </a:prstGeom>
            <a:ln>
              <a:noFill/>
            </a:ln>
          </p:spPr>
        </p:pic>
        <p:sp>
          <p:nvSpPr>
            <p:cNvPr id="443" name="CustomShape 9"/>
            <p:cNvSpPr/>
            <p:nvPr/>
          </p:nvSpPr>
          <p:spPr>
            <a:xfrm>
              <a:off x="5635800" y="2918520"/>
              <a:ext cx="130536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000000"/>
                  </a:solidFill>
                  <a:latin typeface="Claire Hand"/>
                  <a:ea typeface="DejaVu Sans"/>
                </a:rPr>
                <a:t>register</a:t>
              </a:r>
              <a:endParaRPr lang="en-US" sz="2000" b="0" strike="noStrike" spc="-1">
                <a:latin typeface="Arial"/>
              </a:endParaRPr>
            </a:p>
          </p:txBody>
        </p:sp>
      </p:grpSp>
      <p:pic>
        <p:nvPicPr>
          <p:cNvPr id="444" name="Picture 22"/>
          <p:cNvPicPr/>
          <p:nvPr/>
        </p:nvPicPr>
        <p:blipFill>
          <a:blip r:embed="rId6"/>
          <a:stretch/>
        </p:blipFill>
        <p:spPr>
          <a:xfrm>
            <a:off x="2850480" y="605520"/>
            <a:ext cx="370800" cy="302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roup 1"/>
          <p:cNvGrpSpPr/>
          <p:nvPr/>
        </p:nvGrpSpPr>
        <p:grpSpPr>
          <a:xfrm>
            <a:off x="5724000" y="3776040"/>
            <a:ext cx="2078280" cy="1315080"/>
            <a:chOff x="5724000" y="3776040"/>
            <a:chExt cx="2078280" cy="1315080"/>
          </a:xfrm>
        </p:grpSpPr>
        <p:pic>
          <p:nvPicPr>
            <p:cNvPr id="446" name="Picture 5"/>
            <p:cNvPicPr/>
            <p:nvPr/>
          </p:nvPicPr>
          <p:blipFill>
            <a:blip r:embed="rId2"/>
            <a:stretch/>
          </p:blipFill>
          <p:spPr>
            <a:xfrm>
              <a:off x="5724000" y="3776040"/>
              <a:ext cx="2078280" cy="13150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47" name="Picture 7" descr="C:\Users\Samuel\Google Drive\Dubna\Sans titre - 30 (2)-velo.png"/>
            <p:cNvPicPr/>
            <p:nvPr/>
          </p:nvPicPr>
          <p:blipFill>
            <a:blip r:embed="rId3"/>
            <a:stretch/>
          </p:blipFill>
          <p:spPr>
            <a:xfrm>
              <a:off x="6058080" y="3981600"/>
              <a:ext cx="1492560" cy="104616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448" name="Group 2"/>
          <p:cNvGrpSpPr/>
          <p:nvPr/>
        </p:nvGrpSpPr>
        <p:grpSpPr>
          <a:xfrm>
            <a:off x="971640" y="3840120"/>
            <a:ext cx="1654920" cy="1359000"/>
            <a:chOff x="971640" y="3840120"/>
            <a:chExt cx="1654920" cy="1359000"/>
          </a:xfrm>
        </p:grpSpPr>
        <p:pic>
          <p:nvPicPr>
            <p:cNvPr id="449" name="Picture 8"/>
            <p:cNvPicPr/>
            <p:nvPr/>
          </p:nvPicPr>
          <p:blipFill>
            <a:blip r:embed="rId4"/>
            <a:stretch/>
          </p:blipFill>
          <p:spPr>
            <a:xfrm>
              <a:off x="971640" y="3840120"/>
              <a:ext cx="1654920" cy="1359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50" name="Picture 9" descr="C:\Users\Samuel\Google Drive\Dubna\Sans titre - 30 (2)-car.png"/>
            <p:cNvPicPr/>
            <p:nvPr/>
          </p:nvPicPr>
          <p:blipFill>
            <a:blip r:embed="rId5"/>
            <a:stretch/>
          </p:blipFill>
          <p:spPr>
            <a:xfrm>
              <a:off x="1165320" y="4035960"/>
              <a:ext cx="1361520" cy="104616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451" name="Picture 12"/>
          <p:cNvPicPr/>
          <p:nvPr/>
        </p:nvPicPr>
        <p:blipFill>
          <a:blip r:embed="rId6"/>
          <a:stretch/>
        </p:blipFill>
        <p:spPr>
          <a:xfrm>
            <a:off x="1907640" y="605520"/>
            <a:ext cx="370800" cy="302400"/>
          </a:xfrm>
          <a:prstGeom prst="rect">
            <a:avLst/>
          </a:prstGeom>
          <a:ln>
            <a:noFill/>
          </a:ln>
        </p:spPr>
      </p:pic>
      <p:grpSp>
        <p:nvGrpSpPr>
          <p:cNvPr id="452" name="Group 3"/>
          <p:cNvGrpSpPr/>
          <p:nvPr/>
        </p:nvGrpSpPr>
        <p:grpSpPr>
          <a:xfrm>
            <a:off x="2915640" y="1124640"/>
            <a:ext cx="2558520" cy="1618920"/>
            <a:chOff x="2915640" y="1124640"/>
            <a:chExt cx="2558520" cy="1618920"/>
          </a:xfrm>
        </p:grpSpPr>
        <p:pic>
          <p:nvPicPr>
            <p:cNvPr id="453" name="Picture 16"/>
            <p:cNvPicPr/>
            <p:nvPr/>
          </p:nvPicPr>
          <p:blipFill>
            <a:blip r:embed="rId7"/>
            <a:stretch/>
          </p:blipFill>
          <p:spPr>
            <a:xfrm>
              <a:off x="2915640" y="1124640"/>
              <a:ext cx="2558520" cy="1618920"/>
            </a:xfrm>
            <a:prstGeom prst="rect">
              <a:avLst/>
            </a:prstGeom>
            <a:ln>
              <a:noFill/>
            </a:ln>
          </p:spPr>
        </p:pic>
        <p:sp>
          <p:nvSpPr>
            <p:cNvPr id="454" name="CustomShape 4"/>
            <p:cNvSpPr/>
            <p:nvPr/>
          </p:nvSpPr>
          <p:spPr>
            <a:xfrm>
              <a:off x="3154320" y="1700640"/>
              <a:ext cx="2198520" cy="1004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000000"/>
                  </a:solidFill>
                  <a:latin typeface="Claire Hand"/>
                  <a:ea typeface="DejaVu Sans"/>
                </a:rPr>
                <a:t>Service discovery</a:t>
              </a:r>
              <a:endParaRPr lang="en-US" sz="20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000000"/>
                  </a:solidFill>
                  <a:latin typeface="Claire Hand"/>
                  <a:ea typeface="DejaVu Sans"/>
                </a:rPr>
                <a:t>server</a:t>
              </a:r>
              <a:endParaRPr lang="en-US" sz="2000" b="0" strike="noStrike" spc="-1">
                <a:latin typeface="Arial"/>
              </a:endParaRPr>
            </a:p>
          </p:txBody>
        </p:sp>
      </p:grpSp>
      <p:grpSp>
        <p:nvGrpSpPr>
          <p:cNvPr id="455" name="Group 5"/>
          <p:cNvGrpSpPr/>
          <p:nvPr/>
        </p:nvGrpSpPr>
        <p:grpSpPr>
          <a:xfrm>
            <a:off x="1254600" y="2483640"/>
            <a:ext cx="2171160" cy="1648800"/>
            <a:chOff x="1254600" y="2483640"/>
            <a:chExt cx="2171160" cy="1648800"/>
          </a:xfrm>
        </p:grpSpPr>
        <p:pic>
          <p:nvPicPr>
            <p:cNvPr id="456" name="Picture 18"/>
            <p:cNvPicPr/>
            <p:nvPr/>
          </p:nvPicPr>
          <p:blipFill>
            <a:blip r:embed="rId8"/>
            <a:stretch/>
          </p:blipFill>
          <p:spPr>
            <a:xfrm rot="19125000">
              <a:off x="1680840" y="2974680"/>
              <a:ext cx="1741320" cy="666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457" name="CustomShape 6"/>
            <p:cNvSpPr/>
            <p:nvPr/>
          </p:nvSpPr>
          <p:spPr>
            <a:xfrm>
              <a:off x="1254600" y="2757960"/>
              <a:ext cx="1305360" cy="819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laire Hand"/>
                  <a:ea typeface="DejaVu Sans"/>
                </a:rPr>
                <a:t>I want TO TALK TO THE PRODUCT SERVICE !</a:t>
              </a:r>
              <a:endParaRPr lang="en-US" sz="1200" b="0" strike="noStrike" spc="-1">
                <a:latin typeface="Arial"/>
              </a:endParaRPr>
            </a:p>
          </p:txBody>
        </p:sp>
      </p:grpSp>
      <p:grpSp>
        <p:nvGrpSpPr>
          <p:cNvPr id="458" name="Group 7"/>
          <p:cNvGrpSpPr/>
          <p:nvPr/>
        </p:nvGrpSpPr>
        <p:grpSpPr>
          <a:xfrm>
            <a:off x="4991760" y="2482920"/>
            <a:ext cx="2057760" cy="1651680"/>
            <a:chOff x="4991760" y="2482920"/>
            <a:chExt cx="2057760" cy="1651680"/>
          </a:xfrm>
        </p:grpSpPr>
        <p:pic>
          <p:nvPicPr>
            <p:cNvPr id="459" name="Picture 19"/>
            <p:cNvPicPr/>
            <p:nvPr/>
          </p:nvPicPr>
          <p:blipFill>
            <a:blip r:embed="rId8"/>
            <a:stretch/>
          </p:blipFill>
          <p:spPr>
            <a:xfrm rot="3511800">
              <a:off x="4872600" y="3008520"/>
              <a:ext cx="1569240" cy="600120"/>
            </a:xfrm>
            <a:prstGeom prst="rect">
              <a:avLst/>
            </a:prstGeom>
            <a:ln>
              <a:noFill/>
            </a:ln>
          </p:spPr>
        </p:pic>
        <p:sp>
          <p:nvSpPr>
            <p:cNvPr id="460" name="CustomShape 8"/>
            <p:cNvSpPr/>
            <p:nvPr/>
          </p:nvSpPr>
          <p:spPr>
            <a:xfrm>
              <a:off x="5724000" y="2757600"/>
              <a:ext cx="1325520" cy="637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laire Hand"/>
                  <a:ea typeface="DejaVu Sans"/>
                </a:rPr>
                <a:t>Here is the product service !</a:t>
              </a:r>
              <a:endParaRPr lang="en-US" sz="1200" b="0" strike="noStrike" spc="-1">
                <a:latin typeface="Arial"/>
              </a:endParaRPr>
            </a:p>
          </p:txBody>
        </p:sp>
      </p:grpSp>
      <p:pic>
        <p:nvPicPr>
          <p:cNvPr id="461" name="Picture 21"/>
          <p:cNvPicPr/>
          <p:nvPr/>
        </p:nvPicPr>
        <p:blipFill>
          <a:blip r:embed="rId6"/>
          <a:stretch/>
        </p:blipFill>
        <p:spPr>
          <a:xfrm>
            <a:off x="2850480" y="605520"/>
            <a:ext cx="370800" cy="302400"/>
          </a:xfrm>
          <a:prstGeom prst="rect">
            <a:avLst/>
          </a:prstGeom>
          <a:ln>
            <a:noFill/>
          </a:ln>
        </p:spPr>
      </p:pic>
      <p:sp>
        <p:nvSpPr>
          <p:cNvPr id="462" name="CustomShape 9"/>
          <p:cNvSpPr/>
          <p:nvPr/>
        </p:nvSpPr>
        <p:spPr>
          <a:xfrm>
            <a:off x="1666440" y="144000"/>
            <a:ext cx="286632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Service discovery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Picture 21"/>
          <p:cNvPicPr/>
          <p:nvPr/>
        </p:nvPicPr>
        <p:blipFill>
          <a:blip r:embed="rId2"/>
          <a:stretch/>
        </p:blipFill>
        <p:spPr>
          <a:xfrm>
            <a:off x="5949360" y="3573000"/>
            <a:ext cx="2078280" cy="1315080"/>
          </a:xfrm>
          <a:prstGeom prst="rect">
            <a:avLst/>
          </a:prstGeom>
          <a:ln>
            <a:noFill/>
          </a:ln>
        </p:spPr>
      </p:pic>
      <p:grpSp>
        <p:nvGrpSpPr>
          <p:cNvPr id="464" name="Group 1"/>
          <p:cNvGrpSpPr/>
          <p:nvPr/>
        </p:nvGrpSpPr>
        <p:grpSpPr>
          <a:xfrm>
            <a:off x="971640" y="3840120"/>
            <a:ext cx="1654920" cy="1359000"/>
            <a:chOff x="971640" y="3840120"/>
            <a:chExt cx="1654920" cy="1359000"/>
          </a:xfrm>
        </p:grpSpPr>
        <p:pic>
          <p:nvPicPr>
            <p:cNvPr id="465" name="Picture 8"/>
            <p:cNvPicPr/>
            <p:nvPr/>
          </p:nvPicPr>
          <p:blipFill>
            <a:blip r:embed="rId3"/>
            <a:stretch/>
          </p:blipFill>
          <p:spPr>
            <a:xfrm>
              <a:off x="971640" y="3840120"/>
              <a:ext cx="1654920" cy="1359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66" name="Picture 9" descr="C:\Users\Samuel\Google Drive\Dubna\Sans titre - 30 (2)-car.png"/>
            <p:cNvPicPr/>
            <p:nvPr/>
          </p:nvPicPr>
          <p:blipFill>
            <a:blip r:embed="rId4"/>
            <a:stretch/>
          </p:blipFill>
          <p:spPr>
            <a:xfrm>
              <a:off x="1165320" y="4035960"/>
              <a:ext cx="1361520" cy="10461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67" name="CustomShape 2"/>
          <p:cNvSpPr/>
          <p:nvPr/>
        </p:nvSpPr>
        <p:spPr>
          <a:xfrm>
            <a:off x="538200" y="144000"/>
            <a:ext cx="543888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Service discovery (load balancing)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468" name="Picture 12"/>
          <p:cNvPicPr/>
          <p:nvPr/>
        </p:nvPicPr>
        <p:blipFill>
          <a:blip r:embed="rId5"/>
          <a:stretch/>
        </p:blipFill>
        <p:spPr>
          <a:xfrm>
            <a:off x="1907640" y="605520"/>
            <a:ext cx="370800" cy="302400"/>
          </a:xfrm>
          <a:prstGeom prst="rect">
            <a:avLst/>
          </a:prstGeom>
          <a:ln>
            <a:noFill/>
          </a:ln>
        </p:spPr>
      </p:pic>
      <p:grpSp>
        <p:nvGrpSpPr>
          <p:cNvPr id="469" name="Group 3"/>
          <p:cNvGrpSpPr/>
          <p:nvPr/>
        </p:nvGrpSpPr>
        <p:grpSpPr>
          <a:xfrm>
            <a:off x="2915640" y="1124640"/>
            <a:ext cx="2558520" cy="1618920"/>
            <a:chOff x="2915640" y="1124640"/>
            <a:chExt cx="2558520" cy="1618920"/>
          </a:xfrm>
        </p:grpSpPr>
        <p:pic>
          <p:nvPicPr>
            <p:cNvPr id="470" name="Picture 16"/>
            <p:cNvPicPr/>
            <p:nvPr/>
          </p:nvPicPr>
          <p:blipFill>
            <a:blip r:embed="rId6"/>
            <a:stretch/>
          </p:blipFill>
          <p:spPr>
            <a:xfrm>
              <a:off x="2915640" y="1124640"/>
              <a:ext cx="2558520" cy="1618920"/>
            </a:xfrm>
            <a:prstGeom prst="rect">
              <a:avLst/>
            </a:prstGeom>
            <a:ln>
              <a:noFill/>
            </a:ln>
          </p:spPr>
        </p:pic>
        <p:sp>
          <p:nvSpPr>
            <p:cNvPr id="471" name="CustomShape 4"/>
            <p:cNvSpPr/>
            <p:nvPr/>
          </p:nvSpPr>
          <p:spPr>
            <a:xfrm>
              <a:off x="3154320" y="1700640"/>
              <a:ext cx="2198520" cy="1004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000000"/>
                  </a:solidFill>
                  <a:latin typeface="Claire Hand"/>
                  <a:ea typeface="DejaVu Sans"/>
                </a:rPr>
                <a:t>Service discovery</a:t>
              </a:r>
              <a:endParaRPr lang="en-US" sz="20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000000"/>
                  </a:solidFill>
                  <a:latin typeface="Claire Hand"/>
                  <a:ea typeface="DejaVu Sans"/>
                </a:rPr>
                <a:t>server</a:t>
              </a:r>
              <a:endParaRPr lang="en-US" sz="2000" b="0" strike="noStrike" spc="-1">
                <a:latin typeface="Arial"/>
              </a:endParaRPr>
            </a:p>
          </p:txBody>
        </p:sp>
      </p:grpSp>
      <p:pic>
        <p:nvPicPr>
          <p:cNvPr id="472" name="Picture 18"/>
          <p:cNvPicPr/>
          <p:nvPr/>
        </p:nvPicPr>
        <p:blipFill>
          <a:blip r:embed="rId7"/>
          <a:stretch/>
        </p:blipFill>
        <p:spPr>
          <a:xfrm rot="19125000">
            <a:off x="1680840" y="2974680"/>
            <a:ext cx="1741320" cy="666000"/>
          </a:xfrm>
          <a:prstGeom prst="rect">
            <a:avLst/>
          </a:prstGeom>
          <a:ln>
            <a:noFill/>
          </a:ln>
        </p:spPr>
      </p:pic>
      <p:pic>
        <p:nvPicPr>
          <p:cNvPr id="473" name="Picture 19"/>
          <p:cNvPicPr/>
          <p:nvPr/>
        </p:nvPicPr>
        <p:blipFill>
          <a:blip r:embed="rId7"/>
          <a:stretch/>
        </p:blipFill>
        <p:spPr>
          <a:xfrm rot="3511800">
            <a:off x="4667040" y="3019320"/>
            <a:ext cx="1569240" cy="600120"/>
          </a:xfrm>
          <a:prstGeom prst="rect">
            <a:avLst/>
          </a:prstGeom>
          <a:ln>
            <a:noFill/>
          </a:ln>
        </p:spPr>
      </p:pic>
      <p:sp>
        <p:nvSpPr>
          <p:cNvPr id="474" name="CustomShape 5"/>
          <p:cNvSpPr/>
          <p:nvPr/>
        </p:nvSpPr>
        <p:spPr>
          <a:xfrm>
            <a:off x="1254600" y="2757960"/>
            <a:ext cx="1305360" cy="81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I want TO TALK TO THE PRODUCT SERVICE !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75" name="CustomShape 6"/>
          <p:cNvSpPr/>
          <p:nvPr/>
        </p:nvSpPr>
        <p:spPr>
          <a:xfrm>
            <a:off x="5475240" y="2922840"/>
            <a:ext cx="154440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Here is one instance of product service !</a:t>
            </a:r>
            <a:endParaRPr lang="en-US" sz="1200" b="0" strike="noStrike" spc="-1">
              <a:latin typeface="Arial"/>
            </a:endParaRPr>
          </a:p>
        </p:txBody>
      </p:sp>
      <p:pic>
        <p:nvPicPr>
          <p:cNvPr id="476" name="Picture 23"/>
          <p:cNvPicPr/>
          <p:nvPr/>
        </p:nvPicPr>
        <p:blipFill>
          <a:blip r:embed="rId2"/>
          <a:stretch/>
        </p:blipFill>
        <p:spPr>
          <a:xfrm>
            <a:off x="5839560" y="3712680"/>
            <a:ext cx="2078280" cy="1315080"/>
          </a:xfrm>
          <a:prstGeom prst="rect">
            <a:avLst/>
          </a:prstGeom>
          <a:ln>
            <a:noFill/>
          </a:ln>
        </p:spPr>
      </p:pic>
      <p:pic>
        <p:nvPicPr>
          <p:cNvPr id="477" name="Picture 5"/>
          <p:cNvPicPr/>
          <p:nvPr/>
        </p:nvPicPr>
        <p:blipFill>
          <a:blip r:embed="rId2"/>
          <a:stretch/>
        </p:blipFill>
        <p:spPr>
          <a:xfrm>
            <a:off x="5724000" y="3841560"/>
            <a:ext cx="2078280" cy="1315080"/>
          </a:xfrm>
          <a:prstGeom prst="rect">
            <a:avLst/>
          </a:prstGeom>
          <a:ln>
            <a:noFill/>
          </a:ln>
        </p:spPr>
      </p:pic>
      <p:pic>
        <p:nvPicPr>
          <p:cNvPr id="478" name="Picture 7" descr="C:\Users\Samuel\Google Drive\Dubna\Sans titre - 30 (2)-velo.png"/>
          <p:cNvPicPr/>
          <p:nvPr/>
        </p:nvPicPr>
        <p:blipFill>
          <a:blip r:embed="rId8"/>
          <a:stretch/>
        </p:blipFill>
        <p:spPr>
          <a:xfrm>
            <a:off x="6396840" y="4133160"/>
            <a:ext cx="883800" cy="616680"/>
          </a:xfrm>
          <a:prstGeom prst="rect">
            <a:avLst/>
          </a:prstGeom>
          <a:ln>
            <a:noFill/>
          </a:ln>
        </p:spPr>
      </p:pic>
      <p:pic>
        <p:nvPicPr>
          <p:cNvPr id="479" name="Picture 24"/>
          <p:cNvPicPr/>
          <p:nvPr/>
        </p:nvPicPr>
        <p:blipFill>
          <a:blip r:embed="rId5"/>
          <a:stretch/>
        </p:blipFill>
        <p:spPr>
          <a:xfrm>
            <a:off x="2850480" y="605520"/>
            <a:ext cx="370800" cy="302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CustomShape 1"/>
          <p:cNvSpPr/>
          <p:nvPr/>
        </p:nvSpPr>
        <p:spPr>
          <a:xfrm>
            <a:off x="2963880" y="144000"/>
            <a:ext cx="211212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Api Gateway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481" name="Picture 12"/>
          <p:cNvPicPr/>
          <p:nvPr/>
        </p:nvPicPr>
        <p:blipFill>
          <a:blip r:embed="rId3"/>
          <a:stretch/>
        </p:blipFill>
        <p:spPr>
          <a:xfrm>
            <a:off x="1907640" y="605520"/>
            <a:ext cx="370800" cy="302400"/>
          </a:xfrm>
          <a:prstGeom prst="rect">
            <a:avLst/>
          </a:prstGeom>
          <a:ln>
            <a:noFill/>
          </a:ln>
        </p:spPr>
      </p:pic>
      <p:pic>
        <p:nvPicPr>
          <p:cNvPr id="482" name="Picture 24"/>
          <p:cNvPicPr/>
          <p:nvPr/>
        </p:nvPicPr>
        <p:blipFill>
          <a:blip r:embed="rId3"/>
          <a:stretch/>
        </p:blipFill>
        <p:spPr>
          <a:xfrm>
            <a:off x="2850480" y="605520"/>
            <a:ext cx="370800" cy="302400"/>
          </a:xfrm>
          <a:prstGeom prst="rect">
            <a:avLst/>
          </a:prstGeom>
          <a:ln>
            <a:noFill/>
          </a:ln>
        </p:spPr>
      </p:pic>
      <p:pic>
        <p:nvPicPr>
          <p:cNvPr id="483" name="Picture 22"/>
          <p:cNvPicPr/>
          <p:nvPr/>
        </p:nvPicPr>
        <p:blipFill>
          <a:blip r:embed="rId3"/>
          <a:stretch/>
        </p:blipFill>
        <p:spPr>
          <a:xfrm>
            <a:off x="3792960" y="605520"/>
            <a:ext cx="370800" cy="302400"/>
          </a:xfrm>
          <a:prstGeom prst="rect">
            <a:avLst/>
          </a:prstGeom>
          <a:ln>
            <a:noFill/>
          </a:ln>
        </p:spPr>
      </p:pic>
      <p:grpSp>
        <p:nvGrpSpPr>
          <p:cNvPr id="484" name="Group 2"/>
          <p:cNvGrpSpPr/>
          <p:nvPr/>
        </p:nvGrpSpPr>
        <p:grpSpPr>
          <a:xfrm>
            <a:off x="3816000" y="2949840"/>
            <a:ext cx="1830600" cy="1238400"/>
            <a:chOff x="3816000" y="2949840"/>
            <a:chExt cx="1830600" cy="1238400"/>
          </a:xfrm>
        </p:grpSpPr>
        <p:pic>
          <p:nvPicPr>
            <p:cNvPr id="485" name="Picture 7"/>
            <p:cNvPicPr/>
            <p:nvPr/>
          </p:nvPicPr>
          <p:blipFill>
            <a:blip r:embed="rId4"/>
            <a:stretch/>
          </p:blipFill>
          <p:spPr>
            <a:xfrm>
              <a:off x="3816000" y="2949840"/>
              <a:ext cx="1830600" cy="1158120"/>
            </a:xfrm>
            <a:prstGeom prst="rect">
              <a:avLst/>
            </a:prstGeom>
            <a:ln>
              <a:noFill/>
            </a:ln>
          </p:spPr>
        </p:pic>
        <p:sp>
          <p:nvSpPr>
            <p:cNvPr id="486" name="CustomShape 3"/>
            <p:cNvSpPr/>
            <p:nvPr/>
          </p:nvSpPr>
          <p:spPr>
            <a:xfrm>
              <a:off x="4002120" y="3275640"/>
              <a:ext cx="1541520" cy="9126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000000"/>
                  </a:solidFill>
                  <a:latin typeface="Claire Hand"/>
                  <a:ea typeface="DejaVu Sans"/>
                </a:rPr>
                <a:t>API Gateway</a:t>
              </a:r>
              <a:endParaRPr lang="en-US" sz="20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Claire Hand"/>
                  <a:ea typeface="DejaVu Sans"/>
                </a:rPr>
                <a:t>e.G. (ZUUL)</a:t>
              </a:r>
              <a:endParaRPr lang="en-US" sz="1400" b="0" strike="noStrike" spc="-1">
                <a:latin typeface="Arial"/>
              </a:endParaRPr>
            </a:p>
          </p:txBody>
        </p:sp>
      </p:grpSp>
      <p:grpSp>
        <p:nvGrpSpPr>
          <p:cNvPr id="487" name="Group 4"/>
          <p:cNvGrpSpPr/>
          <p:nvPr/>
        </p:nvGrpSpPr>
        <p:grpSpPr>
          <a:xfrm>
            <a:off x="4012560" y="4996440"/>
            <a:ext cx="1521360" cy="962280"/>
            <a:chOff x="4012560" y="4996440"/>
            <a:chExt cx="1521360" cy="962280"/>
          </a:xfrm>
        </p:grpSpPr>
        <p:pic>
          <p:nvPicPr>
            <p:cNvPr id="488" name="Picture 10"/>
            <p:cNvPicPr/>
            <p:nvPr/>
          </p:nvPicPr>
          <p:blipFill>
            <a:blip r:embed="rId5"/>
            <a:stretch/>
          </p:blipFill>
          <p:spPr>
            <a:xfrm>
              <a:off x="4012560" y="4996440"/>
              <a:ext cx="1521360" cy="9622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89" name="Picture 7" descr="C:\Users\Samuel\Google Drive\Dubna\Sans titre - 30 (2)-velo.png"/>
            <p:cNvPicPr/>
            <p:nvPr/>
          </p:nvPicPr>
          <p:blipFill>
            <a:blip r:embed="rId6"/>
            <a:stretch/>
          </p:blipFill>
          <p:spPr>
            <a:xfrm>
              <a:off x="4257000" y="5146920"/>
              <a:ext cx="1092240" cy="76572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490" name="Group 5"/>
          <p:cNvGrpSpPr/>
          <p:nvPr/>
        </p:nvGrpSpPr>
        <p:grpSpPr>
          <a:xfrm>
            <a:off x="2006280" y="4898160"/>
            <a:ext cx="1295280" cy="1141200"/>
            <a:chOff x="2006280" y="4898160"/>
            <a:chExt cx="1295280" cy="1141200"/>
          </a:xfrm>
        </p:grpSpPr>
        <p:pic>
          <p:nvPicPr>
            <p:cNvPr id="491" name="Picture 15"/>
            <p:cNvPicPr/>
            <p:nvPr/>
          </p:nvPicPr>
          <p:blipFill>
            <a:blip r:embed="rId7"/>
            <a:stretch/>
          </p:blipFill>
          <p:spPr>
            <a:xfrm>
              <a:off x="2006280" y="4898160"/>
              <a:ext cx="1295280" cy="11412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92" name="Picture 16" descr="C:\Users\Samuel\Google Drive\Dubna\Sans titre - 30 (2)-car.png"/>
            <p:cNvPicPr/>
            <p:nvPr/>
          </p:nvPicPr>
          <p:blipFill>
            <a:blip r:embed="rId8"/>
            <a:stretch/>
          </p:blipFill>
          <p:spPr>
            <a:xfrm>
              <a:off x="2157840" y="5062680"/>
              <a:ext cx="1065600" cy="87876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493" name="Group 6"/>
          <p:cNvGrpSpPr/>
          <p:nvPr/>
        </p:nvGrpSpPr>
        <p:grpSpPr>
          <a:xfrm>
            <a:off x="5894640" y="4996440"/>
            <a:ext cx="1223280" cy="1004400"/>
            <a:chOff x="5894640" y="4996440"/>
            <a:chExt cx="1223280" cy="1004400"/>
          </a:xfrm>
        </p:grpSpPr>
        <p:pic>
          <p:nvPicPr>
            <p:cNvPr id="494" name="Picture 10" descr="C:\Users\Samuel\Google Drive\Dubna\Sans titre - 30 (2)-customer.png"/>
            <p:cNvPicPr/>
            <p:nvPr/>
          </p:nvPicPr>
          <p:blipFill>
            <a:blip r:embed="rId9"/>
            <a:stretch/>
          </p:blipFill>
          <p:spPr>
            <a:xfrm>
              <a:off x="5964840" y="5119560"/>
              <a:ext cx="1151280" cy="7956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95" name="Picture 18"/>
            <p:cNvPicPr/>
            <p:nvPr/>
          </p:nvPicPr>
          <p:blipFill>
            <a:blip r:embed="rId10"/>
            <a:stretch/>
          </p:blipFill>
          <p:spPr>
            <a:xfrm>
              <a:off x="5894640" y="4996440"/>
              <a:ext cx="1223280" cy="10044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496" name="Group 7"/>
          <p:cNvGrpSpPr/>
          <p:nvPr/>
        </p:nvGrpSpPr>
        <p:grpSpPr>
          <a:xfrm>
            <a:off x="2887200" y="1186920"/>
            <a:ext cx="1837440" cy="1414080"/>
            <a:chOff x="2887200" y="1186920"/>
            <a:chExt cx="1837440" cy="1414080"/>
          </a:xfrm>
        </p:grpSpPr>
        <p:pic>
          <p:nvPicPr>
            <p:cNvPr id="497" name="Picture 27"/>
            <p:cNvPicPr/>
            <p:nvPr/>
          </p:nvPicPr>
          <p:blipFill>
            <a:blip r:embed="rId11"/>
            <a:stretch/>
          </p:blipFill>
          <p:spPr>
            <a:xfrm>
              <a:off x="2887200" y="1186920"/>
              <a:ext cx="1837440" cy="1162440"/>
            </a:xfrm>
            <a:prstGeom prst="rect">
              <a:avLst/>
            </a:prstGeom>
            <a:ln>
              <a:noFill/>
            </a:ln>
          </p:spPr>
        </p:pic>
        <p:sp>
          <p:nvSpPr>
            <p:cNvPr id="498" name="CustomShape 8"/>
            <p:cNvSpPr/>
            <p:nvPr/>
          </p:nvSpPr>
          <p:spPr>
            <a:xfrm>
              <a:off x="3131280" y="1475280"/>
              <a:ext cx="1419120" cy="1125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000000"/>
                  </a:solidFill>
                  <a:latin typeface="Claire Hand"/>
                  <a:ea typeface="DejaVu Sans"/>
                </a:rPr>
                <a:t>Browser UI</a:t>
              </a:r>
              <a:endParaRPr lang="en-US" sz="20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Claire Hand"/>
                  <a:ea typeface="DejaVu Sans"/>
                </a:rPr>
                <a:t>e.g. angular 2</a:t>
              </a:r>
              <a:endParaRPr lang="en-US" sz="1400" b="0" strike="noStrike" spc="-1">
                <a:latin typeface="Arial"/>
              </a:endParaRPr>
            </a:p>
          </p:txBody>
        </p:sp>
      </p:grpSp>
      <p:pic>
        <p:nvPicPr>
          <p:cNvPr id="499" name="Picture 3"/>
          <p:cNvPicPr/>
          <p:nvPr/>
        </p:nvPicPr>
        <p:blipFill>
          <a:blip r:embed="rId12"/>
          <a:stretch/>
        </p:blipFill>
        <p:spPr>
          <a:xfrm rot="2895600" flipH="1">
            <a:off x="5381640" y="4498920"/>
            <a:ext cx="943920" cy="85320"/>
          </a:xfrm>
          <a:prstGeom prst="rect">
            <a:avLst/>
          </a:prstGeom>
          <a:ln>
            <a:noFill/>
          </a:ln>
        </p:spPr>
      </p:pic>
      <p:pic>
        <p:nvPicPr>
          <p:cNvPr id="500" name="Picture 29"/>
          <p:cNvPicPr/>
          <p:nvPr/>
        </p:nvPicPr>
        <p:blipFill>
          <a:blip r:embed="rId12"/>
          <a:stretch/>
        </p:blipFill>
        <p:spPr>
          <a:xfrm rot="8103600" flipH="1">
            <a:off x="3157560" y="4457160"/>
            <a:ext cx="943920" cy="85320"/>
          </a:xfrm>
          <a:prstGeom prst="rect">
            <a:avLst/>
          </a:prstGeom>
          <a:ln>
            <a:noFill/>
          </a:ln>
        </p:spPr>
      </p:pic>
      <p:pic>
        <p:nvPicPr>
          <p:cNvPr id="501" name="Picture 30"/>
          <p:cNvPicPr/>
          <p:nvPr/>
        </p:nvPicPr>
        <p:blipFill>
          <a:blip r:embed="rId12"/>
          <a:stretch/>
        </p:blipFill>
        <p:spPr>
          <a:xfrm rot="5400000" flipH="1">
            <a:off x="4313880" y="4586040"/>
            <a:ext cx="943920" cy="85320"/>
          </a:xfrm>
          <a:prstGeom prst="rect">
            <a:avLst/>
          </a:prstGeom>
          <a:ln>
            <a:noFill/>
          </a:ln>
        </p:spPr>
      </p:pic>
      <p:pic>
        <p:nvPicPr>
          <p:cNvPr id="502" name="Picture 31"/>
          <p:cNvPicPr/>
          <p:nvPr/>
        </p:nvPicPr>
        <p:blipFill>
          <a:blip r:embed="rId13"/>
          <a:stretch/>
        </p:blipFill>
        <p:spPr>
          <a:xfrm rot="13963800">
            <a:off x="3976920" y="2695680"/>
            <a:ext cx="770400" cy="69480"/>
          </a:xfrm>
          <a:prstGeom prst="rect">
            <a:avLst/>
          </a:prstGeom>
          <a:ln>
            <a:noFill/>
          </a:ln>
        </p:spPr>
      </p:pic>
      <p:pic>
        <p:nvPicPr>
          <p:cNvPr id="503" name="Picture 32"/>
          <p:cNvPicPr/>
          <p:nvPr/>
        </p:nvPicPr>
        <p:blipFill>
          <a:blip r:embed="rId11"/>
          <a:stretch/>
        </p:blipFill>
        <p:spPr>
          <a:xfrm>
            <a:off x="5045760" y="1148040"/>
            <a:ext cx="1837440" cy="1162440"/>
          </a:xfrm>
          <a:prstGeom prst="rect">
            <a:avLst/>
          </a:prstGeom>
          <a:ln>
            <a:noFill/>
          </a:ln>
        </p:spPr>
      </p:pic>
      <p:sp>
        <p:nvSpPr>
          <p:cNvPr id="504" name="CustomShape 9"/>
          <p:cNvSpPr/>
          <p:nvPr/>
        </p:nvSpPr>
        <p:spPr>
          <a:xfrm>
            <a:off x="5284080" y="1582920"/>
            <a:ext cx="1419120" cy="69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Mobile app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505" name="Picture 34"/>
          <p:cNvPicPr/>
          <p:nvPr/>
        </p:nvPicPr>
        <p:blipFill>
          <a:blip r:embed="rId13"/>
          <a:stretch/>
        </p:blipFill>
        <p:spPr>
          <a:xfrm rot="19035000">
            <a:off x="5029200" y="2711160"/>
            <a:ext cx="770400" cy="69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CustomShape 1"/>
          <p:cNvSpPr/>
          <p:nvPr/>
        </p:nvSpPr>
        <p:spPr>
          <a:xfrm>
            <a:off x="-123480" y="0"/>
            <a:ext cx="2189880" cy="60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8C00"/>
                </a:solidFill>
                <a:latin typeface="Claire Hand"/>
                <a:ea typeface="DejaVu Sans"/>
              </a:rPr>
              <a:t>This is not new!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The old new thing...</a:t>
            </a: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07" name="CustomShape 2"/>
          <p:cNvSpPr/>
          <p:nvPr/>
        </p:nvSpPr>
        <p:spPr>
          <a:xfrm>
            <a:off x="1003680" y="836640"/>
            <a:ext cx="3089160" cy="16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8C00"/>
                </a:solidFill>
                <a:latin typeface="Claire Hand"/>
                <a:ea typeface="DejaVu Sans"/>
              </a:rPr>
              <a:t>Principles</a:t>
            </a:r>
            <a:r>
              <a:rPr lang="en-US" sz="20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 </a:t>
            </a: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SzPct val="100000"/>
              <a:buBlip>
                <a:blip r:embed="rId2"/>
              </a:buBlip>
            </a:pPr>
            <a:r>
              <a:rPr lang="en-US" sz="14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Modularity</a:t>
            </a:r>
            <a:endParaRPr lang="en-US" sz="14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SzPct val="100000"/>
              <a:buBlip>
                <a:blip r:embed="rId2"/>
              </a:buBlip>
            </a:pPr>
            <a:r>
              <a:rPr lang="en-US" sz="14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 Autonomous</a:t>
            </a:r>
            <a:endParaRPr lang="en-US" sz="14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SzPct val="100000"/>
              <a:buBlip>
                <a:blip r:embed="rId2"/>
              </a:buBlip>
            </a:pPr>
            <a:r>
              <a:rPr lang="en-US" sz="14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 hide implementation details</a:t>
            </a:r>
            <a:endParaRPr lang="en-US" sz="14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SzPct val="100000"/>
              <a:buBlip>
                <a:blip r:embed="rId2"/>
              </a:buBlip>
            </a:pPr>
            <a:r>
              <a:rPr lang="fr-FR" sz="14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 Automation</a:t>
            </a:r>
            <a:endParaRPr lang="en-US" sz="14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SzPct val="100000"/>
              <a:buBlip>
                <a:blip r:embed="rId2"/>
              </a:buBlip>
            </a:pPr>
            <a:r>
              <a:rPr lang="fr-FR" sz="14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 </a:t>
            </a:r>
            <a:r>
              <a:rPr lang="en-US" sz="14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Stateless</a:t>
            </a:r>
            <a:endParaRPr lang="en-US" sz="14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SzPct val="100000"/>
              <a:buBlip>
                <a:blip r:embed="rId2"/>
              </a:buBlip>
            </a:pPr>
            <a:r>
              <a:rPr lang="fr-FR" sz="14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 highly  observable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08" name="CustomShape 3"/>
          <p:cNvSpPr/>
          <p:nvPr/>
        </p:nvSpPr>
        <p:spPr>
          <a:xfrm>
            <a:off x="3009960" y="2781000"/>
            <a:ext cx="2368440" cy="124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8C00"/>
                </a:solidFill>
                <a:latin typeface="Claire Hand"/>
                <a:ea typeface="DejaVu Sans"/>
              </a:rPr>
              <a:t>advantages</a:t>
            </a:r>
            <a:r>
              <a:rPr lang="en-US" sz="20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 </a:t>
            </a: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SzPct val="100000"/>
              <a:buBlip>
                <a:blip r:embed="rId2"/>
              </a:buBlip>
            </a:pPr>
            <a:r>
              <a:rPr lang="en-US" sz="14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Polyglot architecture</a:t>
            </a:r>
            <a:endParaRPr lang="en-US" sz="14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SzPct val="100000"/>
              <a:buBlip>
                <a:blip r:embed="rId2"/>
              </a:buBlip>
            </a:pPr>
            <a:r>
              <a:rPr lang="en-US" sz="14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 Evolutionary design</a:t>
            </a:r>
            <a:endParaRPr lang="en-US" sz="14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SzPct val="100000"/>
              <a:buBlip>
                <a:blip r:embed="rId2"/>
              </a:buBlip>
            </a:pPr>
            <a:r>
              <a:rPr lang="en-US" sz="14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Selective scalability</a:t>
            </a:r>
            <a:endParaRPr lang="en-US" sz="14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SzPct val="100000"/>
              <a:buBlip>
                <a:blip r:embed="rId2"/>
              </a:buBlip>
            </a:pPr>
            <a:r>
              <a:rPr lang="fr-FR" sz="14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 </a:t>
            </a:r>
            <a:r>
              <a:rPr lang="en-US" sz="14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Big vs small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09" name="CustomShape 4"/>
          <p:cNvSpPr/>
          <p:nvPr/>
        </p:nvSpPr>
        <p:spPr>
          <a:xfrm>
            <a:off x="4746960" y="4365000"/>
            <a:ext cx="3164760" cy="124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8C00"/>
                </a:solidFill>
                <a:latin typeface="Claire Hand"/>
                <a:ea typeface="DejaVu Sans"/>
              </a:rPr>
              <a:t>drawbacks</a:t>
            </a:r>
            <a:endParaRPr lang="en-US" sz="20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SzPct val="100000"/>
              <a:buBlip>
                <a:blip r:embed="rId2"/>
              </a:buBlip>
            </a:pPr>
            <a:r>
              <a:rPr lang="en-US" sz="14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Distributed system</a:t>
            </a:r>
            <a:endParaRPr lang="en-US" sz="14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SzPct val="100000"/>
              <a:buBlip>
                <a:blip r:embed="rId2"/>
              </a:buBlip>
            </a:pPr>
            <a:r>
              <a:rPr lang="en-US" sz="14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Synchronous</a:t>
            </a:r>
            <a:r>
              <a:rPr lang="fr-FR" sz="14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 vs </a:t>
            </a:r>
            <a:r>
              <a:rPr lang="en-US" sz="14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asynchronous</a:t>
            </a:r>
            <a:endParaRPr lang="en-US" sz="14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SzPct val="100000"/>
              <a:buBlip>
                <a:blip r:embed="rId2"/>
              </a:buBlip>
            </a:pPr>
            <a:r>
              <a:rPr lang="en-US" sz="14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Slow (http)</a:t>
            </a:r>
            <a:endParaRPr lang="en-US" sz="14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SzPct val="100000"/>
              <a:buBlip>
                <a:blip r:embed="rId2"/>
              </a:buBlip>
            </a:pPr>
            <a:r>
              <a:rPr lang="en-US" sz="14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Requires an ecosystem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10" name="CustomShape 5"/>
          <p:cNvSpPr/>
          <p:nvPr/>
        </p:nvSpPr>
        <p:spPr>
          <a:xfrm>
            <a:off x="6994080" y="5809320"/>
            <a:ext cx="2094120" cy="103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8C00"/>
                </a:solidFill>
                <a:latin typeface="Claire Hand"/>
                <a:ea typeface="DejaVu Sans"/>
              </a:rPr>
              <a:t>ecosystem</a:t>
            </a: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SzPct val="100000"/>
              <a:buBlip>
                <a:blip r:embed="rId2"/>
              </a:buBlip>
            </a:pPr>
            <a:r>
              <a:rPr lang="en-US" sz="14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Load balancer</a:t>
            </a:r>
            <a:endParaRPr lang="en-US" sz="14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SzPct val="100000"/>
              <a:buBlip>
                <a:blip r:embed="rId2"/>
              </a:buBlip>
            </a:pPr>
            <a:r>
              <a:rPr lang="en-US" sz="14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Service discovery</a:t>
            </a:r>
            <a:endParaRPr lang="en-US" sz="14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SzPct val="100000"/>
              <a:buBlip>
                <a:blip r:embed="rId2"/>
              </a:buBlip>
            </a:pPr>
            <a:r>
              <a:rPr lang="en-US" sz="14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 api gateway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TextShape 1"/>
          <p:cNvSpPr txBox="1"/>
          <p:nvPr/>
        </p:nvSpPr>
        <p:spPr>
          <a:xfrm>
            <a:off x="3840480" y="2286000"/>
            <a:ext cx="1989720" cy="951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latin typeface="Arial"/>
              </a:rPr>
              <a:t>12 Factor Apps</a:t>
            </a:r>
          </a:p>
        </p:txBody>
      </p:sp>
      <p:sp>
        <p:nvSpPr>
          <p:cNvPr id="512" name="TextShape 2"/>
          <p:cNvSpPr txBox="1"/>
          <p:nvPr/>
        </p:nvSpPr>
        <p:spPr>
          <a:xfrm>
            <a:off x="91440" y="6419880"/>
            <a:ext cx="2125440" cy="346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latin typeface="Arial"/>
              </a:rPr>
              <a:t>https://12factor.net/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" name="Picture 512"/>
          <p:cNvPicPr/>
          <p:nvPr/>
        </p:nvPicPr>
        <p:blipFill>
          <a:blip r:embed="rId2"/>
          <a:stretch/>
        </p:blipFill>
        <p:spPr>
          <a:xfrm>
            <a:off x="813960" y="182880"/>
            <a:ext cx="7689960" cy="6658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3" descr="C:\Users\Samuel\Google Drive\Dubna\Sans titre - 28 (3) line.png"/>
          <p:cNvPicPr/>
          <p:nvPr/>
        </p:nvPicPr>
        <p:blipFill>
          <a:blip r:embed="rId3"/>
          <a:stretch/>
        </p:blipFill>
        <p:spPr>
          <a:xfrm>
            <a:off x="4224600" y="1124640"/>
            <a:ext cx="497520" cy="5330520"/>
          </a:xfrm>
          <a:prstGeom prst="rect">
            <a:avLst/>
          </a:prstGeom>
          <a:ln>
            <a:noFill/>
          </a:ln>
        </p:spPr>
      </p:pic>
      <p:sp>
        <p:nvSpPr>
          <p:cNvPr id="95" name="CustomShape 1"/>
          <p:cNvSpPr/>
          <p:nvPr/>
        </p:nvSpPr>
        <p:spPr>
          <a:xfrm>
            <a:off x="4083120" y="528120"/>
            <a:ext cx="78156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36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VS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420200" y="3178080"/>
            <a:ext cx="197352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32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monolith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5571360" y="3159720"/>
            <a:ext cx="298836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32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microservices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CustomShape 1"/>
          <p:cNvSpPr/>
          <p:nvPr/>
        </p:nvSpPr>
        <p:spPr>
          <a:xfrm>
            <a:off x="3320640" y="2637000"/>
            <a:ext cx="3107160" cy="82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8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THANKS !</a:t>
            </a:r>
            <a:endParaRPr lang="en-US" sz="4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1"/>
          <p:cNvPicPr/>
          <p:nvPr/>
        </p:nvPicPr>
        <p:blipFill>
          <a:blip r:embed="rId2"/>
          <a:stretch/>
        </p:blipFill>
        <p:spPr>
          <a:xfrm>
            <a:off x="2195640" y="1124640"/>
            <a:ext cx="5211720" cy="4896000"/>
          </a:xfrm>
          <a:prstGeom prst="rect">
            <a:avLst/>
          </a:prstGeom>
          <a:ln>
            <a:noFill/>
          </a:ln>
        </p:spPr>
      </p:pic>
      <p:sp>
        <p:nvSpPr>
          <p:cNvPr id="99" name="Line 1"/>
          <p:cNvSpPr/>
          <p:nvPr/>
        </p:nvSpPr>
        <p:spPr>
          <a:xfrm flipH="1" flipV="1">
            <a:off x="3852360" y="620640"/>
            <a:ext cx="1080" cy="5112360"/>
          </a:xfrm>
          <a:prstGeom prst="line">
            <a:avLst/>
          </a:prstGeom>
          <a:ln w="19080">
            <a:solidFill>
              <a:schemeClr val="accent3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Line 2"/>
          <p:cNvSpPr/>
          <p:nvPr/>
        </p:nvSpPr>
        <p:spPr>
          <a:xfrm flipH="1" flipV="1">
            <a:off x="4662360" y="622440"/>
            <a:ext cx="3600" cy="5141520"/>
          </a:xfrm>
          <a:prstGeom prst="line">
            <a:avLst/>
          </a:prstGeom>
          <a:ln w="19080">
            <a:solidFill>
              <a:schemeClr val="accent3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Line 3"/>
          <p:cNvSpPr/>
          <p:nvPr/>
        </p:nvSpPr>
        <p:spPr>
          <a:xfrm flipV="1">
            <a:off x="5510880" y="620640"/>
            <a:ext cx="0" cy="5112360"/>
          </a:xfrm>
          <a:prstGeom prst="line">
            <a:avLst/>
          </a:prstGeom>
          <a:ln w="19080">
            <a:solidFill>
              <a:schemeClr val="accent3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4"/>
          <p:cNvSpPr/>
          <p:nvPr/>
        </p:nvSpPr>
        <p:spPr>
          <a:xfrm>
            <a:off x="6183720" y="1509840"/>
            <a:ext cx="2686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PRESENTATION LAYER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3" name="CustomShape 5"/>
          <p:cNvSpPr/>
          <p:nvPr/>
        </p:nvSpPr>
        <p:spPr>
          <a:xfrm>
            <a:off x="6159240" y="3064320"/>
            <a:ext cx="2884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BUSINESS LOGIC LAYER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4" name="CustomShape 6"/>
          <p:cNvSpPr/>
          <p:nvPr/>
        </p:nvSpPr>
        <p:spPr>
          <a:xfrm>
            <a:off x="6301800" y="5023080"/>
            <a:ext cx="21607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DATABASE LAYER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5" name="CustomShape 7"/>
          <p:cNvSpPr/>
          <p:nvPr/>
        </p:nvSpPr>
        <p:spPr>
          <a:xfrm>
            <a:off x="92520" y="116640"/>
            <a:ext cx="183168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A monolith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06" name="CustomShape 8"/>
          <p:cNvSpPr/>
          <p:nvPr/>
        </p:nvSpPr>
        <p:spPr>
          <a:xfrm>
            <a:off x="2940120" y="361080"/>
            <a:ext cx="88524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77933C"/>
                </a:solidFill>
                <a:latin typeface="Claire Hand"/>
                <a:ea typeface="DejaVu Sans"/>
              </a:rPr>
              <a:t>Module </a:t>
            </a:r>
            <a:endParaRPr lang="en-US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77933C"/>
                </a:solidFill>
                <a:latin typeface="Claire Hand"/>
                <a:ea typeface="DejaVu Sans"/>
              </a:rPr>
              <a:t>A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7" name="CustomShape 9"/>
          <p:cNvSpPr/>
          <p:nvPr/>
        </p:nvSpPr>
        <p:spPr>
          <a:xfrm>
            <a:off x="3806640" y="361080"/>
            <a:ext cx="88524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77933C"/>
                </a:solidFill>
                <a:latin typeface="Claire Hand"/>
                <a:ea typeface="DejaVu Sans"/>
              </a:rPr>
              <a:t>Module </a:t>
            </a:r>
            <a:endParaRPr lang="en-US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77933C"/>
                </a:solidFill>
                <a:latin typeface="Claire Hand"/>
                <a:ea typeface="DejaVu Sans"/>
              </a:rPr>
              <a:t>B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8" name="CustomShape 10"/>
          <p:cNvSpPr/>
          <p:nvPr/>
        </p:nvSpPr>
        <p:spPr>
          <a:xfrm>
            <a:off x="4694760" y="361080"/>
            <a:ext cx="88524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77933C"/>
                </a:solidFill>
                <a:latin typeface="Claire Hand"/>
                <a:ea typeface="DejaVu Sans"/>
              </a:rPr>
              <a:t>Module </a:t>
            </a:r>
            <a:endParaRPr lang="en-US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77933C"/>
                </a:solidFill>
                <a:latin typeface="Claire Hand"/>
                <a:ea typeface="DejaVu Sans"/>
              </a:rPr>
              <a:t>c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9" name="CustomShape 11"/>
          <p:cNvSpPr/>
          <p:nvPr/>
        </p:nvSpPr>
        <p:spPr>
          <a:xfrm>
            <a:off x="5643360" y="361080"/>
            <a:ext cx="88524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77933C"/>
                </a:solidFill>
                <a:latin typeface="Claire Hand"/>
                <a:ea typeface="DejaVu Sans"/>
              </a:rPr>
              <a:t>Module </a:t>
            </a:r>
            <a:endParaRPr lang="en-US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77933C"/>
                </a:solidFill>
                <a:latin typeface="Claire Hand"/>
                <a:ea typeface="DejaVu Sans"/>
              </a:rPr>
              <a:t>D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2" descr="C:\Users\Samuel\Google Drive\Dubna\Sans titre - 26-.png"/>
          <p:cNvPicPr/>
          <p:nvPr/>
        </p:nvPicPr>
        <p:blipFill>
          <a:blip r:embed="rId3"/>
          <a:stretch/>
        </p:blipFill>
        <p:spPr>
          <a:xfrm>
            <a:off x="251640" y="2061000"/>
            <a:ext cx="3527640" cy="2424960"/>
          </a:xfrm>
          <a:prstGeom prst="rect">
            <a:avLst/>
          </a:prstGeom>
          <a:ln>
            <a:noFill/>
          </a:ln>
        </p:spPr>
      </p:pic>
      <p:pic>
        <p:nvPicPr>
          <p:cNvPr id="111" name="Picture 3" descr="C:\Users\Samuel\Google Drive\Dubna\Sans titre - 27-.png"/>
          <p:cNvPicPr/>
          <p:nvPr/>
        </p:nvPicPr>
        <p:blipFill>
          <a:blip r:embed="rId4"/>
          <a:stretch/>
        </p:blipFill>
        <p:spPr>
          <a:xfrm>
            <a:off x="4860000" y="1772640"/>
            <a:ext cx="4319640" cy="3051000"/>
          </a:xfrm>
          <a:prstGeom prst="rect">
            <a:avLst/>
          </a:prstGeom>
          <a:ln>
            <a:noFill/>
          </a:ln>
        </p:spPr>
      </p:pic>
      <p:pic>
        <p:nvPicPr>
          <p:cNvPr id="112" name="Picture 3" descr="C:\Users\Samuel\Google Drive\Dubna\Sans titre - 28 (3) line.png"/>
          <p:cNvPicPr/>
          <p:nvPr/>
        </p:nvPicPr>
        <p:blipFill>
          <a:blip r:embed="rId5"/>
          <a:stretch/>
        </p:blipFill>
        <p:spPr>
          <a:xfrm>
            <a:off x="4224600" y="1124640"/>
            <a:ext cx="497520" cy="5330520"/>
          </a:xfrm>
          <a:prstGeom prst="rect">
            <a:avLst/>
          </a:prstGeom>
          <a:ln>
            <a:noFill/>
          </a:ln>
        </p:spPr>
      </p:pic>
      <p:sp>
        <p:nvSpPr>
          <p:cNvPr id="113" name="CustomShape 1"/>
          <p:cNvSpPr/>
          <p:nvPr/>
        </p:nvSpPr>
        <p:spPr>
          <a:xfrm>
            <a:off x="4083120" y="528120"/>
            <a:ext cx="78156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36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VS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1504080" y="5690880"/>
            <a:ext cx="152532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monolith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5679360" y="5690880"/>
            <a:ext cx="228420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microservices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1"/>
          <p:cNvPicPr/>
          <p:nvPr/>
        </p:nvPicPr>
        <p:blipFill>
          <a:blip r:embed="rId3"/>
          <a:stretch/>
        </p:blipFill>
        <p:spPr>
          <a:xfrm>
            <a:off x="581040" y="1626840"/>
            <a:ext cx="3875760" cy="3640680"/>
          </a:xfrm>
          <a:prstGeom prst="rect">
            <a:avLst/>
          </a:prstGeom>
          <a:ln>
            <a:noFill/>
          </a:ln>
        </p:spPr>
      </p:pic>
      <p:sp>
        <p:nvSpPr>
          <p:cNvPr id="117" name="CustomShape 1"/>
          <p:cNvSpPr/>
          <p:nvPr/>
        </p:nvSpPr>
        <p:spPr>
          <a:xfrm>
            <a:off x="1185120" y="1838880"/>
            <a:ext cx="23986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PRESENTATION LAYER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1152000" y="2912400"/>
            <a:ext cx="257220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BUSINESS LOGIC LAYER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1553400" y="4642200"/>
            <a:ext cx="193212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DATABASE LAYER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135000" y="128160"/>
            <a:ext cx="228420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microservices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21" name="CustomShape 5"/>
          <p:cNvSpPr/>
          <p:nvPr/>
        </p:nvSpPr>
        <p:spPr>
          <a:xfrm>
            <a:off x="3668760" y="1560600"/>
            <a:ext cx="5407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E32607"/>
                </a:solidFill>
                <a:latin typeface="Claire Hand"/>
                <a:ea typeface="DejaVu Sans"/>
              </a:rPr>
              <a:t>API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2" name="CustomShape 6"/>
          <p:cNvSpPr/>
          <p:nvPr/>
        </p:nvSpPr>
        <p:spPr>
          <a:xfrm>
            <a:off x="3538080" y="1863360"/>
            <a:ext cx="313200" cy="313200"/>
          </a:xfrm>
          <a:prstGeom prst="ellipse">
            <a:avLst/>
          </a:prstGeom>
          <a:solidFill>
            <a:schemeClr val="bg1"/>
          </a:solidFill>
          <a:ln>
            <a:solidFill>
              <a:srgbClr val="E3260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3" name="Picture 7"/>
          <p:cNvPicPr/>
          <p:nvPr/>
        </p:nvPicPr>
        <p:blipFill>
          <a:blip r:embed="rId4"/>
          <a:stretch/>
        </p:blipFill>
        <p:spPr>
          <a:xfrm rot="16200000">
            <a:off x="5298840" y="2150640"/>
            <a:ext cx="3478320" cy="2201040"/>
          </a:xfrm>
          <a:prstGeom prst="rect">
            <a:avLst/>
          </a:prstGeom>
          <a:ln>
            <a:noFill/>
          </a:ln>
        </p:spPr>
      </p:pic>
      <p:sp>
        <p:nvSpPr>
          <p:cNvPr id="124" name="CustomShape 7"/>
          <p:cNvSpPr/>
          <p:nvPr/>
        </p:nvSpPr>
        <p:spPr>
          <a:xfrm>
            <a:off x="6092640" y="1927080"/>
            <a:ext cx="313200" cy="313200"/>
          </a:xfrm>
          <a:prstGeom prst="ellipse">
            <a:avLst/>
          </a:prstGeom>
          <a:solidFill>
            <a:schemeClr val="bg1"/>
          </a:solidFill>
          <a:ln>
            <a:solidFill>
              <a:srgbClr val="E3260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8"/>
          <p:cNvSpPr/>
          <p:nvPr/>
        </p:nvSpPr>
        <p:spPr>
          <a:xfrm>
            <a:off x="5667120" y="1671120"/>
            <a:ext cx="5407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E32607"/>
                </a:solidFill>
                <a:latin typeface="Claire Hand"/>
                <a:ea typeface="DejaVu Sans"/>
              </a:rPr>
              <a:t>API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6" name="Line 9"/>
          <p:cNvSpPr/>
          <p:nvPr/>
        </p:nvSpPr>
        <p:spPr>
          <a:xfrm>
            <a:off x="6321600" y="3250440"/>
            <a:ext cx="1715040" cy="0"/>
          </a:xfrm>
          <a:prstGeom prst="line">
            <a:avLst/>
          </a:prstGeom>
          <a:ln w="28440">
            <a:solidFill>
              <a:schemeClr val="tx1">
                <a:lumMod val="50000"/>
                <a:lumOff val="50000"/>
              </a:schemeClr>
            </a:solidFill>
            <a:prstDash val="lg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10"/>
          <p:cNvSpPr/>
          <p:nvPr/>
        </p:nvSpPr>
        <p:spPr>
          <a:xfrm>
            <a:off x="6251760" y="2277360"/>
            <a:ext cx="1940040" cy="57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BUSINESS LOGIC </a:t>
            </a:r>
            <a:endParaRPr lang="en-US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LAYER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28" name="CustomShape 11"/>
          <p:cNvSpPr/>
          <p:nvPr/>
        </p:nvSpPr>
        <p:spPr>
          <a:xfrm>
            <a:off x="6255720" y="4260240"/>
            <a:ext cx="193212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DATABASE LAYER</a:t>
            </a:r>
            <a:endParaRPr lang="en-US" sz="1600" b="0" strike="noStrike" spc="-1">
              <a:latin typeface="Arial"/>
            </a:endParaRPr>
          </a:p>
        </p:txBody>
      </p:sp>
      <p:pic>
        <p:nvPicPr>
          <p:cNvPr id="129" name="Picture 1"/>
          <p:cNvPicPr/>
          <p:nvPr/>
        </p:nvPicPr>
        <p:blipFill>
          <a:blip r:embed="rId5"/>
          <a:srcRect l="1642" t="52092" r="-1642" b="-52092"/>
          <a:stretch/>
        </p:blipFill>
        <p:spPr>
          <a:xfrm>
            <a:off x="6406560" y="3396240"/>
            <a:ext cx="1509840" cy="1727640"/>
          </a:xfrm>
          <a:prstGeom prst="rect">
            <a:avLst/>
          </a:prstGeom>
          <a:ln>
            <a:noFill/>
          </a:ln>
        </p:spPr>
      </p:pic>
      <p:sp>
        <p:nvSpPr>
          <p:cNvPr id="130" name="Line 12"/>
          <p:cNvSpPr/>
          <p:nvPr/>
        </p:nvSpPr>
        <p:spPr>
          <a:xfrm>
            <a:off x="3851640" y="2035080"/>
            <a:ext cx="2241000" cy="48600"/>
          </a:xfrm>
          <a:prstGeom prst="line">
            <a:avLst/>
          </a:prstGeom>
          <a:ln w="19080">
            <a:solidFill>
              <a:srgbClr val="E32607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13"/>
          <p:cNvSpPr/>
          <p:nvPr/>
        </p:nvSpPr>
        <p:spPr>
          <a:xfrm>
            <a:off x="3824640" y="1776240"/>
            <a:ext cx="98892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consume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32" name="CustomShape 14"/>
          <p:cNvSpPr/>
          <p:nvPr/>
        </p:nvSpPr>
        <p:spPr>
          <a:xfrm>
            <a:off x="5201280" y="2091960"/>
            <a:ext cx="89604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Produce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33" name="CustomShape 15"/>
          <p:cNvSpPr/>
          <p:nvPr/>
        </p:nvSpPr>
        <p:spPr>
          <a:xfrm>
            <a:off x="1702800" y="5346000"/>
            <a:ext cx="18302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Microservice 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4" name="CustomShape 16"/>
          <p:cNvSpPr/>
          <p:nvPr/>
        </p:nvSpPr>
        <p:spPr>
          <a:xfrm>
            <a:off x="6420240" y="5038200"/>
            <a:ext cx="18302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Microservice 2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1811520" y="1700640"/>
            <a:ext cx="4908960" cy="411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marL="343080" indent="-342360">
              <a:lnSpc>
                <a:spcPct val="100000"/>
              </a:lnSpc>
              <a:buSzPct val="100000"/>
              <a:buBlip>
                <a:blip r:embed="rId2"/>
              </a:buBlip>
            </a:pPr>
            <a:r>
              <a:rPr lang="en-US" sz="24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 Modularity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SzPct val="100000"/>
              <a:buBlip>
                <a:blip r:embed="rId2"/>
              </a:buBlip>
            </a:pPr>
            <a:r>
              <a:rPr lang="en-US" sz="24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 Autonomous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SzPct val="100000"/>
              <a:buBlip>
                <a:blip r:embed="rId2"/>
              </a:buBlip>
            </a:pPr>
            <a:r>
              <a:rPr lang="en-US" sz="24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 hide implementation details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SzPct val="100000"/>
              <a:buBlip>
                <a:blip r:embed="rId2"/>
              </a:buBlip>
            </a:pPr>
            <a:r>
              <a:rPr lang="fr-FR" sz="24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 automation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SzPct val="100000"/>
              <a:buBlip>
                <a:blip r:embed="rId2"/>
              </a:buBlip>
            </a:pPr>
            <a:r>
              <a:rPr lang="fr-FR" sz="24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Stateless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SzPct val="100000"/>
              <a:buBlip>
                <a:blip r:embed="rId2"/>
              </a:buBlip>
            </a:pPr>
            <a:r>
              <a:rPr lang="fr-FR" sz="24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 highly  observable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1855800" y="642600"/>
            <a:ext cx="238644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principles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Picture 3" descr="C:\Users\Samuel\Google Drive\Dubna\Sans titre - 31 (3)--.png"/>
          <p:cNvPicPr/>
          <p:nvPr/>
        </p:nvPicPr>
        <p:blipFill>
          <a:blip r:embed="rId2"/>
          <a:stretch/>
        </p:blipFill>
        <p:spPr>
          <a:xfrm>
            <a:off x="1475640" y="2349000"/>
            <a:ext cx="6702480" cy="3282120"/>
          </a:xfrm>
          <a:prstGeom prst="rect">
            <a:avLst/>
          </a:prstGeom>
          <a:ln>
            <a:noFill/>
          </a:ln>
        </p:spPr>
      </p:pic>
      <p:sp>
        <p:nvSpPr>
          <p:cNvPr id="138" name="CustomShape 1"/>
          <p:cNvSpPr/>
          <p:nvPr/>
        </p:nvSpPr>
        <p:spPr>
          <a:xfrm>
            <a:off x="1163880" y="181080"/>
            <a:ext cx="183168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laire Hand"/>
                <a:ea typeface="DejaVu Sans"/>
              </a:rPr>
              <a:t>modularity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139" name="Picture 11"/>
          <p:cNvPicPr/>
          <p:nvPr/>
        </p:nvPicPr>
        <p:blipFill>
          <a:blip r:embed="rId3"/>
          <a:stretch/>
        </p:blipFill>
        <p:spPr>
          <a:xfrm>
            <a:off x="6613200" y="597240"/>
            <a:ext cx="370800" cy="302400"/>
          </a:xfrm>
          <a:prstGeom prst="rect">
            <a:avLst/>
          </a:prstGeom>
          <a:ln>
            <a:noFill/>
          </a:ln>
        </p:spPr>
      </p:pic>
      <p:pic>
        <p:nvPicPr>
          <p:cNvPr id="140" name="Picture 12"/>
          <p:cNvPicPr/>
          <p:nvPr/>
        </p:nvPicPr>
        <p:blipFill>
          <a:blip r:embed="rId3"/>
          <a:stretch/>
        </p:blipFill>
        <p:spPr>
          <a:xfrm>
            <a:off x="2850480" y="605520"/>
            <a:ext cx="370800" cy="302400"/>
          </a:xfrm>
          <a:prstGeom prst="rect">
            <a:avLst/>
          </a:prstGeom>
          <a:ln>
            <a:noFill/>
          </a:ln>
        </p:spPr>
      </p:pic>
      <p:pic>
        <p:nvPicPr>
          <p:cNvPr id="141" name="Picture 13"/>
          <p:cNvPicPr/>
          <p:nvPr/>
        </p:nvPicPr>
        <p:blipFill>
          <a:blip r:embed="rId4"/>
          <a:stretch/>
        </p:blipFill>
        <p:spPr>
          <a:xfrm>
            <a:off x="1907640" y="605520"/>
            <a:ext cx="370800" cy="302400"/>
          </a:xfrm>
          <a:prstGeom prst="rect">
            <a:avLst/>
          </a:prstGeom>
          <a:ln>
            <a:noFill/>
          </a:ln>
        </p:spPr>
      </p:pic>
      <p:pic>
        <p:nvPicPr>
          <p:cNvPr id="142" name="Picture 14"/>
          <p:cNvPicPr/>
          <p:nvPr/>
        </p:nvPicPr>
        <p:blipFill>
          <a:blip r:embed="rId3"/>
          <a:stretch/>
        </p:blipFill>
        <p:spPr>
          <a:xfrm>
            <a:off x="3792960" y="605520"/>
            <a:ext cx="370800" cy="302400"/>
          </a:xfrm>
          <a:prstGeom prst="rect">
            <a:avLst/>
          </a:prstGeom>
          <a:ln>
            <a:noFill/>
          </a:ln>
        </p:spPr>
      </p:pic>
      <p:pic>
        <p:nvPicPr>
          <p:cNvPr id="143" name="Picture 15"/>
          <p:cNvPicPr/>
          <p:nvPr/>
        </p:nvPicPr>
        <p:blipFill>
          <a:blip r:embed="rId3"/>
          <a:stretch/>
        </p:blipFill>
        <p:spPr>
          <a:xfrm>
            <a:off x="4732560" y="605520"/>
            <a:ext cx="370800" cy="302400"/>
          </a:xfrm>
          <a:prstGeom prst="rect">
            <a:avLst/>
          </a:prstGeom>
          <a:ln>
            <a:noFill/>
          </a:ln>
        </p:spPr>
      </p:pic>
      <p:pic>
        <p:nvPicPr>
          <p:cNvPr id="144" name="Picture 16"/>
          <p:cNvPicPr/>
          <p:nvPr/>
        </p:nvPicPr>
        <p:blipFill>
          <a:blip r:embed="rId3"/>
          <a:stretch/>
        </p:blipFill>
        <p:spPr>
          <a:xfrm>
            <a:off x="5672160" y="600480"/>
            <a:ext cx="370800" cy="302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4459</TotalTime>
  <Words>534</Words>
  <Application>Microsoft Office PowerPoint</Application>
  <PresentationFormat>On-screen Show (4:3)</PresentationFormat>
  <Paragraphs>247</Paragraphs>
  <Slides>40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Arial</vt:lpstr>
      <vt:lpstr>Calibri</vt:lpstr>
      <vt:lpstr>Claire Hand</vt:lpstr>
      <vt:lpstr>Gill Sans MT</vt:lpstr>
      <vt:lpstr>StarSymbol</vt:lpstr>
      <vt:lpstr>Symbol</vt:lpstr>
      <vt:lpstr>Times New Roman</vt:lpstr>
      <vt:lpstr>Wingdings</vt:lpstr>
      <vt:lpstr>Office Theme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microservices</dc:title>
  <dc:subject/>
  <dc:creator>Samuel Masué</dc:creator>
  <dc:description/>
  <cp:lastModifiedBy>Anilkumar Vutikuri</cp:lastModifiedBy>
  <cp:revision>142</cp:revision>
  <dcterms:created xsi:type="dcterms:W3CDTF">2016-09-17T19:34:21Z</dcterms:created>
  <dcterms:modified xsi:type="dcterms:W3CDTF">2022-10-06T03:58:05Z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13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39</vt:i4>
  </property>
</Properties>
</file>