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78" r:id="rId3"/>
    <p:sldId id="279" r:id="rId4"/>
    <p:sldId id="280" r:id="rId5"/>
    <p:sldId id="281" r:id="rId6"/>
    <p:sldId id="283" r:id="rId7"/>
    <p:sldId id="284" r:id="rId8"/>
    <p:sldId id="282" r:id="rId9"/>
    <p:sldId id="285" r:id="rId10"/>
    <p:sldId id="287" r:id="rId11"/>
    <p:sldId id="288" r:id="rId12"/>
    <p:sldId id="291"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DF8C8C"/>
    <a:srgbClr val="F5CDCE"/>
    <a:srgbClr val="FDFBF6"/>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78" d="100"/>
          <a:sy n="78" d="100"/>
        </p:scale>
        <p:origin x="77" y="523"/>
      </p:cViewPr>
      <p:guideLst>
        <p:guide/>
        <p:guide pos="456"/>
        <p:guide orient="horz" pos="2616"/>
        <p:guide orient="horz" pos="3248"/>
        <p:guide pos="6894"/>
        <p:guide orient="horz" pos="2160"/>
        <p:guide orient="horz" pos="4008"/>
        <p:guide orient="horz" pos="1152"/>
        <p:guide orient="horz" pos="2340"/>
        <p:guide orient="horz" pos="1512"/>
        <p:guide pos="7680"/>
        <p:guide pos="6696"/>
        <p:guide pos="1008"/>
        <p:guide pos="1602"/>
        <p:guide pos="2143"/>
        <p:guide pos="2740"/>
        <p:guide pos="3288"/>
        <p:guide pos="4032"/>
        <p:guide pos="4392"/>
        <p:guide pos="4978"/>
        <p:guide pos="5536"/>
        <p:guide pos="6072"/>
        <p:guide orient="horz" pos="2471"/>
        <p:guide orient="horz" pos="960"/>
        <p:guide pos="5256"/>
        <p:guide pos="7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endParaRPr lang="en-US"/>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5.svg"/><Relationship Id="rId2" Type="http://schemas.openxmlformats.org/officeDocument/2006/relationships/image" Target="../media/image17.pn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3092" y="1121134"/>
            <a:ext cx="5385816" cy="2088410"/>
          </a:xfrm>
        </p:spPr>
        <p:txBody>
          <a:bodyPr/>
          <a:lstStyle/>
          <a:p>
            <a:r>
              <a:rPr lang="en-US" sz="4000" dirty="0">
                <a:latin typeface="Algerian" panose="04020705040A02060702" pitchFamily="82" charset="0"/>
                <a:cs typeface="Times New Roman" panose="02020603050405020304" pitchFamily="18" charset="0"/>
              </a:rPr>
              <a:t>Pension management</a:t>
            </a:r>
            <a:br>
              <a:rPr lang="en-US" sz="4000" dirty="0">
                <a:latin typeface="Algerian" panose="04020705040A02060702" pitchFamily="82" charset="0"/>
                <a:cs typeface="Times New Roman" panose="02020603050405020304" pitchFamily="18" charset="0"/>
              </a:rPr>
            </a:br>
            <a:r>
              <a:rPr lang="en-US" sz="4000" dirty="0">
                <a:latin typeface="Algerian" panose="04020705040A02060702" pitchFamily="82" charset="0"/>
                <a:cs typeface="Times New Roman" panose="02020603050405020304" pitchFamily="18" charset="0"/>
              </a:rPr>
              <a:t>system</a:t>
            </a:r>
            <a:br>
              <a:rPr lang="en-US" dirty="0"/>
            </a:br>
            <a:endParaRPr lang="en-US" dirty="0"/>
          </a:p>
        </p:txBody>
      </p:sp>
      <p:sp>
        <p:nvSpPr>
          <p:cNvPr id="3" name="Subtitle 2"/>
          <p:cNvSpPr>
            <a:spLocks noGrp="1"/>
          </p:cNvSpPr>
          <p:nvPr>
            <p:ph type="subTitle" idx="1"/>
          </p:nvPr>
        </p:nvSpPr>
        <p:spPr/>
        <p:txBody>
          <a:bodyPr/>
          <a:lstStyle/>
          <a:p>
            <a:r>
              <a:rPr lang="en-US" sz="2000" dirty="0">
                <a:solidFill>
                  <a:schemeClr val="accent6">
                    <a:lumMod val="50000"/>
                  </a:schemeClr>
                </a:solidFill>
              </a:rPr>
              <a:t>By: SAIBHAVANA AAKULA</a:t>
            </a:r>
            <a:endParaRPr lang="en-US" sz="2000" dirty="0">
              <a:solidFill>
                <a:schemeClr val="accent6">
                  <a:lumMod val="50000"/>
                </a:schemeClr>
              </a:solidFill>
            </a:endParaRPr>
          </a:p>
          <a:p>
            <a:r>
              <a:rPr lang="en-US" sz="2000" dirty="0">
                <a:solidFill>
                  <a:schemeClr val="accent6">
                    <a:lumMod val="50000"/>
                  </a:schemeClr>
                </a:solidFill>
              </a:rPr>
              <a:t>emp id:2175663</a:t>
            </a:r>
            <a:r>
              <a:rPr lang="en-US" sz="2000" dirty="0">
                <a:solidFill>
                  <a:srgbClr val="FF0000"/>
                </a:solidFill>
              </a:rPr>
              <a:t>​</a:t>
            </a:r>
            <a:endParaRPr lang="en-US" sz="2000" dirty="0">
              <a:solidFill>
                <a:srgbClr val="FF0000"/>
              </a:solidFill>
            </a:endParaRPr>
          </a:p>
          <a:p>
            <a:endParaRPr lang="en-US" dirty="0"/>
          </a:p>
        </p:txBody>
      </p:sp>
      <p:pic>
        <p:nvPicPr>
          <p:cNvPr id="5" name="Picture 4"/>
          <p:cNvPicPr>
            <a:picLocks noChangeAspect="1"/>
          </p:cNvPicPr>
          <p:nvPr/>
        </p:nvPicPr>
        <p:blipFill>
          <a:blip r:embed="rId1"/>
          <a:stretch>
            <a:fillRect/>
          </a:stretch>
        </p:blipFill>
        <p:spPr>
          <a:xfrm>
            <a:off x="0" y="3429000"/>
            <a:ext cx="4023360" cy="3454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noFill/>
        </p:spPr>
        <p:txBody>
          <a:bodyPr/>
          <a:lstStyle/>
          <a:p>
            <a:pPr algn="ctr"/>
            <a:r>
              <a:rPr lang="en-US" dirty="0"/>
              <a:t>     requirements</a:t>
            </a:r>
            <a:endParaRPr lang="en-US" dirty="0"/>
          </a:p>
        </p:txBody>
      </p:sp>
      <p:sp>
        <p:nvSpPr>
          <p:cNvPr id="2" name="Text Placeholder 1"/>
          <p:cNvSpPr>
            <a:spLocks noGrp="1"/>
          </p:cNvSpPr>
          <p:nvPr>
            <p:ph type="body" idx="1"/>
          </p:nvPr>
        </p:nvSpPr>
        <p:spPr/>
        <p:txBody>
          <a:bodyPr/>
          <a:lstStyle/>
          <a:p>
            <a:r>
              <a:rPr lang="en-IN" sz="1600" kern="0" dirty="0">
                <a:solidFill>
                  <a:srgbClr val="202C8F"/>
                </a:solidFill>
                <a:effectLst/>
                <a:latin typeface="Arial Black" panose="020B0A04020102020204" pitchFamily="34" charset="0"/>
              </a:rPr>
              <a:t>Software requirements:</a:t>
            </a:r>
            <a:endParaRPr lang="en-IN" sz="1600" kern="0" dirty="0">
              <a:solidFill>
                <a:srgbClr val="202C8F"/>
              </a:solidFill>
              <a:effectLst/>
              <a:latin typeface="Arial Black" panose="020B0A04020102020204" pitchFamily="34" charset="0"/>
            </a:endParaRPr>
          </a:p>
          <a:p>
            <a:endParaRPr lang="en-IN" dirty="0"/>
          </a:p>
        </p:txBody>
      </p:sp>
      <p:sp>
        <p:nvSpPr>
          <p:cNvPr id="19" name="Text Placeholder 18"/>
          <p:cNvSpPr>
            <a:spLocks noGrp="1"/>
          </p:cNvSpPr>
          <p:nvPr>
            <p:ph sz="half" idx="2"/>
          </p:nvPr>
        </p:nvSpPr>
        <p:spPr/>
        <p:txBody>
          <a:bodyPr/>
          <a:lstStyle/>
          <a:p>
            <a:r>
              <a:rPr lang="en-IN" sz="1800" kern="0" dirty="0">
                <a:solidFill>
                  <a:srgbClr val="343434"/>
                </a:solidFill>
                <a:effectLst/>
                <a:latin typeface="Poppins-Medium"/>
              </a:rPr>
              <a:t>Java</a:t>
            </a:r>
            <a:r>
              <a:rPr lang="en-IN" sz="1800" kern="0" dirty="0">
                <a:solidFill>
                  <a:srgbClr val="343434"/>
                </a:solidFill>
                <a:effectLst/>
                <a:latin typeface="ChromeSansMM"/>
              </a:rPr>
              <a:t> </a:t>
            </a:r>
            <a:r>
              <a:rPr lang="en-IN" sz="1800" kern="0" dirty="0">
                <a:solidFill>
                  <a:srgbClr val="343434"/>
                </a:solidFill>
                <a:effectLst/>
                <a:latin typeface="Poppins-Medium"/>
              </a:rPr>
              <a:t>Spring-boot</a:t>
            </a:r>
            <a:r>
              <a:rPr lang="en-IN" sz="1800" kern="0" dirty="0">
                <a:solidFill>
                  <a:srgbClr val="343434"/>
                </a:solidFill>
                <a:effectLst/>
                <a:latin typeface="ChromeSansMM"/>
              </a:rPr>
              <a:t> </a:t>
            </a:r>
            <a:endParaRPr lang="en-IN" dirty="0"/>
          </a:p>
          <a:p>
            <a:r>
              <a:rPr lang="en-IN" sz="1800" kern="0" dirty="0">
                <a:solidFill>
                  <a:srgbClr val="343434"/>
                </a:solidFill>
                <a:effectLst/>
                <a:latin typeface="Poppins-Medium"/>
              </a:rPr>
              <a:t>MySQL </a:t>
            </a:r>
            <a:endParaRPr lang="en-IN" dirty="0"/>
          </a:p>
          <a:p>
            <a:r>
              <a:rPr lang="en-IN" sz="1800" kern="0" dirty="0">
                <a:solidFill>
                  <a:srgbClr val="343434"/>
                </a:solidFill>
                <a:effectLst/>
                <a:latin typeface="Poppins-Medium"/>
              </a:rPr>
              <a:t>Maven </a:t>
            </a:r>
            <a:endParaRPr lang="en-IN" dirty="0"/>
          </a:p>
          <a:p>
            <a:r>
              <a:rPr lang="en-IN" sz="1800" kern="0" dirty="0">
                <a:solidFill>
                  <a:srgbClr val="343434"/>
                </a:solidFill>
                <a:effectLst/>
                <a:latin typeface="Poppins-Medium"/>
              </a:rPr>
              <a:t>Docker </a:t>
            </a:r>
            <a:endParaRPr lang="en-IN" dirty="0"/>
          </a:p>
          <a:p>
            <a:r>
              <a:rPr lang="en-IN" sz="1800" kern="0" dirty="0">
                <a:solidFill>
                  <a:srgbClr val="343434"/>
                </a:solidFill>
                <a:effectLst/>
                <a:latin typeface="Poppins-Medium"/>
              </a:rPr>
              <a:t>IDE(IntelliJ/Eclipse)</a:t>
            </a:r>
            <a:endParaRPr lang="en-US" dirty="0"/>
          </a:p>
        </p:txBody>
      </p:sp>
      <p:sp>
        <p:nvSpPr>
          <p:cNvPr id="3" name="Text Placeholder 2"/>
          <p:cNvSpPr>
            <a:spLocks noGrp="1"/>
          </p:cNvSpPr>
          <p:nvPr>
            <p:ph type="body" sz="quarter" idx="3"/>
          </p:nvPr>
        </p:nvSpPr>
        <p:spPr/>
        <p:txBody>
          <a:bodyPr/>
          <a:lstStyle/>
          <a:p>
            <a:r>
              <a:rPr lang="en-IN" sz="1600" dirty="0">
                <a:solidFill>
                  <a:srgbClr val="202C8F"/>
                </a:solidFill>
                <a:latin typeface="Arial Black" panose="020B0A04020102020204" pitchFamily="34" charset="0"/>
              </a:rPr>
              <a:t>Hardware requirements</a:t>
            </a:r>
            <a:r>
              <a:rPr lang="en-IN" sz="1600" dirty="0">
                <a:latin typeface="Arial Black" panose="020B0A04020102020204" pitchFamily="34" charset="0"/>
              </a:rPr>
              <a:t>:</a:t>
            </a:r>
            <a:endParaRPr lang="en-IN" sz="1600" dirty="0">
              <a:latin typeface="Arial Black" panose="020B0A04020102020204" pitchFamily="34" charset="0"/>
            </a:endParaRPr>
          </a:p>
        </p:txBody>
      </p:sp>
      <p:sp>
        <p:nvSpPr>
          <p:cNvPr id="4" name="Content Placeholder 3"/>
          <p:cNvSpPr>
            <a:spLocks noGrp="1"/>
          </p:cNvSpPr>
          <p:nvPr>
            <p:ph sz="quarter" idx="4"/>
          </p:nvPr>
        </p:nvSpPr>
        <p:spPr/>
        <p:txBody>
          <a:bodyPr/>
          <a:lstStyle/>
          <a:p>
            <a:r>
              <a:rPr lang="en-IN" sz="1800" kern="0" dirty="0">
                <a:solidFill>
                  <a:srgbClr val="343434"/>
                </a:solidFill>
                <a:effectLst/>
                <a:latin typeface="Poppins-Medium"/>
              </a:rPr>
              <a:t>Windows</a:t>
            </a:r>
            <a:r>
              <a:rPr lang="en-IN" sz="1800" kern="0" dirty="0">
                <a:solidFill>
                  <a:srgbClr val="343434"/>
                </a:solidFill>
                <a:effectLst/>
                <a:latin typeface="ChromeSansMM"/>
              </a:rPr>
              <a:t> </a:t>
            </a:r>
            <a:r>
              <a:rPr lang="en-IN" sz="1800" kern="0" dirty="0">
                <a:solidFill>
                  <a:srgbClr val="343434"/>
                </a:solidFill>
                <a:effectLst/>
                <a:latin typeface="Poppins-Medium"/>
              </a:rPr>
              <a:t>OS </a:t>
            </a:r>
            <a:endParaRPr lang="en-IN" dirty="0"/>
          </a:p>
          <a:p>
            <a:r>
              <a:rPr lang="en-IN" sz="1800" kern="0" dirty="0">
                <a:solidFill>
                  <a:srgbClr val="343434"/>
                </a:solidFill>
                <a:effectLst/>
                <a:latin typeface="Poppins-Medium"/>
              </a:rPr>
              <a:t>Internet</a:t>
            </a:r>
            <a:r>
              <a:rPr lang="en-IN" sz="1800" kern="0" dirty="0">
                <a:solidFill>
                  <a:srgbClr val="343434"/>
                </a:solidFill>
                <a:effectLst/>
                <a:latin typeface="ChromeSansMM"/>
              </a:rPr>
              <a:t> </a:t>
            </a:r>
            <a:r>
              <a:rPr lang="en-IN" sz="1800" kern="0" dirty="0">
                <a:solidFill>
                  <a:srgbClr val="343434"/>
                </a:solidFill>
                <a:effectLst/>
                <a:latin typeface="Poppins-Medium"/>
              </a:rPr>
              <a:t>connection</a:t>
            </a:r>
            <a:endParaRPr lang="en-IN" dirty="0"/>
          </a:p>
        </p:txBody>
      </p:sp>
      <p:sp>
        <p:nvSpPr>
          <p:cNvPr id="374" name="Slide Number Placeholder 373"/>
          <p:cNvSpPr>
            <a:spLocks noGrp="1"/>
          </p:cNvSpPr>
          <p:nvPr>
            <p:ph type="sldNum" sz="quarter" idx="12"/>
          </p:nvPr>
        </p:nvSpPr>
        <p:spPr/>
        <p:txBody>
          <a:bodyPr/>
          <a:lstStyle/>
          <a:p>
            <a:fld id="{48F63A3B-78C7-47BE-AE5E-E10140E04643}" type="slidenum">
              <a:rPr lang="en-US" smtClean="0"/>
            </a:fld>
            <a:endParaRPr lang="en-US" dirty="0"/>
          </a:p>
        </p:txBody>
      </p:sp>
      <p:pic>
        <p:nvPicPr>
          <p:cNvPr id="3074" name="Picture 2" descr="Business Needs vs. Requirements | moelgendy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671" y="0"/>
            <a:ext cx="3720381" cy="1907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42643" y="1197864"/>
            <a:ext cx="10671048" cy="768096"/>
          </a:xfrm>
        </p:spPr>
        <p:txBody>
          <a:bodyPr/>
          <a:lstStyle/>
          <a:p>
            <a:r>
              <a:rPr lang="en-US" dirty="0"/>
              <a:t>advantages</a:t>
            </a:r>
            <a:endParaRPr lang="en-US" dirty="0"/>
          </a:p>
        </p:txBody>
      </p:sp>
      <p:sp>
        <p:nvSpPr>
          <p:cNvPr id="3" name="Text Placeholder 2"/>
          <p:cNvSpPr>
            <a:spLocks noGrp="1"/>
          </p:cNvSpPr>
          <p:nvPr>
            <p:ph sz="half" idx="1"/>
          </p:nvPr>
        </p:nvSpPr>
        <p:spPr/>
        <p:txBody>
          <a:bodyPr/>
          <a:lstStyle/>
          <a:p>
            <a:pPr algn="just"/>
            <a:r>
              <a:rPr lang="en-US" sz="2800" kern="0" dirty="0">
                <a:solidFill>
                  <a:srgbClr val="343434"/>
                </a:solidFill>
                <a:effectLst/>
                <a:latin typeface="Times New Roman" panose="02020603050405020304" pitchFamily="18" charset="0"/>
                <a:cs typeface="Times New Roman" panose="02020603050405020304" pitchFamily="18" charset="0"/>
              </a:rPr>
              <a:t>It is an User friendly application. </a:t>
            </a:r>
            <a:endParaRPr lang="en-US" sz="2800" dirty="0">
              <a:latin typeface="Times New Roman" panose="02020603050405020304" pitchFamily="18" charset="0"/>
              <a:cs typeface="Times New Roman" panose="02020603050405020304" pitchFamily="18" charset="0"/>
            </a:endParaRPr>
          </a:p>
          <a:p>
            <a:pPr algn="just"/>
            <a:r>
              <a:rPr lang="en-US" sz="2800" kern="0" dirty="0">
                <a:solidFill>
                  <a:srgbClr val="343434"/>
                </a:solidFill>
                <a:effectLst/>
                <a:latin typeface="Times New Roman" panose="02020603050405020304" pitchFamily="18" charset="0"/>
                <a:cs typeface="Times New Roman" panose="02020603050405020304" pitchFamily="18" charset="0"/>
              </a:rPr>
              <a:t>MySQL database helps to minimize data redundancy. </a:t>
            </a:r>
            <a:endParaRPr lang="en-US" sz="2800" dirty="0">
              <a:latin typeface="Times New Roman" panose="02020603050405020304" pitchFamily="18" charset="0"/>
              <a:cs typeface="Times New Roman" panose="02020603050405020304" pitchFamily="18" charset="0"/>
            </a:endParaRPr>
          </a:p>
          <a:p>
            <a:pPr algn="just"/>
            <a:r>
              <a:rPr lang="en-US" sz="2800" kern="0" dirty="0">
                <a:solidFill>
                  <a:srgbClr val="343434"/>
                </a:solidFill>
                <a:effectLst/>
                <a:latin typeface="Times New Roman" panose="02020603050405020304" pitchFamily="18" charset="0"/>
                <a:cs typeface="Times New Roman" panose="02020603050405020304" pitchFamily="18" charset="0"/>
              </a:rPr>
              <a:t>User can easily perform operations like add, update, search, delete the </a:t>
            </a:r>
            <a:endParaRPr lang="en-US" sz="2800" dirty="0">
              <a:latin typeface="Times New Roman" panose="02020603050405020304" pitchFamily="18" charset="0"/>
              <a:cs typeface="Times New Roman" panose="02020603050405020304" pitchFamily="18" charset="0"/>
            </a:endParaRPr>
          </a:p>
          <a:p>
            <a:pPr algn="just"/>
            <a:r>
              <a:rPr lang="en-US" sz="2800" kern="0" dirty="0">
                <a:solidFill>
                  <a:srgbClr val="343434"/>
                </a:solidFill>
                <a:effectLst/>
                <a:latin typeface="Times New Roman" panose="02020603050405020304" pitchFamily="18" charset="0"/>
                <a:cs typeface="Times New Roman" panose="02020603050405020304" pitchFamily="18" charset="0"/>
              </a:rPr>
              <a:t>data from database.</a:t>
            </a:r>
            <a:endParaRPr lang="en-US" sz="2800" dirty="0">
              <a:latin typeface="Times New Roman" panose="02020603050405020304" pitchFamily="18" charset="0"/>
              <a:cs typeface="Times New Roman" panose="02020603050405020304" pitchFamily="18" charset="0"/>
            </a:endParaRPr>
          </a:p>
        </p:txBody>
      </p:sp>
      <p:sp>
        <p:nvSpPr>
          <p:cNvPr id="102" name="Slide Number Placeholder 101"/>
          <p:cNvSpPr>
            <a:spLocks noGrp="1"/>
          </p:cNvSpPr>
          <p:nvPr>
            <p:ph type="sldNum" sz="quarter" idx="12"/>
          </p:nvPr>
        </p:nvSpPr>
        <p:spPr/>
        <p:txBody>
          <a:bodyPr/>
          <a:lstStyle/>
          <a:p>
            <a:fld id="{48F63A3B-78C7-47BE-AE5E-E10140E04643}" type="slidenum">
              <a:rPr lang="en-US" smtClean="0"/>
            </a:fld>
            <a:endParaRPr lang="en-US" dirty="0"/>
          </a:p>
        </p:txBody>
      </p:sp>
      <p:pic>
        <p:nvPicPr>
          <p:cNvPr id="4098" name="Picture 2" descr="Advantages - Free marketing icons"/>
          <p:cNvPicPr>
            <a:picLocks noChangeAspect="1" noChangeArrowheads="1"/>
          </p:cNvPicPr>
          <p:nvPr/>
        </p:nvPicPr>
        <p:blipFill rotWithShape="1">
          <a:blip r:embed="rId1">
            <a:extLst>
              <a:ext uri="{28A0092B-C50C-407E-A947-70E740481C1C}">
                <a14:useLocalDpi xmlns:a14="http://schemas.microsoft.com/office/drawing/2010/main" val="0"/>
              </a:ext>
            </a:extLst>
          </a:blip>
          <a:srcRect t="1" b="14329"/>
          <a:stretch>
            <a:fillRect/>
          </a:stretch>
        </p:blipFill>
        <p:spPr bwMode="auto">
          <a:xfrm>
            <a:off x="8080937" y="1197864"/>
            <a:ext cx="2143125" cy="183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2"/>
          <a:srcRect b="5102"/>
          <a:stretch>
            <a:fillRect/>
          </a:stretch>
        </p:blipFill>
        <p:spPr>
          <a:xfrm>
            <a:off x="648930" y="405887"/>
            <a:ext cx="2375412" cy="2388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 name="Content Placeholder 2"/>
          <p:cNvSpPr>
            <a:spLocks noGrp="1"/>
          </p:cNvSpPr>
          <p:nvPr>
            <p:ph idx="1"/>
          </p:nvPr>
        </p:nvSpPr>
        <p:spPr>
          <a:xfrm>
            <a:off x="1508759" y="2837688"/>
            <a:ext cx="6622517" cy="3117914"/>
          </a:xfrm>
        </p:spPr>
        <p:txBody>
          <a:bodyPr/>
          <a:lstStyle/>
          <a:p>
            <a:pPr marL="285750" indent="-285750" algn="just">
              <a:buFont typeface="Arial" panose="020B0604020202020204" pitchFamily="34" charset="0"/>
              <a:buChar char="•"/>
            </a:pPr>
            <a:r>
              <a:rPr lang="en-US" sz="2000" kern="0" dirty="0">
                <a:solidFill>
                  <a:srgbClr val="343434"/>
                </a:solidFill>
                <a:effectLst/>
                <a:latin typeface="Times New Roman" panose="02020603050405020304" pitchFamily="18" charset="0"/>
                <a:cs typeface="Times New Roman" panose="02020603050405020304" pitchFamily="18" charset="0"/>
              </a:rPr>
              <a:t>This Pension Management System is designed to manage pension activities for both applicants and pension admins. It is good for organization as well as employee because it is easy to use. This project is all about the solution that will largely help eliminate the problems associated with the manual process and easy to manage pensions.</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5954839" y="902398"/>
            <a:ext cx="2867025" cy="159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5122" name="Picture 2" descr="terima kasih powerpoint bergerak - Penelusuran Google | Thank you images, Thank  you gifs, Calligraphy thank yo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412" y="1412808"/>
            <a:ext cx="6461431" cy="43390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innerShdw blurRad="114300">
              <a:srgbClr val="AAC4E9"/>
            </a:innerShdw>
          </a:effectLst>
        </p:spPr>
      </p:pic>
      <p:pic>
        <p:nvPicPr>
          <p:cNvPr id="9" name="Graphic 8" descr="Smiling face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9961" y="4932278"/>
            <a:ext cx="807882" cy="8078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5905" y="965200"/>
            <a:ext cx="5693664" cy="807941"/>
          </a:xfrm>
        </p:spPr>
        <p:txBody>
          <a:bodyPr/>
          <a:lstStyle/>
          <a:p>
            <a:r>
              <a:rPr lang="en-US" dirty="0">
                <a:latin typeface="Arial Black" panose="020B0A04020102020204" pitchFamily="34" charset="0"/>
                <a:ea typeface="Arial Regular" pitchFamily="34" charset="-122"/>
                <a:cs typeface="Arial Black" panose="020B0A04020102020204" pitchFamily="34" charset="0"/>
              </a:rPr>
              <a:t>contents</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958926" y="2017489"/>
            <a:ext cx="6110467" cy="4717608"/>
          </a:xfrm>
          <a:solidFill>
            <a:srgbClr val="F5CDCE"/>
          </a:solidFill>
        </p:spPr>
        <p:txBody>
          <a:bodyPr/>
          <a:lstStyle/>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Introduction</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Functionality</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Implemented Methods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Architecture of Application(Spring-Boot Architecture)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Procedure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Dockerization</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Steps of Dockerization</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Requirements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Advantages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15000"/>
              </a:lnSpc>
              <a:spcBef>
                <a:spcPts val="0"/>
              </a:spcBef>
              <a:spcAft>
                <a:spcPts val="0"/>
              </a:spcAft>
              <a:buSzPts val="2100"/>
              <a:buFont typeface="Times New Roman" panose="02020603050405020304"/>
              <a:buAutoNum type="arabicPeriod"/>
            </a:pPr>
            <a:r>
              <a:rPr lang="en-US" sz="2400" dirty="0">
                <a:latin typeface="Times New Roman" panose="02020603050405020304"/>
                <a:ea typeface="Times New Roman" panose="02020603050405020304"/>
                <a:cs typeface="Times New Roman" panose="02020603050405020304"/>
                <a:sym typeface="Times New Roman" panose="02020603050405020304"/>
              </a:rPr>
              <a:t>Conclusion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342900" indent="-342900">
              <a:buFont typeface="Arial" panose="020B0604020202020204" pitchFamily="34" charset="0"/>
              <a:buChar char="•"/>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3625215" y="3045460"/>
            <a:ext cx="7957185" cy="3473450"/>
          </a:xfrm>
          <a:solidFill>
            <a:srgbClr val="AAC4E9"/>
          </a:solidFill>
          <a:ln>
            <a:noFill/>
          </a:ln>
        </p:spPr>
        <p:txBody>
          <a:bodyPr/>
          <a:lstStyle/>
          <a:p>
            <a:pPr marL="285750" lvl="0" indent="-285750" algn="just" rtl="0">
              <a:spcBef>
                <a:spcPts val="0"/>
              </a:spcBef>
              <a:spcAft>
                <a:spcPts val="0"/>
              </a:spcAft>
              <a:buSzPts val="1300"/>
              <a:buFont typeface="Arial" panose="020B0604020202020204" pitchFamily="34" charset="0"/>
              <a:buChar char="•"/>
            </a:pPr>
            <a:r>
              <a:rPr lang="en-US" sz="1800" dirty="0">
                <a:solidFill>
                  <a:srgbClr val="2C2C2C"/>
                </a:solidFill>
                <a:highlight>
                  <a:srgbClr val="FFFFFF"/>
                </a:highlight>
                <a:latin typeface="Times New Roman" panose="02020603050405020304" pitchFamily="18" charset="0"/>
                <a:ea typeface="Georgia" panose="02040502050405020303"/>
                <a:cs typeface="Times New Roman" panose="02020603050405020304" pitchFamily="18" charset="0"/>
                <a:sym typeface="Georgia" panose="02040502050405020303"/>
              </a:rPr>
              <a:t>The purpose of building this application is to build a system that gives employee or employer various functionality for their pension management system.</a:t>
            </a:r>
            <a:endParaRPr lang="en-US" sz="1800" dirty="0">
              <a:solidFill>
                <a:srgbClr val="2C2C2C"/>
              </a:solidFill>
              <a:highlight>
                <a:srgbClr val="FFFFFF"/>
              </a:highlight>
              <a:latin typeface="Times New Roman" panose="02020603050405020304" pitchFamily="18" charset="0"/>
              <a:ea typeface="Georgia" panose="02040502050405020303"/>
              <a:cs typeface="Times New Roman" panose="02020603050405020304" pitchFamily="18" charset="0"/>
              <a:sym typeface="Georgia" panose="02040502050405020303"/>
            </a:endParaRPr>
          </a:p>
          <a:p>
            <a:pPr marL="285750" lvl="0" indent="-285750" algn="just" rtl="0">
              <a:spcBef>
                <a:spcPts val="0"/>
              </a:spcBef>
              <a:spcAft>
                <a:spcPts val="0"/>
              </a:spcAft>
              <a:buSzPts val="1300"/>
              <a:buFont typeface="Arial" panose="020B0604020202020204" pitchFamily="34" charset="0"/>
              <a:buChar char="•"/>
            </a:pPr>
            <a:r>
              <a:rPr lang="en-US" sz="1800" dirty="0">
                <a:solidFill>
                  <a:srgbClr val="2C2C2C"/>
                </a:solidFill>
                <a:highlight>
                  <a:srgbClr val="FFFFFF"/>
                </a:highlight>
                <a:latin typeface="Times New Roman" panose="02020603050405020304" pitchFamily="18" charset="0"/>
                <a:ea typeface="Georgia" panose="02040502050405020303"/>
                <a:cs typeface="Times New Roman" panose="02020603050405020304" pitchFamily="18" charset="0"/>
                <a:sym typeface="Georgia" panose="02040502050405020303"/>
              </a:rPr>
              <a:t>This application includes various function like create applicant , check status , check balance ,check application, issue pension ,load pension using spring boot framework.</a:t>
            </a:r>
            <a:endParaRPr lang="en-US" sz="1800" dirty="0">
              <a:solidFill>
                <a:srgbClr val="2C2C2C"/>
              </a:solidFill>
              <a:highlight>
                <a:srgbClr val="FFFFFF"/>
              </a:highlight>
              <a:latin typeface="Times New Roman" panose="02020603050405020304" pitchFamily="18" charset="0"/>
              <a:ea typeface="Georgia" panose="02040502050405020303"/>
              <a:cs typeface="Times New Roman" panose="02020603050405020304" pitchFamily="18" charset="0"/>
              <a:sym typeface="Georgia" panose="02040502050405020303"/>
            </a:endParaRPr>
          </a:p>
          <a:p>
            <a:pPr marL="285750" indent="-285750" algn="just">
              <a:buFont typeface="Arial" panose="020B0604020202020204" pitchFamily="34" charset="0"/>
              <a:buChar char="•"/>
            </a:pPr>
            <a:endParaRPr lang="en-US" sz="1800" dirty="0">
              <a:solidFill>
                <a:srgbClr val="2C2C2C"/>
              </a:solidFill>
              <a:highlight>
                <a:srgbClr val="FFFFFF"/>
              </a:highlight>
              <a:latin typeface="Times New Roman" panose="02020603050405020304" pitchFamily="18" charset="0"/>
              <a:ea typeface="Georgia" panose="02040502050405020303"/>
              <a:cs typeface="Times New Roman" panose="02020603050405020304" pitchFamily="18" charset="0"/>
            </a:endParaRPr>
          </a:p>
          <a:p>
            <a:pPr marL="285750" indent="-285750" algn="just">
              <a:buFont typeface="Arial" panose="020B0604020202020204" pitchFamily="34" charset="0"/>
              <a:buChar char="•"/>
            </a:pPr>
            <a:r>
              <a:rPr lang="en-US" sz="1800" kern="0" dirty="0">
                <a:solidFill>
                  <a:srgbClr val="343434"/>
                </a:solidFill>
                <a:effectLst/>
                <a:latin typeface="Times New Roman" panose="02020603050405020304" pitchFamily="18" charset="0"/>
                <a:cs typeface="Times New Roman" panose="02020603050405020304" pitchFamily="18" charset="0"/>
                <a:sym typeface="+mn-ea"/>
              </a:rPr>
              <a:t>This project is build as per Java Microservices Architecture with the help of spring-boot.</a:t>
            </a:r>
            <a:endParaRPr lang="en-US" sz="1800"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SzPts val="13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pic>
        <p:nvPicPr>
          <p:cNvPr id="5" name="Picture 4"/>
          <p:cNvPicPr>
            <a:picLocks noChangeAspect="1"/>
          </p:cNvPicPr>
          <p:nvPr/>
        </p:nvPicPr>
        <p:blipFill>
          <a:blip r:embed="rId1"/>
          <a:stretch>
            <a:fillRect/>
          </a:stretch>
        </p:blipFill>
        <p:spPr>
          <a:xfrm>
            <a:off x="230462" y="3850813"/>
            <a:ext cx="2905125" cy="19059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9252" y="2218017"/>
            <a:ext cx="6400800" cy="768096"/>
          </a:xfrm>
        </p:spPr>
        <p:txBody>
          <a:bodyPr/>
          <a:lstStyle/>
          <a:p>
            <a:r>
              <a:rPr lang="en-US" dirty="0">
                <a:latin typeface="Arial Black" panose="020B0A04020102020204" pitchFamily="34" charset="0"/>
                <a:cs typeface="Arial Black" panose="020B0A04020102020204" pitchFamily="34" charset="0"/>
              </a:rPr>
              <a:t>Functionality</a:t>
            </a:r>
            <a:br>
              <a:rPr lang="en-US" dirty="0">
                <a:latin typeface="Arial Black" panose="020B0A04020102020204" pitchFamily="34" charset="0"/>
                <a:cs typeface="Arial Black" panose="020B0A04020102020204" pitchFamily="34" charset="0"/>
              </a:rPr>
            </a:b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a:xfrm>
            <a:off x="2299252" y="3375298"/>
            <a:ext cx="7115092" cy="2635888"/>
          </a:xfrm>
        </p:spPr>
        <p:txBody>
          <a:bodyPr/>
          <a:lstStyle/>
          <a:p>
            <a:pPr marL="285750" indent="-285750" algn="just">
              <a:buFont typeface="Arial" panose="020B0604020202020204" pitchFamily="34" charset="0"/>
              <a:buChar char="•"/>
            </a:pPr>
            <a:r>
              <a:rPr lang="en-US" sz="2000" kern="0" dirty="0">
                <a:solidFill>
                  <a:srgbClr val="343434"/>
                </a:solidFill>
                <a:effectLst/>
                <a:latin typeface="Times New Roman" panose="02020603050405020304" pitchFamily="18" charset="0"/>
                <a:cs typeface="Times New Roman" panose="02020603050405020304" pitchFamily="18" charset="0"/>
              </a:rPr>
              <a:t>Add Pensioner/Employee Records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0" dirty="0">
                <a:solidFill>
                  <a:srgbClr val="343434"/>
                </a:solidFill>
                <a:effectLst/>
                <a:latin typeface="Times New Roman" panose="02020603050405020304" pitchFamily="18" charset="0"/>
                <a:cs typeface="Times New Roman" panose="02020603050405020304" pitchFamily="18" charset="0"/>
              </a:rPr>
              <a:t>View Employee Records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0" dirty="0">
                <a:solidFill>
                  <a:srgbClr val="343434"/>
                </a:solidFill>
                <a:effectLst/>
                <a:latin typeface="Times New Roman" panose="02020603050405020304" pitchFamily="18" charset="0"/>
                <a:cs typeface="Times New Roman" panose="02020603050405020304" pitchFamily="18" charset="0"/>
              </a:rPr>
              <a:t>Search Records(by id)</a:t>
            </a:r>
            <a:endParaRPr lang="en-US" sz="2000" kern="0" dirty="0">
              <a:solidFill>
                <a:srgbClr val="343434"/>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0" dirty="0">
                <a:solidFill>
                  <a:srgbClr val="343434"/>
                </a:solidFill>
                <a:effectLst/>
                <a:latin typeface="Times New Roman" panose="02020603050405020304" pitchFamily="18" charset="0"/>
                <a:cs typeface="Times New Roman" panose="02020603050405020304" pitchFamily="18" charset="0"/>
              </a:rPr>
              <a:t>Calculate Pension(by their status)</a:t>
            </a:r>
            <a:endParaRPr lang="en-US" sz="2000" dirty="0">
              <a:solidFill>
                <a:schemeClr val="accent6"/>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9930393" y="3375298"/>
            <a:ext cx="2143125" cy="31980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cs typeface="Arial Black" panose="020B0A04020102020204" pitchFamily="34" charset="0"/>
              </a:rPr>
              <a:t>Implemented methods</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
        <p:nvSpPr>
          <p:cNvPr id="4" name="Content Placeholder 3"/>
          <p:cNvSpPr>
            <a:spLocks noGrp="1"/>
          </p:cNvSpPr>
          <p:nvPr>
            <p:ph sz="half" idx="1"/>
          </p:nvPr>
        </p:nvSpPr>
        <p:spPr>
          <a:xfrm>
            <a:off x="621792" y="1970125"/>
            <a:ext cx="11119104" cy="6040943"/>
          </a:xfrm>
        </p:spPr>
        <p:txBody>
          <a:bodyPr/>
          <a:lstStyle/>
          <a:p>
            <a:endParaRPr lang="en-US" sz="1800" kern="0" dirty="0">
              <a:solidFill>
                <a:srgbClr val="343434"/>
              </a:solidFill>
              <a:effectLst/>
              <a:latin typeface="Poppins-Medium"/>
            </a:endParaRPr>
          </a:p>
          <a:p>
            <a:endParaRPr lang="en-US" kern="0" dirty="0">
              <a:solidFill>
                <a:srgbClr val="343434"/>
              </a:solidFill>
              <a:latin typeface="Poppins-Medium"/>
            </a:endParaRPr>
          </a:p>
          <a:p>
            <a:endParaRPr lang="en-US" sz="1800" kern="0" dirty="0">
              <a:solidFill>
                <a:srgbClr val="343434"/>
              </a:solidFill>
              <a:effectLst/>
              <a:latin typeface="Poppins-Medium"/>
            </a:endParaRPr>
          </a:p>
          <a:p>
            <a:r>
              <a:rPr lang="en-US" sz="2400" kern="0" dirty="0">
                <a:solidFill>
                  <a:srgbClr val="343434"/>
                </a:solidFill>
                <a:effectLst/>
                <a:latin typeface="Times New Roman" panose="02020603050405020304" pitchFamily="18" charset="0"/>
                <a:cs typeface="Times New Roman" panose="02020603050405020304" pitchFamily="18" charset="0"/>
              </a:rPr>
              <a:t>Create </a:t>
            </a:r>
            <a:r>
              <a:rPr lang="en-US" sz="2400" kern="0" dirty="0">
                <a:solidFill>
                  <a:srgbClr val="343434"/>
                </a:solidFill>
                <a:effectLst/>
                <a:latin typeface="Times New Roman" panose="02020603050405020304" pitchFamily="18" charset="0"/>
                <a:cs typeface="Times New Roman" panose="02020603050405020304" pitchFamily="18" charset="0"/>
              </a:rPr>
              <a:t>Applicant </a:t>
            </a:r>
            <a:endParaRPr lang="en-US" sz="2400" dirty="0">
              <a:latin typeface="Times New Roman" panose="02020603050405020304" pitchFamily="18" charset="0"/>
              <a:cs typeface="Times New Roman" panose="02020603050405020304" pitchFamily="18" charset="0"/>
            </a:endParaRPr>
          </a:p>
          <a:p>
            <a:r>
              <a:rPr lang="en-US" sz="2400" kern="0" dirty="0">
                <a:solidFill>
                  <a:srgbClr val="343434"/>
                </a:solidFill>
                <a:effectLst/>
                <a:latin typeface="Times New Roman" panose="02020603050405020304" pitchFamily="18" charset="0"/>
                <a:cs typeface="Times New Roman" panose="02020603050405020304" pitchFamily="18" charset="0"/>
              </a:rPr>
              <a:t>Check</a:t>
            </a:r>
            <a:r>
              <a:rPr lang="en-US" sz="2400" kern="0" dirty="0">
                <a:solidFill>
                  <a:srgbClr val="343434"/>
                </a:solidFill>
                <a:effectLst/>
                <a:latin typeface="Times New Roman" panose="02020603050405020304" pitchFamily="18" charset="0"/>
                <a:cs typeface="Times New Roman" panose="02020603050405020304" pitchFamily="18" charset="0"/>
              </a:rPr>
              <a:t> Status </a:t>
            </a:r>
            <a:endParaRPr lang="en-US" sz="2400" dirty="0">
              <a:latin typeface="Times New Roman" panose="02020603050405020304" pitchFamily="18" charset="0"/>
              <a:cs typeface="Times New Roman" panose="02020603050405020304" pitchFamily="18" charset="0"/>
            </a:endParaRPr>
          </a:p>
          <a:p>
            <a:r>
              <a:rPr lang="en-US" sz="2400" kern="0" dirty="0">
                <a:solidFill>
                  <a:srgbClr val="343434"/>
                </a:solidFill>
                <a:effectLst/>
                <a:latin typeface="Times New Roman" panose="02020603050405020304" pitchFamily="18" charset="0"/>
                <a:cs typeface="Times New Roman" panose="02020603050405020304" pitchFamily="18" charset="0"/>
              </a:rPr>
              <a:t>Check</a:t>
            </a:r>
            <a:r>
              <a:rPr lang="en-US" sz="2400" kern="0" dirty="0">
                <a:solidFill>
                  <a:srgbClr val="343434"/>
                </a:solidFill>
                <a:effectLst/>
                <a:latin typeface="Times New Roman" panose="02020603050405020304" pitchFamily="18" charset="0"/>
                <a:cs typeface="Times New Roman" panose="02020603050405020304" pitchFamily="18" charset="0"/>
              </a:rPr>
              <a:t> Balance </a:t>
            </a:r>
            <a:endParaRPr lang="en-US" sz="2400" dirty="0">
              <a:latin typeface="Times New Roman" panose="02020603050405020304" pitchFamily="18" charset="0"/>
              <a:cs typeface="Times New Roman" panose="02020603050405020304" pitchFamily="18" charset="0"/>
            </a:endParaRPr>
          </a:p>
          <a:p>
            <a:r>
              <a:rPr lang="en-US" sz="2400" kern="0" dirty="0">
                <a:solidFill>
                  <a:srgbClr val="343434"/>
                </a:solidFill>
                <a:effectLst/>
                <a:latin typeface="Times New Roman" panose="02020603050405020304" pitchFamily="18" charset="0"/>
                <a:cs typeface="Times New Roman" panose="02020603050405020304" pitchFamily="18" charset="0"/>
              </a:rPr>
              <a:t>Check </a:t>
            </a:r>
            <a:r>
              <a:rPr lang="en-US" sz="2400" kern="0" dirty="0">
                <a:solidFill>
                  <a:srgbClr val="343434"/>
                </a:solidFill>
                <a:effectLst/>
                <a:latin typeface="Times New Roman" panose="02020603050405020304" pitchFamily="18" charset="0"/>
                <a:cs typeface="Times New Roman" panose="02020603050405020304" pitchFamily="18" charset="0"/>
              </a:rPr>
              <a:t>Application </a:t>
            </a:r>
            <a:endParaRPr lang="en-US" sz="2400" dirty="0">
              <a:latin typeface="Times New Roman" panose="02020603050405020304" pitchFamily="18" charset="0"/>
              <a:cs typeface="Times New Roman" panose="02020603050405020304" pitchFamily="18" charset="0"/>
            </a:endParaRPr>
          </a:p>
          <a:p>
            <a:r>
              <a:rPr lang="en-US" sz="2400" kern="0" dirty="0">
                <a:solidFill>
                  <a:srgbClr val="343434"/>
                </a:solidFill>
                <a:effectLst/>
                <a:latin typeface="Times New Roman" panose="02020603050405020304" pitchFamily="18" charset="0"/>
                <a:cs typeface="Times New Roman" panose="02020603050405020304" pitchFamily="18" charset="0"/>
              </a:rPr>
              <a:t>Issue</a:t>
            </a:r>
            <a:r>
              <a:rPr lang="en-US" sz="2400" kern="0" dirty="0">
                <a:solidFill>
                  <a:srgbClr val="343434"/>
                </a:solidFill>
                <a:effectLst/>
                <a:latin typeface="Times New Roman" panose="02020603050405020304" pitchFamily="18" charset="0"/>
                <a:cs typeface="Times New Roman" panose="02020603050405020304" pitchFamily="18" charset="0"/>
              </a:rPr>
              <a:t> Pension </a:t>
            </a:r>
            <a:endParaRPr lang="en-US" sz="2400" dirty="0">
              <a:latin typeface="Times New Roman" panose="02020603050405020304" pitchFamily="18" charset="0"/>
              <a:cs typeface="Times New Roman" panose="02020603050405020304" pitchFamily="18" charset="0"/>
            </a:endParaRPr>
          </a:p>
          <a:p>
            <a:r>
              <a:rPr lang="en-US" sz="2400" kern="0" dirty="0">
                <a:solidFill>
                  <a:srgbClr val="343434"/>
                </a:solidFill>
                <a:effectLst/>
                <a:latin typeface="Times New Roman" panose="02020603050405020304" pitchFamily="18" charset="0"/>
                <a:cs typeface="Times New Roman" panose="02020603050405020304" pitchFamily="18" charset="0"/>
              </a:rPr>
              <a:t>Load</a:t>
            </a:r>
            <a:r>
              <a:rPr lang="en-US" sz="2400" kern="0" dirty="0">
                <a:solidFill>
                  <a:srgbClr val="343434"/>
                </a:solidFill>
                <a:effectLst/>
                <a:latin typeface="Times New Roman" panose="02020603050405020304" pitchFamily="18" charset="0"/>
                <a:cs typeface="Times New Roman" panose="02020603050405020304" pitchFamily="18" charset="0"/>
              </a:rPr>
              <a:t> Pension</a:t>
            </a:r>
            <a:endParaRPr lang="en-IN" sz="2400" dirty="0">
              <a:latin typeface="Times New Roman" panose="02020603050405020304" pitchFamily="18" charset="0"/>
              <a:cs typeface="Times New Roman" panose="02020603050405020304" pitchFamily="18" charset="0"/>
            </a:endParaRPr>
          </a:p>
        </p:txBody>
      </p:sp>
      <p:pic>
        <p:nvPicPr>
          <p:cNvPr id="1026" name="Picture 2" descr="Free Implementation Cliparts, Download Free Implementation Cliparts png  images, Free ClipArts on Clipart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4784" y="2500669"/>
            <a:ext cx="4772927" cy="2985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cs typeface="Arial Black" panose="020B0A04020102020204" pitchFamily="34" charset="0"/>
              </a:rPr>
              <a:t>Architecture of application</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8" name="Slide Number Placeholder 7"/>
          <p:cNvSpPr>
            <a:spLocks noGrp="1"/>
          </p:cNvSpPr>
          <p:nvPr>
            <p:ph type="sldNum" sz="quarter" idx="12"/>
          </p:nvPr>
        </p:nvSpPr>
        <p:spPr/>
        <p:txBody>
          <a:bodyPr/>
          <a:lstStyle/>
          <a:p>
            <a:fld id="{48F63A3B-78C7-47BE-AE5E-E10140E04643}" type="slidenum">
              <a:rPr lang="en-US" smtClean="0"/>
            </a:fld>
            <a:endParaRPr lang="en-US" dirty="0"/>
          </a:p>
        </p:txBody>
      </p:sp>
      <p:pic>
        <p:nvPicPr>
          <p:cNvPr id="5" name="Google Shape;161;p18"/>
          <p:cNvPicPr preferRelativeResize="0">
            <a:picLocks noGrp="1"/>
          </p:cNvPicPr>
          <p:nvPr>
            <p:ph sz="half" idx="1"/>
          </p:nvPr>
        </p:nvPicPr>
        <p:blipFill rotWithShape="1">
          <a:blip r:embed="rId2"/>
          <a:srcRect/>
          <a:stretch>
            <a:fillRect/>
          </a:stretch>
        </p:blipFill>
        <p:spPr>
          <a:xfrm>
            <a:off x="1440511" y="2468880"/>
            <a:ext cx="9310978" cy="376891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2722" y="731520"/>
            <a:ext cx="5275990" cy="691601"/>
          </a:xfrm>
        </p:spPr>
        <p:txBody>
          <a:bodyPr/>
          <a:lstStyle/>
          <a:p>
            <a:r>
              <a:rPr lang="en-US" sz="3600" dirty="0"/>
              <a:t>Procedure</a:t>
            </a:r>
            <a:br>
              <a:rPr lang="en-US" dirty="0"/>
            </a:br>
            <a:endParaRPr lang="en-US" dirty="0"/>
          </a:p>
        </p:txBody>
      </p:sp>
      <p:sp>
        <p:nvSpPr>
          <p:cNvPr id="4" name="Text Placeholder 3"/>
          <p:cNvSpPr>
            <a:spLocks noGrp="1"/>
          </p:cNvSpPr>
          <p:nvPr>
            <p:ph type="body" sz="quarter" idx="13"/>
          </p:nvPr>
        </p:nvSpPr>
        <p:spPr>
          <a:xfrm>
            <a:off x="4247535" y="1907459"/>
            <a:ext cx="7590503" cy="4699818"/>
          </a:xfrm>
        </p:spPr>
        <p:txBody>
          <a:bodyPr/>
          <a:lstStyle/>
          <a:p>
            <a:pPr marL="285750" indent="-285750" algn="just">
              <a:lnSpc>
                <a:spcPct val="150000"/>
              </a:lnSpc>
              <a:buFont typeface="Arial" panose="020B0604020202020204" pitchFamily="34" charset="0"/>
              <a:buChar char="•"/>
            </a:pPr>
            <a:r>
              <a:rPr lang="en-US" sz="1800" kern="0" dirty="0">
                <a:solidFill>
                  <a:srgbClr val="343434"/>
                </a:solidFill>
                <a:effectLst/>
                <a:latin typeface="Poppins-Medium"/>
              </a:rPr>
              <a:t>Project</a:t>
            </a:r>
            <a:r>
              <a:rPr lang="en-US" sz="1800" kern="0" dirty="0">
                <a:solidFill>
                  <a:srgbClr val="343434"/>
                </a:solidFill>
                <a:effectLst/>
                <a:latin typeface="ChromeSansMM"/>
              </a:rPr>
              <a:t> </a:t>
            </a:r>
            <a:r>
              <a:rPr lang="en-US" sz="1800" kern="0" dirty="0">
                <a:solidFill>
                  <a:srgbClr val="343434"/>
                </a:solidFill>
                <a:effectLst/>
                <a:latin typeface="Poppins-Medium"/>
              </a:rPr>
              <a:t>structure</a:t>
            </a:r>
            <a:r>
              <a:rPr lang="en-US" sz="1800" kern="0" dirty="0">
                <a:solidFill>
                  <a:srgbClr val="343434"/>
                </a:solidFill>
                <a:effectLst/>
                <a:latin typeface="ChromeSansMM"/>
              </a:rPr>
              <a:t> </a:t>
            </a:r>
            <a:r>
              <a:rPr lang="en-US" sz="1800" kern="0" dirty="0">
                <a:solidFill>
                  <a:srgbClr val="343434"/>
                </a:solidFill>
                <a:effectLst/>
                <a:latin typeface="Poppins-Medium"/>
              </a:rPr>
              <a:t>is</a:t>
            </a:r>
            <a:r>
              <a:rPr lang="en-US" sz="1800" kern="0" dirty="0">
                <a:solidFill>
                  <a:srgbClr val="343434"/>
                </a:solidFill>
                <a:effectLst/>
                <a:latin typeface="ChromeSansMM"/>
              </a:rPr>
              <a:t> </a:t>
            </a:r>
            <a:r>
              <a:rPr lang="en-US" sz="1800" kern="0" dirty="0">
                <a:solidFill>
                  <a:srgbClr val="343434"/>
                </a:solidFill>
                <a:effectLst/>
                <a:latin typeface="Poppins-Medium"/>
              </a:rPr>
              <a:t>created</a:t>
            </a:r>
            <a:r>
              <a:rPr lang="en-US" sz="1800" kern="0" dirty="0">
                <a:solidFill>
                  <a:srgbClr val="343434"/>
                </a:solidFill>
                <a:effectLst/>
                <a:latin typeface="ChromeSansMM"/>
              </a:rPr>
              <a:t> </a:t>
            </a:r>
            <a:r>
              <a:rPr lang="en-US" sz="1800" kern="0" dirty="0">
                <a:solidFill>
                  <a:srgbClr val="343434"/>
                </a:solidFill>
                <a:effectLst/>
                <a:latin typeface="Poppins-Medium"/>
              </a:rPr>
              <a:t>using</a:t>
            </a:r>
            <a:r>
              <a:rPr lang="en-US" sz="1800" kern="0" dirty="0">
                <a:solidFill>
                  <a:srgbClr val="343434"/>
                </a:solidFill>
                <a:effectLst/>
                <a:latin typeface="ChromeSansMM"/>
              </a:rPr>
              <a:t> </a:t>
            </a:r>
            <a:r>
              <a:rPr lang="en-US" sz="1800" kern="0" dirty="0">
                <a:solidFill>
                  <a:srgbClr val="343434"/>
                </a:solidFill>
                <a:effectLst/>
                <a:latin typeface="Poppins-Medium"/>
              </a:rPr>
              <a:t>Spring</a:t>
            </a:r>
            <a:r>
              <a:rPr lang="en-US" sz="1800" kern="0" dirty="0">
                <a:solidFill>
                  <a:srgbClr val="343434"/>
                </a:solidFill>
                <a:effectLst/>
                <a:latin typeface="ChromeSansMM"/>
              </a:rPr>
              <a:t> </a:t>
            </a:r>
            <a:r>
              <a:rPr lang="en-US" sz="1800" kern="0" dirty="0">
                <a:solidFill>
                  <a:srgbClr val="343434"/>
                </a:solidFill>
                <a:effectLst/>
                <a:latin typeface="Poppins-Medium"/>
              </a:rPr>
              <a:t>Initializer</a:t>
            </a:r>
            <a:r>
              <a:rPr lang="en-US" sz="1800" kern="0" dirty="0">
                <a:solidFill>
                  <a:srgbClr val="343434"/>
                </a:solidFill>
                <a:effectLst/>
                <a:latin typeface="ChromeSansMM"/>
              </a:rPr>
              <a:t> </a:t>
            </a:r>
            <a:r>
              <a:rPr lang="en-US" sz="1800" kern="0" dirty="0">
                <a:solidFill>
                  <a:srgbClr val="343434"/>
                </a:solidFill>
                <a:effectLst/>
                <a:latin typeface="Poppins-Medium"/>
              </a:rPr>
              <a:t>by</a:t>
            </a:r>
            <a:r>
              <a:rPr lang="en-US" sz="1800" kern="0" dirty="0">
                <a:solidFill>
                  <a:srgbClr val="343434"/>
                </a:solidFill>
                <a:effectLst/>
                <a:latin typeface="ChromeSansMM"/>
              </a:rPr>
              <a:t> </a:t>
            </a:r>
            <a:r>
              <a:rPr lang="en-US" sz="1800" kern="0" dirty="0">
                <a:solidFill>
                  <a:srgbClr val="343434"/>
                </a:solidFill>
                <a:effectLst/>
                <a:latin typeface="Poppins-Medium"/>
              </a:rPr>
              <a:t>adding</a:t>
            </a:r>
            <a:r>
              <a:rPr lang="en-US" sz="1800" kern="0" dirty="0">
                <a:solidFill>
                  <a:srgbClr val="343434"/>
                </a:solidFill>
                <a:effectLst/>
                <a:latin typeface="ChromeSansMM"/>
              </a:rPr>
              <a:t> </a:t>
            </a:r>
            <a:r>
              <a:rPr lang="en-US" sz="1800" kern="0" dirty="0">
                <a:solidFill>
                  <a:srgbClr val="343434"/>
                </a:solidFill>
                <a:effectLst/>
                <a:latin typeface="Poppins-Medium"/>
              </a:rPr>
              <a:t>all</a:t>
            </a:r>
            <a:r>
              <a:rPr lang="en-US" sz="1800" kern="0" dirty="0">
                <a:solidFill>
                  <a:srgbClr val="343434"/>
                </a:solidFill>
                <a:effectLst/>
                <a:latin typeface="ChromeSansMM"/>
              </a:rPr>
              <a:t> </a:t>
            </a:r>
            <a:r>
              <a:rPr lang="en-US" sz="1800" kern="0" dirty="0">
                <a:solidFill>
                  <a:srgbClr val="343434"/>
                </a:solidFill>
                <a:effectLst/>
                <a:latin typeface="Poppins-Medium"/>
              </a:rPr>
              <a:t>the required</a:t>
            </a:r>
            <a:r>
              <a:rPr lang="en-US" sz="1800" kern="0" dirty="0">
                <a:solidFill>
                  <a:srgbClr val="343434"/>
                </a:solidFill>
                <a:effectLst/>
                <a:latin typeface="ChromeSansMM"/>
              </a:rPr>
              <a:t> </a:t>
            </a:r>
            <a:r>
              <a:rPr lang="en-US" sz="1800" kern="0" dirty="0">
                <a:solidFill>
                  <a:srgbClr val="343434"/>
                </a:solidFill>
                <a:effectLst/>
                <a:latin typeface="Poppins-Medium"/>
              </a:rPr>
              <a:t>dependencies, plugins</a:t>
            </a:r>
            <a:r>
              <a:rPr lang="en-US" sz="1800" kern="0" dirty="0">
                <a:solidFill>
                  <a:srgbClr val="343434"/>
                </a:solidFill>
                <a:effectLst/>
                <a:latin typeface="ChromeSansMM"/>
              </a:rPr>
              <a:t> </a:t>
            </a:r>
            <a:r>
              <a:rPr lang="en-US" sz="1800" kern="0" dirty="0">
                <a:solidFill>
                  <a:srgbClr val="343434"/>
                </a:solidFill>
                <a:effectLst/>
                <a:latin typeface="Poppins-Medium"/>
              </a:rPr>
              <a:t>and</a:t>
            </a:r>
            <a:r>
              <a:rPr lang="en-US" sz="1800" kern="0" dirty="0">
                <a:solidFill>
                  <a:srgbClr val="343434"/>
                </a:solidFill>
                <a:effectLst/>
                <a:latin typeface="ChromeSansMM"/>
              </a:rPr>
              <a:t> </a:t>
            </a:r>
            <a:r>
              <a:rPr lang="en-US" sz="1800" kern="0" dirty="0">
                <a:solidFill>
                  <a:srgbClr val="343434"/>
                </a:solidFill>
                <a:effectLst/>
                <a:latin typeface="Poppins-Medium"/>
              </a:rPr>
              <a:t>versions. </a:t>
            </a:r>
            <a:endParaRPr lang="en-US" dirty="0"/>
          </a:p>
          <a:p>
            <a:pPr marL="285750" indent="-285750" algn="just">
              <a:buFont typeface="Arial" panose="020B0604020202020204" pitchFamily="34" charset="0"/>
              <a:buChar char="•"/>
            </a:pPr>
            <a:r>
              <a:rPr lang="en-US" sz="1800" kern="0" dirty="0">
                <a:solidFill>
                  <a:srgbClr val="343434"/>
                </a:solidFill>
                <a:effectLst/>
                <a:latin typeface="Poppins-Medium"/>
              </a:rPr>
              <a:t>Write</a:t>
            </a:r>
            <a:r>
              <a:rPr lang="en-US" sz="1800" kern="0" dirty="0">
                <a:solidFill>
                  <a:srgbClr val="343434"/>
                </a:solidFill>
                <a:effectLst/>
                <a:latin typeface="ChromeSansMM"/>
              </a:rPr>
              <a:t> </a:t>
            </a:r>
            <a:r>
              <a:rPr lang="en-US" sz="1800" kern="0" dirty="0">
                <a:solidFill>
                  <a:srgbClr val="343434"/>
                </a:solidFill>
                <a:effectLst/>
                <a:latin typeface="Poppins-Medium"/>
              </a:rPr>
              <a:t>required</a:t>
            </a:r>
            <a:r>
              <a:rPr lang="en-US" sz="1800" kern="0" dirty="0">
                <a:solidFill>
                  <a:srgbClr val="343434"/>
                </a:solidFill>
                <a:effectLst/>
                <a:latin typeface="ChromeSansMM"/>
              </a:rPr>
              <a:t> </a:t>
            </a:r>
            <a:r>
              <a:rPr lang="en-US" sz="1800" kern="0" dirty="0">
                <a:solidFill>
                  <a:srgbClr val="343434"/>
                </a:solidFill>
                <a:effectLst/>
                <a:latin typeface="Poppins-Medium"/>
              </a:rPr>
              <a:t>classes</a:t>
            </a:r>
            <a:r>
              <a:rPr lang="en-US" sz="1800" kern="0" dirty="0">
                <a:solidFill>
                  <a:srgbClr val="343434"/>
                </a:solidFill>
                <a:effectLst/>
                <a:latin typeface="ChromeSansMM"/>
              </a:rPr>
              <a:t> </a:t>
            </a:r>
            <a:r>
              <a:rPr lang="en-US" sz="1800" kern="0" dirty="0">
                <a:solidFill>
                  <a:srgbClr val="343434"/>
                </a:solidFill>
                <a:effectLst/>
                <a:latin typeface="Poppins-Medium"/>
              </a:rPr>
              <a:t>and</a:t>
            </a:r>
            <a:r>
              <a:rPr lang="en-US" sz="1800" kern="0" dirty="0">
                <a:solidFill>
                  <a:srgbClr val="343434"/>
                </a:solidFill>
                <a:effectLst/>
                <a:latin typeface="ChromeSansMM"/>
              </a:rPr>
              <a:t> </a:t>
            </a:r>
            <a:r>
              <a:rPr lang="en-US" sz="1800" kern="0" dirty="0">
                <a:solidFill>
                  <a:srgbClr val="343434"/>
                </a:solidFill>
                <a:effectLst/>
                <a:latin typeface="Poppins-Medium"/>
              </a:rPr>
              <a:t>methods. </a:t>
            </a:r>
            <a:endParaRPr lang="en-US" dirty="0"/>
          </a:p>
          <a:p>
            <a:pPr marL="285750" indent="-285750" algn="just">
              <a:buFont typeface="Arial" panose="020B0604020202020204" pitchFamily="34" charset="0"/>
              <a:buChar char="•"/>
            </a:pPr>
            <a:r>
              <a:rPr lang="en-US" sz="1800" kern="0" dirty="0">
                <a:solidFill>
                  <a:srgbClr val="343434"/>
                </a:solidFill>
                <a:effectLst/>
                <a:latin typeface="Poppins-Medium"/>
              </a:rPr>
              <a:t>We</a:t>
            </a:r>
            <a:r>
              <a:rPr lang="en-US" sz="1800" kern="0" dirty="0">
                <a:solidFill>
                  <a:srgbClr val="343434"/>
                </a:solidFill>
                <a:effectLst/>
                <a:latin typeface="ChromeSansMM"/>
              </a:rPr>
              <a:t> </a:t>
            </a:r>
            <a:r>
              <a:rPr lang="en-US" sz="1800" kern="0" dirty="0">
                <a:solidFill>
                  <a:srgbClr val="343434"/>
                </a:solidFill>
                <a:effectLst/>
                <a:latin typeface="Poppins-Medium"/>
              </a:rPr>
              <a:t>have</a:t>
            </a:r>
            <a:r>
              <a:rPr lang="en-US" sz="1800" kern="0" dirty="0">
                <a:solidFill>
                  <a:srgbClr val="343434"/>
                </a:solidFill>
                <a:effectLst/>
                <a:latin typeface="ChromeSansMM"/>
              </a:rPr>
              <a:t> </a:t>
            </a:r>
            <a:r>
              <a:rPr lang="en-US" sz="1800" kern="0" dirty="0">
                <a:solidFill>
                  <a:srgbClr val="343434"/>
                </a:solidFill>
                <a:effectLst/>
                <a:latin typeface="Poppins-Medium"/>
              </a:rPr>
              <a:t>to</a:t>
            </a:r>
            <a:r>
              <a:rPr lang="en-US" sz="1800" kern="0" dirty="0">
                <a:solidFill>
                  <a:srgbClr val="343434"/>
                </a:solidFill>
                <a:effectLst/>
                <a:latin typeface="ChromeSansMM"/>
              </a:rPr>
              <a:t> </a:t>
            </a:r>
            <a:r>
              <a:rPr lang="en-US" sz="1800" kern="0" dirty="0">
                <a:solidFill>
                  <a:srgbClr val="343434"/>
                </a:solidFill>
                <a:effectLst/>
                <a:latin typeface="Poppins-Medium"/>
              </a:rPr>
              <a:t>install</a:t>
            </a:r>
            <a:r>
              <a:rPr lang="en-US" sz="1800" kern="0" dirty="0">
                <a:solidFill>
                  <a:srgbClr val="343434"/>
                </a:solidFill>
                <a:effectLst/>
                <a:latin typeface="ChromeSansMM"/>
              </a:rPr>
              <a:t> </a:t>
            </a:r>
            <a:r>
              <a:rPr lang="en-US" sz="1800" kern="0" dirty="0">
                <a:solidFill>
                  <a:srgbClr val="343434"/>
                </a:solidFill>
                <a:effectLst/>
                <a:latin typeface="Poppins-Medium"/>
              </a:rPr>
              <a:t>all</a:t>
            </a:r>
            <a:r>
              <a:rPr lang="en-US" sz="1800" kern="0" dirty="0">
                <a:solidFill>
                  <a:srgbClr val="343434"/>
                </a:solidFill>
                <a:effectLst/>
                <a:latin typeface="ChromeSansMM"/>
              </a:rPr>
              <a:t> </a:t>
            </a:r>
            <a:r>
              <a:rPr lang="en-US" sz="1800" kern="0" dirty="0">
                <a:solidFill>
                  <a:srgbClr val="343434"/>
                </a:solidFill>
                <a:effectLst/>
                <a:latin typeface="Poppins-Medium"/>
              </a:rPr>
              <a:t>the</a:t>
            </a:r>
            <a:r>
              <a:rPr lang="en-US" sz="1800" kern="0" dirty="0">
                <a:solidFill>
                  <a:srgbClr val="343434"/>
                </a:solidFill>
                <a:effectLst/>
                <a:latin typeface="ChromeSansMM"/>
              </a:rPr>
              <a:t> </a:t>
            </a:r>
            <a:r>
              <a:rPr lang="en-US" sz="1800" kern="0" dirty="0">
                <a:solidFill>
                  <a:srgbClr val="343434"/>
                </a:solidFill>
                <a:effectLst/>
                <a:latin typeface="Poppins-Medium"/>
              </a:rPr>
              <a:t>dependencies</a:t>
            </a:r>
            <a:r>
              <a:rPr lang="en-US" sz="1800" kern="0" dirty="0">
                <a:solidFill>
                  <a:srgbClr val="343434"/>
                </a:solidFill>
                <a:effectLst/>
                <a:latin typeface="ChromeSansMM"/>
              </a:rPr>
              <a:t> </a:t>
            </a:r>
            <a:r>
              <a:rPr lang="en-US" sz="1800" kern="0" dirty="0">
                <a:solidFill>
                  <a:srgbClr val="343434"/>
                </a:solidFill>
                <a:effectLst/>
                <a:latin typeface="Poppins-Medium"/>
              </a:rPr>
              <a:t>by</a:t>
            </a:r>
            <a:r>
              <a:rPr lang="en-US" sz="1800" kern="0" dirty="0">
                <a:solidFill>
                  <a:srgbClr val="343434"/>
                </a:solidFill>
                <a:effectLst/>
                <a:latin typeface="ChromeSansMM"/>
              </a:rPr>
              <a:t> </a:t>
            </a:r>
            <a:r>
              <a:rPr lang="en-US" sz="1800" kern="0" dirty="0">
                <a:solidFill>
                  <a:srgbClr val="343434"/>
                </a:solidFill>
                <a:effectLst/>
                <a:latin typeface="Poppins-Medium"/>
              </a:rPr>
              <a:t>doing</a:t>
            </a:r>
            <a:r>
              <a:rPr lang="en-US" sz="1800" kern="0" dirty="0">
                <a:solidFill>
                  <a:srgbClr val="343434"/>
                </a:solidFill>
                <a:effectLst/>
                <a:latin typeface="ChromeSansMM"/>
              </a:rPr>
              <a:t> </a:t>
            </a:r>
            <a:r>
              <a:rPr lang="en-US" sz="1800" kern="0" dirty="0">
                <a:solidFill>
                  <a:srgbClr val="343434"/>
                </a:solidFill>
                <a:effectLst/>
                <a:latin typeface="Poppins-Medium"/>
              </a:rPr>
              <a:t>mvn</a:t>
            </a:r>
            <a:r>
              <a:rPr lang="en-US" sz="1800" kern="0" dirty="0">
                <a:solidFill>
                  <a:srgbClr val="343434"/>
                </a:solidFill>
                <a:effectLst/>
                <a:latin typeface="ChromeSansMM"/>
              </a:rPr>
              <a:t> </a:t>
            </a:r>
            <a:r>
              <a:rPr lang="en-US" sz="1800" kern="0" dirty="0">
                <a:solidFill>
                  <a:srgbClr val="343434"/>
                </a:solidFill>
                <a:effectLst/>
                <a:latin typeface="Poppins-Medium"/>
              </a:rPr>
              <a:t>clean</a:t>
            </a:r>
            <a:r>
              <a:rPr lang="en-US" sz="1800" kern="0" dirty="0">
                <a:solidFill>
                  <a:srgbClr val="343434"/>
                </a:solidFill>
                <a:effectLst/>
                <a:latin typeface="ChromeSansMM"/>
              </a:rPr>
              <a:t> </a:t>
            </a:r>
            <a:r>
              <a:rPr lang="en-US" sz="1800" kern="0" dirty="0">
                <a:solidFill>
                  <a:srgbClr val="343434"/>
                </a:solidFill>
                <a:effectLst/>
                <a:latin typeface="Poppins-Medium"/>
              </a:rPr>
              <a:t>install.</a:t>
            </a:r>
            <a:endParaRPr lang="en-US" dirty="0"/>
          </a:p>
          <a:p>
            <a:pPr marL="285750" indent="-285750" algn="just">
              <a:buFont typeface="Arial" panose="020B0604020202020204" pitchFamily="34" charset="0"/>
              <a:buChar char="•"/>
            </a:pPr>
            <a:r>
              <a:rPr lang="en-US" sz="1800" kern="0" dirty="0">
                <a:solidFill>
                  <a:srgbClr val="343434"/>
                </a:solidFill>
                <a:effectLst/>
                <a:latin typeface="Poppins-Medium"/>
              </a:rPr>
              <a:t>Start</a:t>
            </a:r>
            <a:r>
              <a:rPr lang="en-US" sz="1800" kern="0" dirty="0">
                <a:solidFill>
                  <a:srgbClr val="343434"/>
                </a:solidFill>
                <a:effectLst/>
                <a:latin typeface="ChromeSansMM"/>
              </a:rPr>
              <a:t> </a:t>
            </a:r>
            <a:r>
              <a:rPr lang="en-US" sz="1800" kern="0" dirty="0">
                <a:solidFill>
                  <a:srgbClr val="343434"/>
                </a:solidFill>
                <a:effectLst/>
                <a:latin typeface="Poppins-Medium"/>
              </a:rPr>
              <a:t>MySQL</a:t>
            </a:r>
            <a:r>
              <a:rPr lang="en-US" sz="1800" kern="0" dirty="0">
                <a:solidFill>
                  <a:srgbClr val="343434"/>
                </a:solidFill>
                <a:effectLst/>
                <a:latin typeface="ChromeSansMM"/>
              </a:rPr>
              <a:t> </a:t>
            </a:r>
            <a:r>
              <a:rPr lang="en-US" sz="1800" kern="0" dirty="0">
                <a:solidFill>
                  <a:srgbClr val="343434"/>
                </a:solidFill>
                <a:effectLst/>
                <a:latin typeface="Poppins-Medium"/>
              </a:rPr>
              <a:t>image</a:t>
            </a:r>
            <a:r>
              <a:rPr lang="en-US" sz="1800" kern="0" dirty="0">
                <a:solidFill>
                  <a:srgbClr val="343434"/>
                </a:solidFill>
                <a:effectLst/>
                <a:latin typeface="ChromeSansMM"/>
              </a:rPr>
              <a:t> </a:t>
            </a:r>
            <a:r>
              <a:rPr lang="en-US" sz="1800" kern="0" dirty="0">
                <a:solidFill>
                  <a:srgbClr val="343434"/>
                </a:solidFill>
                <a:effectLst/>
                <a:latin typeface="Poppins-Medium"/>
              </a:rPr>
              <a:t>in</a:t>
            </a:r>
            <a:r>
              <a:rPr lang="en-US" sz="1800" kern="0" dirty="0">
                <a:solidFill>
                  <a:srgbClr val="343434"/>
                </a:solidFill>
                <a:effectLst/>
                <a:latin typeface="ChromeSansMM"/>
              </a:rPr>
              <a:t> </a:t>
            </a:r>
            <a:r>
              <a:rPr lang="en-US" sz="1800" kern="0" dirty="0">
                <a:solidFill>
                  <a:srgbClr val="343434"/>
                </a:solidFill>
                <a:effectLst/>
                <a:latin typeface="Poppins-Medium"/>
              </a:rPr>
              <a:t>docker</a:t>
            </a:r>
            <a:r>
              <a:rPr lang="en-US" sz="1800" kern="0" dirty="0">
                <a:solidFill>
                  <a:srgbClr val="343434"/>
                </a:solidFill>
                <a:effectLst/>
                <a:latin typeface="ChromeSansMM"/>
              </a:rPr>
              <a:t> </a:t>
            </a:r>
            <a:r>
              <a:rPr lang="en-US" sz="1800" kern="0" dirty="0">
                <a:solidFill>
                  <a:srgbClr val="343434"/>
                </a:solidFill>
                <a:effectLst/>
                <a:latin typeface="Poppins-Medium"/>
              </a:rPr>
              <a:t>using</a:t>
            </a:r>
            <a:r>
              <a:rPr lang="en-US" sz="1800" kern="0" dirty="0">
                <a:solidFill>
                  <a:srgbClr val="343434"/>
                </a:solidFill>
                <a:effectLst/>
                <a:latin typeface="ChromeSansMM"/>
              </a:rPr>
              <a:t> </a:t>
            </a:r>
            <a:r>
              <a:rPr lang="en-US" sz="1800" kern="0" dirty="0">
                <a:solidFill>
                  <a:srgbClr val="343434"/>
                </a:solidFill>
                <a:effectLst/>
                <a:latin typeface="Poppins-Medium"/>
              </a:rPr>
              <a:t>docker-compose</a:t>
            </a:r>
            <a:r>
              <a:rPr lang="en-US" sz="1800" kern="0" dirty="0">
                <a:solidFill>
                  <a:srgbClr val="343434"/>
                </a:solidFill>
                <a:effectLst/>
                <a:latin typeface="ChromeSansMM"/>
              </a:rPr>
              <a:t> </a:t>
            </a:r>
            <a:r>
              <a:rPr lang="en-US" sz="1800" kern="0" dirty="0">
                <a:solidFill>
                  <a:srgbClr val="343434"/>
                </a:solidFill>
                <a:effectLst/>
                <a:latin typeface="Poppins-Medium"/>
              </a:rPr>
              <a:t>-f</a:t>
            </a:r>
            <a:r>
              <a:rPr lang="en-US" sz="1800" kern="0" dirty="0">
                <a:solidFill>
                  <a:srgbClr val="343434"/>
                </a:solidFill>
                <a:effectLst/>
                <a:latin typeface="ChromeSansMM"/>
              </a:rPr>
              <a:t> </a:t>
            </a:r>
            <a:r>
              <a:rPr lang="en-US" sz="1800" kern="0" dirty="0">
                <a:solidFill>
                  <a:srgbClr val="343434"/>
                </a:solidFill>
                <a:effectLst/>
                <a:latin typeface="Poppins-Medium"/>
              </a:rPr>
              <a:t>docker- compose-mysql.yml</a:t>
            </a:r>
            <a:r>
              <a:rPr lang="en-US" sz="1800" kern="0" dirty="0">
                <a:solidFill>
                  <a:srgbClr val="343434"/>
                </a:solidFill>
                <a:effectLst/>
                <a:latin typeface="ChromeSansMM"/>
              </a:rPr>
              <a:t> </a:t>
            </a:r>
            <a:r>
              <a:rPr lang="en-US" sz="1800" kern="0" dirty="0">
                <a:solidFill>
                  <a:srgbClr val="343434"/>
                </a:solidFill>
                <a:effectLst/>
                <a:latin typeface="Poppins-Medium"/>
              </a:rPr>
              <a:t>up</a:t>
            </a:r>
            <a:r>
              <a:rPr lang="en-US" sz="1800" kern="0" dirty="0">
                <a:solidFill>
                  <a:srgbClr val="343434"/>
                </a:solidFill>
                <a:effectLst/>
                <a:latin typeface="ChromeSansMM"/>
              </a:rPr>
              <a:t> </a:t>
            </a:r>
            <a:r>
              <a:rPr lang="en-US" sz="1800" kern="0" dirty="0">
                <a:solidFill>
                  <a:srgbClr val="343434"/>
                </a:solidFill>
                <a:effectLst/>
                <a:latin typeface="Poppins-Medium"/>
              </a:rPr>
              <a:t>-d </a:t>
            </a:r>
            <a:endParaRPr lang="en-US" dirty="0"/>
          </a:p>
          <a:p>
            <a:pPr marL="285750" indent="-285750" algn="just">
              <a:buFont typeface="Arial" panose="020B0604020202020204" pitchFamily="34" charset="0"/>
              <a:buChar char="•"/>
            </a:pPr>
            <a:r>
              <a:rPr lang="en-US" sz="1800" kern="0" dirty="0">
                <a:solidFill>
                  <a:srgbClr val="343434"/>
                </a:solidFill>
                <a:effectLst/>
                <a:latin typeface="Poppins-Medium"/>
              </a:rPr>
              <a:t>We</a:t>
            </a:r>
            <a:r>
              <a:rPr lang="en-US" sz="1800" kern="0" dirty="0">
                <a:solidFill>
                  <a:srgbClr val="343434"/>
                </a:solidFill>
                <a:effectLst/>
                <a:latin typeface="ChromeSansMM"/>
              </a:rPr>
              <a:t> </a:t>
            </a:r>
            <a:r>
              <a:rPr lang="en-US" sz="1800" kern="0" dirty="0">
                <a:solidFill>
                  <a:srgbClr val="343434"/>
                </a:solidFill>
                <a:effectLst/>
                <a:latin typeface="Poppins-Medium"/>
              </a:rPr>
              <a:t>have</a:t>
            </a:r>
            <a:r>
              <a:rPr lang="en-US" sz="1800" kern="0" dirty="0">
                <a:solidFill>
                  <a:srgbClr val="343434"/>
                </a:solidFill>
                <a:effectLst/>
                <a:latin typeface="ChromeSansMM"/>
              </a:rPr>
              <a:t> </a:t>
            </a:r>
            <a:r>
              <a:rPr lang="en-US" sz="1800" kern="0" dirty="0">
                <a:solidFill>
                  <a:srgbClr val="343434"/>
                </a:solidFill>
                <a:effectLst/>
                <a:latin typeface="Poppins-Medium"/>
              </a:rPr>
              <a:t>to</a:t>
            </a:r>
            <a:r>
              <a:rPr lang="en-US" sz="1800" kern="0" dirty="0">
                <a:solidFill>
                  <a:srgbClr val="343434"/>
                </a:solidFill>
                <a:effectLst/>
                <a:latin typeface="ChromeSansMM"/>
              </a:rPr>
              <a:t> </a:t>
            </a:r>
            <a:r>
              <a:rPr lang="en-US" sz="1800" kern="0" dirty="0">
                <a:solidFill>
                  <a:srgbClr val="343434"/>
                </a:solidFill>
                <a:effectLst/>
                <a:latin typeface="Poppins-Medium"/>
              </a:rPr>
              <a:t>run</a:t>
            </a:r>
            <a:r>
              <a:rPr lang="en-US" sz="1800" kern="0" dirty="0">
                <a:solidFill>
                  <a:srgbClr val="343434"/>
                </a:solidFill>
                <a:effectLst/>
                <a:latin typeface="ChromeSansMM"/>
              </a:rPr>
              <a:t> </a:t>
            </a:r>
            <a:r>
              <a:rPr lang="en-US" sz="1800" kern="0" dirty="0">
                <a:solidFill>
                  <a:srgbClr val="343434"/>
                </a:solidFill>
                <a:effectLst/>
                <a:latin typeface="Poppins-Medium"/>
              </a:rPr>
              <a:t>the</a:t>
            </a:r>
            <a:r>
              <a:rPr lang="en-US" sz="1800" kern="0" dirty="0">
                <a:solidFill>
                  <a:srgbClr val="343434"/>
                </a:solidFill>
                <a:effectLst/>
                <a:latin typeface="ChromeSansMM"/>
              </a:rPr>
              <a:t> </a:t>
            </a:r>
            <a:r>
              <a:rPr lang="en-US" sz="1800" kern="0" dirty="0">
                <a:solidFill>
                  <a:srgbClr val="343434"/>
                </a:solidFill>
                <a:effectLst/>
                <a:latin typeface="Poppins-Medium"/>
              </a:rPr>
              <a:t>application</a:t>
            </a:r>
            <a:r>
              <a:rPr lang="en-US" sz="1800" kern="0" dirty="0">
                <a:solidFill>
                  <a:srgbClr val="343434"/>
                </a:solidFill>
                <a:effectLst/>
                <a:latin typeface="ChromeSansMM"/>
              </a:rPr>
              <a:t> </a:t>
            </a:r>
            <a:r>
              <a:rPr lang="en-US" sz="1800" kern="0" dirty="0">
                <a:solidFill>
                  <a:srgbClr val="343434"/>
                </a:solidFill>
                <a:effectLst/>
                <a:latin typeface="Poppins-Medium"/>
              </a:rPr>
              <a:t>by</a:t>
            </a:r>
            <a:r>
              <a:rPr lang="en-US" sz="1800" kern="0" dirty="0">
                <a:solidFill>
                  <a:srgbClr val="343434"/>
                </a:solidFill>
                <a:effectLst/>
                <a:latin typeface="ChromeSansMM"/>
              </a:rPr>
              <a:t> </a:t>
            </a:r>
            <a:r>
              <a:rPr lang="en-US" sz="1800" kern="0" dirty="0">
                <a:solidFill>
                  <a:srgbClr val="343434"/>
                </a:solidFill>
                <a:effectLst/>
                <a:latin typeface="Poppins-Medium"/>
              </a:rPr>
              <a:t>using</a:t>
            </a:r>
            <a:r>
              <a:rPr lang="en-US" sz="1800" kern="0" dirty="0">
                <a:solidFill>
                  <a:srgbClr val="343434"/>
                </a:solidFill>
                <a:effectLst/>
                <a:latin typeface="ChromeSansMM"/>
              </a:rPr>
              <a:t> </a:t>
            </a:r>
            <a:r>
              <a:rPr lang="en-US" sz="1800" kern="0" dirty="0">
                <a:solidFill>
                  <a:srgbClr val="343434"/>
                </a:solidFill>
                <a:effectLst/>
                <a:latin typeface="Poppins-Medium"/>
              </a:rPr>
              <a:t>maven</a:t>
            </a:r>
            <a:r>
              <a:rPr lang="en-US" sz="1800" kern="0" dirty="0">
                <a:solidFill>
                  <a:srgbClr val="343434"/>
                </a:solidFill>
                <a:effectLst/>
                <a:latin typeface="ChromeSansMM"/>
              </a:rPr>
              <a:t> </a:t>
            </a:r>
            <a:r>
              <a:rPr lang="en-US" sz="1800" kern="0" dirty="0">
                <a:solidFill>
                  <a:srgbClr val="343434"/>
                </a:solidFill>
                <a:effectLst/>
                <a:latin typeface="Poppins-Medium"/>
              </a:rPr>
              <a:t>spring-boot: run. Tomcat</a:t>
            </a:r>
            <a:r>
              <a:rPr lang="en-US" sz="1800" kern="0" dirty="0">
                <a:solidFill>
                  <a:srgbClr val="343434"/>
                </a:solidFill>
                <a:effectLst/>
                <a:latin typeface="ChromeSansMM"/>
              </a:rPr>
              <a:t> </a:t>
            </a:r>
            <a:r>
              <a:rPr lang="en-US" sz="1800" kern="0" dirty="0">
                <a:solidFill>
                  <a:srgbClr val="343434"/>
                </a:solidFill>
                <a:effectLst/>
                <a:latin typeface="Poppins-Medium"/>
              </a:rPr>
              <a:t>Apache server</a:t>
            </a:r>
            <a:r>
              <a:rPr lang="en-US" sz="1800" kern="0" dirty="0">
                <a:solidFill>
                  <a:srgbClr val="343434"/>
                </a:solidFill>
                <a:effectLst/>
                <a:latin typeface="ChromeSansMM"/>
              </a:rPr>
              <a:t> </a:t>
            </a:r>
            <a:r>
              <a:rPr lang="en-US" sz="1800" kern="0" dirty="0">
                <a:solidFill>
                  <a:srgbClr val="343434"/>
                </a:solidFill>
                <a:effectLst/>
                <a:latin typeface="Poppins-Medium"/>
              </a:rPr>
              <a:t>will</a:t>
            </a:r>
            <a:r>
              <a:rPr lang="en-US" sz="1800" kern="0" dirty="0">
                <a:solidFill>
                  <a:srgbClr val="343434"/>
                </a:solidFill>
                <a:effectLst/>
                <a:latin typeface="ChromeSansMM"/>
              </a:rPr>
              <a:t> </a:t>
            </a:r>
            <a:r>
              <a:rPr lang="en-US" sz="1800" kern="0" dirty="0">
                <a:solidFill>
                  <a:srgbClr val="343434"/>
                </a:solidFill>
                <a:effectLst/>
                <a:latin typeface="Poppins-Medium"/>
              </a:rPr>
              <a:t>be</a:t>
            </a:r>
            <a:r>
              <a:rPr lang="en-US" sz="1800" kern="0" dirty="0">
                <a:solidFill>
                  <a:srgbClr val="343434"/>
                </a:solidFill>
                <a:effectLst/>
                <a:latin typeface="ChromeSansMM"/>
              </a:rPr>
              <a:t> </a:t>
            </a:r>
            <a:r>
              <a:rPr lang="en-US" sz="1800" kern="0" dirty="0">
                <a:solidFill>
                  <a:srgbClr val="343434"/>
                </a:solidFill>
                <a:effectLst/>
                <a:latin typeface="Poppins-Medium"/>
              </a:rPr>
              <a:t>started</a:t>
            </a:r>
            <a:r>
              <a:rPr lang="en-US" sz="1800" kern="0" dirty="0">
                <a:solidFill>
                  <a:srgbClr val="343434"/>
                </a:solidFill>
                <a:effectLst/>
                <a:latin typeface="ChromeSansMM"/>
              </a:rPr>
              <a:t> </a:t>
            </a:r>
            <a:r>
              <a:rPr lang="en-US" sz="1800" kern="0" dirty="0">
                <a:solidFill>
                  <a:srgbClr val="343434"/>
                </a:solidFill>
                <a:effectLst/>
                <a:latin typeface="Poppins-Medium"/>
              </a:rPr>
              <a:t>after</a:t>
            </a:r>
            <a:r>
              <a:rPr lang="en-US" sz="1800" kern="0" dirty="0">
                <a:solidFill>
                  <a:srgbClr val="343434"/>
                </a:solidFill>
                <a:effectLst/>
                <a:latin typeface="ChromeSansMM"/>
              </a:rPr>
              <a:t> </a:t>
            </a:r>
            <a:r>
              <a:rPr lang="en-US" sz="1800" kern="0" dirty="0">
                <a:solidFill>
                  <a:srgbClr val="343434"/>
                </a:solidFill>
                <a:effectLst/>
                <a:latin typeface="Poppins-Medium"/>
              </a:rPr>
              <a:t>running</a:t>
            </a:r>
            <a:r>
              <a:rPr lang="en-US" sz="1800" kern="0" dirty="0">
                <a:solidFill>
                  <a:srgbClr val="343434"/>
                </a:solidFill>
                <a:effectLst/>
                <a:latin typeface="ChromeSansMM"/>
              </a:rPr>
              <a:t> </a:t>
            </a:r>
            <a:r>
              <a:rPr lang="en-US" sz="1800" kern="0" dirty="0">
                <a:solidFill>
                  <a:srgbClr val="343434"/>
                </a:solidFill>
                <a:effectLst/>
                <a:latin typeface="Poppins-Medium"/>
              </a:rPr>
              <a:t>the</a:t>
            </a:r>
            <a:r>
              <a:rPr lang="en-US" sz="1800" kern="0" dirty="0">
                <a:solidFill>
                  <a:srgbClr val="343434"/>
                </a:solidFill>
                <a:effectLst/>
                <a:latin typeface="ChromeSansMM"/>
              </a:rPr>
              <a:t> </a:t>
            </a:r>
            <a:r>
              <a:rPr lang="en-US" sz="1800" kern="0" dirty="0">
                <a:solidFill>
                  <a:srgbClr val="343434"/>
                </a:solidFill>
                <a:effectLst/>
                <a:latin typeface="Poppins-Medium"/>
              </a:rPr>
              <a:t>project. </a:t>
            </a:r>
            <a:endParaRPr lang="en-US" dirty="0"/>
          </a:p>
          <a:p>
            <a:pPr marL="285750" indent="-285750" algn="just">
              <a:buFont typeface="Arial" panose="020B0604020202020204" pitchFamily="34" charset="0"/>
              <a:buChar char="•"/>
            </a:pPr>
            <a:r>
              <a:rPr lang="en-US" sz="1800" kern="0" dirty="0">
                <a:solidFill>
                  <a:srgbClr val="343434"/>
                </a:solidFill>
                <a:effectLst/>
                <a:latin typeface="Poppins-Medium"/>
              </a:rPr>
              <a:t>Work</a:t>
            </a:r>
            <a:r>
              <a:rPr lang="en-US" sz="1800" kern="0" dirty="0">
                <a:solidFill>
                  <a:srgbClr val="343434"/>
                </a:solidFill>
                <a:effectLst/>
                <a:latin typeface="ChromeSansMM"/>
              </a:rPr>
              <a:t> </a:t>
            </a:r>
            <a:r>
              <a:rPr lang="en-US" sz="1800" kern="0" dirty="0">
                <a:solidFill>
                  <a:srgbClr val="343434"/>
                </a:solidFill>
                <a:effectLst/>
                <a:latin typeface="Poppins-Medium"/>
              </a:rPr>
              <a:t>on</a:t>
            </a:r>
            <a:r>
              <a:rPr lang="en-US" sz="1800" kern="0" dirty="0">
                <a:solidFill>
                  <a:srgbClr val="343434"/>
                </a:solidFill>
                <a:effectLst/>
                <a:latin typeface="ChromeSansMM"/>
              </a:rPr>
              <a:t> </a:t>
            </a:r>
            <a:r>
              <a:rPr lang="en-US" sz="1800" kern="0" dirty="0">
                <a:solidFill>
                  <a:srgbClr val="343434"/>
                </a:solidFill>
                <a:effectLst/>
                <a:latin typeface="Poppins-Medium"/>
              </a:rPr>
              <a:t>the</a:t>
            </a:r>
            <a:r>
              <a:rPr lang="en-US" sz="1800" kern="0" dirty="0">
                <a:solidFill>
                  <a:srgbClr val="343434"/>
                </a:solidFill>
                <a:effectLst/>
                <a:latin typeface="ChromeSansMM"/>
              </a:rPr>
              <a:t> </a:t>
            </a:r>
            <a:r>
              <a:rPr lang="en-US" sz="1800" kern="0" dirty="0">
                <a:solidFill>
                  <a:srgbClr val="343434"/>
                </a:solidFill>
                <a:effectLst/>
                <a:latin typeface="Poppins-Medium"/>
              </a:rPr>
              <a:t>data</a:t>
            </a:r>
            <a:r>
              <a:rPr lang="en-US" sz="1800" kern="0" dirty="0">
                <a:solidFill>
                  <a:srgbClr val="343434"/>
                </a:solidFill>
                <a:effectLst/>
                <a:latin typeface="ChromeSansMM"/>
              </a:rPr>
              <a:t> </a:t>
            </a:r>
            <a:r>
              <a:rPr lang="en-US" sz="1800" kern="0" dirty="0">
                <a:solidFill>
                  <a:srgbClr val="343434"/>
                </a:solidFill>
                <a:effectLst/>
                <a:latin typeface="Poppins-Medium"/>
              </a:rPr>
              <a:t>in</a:t>
            </a:r>
            <a:r>
              <a:rPr lang="en-US" sz="1800" kern="0" dirty="0">
                <a:solidFill>
                  <a:srgbClr val="343434"/>
                </a:solidFill>
                <a:effectLst/>
                <a:latin typeface="ChromeSansMM"/>
              </a:rPr>
              <a:t> </a:t>
            </a:r>
            <a:r>
              <a:rPr lang="en-US" sz="1800" kern="0" dirty="0">
                <a:solidFill>
                  <a:srgbClr val="343434"/>
                </a:solidFill>
                <a:effectLst/>
                <a:latin typeface="Poppins-Medium"/>
              </a:rPr>
              <a:t>Postman</a:t>
            </a:r>
            <a:r>
              <a:rPr lang="en-US" sz="1800" kern="0" dirty="0">
                <a:solidFill>
                  <a:srgbClr val="343434"/>
                </a:solidFill>
                <a:effectLst/>
                <a:latin typeface="ChromeSansMM"/>
              </a:rPr>
              <a:t> </a:t>
            </a:r>
            <a:r>
              <a:rPr lang="en-US" sz="1800" kern="0" dirty="0">
                <a:solidFill>
                  <a:srgbClr val="343434"/>
                </a:solidFill>
                <a:effectLst/>
                <a:latin typeface="Poppins-Medium"/>
              </a:rPr>
              <a:t>by</a:t>
            </a:r>
            <a:r>
              <a:rPr lang="en-US" sz="1800" kern="0" dirty="0">
                <a:solidFill>
                  <a:srgbClr val="343434"/>
                </a:solidFill>
                <a:effectLst/>
                <a:latin typeface="ChromeSansMM"/>
              </a:rPr>
              <a:t> </a:t>
            </a:r>
            <a:r>
              <a:rPr lang="en-US" sz="1800" kern="0" dirty="0">
                <a:solidFill>
                  <a:srgbClr val="343434"/>
                </a:solidFill>
                <a:effectLst/>
                <a:latin typeface="Poppins-Medium"/>
              </a:rPr>
              <a:t>using</a:t>
            </a:r>
            <a:r>
              <a:rPr lang="en-US" sz="1800" kern="0" dirty="0">
                <a:solidFill>
                  <a:srgbClr val="343434"/>
                </a:solidFill>
                <a:effectLst/>
                <a:latin typeface="ChromeSansMM"/>
              </a:rPr>
              <a:t> </a:t>
            </a:r>
            <a:r>
              <a:rPr lang="en-US" sz="1800" kern="0" dirty="0">
                <a:solidFill>
                  <a:srgbClr val="343434"/>
                </a:solidFill>
                <a:effectLst/>
                <a:latin typeface="Poppins-Medium"/>
              </a:rPr>
              <a:t>URL</a:t>
            </a:r>
            <a:r>
              <a:rPr lang="en-US" sz="1800" kern="0" dirty="0">
                <a:solidFill>
                  <a:srgbClr val="343434"/>
                </a:solidFill>
                <a:effectLst/>
                <a:latin typeface="ChromeSansMM"/>
              </a:rPr>
              <a:t> </a:t>
            </a:r>
            <a:r>
              <a:rPr lang="en-US" sz="1800" kern="0" dirty="0">
                <a:solidFill>
                  <a:srgbClr val="343434"/>
                </a:solidFill>
                <a:effectLst/>
                <a:latin typeface="Poppins-Medium"/>
              </a:rPr>
              <a:t>https://localhost:</a:t>
            </a:r>
            <a:r>
              <a:rPr lang="en-US" sz="1800" kern="0" dirty="0">
                <a:solidFill>
                  <a:srgbClr val="343434"/>
                </a:solidFill>
                <a:effectLst/>
                <a:latin typeface="ChromeSansMM"/>
              </a:rPr>
              <a:t> </a:t>
            </a:r>
            <a:r>
              <a:rPr lang="en-US" sz="1800" kern="0" dirty="0">
                <a:solidFill>
                  <a:srgbClr val="343434"/>
                </a:solidFill>
                <a:effectLst/>
                <a:latin typeface="Poppins-Medium"/>
              </a:rPr>
              <a:t>port number/method</a:t>
            </a:r>
            <a:r>
              <a:rPr lang="en-US" sz="1800" kern="0" dirty="0">
                <a:solidFill>
                  <a:srgbClr val="343434"/>
                </a:solidFill>
                <a:effectLst/>
                <a:latin typeface="ChromeSansMM"/>
              </a:rPr>
              <a:t> </a:t>
            </a:r>
            <a:r>
              <a:rPr lang="en-US" sz="1800" kern="0" dirty="0">
                <a:solidFill>
                  <a:srgbClr val="343434"/>
                </a:solidFill>
                <a:effectLst/>
                <a:latin typeface="Poppins-Medium"/>
              </a:rPr>
              <a:t>name</a:t>
            </a:r>
            <a:endParaRPr lang="en-US" dirty="0"/>
          </a:p>
        </p:txBody>
      </p:sp>
      <p:sp>
        <p:nvSpPr>
          <p:cNvPr id="23" name="Slide Number Placeholder 22"/>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45887" y="983139"/>
            <a:ext cx="5693664" cy="768096"/>
          </a:xfrm>
        </p:spPr>
        <p:txBody>
          <a:bodyPr/>
          <a:lstStyle/>
          <a:p>
            <a:r>
              <a:rPr lang="en-US" dirty="0"/>
              <a:t>dockerization</a:t>
            </a:r>
            <a:endParaRPr lang="en-US" dirty="0"/>
          </a:p>
        </p:txBody>
      </p:sp>
      <p:sp>
        <p:nvSpPr>
          <p:cNvPr id="74" name="Slide Number Placeholder 73"/>
          <p:cNvSpPr>
            <a:spLocks noGrp="1"/>
          </p:cNvSpPr>
          <p:nvPr>
            <p:ph type="sldNum" sz="quarter" idx="4294967295"/>
          </p:nvPr>
        </p:nvSpPr>
        <p:spPr>
          <a:xfrm>
            <a:off x="11204575" y="457200"/>
            <a:ext cx="987425" cy="274638"/>
          </a:xfrm>
        </p:spPr>
        <p:txBody>
          <a:bodyPr/>
          <a:lstStyle/>
          <a:p>
            <a:fld id="{48F63A3B-78C7-47BE-AE5E-E10140E04643}" type="slidenum">
              <a:rPr lang="en-US" smtClean="0"/>
            </a:fld>
            <a:endParaRPr lang="en-US" dirty="0"/>
          </a:p>
        </p:txBody>
      </p:sp>
      <p:sp>
        <p:nvSpPr>
          <p:cNvPr id="24" name="Content Placeholder 23"/>
          <p:cNvSpPr>
            <a:spLocks noGrp="1"/>
          </p:cNvSpPr>
          <p:nvPr>
            <p:ph idx="1"/>
          </p:nvPr>
        </p:nvSpPr>
        <p:spPr>
          <a:xfrm>
            <a:off x="363794" y="1887794"/>
            <a:ext cx="6829486" cy="4005006"/>
          </a:xfrm>
        </p:spPr>
        <p:txBody>
          <a:bodyPr/>
          <a:lstStyle/>
          <a:p>
            <a:pPr marL="285750" indent="-285750">
              <a:buFont typeface="Arial" panose="020B0604020202020204" pitchFamily="34" charset="0"/>
              <a:buChar char="•"/>
            </a:pPr>
            <a:r>
              <a:rPr lang="en-US" sz="2200" kern="0" dirty="0">
                <a:solidFill>
                  <a:srgbClr val="343434"/>
                </a:solidFill>
                <a:effectLst/>
                <a:latin typeface="Times New Roman" panose="02020603050405020304" pitchFamily="18" charset="0"/>
                <a:cs typeface="Times New Roman" panose="02020603050405020304" pitchFamily="18" charset="0"/>
              </a:rPr>
              <a:t>Docker is a software platform that allows you to build, test, and deploy applications quickly. </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kern="0" dirty="0">
                <a:solidFill>
                  <a:srgbClr val="343434"/>
                </a:solidFill>
                <a:effectLst/>
                <a:latin typeface="Times New Roman" panose="02020603050405020304" pitchFamily="18" charset="0"/>
                <a:cs typeface="Times New Roman" panose="02020603050405020304" pitchFamily="18" charset="0"/>
              </a:rPr>
              <a:t>Docker packages software into standardized units called containers that have everything the software needs to run including libraries, system tools, code, and runtime. </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kern="0" dirty="0">
                <a:solidFill>
                  <a:srgbClr val="343434"/>
                </a:solidFill>
                <a:effectLst/>
                <a:latin typeface="Times New Roman" panose="02020603050405020304" pitchFamily="18" charset="0"/>
                <a:cs typeface="Times New Roman" panose="02020603050405020304" pitchFamily="18" charset="0"/>
              </a:rPr>
              <a:t>Using Docker, you can quickly deploy and scale applications into any environment and know your code will run.</a:t>
            </a:r>
            <a:endParaRPr lang="en-IN" sz="2200" dirty="0">
              <a:latin typeface="Times New Roman" panose="02020603050405020304" pitchFamily="18" charset="0"/>
              <a:cs typeface="Times New Roman" panose="02020603050405020304" pitchFamily="18" charset="0"/>
            </a:endParaRPr>
          </a:p>
        </p:txBody>
      </p:sp>
      <p:pic>
        <p:nvPicPr>
          <p:cNvPr id="2050" name="Picture 2" descr="What is Docker? | AW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0770" y="2116854"/>
            <a:ext cx="4307517" cy="2022526"/>
          </a:xfrm>
          <a:prstGeom prst="rect">
            <a:avLst/>
          </a:prstGeom>
          <a:noFill/>
          <a:effectLst>
            <a:outerShdw blurRad="50800" dist="50800" dir="5400000" algn="ctr" rotWithShape="0">
              <a:srgbClr val="000000">
                <a:alpha val="97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of dockerization</a:t>
            </a:r>
            <a:endParaRPr lang="en-US" dirty="0"/>
          </a:p>
        </p:txBody>
      </p:sp>
      <p:sp>
        <p:nvSpPr>
          <p:cNvPr id="218" name="Slide Number Placeholder 217"/>
          <p:cNvSpPr>
            <a:spLocks noGrp="1"/>
          </p:cNvSpPr>
          <p:nvPr>
            <p:ph type="sldNum" sz="quarter" idx="12"/>
          </p:nvPr>
        </p:nvSpPr>
        <p:spPr/>
        <p:txBody>
          <a:bodyPr/>
          <a:lstStyle/>
          <a:p>
            <a:fld id="{48F63A3B-78C7-47BE-AE5E-E10140E04643}" type="slidenum">
              <a:rPr lang="en-US" smtClean="0"/>
            </a:fld>
            <a:endParaRPr lang="en-US" dirty="0"/>
          </a:p>
        </p:txBody>
      </p:sp>
      <p:sp>
        <p:nvSpPr>
          <p:cNvPr id="7" name="Content Placeholder 6"/>
          <p:cNvSpPr>
            <a:spLocks noGrp="1"/>
          </p:cNvSpPr>
          <p:nvPr>
            <p:ph sz="half" idx="1"/>
          </p:nvPr>
        </p:nvSpPr>
        <p:spPr>
          <a:xfrm>
            <a:off x="1435509" y="2468880"/>
            <a:ext cx="6145162" cy="3538728"/>
          </a:xfrm>
          <a:solidFill>
            <a:schemeClr val="accent1"/>
          </a:solidFill>
        </p:spPr>
        <p:txBody>
          <a:bodyPr/>
          <a:lstStyle/>
          <a:p>
            <a:pPr algn="just"/>
            <a:r>
              <a:rPr lang="en-US" sz="2100" kern="0" dirty="0">
                <a:solidFill>
                  <a:srgbClr val="343434"/>
                </a:solidFill>
                <a:effectLst/>
                <a:latin typeface="Times New Roman" panose="02020603050405020304" pitchFamily="18" charset="0"/>
                <a:cs typeface="Times New Roman" panose="02020603050405020304" pitchFamily="18" charset="0"/>
              </a:rPr>
              <a:t>To dockerization we need Docker file in our application. </a:t>
            </a:r>
            <a:endParaRPr lang="en-US" sz="2100" dirty="0">
              <a:latin typeface="Times New Roman" panose="02020603050405020304" pitchFamily="18" charset="0"/>
              <a:cs typeface="Times New Roman" panose="02020603050405020304" pitchFamily="18" charset="0"/>
            </a:endParaRPr>
          </a:p>
          <a:p>
            <a:pPr algn="just"/>
            <a:r>
              <a:rPr lang="en-US" sz="2100" kern="0" dirty="0">
                <a:solidFill>
                  <a:srgbClr val="343434"/>
                </a:solidFill>
                <a:effectLst/>
                <a:latin typeface="Times New Roman" panose="02020603050405020304" pitchFamily="18" charset="0"/>
                <a:cs typeface="Times New Roman" panose="02020603050405020304" pitchFamily="18" charset="0"/>
              </a:rPr>
              <a:t>After that start docker from docker desktop </a:t>
            </a:r>
            <a:endParaRPr lang="en-US" sz="2100" dirty="0">
              <a:latin typeface="Times New Roman" panose="02020603050405020304" pitchFamily="18" charset="0"/>
              <a:cs typeface="Times New Roman" panose="02020603050405020304" pitchFamily="18" charset="0"/>
            </a:endParaRPr>
          </a:p>
          <a:p>
            <a:pPr algn="just"/>
            <a:r>
              <a:rPr lang="en-US" sz="2100" kern="0" dirty="0">
                <a:solidFill>
                  <a:srgbClr val="343434"/>
                </a:solidFill>
                <a:effectLst/>
                <a:latin typeface="Times New Roman" panose="02020603050405020304" pitchFamily="18" charset="0"/>
                <a:cs typeface="Times New Roman" panose="02020603050405020304" pitchFamily="18" charset="0"/>
              </a:rPr>
              <a:t>Run command mvn install dockerfile:build </a:t>
            </a:r>
            <a:endParaRPr lang="en-US" sz="2100" dirty="0">
              <a:latin typeface="Times New Roman" panose="02020603050405020304" pitchFamily="18" charset="0"/>
              <a:cs typeface="Times New Roman" panose="02020603050405020304" pitchFamily="18" charset="0"/>
            </a:endParaRPr>
          </a:p>
          <a:p>
            <a:pPr algn="just"/>
            <a:r>
              <a:rPr lang="en-US" sz="2100" kern="0" dirty="0">
                <a:solidFill>
                  <a:srgbClr val="343434"/>
                </a:solidFill>
                <a:effectLst/>
                <a:latin typeface="Times New Roman" panose="02020603050405020304" pitchFamily="18" charset="0"/>
                <a:cs typeface="Times New Roman" panose="02020603050405020304" pitchFamily="18" charset="0"/>
              </a:rPr>
              <a:t>Check docker desktop weather image is created or not </a:t>
            </a:r>
            <a:endParaRPr lang="en-US" sz="2100" dirty="0">
              <a:latin typeface="Times New Roman" panose="02020603050405020304" pitchFamily="18" charset="0"/>
              <a:cs typeface="Times New Roman" panose="02020603050405020304" pitchFamily="18" charset="0"/>
            </a:endParaRPr>
          </a:p>
          <a:p>
            <a:pPr algn="just"/>
            <a:r>
              <a:rPr lang="en-US" sz="2100" kern="0" dirty="0">
                <a:solidFill>
                  <a:srgbClr val="343434"/>
                </a:solidFill>
                <a:effectLst/>
                <a:latin typeface="Times New Roman" panose="02020603050405020304" pitchFamily="18" charset="0"/>
                <a:cs typeface="Times New Roman" panose="02020603050405020304" pitchFamily="18" charset="0"/>
              </a:rPr>
              <a:t>Push to docker hub from docker desktop.</a:t>
            </a:r>
            <a:endParaRPr lang="en-IN" sz="21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{1176A5A1-C400-49FF-A4CF-A54F3A5906C6}tf78438558_win32</Template>
  <TotalTime>0</TotalTime>
  <Words>2783</Words>
  <Application>WPS Presentation</Application>
  <PresentationFormat>Widescreen</PresentationFormat>
  <Paragraphs>116</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Algerian</vt:lpstr>
      <vt:lpstr>Gabriola</vt:lpstr>
      <vt:lpstr>Times New Roman</vt:lpstr>
      <vt:lpstr>Arial Black</vt:lpstr>
      <vt:lpstr>Arial Regular</vt:lpstr>
      <vt:lpstr>Times New Roman</vt:lpstr>
      <vt:lpstr>Georgia</vt:lpstr>
      <vt:lpstr>Poppins-Medium</vt:lpstr>
      <vt:lpstr>Segoe Print</vt:lpstr>
      <vt:lpstr>ChromeSansMM</vt:lpstr>
      <vt:lpstr>Sabon Next LT</vt:lpstr>
      <vt:lpstr>Arial Unicode MS</vt:lpstr>
      <vt:lpstr>Bahnschrift SemiCondensed</vt:lpstr>
      <vt:lpstr>Office Theme</vt:lpstr>
      <vt:lpstr>Pension management system </vt:lpstr>
      <vt:lpstr>contents</vt:lpstr>
      <vt:lpstr>Introduction</vt:lpstr>
      <vt:lpstr>Functionality </vt:lpstr>
      <vt:lpstr>Implemented methods</vt:lpstr>
      <vt:lpstr>Architecture of application</vt:lpstr>
      <vt:lpstr>Procedure </vt:lpstr>
      <vt:lpstr>dockerization</vt:lpstr>
      <vt:lpstr>Steps of dockerization</vt:lpstr>
      <vt:lpstr>     requirements</vt:lpstr>
      <vt:lpstr>advantages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management system </dc:title>
  <dc:creator>AAKUAL SAIBHAVANA</dc:creator>
  <cp:lastModifiedBy>sfjbs</cp:lastModifiedBy>
  <cp:revision>2</cp:revision>
  <dcterms:created xsi:type="dcterms:W3CDTF">2022-11-20T16:41:00Z</dcterms:created>
  <dcterms:modified xsi:type="dcterms:W3CDTF">2022-11-21T04:23:35Z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F055D84A54AB493BB20F9BF88FA79F2B</vt:lpwstr>
  </property>
  <property fmtid="{D5CDD505-2E9C-101B-9397-08002B2CF9AE}" pid="3" name="KSOProductBuildVer">
    <vt:lpwstr>1033-11.2.0.11214</vt:lpwstr>
  </property>
</Properties>
</file>