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Lat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8f767267f1_2_7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18f767267f1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8f767267f1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8f767267f1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8f767267f1_2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18f767267f1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8f767267f1_2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18f767267f1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8f767267f1_2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18f767267f1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f767267f1_2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18f767267f1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8f767267f1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18f767267f1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f767267f1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18f767267f1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8f767267f1_2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8f767267f1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f767267f1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18f767267f1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8f767267f1_2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18f767267f1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8f767267f1_2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18f767267f1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8f767267f1_2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8f767267f1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8f767267f1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8f767267f1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localhos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0" y="0"/>
            <a:ext cx="8520600" cy="4202700"/>
          </a:xfrm>
          <a:prstGeom prst="rect">
            <a:avLst/>
          </a:prstGeom>
          <a:noFill/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 sz="6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sz="6500">
                <a:latin typeface="Impact"/>
                <a:ea typeface="Impact"/>
                <a:cs typeface="Impact"/>
                <a:sym typeface="Impact"/>
              </a:rPr>
              <a:t>Pension Management System</a:t>
            </a:r>
            <a:endParaRPr sz="65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5226450" y="3816150"/>
            <a:ext cx="36057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5259650" y="3882525"/>
            <a:ext cx="3572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4572000" y="3402300"/>
            <a:ext cx="4260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Done By:- Jaydeep Sunil Badadare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Empid-2163470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819150" y="598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Steps of Dockerization</a:t>
            </a:r>
            <a:endParaRPr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819150" y="15532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To dockerization we need Dockerfile in our application.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2.After that start docker from docker desktop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3.Run command mvn install dockerfile:build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4.Check docker desktop </a:t>
            </a: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weather</a:t>
            </a: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 image is created or not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5.Push to docker hub from docker desktop.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19150" y="5736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740">
                <a:solidFill>
                  <a:srgbClr val="202124"/>
                </a:solidFill>
                <a:latin typeface="Impact"/>
                <a:ea typeface="Impact"/>
                <a:cs typeface="Impact"/>
                <a:sym typeface="Impact"/>
              </a:rPr>
              <a:t>System </a:t>
            </a:r>
            <a:r>
              <a:rPr lang="en-GB" sz="2740">
                <a:solidFill>
                  <a:srgbClr val="202124"/>
                </a:solidFill>
                <a:latin typeface="Impact"/>
                <a:ea typeface="Impact"/>
                <a:cs typeface="Impact"/>
                <a:sym typeface="Impact"/>
              </a:rPr>
              <a:t>Requirements</a:t>
            </a:r>
            <a:endParaRPr sz="2740">
              <a:solidFill>
                <a:srgbClr val="202124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764925" y="1416375"/>
            <a:ext cx="8245500" cy="3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7586"/>
              <a:buNone/>
            </a:pPr>
            <a:r>
              <a:rPr lang="en-GB" sz="2481"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endParaRPr sz="248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078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lang="en-GB" sz="2481">
                <a:latin typeface="Times New Roman"/>
                <a:ea typeface="Times New Roman"/>
                <a:cs typeface="Times New Roman"/>
                <a:sym typeface="Times New Roman"/>
              </a:rPr>
              <a:t>Spring-Boot Framework</a:t>
            </a:r>
            <a:endParaRPr sz="248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078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lang="en-GB" sz="2481">
                <a:latin typeface="Times New Roman"/>
                <a:ea typeface="Times New Roman"/>
                <a:cs typeface="Times New Roman"/>
                <a:sym typeface="Times New Roman"/>
              </a:rPr>
              <a:t>Necessary dependencies &amp; database</a:t>
            </a:r>
            <a:endParaRPr sz="248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078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lang="en-GB" sz="2481">
                <a:latin typeface="Times New Roman"/>
                <a:ea typeface="Times New Roman"/>
                <a:cs typeface="Times New Roman"/>
                <a:sym typeface="Times New Roman"/>
              </a:rPr>
              <a:t>Postman &amp; Docker</a:t>
            </a:r>
            <a:endParaRPr sz="248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078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lang="en-GB" sz="2481">
                <a:latin typeface="Times New Roman"/>
                <a:ea typeface="Times New Roman"/>
                <a:cs typeface="Times New Roman"/>
                <a:sym typeface="Times New Roman"/>
              </a:rPr>
              <a:t>Java SDK 11 or above</a:t>
            </a:r>
            <a:endParaRPr sz="248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078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lang="en-GB" sz="2481">
                <a:latin typeface="Times New Roman"/>
                <a:ea typeface="Times New Roman"/>
                <a:cs typeface="Times New Roman"/>
                <a:sym typeface="Times New Roman"/>
              </a:rPr>
              <a:t>IDE(Intellij,Eclipse)</a:t>
            </a:r>
            <a:endParaRPr sz="248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69924"/>
              <a:buNone/>
            </a:pPr>
            <a:r>
              <a:rPr lang="en-GB" sz="2398"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  <a:endParaRPr sz="239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71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lang="en-GB" sz="2398">
                <a:latin typeface="Times New Roman"/>
                <a:ea typeface="Times New Roman"/>
                <a:cs typeface="Times New Roman"/>
                <a:sym typeface="Times New Roman"/>
              </a:rPr>
              <a:t>Windows 10 or above</a:t>
            </a:r>
            <a:endParaRPr sz="239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46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1996"/>
              <a:buChar char="❖"/>
            </a:pPr>
            <a:r>
              <a:rPr lang="en-GB" sz="2398">
                <a:latin typeface="Times New Roman"/>
                <a:ea typeface="Times New Roman"/>
                <a:cs typeface="Times New Roman"/>
                <a:sym typeface="Times New Roman"/>
              </a:rPr>
              <a:t>RAM 8GB    </a:t>
            </a:r>
            <a:r>
              <a:rPr lang="en-GB" sz="1967"/>
              <a:t>                    </a:t>
            </a:r>
            <a:endParaRPr sz="1967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40">
                <a:solidFill>
                  <a:srgbClr val="202124"/>
                </a:solidFill>
                <a:latin typeface="Impact"/>
                <a:ea typeface="Impact"/>
                <a:cs typeface="Impact"/>
                <a:sym typeface="Impact"/>
              </a:rPr>
              <a:t>Advantages</a:t>
            </a:r>
            <a:endParaRPr sz="2640">
              <a:solidFill>
                <a:srgbClr val="202124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587500" y="1853850"/>
            <a:ext cx="8072700" cy="26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Easy to use/User friendly.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Due to database it minimize data </a:t>
            </a:r>
            <a:r>
              <a:rPr lang="en-GB" sz="2100"/>
              <a:t>redundancy</a:t>
            </a:r>
            <a:r>
              <a:rPr lang="en-GB" sz="2100"/>
              <a:t>.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Easy to perform operations like add, update,  search, delete etc.</a:t>
            </a:r>
            <a:endParaRPr sz="2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99" name="Google Shape;199;p24"/>
          <p:cNvSpPr txBox="1"/>
          <p:nvPr/>
        </p:nvSpPr>
        <p:spPr>
          <a:xfrm>
            <a:off x="-4359500" y="1679600"/>
            <a:ext cx="807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4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Conclusion</a:t>
            </a:r>
            <a:endParaRPr sz="2840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748225" y="171877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This Pension Management System is designed to manage pension activities for both applicants and pension admins. It is beneficial to a pension </a:t>
            </a: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management</a:t>
            </a: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 organization as well as employee because it is easy to use and user friendly Thus, the basic aim of carrying out this project is to develop a solution that will largely, help in the aspect of pension management which would help eliminate the problems associated with the manual process and easy to manage pensions.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1071200" y="1137750"/>
            <a:ext cx="7978200" cy="3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9"/>
              <a:buNone/>
            </a:pPr>
            <a:r>
              <a:rPr lang="en-GB" sz="10900">
                <a:solidFill>
                  <a:srgbClr val="660000"/>
                </a:solidFill>
                <a:latin typeface="Impact"/>
                <a:ea typeface="Impact"/>
                <a:cs typeface="Impact"/>
                <a:sym typeface="Impact"/>
              </a:rPr>
              <a:t>Thank You.</a:t>
            </a:r>
            <a:endParaRPr sz="10900">
              <a:solidFill>
                <a:srgbClr val="66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729450" y="3726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40">
                <a:solidFill>
                  <a:srgbClr val="202124"/>
                </a:solidFill>
                <a:latin typeface="Impact"/>
                <a:ea typeface="Impact"/>
                <a:cs typeface="Impact"/>
                <a:sym typeface="Impact"/>
              </a:rPr>
              <a:t>Table of Contents</a:t>
            </a:r>
            <a:endParaRPr sz="2640">
              <a:solidFill>
                <a:srgbClr val="202124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2225" y="1002525"/>
            <a:ext cx="7973400" cy="3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AutoNum type="arabicPeriod"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AutoNum type="arabicPeriod"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Functionality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AutoNum type="arabicPeriod"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Implemented Methods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AutoNum type="arabicPeriod"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Architecture of </a:t>
            </a: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(Spring-Boot </a:t>
            </a: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Architecture)</a:t>
            </a: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AutoNum type="arabicPeriod"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Procedure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AutoNum type="arabicPeriod"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Dockerization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AutoNum type="arabicPeriod"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Steps of Dockerization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AutoNum type="arabicPeriod"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AutoNum type="arabicPeriod"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AutoNum type="arabicPeriod"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550300" y="429650"/>
            <a:ext cx="7688700" cy="8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40">
                <a:solidFill>
                  <a:srgbClr val="202124"/>
                </a:solidFill>
                <a:latin typeface="Impact"/>
                <a:ea typeface="Impact"/>
                <a:cs typeface="Impact"/>
                <a:sym typeface="Impact"/>
              </a:rPr>
              <a:t>Introduction</a:t>
            </a:r>
            <a:endParaRPr sz="2840">
              <a:solidFill>
                <a:srgbClr val="202124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727650" y="1212925"/>
            <a:ext cx="7892400" cy="3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2000">
                <a:solidFill>
                  <a:srgbClr val="2C2C2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purpose of building this application is to build a </a:t>
            </a:r>
            <a:r>
              <a:rPr lang="en-GB" sz="2000">
                <a:solidFill>
                  <a:srgbClr val="2C2C2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system</a:t>
            </a:r>
            <a:r>
              <a:rPr lang="en-GB" sz="2000">
                <a:solidFill>
                  <a:srgbClr val="2C2C2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that gives employee or employer various functionality for their pension </a:t>
            </a:r>
            <a:r>
              <a:rPr lang="en-GB" sz="2000">
                <a:solidFill>
                  <a:srgbClr val="2C2C2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management</a:t>
            </a:r>
            <a:r>
              <a:rPr lang="en-GB" sz="2000">
                <a:solidFill>
                  <a:srgbClr val="2C2C2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system.</a:t>
            </a:r>
            <a:endParaRPr sz="2000">
              <a:solidFill>
                <a:srgbClr val="2C2C2C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2000">
                <a:solidFill>
                  <a:srgbClr val="2C2C2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This application includes various function like create </a:t>
            </a:r>
            <a:r>
              <a:rPr lang="en-GB" sz="2000">
                <a:solidFill>
                  <a:srgbClr val="2C2C2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applicant , check status , check balance ,check application,issue pension ,load pension using spring boot framework.</a:t>
            </a:r>
            <a:endParaRPr sz="2000">
              <a:solidFill>
                <a:srgbClr val="2C2C2C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20950" y="3844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740">
                <a:solidFill>
                  <a:srgbClr val="202124"/>
                </a:solidFill>
                <a:latin typeface="Impact"/>
                <a:ea typeface="Impact"/>
                <a:cs typeface="Impact"/>
                <a:sym typeface="Impact"/>
              </a:rPr>
              <a:t>Functionality</a:t>
            </a:r>
            <a:endParaRPr sz="2740">
              <a:solidFill>
                <a:srgbClr val="202124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20950" y="1104225"/>
            <a:ext cx="7688700" cy="27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950">
                <a:solidFill>
                  <a:srgbClr val="2C2C2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1. </a:t>
            </a:r>
            <a:r>
              <a:rPr lang="en-GB" sz="2000">
                <a:solidFill>
                  <a:srgbClr val="2C2C2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Add Pensioner/Employee Records</a:t>
            </a:r>
            <a:endParaRPr sz="2000">
              <a:solidFill>
                <a:srgbClr val="2C2C2C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GB" sz="2000">
                <a:solidFill>
                  <a:srgbClr val="2C2C2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2. View Employee Records</a:t>
            </a:r>
            <a:endParaRPr sz="2000">
              <a:solidFill>
                <a:srgbClr val="2C2C2C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GB" sz="2000">
                <a:solidFill>
                  <a:srgbClr val="2C2C2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3. Search Records(by id)</a:t>
            </a:r>
            <a:endParaRPr sz="2000">
              <a:solidFill>
                <a:srgbClr val="2C2C2C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-GB" sz="2000">
                <a:solidFill>
                  <a:srgbClr val="2C2C2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4. Calculate Pension(by </a:t>
            </a:r>
            <a:r>
              <a:rPr lang="en-GB" sz="2000">
                <a:solidFill>
                  <a:srgbClr val="2C2C2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their status)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20950" y="3963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740">
                <a:solidFill>
                  <a:srgbClr val="202124"/>
                </a:solidFill>
                <a:latin typeface="Impact"/>
                <a:ea typeface="Impact"/>
                <a:cs typeface="Impact"/>
                <a:sym typeface="Impact"/>
              </a:rPr>
              <a:t>Implemented Methods</a:t>
            </a:r>
            <a:endParaRPr sz="2740">
              <a:solidFill>
                <a:srgbClr val="202124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20950" y="1416725"/>
            <a:ext cx="7688700" cy="26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Create Applicant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Check Status(by id)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Check Balance</a:t>
            </a:r>
            <a:r>
              <a:rPr lang="en-GB" sz="2100"/>
              <a:t>(by id)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Check Application</a:t>
            </a:r>
            <a:r>
              <a:rPr lang="en-GB" sz="2100"/>
              <a:t>(by id)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Issue Pension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Load Pension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375" y="525000"/>
            <a:ext cx="7819025" cy="396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727650" y="1343175"/>
            <a:ext cx="8081700" cy="3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 sz="2000"/>
              <a:t>Create </a:t>
            </a:r>
            <a:r>
              <a:rPr lang="en-GB" sz="2000"/>
              <a:t>Application</a:t>
            </a:r>
            <a:r>
              <a:rPr lang="en-GB" sz="2000"/>
              <a:t> structure using Spring Intillizer by adding </a:t>
            </a:r>
            <a:r>
              <a:rPr lang="en-GB" sz="2000"/>
              <a:t>requirement</a:t>
            </a:r>
            <a:r>
              <a:rPr lang="en-GB" sz="2000"/>
              <a:t>,dependency and versions.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 sz="2000"/>
              <a:t>Download zip from spring </a:t>
            </a:r>
            <a:r>
              <a:rPr lang="en-GB" sz="2000"/>
              <a:t>initializer</a:t>
            </a:r>
            <a:r>
              <a:rPr lang="en-GB" sz="2000"/>
              <a:t> and extract that and </a:t>
            </a:r>
            <a:r>
              <a:rPr lang="en-GB" sz="2000"/>
              <a:t>open</a:t>
            </a:r>
            <a:r>
              <a:rPr lang="en-GB" sz="2000"/>
              <a:t> it from IDE.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 sz="2000"/>
              <a:t>Write required </a:t>
            </a:r>
            <a:r>
              <a:rPr lang="en-GB" sz="2000"/>
              <a:t>functionality</a:t>
            </a:r>
            <a:r>
              <a:rPr lang="en-GB" sz="2000"/>
              <a:t>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 sz="2000"/>
              <a:t>We have to build the application by using maven clean install.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 sz="2000"/>
              <a:t>Start mysql image in docker using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 sz="2000"/>
              <a:t>Docker-compose -f docker-compose-mysql.yml up -d.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 sz="2000"/>
              <a:t>Run the Spring Boot Application.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6327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740">
                <a:solidFill>
                  <a:srgbClr val="202124"/>
                </a:solidFill>
                <a:latin typeface="Impact"/>
                <a:ea typeface="Impact"/>
                <a:cs typeface="Impact"/>
                <a:sym typeface="Impact"/>
              </a:rPr>
              <a:t>Procedure</a:t>
            </a:r>
            <a:endParaRPr sz="2740">
              <a:solidFill>
                <a:srgbClr val="202124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4790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40">
                <a:solidFill>
                  <a:srgbClr val="202124"/>
                </a:solidFill>
                <a:latin typeface="Impact"/>
                <a:ea typeface="Impact"/>
                <a:cs typeface="Impact"/>
                <a:sym typeface="Impact"/>
              </a:rPr>
              <a:t>Continue…</a:t>
            </a:r>
            <a:endParaRPr sz="2640">
              <a:solidFill>
                <a:srgbClr val="202124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733400" y="1100475"/>
            <a:ext cx="77802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 sz="2000"/>
              <a:t>Tomcat server will be started.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 sz="2000"/>
              <a:t>Check all functionality from postman.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 sz="2000"/>
              <a:t>Check the data in Postman by using url </a:t>
            </a:r>
            <a:r>
              <a:rPr lang="en-GB" sz="20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https://localhost</a:t>
            </a:r>
            <a:r>
              <a:rPr lang="en-GB" sz="2000"/>
              <a:t>: port number/method name.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 sz="2000"/>
              <a:t>Now we can perform the actions of methods on the data.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02124"/>
                </a:solidFill>
                <a:latin typeface="Impact"/>
                <a:ea typeface="Impact"/>
                <a:cs typeface="Impact"/>
                <a:sym typeface="Impact"/>
              </a:rPr>
              <a:t>Dockerization</a:t>
            </a:r>
            <a:endParaRPr>
              <a:solidFill>
                <a:srgbClr val="202124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700900" y="16951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Dockerizing is the process of packing, deploying, and </a:t>
            </a:r>
            <a:endParaRPr sz="19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9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running applications using Docker containers.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7700" y="290150"/>
            <a:ext cx="3002000" cy="25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