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8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Franklin Gothic Book" pitchFamily="34" charset="0"/>
      <p:regular r:id="rId17"/>
      <p:italic r:id="rId18"/>
    </p:embeddedFont>
    <p:embeddedFont>
      <p:font typeface="Georgia" pitchFamily="18" charset="0"/>
      <p:regular r:id="rId19"/>
      <p:bold r:id="rId20"/>
      <p:italic r:id="rId21"/>
      <p:boldItalic r:id="rId22"/>
    </p:embeddedFont>
    <p:embeddedFont>
      <p:font typeface="Perpetua" pitchFamily="18" charset="0"/>
      <p:regular r:id="rId23"/>
      <p:bold r:id="rId24"/>
      <p:italic r:id="rId25"/>
      <p:boldItalic r:id="rId26"/>
    </p:embeddedFont>
    <p:embeddedFont>
      <p:font typeface="Impact" pitchFamily="34" charset="0"/>
      <p:regular r:id="rId27"/>
    </p:embeddedFont>
    <p:embeddedFont>
      <p:font typeface="Wingdings 2" pitchFamily="18" charset="2"/>
      <p:regular r:id="rId28"/>
    </p:embeddedFont>
    <p:embeddedFont>
      <p:font typeface="Lato" charset="0"/>
      <p:regular r:id="rId29"/>
      <p:bold r:id="rId30"/>
      <p:italic r:id="rId31"/>
      <p:boldItalic r:id="rId32"/>
    </p:embeddedFont>
    <p:embeddedFont>
      <p:font typeface="Arial Black" pitchFamily="34" charset="0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81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26563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8f767267f1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18f767267f1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8f767267f1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8f767267f1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8f767267f1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18f767267f1_2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8f767267f1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18f767267f1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8f767267f1_2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8f767267f1_2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f767267f1_2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8f767267f1_2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8f767267f1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8f767267f1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f767267f1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8f767267f1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f767267f1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18f767267f1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f767267f1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8f767267f1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f767267f1_2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8f767267f1_2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f767267f1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8f767267f1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f767267f1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8f767267f1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8f767267f1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8f767267f1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20015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11/18/2022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2" y="1086978"/>
            <a:ext cx="9021537" cy="11455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2" y="1047540"/>
            <a:ext cx="9021537" cy="9043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2" y="2232487"/>
            <a:ext cx="9021537" cy="8289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1168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14376"/>
            <a:ext cx="7772400" cy="1021556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10953"/>
            <a:ext cx="7772400" cy="100369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4629150"/>
            <a:ext cx="40005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3" y="1782623"/>
            <a:ext cx="9013515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7" y="1756107"/>
            <a:ext cx="9013781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7" y="1851660"/>
            <a:ext cx="9014621" cy="3429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200150"/>
            <a:ext cx="1905000" cy="337185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200150"/>
            <a:ext cx="5715000" cy="33718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75413"/>
            <a:ext cx="7315200" cy="391716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84369"/>
            <a:ext cx="7315200" cy="5143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8862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3512666"/>
            <a:ext cx="9006840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9" y="3487856"/>
            <a:ext cx="9006639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1" y="3579919"/>
            <a:ext cx="9006637" cy="3660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50007"/>
            <a:ext cx="9001873" cy="34361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05979"/>
            <a:ext cx="7772400" cy="85725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5226450" y="3816150"/>
            <a:ext cx="3605700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4202700"/>
          </a:xfrm>
          <a:prstGeom prst="rect">
            <a:avLst/>
          </a:prstGeom>
          <a:noFill/>
          <a:ln w="9525" cap="flat" cmpd="sng">
            <a:solidFill>
              <a:srgbClr val="2021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 sz="6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sz="4800" dirty="0">
                <a:latin typeface="Impact"/>
                <a:ea typeface="Impact"/>
                <a:cs typeface="Impact"/>
                <a:sym typeface="Impact"/>
              </a:rPr>
              <a:t>Pension Management </a:t>
            </a:r>
            <a:r>
              <a:rPr lang="en-GB" sz="4800" dirty="0" smtClean="0">
                <a:latin typeface="Impact"/>
                <a:ea typeface="Impact"/>
                <a:cs typeface="Impact"/>
                <a:sym typeface="Impact"/>
              </a:rPr>
              <a:t>System</a:t>
            </a:r>
            <a:endParaRPr sz="4800"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5259650" y="3882525"/>
            <a:ext cx="3572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4572000" y="3402300"/>
            <a:ext cx="4260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Times New Roman"/>
                <a:ea typeface="Times New Roman"/>
                <a:cs typeface="Times New Roman"/>
                <a:sym typeface="Times New Roman"/>
              </a:rPr>
              <a:t>Done b</a:t>
            </a:r>
            <a:r>
              <a:rPr lang="en-GB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GB" sz="2000" dirty="0">
                <a:latin typeface="Times New Roman"/>
                <a:ea typeface="Times New Roman"/>
                <a:cs typeface="Times New Roman"/>
                <a:sym typeface="Times New Roman"/>
              </a:rPr>
              <a:t>:- </a:t>
            </a:r>
            <a:r>
              <a:rPr lang="en-GB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Venkatakarthik  Bonam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Empid-2174320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819150" y="5986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Steps of </a:t>
            </a:r>
            <a:r>
              <a:rPr lang="en-GB" sz="2740" dirty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Dockerization</a:t>
            </a:r>
            <a:endParaRPr sz="2740" dirty="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6" name="Google Shape;186;p22"/>
          <p:cNvSpPr txBox="1">
            <a:spLocks noGrp="1"/>
          </p:cNvSpPr>
          <p:nvPr>
            <p:ph type="body" idx="1"/>
          </p:nvPr>
        </p:nvSpPr>
        <p:spPr>
          <a:xfrm>
            <a:off x="819150" y="15532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latin typeface="Times New Roman"/>
                <a:ea typeface="Times New Roman"/>
                <a:cs typeface="Times New Roman"/>
                <a:sym typeface="Times New Roman"/>
              </a:rPr>
              <a:t>1. To dockerization we need Dockerfile in our application.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 dirty="0">
                <a:latin typeface="Times New Roman"/>
                <a:ea typeface="Times New Roman"/>
                <a:cs typeface="Times New Roman"/>
                <a:sym typeface="Times New Roman"/>
              </a:rPr>
              <a:t>2.After that start </a:t>
            </a:r>
            <a:r>
              <a:rPr lang="en-GB" sz="1700" dirty="0" smtClean="0">
                <a:latin typeface="Times New Roman"/>
                <a:ea typeface="Times New Roman"/>
                <a:cs typeface="Times New Roman"/>
                <a:sym typeface="Times New Roman"/>
              </a:rPr>
              <a:t>docker </a:t>
            </a:r>
            <a:r>
              <a:rPr lang="en-GB" sz="1700" dirty="0">
                <a:latin typeface="Times New Roman"/>
                <a:ea typeface="Times New Roman"/>
                <a:cs typeface="Times New Roman"/>
                <a:sym typeface="Times New Roman"/>
              </a:rPr>
              <a:t>from docker desktop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 dirty="0">
                <a:latin typeface="Times New Roman"/>
                <a:ea typeface="Times New Roman"/>
                <a:cs typeface="Times New Roman"/>
                <a:sym typeface="Times New Roman"/>
              </a:rPr>
              <a:t>3.Run command mvn install dockerfile:build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 dirty="0">
                <a:latin typeface="Times New Roman"/>
                <a:ea typeface="Times New Roman"/>
                <a:cs typeface="Times New Roman"/>
                <a:sym typeface="Times New Roman"/>
              </a:rPr>
              <a:t>4.Check docker desktop weather image is created or not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700" dirty="0">
                <a:latin typeface="Times New Roman"/>
                <a:ea typeface="Times New Roman"/>
                <a:cs typeface="Times New Roman"/>
                <a:sym typeface="Times New Roman"/>
              </a:rPr>
              <a:t>5.Push to docker hub from docker desktop.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>
            <a:spLocks noGrp="1"/>
          </p:cNvSpPr>
          <p:nvPr>
            <p:ph type="title"/>
          </p:nvPr>
        </p:nvSpPr>
        <p:spPr>
          <a:xfrm>
            <a:off x="819150" y="5736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40" dirty="0">
                <a:solidFill>
                  <a:srgbClr val="202124"/>
                </a:solidFill>
                <a:latin typeface="Arial Black" pitchFamily="34" charset="0"/>
                <a:ea typeface="Impact"/>
                <a:cs typeface="Impact"/>
                <a:sym typeface="Impact"/>
              </a:rPr>
              <a:t>System Requirements</a:t>
            </a:r>
            <a:endParaRPr sz="2740" dirty="0">
              <a:solidFill>
                <a:srgbClr val="202124"/>
              </a:solidFill>
              <a:latin typeface="Arial Black" pitchFamily="34" charset="0"/>
              <a:ea typeface="Impact"/>
              <a:cs typeface="Impact"/>
              <a:sym typeface="Impact"/>
            </a:endParaRPr>
          </a:p>
        </p:txBody>
      </p:sp>
      <p:sp>
        <p:nvSpPr>
          <p:cNvPr id="192" name="Google Shape;192;p23"/>
          <p:cNvSpPr txBox="1">
            <a:spLocks noGrp="1"/>
          </p:cNvSpPr>
          <p:nvPr>
            <p:ph type="body" idx="1"/>
          </p:nvPr>
        </p:nvSpPr>
        <p:spPr>
          <a:xfrm>
            <a:off x="764925" y="1416375"/>
            <a:ext cx="8245500" cy="3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7586"/>
              <a:buNone/>
            </a:pPr>
            <a:r>
              <a:rPr lang="en-GB" sz="2481" dirty="0"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endParaRPr sz="248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0787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-GB" sz="2481" dirty="0">
                <a:latin typeface="Times New Roman"/>
                <a:ea typeface="Times New Roman"/>
                <a:cs typeface="Times New Roman"/>
                <a:sym typeface="Times New Roman"/>
              </a:rPr>
              <a:t>Spring-Boot Framework</a:t>
            </a:r>
            <a:endParaRPr sz="248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07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-GB" sz="2481" dirty="0">
                <a:latin typeface="Times New Roman"/>
                <a:ea typeface="Times New Roman"/>
                <a:cs typeface="Times New Roman"/>
                <a:sym typeface="Times New Roman"/>
              </a:rPr>
              <a:t>Necessary dependencies &amp; database</a:t>
            </a:r>
            <a:endParaRPr sz="248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07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-GB" sz="2481" dirty="0">
                <a:latin typeface="Times New Roman"/>
                <a:ea typeface="Times New Roman"/>
                <a:cs typeface="Times New Roman"/>
                <a:sym typeface="Times New Roman"/>
              </a:rPr>
              <a:t>Postman &amp; Docker</a:t>
            </a:r>
            <a:endParaRPr sz="248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07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-GB" sz="2481" dirty="0">
                <a:latin typeface="Times New Roman"/>
                <a:ea typeface="Times New Roman"/>
                <a:cs typeface="Times New Roman"/>
                <a:sym typeface="Times New Roman"/>
              </a:rPr>
              <a:t>Java SDK 11 or above</a:t>
            </a:r>
            <a:endParaRPr sz="248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07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-GB" sz="2481" dirty="0">
                <a:latin typeface="Times New Roman"/>
                <a:ea typeface="Times New Roman"/>
                <a:cs typeface="Times New Roman"/>
                <a:sym typeface="Times New Roman"/>
              </a:rPr>
              <a:t>IDE(</a:t>
            </a:r>
            <a:r>
              <a:rPr lang="en-GB" sz="2481" dirty="0" err="1">
                <a:latin typeface="Times New Roman"/>
                <a:ea typeface="Times New Roman"/>
                <a:cs typeface="Times New Roman"/>
                <a:sym typeface="Times New Roman"/>
              </a:rPr>
              <a:t>Intellij</a:t>
            </a:r>
            <a:r>
              <a:rPr lang="en-GB" sz="2481" dirty="0" smtClean="0">
                <a:latin typeface="Times New Roman"/>
                <a:ea typeface="Times New Roman"/>
                <a:cs typeface="Times New Roman"/>
                <a:sym typeface="Times New Roman"/>
              </a:rPr>
              <a:t>, Eclipse</a:t>
            </a:r>
            <a:r>
              <a:rPr lang="en-GB" sz="2481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8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69924"/>
              <a:buNone/>
            </a:pPr>
            <a:r>
              <a:rPr lang="en-GB" sz="2398" dirty="0"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endParaRPr sz="239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6717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-GB" sz="2398" dirty="0">
                <a:latin typeface="Times New Roman"/>
                <a:ea typeface="Times New Roman"/>
                <a:cs typeface="Times New Roman"/>
                <a:sym typeface="Times New Roman"/>
              </a:rPr>
              <a:t>Windows 10 or above</a:t>
            </a:r>
            <a:endParaRPr sz="239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54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1996"/>
              <a:buChar char="❖"/>
            </a:pPr>
            <a:r>
              <a:rPr lang="en-GB" sz="2398" dirty="0">
                <a:latin typeface="Times New Roman"/>
                <a:ea typeface="Times New Roman"/>
                <a:cs typeface="Times New Roman"/>
                <a:sym typeface="Times New Roman"/>
              </a:rPr>
              <a:t>RAM 8GB    </a:t>
            </a:r>
            <a:r>
              <a:rPr lang="en-GB" sz="1967" dirty="0"/>
              <a:t>                    </a:t>
            </a:r>
            <a:endParaRPr sz="1967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 dirty="0">
                <a:solidFill>
                  <a:srgbClr val="202124"/>
                </a:solidFill>
                <a:latin typeface="Arial Black" pitchFamily="34" charset="0"/>
                <a:ea typeface="Impact"/>
                <a:cs typeface="Impact"/>
                <a:sym typeface="Impact"/>
              </a:rPr>
              <a:t>Advantages</a:t>
            </a:r>
            <a:endParaRPr sz="2640" dirty="0">
              <a:solidFill>
                <a:srgbClr val="202124"/>
              </a:solidFill>
              <a:latin typeface="Arial Black" pitchFamily="34" charset="0"/>
              <a:ea typeface="Impact"/>
              <a:cs typeface="Impact"/>
              <a:sym typeface="Impact"/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body" idx="1"/>
          </p:nvPr>
        </p:nvSpPr>
        <p:spPr>
          <a:xfrm>
            <a:off x="587500" y="1853850"/>
            <a:ext cx="8072700" cy="26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Easy to use/User friendly.</a:t>
            </a:r>
            <a:endParaRPr sz="2100"/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Due to database it minimize data redundancy.</a:t>
            </a:r>
            <a:endParaRPr sz="2100"/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Easy to perform operations like add, update,  search, delete etc.</a:t>
            </a:r>
            <a:endParaRPr sz="21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99" name="Google Shape;199;p24"/>
          <p:cNvSpPr txBox="1"/>
          <p:nvPr/>
        </p:nvSpPr>
        <p:spPr>
          <a:xfrm>
            <a:off x="-4359500" y="1679600"/>
            <a:ext cx="807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40" dirty="0">
                <a:solidFill>
                  <a:srgbClr val="000000"/>
                </a:solidFill>
                <a:latin typeface="Arial Black" pitchFamily="34" charset="0"/>
                <a:ea typeface="Impact"/>
                <a:cs typeface="Impact"/>
                <a:sym typeface="Impact"/>
              </a:rPr>
              <a:t>Conclusion</a:t>
            </a:r>
            <a:endParaRPr sz="2840" dirty="0">
              <a:solidFill>
                <a:srgbClr val="000000"/>
              </a:solidFill>
              <a:latin typeface="Arial Black" pitchFamily="34" charset="0"/>
              <a:ea typeface="Impact"/>
              <a:cs typeface="Impact"/>
              <a:sym typeface="Impact"/>
            </a:endParaRPr>
          </a:p>
        </p:txBody>
      </p:sp>
      <p:sp>
        <p:nvSpPr>
          <p:cNvPr id="205" name="Google Shape;205;p25"/>
          <p:cNvSpPr txBox="1">
            <a:spLocks noGrp="1"/>
          </p:cNvSpPr>
          <p:nvPr>
            <p:ph type="body" idx="1"/>
          </p:nvPr>
        </p:nvSpPr>
        <p:spPr>
          <a:xfrm>
            <a:off x="748225" y="171877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Font typeface="Wingdings" pitchFamily="2" charset="2"/>
              <a:buChar char="Ø"/>
            </a:pPr>
            <a:r>
              <a:rPr lang="en-GB" sz="1900" dirty="0">
                <a:latin typeface="Times New Roman"/>
                <a:ea typeface="Times New Roman"/>
                <a:cs typeface="Times New Roman"/>
                <a:sym typeface="Times New Roman"/>
              </a:rPr>
              <a:t>This Pension Management System is designed to manage pension activities for both applicants and pension admins. It is beneficial to a pension management organization as well as employee because it is easy to use and user friendly Thus, the basic aim of carrying out this project is to develop a solution that will largely, help in the aspect of pension management which would help eliminate the problems associated with the manual process and easy to manage pensions.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>
            <a:spLocks noGrp="1"/>
          </p:cNvSpPr>
          <p:nvPr>
            <p:ph type="title"/>
          </p:nvPr>
        </p:nvSpPr>
        <p:spPr>
          <a:xfrm>
            <a:off x="1071200" y="1137750"/>
            <a:ext cx="7978200" cy="3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9"/>
              <a:buNone/>
            </a:pPr>
            <a:r>
              <a:rPr lang="en-GB" sz="10900">
                <a:solidFill>
                  <a:srgbClr val="660000"/>
                </a:solidFill>
                <a:latin typeface="Impact"/>
                <a:ea typeface="Impact"/>
                <a:cs typeface="Impact"/>
                <a:sym typeface="Impact"/>
              </a:rPr>
              <a:t>Thank You.</a:t>
            </a:r>
            <a:endParaRPr sz="10900">
              <a:solidFill>
                <a:srgbClr val="66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11" name="Google Shape;211;p26"/>
          <p:cNvSpPr txBox="1">
            <a:spLocks noGrp="1"/>
          </p:cNvSpPr>
          <p:nvPr>
            <p:ph type="body" idx="1"/>
          </p:nvPr>
        </p:nvSpPr>
        <p:spPr>
          <a:xfrm>
            <a:off x="202019" y="95693"/>
            <a:ext cx="8250422" cy="478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-IN" dirty="0" smtClean="0"/>
              <a:t>           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729450" y="3726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 dirty="0">
                <a:solidFill>
                  <a:srgbClr val="202124"/>
                </a:solidFill>
                <a:latin typeface="Arial Black" pitchFamily="34" charset="0"/>
                <a:ea typeface="Impact"/>
                <a:cs typeface="Impact"/>
                <a:sym typeface="Impact"/>
              </a:rPr>
              <a:t>Table of Contents</a:t>
            </a:r>
            <a:endParaRPr sz="2640" dirty="0">
              <a:solidFill>
                <a:srgbClr val="202124"/>
              </a:solidFill>
              <a:latin typeface="Arial Black" pitchFamily="34" charset="0"/>
              <a:ea typeface="Impact"/>
              <a:cs typeface="Impact"/>
              <a:sym typeface="Impact"/>
            </a:endParaRPr>
          </a:p>
        </p:txBody>
      </p:sp>
      <p:sp>
        <p:nvSpPr>
          <p:cNvPr id="137" name="Google Shape;137;p14"/>
          <p:cNvSpPr txBox="1">
            <a:spLocks noGrp="1"/>
          </p:cNvSpPr>
          <p:nvPr>
            <p:ph type="body" idx="1"/>
          </p:nvPr>
        </p:nvSpPr>
        <p:spPr>
          <a:xfrm>
            <a:off x="812225" y="1002525"/>
            <a:ext cx="7973400" cy="3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GB" sz="2100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GB" sz="2100" dirty="0">
                <a:latin typeface="Times New Roman"/>
                <a:ea typeface="Times New Roman"/>
                <a:cs typeface="Times New Roman"/>
                <a:sym typeface="Times New Roman"/>
              </a:rPr>
              <a:t>Functionality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GB" sz="2100" dirty="0">
                <a:latin typeface="Times New Roman"/>
                <a:ea typeface="Times New Roman"/>
                <a:cs typeface="Times New Roman"/>
                <a:sym typeface="Times New Roman"/>
              </a:rPr>
              <a:t>Implemented Methods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GB" sz="2100" dirty="0">
                <a:latin typeface="Times New Roman"/>
                <a:ea typeface="Times New Roman"/>
                <a:cs typeface="Times New Roman"/>
                <a:sym typeface="Times New Roman"/>
              </a:rPr>
              <a:t>Architecture of Application(Spring-Boot Architecture) 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GB" sz="2100" dirty="0">
                <a:latin typeface="Times New Roman"/>
                <a:ea typeface="Times New Roman"/>
                <a:cs typeface="Times New Roman"/>
                <a:sym typeface="Times New Roman"/>
              </a:rPr>
              <a:t>Procedure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GB" sz="2100" dirty="0">
                <a:latin typeface="Times New Roman"/>
                <a:ea typeface="Times New Roman"/>
                <a:cs typeface="Times New Roman"/>
                <a:sym typeface="Times New Roman"/>
              </a:rPr>
              <a:t>Dockerization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GB" sz="2100" dirty="0">
                <a:latin typeface="Times New Roman"/>
                <a:ea typeface="Times New Roman"/>
                <a:cs typeface="Times New Roman"/>
                <a:sym typeface="Times New Roman"/>
              </a:rPr>
              <a:t>Steps of Dockerization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GB" sz="2100" dirty="0"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GB" sz="2100" dirty="0"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GB" sz="2100" dirty="0"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550300" y="429650"/>
            <a:ext cx="7688700" cy="8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40" dirty="0">
                <a:solidFill>
                  <a:srgbClr val="202124"/>
                </a:solidFill>
                <a:latin typeface="Arial Black" pitchFamily="34" charset="0"/>
                <a:ea typeface="Impact"/>
                <a:cs typeface="Impact"/>
                <a:sym typeface="Impact"/>
              </a:rPr>
              <a:t>Introduction</a:t>
            </a:r>
            <a:endParaRPr sz="2840" dirty="0">
              <a:solidFill>
                <a:srgbClr val="202124"/>
              </a:solidFill>
              <a:latin typeface="Arial Black" pitchFamily="34" charset="0"/>
              <a:ea typeface="Impact"/>
              <a:cs typeface="Impact"/>
              <a:sym typeface="Impact"/>
            </a:endParaRPr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727650" y="1212925"/>
            <a:ext cx="7892400" cy="3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Wingdings" pitchFamily="2" charset="2"/>
              <a:buChar char="Ø"/>
            </a:pPr>
            <a:r>
              <a:rPr lang="en-GB" sz="2000" dirty="0">
                <a:solidFill>
                  <a:srgbClr val="2C2C2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purpose of building this application is to build a system that gives employee or employer various functionality for their pension management system.</a:t>
            </a:r>
            <a:endParaRPr sz="2000" dirty="0">
              <a:solidFill>
                <a:srgbClr val="2C2C2C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Wingdings" pitchFamily="2" charset="2"/>
              <a:buChar char="Ø"/>
            </a:pPr>
            <a:r>
              <a:rPr lang="en-GB" sz="2000" dirty="0">
                <a:solidFill>
                  <a:srgbClr val="2C2C2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This application includes various function like create applicant , check status , check balance ,check </a:t>
            </a:r>
            <a:r>
              <a:rPr lang="en-GB" sz="2000" dirty="0" smtClean="0">
                <a:solidFill>
                  <a:srgbClr val="2C2C2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application, issue </a:t>
            </a:r>
            <a:r>
              <a:rPr lang="en-GB" sz="2000" dirty="0">
                <a:solidFill>
                  <a:srgbClr val="2C2C2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pension ,load pension using spring boot framework.</a:t>
            </a:r>
            <a:endParaRPr sz="2000" dirty="0">
              <a:solidFill>
                <a:srgbClr val="2C2C2C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820950" y="3844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40" dirty="0">
                <a:solidFill>
                  <a:srgbClr val="202124"/>
                </a:solidFill>
                <a:latin typeface="Arial Black" pitchFamily="34" charset="0"/>
                <a:ea typeface="Impact"/>
                <a:cs typeface="Impact"/>
                <a:sym typeface="Impact"/>
              </a:rPr>
              <a:t>Functionality</a:t>
            </a:r>
            <a:endParaRPr sz="2740" dirty="0">
              <a:solidFill>
                <a:srgbClr val="202124"/>
              </a:solidFill>
              <a:latin typeface="Arial Black" pitchFamily="34" charset="0"/>
              <a:ea typeface="Impact"/>
              <a:cs typeface="Impact"/>
              <a:sym typeface="Impact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820950" y="1104225"/>
            <a:ext cx="7688700" cy="27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950" dirty="0">
                <a:solidFill>
                  <a:srgbClr val="2C2C2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1. </a:t>
            </a:r>
            <a:r>
              <a:rPr lang="en-GB" sz="2000" dirty="0">
                <a:solidFill>
                  <a:srgbClr val="2C2C2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Add Pensioner/Employee Records</a:t>
            </a:r>
            <a:endParaRPr sz="2000" dirty="0">
              <a:solidFill>
                <a:srgbClr val="2C2C2C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 sz="2000" dirty="0">
                <a:solidFill>
                  <a:srgbClr val="2C2C2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2. View Employee Records</a:t>
            </a:r>
            <a:endParaRPr sz="2000" dirty="0">
              <a:solidFill>
                <a:srgbClr val="2C2C2C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 sz="2000" dirty="0">
                <a:solidFill>
                  <a:srgbClr val="2C2C2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3. Search Records(by id)</a:t>
            </a:r>
            <a:endParaRPr sz="2000" dirty="0">
              <a:solidFill>
                <a:srgbClr val="2C2C2C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-GB" sz="2000" dirty="0">
                <a:solidFill>
                  <a:srgbClr val="2C2C2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4. Calculate Pension(by their status)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820950" y="3963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40">
                <a:solidFill>
                  <a:srgbClr val="202124"/>
                </a:solidFill>
                <a:latin typeface="Impact"/>
                <a:ea typeface="Impact"/>
                <a:cs typeface="Impact"/>
                <a:sym typeface="Impact"/>
              </a:rPr>
              <a:t>Implemented Methods</a:t>
            </a:r>
            <a:endParaRPr sz="2740">
              <a:solidFill>
                <a:srgbClr val="202124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1"/>
          </p:nvPr>
        </p:nvSpPr>
        <p:spPr>
          <a:xfrm>
            <a:off x="820950" y="1416725"/>
            <a:ext cx="7688700" cy="26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Wingdings" pitchFamily="2" charset="2"/>
              <a:buChar char="Ø"/>
            </a:pPr>
            <a:r>
              <a:rPr lang="en-GB" sz="2100" dirty="0"/>
              <a:t>Create </a:t>
            </a:r>
            <a:r>
              <a:rPr lang="en-GB" sz="2100" dirty="0" smtClean="0"/>
              <a:t>applicant</a:t>
            </a:r>
            <a:endParaRPr sz="2100" dirty="0"/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Wingdings" pitchFamily="2" charset="2"/>
              <a:buChar char="Ø"/>
            </a:pPr>
            <a:r>
              <a:rPr lang="en-GB" sz="2100" dirty="0"/>
              <a:t>Check </a:t>
            </a:r>
            <a:r>
              <a:rPr lang="en-GB" sz="2100" dirty="0" smtClean="0"/>
              <a:t>status(by </a:t>
            </a:r>
            <a:r>
              <a:rPr lang="en-GB" sz="2100" dirty="0"/>
              <a:t>I</a:t>
            </a:r>
            <a:r>
              <a:rPr lang="en-GB" sz="2100" dirty="0" smtClean="0"/>
              <a:t>d</a:t>
            </a:r>
            <a:r>
              <a:rPr lang="en-GB" sz="2100" dirty="0"/>
              <a:t>)</a:t>
            </a:r>
            <a:endParaRPr sz="2100" dirty="0"/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Wingdings" pitchFamily="2" charset="2"/>
              <a:buChar char="Ø"/>
            </a:pPr>
            <a:r>
              <a:rPr lang="en-GB" sz="2100" dirty="0"/>
              <a:t>Check </a:t>
            </a:r>
            <a:r>
              <a:rPr lang="en-GB" sz="2100" dirty="0" smtClean="0"/>
              <a:t>balance(by </a:t>
            </a:r>
            <a:r>
              <a:rPr lang="en-GB" sz="2100" dirty="0"/>
              <a:t>I</a:t>
            </a:r>
            <a:r>
              <a:rPr lang="en-GB" sz="2100" dirty="0" smtClean="0"/>
              <a:t>d</a:t>
            </a:r>
            <a:r>
              <a:rPr lang="en-GB" sz="2100" dirty="0"/>
              <a:t>)</a:t>
            </a:r>
            <a:endParaRPr sz="2100" dirty="0"/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Wingdings" pitchFamily="2" charset="2"/>
              <a:buChar char="Ø"/>
            </a:pPr>
            <a:r>
              <a:rPr lang="en-GB" sz="2100" dirty="0"/>
              <a:t>Check </a:t>
            </a:r>
            <a:r>
              <a:rPr lang="en-GB" sz="2100" dirty="0" smtClean="0"/>
              <a:t>application(by </a:t>
            </a:r>
            <a:r>
              <a:rPr lang="en-GB" sz="2100" dirty="0"/>
              <a:t>I</a:t>
            </a:r>
            <a:r>
              <a:rPr lang="en-GB" sz="2100" dirty="0" smtClean="0"/>
              <a:t>d</a:t>
            </a:r>
            <a:r>
              <a:rPr lang="en-GB" sz="2100" dirty="0"/>
              <a:t>)</a:t>
            </a:r>
            <a:endParaRPr sz="2100" dirty="0"/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Wingdings" pitchFamily="2" charset="2"/>
              <a:buChar char="Ø"/>
            </a:pPr>
            <a:r>
              <a:rPr lang="en-GB" sz="2100" dirty="0"/>
              <a:t>Issue </a:t>
            </a:r>
            <a:r>
              <a:rPr lang="en-GB" sz="2100" dirty="0" smtClean="0"/>
              <a:t>pension</a:t>
            </a:r>
            <a:endParaRPr sz="2100" dirty="0"/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Wingdings" pitchFamily="2" charset="2"/>
              <a:buChar char="Ø"/>
            </a:pPr>
            <a:r>
              <a:rPr lang="en-GB" sz="2100" dirty="0"/>
              <a:t>Load </a:t>
            </a:r>
            <a:r>
              <a:rPr lang="en-GB" sz="2100" dirty="0" smtClean="0"/>
              <a:t>pension</a:t>
            </a:r>
            <a:endParaRPr sz="2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/>
            <a:r>
              <a:rPr lang="en-IN" dirty="0" smtClean="0">
                <a:latin typeface="Arial Black" pitchFamily="34" charset="0"/>
              </a:rPr>
              <a:t>Project Architecture</a:t>
            </a:r>
            <a:endParaRPr dirty="0">
              <a:latin typeface="Arial Black" pitchFamily="34" charset="0"/>
            </a:endParaRPr>
          </a:p>
        </p:txBody>
      </p:sp>
      <p:pic>
        <p:nvPicPr>
          <p:cNvPr id="161" name="Google Shape;16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3375" y="361507"/>
            <a:ext cx="7645081" cy="3891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819150" y="6327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40">
                <a:solidFill>
                  <a:srgbClr val="202124"/>
                </a:solidFill>
                <a:latin typeface="Impact"/>
                <a:ea typeface="Impact"/>
                <a:cs typeface="Impact"/>
                <a:sym typeface="Impact"/>
              </a:rPr>
              <a:t>Procedure</a:t>
            </a:r>
            <a:endParaRPr sz="2740">
              <a:solidFill>
                <a:srgbClr val="202124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727650" y="1343175"/>
            <a:ext cx="8081700" cy="3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 dirty="0"/>
              <a:t>Create Application structure using Spring </a:t>
            </a:r>
            <a:r>
              <a:rPr lang="en-GB" sz="2000" dirty="0" err="1"/>
              <a:t>Intillizer</a:t>
            </a:r>
            <a:r>
              <a:rPr lang="en-GB" sz="2000" dirty="0"/>
              <a:t> by adding </a:t>
            </a:r>
            <a:r>
              <a:rPr lang="en-GB" sz="2000" dirty="0" err="1"/>
              <a:t>requirement,dependency</a:t>
            </a:r>
            <a:r>
              <a:rPr lang="en-GB" sz="2000" dirty="0"/>
              <a:t> and versions.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 dirty="0"/>
              <a:t>Download zip from spring initializer and extract that and open it from IDE.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 dirty="0"/>
              <a:t>Write required functionality.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 dirty="0"/>
              <a:t>We have to build the application by using </a:t>
            </a:r>
            <a:r>
              <a:rPr lang="en-GB" sz="2000" dirty="0" smtClean="0"/>
              <a:t>mvn </a:t>
            </a:r>
            <a:r>
              <a:rPr lang="en-GB" sz="2000" dirty="0"/>
              <a:t>clean install.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 dirty="0"/>
              <a:t>Start </a:t>
            </a:r>
            <a:r>
              <a:rPr lang="en-GB" sz="2000" dirty="0" err="1"/>
              <a:t>mysql</a:t>
            </a:r>
            <a:r>
              <a:rPr lang="en-GB" sz="2000" dirty="0"/>
              <a:t> image in docker using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 dirty="0"/>
              <a:t>Docker-compose -f </a:t>
            </a:r>
            <a:r>
              <a:rPr lang="en-GB" sz="2000" dirty="0" err="1"/>
              <a:t>docker</a:t>
            </a:r>
            <a:r>
              <a:rPr lang="en-GB" sz="2000" dirty="0"/>
              <a:t>-compose-</a:t>
            </a:r>
            <a:r>
              <a:rPr lang="en-GB" sz="2000" dirty="0" err="1"/>
              <a:t>mysql.yml</a:t>
            </a:r>
            <a:r>
              <a:rPr lang="en-GB" sz="2000" dirty="0"/>
              <a:t> up -d.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 dirty="0"/>
              <a:t>Run the Spring Boot Application.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819150" y="4790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 dirty="0" smtClean="0">
                <a:solidFill>
                  <a:srgbClr val="202124"/>
                </a:solidFill>
                <a:latin typeface="Impact"/>
                <a:ea typeface="Impact"/>
                <a:cs typeface="Impact"/>
                <a:sym typeface="Impact"/>
              </a:rPr>
              <a:t>Continue…</a:t>
            </a:r>
            <a:endParaRPr sz="2640" dirty="0">
              <a:solidFill>
                <a:srgbClr val="202124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1"/>
          </p:nvPr>
        </p:nvSpPr>
        <p:spPr>
          <a:xfrm>
            <a:off x="733400" y="1100475"/>
            <a:ext cx="77802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 dirty="0"/>
              <a:t>Tomcat server will be started.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 dirty="0"/>
              <a:t>Check all functionality from postman.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 dirty="0"/>
              <a:t>Check the data in Postman by using </a:t>
            </a:r>
            <a:r>
              <a:rPr lang="en-GB" sz="2000" dirty="0" err="1"/>
              <a:t>url</a:t>
            </a:r>
            <a:r>
              <a:rPr lang="en-GB" sz="2000" dirty="0"/>
              <a:t> </a:t>
            </a:r>
            <a:r>
              <a:rPr lang="en-GB" sz="2000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https://localhost</a:t>
            </a:r>
            <a:r>
              <a:rPr lang="en-GB" sz="2000" dirty="0"/>
              <a:t>: port number/method name.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 dirty="0"/>
              <a:t>Now we can perform the actions of methods on the data.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202124"/>
                </a:solidFill>
                <a:latin typeface="Arial Black" pitchFamily="34" charset="0"/>
                <a:ea typeface="Impact"/>
                <a:cs typeface="Impact"/>
                <a:sym typeface="Impact"/>
              </a:rPr>
              <a:t>Dockerization</a:t>
            </a:r>
            <a:endParaRPr dirty="0">
              <a:solidFill>
                <a:srgbClr val="202124"/>
              </a:solidFill>
              <a:latin typeface="Arial Black" pitchFamily="34" charset="0"/>
              <a:ea typeface="Impact"/>
              <a:cs typeface="Impact"/>
              <a:sym typeface="Impact"/>
            </a:endParaRPr>
          </a:p>
        </p:txBody>
      </p:sp>
      <p:sp>
        <p:nvSpPr>
          <p:cNvPr id="179" name="Google Shape;179;p21"/>
          <p:cNvSpPr txBox="1">
            <a:spLocks noGrp="1"/>
          </p:cNvSpPr>
          <p:nvPr>
            <p:ph type="body" idx="1"/>
          </p:nvPr>
        </p:nvSpPr>
        <p:spPr>
          <a:xfrm>
            <a:off x="700900" y="16951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Dockerizing is the process of packing, deploying, and </a:t>
            </a:r>
            <a:endParaRPr sz="1900" dirty="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900" dirty="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running applications using Docker containers.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700" y="290150"/>
            <a:ext cx="3002000" cy="25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</TotalTime>
  <Words>435</Words>
  <Application>Microsoft Office PowerPoint</Application>
  <PresentationFormat>On-screen Show (16:9)</PresentationFormat>
  <Paragraphs>73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Franklin Gothic Book</vt:lpstr>
      <vt:lpstr>Georgia</vt:lpstr>
      <vt:lpstr>Perpetua</vt:lpstr>
      <vt:lpstr>Impact</vt:lpstr>
      <vt:lpstr>Wingdings 2</vt:lpstr>
      <vt:lpstr>Wingdings</vt:lpstr>
      <vt:lpstr>Lato</vt:lpstr>
      <vt:lpstr>Arial Black</vt:lpstr>
      <vt:lpstr>Times New Roman</vt:lpstr>
      <vt:lpstr>Equity</vt:lpstr>
      <vt:lpstr> Pension Management System</vt:lpstr>
      <vt:lpstr>Table of Contents</vt:lpstr>
      <vt:lpstr>Introduction</vt:lpstr>
      <vt:lpstr>Functionality</vt:lpstr>
      <vt:lpstr>Implemented Methods</vt:lpstr>
      <vt:lpstr>PowerPoint Presentation</vt:lpstr>
      <vt:lpstr>Procedure</vt:lpstr>
      <vt:lpstr>Continue…</vt:lpstr>
      <vt:lpstr>Dockerization</vt:lpstr>
      <vt:lpstr>Steps of Dockerization</vt:lpstr>
      <vt:lpstr>System Requirements</vt:lpstr>
      <vt:lpstr>Advantages</vt:lpstr>
      <vt:lpstr>Conclusion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Pension Management System</dc:title>
  <dc:creator>Karthik</dc:creator>
  <cp:lastModifiedBy>KARTHIK</cp:lastModifiedBy>
  <cp:revision>5</cp:revision>
  <dcterms:modified xsi:type="dcterms:W3CDTF">2022-11-18T05:19:02Z</dcterms:modified>
</cp:coreProperties>
</file>