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1864" r:id="rId3"/>
    <p:sldId id="1846" r:id="rId5"/>
    <p:sldId id="1845" r:id="rId6"/>
    <p:sldId id="1849" r:id="rId7"/>
    <p:sldId id="1869" r:id="rId8"/>
    <p:sldId id="1870" r:id="rId9"/>
    <p:sldId id="1865" r:id="rId10"/>
    <p:sldId id="1876" r:id="rId11"/>
    <p:sldId id="1877" r:id="rId12"/>
    <p:sldId id="1872" r:id="rId13"/>
    <p:sldId id="1858" r:id="rId14"/>
    <p:sldId id="1859" r:id="rId1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Untitled Section" id="{7F73845F-AD54-4966-A238-24C20EA36A09}">
          <p14:sldIdLst/>
        </p14:section>
        <p14:section name="Untitled Section" id="{C068181D-9C3C-4751-9BE0-99F88BE05CF9}">
          <p14:sldIdLst>
            <p14:sldId id="1864"/>
            <p14:sldId id="1846"/>
            <p14:sldId id="1845"/>
            <p14:sldId id="1849"/>
            <p14:sldId id="1869"/>
            <p14:sldId id="1870"/>
            <p14:sldId id="1865"/>
            <p14:sldId id="1876"/>
            <p14:sldId id="1877"/>
            <p14:sldId id="1872"/>
            <p14:sldId id="1858"/>
            <p14:sldId id="185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JI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724" autoAdjust="0"/>
  </p:normalViewPr>
  <p:slideViewPr>
    <p:cSldViewPr snapToGrid="0">
      <p:cViewPr varScale="1">
        <p:scale>
          <a:sx n="86" d="100"/>
          <a:sy n="86" d="100"/>
        </p:scale>
        <p:origin x="562" y="67"/>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defRPr>
            </a:lvl1pPr>
          </a:lstStyle>
          <a:p>
            <a:pPr>
              <a:defRPr/>
            </a:pPr>
            <a:endParaRPr lang="en-US" dirty="0"/>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defRPr>
            </a:lvl1pPr>
          </a:lstStyle>
          <a:p>
            <a:pPr>
              <a:defRPr/>
            </a:pPr>
            <a:endParaRPr lang="en-US" dirty="0"/>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6DEB7EE2-04A2-4FB2-9625-C9C73AC4D32F}" type="slidenum">
              <a:rPr lang="en-US" altLang="en-US"/>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fld>
            <a:endParaRPr lang="en-US" altLang="en-US" dirty="0"/>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46FDEA9-29B0-4000-9A8A-EA5137E778F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chor="ctr">
            <a:noAutofit/>
          </a:bodyPr>
          <a:lstStyle/>
          <a:p>
            <a:pPr algn="ctr"/>
            <a:br>
              <a:rPr lang="en-US" altLang="en-US" sz="5000" dirty="0">
                <a:solidFill>
                  <a:schemeClr val="accent2"/>
                </a:solidFill>
              </a:rPr>
            </a:br>
            <a:br>
              <a:rPr lang="en-US" altLang="en-US" sz="5000" dirty="0">
                <a:solidFill>
                  <a:schemeClr val="accent2"/>
                </a:solidFill>
              </a:rPr>
            </a:br>
            <a:r>
              <a:rPr lang="en-US" altLang="en-US" sz="5000" dirty="0">
                <a:solidFill>
                  <a:schemeClr val="accent2"/>
                </a:solidFill>
              </a:rPr>
              <a:t>Pension Management System</a:t>
            </a:r>
            <a:br>
              <a:rPr lang="en-US" altLang="en-US" sz="5000" dirty="0">
                <a:solidFill>
                  <a:schemeClr val="accent2"/>
                </a:solidFill>
              </a:rPr>
            </a:br>
            <a:br>
              <a:rPr lang="en-US" altLang="en-US" sz="5000" dirty="0">
                <a:solidFill>
                  <a:schemeClr val="accent2"/>
                </a:solidFill>
              </a:rPr>
            </a:br>
            <a:endParaRPr lang="en-US" altLang="en-US" sz="5000" dirty="0">
              <a:solidFill>
                <a:schemeClr val="accent2"/>
              </a:solidFill>
            </a:endParaRPr>
          </a:p>
        </p:txBody>
      </p:sp>
      <p:sp>
        <p:nvSpPr>
          <p:cNvPr id="6" name="Content Placeholder 5"/>
          <p:cNvSpPr>
            <a:spLocks noGrp="1"/>
          </p:cNvSpPr>
          <p:nvPr>
            <p:ph sz="half" idx="2"/>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sym typeface="+mn-ea"/>
            </a:endParaRPr>
          </a:p>
          <a:p>
            <a:pPr marL="0" indent="0">
              <a:buNone/>
            </a:pPr>
            <a:endParaRPr lang="en-IN" dirty="0">
              <a:sym typeface="+mn-ea"/>
            </a:endParaRPr>
          </a:p>
          <a:p>
            <a:pPr marL="0" indent="0">
              <a:buNone/>
            </a:pPr>
            <a:r>
              <a:rPr lang="en-IN" dirty="0">
                <a:sym typeface="+mn-ea"/>
              </a:rPr>
              <a:t>                Done By :</a:t>
            </a:r>
            <a:endParaRPr lang="en-IN" dirty="0"/>
          </a:p>
          <a:p>
            <a:pPr marL="0" indent="0">
              <a:buNone/>
            </a:pPr>
            <a:r>
              <a:rPr lang="en-IN" dirty="0">
                <a:sym typeface="+mn-ea"/>
              </a:rPr>
              <a:t>               Priyanshu Prakash</a:t>
            </a:r>
            <a:endParaRPr lang="en-IN" dirty="0"/>
          </a:p>
          <a:p>
            <a:pPr marL="0" indent="0">
              <a:buNone/>
            </a:pPr>
            <a:endParaRPr lang="en-IN" dirty="0"/>
          </a:p>
        </p:txBody>
      </p:sp>
      <p:pic>
        <p:nvPicPr>
          <p:cNvPr id="2" name="Content Placeholder 1" descr="Online-Pension-Application"/>
          <p:cNvPicPr>
            <a:picLocks noChangeAspect="1"/>
          </p:cNvPicPr>
          <p:nvPr>
            <p:ph sz="half" idx="1"/>
          </p:nvPr>
        </p:nvPicPr>
        <p:blipFill>
          <a:blip r:embed="rId1"/>
          <a:stretch>
            <a:fillRect/>
          </a:stretch>
        </p:blipFill>
        <p:spPr>
          <a:xfrm>
            <a:off x="609600" y="2126615"/>
            <a:ext cx="5384800" cy="30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800" dirty="0"/>
              <a:t>Application</a:t>
            </a:r>
            <a:endParaRPr lang="en-IN" sz="4800" dirty="0"/>
          </a:p>
        </p:txBody>
      </p:sp>
      <p:sp>
        <p:nvSpPr>
          <p:cNvPr id="5" name="Text Placeholder 4"/>
          <p:cNvSpPr>
            <a:spLocks noGrp="1"/>
          </p:cNvSpPr>
          <p:nvPr>
            <p:ph type="body" sz="quarter" idx="11"/>
          </p:nvPr>
        </p:nvSpPr>
        <p:spPr>
          <a:xfrm>
            <a:off x="609600" y="1174750"/>
            <a:ext cx="10972800" cy="5449570"/>
          </a:xfrm>
        </p:spPr>
        <p:txBody>
          <a:bodyPr/>
          <a:lstStyle/>
          <a:p>
            <a:pPr marL="285750" indent="-285750" algn="l">
              <a:buFont typeface="Wingdings" panose="05000000000000000000" pitchFamily="2" charset="2"/>
              <a:buChar char="Ø"/>
            </a:pPr>
            <a:r>
              <a:rPr lang="en-IN" sz="2400" b="0" i="0" u="none" strike="noStrike" baseline="0" dirty="0">
                <a:solidFill>
                  <a:srgbClr val="000000"/>
                </a:solidFill>
                <a:latin typeface="Arial" panose="020B0604020202020204" pitchFamily="34" charset="0"/>
                <a:cs typeface="Arial" panose="020B0604020202020204" pitchFamily="34" charset="0"/>
              </a:rPr>
              <a:t>Reduce the manual work.</a:t>
            </a:r>
            <a:endParaRPr lang="en-IN" sz="2400" b="0" i="0" u="none" strike="noStrike" baseline="0" dirty="0">
              <a:solidFill>
                <a:srgbClr val="000000"/>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IN" sz="2400" b="0" dirty="0">
                <a:solidFill>
                  <a:srgbClr val="000000"/>
                </a:solidFill>
                <a:latin typeface="Arial" panose="020B0604020202020204" pitchFamily="34" charset="0"/>
                <a:cs typeface="Arial" panose="020B0604020202020204" pitchFamily="34" charset="0"/>
              </a:rPr>
              <a:t>Easy to understand.</a:t>
            </a:r>
            <a:endParaRPr lang="en-IN" sz="2400" b="0" dirty="0">
              <a:solidFill>
                <a:srgbClr val="000000"/>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IN" sz="2400" b="0" i="0" u="none" strike="noStrike" baseline="0" dirty="0">
                <a:solidFill>
                  <a:srgbClr val="000000"/>
                </a:solidFill>
                <a:latin typeface="Arial" panose="020B0604020202020204" pitchFamily="34" charset="0"/>
                <a:cs typeface="Arial" panose="020B0604020202020204" pitchFamily="34" charset="0"/>
              </a:rPr>
              <a:t>Reduce the document management work.</a:t>
            </a:r>
            <a:endParaRPr lang="en-IN" sz="2400" b="0" i="0" u="none" strike="noStrike" baseline="0" dirty="0">
              <a:solidFill>
                <a:srgbClr val="000000"/>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IN" sz="2400" b="0" dirty="0">
                <a:solidFill>
                  <a:srgbClr val="000000"/>
                </a:solidFill>
                <a:latin typeface="Arial" panose="020B0604020202020204" pitchFamily="34" charset="0"/>
                <a:cs typeface="Arial" panose="020B0604020202020204" pitchFamily="34" charset="0"/>
              </a:rPr>
              <a:t>It will save time.</a:t>
            </a:r>
            <a:endParaRPr lang="en-IN" sz="2400" b="0" i="0" u="none" strike="noStrike" baseline="0" dirty="0">
              <a:solidFill>
                <a:srgbClr val="000000"/>
              </a:solidFill>
              <a:latin typeface="Arial" panose="020B0604020202020204" pitchFamily="34" charset="0"/>
              <a:cs typeface="Arial" panose="020B0604020202020204" pitchFamily="34" charset="0"/>
            </a:endParaRPr>
          </a:p>
          <a:p>
            <a:pPr marL="0" indent="0" algn="l">
              <a:buNone/>
            </a:pPr>
            <a:endParaRPr lang="en-IN" sz="1800" b="0" i="0" u="none" strike="noStrike" baseline="0" dirty="0">
              <a:solidFill>
                <a:srgbClr val="000000"/>
              </a:solidFill>
              <a:latin typeface="Times New Roman" panose="02020603050405020304" pitchFamily="18"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775" y="102235"/>
            <a:ext cx="10784205" cy="1408430"/>
          </a:xfrm>
        </p:spPr>
        <p:txBody>
          <a:bodyPr/>
          <a:lstStyle/>
          <a:p>
            <a:r>
              <a:rPr lang="en-US" sz="5400" dirty="0"/>
              <a:t>Conclusion</a:t>
            </a:r>
            <a:endParaRPr lang="en-US" sz="5400" dirty="0"/>
          </a:p>
        </p:txBody>
      </p:sp>
      <p:sp>
        <p:nvSpPr>
          <p:cNvPr id="3" name="Text Placeholder 2"/>
          <p:cNvSpPr>
            <a:spLocks noGrp="1"/>
          </p:cNvSpPr>
          <p:nvPr>
            <p:ph type="body" sz="quarter" idx="12"/>
          </p:nvPr>
        </p:nvSpPr>
        <p:spPr>
          <a:xfrm>
            <a:off x="168910" y="1510665"/>
            <a:ext cx="11531600" cy="4029075"/>
          </a:xfrm>
        </p:spPr>
        <p:txBody>
          <a:bodyPr vert="horz" wrap="square" lIns="0" tIns="0" rIns="0" bIns="0" rtlCol="0" anchor="t">
            <a:noAutofit/>
          </a:bodyPr>
          <a:lstStyle/>
          <a:p>
            <a:pPr algn="just"/>
            <a:endParaRPr lang="en-US" sz="2400" dirty="0"/>
          </a:p>
          <a:p>
            <a:pPr algn="just"/>
            <a:endParaRPr lang="en-US" sz="2400" dirty="0"/>
          </a:p>
          <a:p>
            <a:pPr algn="just"/>
            <a:r>
              <a:rPr lang="en-US" sz="2400" dirty="0"/>
              <a:t>This project focuses on developing and implementing a web-based pension fund management information system that automates the pensioners’ registration process, an integrated platform for selecting preferred PFA will enable storage, manipulation, retrieval, retention and viewing of records, documents of employee/pensioner’s information.</a:t>
            </a:r>
            <a:endParaRPr lang="en-US" sz="2400" dirty="0"/>
          </a:p>
        </p:txBody>
      </p:sp>
    </p:spTree>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97658" y="2068497"/>
            <a:ext cx="9141397" cy="1811046"/>
          </a:xfrm>
        </p:spPr>
        <p:txBody>
          <a:bodyPr/>
          <a:lstStyle/>
          <a:p>
            <a:r>
              <a:rPr lang="en-US" sz="9600" dirty="0"/>
              <a:t>THANK YOU</a:t>
            </a:r>
            <a:endParaRPr lang="en-US" sz="9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73025" y="-635"/>
            <a:ext cx="7165975" cy="1236980"/>
          </a:xfrm>
        </p:spPr>
        <p:txBody>
          <a:bodyPr/>
          <a:lstStyle/>
          <a:p>
            <a:r>
              <a:rPr lang="en-US" dirty="0"/>
              <a:t>Introduction</a:t>
            </a:r>
            <a:endParaRPr lang="en-US" dirty="0"/>
          </a:p>
        </p:txBody>
      </p:sp>
      <p:sp>
        <p:nvSpPr>
          <p:cNvPr id="2" name="Text Placeholder 1"/>
          <p:cNvSpPr>
            <a:spLocks noGrp="1"/>
          </p:cNvSpPr>
          <p:nvPr>
            <p:ph type="body" sz="quarter" idx="11"/>
          </p:nvPr>
        </p:nvSpPr>
        <p:spPr>
          <a:xfrm>
            <a:off x="762000" y="1590040"/>
            <a:ext cx="10814050" cy="4782185"/>
          </a:xfrm>
        </p:spPr>
        <p:txBody>
          <a:bodyPr/>
          <a:lstStyle/>
          <a:p>
            <a:pPr marL="285750" indent="-285750" algn="just">
              <a:buFont typeface="Wingdings" panose="05000000000000000000" pitchFamily="2" charset="2"/>
              <a:buChar char="Ø"/>
            </a:pPr>
            <a:r>
              <a:rPr lang="en-US" sz="2400" b="0" i="0" u="none" strike="noStrike" baseline="0" dirty="0">
                <a:solidFill>
                  <a:srgbClr val="404040"/>
                </a:solidFill>
              </a:rPr>
              <a:t>The main objective of the pension management system is to manage the pension activity.</a:t>
            </a:r>
            <a:endParaRPr lang="en-US" sz="2400" b="0" i="0" u="none" strike="noStrike" baseline="0" dirty="0">
              <a:solidFill>
                <a:srgbClr val="404040"/>
              </a:solidFill>
            </a:endParaRPr>
          </a:p>
          <a:p>
            <a:pPr marL="285750" indent="-285750" algn="just">
              <a:buFont typeface="Wingdings" panose="05000000000000000000" pitchFamily="2" charset="2"/>
              <a:buChar char="Ø"/>
            </a:pPr>
            <a:r>
              <a:rPr lang="en-US" sz="2400" b="0" i="0" u="none" strike="noStrike" baseline="0" dirty="0">
                <a:solidFill>
                  <a:srgbClr val="404040"/>
                </a:solidFill>
              </a:rPr>
              <a:t>Admin can login and check the applicant  status and update status and applicants can check their application.</a:t>
            </a:r>
            <a:endParaRPr lang="en-US" sz="2400" b="0" i="0" u="none" strike="noStrike" baseline="0" dirty="0">
              <a:solidFill>
                <a:srgbClr val="404040"/>
              </a:solidFill>
            </a:endParaRPr>
          </a:p>
          <a:p>
            <a:pPr marL="285750" indent="-285750" algn="just">
              <a:buFont typeface="Wingdings" panose="05000000000000000000" pitchFamily="2" charset="2"/>
              <a:buChar char="Ø"/>
            </a:pPr>
            <a:r>
              <a:rPr lang="en-US" sz="2400" b="0" i="0" u="none" strike="noStrike" baseline="0" dirty="0">
                <a:solidFill>
                  <a:srgbClr val="404040"/>
                </a:solidFill>
              </a:rPr>
              <a:t>The pension management system which helps to manage the activity of pensions like applicants, applicant's details, balance, manage applications and manage the record of pensions issued.</a:t>
            </a:r>
            <a:endParaRPr lang="en-US" sz="2400" b="0" i="0" u="none" strike="noStrike" baseline="0" dirty="0">
              <a:solidFill>
                <a:srgbClr val="404040"/>
              </a:solidFill>
            </a:endParaRPr>
          </a:p>
          <a:p>
            <a:pPr marL="285750" indent="-285750" algn="just">
              <a:buFont typeface="Wingdings" panose="05000000000000000000" pitchFamily="2" charset="2"/>
              <a:buChar char="Ø"/>
            </a:pPr>
            <a:r>
              <a:rPr lang="en-US" sz="2400" b="0" i="0" u="none" strike="noStrike" baseline="0" dirty="0">
                <a:solidFill>
                  <a:srgbClr val="404040"/>
                </a:solidFill>
              </a:rPr>
              <a:t>The use of this project is to reduce the manual work, document management work in pension offices to increase security and save time.</a:t>
            </a:r>
            <a:endParaRPr lang="en-US" sz="2400" b="0" i="0" u="none" strike="noStrike" baseline="0" dirty="0">
              <a:solidFill>
                <a:srgbClr val="404040"/>
              </a:solidFill>
            </a:endParaRPr>
          </a:p>
          <a:p>
            <a:endParaRPr lang="en-US" sz="2400" b="0" dirty="0"/>
          </a:p>
        </p:txBody>
      </p:sp>
    </p:spTree>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5301" y="385244"/>
            <a:ext cx="9141397" cy="830997"/>
          </a:xfrm>
        </p:spPr>
        <p:txBody>
          <a:bodyPr/>
          <a:lstStyle/>
          <a:p>
            <a:r>
              <a:rPr lang="en-US" sz="5400" dirty="0"/>
              <a:t>Tools Requirement</a:t>
            </a:r>
            <a:endParaRPr lang="en-US" sz="5400" dirty="0"/>
          </a:p>
        </p:txBody>
      </p:sp>
      <p:sp>
        <p:nvSpPr>
          <p:cNvPr id="6" name="Text Placeholder 5"/>
          <p:cNvSpPr>
            <a:spLocks noGrp="1"/>
          </p:cNvSpPr>
          <p:nvPr>
            <p:ph type="body" sz="quarter" idx="12"/>
          </p:nvPr>
        </p:nvSpPr>
        <p:spPr>
          <a:xfrm>
            <a:off x="2196307" y="1890944"/>
            <a:ext cx="7799387" cy="3266981"/>
          </a:xfrm>
        </p:spPr>
        <p:txBody>
          <a:bodyPr/>
          <a:lstStyle/>
          <a:p>
            <a:pPr marL="457200" indent="-457200" algn="l">
              <a:buFont typeface="Wingdings" panose="05000000000000000000" pitchFamily="2" charset="2"/>
              <a:buChar char="v"/>
            </a:pPr>
            <a:r>
              <a:rPr lang="en-US" sz="3200" dirty="0" err="1"/>
              <a:t>Intellij</a:t>
            </a:r>
            <a:r>
              <a:rPr lang="en-US" sz="3200" dirty="0"/>
              <a:t> </a:t>
            </a:r>
            <a:endParaRPr lang="en-US" sz="3200" dirty="0"/>
          </a:p>
          <a:p>
            <a:pPr marL="457200" indent="-457200" algn="l">
              <a:buFont typeface="Wingdings" panose="05000000000000000000" pitchFamily="2" charset="2"/>
              <a:buChar char="v"/>
            </a:pPr>
            <a:r>
              <a:rPr lang="en-US" sz="3200" dirty="0"/>
              <a:t>Docker</a:t>
            </a:r>
            <a:endParaRPr lang="en-US" sz="3200" dirty="0"/>
          </a:p>
          <a:p>
            <a:pPr marL="457200" indent="-457200" algn="l">
              <a:buFont typeface="Wingdings" panose="05000000000000000000" pitchFamily="2" charset="2"/>
              <a:buChar char="v"/>
            </a:pPr>
            <a:r>
              <a:rPr lang="en-US" sz="3200" dirty="0" err="1"/>
              <a:t>PostMan</a:t>
            </a:r>
            <a:endParaRPr lang="en-US" sz="3200" dirty="0"/>
          </a:p>
          <a:p>
            <a:pPr marL="457200" indent="-457200" algn="l">
              <a:buFont typeface="Wingdings" panose="05000000000000000000" pitchFamily="2" charset="2"/>
              <a:buChar char="v"/>
            </a:pPr>
            <a:r>
              <a:rPr lang="en-US" sz="3200" dirty="0"/>
              <a:t>Spring-boot</a:t>
            </a:r>
            <a:endParaRPr lang="en-US" sz="3200" dirty="0"/>
          </a:p>
          <a:p>
            <a:pPr marL="457200" indent="-457200" algn="l">
              <a:buFont typeface="Wingdings" panose="05000000000000000000" pitchFamily="2" charset="2"/>
              <a:buChar char="v"/>
            </a:pPr>
            <a:r>
              <a:rPr lang="en-US" sz="3200" dirty="0"/>
              <a:t>Apache Maven</a:t>
            </a:r>
            <a:endParaRPr lang="en-US" sz="3200" dirty="0"/>
          </a:p>
          <a:p>
            <a:pPr marL="457200" indent="-457200" algn="l">
              <a:buFont typeface="Wingdings" panose="05000000000000000000" pitchFamily="2" charset="2"/>
              <a:buChar char="v"/>
            </a:pPr>
            <a:r>
              <a:rPr lang="en-US" sz="3200" dirty="0" err="1"/>
              <a:t>Mysql</a:t>
            </a:r>
            <a:r>
              <a:rPr lang="en-US" sz="3200" dirty="0"/>
              <a:t> Db</a:t>
            </a:r>
            <a:endParaRPr lang="en-US" sz="3200"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90830" y="208915"/>
            <a:ext cx="11386185" cy="1229360"/>
          </a:xfrm>
        </p:spPr>
        <p:txBody>
          <a:bodyPr/>
          <a:lstStyle/>
          <a:p>
            <a:r>
              <a:rPr lang="en-US" dirty="0"/>
              <a:t>Annotations</a:t>
            </a:r>
            <a:br>
              <a:rPr lang="en-US" dirty="0"/>
            </a:br>
            <a:endParaRPr lang="en-US" dirty="0"/>
          </a:p>
        </p:txBody>
      </p:sp>
      <p:sp>
        <p:nvSpPr>
          <p:cNvPr id="3" name="Text Placeholder 2"/>
          <p:cNvSpPr>
            <a:spLocks noGrp="1"/>
          </p:cNvSpPr>
          <p:nvPr>
            <p:ph type="body" sz="quarter" idx="11"/>
          </p:nvPr>
        </p:nvSpPr>
        <p:spPr>
          <a:xfrm>
            <a:off x="220345" y="941705"/>
            <a:ext cx="11456670" cy="5467985"/>
          </a:xfrm>
        </p:spPr>
        <p:txBody>
          <a:bodyPr vert="horz" lIns="91440" tIns="45720" rIns="91440" bIns="45720" rtlCol="0" anchor="t">
            <a:normAutofit/>
          </a:bodyPr>
          <a:lstStyle/>
          <a:p>
            <a:pPr algn="just"/>
            <a:r>
              <a:rPr lang="en-US" sz="2000" b="0" dirty="0">
                <a:solidFill>
                  <a:srgbClr val="00B0F0"/>
                </a:solidFill>
              </a:rPr>
              <a:t>@GetMapping</a:t>
            </a:r>
            <a:r>
              <a:rPr lang="en-US" sz="2000" b="0" dirty="0"/>
              <a:t>: It maps the HTTP GET requests on the specific handler method. </a:t>
            </a:r>
            <a:endParaRPr lang="en-US" sz="2000" b="0" dirty="0"/>
          </a:p>
          <a:p>
            <a:pPr algn="just"/>
            <a:r>
              <a:rPr lang="en-US" sz="2000" b="0" dirty="0">
                <a:solidFill>
                  <a:srgbClr val="00B0F0"/>
                </a:solidFill>
              </a:rPr>
              <a:t>@PostMapping</a:t>
            </a:r>
            <a:r>
              <a:rPr lang="en-US" sz="2000" b="0" dirty="0"/>
              <a:t>: It maps the HTTP POST requests on the specific handler method. </a:t>
            </a:r>
            <a:endParaRPr lang="en-US" sz="2000" b="0" dirty="0"/>
          </a:p>
          <a:p>
            <a:pPr algn="just"/>
            <a:r>
              <a:rPr lang="en-US" sz="2000" b="0" dirty="0">
                <a:solidFill>
                  <a:srgbClr val="00B0F0"/>
                </a:solidFill>
              </a:rPr>
              <a:t>@PutMapping</a:t>
            </a:r>
            <a:r>
              <a:rPr lang="en-US" sz="2000" b="0" dirty="0"/>
              <a:t>: It maps the HTTP PUT requests on the specific handler method </a:t>
            </a:r>
            <a:endParaRPr lang="en-US" sz="2000" b="0" dirty="0"/>
          </a:p>
          <a:p>
            <a:pPr algn="just"/>
            <a:r>
              <a:rPr lang="en-US" sz="2000" b="0" dirty="0">
                <a:solidFill>
                  <a:srgbClr val="00B0F0"/>
                </a:solidFill>
              </a:rPr>
              <a:t>@DeleteMapping</a:t>
            </a:r>
            <a:r>
              <a:rPr lang="en-US" sz="2000" b="0" dirty="0"/>
              <a:t>: It maps the HTTP DELETE requests on the specific handler method</a:t>
            </a:r>
            <a:endParaRPr lang="en-US" sz="2000" b="0" dirty="0"/>
          </a:p>
          <a:p>
            <a:pPr algn="just"/>
            <a:r>
              <a:rPr lang="en-US" sz="2000" b="0" dirty="0"/>
              <a:t> </a:t>
            </a:r>
            <a:r>
              <a:rPr lang="en-US" sz="2000" b="0" dirty="0">
                <a:solidFill>
                  <a:srgbClr val="00B0F0"/>
                </a:solidFill>
              </a:rPr>
              <a:t>@RequestBody</a:t>
            </a:r>
            <a:r>
              <a:rPr lang="en-US" sz="2000" b="0" dirty="0"/>
              <a:t>: It is used to bind HTTP request with an object in a method parameter. Internally it uses HTTP Message Converters to convert the body of the request</a:t>
            </a:r>
            <a:endParaRPr lang="en-US" sz="2000" b="0" dirty="0"/>
          </a:p>
          <a:p>
            <a:pPr algn="just"/>
            <a:r>
              <a:rPr lang="en-US" sz="2000" dirty="0">
                <a:solidFill>
                  <a:srgbClr val="00B0F0"/>
                </a:solidFill>
                <a:sym typeface="+mn-ea"/>
              </a:rPr>
              <a:t>@ResponseBody</a:t>
            </a:r>
            <a:r>
              <a:rPr lang="en-US" sz="2000" dirty="0">
                <a:sym typeface="+mn-ea"/>
              </a:rPr>
              <a:t>: It binds the method return value to the response body. It tells the Spring Boot Framework to serialize a return an object into JSON and XML format. </a:t>
            </a:r>
            <a:endParaRPr lang="en-US" sz="2000" b="0" dirty="0"/>
          </a:p>
          <a:p>
            <a:pPr algn="just"/>
            <a:r>
              <a:rPr lang="en-US" sz="2000" dirty="0">
                <a:solidFill>
                  <a:srgbClr val="00B0F0"/>
                </a:solidFill>
                <a:sym typeface="+mn-ea"/>
              </a:rPr>
              <a:t>@PathVariable</a:t>
            </a:r>
            <a:r>
              <a:rPr lang="en-US" sz="2000" dirty="0">
                <a:sym typeface="+mn-ea"/>
              </a:rPr>
              <a:t>: It is used to extract the values from the URI. It is most suitable for the RESTful web service, where the URL contains a path variable. We can define multiple @PathVariable in a method. </a:t>
            </a:r>
            <a:endParaRPr lang="en-US" sz="2000" b="0" dirty="0"/>
          </a:p>
          <a:p>
            <a:pPr algn="just"/>
            <a:r>
              <a:rPr lang="en-US" sz="2000" dirty="0">
                <a:solidFill>
                  <a:srgbClr val="00B0F0"/>
                </a:solidFill>
                <a:sym typeface="+mn-ea"/>
              </a:rPr>
              <a:t>@RequestParam</a:t>
            </a:r>
            <a:r>
              <a:rPr lang="en-US" sz="2000" dirty="0">
                <a:sym typeface="+mn-ea"/>
              </a:rPr>
              <a:t>: It is used to extract the query parameters form the URL. It is also known as a query parameter.</a:t>
            </a:r>
            <a:endParaRPr lang="en-IN" sz="2000" b="0" dirty="0"/>
          </a:p>
          <a:p>
            <a:pPr marL="0" indent="0" algn="just">
              <a:buNone/>
            </a:pPr>
            <a:endParaRPr lang="en-US" sz="2000" b="0" dirty="0"/>
          </a:p>
        </p:txBody>
      </p:sp>
    </p:spTree>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Roles</a:t>
            </a:r>
            <a:endParaRPr lang="en-IN"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v"/>
            </a:pPr>
            <a:r>
              <a:rPr lang="en-US" sz="2000" b="0" dirty="0"/>
              <a:t>Create Pension</a:t>
            </a:r>
            <a:endParaRPr lang="en-US" sz="2000" b="0" dirty="0"/>
          </a:p>
          <a:p>
            <a:pPr marL="285750" indent="-285750">
              <a:buFont typeface="Wingdings" panose="05000000000000000000" pitchFamily="2" charset="2"/>
              <a:buChar char="v"/>
            </a:pPr>
            <a:r>
              <a:rPr lang="en-US" sz="2000" b="0" dirty="0"/>
              <a:t>Edit Applicant</a:t>
            </a:r>
            <a:endParaRPr lang="en-US" sz="2000" b="0" dirty="0"/>
          </a:p>
          <a:p>
            <a:pPr marL="285750" indent="-285750">
              <a:buFont typeface="Wingdings" panose="05000000000000000000" pitchFamily="2" charset="2"/>
              <a:buChar char="v"/>
            </a:pPr>
            <a:r>
              <a:rPr lang="en-US" sz="2000" b="0" dirty="0"/>
              <a:t>Verify Status</a:t>
            </a:r>
            <a:endParaRPr lang="en-US" sz="2000" b="0" dirty="0"/>
          </a:p>
          <a:p>
            <a:pPr marL="285750" indent="-285750">
              <a:buFont typeface="Wingdings" panose="05000000000000000000" pitchFamily="2" charset="2"/>
              <a:buChar char="v"/>
            </a:pPr>
            <a:r>
              <a:rPr lang="en-US" sz="2000" b="0" dirty="0"/>
              <a:t>Issue Pension</a:t>
            </a:r>
            <a:endParaRPr lang="en-US" sz="2000" b="0" dirty="0"/>
          </a:p>
          <a:p>
            <a:pPr marL="285750" indent="-285750">
              <a:buFont typeface="Wingdings" panose="05000000000000000000" pitchFamily="2" charset="2"/>
              <a:buChar char="v"/>
            </a:pPr>
            <a:r>
              <a:rPr lang="en-US" sz="2000" b="0" dirty="0"/>
              <a:t>Load Balance</a:t>
            </a:r>
            <a:endParaRPr lang="en-US" sz="2000" b="0" dirty="0"/>
          </a:p>
          <a:p>
            <a:pPr marL="285750" indent="-285750">
              <a:buFont typeface="Wingdings" panose="05000000000000000000" pitchFamily="2" charset="2"/>
              <a:buChar char="v"/>
            </a:pPr>
            <a:r>
              <a:rPr lang="en-US" sz="2000" b="0" dirty="0"/>
              <a:t>Approve Applicant</a:t>
            </a:r>
            <a:endParaRPr lang="en-IN" sz="2000" b="0" dirty="0"/>
          </a:p>
        </p:txBody>
      </p:sp>
    </p:spTree>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a:t>
            </a:r>
            <a:endParaRPr lang="en-IN"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v"/>
            </a:pPr>
            <a:r>
              <a:rPr lang="en-US" sz="2000" b="0" dirty="0"/>
              <a:t>Check Employee Status</a:t>
            </a:r>
            <a:endParaRPr lang="en-US" sz="2000" b="0" dirty="0"/>
          </a:p>
          <a:p>
            <a:pPr marL="285750" indent="-285750">
              <a:buFont typeface="Wingdings" panose="05000000000000000000" pitchFamily="2" charset="2"/>
              <a:buChar char="v"/>
            </a:pPr>
            <a:r>
              <a:rPr lang="en-US" sz="2000" b="0" dirty="0"/>
              <a:t>Check Pension Approval</a:t>
            </a:r>
            <a:endParaRPr lang="en-US" sz="2000" b="0" dirty="0"/>
          </a:p>
          <a:p>
            <a:pPr marL="285750" indent="-285750">
              <a:buFont typeface="Wingdings" panose="05000000000000000000" pitchFamily="2" charset="2"/>
              <a:buChar char="v"/>
            </a:pPr>
            <a:r>
              <a:rPr lang="en-US" sz="2000" b="0" dirty="0"/>
              <a:t>Check Application Status</a:t>
            </a:r>
            <a:endParaRPr lang="en-US" sz="2000" b="0" dirty="0"/>
          </a:p>
          <a:p>
            <a:pPr marL="285750" indent="-285750">
              <a:buFont typeface="Wingdings" panose="05000000000000000000" pitchFamily="2" charset="2"/>
              <a:buChar char="v"/>
            </a:pPr>
            <a:r>
              <a:rPr lang="en-US" sz="2000" b="0" dirty="0"/>
              <a:t>Check Balance</a:t>
            </a:r>
            <a:endParaRPr lang="en-IN" sz="2000" b="0" dirty="0"/>
          </a:p>
        </p:txBody>
      </p:sp>
    </p:spTree>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4155" y="147320"/>
            <a:ext cx="7014845" cy="1210310"/>
          </a:xfrm>
        </p:spPr>
        <p:txBody>
          <a:bodyPr/>
          <a:lstStyle/>
          <a:p>
            <a:r>
              <a:rPr lang="en-US" dirty="0" err="1">
                <a:solidFill>
                  <a:schemeClr val="accent1"/>
                </a:solidFill>
              </a:rPr>
              <a:t>PostMan</a:t>
            </a:r>
            <a:r>
              <a:rPr lang="en-US" dirty="0">
                <a:solidFill>
                  <a:schemeClr val="accent1"/>
                </a:solidFill>
              </a:rPr>
              <a:t> </a:t>
            </a:r>
            <a:r>
              <a:rPr lang="en-US" dirty="0">
                <a:solidFill>
                  <a:schemeClr val="accent1"/>
                </a:solidFill>
              </a:rPr>
              <a:t>Request</a:t>
            </a:r>
            <a:endParaRPr lang="en-US" dirty="0">
              <a:solidFill>
                <a:schemeClr val="accent1"/>
              </a:solidFill>
            </a:endParaRPr>
          </a:p>
        </p:txBody>
      </p:sp>
      <p:sp>
        <p:nvSpPr>
          <p:cNvPr id="2" name="Text Placeholder 1"/>
          <p:cNvSpPr>
            <a:spLocks noGrp="1"/>
          </p:cNvSpPr>
          <p:nvPr>
            <p:ph type="body" sz="quarter" idx="11"/>
          </p:nvPr>
        </p:nvSpPr>
        <p:spPr>
          <a:xfrm>
            <a:off x="762000" y="1905000"/>
            <a:ext cx="6477000" cy="4868662"/>
          </a:xfrm>
        </p:spPr>
        <p:txBody>
          <a:bodyPr/>
          <a:lstStyle/>
          <a:p>
            <a:r>
              <a:rPr lang="en-US" sz="2000" b="0" dirty="0">
                <a:solidFill>
                  <a:srgbClr val="00B0F0"/>
                </a:solidFill>
                <a:latin typeface="Arial" panose="020B0604020202020204" pitchFamily="34" charset="0"/>
                <a:cs typeface="Arial" panose="020B0604020202020204" pitchFamily="34" charset="0"/>
              </a:rPr>
              <a:t>POST</a:t>
            </a:r>
            <a:endParaRPr lang="en-US" sz="2000" b="0" dirty="0">
              <a:solidFill>
                <a:srgbClr val="00B0F0"/>
              </a:solidFill>
              <a:latin typeface="Arial" panose="020B0604020202020204" pitchFamily="34" charset="0"/>
              <a:cs typeface="Arial" panose="020B0604020202020204" pitchFamily="34" charset="0"/>
            </a:endParaRPr>
          </a:p>
          <a:p>
            <a:r>
              <a:rPr lang="en-US" sz="2000" b="0" dirty="0">
                <a:latin typeface="Arial" panose="020B0604020202020204" pitchFamily="34" charset="0"/>
                <a:cs typeface="Arial" panose="020B0604020202020204" pitchFamily="34" charset="0"/>
              </a:rPr>
              <a:t>	</a:t>
            </a:r>
            <a:r>
              <a:rPr lang="en-IN" sz="2000" b="0" i="0" dirty="0">
                <a:latin typeface="Arial" panose="020B0604020202020204" pitchFamily="34" charset="0"/>
                <a:cs typeface="Arial" panose="020B0604020202020204" pitchFamily="34" charset="0"/>
              </a:rPr>
              <a:t>localhost:8082/</a:t>
            </a:r>
            <a:r>
              <a:rPr lang="en-IN" sz="2000" b="0" i="0" dirty="0" err="1">
                <a:latin typeface="Arial" panose="020B0604020202020204" pitchFamily="34" charset="0"/>
                <a:cs typeface="Arial" panose="020B0604020202020204" pitchFamily="34" charset="0"/>
              </a:rPr>
              <a:t>createPension</a:t>
            </a:r>
            <a:endParaRPr lang="en-IN" sz="2000" b="0" i="0" dirty="0">
              <a:latin typeface="Arial" panose="020B0604020202020204" pitchFamily="34" charset="0"/>
              <a:cs typeface="Arial" panose="020B0604020202020204" pitchFamily="34" charset="0"/>
            </a:endParaRPr>
          </a:p>
          <a:p>
            <a:r>
              <a:rPr lang="en-IN" sz="2000" b="0" dirty="0">
                <a:solidFill>
                  <a:srgbClr val="00B0F0"/>
                </a:solidFill>
                <a:latin typeface="Arial" panose="020B0604020202020204" pitchFamily="34" charset="0"/>
                <a:cs typeface="Arial" panose="020B0604020202020204" pitchFamily="34" charset="0"/>
              </a:rPr>
              <a:t>GET</a:t>
            </a:r>
            <a:endParaRPr lang="en-IN" sz="2000" b="0" dirty="0">
              <a:solidFill>
                <a:srgbClr val="00B0F0"/>
              </a:solidFill>
              <a:latin typeface="Arial" panose="020B0604020202020204" pitchFamily="34" charset="0"/>
              <a:cs typeface="Arial" panose="020B0604020202020204" pitchFamily="34" charset="0"/>
            </a:endParaRPr>
          </a:p>
          <a:p>
            <a:r>
              <a:rPr lang="en-IN" sz="2000" b="0" dirty="0">
                <a:latin typeface="Arial" panose="020B0604020202020204" pitchFamily="34" charset="0"/>
                <a:cs typeface="Arial" panose="020B0604020202020204" pitchFamily="34" charset="0"/>
              </a:rPr>
              <a:t>	</a:t>
            </a:r>
            <a:r>
              <a:rPr lang="en-IN" sz="2000" b="0" i="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sym typeface="+mn-ea"/>
              </a:rPr>
              <a:t>localhost:8082/checkApplication/{id}</a:t>
            </a:r>
            <a:endParaRPr lang="en-IN" sz="2000" b="0" i="0" dirty="0">
              <a:latin typeface="Arial" panose="020B0604020202020204" pitchFamily="34" charset="0"/>
              <a:cs typeface="Arial" panose="020B0604020202020204" pitchFamily="34" charset="0"/>
            </a:endParaRPr>
          </a:p>
          <a:p>
            <a:r>
              <a:rPr lang="en-IN" sz="2000" b="0" dirty="0">
                <a:solidFill>
                  <a:srgbClr val="00B0F0"/>
                </a:solidFill>
                <a:latin typeface="Arial" panose="020B0604020202020204" pitchFamily="34" charset="0"/>
                <a:cs typeface="Arial" panose="020B0604020202020204" pitchFamily="34" charset="0"/>
              </a:rPr>
              <a:t>GET</a:t>
            </a:r>
            <a:endParaRPr lang="en-IN" sz="2000" b="0" dirty="0">
              <a:solidFill>
                <a:srgbClr val="00B0F0"/>
              </a:solidFill>
              <a:latin typeface="Arial" panose="020B0604020202020204" pitchFamily="34" charset="0"/>
              <a:cs typeface="Arial" panose="020B0604020202020204" pitchFamily="34" charset="0"/>
            </a:endParaRPr>
          </a:p>
          <a:p>
            <a:r>
              <a:rPr lang="en-IN" sz="2000" b="0" dirty="0">
                <a:latin typeface="Arial" panose="020B0604020202020204" pitchFamily="34" charset="0"/>
                <a:cs typeface="Arial" panose="020B0604020202020204" pitchFamily="34" charset="0"/>
              </a:rPr>
              <a:t>	</a:t>
            </a:r>
            <a:r>
              <a:rPr lang="en-IN" sz="2000" b="0" i="0" dirty="0">
                <a:latin typeface="Arial" panose="020B0604020202020204" pitchFamily="34" charset="0"/>
                <a:cs typeface="Arial" panose="020B0604020202020204" pitchFamily="34" charset="0"/>
              </a:rPr>
              <a:t> localhost:8082/checkStatus/{id}</a:t>
            </a:r>
            <a:endParaRPr lang="en-IN" sz="2000" b="0" i="0" dirty="0">
              <a:latin typeface="Arial" panose="020B0604020202020204" pitchFamily="34" charset="0"/>
              <a:cs typeface="Arial" panose="020B0604020202020204" pitchFamily="34" charset="0"/>
            </a:endParaRPr>
          </a:p>
          <a:p>
            <a:r>
              <a:rPr lang="en-IN" sz="2000" b="0" dirty="0">
                <a:solidFill>
                  <a:srgbClr val="00B0F0"/>
                </a:solidFill>
                <a:latin typeface="Arial" panose="020B0604020202020204" pitchFamily="34" charset="0"/>
                <a:cs typeface="Arial" panose="020B0604020202020204" pitchFamily="34" charset="0"/>
              </a:rPr>
              <a:t>GET</a:t>
            </a:r>
            <a:endParaRPr lang="en-IN" sz="2000" b="0" dirty="0">
              <a:solidFill>
                <a:srgbClr val="00B0F0"/>
              </a:solidFill>
              <a:latin typeface="Arial" panose="020B0604020202020204" pitchFamily="34" charset="0"/>
              <a:cs typeface="Arial" panose="020B0604020202020204" pitchFamily="34" charset="0"/>
            </a:endParaRPr>
          </a:p>
          <a:p>
            <a:r>
              <a:rPr lang="en-IN" sz="2000" b="0" dirty="0">
                <a:latin typeface="Arial" panose="020B0604020202020204" pitchFamily="34" charset="0"/>
                <a:cs typeface="Arial" panose="020B0604020202020204" pitchFamily="34" charset="0"/>
              </a:rPr>
              <a:t>	</a:t>
            </a:r>
            <a:r>
              <a:rPr lang="en-IN" sz="2000" b="0" i="0" dirty="0">
                <a:latin typeface="Arial" panose="020B0604020202020204" pitchFamily="34" charset="0"/>
                <a:cs typeface="Arial" panose="020B0604020202020204" pitchFamily="34" charset="0"/>
              </a:rPr>
              <a:t> localhost:8082/checkBalance/{id}</a:t>
            </a:r>
            <a:endParaRPr lang="en-IN" sz="2000" b="0" dirty="0">
              <a:latin typeface="Arial" panose="020B0604020202020204" pitchFamily="34" charset="0"/>
              <a:cs typeface="Arial" panose="020B0604020202020204" pitchFamily="34" charset="0"/>
            </a:endParaRPr>
          </a:p>
          <a:p>
            <a:r>
              <a:rPr lang="en-IN" sz="2000" b="0" dirty="0">
                <a:solidFill>
                  <a:srgbClr val="00B0F0"/>
                </a:solidFill>
                <a:latin typeface="Arial" panose="020B0604020202020204" pitchFamily="34" charset="0"/>
                <a:cs typeface="Arial" panose="020B0604020202020204" pitchFamily="34" charset="0"/>
              </a:rPr>
              <a:t>GET</a:t>
            </a:r>
            <a:endParaRPr lang="en-IN" sz="2000" b="0" dirty="0">
              <a:solidFill>
                <a:srgbClr val="00B0F0"/>
              </a:solidFill>
              <a:latin typeface="Arial" panose="020B0604020202020204" pitchFamily="34" charset="0"/>
              <a:cs typeface="Arial" panose="020B0604020202020204" pitchFamily="34" charset="0"/>
            </a:endParaRPr>
          </a:p>
          <a:p>
            <a:r>
              <a:rPr lang="en-IN" sz="2000" b="0" dirty="0">
                <a:latin typeface="Arial" panose="020B0604020202020204" pitchFamily="34" charset="0"/>
                <a:cs typeface="Arial" panose="020B0604020202020204" pitchFamily="34" charset="0"/>
              </a:rPr>
              <a:t>	</a:t>
            </a:r>
            <a:r>
              <a:rPr lang="en-IN" sz="2000" b="0" i="0" dirty="0">
                <a:latin typeface="Arial" panose="020B0604020202020204" pitchFamily="34" charset="0"/>
                <a:cs typeface="Arial" panose="020B0604020202020204" pitchFamily="34" charset="0"/>
              </a:rPr>
              <a:t> localhost:8082/</a:t>
            </a:r>
            <a:r>
              <a:rPr lang="en-IN" sz="2000" b="0" i="0" dirty="0" err="1">
                <a:latin typeface="Arial" panose="020B0604020202020204" pitchFamily="34" charset="0"/>
                <a:cs typeface="Arial" panose="020B0604020202020204" pitchFamily="34" charset="0"/>
              </a:rPr>
              <a:t>issuePension</a:t>
            </a:r>
            <a:endParaRPr lang="en-IN" sz="2000" b="0" i="0" dirty="0">
              <a:latin typeface="Arial" panose="020B0604020202020204" pitchFamily="34" charset="0"/>
              <a:cs typeface="Arial" panose="020B0604020202020204" pitchFamily="34" charset="0"/>
            </a:endParaRPr>
          </a:p>
          <a:p>
            <a:r>
              <a:rPr lang="en-IN" sz="2000" b="0" dirty="0">
                <a:solidFill>
                  <a:srgbClr val="00B0F0"/>
                </a:solidFill>
                <a:latin typeface="Arial" panose="020B0604020202020204" pitchFamily="34" charset="0"/>
                <a:cs typeface="Arial" panose="020B0604020202020204" pitchFamily="34" charset="0"/>
              </a:rPr>
              <a:t>PUT</a:t>
            </a:r>
            <a:endParaRPr lang="en-IN" sz="2000" b="0" dirty="0">
              <a:solidFill>
                <a:srgbClr val="00B0F0"/>
              </a:solidFill>
              <a:latin typeface="Arial" panose="020B0604020202020204" pitchFamily="34" charset="0"/>
              <a:cs typeface="Arial" panose="020B0604020202020204" pitchFamily="34" charset="0"/>
            </a:endParaRPr>
          </a:p>
          <a:p>
            <a:r>
              <a:rPr lang="en-IN" sz="2000" b="0" dirty="0">
                <a:latin typeface="Arial" panose="020B0604020202020204" pitchFamily="34" charset="0"/>
                <a:cs typeface="Arial" panose="020B0604020202020204" pitchFamily="34" charset="0"/>
              </a:rPr>
              <a:t>	</a:t>
            </a:r>
            <a:r>
              <a:rPr lang="en-IN" sz="2000" b="0" i="0" dirty="0">
                <a:latin typeface="Arial" panose="020B0604020202020204" pitchFamily="34" charset="0"/>
                <a:cs typeface="Arial" panose="020B0604020202020204" pitchFamily="34" charset="0"/>
              </a:rPr>
              <a:t> localhost:8082/loadPension</a:t>
            </a:r>
            <a:endParaRPr lang="en-IN" sz="2000" b="0" dirty="0">
              <a:latin typeface="Arial" panose="020B0604020202020204" pitchFamily="34" charset="0"/>
              <a:cs typeface="Arial" panose="020B0604020202020204" pitchFamily="34" charset="0"/>
            </a:endParaRPr>
          </a:p>
          <a:p>
            <a:pPr marL="0" indent="0">
              <a:buNone/>
            </a:pPr>
            <a:r>
              <a:rPr lang="en-IN" sz="2000" b="0" dirty="0">
                <a:solidFill>
                  <a:srgbClr val="6A8759"/>
                </a:solidFill>
                <a:latin typeface="JetBrains Mono"/>
              </a:rPr>
              <a:t>	</a:t>
            </a:r>
            <a:endParaRPr lang="en-IN" sz="2000" b="0" dirty="0">
              <a:solidFill>
                <a:srgbClr val="6A8759"/>
              </a:solidFill>
              <a:latin typeface="JetBrains Mono"/>
            </a:endParaRPr>
          </a:p>
          <a:p>
            <a:pPr marL="0" indent="0">
              <a:buNone/>
            </a:pPr>
            <a:r>
              <a:rPr lang="en-IN" sz="2000" b="0" i="0" dirty="0">
                <a:solidFill>
                  <a:srgbClr val="6A8759"/>
                </a:solidFill>
                <a:latin typeface="JetBrains Mono"/>
              </a:rPr>
              <a:t>	</a:t>
            </a:r>
            <a:endParaRPr lang="en-IN" sz="2000" b="0" i="0" dirty="0">
              <a:solidFill>
                <a:srgbClr val="6A8759"/>
              </a:solidFill>
              <a:latin typeface="JetBrains Mono"/>
            </a:endParaRPr>
          </a:p>
          <a:p>
            <a:endParaRPr lang="en-US" sz="2000"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rgbClr val="FF0000"/>
                </a:solidFill>
                <a:latin typeface="Arial" panose="020B0604020202020204" pitchFamily="34" charset="0"/>
                <a:cs typeface="Arial" panose="020B0604020202020204" pitchFamily="34" charset="0"/>
              </a:rPr>
              <a:t>DOCKER</a:t>
            </a:r>
            <a:endParaRPr lang="en-IN" altLang="en-US">
              <a:solidFill>
                <a:srgbClr val="FF0000"/>
              </a:solidFill>
              <a:latin typeface="Arial" panose="020B0604020202020204" pitchFamily="34" charset="0"/>
              <a:cs typeface="Arial" panose="020B0604020202020204" pitchFamily="34" charset="0"/>
            </a:endParaRPr>
          </a:p>
        </p:txBody>
      </p:sp>
      <p:pic>
        <p:nvPicPr>
          <p:cNvPr id="180" name="Google Shape;180;p21"/>
          <p:cNvPicPr preferRelativeResize="0">
            <a:picLocks noChangeAspect="1"/>
          </p:cNvPicPr>
          <p:nvPr>
            <p:ph idx="1"/>
          </p:nvPr>
        </p:nvPicPr>
        <p:blipFill>
          <a:blip r:embed="rId1"/>
          <a:stretch>
            <a:fillRect/>
          </a:stretch>
        </p:blipFill>
        <p:spPr>
          <a:xfrm>
            <a:off x="8582025" y="190500"/>
            <a:ext cx="3000375" cy="2567305"/>
          </a:xfrm>
          <a:prstGeom prst="rect">
            <a:avLst/>
          </a:prstGeom>
          <a:noFill/>
          <a:ln>
            <a:noFill/>
          </a:ln>
        </p:spPr>
      </p:pic>
      <p:sp>
        <p:nvSpPr>
          <p:cNvPr id="3" name="Text Box 2"/>
          <p:cNvSpPr txBox="1"/>
          <p:nvPr/>
        </p:nvSpPr>
        <p:spPr>
          <a:xfrm>
            <a:off x="610235" y="1062355"/>
            <a:ext cx="6755765" cy="5405755"/>
          </a:xfrm>
          <a:prstGeom prst="rect">
            <a:avLst/>
          </a:prstGeom>
          <a:noFill/>
        </p:spPr>
        <p:txBody>
          <a:bodyPr wrap="square" rtlCol="0" anchor="t">
            <a:spAutoFit/>
          </a:bodyPr>
          <a:p>
            <a:pPr marL="0" lvl="0" indent="0" algn="l" rtl="0">
              <a:lnSpc>
                <a:spcPct val="240000"/>
              </a:lnSpc>
              <a:spcBef>
                <a:spcPts val="0"/>
              </a:spcBef>
              <a:spcAft>
                <a:spcPts val="0"/>
              </a:spcAft>
              <a:buNone/>
            </a:pPr>
            <a:r>
              <a:rPr lang="en-US"/>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4625" y="0"/>
            <a:ext cx="11407775" cy="773430"/>
          </a:xfrm>
        </p:spPr>
        <p:txBody>
          <a:bodyPr/>
          <a:p>
            <a:br>
              <a:rPr lang="en-GB">
                <a:solidFill>
                  <a:srgbClr val="000000"/>
                </a:solidFill>
                <a:latin typeface="Arial" panose="020B0604020202020204" pitchFamily="34" charset="0"/>
                <a:ea typeface="Impact" panose="020B0806030902050204"/>
                <a:cs typeface="Arial" panose="020B0604020202020204" pitchFamily="34" charset="0"/>
                <a:sym typeface="Impact" panose="020B0806030902050204"/>
              </a:rPr>
            </a:br>
            <a:r>
              <a:rPr lang="en-GB">
                <a:solidFill>
                  <a:srgbClr val="000000"/>
                </a:solidFill>
                <a:latin typeface="Arial" panose="020B0604020202020204" pitchFamily="34" charset="0"/>
                <a:ea typeface="Impact" panose="020B0806030902050204"/>
                <a:cs typeface="Arial" panose="020B0604020202020204" pitchFamily="34" charset="0"/>
                <a:sym typeface="Impact" panose="020B0806030902050204"/>
              </a:rPr>
              <a:t>Steps of Dockerization</a:t>
            </a:r>
            <a:br>
              <a:rPr>
                <a:solidFill>
                  <a:srgbClr val="000000"/>
                </a:solidFill>
                <a:latin typeface="Impact" panose="020B0806030902050204"/>
                <a:ea typeface="Impact" panose="020B0806030902050204"/>
                <a:cs typeface="Impact" panose="020B0806030902050204"/>
                <a:sym typeface="Impact" panose="020B0806030902050204"/>
              </a:rPr>
            </a:br>
            <a:endParaRPr lang="en-US"/>
          </a:p>
        </p:txBody>
      </p:sp>
      <p:sp>
        <p:nvSpPr>
          <p:cNvPr id="3" name="Content Placeholder 2"/>
          <p:cNvSpPr>
            <a:spLocks noGrp="1"/>
          </p:cNvSpPr>
          <p:nvPr>
            <p:ph idx="1"/>
          </p:nvPr>
        </p:nvSpPr>
        <p:spPr/>
        <p:txBody>
          <a:bodyPr/>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1. To dockerization we need Dockerfile in our application.</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2.After that start docker from docker desktop</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3.Run command mvn install dockerfile:build</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4.Check docker desktop weather image is created or not</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r>
              <a:rPr lang="en-GB" sz="2400">
                <a:latin typeface="Times New Roman" panose="02020603050405020304"/>
                <a:ea typeface="Times New Roman" panose="02020603050405020304"/>
                <a:cs typeface="Times New Roman" panose="02020603050405020304"/>
                <a:sym typeface="Times New Roman" panose="02020603050405020304"/>
              </a:rPr>
              <a:t>5.Push to docker hub from docker desktop.</a:t>
            </a:r>
            <a:endParaRPr sz="2400">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lang="en-US" sz="24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Jewish American Heritage Month presentation</Template>
  <TotalTime>0</TotalTime>
  <Words>3249</Words>
  <Application>WPS Presentation</Application>
  <PresentationFormat>Widescreen</PresentationFormat>
  <Paragraphs>104</Paragraphs>
  <Slides>12</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Segoe UI</vt:lpstr>
      <vt:lpstr>JetBrains Mono</vt:lpstr>
      <vt:lpstr>Segoe Print</vt:lpstr>
      <vt:lpstr>Times New Roman</vt:lpstr>
      <vt:lpstr>Microsoft YaHei</vt:lpstr>
      <vt:lpstr>Arial Unicode MS</vt:lpstr>
      <vt:lpstr>Sitka Subheading Semibold</vt:lpstr>
      <vt:lpstr>Times New Roman</vt:lpstr>
      <vt:lpstr>Impact</vt:lpstr>
      <vt:lpstr>Blue Waves</vt:lpstr>
      <vt:lpstr>  Pension Management System  </vt:lpstr>
      <vt:lpstr>Introduction</vt:lpstr>
      <vt:lpstr>Tools Requirement</vt:lpstr>
      <vt:lpstr>Annotations </vt:lpstr>
      <vt:lpstr>ADMIN Roles</vt:lpstr>
      <vt:lpstr>USER Role</vt:lpstr>
      <vt:lpstr>PostMan Request</vt:lpstr>
      <vt:lpstr>PowerPoint 演示文稿</vt:lpstr>
      <vt:lpstr>PowerPoint 演示文稿</vt:lpstr>
      <vt:lpstr>Application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Pension Management System  </dc:title>
  <dc:creator>SUJITH KUMAR</dc:creator>
  <cp:lastModifiedBy>ASUS</cp:lastModifiedBy>
  <cp:revision>2</cp:revision>
  <dcterms:created xsi:type="dcterms:W3CDTF">2022-11-01T11:04:00Z</dcterms:created>
  <dcterms:modified xsi:type="dcterms:W3CDTF">2022-11-17T21:10:13Z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92BABDE96A1A44A6A058C0A221C43B10</vt:lpwstr>
  </property>
  <property fmtid="{D5CDD505-2E9C-101B-9397-08002B2CF9AE}" pid="4" name="KSOProductBuildVer">
    <vt:lpwstr>1033-11.2.0.11380</vt:lpwstr>
  </property>
</Properties>
</file>