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90a2909b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90a2909b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1ab878d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1ab878d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0a2909b0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0a2909b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0a2909b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0a2909b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0a2909b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0a2909b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0a2909b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0a2909b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0ca319f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0ca319f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90ca319f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90ca319f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90a2909b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0a2909b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0ca319f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0ca319f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0a2909b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0a2909b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0ca319f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0ca319f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0a2909b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0a2909b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PENSION MANAGEMENT SYSTEM</a:t>
            </a:r>
            <a:r>
              <a:rPr lang="en"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ctr">
              <a:spcBef>
                <a:spcPts val="0"/>
              </a:spcBef>
              <a:spcAft>
                <a:spcPts val="0"/>
              </a:spcAft>
              <a:buNone/>
            </a:pPr>
            <a:r>
              <a:t/>
            </a:r>
            <a:endParaRPr sz="2200">
              <a:latin typeface="Times New Roman"/>
              <a:ea typeface="Times New Roman"/>
              <a:cs typeface="Times New Roman"/>
              <a:sym typeface="Times New Roman"/>
            </a:endParaRPr>
          </a:p>
        </p:txBody>
      </p:sp>
      <p:sp>
        <p:nvSpPr>
          <p:cNvPr id="64" name="Google Shape;64;p13"/>
          <p:cNvSpPr txBox="1"/>
          <p:nvPr>
            <p:ph idx="1" type="subTitle"/>
          </p:nvPr>
        </p:nvSpPr>
        <p:spPr>
          <a:xfrm>
            <a:off x="237350" y="2858900"/>
            <a:ext cx="8520600" cy="792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000">
                <a:latin typeface="Times New Roman"/>
                <a:ea typeface="Times New Roman"/>
                <a:cs typeface="Times New Roman"/>
                <a:sym typeface="Times New Roman"/>
              </a:rPr>
              <a:t>                                                                      MINI  PROJECT</a:t>
            </a:r>
            <a:endParaRPr b="1" sz="2000">
              <a:latin typeface="Times New Roman"/>
              <a:ea typeface="Times New Roman"/>
              <a:cs typeface="Times New Roman"/>
              <a:sym typeface="Times New Roman"/>
            </a:endParaRPr>
          </a:p>
          <a:p>
            <a:pPr indent="0" lvl="0" marL="0" rtl="0" algn="ctr">
              <a:spcBef>
                <a:spcPts val="0"/>
              </a:spcBef>
              <a:spcAft>
                <a:spcPts val="0"/>
              </a:spcAft>
              <a:buNone/>
            </a:pPr>
            <a:r>
              <a:rPr lang="en" sz="2000">
                <a:latin typeface="Times New Roman"/>
                <a:ea typeface="Times New Roman"/>
                <a:cs typeface="Times New Roman"/>
                <a:sym typeface="Times New Roman"/>
              </a:rPr>
              <a:t>by</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                                                                  </a:t>
            </a:r>
            <a:r>
              <a:rPr b="1" lang="en" sz="2258">
                <a:latin typeface="Times New Roman"/>
                <a:ea typeface="Times New Roman"/>
                <a:cs typeface="Times New Roman"/>
                <a:sym typeface="Times New Roman"/>
              </a:rPr>
              <a:t>Aparna Goli(2185125)</a:t>
            </a:r>
            <a:endParaRPr b="1" sz="2258">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Dockerization of the project</a:t>
            </a:r>
            <a:endParaRPr b="1">
              <a:latin typeface="Times New Roman"/>
              <a:ea typeface="Times New Roman"/>
              <a:cs typeface="Times New Roman"/>
              <a:sym typeface="Times New Roman"/>
            </a:endParaRPr>
          </a:p>
        </p:txBody>
      </p:sp>
      <p:sp>
        <p:nvSpPr>
          <p:cNvPr id="118" name="Google Shape;118;p22"/>
          <p:cNvSpPr txBox="1"/>
          <p:nvPr>
            <p:ph idx="1" type="body"/>
          </p:nvPr>
        </p:nvSpPr>
        <p:spPr>
          <a:xfrm>
            <a:off x="311700" y="1363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 D</a:t>
            </a:r>
            <a:r>
              <a:rPr b="1" lang="en" sz="2117">
                <a:latin typeface="Times New Roman"/>
                <a:ea typeface="Times New Roman"/>
                <a:cs typeface="Times New Roman"/>
                <a:sym typeface="Times New Roman"/>
              </a:rPr>
              <a:t>o</a:t>
            </a:r>
            <a:r>
              <a:rPr b="1" lang="en" sz="2017">
                <a:latin typeface="Times New Roman"/>
                <a:ea typeface="Times New Roman"/>
                <a:cs typeface="Times New Roman"/>
                <a:sym typeface="Times New Roman"/>
              </a:rPr>
              <a:t>ckerization :</a:t>
            </a:r>
            <a:endParaRPr b="1" sz="2017">
              <a:latin typeface="Times New Roman"/>
              <a:ea typeface="Times New Roman"/>
              <a:cs typeface="Times New Roman"/>
              <a:sym typeface="Times New Roman"/>
            </a:endParaRPr>
          </a:p>
          <a:p>
            <a:pPr indent="-346984" lvl="0" marL="457200" rtl="0" algn="l">
              <a:spcBef>
                <a:spcPts val="1200"/>
              </a:spcBef>
              <a:spcAft>
                <a:spcPts val="0"/>
              </a:spcAft>
              <a:buSzPts val="1864"/>
              <a:buFont typeface="Times New Roman"/>
              <a:buChar char="●"/>
            </a:pPr>
            <a:r>
              <a:rPr lang="en" sz="1864">
                <a:latin typeface="Times New Roman"/>
                <a:ea typeface="Times New Roman"/>
                <a:cs typeface="Times New Roman"/>
                <a:sym typeface="Times New Roman"/>
              </a:rPr>
              <a:t>Dockerization is the process of packing,deploying, and running applications using Docker containers.</a:t>
            </a:r>
            <a:endParaRPr sz="1864">
              <a:latin typeface="Times New Roman"/>
              <a:ea typeface="Times New Roman"/>
              <a:cs typeface="Times New Roman"/>
              <a:sym typeface="Times New Roman"/>
            </a:endParaRPr>
          </a:p>
          <a:p>
            <a:pPr indent="-346984" lvl="0" marL="457200" rtl="0" algn="l">
              <a:spcBef>
                <a:spcPts val="0"/>
              </a:spcBef>
              <a:spcAft>
                <a:spcPts val="0"/>
              </a:spcAft>
              <a:buSzPts val="1864"/>
              <a:buFont typeface="Times New Roman"/>
              <a:buChar char="●"/>
            </a:pPr>
            <a:r>
              <a:rPr lang="en" sz="1864">
                <a:latin typeface="Times New Roman"/>
                <a:ea typeface="Times New Roman"/>
                <a:cs typeface="Times New Roman"/>
                <a:sym typeface="Times New Roman"/>
              </a:rPr>
              <a:t>Docker is an open source tool that ships our application with all the necessary functionalities as one package.</a:t>
            </a:r>
            <a:endParaRPr sz="1864">
              <a:latin typeface="Times New Roman"/>
              <a:ea typeface="Times New Roman"/>
              <a:cs typeface="Times New Roman"/>
              <a:sym typeface="Times New Roman"/>
            </a:endParaRPr>
          </a:p>
          <a:p>
            <a:pPr indent="0" lvl="0" marL="457200" rtl="0" algn="l">
              <a:spcBef>
                <a:spcPts val="1200"/>
              </a:spcBef>
              <a:spcAft>
                <a:spcPts val="1200"/>
              </a:spcAft>
              <a:buNone/>
            </a:pPr>
            <a:r>
              <a:t/>
            </a:r>
            <a:endParaRPr sz="2133">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Ste</a:t>
            </a:r>
            <a:r>
              <a:rPr b="1" lang="en">
                <a:latin typeface="Times New Roman"/>
                <a:ea typeface="Times New Roman"/>
                <a:cs typeface="Times New Roman"/>
                <a:sym typeface="Times New Roman"/>
              </a:rPr>
              <a:t>ps for Dockerization of the application :</a:t>
            </a:r>
            <a:endParaRPr b="1">
              <a:latin typeface="Times New Roman"/>
              <a:ea typeface="Times New Roman"/>
              <a:cs typeface="Times New Roman"/>
              <a:sym typeface="Times New Roman"/>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5050" lvl="0" marL="457200" rtl="0" algn="l">
              <a:spcBef>
                <a:spcPts val="0"/>
              </a:spcBef>
              <a:spcAft>
                <a:spcPts val="0"/>
              </a:spcAft>
              <a:buSzPts val="1834"/>
              <a:buFont typeface="Times New Roman"/>
              <a:buChar char="●"/>
            </a:pPr>
            <a:r>
              <a:rPr lang="en" sz="1833">
                <a:latin typeface="Times New Roman"/>
                <a:ea typeface="Times New Roman"/>
                <a:cs typeface="Times New Roman"/>
                <a:sym typeface="Times New Roman"/>
              </a:rPr>
              <a:t>Make sure that the docker file is added in our project’s root folder.</a:t>
            </a:r>
            <a:endParaRPr sz="1833">
              <a:latin typeface="Times New Roman"/>
              <a:ea typeface="Times New Roman"/>
              <a:cs typeface="Times New Roman"/>
              <a:sym typeface="Times New Roman"/>
            </a:endParaRPr>
          </a:p>
          <a:p>
            <a:pPr indent="-345050" lvl="0" marL="457200" rtl="0" algn="l">
              <a:spcBef>
                <a:spcPts val="0"/>
              </a:spcBef>
              <a:spcAft>
                <a:spcPts val="0"/>
              </a:spcAft>
              <a:buSzPts val="1834"/>
              <a:buFont typeface="Times New Roman"/>
              <a:buChar char="●"/>
            </a:pPr>
            <a:r>
              <a:rPr lang="en" sz="1833">
                <a:latin typeface="Times New Roman"/>
                <a:ea typeface="Times New Roman"/>
                <a:cs typeface="Times New Roman"/>
                <a:sym typeface="Times New Roman"/>
              </a:rPr>
              <a:t>Start the docker desktop</a:t>
            </a:r>
            <a:endParaRPr sz="1833">
              <a:latin typeface="Times New Roman"/>
              <a:ea typeface="Times New Roman"/>
              <a:cs typeface="Times New Roman"/>
              <a:sym typeface="Times New Roman"/>
            </a:endParaRPr>
          </a:p>
          <a:p>
            <a:pPr indent="-345050" lvl="0" marL="457200" rtl="0" algn="l">
              <a:spcBef>
                <a:spcPts val="0"/>
              </a:spcBef>
              <a:spcAft>
                <a:spcPts val="0"/>
              </a:spcAft>
              <a:buSzPts val="1834"/>
              <a:buFont typeface="Times New Roman"/>
              <a:buChar char="●"/>
            </a:pPr>
            <a:r>
              <a:rPr lang="en" sz="1833">
                <a:latin typeface="Times New Roman"/>
                <a:ea typeface="Times New Roman"/>
                <a:cs typeface="Times New Roman"/>
                <a:sym typeface="Times New Roman"/>
              </a:rPr>
              <a:t>Run the command “mvn install dockerfile:build”</a:t>
            </a:r>
            <a:endParaRPr sz="1833">
              <a:latin typeface="Times New Roman"/>
              <a:ea typeface="Times New Roman"/>
              <a:cs typeface="Times New Roman"/>
              <a:sym typeface="Times New Roman"/>
            </a:endParaRPr>
          </a:p>
          <a:p>
            <a:pPr indent="-345050" lvl="0" marL="457200" rtl="0" algn="l">
              <a:spcBef>
                <a:spcPts val="0"/>
              </a:spcBef>
              <a:spcAft>
                <a:spcPts val="0"/>
              </a:spcAft>
              <a:buSzPts val="1834"/>
              <a:buFont typeface="Times New Roman"/>
              <a:buChar char="●"/>
            </a:pPr>
            <a:r>
              <a:rPr lang="en" sz="1833">
                <a:latin typeface="Times New Roman"/>
                <a:ea typeface="Times New Roman"/>
                <a:cs typeface="Times New Roman"/>
                <a:sym typeface="Times New Roman"/>
              </a:rPr>
              <a:t>Image will be displayed in docker desktop.</a:t>
            </a:r>
            <a:endParaRPr sz="1833">
              <a:latin typeface="Times New Roman"/>
              <a:ea typeface="Times New Roman"/>
              <a:cs typeface="Times New Roman"/>
              <a:sym typeface="Times New Roman"/>
            </a:endParaRPr>
          </a:p>
          <a:p>
            <a:pPr indent="-345050" lvl="0" marL="457200" rtl="0" algn="l">
              <a:spcBef>
                <a:spcPts val="0"/>
              </a:spcBef>
              <a:spcAft>
                <a:spcPts val="0"/>
              </a:spcAft>
              <a:buSzPts val="1834"/>
              <a:buFont typeface="Times New Roman"/>
              <a:buChar char="●"/>
            </a:pPr>
            <a:r>
              <a:rPr lang="en" sz="1833">
                <a:latin typeface="Times New Roman"/>
                <a:ea typeface="Times New Roman"/>
                <a:cs typeface="Times New Roman"/>
                <a:sym typeface="Times New Roman"/>
              </a:rPr>
              <a:t>Push the image from docker desktop to the docker hub.</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Easy to use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Easy for performing operations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It is very beneficial for the </a:t>
            </a:r>
            <a:r>
              <a:rPr lang="en">
                <a:latin typeface="Times New Roman"/>
                <a:ea typeface="Times New Roman"/>
                <a:cs typeface="Times New Roman"/>
                <a:sym typeface="Times New Roman"/>
              </a:rPr>
              <a:t>employee as well as for the organizations for performing operations like issuing pension,loading pension,posting data to database,retrieving some information from the database,etc. It is very easy to use by the employees and very easy for the organization to maintain.</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95775" y="-8067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                      </a:t>
            </a:r>
            <a:endParaRPr b="1" sz="2800">
              <a:latin typeface="Times New Roman"/>
              <a:ea typeface="Times New Roman"/>
              <a:cs typeface="Times New Roman"/>
              <a:sym typeface="Times New Roman"/>
            </a:endParaRPr>
          </a:p>
          <a:p>
            <a:pPr indent="0" lvl="0" marL="0" rtl="0" algn="l">
              <a:spcBef>
                <a:spcPts val="1200"/>
              </a:spcBef>
              <a:spcAft>
                <a:spcPts val="0"/>
              </a:spcAft>
              <a:buNone/>
            </a:pPr>
            <a:r>
              <a:rPr b="1" lang="en" sz="2800">
                <a:latin typeface="Times New Roman"/>
                <a:ea typeface="Times New Roman"/>
                <a:cs typeface="Times New Roman"/>
                <a:sym typeface="Times New Roman"/>
              </a:rPr>
              <a:t> </a:t>
            </a:r>
            <a:endParaRPr b="1" sz="2800">
              <a:latin typeface="Times New Roman"/>
              <a:ea typeface="Times New Roman"/>
              <a:cs typeface="Times New Roman"/>
              <a:sym typeface="Times New Roman"/>
            </a:endParaRPr>
          </a:p>
          <a:p>
            <a:pPr indent="0" lvl="0" marL="0" rtl="0" algn="l">
              <a:spcBef>
                <a:spcPts val="1200"/>
              </a:spcBef>
              <a:spcAft>
                <a:spcPts val="1200"/>
              </a:spcAft>
              <a:buNone/>
            </a:pPr>
            <a:r>
              <a:rPr b="1" lang="en" sz="2800">
                <a:latin typeface="Times New Roman"/>
                <a:ea typeface="Times New Roman"/>
                <a:cs typeface="Times New Roman"/>
                <a:sym typeface="Times New Roman"/>
              </a:rPr>
              <a:t>                            </a:t>
            </a:r>
            <a:r>
              <a:rPr b="1" lang="en" sz="5000">
                <a:latin typeface="Times New Roman"/>
                <a:ea typeface="Times New Roman"/>
                <a:cs typeface="Times New Roman"/>
                <a:sym typeface="Times New Roman"/>
              </a:rPr>
              <a:t>Thank You.</a:t>
            </a:r>
            <a:endParaRPr b="1" sz="5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INTRODUCTION</a:t>
            </a:r>
            <a:endParaRPr b="1" sz="2220">
              <a:latin typeface="Times New Roman"/>
              <a:ea typeface="Times New Roman"/>
              <a:cs typeface="Times New Roman"/>
              <a:sym typeface="Times New Roman"/>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8">
                <a:latin typeface="Times New Roman"/>
                <a:ea typeface="Times New Roman"/>
                <a:cs typeface="Times New Roman"/>
                <a:sym typeface="Times New Roman"/>
              </a:rPr>
              <a:t>Pension management system is used by the organizations in order to manage their employee’s pension scheme. It is very useful for employees as well as for organizations.</a:t>
            </a:r>
            <a:endParaRPr sz="1908">
              <a:latin typeface="Times New Roman"/>
              <a:ea typeface="Times New Roman"/>
              <a:cs typeface="Times New Roman"/>
              <a:sym typeface="Times New Roman"/>
            </a:endParaRPr>
          </a:p>
          <a:p>
            <a:pPr indent="0" lvl="0" marL="0" rtl="0" algn="l">
              <a:spcBef>
                <a:spcPts val="1200"/>
              </a:spcBef>
              <a:spcAft>
                <a:spcPts val="0"/>
              </a:spcAft>
              <a:buNone/>
            </a:pPr>
            <a:r>
              <a:rPr lang="en" sz="1908">
                <a:latin typeface="Times New Roman"/>
                <a:ea typeface="Times New Roman"/>
                <a:cs typeface="Times New Roman"/>
                <a:sym typeface="Times New Roman"/>
              </a:rPr>
              <a:t>In pension </a:t>
            </a:r>
            <a:r>
              <a:rPr lang="en" sz="1908">
                <a:latin typeface="Times New Roman"/>
                <a:ea typeface="Times New Roman"/>
                <a:cs typeface="Times New Roman"/>
                <a:sym typeface="Times New Roman"/>
              </a:rPr>
              <a:t>management</a:t>
            </a:r>
            <a:r>
              <a:rPr lang="en" sz="1908">
                <a:latin typeface="Times New Roman"/>
                <a:ea typeface="Times New Roman"/>
                <a:cs typeface="Times New Roman"/>
                <a:sym typeface="Times New Roman"/>
              </a:rPr>
              <a:t> system, we can perform operations like creating applicant, checking balance,checking status,checking applicant,issuing pension and load pension.</a:t>
            </a:r>
            <a:endParaRPr sz="1908">
              <a:latin typeface="Times New Roman"/>
              <a:ea typeface="Times New Roman"/>
              <a:cs typeface="Times New Roman"/>
              <a:sym typeface="Times New Roman"/>
            </a:endParaRPr>
          </a:p>
          <a:p>
            <a:pPr indent="0" lvl="0" marL="0" rtl="0" algn="l">
              <a:spcBef>
                <a:spcPts val="1200"/>
              </a:spcBef>
              <a:spcAft>
                <a:spcPts val="0"/>
              </a:spcAft>
              <a:buNone/>
            </a:pPr>
            <a:r>
              <a:rPr lang="en" sz="1908">
                <a:latin typeface="Times New Roman"/>
                <a:ea typeface="Times New Roman"/>
                <a:cs typeface="Times New Roman"/>
                <a:sym typeface="Times New Roman"/>
              </a:rPr>
              <a:t>The operations like creating applicant, issuing pension and load pension can be done by the admin only.</a:t>
            </a:r>
            <a:endParaRPr sz="1908">
              <a:latin typeface="Times New Roman"/>
              <a:ea typeface="Times New Roman"/>
              <a:cs typeface="Times New Roman"/>
              <a:sym typeface="Times New Roman"/>
            </a:endParaRPr>
          </a:p>
          <a:p>
            <a:pPr indent="0" lvl="0" marL="0" rtl="0" algn="l">
              <a:spcBef>
                <a:spcPts val="1200"/>
              </a:spcBef>
              <a:spcAft>
                <a:spcPts val="0"/>
              </a:spcAft>
              <a:buNone/>
            </a:pPr>
            <a:r>
              <a:rPr lang="en" sz="1908">
                <a:latin typeface="Times New Roman"/>
                <a:ea typeface="Times New Roman"/>
                <a:cs typeface="Times New Roman"/>
                <a:sym typeface="Times New Roman"/>
              </a:rPr>
              <a:t>The remaining operations like checking balance,checking </a:t>
            </a:r>
            <a:r>
              <a:rPr lang="en" sz="1908">
                <a:latin typeface="Times New Roman"/>
                <a:ea typeface="Times New Roman"/>
                <a:cs typeface="Times New Roman"/>
                <a:sym typeface="Times New Roman"/>
              </a:rPr>
              <a:t>status</a:t>
            </a:r>
            <a:r>
              <a:rPr lang="en" sz="1908">
                <a:latin typeface="Times New Roman"/>
                <a:ea typeface="Times New Roman"/>
                <a:cs typeface="Times New Roman"/>
                <a:sym typeface="Times New Roman"/>
              </a:rPr>
              <a:t> and checking application can be done by the user also.</a:t>
            </a:r>
            <a:endParaRPr sz="1908">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Spring Boot Framework</a:t>
            </a:r>
            <a:endParaRPr b="1">
              <a:latin typeface="Times New Roman"/>
              <a:ea typeface="Times New Roman"/>
              <a:cs typeface="Times New Roman"/>
              <a:sym typeface="Times New Roman"/>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Times New Roman"/>
                <a:ea typeface="Times New Roman"/>
                <a:cs typeface="Times New Roman"/>
                <a:sym typeface="Times New Roman"/>
              </a:rPr>
              <a:t>This application makes use of the spring boot framework.</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Spring Boot :</a:t>
            </a:r>
            <a:endParaRPr b="1">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Spring Boot is an open source Java-based framework used to create a micro service.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88">
                <a:latin typeface="Times New Roman"/>
                <a:ea typeface="Times New Roman"/>
                <a:cs typeface="Times New Roman"/>
                <a:sym typeface="Times New Roman"/>
              </a:rPr>
              <a:t>Uses of Spring Boot framework</a:t>
            </a:r>
            <a:endParaRPr b="1" sz="2488">
              <a:latin typeface="Times New Roman"/>
              <a:ea typeface="Times New Roman"/>
              <a:cs typeface="Times New Roman"/>
              <a:sym typeface="Times New Roman"/>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Everything is auto configured. No manual configurations are needed.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Easy for dependency management.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includes Embedded Servlet Container.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Reduces the development time and and run application independently.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Offers an easier way of getting started with application.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Avoids complex XML configuration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Provides flexible way to configure Java Beans,XML configurations, and Database Transactions.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320">
                <a:latin typeface="Times New Roman"/>
                <a:ea typeface="Times New Roman"/>
                <a:cs typeface="Times New Roman"/>
                <a:sym typeface="Times New Roman"/>
              </a:rPr>
              <a:t>SYSTEM REQUIREMENTS</a:t>
            </a:r>
            <a:endParaRPr b="1" sz="1820">
              <a:latin typeface="Times New Roman"/>
              <a:ea typeface="Times New Roman"/>
              <a:cs typeface="Times New Roman"/>
              <a:sym typeface="Times New Roman"/>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100">
                <a:latin typeface="Times New Roman"/>
                <a:ea typeface="Times New Roman"/>
                <a:cs typeface="Times New Roman"/>
                <a:sym typeface="Times New Roman"/>
              </a:rPr>
              <a:t>Software:</a:t>
            </a:r>
            <a:endParaRPr b="1" sz="2100">
              <a:latin typeface="Times New Roman"/>
              <a:ea typeface="Times New Roman"/>
              <a:cs typeface="Times New Roman"/>
              <a:sym typeface="Times New Roman"/>
            </a:endParaRPr>
          </a:p>
          <a:p>
            <a:pPr indent="-346075" lvl="0" marL="457200" rtl="0" algn="l">
              <a:spcBef>
                <a:spcPts val="1200"/>
              </a:spcBef>
              <a:spcAft>
                <a:spcPts val="0"/>
              </a:spcAft>
              <a:buSzPct val="100000"/>
              <a:buFont typeface="Times New Roman"/>
              <a:buChar char="●"/>
            </a:pPr>
            <a:r>
              <a:rPr lang="en" sz="2000">
                <a:latin typeface="Times New Roman"/>
                <a:ea typeface="Times New Roman"/>
                <a:cs typeface="Times New Roman"/>
                <a:sym typeface="Times New Roman"/>
              </a:rPr>
              <a:t>IDE (IntelliJ or Eclipse)</a:t>
            </a:r>
            <a:endParaRPr sz="2000">
              <a:latin typeface="Times New Roman"/>
              <a:ea typeface="Times New Roman"/>
              <a:cs typeface="Times New Roman"/>
              <a:sym typeface="Times New Roman"/>
            </a:endParaRPr>
          </a:p>
          <a:p>
            <a:pPr indent="-346075" lvl="0" marL="457200" rtl="0" algn="l">
              <a:spcBef>
                <a:spcPts val="0"/>
              </a:spcBef>
              <a:spcAft>
                <a:spcPts val="0"/>
              </a:spcAft>
              <a:buSzPct val="100000"/>
              <a:buFont typeface="Times New Roman"/>
              <a:buChar char="●"/>
            </a:pPr>
            <a:r>
              <a:rPr lang="en" sz="2000">
                <a:latin typeface="Times New Roman"/>
                <a:ea typeface="Times New Roman"/>
                <a:cs typeface="Times New Roman"/>
                <a:sym typeface="Times New Roman"/>
              </a:rPr>
              <a:t>Java SDK or above</a:t>
            </a:r>
            <a:endParaRPr sz="2000">
              <a:latin typeface="Times New Roman"/>
              <a:ea typeface="Times New Roman"/>
              <a:cs typeface="Times New Roman"/>
              <a:sym typeface="Times New Roman"/>
            </a:endParaRPr>
          </a:p>
          <a:p>
            <a:pPr indent="-346075" lvl="0" marL="457200" rtl="0" algn="l">
              <a:spcBef>
                <a:spcPts val="0"/>
              </a:spcBef>
              <a:spcAft>
                <a:spcPts val="0"/>
              </a:spcAft>
              <a:buSzPct val="100000"/>
              <a:buFont typeface="Times New Roman"/>
              <a:buChar char="●"/>
            </a:pPr>
            <a:r>
              <a:rPr lang="en" sz="2000">
                <a:latin typeface="Times New Roman"/>
                <a:ea typeface="Times New Roman"/>
                <a:cs typeface="Times New Roman"/>
                <a:sym typeface="Times New Roman"/>
              </a:rPr>
              <a:t>Postman</a:t>
            </a:r>
            <a:endParaRPr sz="2000">
              <a:latin typeface="Times New Roman"/>
              <a:ea typeface="Times New Roman"/>
              <a:cs typeface="Times New Roman"/>
              <a:sym typeface="Times New Roman"/>
            </a:endParaRPr>
          </a:p>
          <a:p>
            <a:pPr indent="-346075" lvl="0" marL="457200" rtl="0" algn="l">
              <a:spcBef>
                <a:spcPts val="0"/>
              </a:spcBef>
              <a:spcAft>
                <a:spcPts val="0"/>
              </a:spcAft>
              <a:buSzPct val="100000"/>
              <a:buFont typeface="Times New Roman"/>
              <a:buChar char="●"/>
            </a:pPr>
            <a:r>
              <a:rPr lang="en" sz="2000">
                <a:latin typeface="Times New Roman"/>
                <a:ea typeface="Times New Roman"/>
                <a:cs typeface="Times New Roman"/>
                <a:sym typeface="Times New Roman"/>
              </a:rPr>
              <a:t>Docker desktop</a:t>
            </a:r>
            <a:endParaRPr sz="2000">
              <a:latin typeface="Times New Roman"/>
              <a:ea typeface="Times New Roman"/>
              <a:cs typeface="Times New Roman"/>
              <a:sym typeface="Times New Roman"/>
            </a:endParaRPr>
          </a:p>
          <a:p>
            <a:pPr indent="0" lvl="0" marL="0" rtl="0" algn="l">
              <a:spcBef>
                <a:spcPts val="1200"/>
              </a:spcBef>
              <a:spcAft>
                <a:spcPts val="0"/>
              </a:spcAft>
              <a:buNone/>
            </a:pPr>
            <a:r>
              <a:rPr b="1" lang="en" sz="2100">
                <a:latin typeface="Times New Roman"/>
                <a:ea typeface="Times New Roman"/>
                <a:cs typeface="Times New Roman"/>
                <a:sym typeface="Times New Roman"/>
              </a:rPr>
              <a:t>Hardware:</a:t>
            </a:r>
            <a:endParaRPr b="1" sz="2100">
              <a:latin typeface="Times New Roman"/>
              <a:ea typeface="Times New Roman"/>
              <a:cs typeface="Times New Roman"/>
              <a:sym typeface="Times New Roman"/>
            </a:endParaRPr>
          </a:p>
          <a:p>
            <a:pPr indent="0" lvl="0" marL="0" rtl="0" algn="l">
              <a:spcBef>
                <a:spcPts val="1200"/>
              </a:spcBef>
              <a:spcAft>
                <a:spcPts val="0"/>
              </a:spcAft>
              <a:buNone/>
            </a:pPr>
            <a:r>
              <a:rPr lang="en" sz="2000">
                <a:latin typeface="Times New Roman"/>
                <a:ea typeface="Times New Roman"/>
                <a:cs typeface="Times New Roman"/>
                <a:sym typeface="Times New Roman"/>
              </a:rPr>
              <a:t>RAM 8GB</a:t>
            </a:r>
            <a:endParaRPr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Windows 10 or above</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620">
                <a:latin typeface="Times New Roman"/>
                <a:ea typeface="Times New Roman"/>
                <a:cs typeface="Times New Roman"/>
                <a:sym typeface="Times New Roman"/>
              </a:rPr>
              <a:t>Methods Implemented</a:t>
            </a:r>
            <a:endParaRPr b="1" sz="2620">
              <a:latin typeface="Times New Roman"/>
              <a:ea typeface="Times New Roman"/>
              <a:cs typeface="Times New Roman"/>
              <a:sym typeface="Times New Roman"/>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Times New Roman"/>
              <a:buChar char="●"/>
            </a:pPr>
            <a:r>
              <a:rPr lang="en" sz="1900">
                <a:latin typeface="Times New Roman"/>
                <a:ea typeface="Times New Roman"/>
                <a:cs typeface="Times New Roman"/>
                <a:sym typeface="Times New Roman"/>
              </a:rPr>
              <a:t>When</a:t>
            </a:r>
            <a:r>
              <a:rPr lang="en">
                <a:latin typeface="Times New Roman"/>
                <a:ea typeface="Times New Roman"/>
                <a:cs typeface="Times New Roman"/>
                <a:sym typeface="Times New Roman"/>
              </a:rPr>
              <a:t> the employee joins the organization, his details will be added to the database (create Applicant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Checking the balance of an employee(checkBalanace)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Checking application by id (getApplicationById)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Checking the employee status and pension status (checkStatus)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Pension will be issued to the employees who have empStatus as retired(R) and pensionStatus as yes(Y)  (issuePension method)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Pension will be loaded to all the employees who have empStatus as Active(A) and pensionStatus as No(N).  (loadPension method)</a:t>
            </a:r>
            <a:endParaRPr sz="21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Procedure</a:t>
            </a:r>
            <a:endParaRPr b="1">
              <a:latin typeface="Times New Roman"/>
              <a:ea typeface="Times New Roman"/>
              <a:cs typeface="Times New Roman"/>
              <a:sym typeface="Times New Roman"/>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Create the project using spring initializr with the required dependencies.</a:t>
            </a:r>
            <a:endParaRPr/>
          </a:p>
          <a:p>
            <a:pPr indent="0" lvl="0" marL="457200" rtl="0" algn="l">
              <a:spcBef>
                <a:spcPts val="1200"/>
              </a:spcBef>
              <a:spcAft>
                <a:spcPts val="0"/>
              </a:spcAft>
              <a:buNone/>
            </a:pPr>
            <a:r>
              <a:rPr lang="en"/>
              <a:t>(dependencies required in this project:  spring web and mysql connector)</a:t>
            </a:r>
            <a:endParaRPr/>
          </a:p>
          <a:p>
            <a:pPr indent="-334327" lvl="0" marL="457200" rtl="0" algn="l">
              <a:spcBef>
                <a:spcPts val="1200"/>
              </a:spcBef>
              <a:spcAft>
                <a:spcPts val="0"/>
              </a:spcAft>
              <a:buSzPct val="100000"/>
              <a:buChar char="➢"/>
            </a:pPr>
            <a:r>
              <a:rPr lang="en"/>
              <a:t>Download the project file from spring initializr and extract that file and then open it from the IntelliJ.</a:t>
            </a:r>
            <a:endParaRPr/>
          </a:p>
          <a:p>
            <a:pPr indent="-334327" lvl="0" marL="457200" rtl="0" algn="l">
              <a:spcBef>
                <a:spcPts val="0"/>
              </a:spcBef>
              <a:spcAft>
                <a:spcPts val="0"/>
              </a:spcAft>
              <a:buSzPct val="100000"/>
              <a:buChar char="➢"/>
            </a:pPr>
            <a:r>
              <a:rPr lang="en"/>
              <a:t>Implement all the methods required.</a:t>
            </a:r>
            <a:endParaRPr/>
          </a:p>
          <a:p>
            <a:pPr indent="-334327" lvl="0" marL="457200" rtl="0" algn="l">
              <a:spcBef>
                <a:spcPts val="0"/>
              </a:spcBef>
              <a:spcAft>
                <a:spcPts val="0"/>
              </a:spcAft>
              <a:buSzPct val="100000"/>
              <a:buChar char="➢"/>
            </a:pPr>
            <a:r>
              <a:rPr lang="en"/>
              <a:t>Build the </a:t>
            </a:r>
            <a:r>
              <a:rPr lang="en"/>
              <a:t>application</a:t>
            </a:r>
            <a:r>
              <a:rPr lang="en"/>
              <a:t> using the command “</a:t>
            </a:r>
            <a:r>
              <a:rPr lang="en"/>
              <a:t>maven</a:t>
            </a:r>
            <a:r>
              <a:rPr lang="en"/>
              <a:t> clean install”. It will download all the dependencies specified.</a:t>
            </a:r>
            <a:endParaRPr/>
          </a:p>
          <a:p>
            <a:pPr indent="-334327" lvl="0" marL="457200" rtl="0" algn="l">
              <a:spcBef>
                <a:spcPts val="0"/>
              </a:spcBef>
              <a:spcAft>
                <a:spcPts val="0"/>
              </a:spcAft>
              <a:buSzPct val="100000"/>
              <a:buChar char="➢"/>
            </a:pPr>
            <a:r>
              <a:rPr lang="en"/>
              <a:t>Build the mysql image using the command “docker-compose -f docker-compose-mysql.yml up -d”</a:t>
            </a:r>
            <a:endParaRPr/>
          </a:p>
          <a:p>
            <a:pPr indent="-334327" lvl="0" marL="457200" rtl="0" algn="l">
              <a:spcBef>
                <a:spcPts val="0"/>
              </a:spcBef>
              <a:spcAft>
                <a:spcPts val="0"/>
              </a:spcAft>
              <a:buSzPct val="100000"/>
              <a:buChar char="➢"/>
            </a:pPr>
            <a:r>
              <a:rPr lang="en"/>
              <a:t>Run the application using “mvn spring-boot:run”.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Implementation</a:t>
            </a:r>
            <a:r>
              <a:rPr b="1" lang="en">
                <a:latin typeface="Times New Roman"/>
                <a:ea typeface="Times New Roman"/>
                <a:cs typeface="Times New Roman"/>
                <a:sym typeface="Times New Roman"/>
              </a:rPr>
              <a:t> Flow</a:t>
            </a:r>
            <a:endParaRPr b="1">
              <a:latin typeface="Times New Roman"/>
              <a:ea typeface="Times New Roman"/>
              <a:cs typeface="Times New Roman"/>
              <a:sym typeface="Times New Roman"/>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4327" lvl="0" marL="457200" rtl="0" algn="l">
              <a:lnSpc>
                <a:spcPct val="105000"/>
              </a:lnSpc>
              <a:spcBef>
                <a:spcPts val="0"/>
              </a:spcBef>
              <a:spcAft>
                <a:spcPts val="0"/>
              </a:spcAft>
              <a:buSzPts val="1665"/>
              <a:buFont typeface="Times New Roman"/>
              <a:buChar char="●"/>
            </a:pPr>
            <a:r>
              <a:rPr lang="en" sz="1665">
                <a:latin typeface="Times New Roman"/>
                <a:ea typeface="Times New Roman"/>
                <a:cs typeface="Times New Roman"/>
                <a:sym typeface="Times New Roman"/>
              </a:rPr>
              <a:t>We write the model class named “Pension” which will contains all the details of the applicant like name,id,age,balance,pensionStatus,empStatus, pensionmmyy,installment and their getters and setters along </a:t>
            </a:r>
            <a:r>
              <a:rPr lang="en" sz="1665">
                <a:latin typeface="Times New Roman"/>
                <a:ea typeface="Times New Roman"/>
                <a:cs typeface="Times New Roman"/>
                <a:sym typeface="Times New Roman"/>
              </a:rPr>
              <a:t>with</a:t>
            </a:r>
            <a:r>
              <a:rPr lang="en" sz="1665">
                <a:latin typeface="Times New Roman"/>
                <a:ea typeface="Times New Roman"/>
                <a:cs typeface="Times New Roman"/>
                <a:sym typeface="Times New Roman"/>
              </a:rPr>
              <a:t> the default and parameterized constructors.</a:t>
            </a:r>
            <a:endParaRPr sz="1665">
              <a:latin typeface="Times New Roman"/>
              <a:ea typeface="Times New Roman"/>
              <a:cs typeface="Times New Roman"/>
              <a:sym typeface="Times New Roman"/>
            </a:endParaRPr>
          </a:p>
          <a:p>
            <a:pPr indent="-334327" lvl="0" marL="457200" rtl="0" algn="l">
              <a:lnSpc>
                <a:spcPct val="105000"/>
              </a:lnSpc>
              <a:spcBef>
                <a:spcPts val="0"/>
              </a:spcBef>
              <a:spcAft>
                <a:spcPts val="0"/>
              </a:spcAft>
              <a:buSzPts val="1665"/>
              <a:buFont typeface="Times New Roman"/>
              <a:buChar char="●"/>
            </a:pPr>
            <a:r>
              <a:rPr lang="en" sz="1665">
                <a:latin typeface="Times New Roman"/>
                <a:ea typeface="Times New Roman"/>
                <a:cs typeface="Times New Roman"/>
                <a:sym typeface="Times New Roman"/>
              </a:rPr>
              <a:t>We write the controller class named “PensionController” . Controller class is responsible for mapping the requests from the client to </a:t>
            </a:r>
            <a:r>
              <a:rPr lang="en" sz="1665">
                <a:latin typeface="Times New Roman"/>
                <a:ea typeface="Times New Roman"/>
                <a:cs typeface="Times New Roman"/>
                <a:sym typeface="Times New Roman"/>
              </a:rPr>
              <a:t>their</a:t>
            </a:r>
            <a:r>
              <a:rPr lang="en" sz="1665">
                <a:latin typeface="Times New Roman"/>
                <a:ea typeface="Times New Roman"/>
                <a:cs typeface="Times New Roman"/>
                <a:sym typeface="Times New Roman"/>
              </a:rPr>
              <a:t> respective service methods.</a:t>
            </a:r>
            <a:endParaRPr sz="1665">
              <a:latin typeface="Times New Roman"/>
              <a:ea typeface="Times New Roman"/>
              <a:cs typeface="Times New Roman"/>
              <a:sym typeface="Times New Roman"/>
            </a:endParaRPr>
          </a:p>
          <a:p>
            <a:pPr indent="-334327" lvl="0" marL="457200" rtl="0" algn="l">
              <a:lnSpc>
                <a:spcPct val="105000"/>
              </a:lnSpc>
              <a:spcBef>
                <a:spcPts val="0"/>
              </a:spcBef>
              <a:spcAft>
                <a:spcPts val="0"/>
              </a:spcAft>
              <a:buSzPts val="1665"/>
              <a:buFont typeface="Times New Roman"/>
              <a:buChar char="●"/>
            </a:pPr>
            <a:r>
              <a:rPr lang="en" sz="1665">
                <a:latin typeface="Times New Roman"/>
                <a:ea typeface="Times New Roman"/>
                <a:cs typeface="Times New Roman"/>
                <a:sym typeface="Times New Roman"/>
              </a:rPr>
              <a:t>We write the service class named “PensionService” which is having all the </a:t>
            </a:r>
            <a:r>
              <a:rPr lang="en" sz="1665">
                <a:latin typeface="Times New Roman"/>
                <a:ea typeface="Times New Roman"/>
                <a:cs typeface="Times New Roman"/>
                <a:sym typeface="Times New Roman"/>
              </a:rPr>
              <a:t>methods that are responsible for serving the requests from the client.</a:t>
            </a:r>
            <a:endParaRPr sz="1665">
              <a:latin typeface="Times New Roman"/>
              <a:ea typeface="Times New Roman"/>
              <a:cs typeface="Times New Roman"/>
              <a:sym typeface="Times New Roman"/>
            </a:endParaRPr>
          </a:p>
          <a:p>
            <a:pPr indent="-334327" lvl="0" marL="457200" rtl="0" algn="l">
              <a:lnSpc>
                <a:spcPct val="105000"/>
              </a:lnSpc>
              <a:spcBef>
                <a:spcPts val="0"/>
              </a:spcBef>
              <a:spcAft>
                <a:spcPts val="0"/>
              </a:spcAft>
              <a:buSzPts val="1665"/>
              <a:buFont typeface="Times New Roman"/>
              <a:buChar char="●"/>
            </a:pPr>
            <a:r>
              <a:rPr lang="en" sz="1665">
                <a:latin typeface="Times New Roman"/>
                <a:ea typeface="Times New Roman"/>
                <a:cs typeface="Times New Roman"/>
                <a:sym typeface="Times New Roman"/>
              </a:rPr>
              <a:t>We also write a Repository class named “PensionRepository” for database transactions.</a:t>
            </a:r>
            <a:endParaRPr sz="1665">
              <a:latin typeface="Times New Roman"/>
              <a:ea typeface="Times New Roman"/>
              <a:cs typeface="Times New Roman"/>
              <a:sym typeface="Times New Roman"/>
            </a:endParaRPr>
          </a:p>
          <a:p>
            <a:pPr indent="-334327" lvl="0" marL="457200" rtl="0" algn="l">
              <a:lnSpc>
                <a:spcPct val="105000"/>
              </a:lnSpc>
              <a:spcBef>
                <a:spcPts val="0"/>
              </a:spcBef>
              <a:spcAft>
                <a:spcPts val="0"/>
              </a:spcAft>
              <a:buSzPts val="1665"/>
              <a:buFont typeface="Times New Roman"/>
              <a:buChar char="●"/>
            </a:pPr>
            <a:r>
              <a:rPr lang="en" sz="1665">
                <a:latin typeface="Times New Roman"/>
                <a:ea typeface="Times New Roman"/>
                <a:cs typeface="Times New Roman"/>
                <a:sym typeface="Times New Roman"/>
              </a:rPr>
              <a:t>Every request from the client will go into the controller class and then the controller will map it to the respective service method inside the service class,based on the url pattern of that request. Then the respective service method will serve that request in correspondence with the database.</a:t>
            </a:r>
            <a:endParaRPr sz="1665">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Checking</a:t>
            </a:r>
            <a:r>
              <a:rPr b="1" lang="en" sz="2520">
                <a:latin typeface="Times New Roman"/>
                <a:ea typeface="Times New Roman"/>
                <a:cs typeface="Times New Roman"/>
                <a:sym typeface="Times New Roman"/>
              </a:rPr>
              <a:t> the application using postman</a:t>
            </a:r>
            <a:endParaRPr b="1" sz="2520">
              <a:latin typeface="Times New Roman"/>
              <a:ea typeface="Times New Roman"/>
              <a:cs typeface="Times New Roman"/>
              <a:sym typeface="Times New Roman"/>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Test all the functionality from postman.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We can also verify the database in our mysql image’s terminal after sending some requests from postman.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Format of a request will look like following:</a:t>
            </a:r>
            <a:endParaRPr>
              <a:latin typeface="Times New Roman"/>
              <a:ea typeface="Times New Roman"/>
              <a:cs typeface="Times New Roman"/>
              <a:sym typeface="Times New Roman"/>
            </a:endParaRPr>
          </a:p>
          <a:p>
            <a:pPr indent="0" lvl="0" marL="457200" rtl="0" algn="l">
              <a:spcBef>
                <a:spcPts val="1200"/>
              </a:spcBef>
              <a:spcAft>
                <a:spcPts val="0"/>
              </a:spcAft>
              <a:buNone/>
            </a:pPr>
            <a:r>
              <a:rPr lang="en">
                <a:latin typeface="Times New Roman"/>
                <a:ea typeface="Times New Roman"/>
                <a:cs typeface="Times New Roman"/>
                <a:sym typeface="Times New Roman"/>
              </a:rPr>
              <a:t>http://localhost:&lt;port-number&gt;</a:t>
            </a:r>
            <a:r>
              <a:rPr b="1" lang="en">
                <a:latin typeface="Times New Roman"/>
                <a:ea typeface="Times New Roman"/>
                <a:cs typeface="Times New Roman"/>
                <a:sym typeface="Times New Roman"/>
              </a:rPr>
              <a:t>/</a:t>
            </a:r>
            <a:r>
              <a:rPr lang="en">
                <a:latin typeface="Times New Roman"/>
                <a:ea typeface="Times New Roman"/>
                <a:cs typeface="Times New Roman"/>
                <a:sym typeface="Times New Roman"/>
              </a:rPr>
              <a:t>&lt;url-pattern&gt;</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