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8" r:id="rId6"/>
    <p:sldId id="261" r:id="rId7"/>
    <p:sldId id="262" r:id="rId8"/>
    <p:sldId id="263" r:id="rId9"/>
    <p:sldId id="264" r:id="rId10"/>
    <p:sldId id="270" r:id="rId11"/>
    <p:sldId id="271" r:id="rId12"/>
    <p:sldId id="259"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1EB28-542F-4191-AFA6-01287EF82E59}" v="830" dt="2022-10-29T16:14:10.520"/>
    <p1510:client id="{711F33E6-E101-4F0C-AD79-2E00EE3A28AC}" v="294" dt="2022-11-01T10:40:33.574"/>
    <p1510:client id="{FF1AB083-DC71-42DE-88FD-5285CBA8C687}" v="211" dt="2022-10-29T17:41:24.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840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113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5341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761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3064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4800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6814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969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823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264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0180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329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191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54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098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34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4329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4477411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081/approve/107" TargetMode="External"/><Relationship Id="rId2" Type="http://schemas.openxmlformats.org/officeDocument/2006/relationships/hyperlink" Target="http://localhost:8081/create/applicant" TargetMode="External"/><Relationship Id="rId1" Type="http://schemas.openxmlformats.org/officeDocument/2006/relationships/slideLayout" Target="../slideLayouts/slideLayout2.xml"/><Relationship Id="rId4" Type="http://schemas.openxmlformats.org/officeDocument/2006/relationships/hyperlink" Target="http://localhost:8081/issuePens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echterms.com/definition/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3" descr="A blue abstract watercolor pattern on a white background">
            <a:extLst>
              <a:ext uri="{FF2B5EF4-FFF2-40B4-BE49-F238E27FC236}">
                <a16:creationId xmlns:a16="http://schemas.microsoft.com/office/drawing/2014/main" id="{5584172E-7BF8-1133-8BE3-78DE5A537592}"/>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 y="-4"/>
            <a:ext cx="12192001" cy="6858001"/>
          </a:xfrm>
          <a:prstGeom prst="rect">
            <a:avLst/>
          </a:prstGeom>
        </p:spPr>
      </p:pic>
      <p:sp>
        <p:nvSpPr>
          <p:cNvPr id="2" name="Title 1"/>
          <p:cNvSpPr>
            <a:spLocks noGrp="1"/>
          </p:cNvSpPr>
          <p:nvPr>
            <p:ph type="ctrTitle"/>
          </p:nvPr>
        </p:nvSpPr>
        <p:spPr>
          <a:xfrm>
            <a:off x="1154955" y="889591"/>
            <a:ext cx="10571169" cy="2487837"/>
          </a:xfrm>
        </p:spPr>
        <p:txBody>
          <a:bodyPr>
            <a:normAutofit/>
          </a:bodyPr>
          <a:lstStyle/>
          <a:p>
            <a:pPr>
              <a:lnSpc>
                <a:spcPct val="90000"/>
              </a:lnSpc>
            </a:pPr>
            <a:r>
              <a:rPr lang="en-US" sz="4800" dirty="0"/>
              <a:t>Pension Management System</a:t>
            </a:r>
          </a:p>
        </p:txBody>
      </p:sp>
      <p:sp>
        <p:nvSpPr>
          <p:cNvPr id="3" name="Subtitle 2"/>
          <p:cNvSpPr>
            <a:spLocks noGrp="1"/>
          </p:cNvSpPr>
          <p:nvPr>
            <p:ph type="subTitle" idx="1"/>
          </p:nvPr>
        </p:nvSpPr>
        <p:spPr>
          <a:xfrm>
            <a:off x="1154955" y="4777380"/>
            <a:ext cx="8825658" cy="861420"/>
          </a:xfrm>
        </p:spPr>
        <p:txBody>
          <a:bodyPr>
            <a:normAutofit/>
          </a:bodyPr>
          <a:lstStyle/>
          <a:p>
            <a:pPr lvl="1"/>
            <a:r>
              <a:rPr lang="en-US"/>
              <a:t>By</a:t>
            </a:r>
            <a:endParaRPr lang="en-US" dirty="0"/>
          </a:p>
          <a:p>
            <a:pPr lvl="1"/>
            <a:r>
              <a:rPr lang="en-US"/>
              <a:t>Roshini </a:t>
            </a:r>
            <a:r>
              <a:rPr lang="en-US" err="1"/>
              <a:t>Tirungulam</a:t>
            </a:r>
            <a:endParaRPr lang="en-US"/>
          </a:p>
        </p:txBody>
      </p:sp>
      <p:sp>
        <p:nvSpPr>
          <p:cNvPr id="23" name="Rectangle 2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EAA1-61CD-3A7E-8C14-F9CE03C88EC6}"/>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B40C9FBE-04C4-5A0A-6149-BB4BA4628475}"/>
              </a:ext>
            </a:extLst>
          </p:cNvPr>
          <p:cNvSpPr>
            <a:spLocks noGrp="1"/>
          </p:cNvSpPr>
          <p:nvPr>
            <p:ph idx="1"/>
          </p:nvPr>
        </p:nvSpPr>
        <p:spPr/>
        <p:txBody>
          <a:bodyPr vert="horz" lIns="91440" tIns="45720" rIns="91440" bIns="45720" rtlCol="0" anchor="t">
            <a:normAutofit/>
          </a:bodyPr>
          <a:lstStyle/>
          <a:p>
            <a:pPr>
              <a:buFont typeface="Arial" charset="2"/>
              <a:buChar char="•"/>
            </a:pPr>
            <a:r>
              <a:rPr lang="en-US" dirty="0"/>
              <a:t>Create project</a:t>
            </a:r>
          </a:p>
          <a:p>
            <a:pPr marL="0" indent="0">
              <a:buClr>
                <a:srgbClr val="8AD0D6"/>
              </a:buClr>
              <a:buNone/>
            </a:pPr>
            <a:r>
              <a:rPr lang="en-US" dirty="0"/>
              <a:t>                </a:t>
            </a:r>
            <a:r>
              <a:rPr lang="en-US" dirty="0">
                <a:ea typeface="+mj-lt"/>
                <a:cs typeface="+mj-lt"/>
                <a:hlinkClick r:id="rId2"/>
              </a:rPr>
              <a:t>https://start.spring.io/</a:t>
            </a:r>
            <a:endParaRPr lang="en-US" dirty="0">
              <a:ea typeface="+mj-lt"/>
              <a:cs typeface="+mj-lt"/>
            </a:endParaRPr>
          </a:p>
          <a:p>
            <a:pPr>
              <a:buFont typeface="Arial" charset="2"/>
              <a:buChar char="•"/>
            </a:pPr>
            <a:r>
              <a:rPr lang="en-US" dirty="0"/>
              <a:t>Build the project</a:t>
            </a:r>
            <a:endParaRPr lang="en-US" dirty="0">
              <a:latin typeface="Century Gothic"/>
            </a:endParaRPr>
          </a:p>
          <a:p>
            <a:pPr marL="0" indent="0">
              <a:buClr>
                <a:srgbClr val="8AD0D6"/>
              </a:buClr>
              <a:buNone/>
            </a:pPr>
            <a:r>
              <a:rPr lang="en-US" dirty="0">
                <a:latin typeface="Consolas"/>
              </a:rPr>
              <a:t>        </a:t>
            </a:r>
            <a:r>
              <a:rPr lang="en-US" dirty="0" err="1">
                <a:latin typeface="Consolas"/>
              </a:rPr>
              <a:t>mvn</a:t>
            </a:r>
            <a:r>
              <a:rPr lang="en-US" dirty="0">
                <a:latin typeface="Consolas"/>
              </a:rPr>
              <a:t> clean install</a:t>
            </a:r>
            <a:endParaRPr lang="en-US">
              <a:latin typeface="Century Gothic" panose="020B0502020202020204"/>
            </a:endParaRPr>
          </a:p>
          <a:p>
            <a:pPr>
              <a:buClr>
                <a:srgbClr val="8AD0D6"/>
              </a:buClr>
              <a:buFont typeface="Arial" charset="2"/>
              <a:buChar char="•"/>
            </a:pPr>
            <a:r>
              <a:rPr lang="en-US" dirty="0">
                <a:latin typeface="Consolas"/>
              </a:rPr>
              <a:t>Run Application</a:t>
            </a:r>
          </a:p>
          <a:p>
            <a:pPr marL="0" indent="0">
              <a:buClr>
                <a:srgbClr val="8AD0D6"/>
              </a:buClr>
              <a:buNone/>
            </a:pPr>
            <a:r>
              <a:rPr lang="en-US" dirty="0">
                <a:latin typeface="Consolas"/>
              </a:rPr>
              <a:t>        </a:t>
            </a:r>
            <a:r>
              <a:rPr lang="en-US" dirty="0" err="1">
                <a:latin typeface="Consolas"/>
              </a:rPr>
              <a:t>Mvn</a:t>
            </a:r>
            <a:r>
              <a:rPr lang="en-US" dirty="0">
                <a:latin typeface="Consolas"/>
              </a:rPr>
              <a:t> </a:t>
            </a:r>
            <a:r>
              <a:rPr lang="en-US" dirty="0" err="1">
                <a:latin typeface="Consolas"/>
              </a:rPr>
              <a:t>spring-boot:run</a:t>
            </a:r>
          </a:p>
          <a:p>
            <a:pPr>
              <a:buClr>
                <a:srgbClr val="8AD0D6"/>
              </a:buClr>
              <a:buFont typeface="Arial" charset="2"/>
              <a:buChar char="•"/>
            </a:pPr>
            <a:endParaRPr lang="en-US" dirty="0"/>
          </a:p>
        </p:txBody>
      </p:sp>
    </p:spTree>
    <p:extLst>
      <p:ext uri="{BB962C8B-B14F-4D97-AF65-F5344CB8AC3E}">
        <p14:creationId xmlns:p14="http://schemas.microsoft.com/office/powerpoint/2010/main" val="38798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C9FBE-04C4-5A0A-6149-BB4BA4628475}"/>
              </a:ext>
            </a:extLst>
          </p:cNvPr>
          <p:cNvSpPr>
            <a:spLocks noGrp="1"/>
          </p:cNvSpPr>
          <p:nvPr>
            <p:ph idx="1"/>
          </p:nvPr>
        </p:nvSpPr>
        <p:spPr>
          <a:xfrm>
            <a:off x="1103312" y="555500"/>
            <a:ext cx="8946541" cy="5692899"/>
          </a:xfrm>
        </p:spPr>
        <p:txBody>
          <a:bodyPr vert="horz" lIns="91440" tIns="45720" rIns="91440" bIns="45720" rtlCol="0" anchor="t">
            <a:normAutofit fontScale="70000" lnSpcReduction="20000"/>
          </a:bodyPr>
          <a:lstStyle/>
          <a:p>
            <a:pPr>
              <a:buNone/>
            </a:pPr>
            <a:r>
              <a:rPr lang="en-US" b="1" dirty="0"/>
              <a:t>Testing the application</a:t>
            </a:r>
            <a:endParaRPr lang="en-US" dirty="0"/>
          </a:p>
          <a:p>
            <a:pPr>
              <a:buNone/>
            </a:pPr>
            <a:r>
              <a:rPr lang="en-US" dirty="0">
                <a:latin typeface="Century Gothic"/>
              </a:rPr>
              <a:t>Save Data</a:t>
            </a:r>
          </a:p>
          <a:p>
            <a:pPr>
              <a:buNone/>
            </a:pPr>
            <a:r>
              <a:rPr lang="en-US" dirty="0">
                <a:latin typeface="Consolas"/>
                <a:hlinkClick r:id="rId2"/>
              </a:rPr>
              <a:t>http://localhost:8081/create/applicant</a:t>
            </a:r>
            <a:endParaRPr lang="en-US"/>
          </a:p>
          <a:p>
            <a:pPr>
              <a:buNone/>
            </a:pPr>
            <a:r>
              <a:rPr lang="en-US" dirty="0">
                <a:latin typeface="Consolas"/>
                <a:ea typeface="+mj-lt"/>
                <a:cs typeface="+mj-lt"/>
              </a:rPr>
              <a:t>{
    "id":107,
    "</a:t>
            </a:r>
            <a:r>
              <a:rPr lang="en-US" dirty="0" err="1">
                <a:latin typeface="Consolas"/>
                <a:ea typeface="+mj-lt"/>
                <a:cs typeface="+mj-lt"/>
              </a:rPr>
              <a:t>name":"Sudha</a:t>
            </a:r>
            <a:r>
              <a:rPr lang="en-US" dirty="0">
                <a:latin typeface="Consolas"/>
                <a:ea typeface="+mj-lt"/>
                <a:cs typeface="+mj-lt"/>
              </a:rPr>
              <a:t>",
    "age":62,
    "balance":10000,
    "mobile":"9999999999",
    "</a:t>
            </a:r>
            <a:r>
              <a:rPr lang="en-US" dirty="0" err="1">
                <a:latin typeface="Consolas"/>
                <a:ea typeface="+mj-lt"/>
                <a:cs typeface="+mj-lt"/>
              </a:rPr>
              <a:t>empStatus</a:t>
            </a:r>
            <a:r>
              <a:rPr lang="en-US" dirty="0">
                <a:latin typeface="Consolas"/>
                <a:ea typeface="+mj-lt"/>
                <a:cs typeface="+mj-lt"/>
              </a:rPr>
              <a:t>":"R",
    "</a:t>
            </a:r>
            <a:r>
              <a:rPr lang="en-US" dirty="0" err="1">
                <a:latin typeface="Consolas"/>
                <a:ea typeface="+mj-lt"/>
                <a:cs typeface="+mj-lt"/>
              </a:rPr>
              <a:t>pensionStatus</a:t>
            </a:r>
            <a:r>
              <a:rPr lang="en-US" dirty="0">
                <a:latin typeface="Consolas"/>
                <a:ea typeface="+mj-lt"/>
                <a:cs typeface="+mj-lt"/>
              </a:rPr>
              <a:t>":"N",
    "pensionMMYY":"1022",
    "installment":1020
}</a:t>
            </a:r>
            <a:endParaRPr lang="en-US" dirty="0"/>
          </a:p>
          <a:p>
            <a:pPr>
              <a:buNone/>
            </a:pPr>
            <a:r>
              <a:rPr lang="en-US" dirty="0">
                <a:latin typeface="Consolas"/>
                <a:ea typeface="+mj-lt"/>
                <a:cs typeface="+mj-lt"/>
              </a:rPr>
              <a:t>Approve the pension if </a:t>
            </a:r>
            <a:r>
              <a:rPr lang="en-US" dirty="0" err="1">
                <a:latin typeface="Consolas"/>
                <a:ea typeface="+mj-lt"/>
                <a:cs typeface="+mj-lt"/>
              </a:rPr>
              <a:t>empStatus</a:t>
            </a:r>
            <a:r>
              <a:rPr lang="en-US" dirty="0">
                <a:latin typeface="Consolas"/>
                <a:ea typeface="+mj-lt"/>
                <a:cs typeface="+mj-lt"/>
              </a:rPr>
              <a:t> is R:</a:t>
            </a:r>
          </a:p>
          <a:p>
            <a:pPr>
              <a:buNone/>
            </a:pPr>
            <a:r>
              <a:rPr lang="en-US" dirty="0">
                <a:latin typeface="Consolas"/>
                <a:ea typeface="+mj-lt"/>
                <a:cs typeface="+mj-lt"/>
                <a:hlinkClick r:id="rId3"/>
              </a:rPr>
              <a:t>http://localhost:8081/approve/107</a:t>
            </a:r>
            <a:endParaRPr lang="en-US"/>
          </a:p>
          <a:p>
            <a:pPr>
              <a:buNone/>
            </a:pPr>
            <a:r>
              <a:rPr lang="en-US" dirty="0"/>
              <a:t>Issue Pensions for all Retired employees:</a:t>
            </a:r>
          </a:p>
          <a:p>
            <a:pPr>
              <a:buNone/>
            </a:pPr>
            <a:r>
              <a:rPr lang="en-US" dirty="0">
                <a:latin typeface="Consolas"/>
                <a:hlinkClick r:id="rId4"/>
              </a:rPr>
              <a:t>http://localhost:8081/issuePension</a:t>
            </a:r>
            <a:endParaRPr lang="en-US"/>
          </a:p>
          <a:p>
            <a:pPr>
              <a:buNone/>
            </a:pPr>
            <a:endParaRPr lang="en-US" dirty="0">
              <a:latin typeface="Consolas"/>
            </a:endParaRPr>
          </a:p>
          <a:p>
            <a:pPr>
              <a:buClr>
                <a:srgbClr val="1E5155">
                  <a:lumMod val="40000"/>
                  <a:lumOff val="60000"/>
                </a:srgbClr>
              </a:buClr>
              <a:buNone/>
            </a:pPr>
            <a:endParaRPr lang="en-US" dirty="0">
              <a:latin typeface="Century Gothic" panose="020B0502020202020204"/>
            </a:endParaRPr>
          </a:p>
          <a:p>
            <a:pPr>
              <a:buClr>
                <a:srgbClr val="8AD0D6"/>
              </a:buClr>
              <a:buFont typeface="Arial" charset="2"/>
              <a:buChar char="•"/>
            </a:pPr>
            <a:endParaRPr lang="en-US" dirty="0">
              <a:latin typeface="Century Gothic" panose="020B0502020202020204"/>
            </a:endParaRPr>
          </a:p>
        </p:txBody>
      </p:sp>
    </p:spTree>
    <p:extLst>
      <p:ext uri="{BB962C8B-B14F-4D97-AF65-F5344CB8AC3E}">
        <p14:creationId xmlns:p14="http://schemas.microsoft.com/office/powerpoint/2010/main" val="218048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9512-C6E6-7D78-79FD-7E8CE438174B}"/>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F472B57F-7188-6188-D5B6-137A431C1474}"/>
              </a:ext>
            </a:extLst>
          </p:cNvPr>
          <p:cNvSpPr>
            <a:spLocks noGrp="1"/>
          </p:cNvSpPr>
          <p:nvPr>
            <p:ph idx="1"/>
          </p:nvPr>
        </p:nvSpPr>
        <p:spPr/>
        <p:txBody>
          <a:bodyPr vert="horz" lIns="91440" tIns="45720" rIns="91440" bIns="45720" rtlCol="0" anchor="t">
            <a:normAutofit/>
          </a:bodyPr>
          <a:lstStyle/>
          <a:p>
            <a:pPr>
              <a:buFont typeface="Arial" charset="2"/>
              <a:buChar char="•"/>
            </a:pPr>
            <a:r>
              <a:rPr lang="en-US" dirty="0"/>
              <a:t>IDE: </a:t>
            </a:r>
            <a:r>
              <a:rPr lang="en-US" dirty="0" err="1"/>
              <a:t>Intellij</a:t>
            </a:r>
          </a:p>
          <a:p>
            <a:pPr>
              <a:buClr>
                <a:srgbClr val="8AD0D6"/>
              </a:buClr>
              <a:buFont typeface="Arial" charset="2"/>
              <a:buChar char="•"/>
            </a:pPr>
            <a:r>
              <a:rPr lang="en-US" dirty="0"/>
              <a:t>Programming language: Java</a:t>
            </a:r>
          </a:p>
          <a:p>
            <a:pPr>
              <a:buClr>
                <a:srgbClr val="8AD0D6"/>
              </a:buClr>
              <a:buFont typeface="Arial" charset="2"/>
              <a:buChar char="•"/>
            </a:pPr>
            <a:r>
              <a:rPr lang="en-US" dirty="0"/>
              <a:t>Database: MySQL</a:t>
            </a:r>
          </a:p>
          <a:p>
            <a:pPr>
              <a:buClr>
                <a:srgbClr val="8AD0D6"/>
              </a:buClr>
              <a:buFont typeface="Arial" charset="2"/>
              <a:buChar char="•"/>
            </a:pPr>
            <a:r>
              <a:rPr lang="en-US" dirty="0"/>
              <a:t>Dependencies: Maven, JUnit, MySQL</a:t>
            </a:r>
          </a:p>
        </p:txBody>
      </p:sp>
    </p:spTree>
    <p:extLst>
      <p:ext uri="{BB962C8B-B14F-4D97-AF65-F5344CB8AC3E}">
        <p14:creationId xmlns:p14="http://schemas.microsoft.com/office/powerpoint/2010/main" val="396150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634B-8649-AFC8-04C1-225BE5F2F4D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B0354AB-13CE-5048-C35B-63B5A65389BF}"/>
              </a:ext>
            </a:extLst>
          </p:cNvPr>
          <p:cNvSpPr>
            <a:spLocks noGrp="1"/>
          </p:cNvSpPr>
          <p:nvPr>
            <p:ph idx="1"/>
          </p:nvPr>
        </p:nvSpPr>
        <p:spPr/>
        <p:txBody>
          <a:bodyPr vert="horz" lIns="91440" tIns="45720" rIns="91440" bIns="45720" rtlCol="0" anchor="t">
            <a:normAutofit/>
          </a:bodyPr>
          <a:lstStyle/>
          <a:p>
            <a:pPr>
              <a:buClr>
                <a:srgbClr val="8AD0D6"/>
              </a:buClr>
              <a:buFont typeface="Arial" charset="2"/>
              <a:buChar char="•"/>
            </a:pPr>
            <a:r>
              <a:rPr lang="en-US" dirty="0"/>
              <a:t>Easy to use</a:t>
            </a:r>
          </a:p>
          <a:p>
            <a:pPr>
              <a:buClr>
                <a:srgbClr val="8AD0D6"/>
              </a:buClr>
              <a:buFont typeface="Arial" charset="2"/>
              <a:buChar char="•"/>
            </a:pPr>
            <a:r>
              <a:rPr lang="en-US" dirty="0"/>
              <a:t>Adding, deleting and editing details will be easy</a:t>
            </a:r>
          </a:p>
          <a:p>
            <a:pPr>
              <a:buClr>
                <a:srgbClr val="8AD0D6"/>
              </a:buClr>
              <a:buFont typeface="Arial" charset="2"/>
              <a:buChar char="•"/>
            </a:pPr>
            <a:endParaRPr lang="en-US" dirty="0"/>
          </a:p>
          <a:p>
            <a:pPr marL="0" indent="0">
              <a:buClr>
                <a:srgbClr val="8AD0D6"/>
              </a:buClr>
              <a:buNone/>
            </a:pPr>
            <a:endParaRPr lang="en-US" dirty="0"/>
          </a:p>
        </p:txBody>
      </p:sp>
    </p:spTree>
    <p:extLst>
      <p:ext uri="{BB962C8B-B14F-4D97-AF65-F5344CB8AC3E}">
        <p14:creationId xmlns:p14="http://schemas.microsoft.com/office/powerpoint/2010/main" val="271436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EEFD-0106-AF5C-C9DE-DA5185ED85D7}"/>
              </a:ext>
            </a:extLst>
          </p:cNvPr>
          <p:cNvSpPr>
            <a:spLocks noGrp="1"/>
          </p:cNvSpPr>
          <p:nvPr>
            <p:ph type="ctrTitle"/>
          </p:nvPr>
        </p:nvSpPr>
        <p:spPr/>
        <p:txBody>
          <a:bodyPr/>
          <a:lstStyle/>
          <a:p>
            <a:r>
              <a:rPr lang="en-US" sz="4400" dirty="0"/>
              <a:t>Thank You</a:t>
            </a:r>
            <a:endParaRPr lang="en-US" dirty="0"/>
          </a:p>
        </p:txBody>
      </p:sp>
    </p:spTree>
    <p:extLst>
      <p:ext uri="{BB962C8B-B14F-4D97-AF65-F5344CB8AC3E}">
        <p14:creationId xmlns:p14="http://schemas.microsoft.com/office/powerpoint/2010/main" val="204577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5896-F2B6-52D8-9A56-94578FC7E32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885AFAE-BF7F-996B-2B94-57E45D527018}"/>
              </a:ext>
            </a:extLst>
          </p:cNvPr>
          <p:cNvSpPr>
            <a:spLocks noGrp="1"/>
          </p:cNvSpPr>
          <p:nvPr>
            <p:ph idx="1"/>
          </p:nvPr>
        </p:nvSpPr>
        <p:spPr/>
        <p:txBody>
          <a:bodyPr vert="horz" lIns="91440" tIns="45720" rIns="91440" bIns="45720" rtlCol="0" anchor="t">
            <a:normAutofit/>
          </a:bodyPr>
          <a:lstStyle/>
          <a:p>
            <a:pPr>
              <a:buFont typeface="Arial" charset="2"/>
              <a:buChar char="•"/>
            </a:pPr>
            <a:r>
              <a:rPr lang="en-US" dirty="0"/>
              <a:t>Abstract</a:t>
            </a:r>
          </a:p>
          <a:p>
            <a:pPr>
              <a:buClr>
                <a:srgbClr val="8AD0D6"/>
              </a:buClr>
              <a:buFont typeface="Arial" charset="2"/>
              <a:buChar char="•"/>
            </a:pPr>
            <a:r>
              <a:rPr lang="en-US" dirty="0"/>
              <a:t>Terminologies</a:t>
            </a:r>
          </a:p>
          <a:p>
            <a:pPr>
              <a:buClr>
                <a:srgbClr val="8AD0D6"/>
              </a:buClr>
              <a:buFont typeface="Arial" charset="2"/>
              <a:buChar char="•"/>
            </a:pPr>
            <a:r>
              <a:rPr lang="en-US" dirty="0"/>
              <a:t>Classification</a:t>
            </a:r>
          </a:p>
          <a:p>
            <a:pPr>
              <a:buClr>
                <a:srgbClr val="8AD0D6"/>
              </a:buClr>
              <a:buFont typeface="Arial" charset="2"/>
              <a:buChar char="•"/>
            </a:pPr>
            <a:r>
              <a:rPr lang="en-US" dirty="0"/>
              <a:t>MVC </a:t>
            </a:r>
          </a:p>
          <a:p>
            <a:pPr>
              <a:buClr>
                <a:srgbClr val="8AD0D6"/>
              </a:buClr>
              <a:buFont typeface="Arial" charset="2"/>
              <a:buChar char="•"/>
            </a:pPr>
            <a:r>
              <a:rPr lang="en-US" dirty="0"/>
              <a:t>Command</a:t>
            </a:r>
          </a:p>
          <a:p>
            <a:pPr>
              <a:buClr>
                <a:srgbClr val="8AD0D6"/>
              </a:buClr>
              <a:buFont typeface="Arial" charset="2"/>
              <a:buChar char="•"/>
            </a:pPr>
            <a:r>
              <a:rPr lang="en-US" dirty="0"/>
              <a:t>Technologies Used</a:t>
            </a:r>
          </a:p>
        </p:txBody>
      </p:sp>
    </p:spTree>
    <p:extLst>
      <p:ext uri="{BB962C8B-B14F-4D97-AF65-F5344CB8AC3E}">
        <p14:creationId xmlns:p14="http://schemas.microsoft.com/office/powerpoint/2010/main" val="329136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67DC-F1BB-1446-CC31-90F353EB880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0B9CB0F-DE10-6F24-DA6E-01C12DFF8C2C}"/>
              </a:ext>
            </a:extLst>
          </p:cNvPr>
          <p:cNvSpPr>
            <a:spLocks noGrp="1"/>
          </p:cNvSpPr>
          <p:nvPr>
            <p:ph idx="1"/>
          </p:nvPr>
        </p:nvSpPr>
        <p:spPr/>
        <p:txBody>
          <a:bodyPr vert="horz" lIns="91440" tIns="45720" rIns="91440" bIns="45720" rtlCol="0" anchor="t">
            <a:normAutofit/>
          </a:bodyPr>
          <a:lstStyle/>
          <a:p>
            <a:pPr marL="0" indent="0">
              <a:buNone/>
            </a:pPr>
            <a:r>
              <a:rPr lang="en-US" dirty="0"/>
              <a:t>The project encourages the User to check their pension details and also helps Admin to Create, Read, update and Delete the pension details. We are going to store these values in database using MySQL. Docker Containers and Docker images are used to run the application.</a:t>
            </a:r>
          </a:p>
        </p:txBody>
      </p:sp>
    </p:spTree>
    <p:extLst>
      <p:ext uri="{BB962C8B-B14F-4D97-AF65-F5344CB8AC3E}">
        <p14:creationId xmlns:p14="http://schemas.microsoft.com/office/powerpoint/2010/main" val="137768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67DC-F1BB-1446-CC31-90F353EB880C}"/>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E0B9CB0F-DE10-6F24-DA6E-01C12DFF8C2C}"/>
              </a:ext>
            </a:extLst>
          </p:cNvPr>
          <p:cNvSpPr>
            <a:spLocks noGrp="1"/>
          </p:cNvSpPr>
          <p:nvPr>
            <p:ph idx="1"/>
          </p:nvPr>
        </p:nvSpPr>
        <p:spPr>
          <a:xfrm>
            <a:off x="1103312" y="1541127"/>
            <a:ext cx="8946541" cy="4707272"/>
          </a:xfrm>
        </p:spPr>
        <p:txBody>
          <a:bodyPr vert="horz" lIns="91440" tIns="45720" rIns="91440" bIns="45720" rtlCol="0" anchor="t">
            <a:normAutofit/>
          </a:bodyPr>
          <a:lstStyle/>
          <a:p>
            <a:pPr>
              <a:buFont typeface="Arial" charset="2"/>
              <a:buChar char="•"/>
            </a:pPr>
            <a:r>
              <a:rPr lang="en-US" dirty="0"/>
              <a:t>MySQL: </a:t>
            </a:r>
            <a:r>
              <a:rPr lang="en-US" dirty="0">
                <a:ea typeface="+mj-lt"/>
                <a:cs typeface="+mj-lt"/>
              </a:rPr>
              <a:t>MySQL is an open source relational database management system. It is based on the structure query language (</a:t>
            </a:r>
            <a:r>
              <a:rPr lang="en-US" dirty="0">
                <a:ea typeface="+mj-lt"/>
                <a:cs typeface="+mj-lt"/>
                <a:hlinkClick r:id="rId2"/>
              </a:rPr>
              <a:t>SQL</a:t>
            </a:r>
            <a:r>
              <a:rPr lang="en-US" dirty="0">
                <a:ea typeface="+mj-lt"/>
                <a:cs typeface="+mj-lt"/>
              </a:rPr>
              <a:t>), which is used for adding, removing, and modifying information in the database. Standard SQL commands, such as ADD, DROP, INSERT, and UPDATE can be used with MySQL.</a:t>
            </a:r>
          </a:p>
          <a:p>
            <a:pPr>
              <a:buClr>
                <a:srgbClr val="8AD0D6"/>
              </a:buClr>
              <a:buFont typeface="Arial" charset="2"/>
              <a:buChar char="•"/>
            </a:pPr>
            <a:r>
              <a:rPr lang="en-US" dirty="0"/>
              <a:t>Docker Image: </a:t>
            </a:r>
            <a:r>
              <a:rPr lang="en-US" dirty="0">
                <a:ea typeface="+mj-lt"/>
                <a:cs typeface="+mj-lt"/>
              </a:rPr>
              <a:t>Docker Image is an</a:t>
            </a:r>
            <a:r>
              <a:rPr lang="en-US" b="1" dirty="0">
                <a:ea typeface="+mj-lt"/>
                <a:cs typeface="+mj-lt"/>
              </a:rPr>
              <a:t> </a:t>
            </a:r>
            <a:r>
              <a:rPr lang="en-US" dirty="0">
                <a:ea typeface="+mj-lt"/>
                <a:cs typeface="+mj-lt"/>
              </a:rPr>
              <a:t>executable package of software that includes everything needed to run an application.</a:t>
            </a:r>
          </a:p>
          <a:p>
            <a:pPr>
              <a:buClr>
                <a:srgbClr val="8AD0D6"/>
              </a:buClr>
              <a:buFont typeface="Arial" charset="2"/>
              <a:buChar char="•"/>
            </a:pPr>
            <a:r>
              <a:rPr lang="en-US" dirty="0"/>
              <a:t>Docker Container: </a:t>
            </a:r>
            <a:r>
              <a:rPr lang="en-US" dirty="0">
                <a:ea typeface="+mj-lt"/>
                <a:cs typeface="+mj-lt"/>
              </a:rPr>
              <a:t>A Docker container is a</a:t>
            </a:r>
            <a:r>
              <a:rPr lang="en-US" b="1" dirty="0">
                <a:ea typeface="+mj-lt"/>
                <a:cs typeface="+mj-lt"/>
              </a:rPr>
              <a:t> </a:t>
            </a:r>
            <a:r>
              <a:rPr lang="en-US" dirty="0">
                <a:ea typeface="+mj-lt"/>
                <a:cs typeface="+mj-lt"/>
              </a:rPr>
              <a:t>standardized, encapsulated environment that runs applications.</a:t>
            </a:r>
          </a:p>
        </p:txBody>
      </p:sp>
    </p:spTree>
    <p:extLst>
      <p:ext uri="{BB962C8B-B14F-4D97-AF65-F5344CB8AC3E}">
        <p14:creationId xmlns:p14="http://schemas.microsoft.com/office/powerpoint/2010/main" val="37009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145D-A12E-5E9E-2626-DE9E34A2FE1A}"/>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7C871A54-F12B-30F1-917C-9C535573083F}"/>
              </a:ext>
            </a:extLst>
          </p:cNvPr>
          <p:cNvSpPr>
            <a:spLocks noGrp="1"/>
          </p:cNvSpPr>
          <p:nvPr>
            <p:ph idx="1"/>
          </p:nvPr>
        </p:nvSpPr>
        <p:spPr/>
        <p:txBody>
          <a:bodyPr vert="horz" lIns="91440" tIns="45720" rIns="91440" bIns="45720" rtlCol="0" anchor="t">
            <a:normAutofit/>
          </a:bodyPr>
          <a:lstStyle/>
          <a:p>
            <a:pPr>
              <a:buFont typeface="Arial" charset="2"/>
              <a:buChar char="•"/>
            </a:pPr>
            <a:r>
              <a:rPr lang="en-US" dirty="0"/>
              <a:t>Pension.java</a:t>
            </a:r>
          </a:p>
          <a:p>
            <a:pPr>
              <a:buClr>
                <a:srgbClr val="8AD0D6"/>
              </a:buClr>
              <a:buFont typeface="Arial" charset="2"/>
              <a:buChar char="•"/>
            </a:pPr>
            <a:r>
              <a:rPr lang="en-US" dirty="0"/>
              <a:t>PensionBuilder.java</a:t>
            </a:r>
          </a:p>
          <a:p>
            <a:pPr>
              <a:buClr>
                <a:srgbClr val="8AD0D6"/>
              </a:buClr>
              <a:buFont typeface="Arial" charset="2"/>
              <a:buChar char="•"/>
            </a:pPr>
            <a:r>
              <a:rPr lang="en-US" dirty="0"/>
              <a:t>PensionController.java</a:t>
            </a:r>
          </a:p>
          <a:p>
            <a:pPr>
              <a:buClr>
                <a:srgbClr val="8AD0D6"/>
              </a:buClr>
              <a:buFont typeface="Arial" charset="2"/>
              <a:buChar char="•"/>
            </a:pPr>
            <a:r>
              <a:rPr lang="en-US" dirty="0"/>
              <a:t>PensionMicroserviceApplication.java</a:t>
            </a:r>
          </a:p>
          <a:p>
            <a:pPr>
              <a:buClr>
                <a:srgbClr val="8AD0D6"/>
              </a:buClr>
              <a:buFont typeface="Arial" charset="2"/>
              <a:buChar char="•"/>
            </a:pPr>
            <a:r>
              <a:rPr lang="en-US" dirty="0"/>
              <a:t>PensionRepository.java</a:t>
            </a:r>
          </a:p>
          <a:p>
            <a:pPr>
              <a:buClr>
                <a:srgbClr val="8AD0D6"/>
              </a:buClr>
              <a:buFont typeface="Arial" charset="2"/>
              <a:buChar char="•"/>
            </a:pPr>
            <a:r>
              <a:rPr lang="en-US" dirty="0"/>
              <a:t>PensionService.java</a:t>
            </a:r>
          </a:p>
        </p:txBody>
      </p:sp>
    </p:spTree>
    <p:extLst>
      <p:ext uri="{BB962C8B-B14F-4D97-AF65-F5344CB8AC3E}">
        <p14:creationId xmlns:p14="http://schemas.microsoft.com/office/powerpoint/2010/main" val="90030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2BB90-B349-DF47-3B0B-BB3EB45CFAE1}"/>
              </a:ext>
            </a:extLst>
          </p:cNvPr>
          <p:cNvSpPr>
            <a:spLocks noGrp="1"/>
          </p:cNvSpPr>
          <p:nvPr>
            <p:ph idx="1"/>
          </p:nvPr>
        </p:nvSpPr>
        <p:spPr>
          <a:xfrm>
            <a:off x="1103312" y="858739"/>
            <a:ext cx="8946541" cy="5389660"/>
          </a:xfrm>
        </p:spPr>
        <p:txBody>
          <a:bodyPr vert="horz" lIns="91440" tIns="45720" rIns="91440" bIns="45720" rtlCol="0" anchor="t">
            <a:normAutofit/>
          </a:bodyPr>
          <a:lstStyle/>
          <a:p>
            <a:pPr marL="0" indent="0">
              <a:buNone/>
            </a:pPr>
            <a:r>
              <a:rPr lang="en-US" dirty="0"/>
              <a:t>Pension Management System project is classified as:</a:t>
            </a:r>
          </a:p>
          <a:p>
            <a:pPr>
              <a:buFont typeface="Arial" charset="2"/>
              <a:buChar char="•"/>
            </a:pPr>
            <a:r>
              <a:rPr lang="en-US" dirty="0"/>
              <a:t>Model </a:t>
            </a:r>
          </a:p>
          <a:p>
            <a:pPr>
              <a:buClr>
                <a:srgbClr val="8AD0D6"/>
              </a:buClr>
              <a:buFont typeface="Arial" charset="2"/>
              <a:buChar char="•"/>
            </a:pPr>
            <a:r>
              <a:rPr lang="en-US" dirty="0"/>
              <a:t>View </a:t>
            </a:r>
          </a:p>
          <a:p>
            <a:pPr>
              <a:buClr>
                <a:srgbClr val="8AD0D6"/>
              </a:buClr>
              <a:buFont typeface="Arial" charset="2"/>
              <a:buChar char="•"/>
            </a:pPr>
            <a:r>
              <a:rPr lang="en-US" dirty="0"/>
              <a:t>Controller</a:t>
            </a:r>
          </a:p>
        </p:txBody>
      </p:sp>
    </p:spTree>
    <p:extLst>
      <p:ext uri="{BB962C8B-B14F-4D97-AF65-F5344CB8AC3E}">
        <p14:creationId xmlns:p14="http://schemas.microsoft.com/office/powerpoint/2010/main" val="30727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81DC6-B21C-72D1-7458-BF05F6A32C52}"/>
              </a:ext>
            </a:extLst>
          </p:cNvPr>
          <p:cNvSpPr>
            <a:spLocks noGrp="1"/>
          </p:cNvSpPr>
          <p:nvPr>
            <p:ph idx="1"/>
          </p:nvPr>
        </p:nvSpPr>
        <p:spPr>
          <a:xfrm>
            <a:off x="1103312" y="483426"/>
            <a:ext cx="8946541" cy="5764973"/>
          </a:xfrm>
        </p:spPr>
        <p:txBody>
          <a:bodyPr vert="horz" lIns="91440" tIns="45720" rIns="91440" bIns="45720" rtlCol="0" anchor="t">
            <a:normAutofit/>
          </a:bodyPr>
          <a:lstStyle/>
          <a:p>
            <a:pPr marL="0" indent="0">
              <a:buNone/>
            </a:pPr>
            <a:r>
              <a:rPr lang="en-US" dirty="0"/>
              <a:t>Model part consists of:</a:t>
            </a:r>
          </a:p>
          <a:p>
            <a:pPr>
              <a:buFont typeface="Arial" charset="2"/>
              <a:buChar char="•"/>
            </a:pPr>
            <a:r>
              <a:rPr lang="en-US" dirty="0"/>
              <a:t>Pension.java: </a:t>
            </a:r>
            <a:r>
              <a:rPr lang="en-US" dirty="0">
                <a:ea typeface="+mj-lt"/>
                <a:cs typeface="+mj-lt"/>
              </a:rPr>
              <a:t>he central component of the pattern. It is the application's dynamic data structure, independent of the user interface. Here we are going to use getter and setter to add </a:t>
            </a:r>
            <a:r>
              <a:rPr lang="en-US">
                <a:ea typeface="+mj-lt"/>
                <a:cs typeface="+mj-lt"/>
              </a:rPr>
              <a:t>information to tables.</a:t>
            </a:r>
          </a:p>
          <a:p>
            <a:pPr marL="0" indent="0">
              <a:buClr>
                <a:srgbClr val="8AD0D6"/>
              </a:buClr>
              <a:buNone/>
            </a:pPr>
            <a:endParaRPr lang="en-US" dirty="0"/>
          </a:p>
        </p:txBody>
      </p:sp>
    </p:spTree>
    <p:extLst>
      <p:ext uri="{BB962C8B-B14F-4D97-AF65-F5344CB8AC3E}">
        <p14:creationId xmlns:p14="http://schemas.microsoft.com/office/powerpoint/2010/main" val="358314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81DC6-B21C-72D1-7458-BF05F6A32C52}"/>
              </a:ext>
            </a:extLst>
          </p:cNvPr>
          <p:cNvSpPr>
            <a:spLocks noGrp="1"/>
          </p:cNvSpPr>
          <p:nvPr>
            <p:ph idx="1"/>
          </p:nvPr>
        </p:nvSpPr>
        <p:spPr>
          <a:xfrm>
            <a:off x="1103312" y="483426"/>
            <a:ext cx="8946541" cy="5764973"/>
          </a:xfrm>
        </p:spPr>
        <p:txBody>
          <a:bodyPr vert="horz" lIns="91440" tIns="45720" rIns="91440" bIns="45720" rtlCol="0" anchor="t">
            <a:normAutofit/>
          </a:bodyPr>
          <a:lstStyle/>
          <a:p>
            <a:pPr marL="0" indent="0">
              <a:buNone/>
            </a:pPr>
            <a:r>
              <a:rPr lang="en-US" dirty="0"/>
              <a:t>Model part consists of:</a:t>
            </a:r>
          </a:p>
          <a:p>
            <a:pPr>
              <a:buFont typeface="Arial" charset="2"/>
              <a:buChar char="•"/>
            </a:pPr>
            <a:r>
              <a:rPr lang="en-US" dirty="0"/>
              <a:t>PensionMicroserviceApplication.java: </a:t>
            </a:r>
            <a:r>
              <a:rPr lang="en-US" dirty="0">
                <a:ea typeface="+mj-lt"/>
                <a:cs typeface="+mj-lt"/>
              </a:rPr>
              <a:t>Any representation of information such as a chart, diagram or table. It is used to run and display the pension table.</a:t>
            </a:r>
          </a:p>
          <a:p>
            <a:pPr marL="0" indent="0">
              <a:buClr>
                <a:srgbClr val="8AD0D6"/>
              </a:buClr>
              <a:buNone/>
            </a:pPr>
            <a:endParaRPr lang="en-US" dirty="0"/>
          </a:p>
        </p:txBody>
      </p:sp>
    </p:spTree>
    <p:extLst>
      <p:ext uri="{BB962C8B-B14F-4D97-AF65-F5344CB8AC3E}">
        <p14:creationId xmlns:p14="http://schemas.microsoft.com/office/powerpoint/2010/main" val="96386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81DC6-B21C-72D1-7458-BF05F6A32C52}"/>
              </a:ext>
            </a:extLst>
          </p:cNvPr>
          <p:cNvSpPr>
            <a:spLocks noGrp="1"/>
          </p:cNvSpPr>
          <p:nvPr>
            <p:ph idx="1"/>
          </p:nvPr>
        </p:nvSpPr>
        <p:spPr>
          <a:xfrm>
            <a:off x="1103312" y="483426"/>
            <a:ext cx="8946541" cy="5764973"/>
          </a:xfrm>
        </p:spPr>
        <p:txBody>
          <a:bodyPr vert="horz" lIns="91440" tIns="45720" rIns="91440" bIns="45720" rtlCol="0" anchor="t">
            <a:normAutofit/>
          </a:bodyPr>
          <a:lstStyle/>
          <a:p>
            <a:pPr marL="0" indent="0">
              <a:buNone/>
            </a:pPr>
            <a:r>
              <a:rPr lang="en-US" dirty="0"/>
              <a:t>Controller part consists of:</a:t>
            </a:r>
          </a:p>
          <a:p>
            <a:pPr>
              <a:buFont typeface="Arial" charset="2"/>
              <a:buChar char="•"/>
            </a:pPr>
            <a:r>
              <a:rPr lang="en-US" dirty="0"/>
              <a:t>PensionController.java: </a:t>
            </a:r>
            <a:r>
              <a:rPr lang="en-US" dirty="0">
                <a:ea typeface="+mj-lt"/>
                <a:cs typeface="+mj-lt"/>
              </a:rPr>
              <a:t>Accepts input and converts it to commands for the model or view. Here we are going to use some import statements of Controller to add, delete, view the details.</a:t>
            </a:r>
          </a:p>
          <a:p>
            <a:pPr marL="0" indent="0">
              <a:buClr>
                <a:srgbClr val="8AD0D6"/>
              </a:buClr>
              <a:buNone/>
            </a:pPr>
            <a:endParaRPr lang="en-US" dirty="0"/>
          </a:p>
        </p:txBody>
      </p:sp>
    </p:spTree>
    <p:extLst>
      <p:ext uri="{BB962C8B-B14F-4D97-AF65-F5344CB8AC3E}">
        <p14:creationId xmlns:p14="http://schemas.microsoft.com/office/powerpoint/2010/main" val="2497013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Pension Management System</vt:lpstr>
      <vt:lpstr>Content</vt:lpstr>
      <vt:lpstr>ABSTRACT</vt:lpstr>
      <vt:lpstr>Terminologies</vt:lpstr>
      <vt:lpstr>Classification</vt:lpstr>
      <vt:lpstr>PowerPoint Presentation</vt:lpstr>
      <vt:lpstr>PowerPoint Presentation</vt:lpstr>
      <vt:lpstr>PowerPoint Presentation</vt:lpstr>
      <vt:lpstr>PowerPoint Presentation</vt:lpstr>
      <vt:lpstr>Commands</vt:lpstr>
      <vt:lpstr>PowerPoint Presentation</vt:lpstr>
      <vt:lpstr>Technologies Used</vt:lpstr>
      <vt:lpstr>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304</cp:revision>
  <dcterms:created xsi:type="dcterms:W3CDTF">2022-10-29T15:01:28Z</dcterms:created>
  <dcterms:modified xsi:type="dcterms:W3CDTF">2022-11-03T12:38:42Z</dcterms:modified>
</cp:coreProperties>
</file>