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74" r:id="rId3"/>
    <p:sldId id="275" r:id="rId4"/>
    <p:sldId id="276" r:id="rId5"/>
    <p:sldId id="272"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3" r:id="rId19"/>
    <p:sldId id="277" r:id="rId20"/>
    <p:sldId id="27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11/2/2022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11/2/2022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11/2/2022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11/2/2022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11/2/2022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11/2/2022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11/2/2022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11/2/2022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11/2/2022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11/2/2022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11/2/2022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11/2/2022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7200" dirty="0">
                <a:latin typeface="Times New Roman" panose="02020603050405020304" pitchFamily="18" charset="0"/>
                <a:cs typeface="Times New Roman" panose="02020603050405020304" pitchFamily="18" charset="0"/>
              </a:rPr>
              <a:t>Pension Management System</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dirty="0">
                <a:solidFill>
                  <a:schemeClr val="tx1">
                    <a:lumMod val="85000"/>
                    <a:lumOff val="15000"/>
                  </a:schemeClr>
                </a:solidFill>
                <a:latin typeface="Times New Roman" panose="02020603050405020304" pitchFamily="18" charset="0"/>
                <a:cs typeface="Times New Roman" panose="02020603050405020304" pitchFamily="18" charset="0"/>
              </a:rPr>
              <a:t>By Piyush Ramteke</a:t>
            </a:r>
            <a:endParaRPr lang="en-US" sz="24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F5CCE-0569-7325-6F6F-FFCB4E337F7D}"/>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Approval By Admin(Employee Status: R):</a:t>
            </a:r>
          </a:p>
        </p:txBody>
      </p:sp>
      <p:pic>
        <p:nvPicPr>
          <p:cNvPr id="7" name="Content Placeholder 6">
            <a:extLst>
              <a:ext uri="{FF2B5EF4-FFF2-40B4-BE49-F238E27FC236}">
                <a16:creationId xmlns:a16="http://schemas.microsoft.com/office/drawing/2014/main" id="{CEFFD96E-DAC4-E1FE-F540-8B15732F7F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5895" y="2108200"/>
            <a:ext cx="7523747" cy="3760788"/>
          </a:xfrm>
        </p:spPr>
      </p:pic>
    </p:spTree>
    <p:extLst>
      <p:ext uri="{BB962C8B-B14F-4D97-AF65-F5344CB8AC3E}">
        <p14:creationId xmlns:p14="http://schemas.microsoft.com/office/powerpoint/2010/main" val="2294017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F5CCE-0569-7325-6F6F-FFCB4E337F7D}"/>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Approval By Admin(Employee Status: A):</a:t>
            </a:r>
          </a:p>
        </p:txBody>
      </p:sp>
      <p:pic>
        <p:nvPicPr>
          <p:cNvPr id="7" name="Content Placeholder 6">
            <a:extLst>
              <a:ext uri="{FF2B5EF4-FFF2-40B4-BE49-F238E27FC236}">
                <a16:creationId xmlns:a16="http://schemas.microsoft.com/office/drawing/2014/main" id="{AEFFCD7D-EF38-AA8B-3B9C-2F640349EE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2328" y="2188410"/>
            <a:ext cx="7128303" cy="3760788"/>
          </a:xfrm>
        </p:spPr>
      </p:pic>
    </p:spTree>
    <p:extLst>
      <p:ext uri="{BB962C8B-B14F-4D97-AF65-F5344CB8AC3E}">
        <p14:creationId xmlns:p14="http://schemas.microsoft.com/office/powerpoint/2010/main" val="762140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F5CCE-0569-7325-6F6F-FFCB4E337F7D}"/>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Check Status:</a:t>
            </a:r>
          </a:p>
        </p:txBody>
      </p:sp>
      <p:pic>
        <p:nvPicPr>
          <p:cNvPr id="11" name="Content Placeholder 10">
            <a:extLst>
              <a:ext uri="{FF2B5EF4-FFF2-40B4-BE49-F238E27FC236}">
                <a16:creationId xmlns:a16="http://schemas.microsoft.com/office/drawing/2014/main" id="{8BA4E6B8-984C-E0C8-4A6C-F7A4A70CD5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4863" y="2108200"/>
            <a:ext cx="6609347" cy="3760788"/>
          </a:xfrm>
        </p:spPr>
      </p:pic>
    </p:spTree>
    <p:extLst>
      <p:ext uri="{BB962C8B-B14F-4D97-AF65-F5344CB8AC3E}">
        <p14:creationId xmlns:p14="http://schemas.microsoft.com/office/powerpoint/2010/main" val="2591623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F5CCE-0569-7325-6F6F-FFCB4E337F7D}"/>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Check Balance</a:t>
            </a:r>
            <a:r>
              <a:rPr lang="en-IN" dirty="0"/>
              <a:t>:</a:t>
            </a:r>
          </a:p>
        </p:txBody>
      </p:sp>
      <p:pic>
        <p:nvPicPr>
          <p:cNvPr id="7" name="Content Placeholder 6">
            <a:extLst>
              <a:ext uri="{FF2B5EF4-FFF2-40B4-BE49-F238E27FC236}">
                <a16:creationId xmlns:a16="http://schemas.microsoft.com/office/drawing/2014/main" id="{2AB2FB0E-D33D-C9CE-BBA8-427B158378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78210" y="2108200"/>
            <a:ext cx="5791432" cy="3760788"/>
          </a:xfrm>
        </p:spPr>
      </p:pic>
    </p:spTree>
    <p:extLst>
      <p:ext uri="{BB962C8B-B14F-4D97-AF65-F5344CB8AC3E}">
        <p14:creationId xmlns:p14="http://schemas.microsoft.com/office/powerpoint/2010/main" val="97931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F5CCE-0569-7325-6F6F-FFCB4E337F7D}"/>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Check Applicant</a:t>
            </a:r>
            <a:r>
              <a:rPr lang="en-IN" dirty="0"/>
              <a:t>:</a:t>
            </a:r>
          </a:p>
        </p:txBody>
      </p:sp>
      <p:pic>
        <p:nvPicPr>
          <p:cNvPr id="7" name="Content Placeholder 6">
            <a:extLst>
              <a:ext uri="{FF2B5EF4-FFF2-40B4-BE49-F238E27FC236}">
                <a16:creationId xmlns:a16="http://schemas.microsoft.com/office/drawing/2014/main" id="{D02A5424-977E-FA68-390B-1682C92803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7046" y="2220494"/>
            <a:ext cx="6167585" cy="3760788"/>
          </a:xfrm>
        </p:spPr>
      </p:pic>
    </p:spTree>
    <p:extLst>
      <p:ext uri="{BB962C8B-B14F-4D97-AF65-F5344CB8AC3E}">
        <p14:creationId xmlns:p14="http://schemas.microsoft.com/office/powerpoint/2010/main" val="15683410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F5CCE-0569-7325-6F6F-FFCB4E337F7D}"/>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Test Cases</a:t>
            </a:r>
            <a:r>
              <a:rPr lang="en-IN" dirty="0"/>
              <a:t>:</a:t>
            </a:r>
          </a:p>
        </p:txBody>
      </p:sp>
      <p:pic>
        <p:nvPicPr>
          <p:cNvPr id="7" name="Content Placeholder 6">
            <a:extLst>
              <a:ext uri="{FF2B5EF4-FFF2-40B4-BE49-F238E27FC236}">
                <a16:creationId xmlns:a16="http://schemas.microsoft.com/office/drawing/2014/main" id="{FA4A70D6-2F5D-AC3E-7B83-A7A7F95CA2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2599" y="2108200"/>
            <a:ext cx="7467128" cy="3760788"/>
          </a:xfrm>
        </p:spPr>
      </p:pic>
    </p:spTree>
    <p:extLst>
      <p:ext uri="{BB962C8B-B14F-4D97-AF65-F5344CB8AC3E}">
        <p14:creationId xmlns:p14="http://schemas.microsoft.com/office/powerpoint/2010/main" val="1105166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F5CCE-0569-7325-6F6F-FFCB4E337F7D}"/>
              </a:ext>
            </a:extLst>
          </p:cNvPr>
          <p:cNvSpPr>
            <a:spLocks noGrp="1"/>
          </p:cNvSpPr>
          <p:nvPr>
            <p:ph type="title"/>
          </p:nvPr>
        </p:nvSpPr>
        <p:spPr/>
        <p:txBody>
          <a:bodyPr/>
          <a:lstStyle/>
          <a:p>
            <a:r>
              <a:rPr lang="en-IN" dirty="0" err="1">
                <a:latin typeface="Times New Roman" panose="02020603050405020304" pitchFamily="18" charset="0"/>
                <a:cs typeface="Times New Roman" panose="02020603050405020304" pitchFamily="18" charset="0"/>
              </a:rPr>
              <a:t>Sonarlist</a:t>
            </a:r>
            <a:r>
              <a:rPr lang="en-IN" dirty="0">
                <a:latin typeface="Times New Roman" panose="02020603050405020304" pitchFamily="18" charset="0"/>
                <a:cs typeface="Times New Roman" panose="02020603050405020304" pitchFamily="18" charset="0"/>
              </a:rPr>
              <a:t>:</a:t>
            </a:r>
          </a:p>
        </p:txBody>
      </p:sp>
      <p:pic>
        <p:nvPicPr>
          <p:cNvPr id="7" name="Content Placeholder 6">
            <a:extLst>
              <a:ext uri="{FF2B5EF4-FFF2-40B4-BE49-F238E27FC236}">
                <a16:creationId xmlns:a16="http://schemas.microsoft.com/office/drawing/2014/main" id="{0D6F9B2D-A7A2-8E01-BCE8-6B3CE6844C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72663" y="2108200"/>
            <a:ext cx="7107000" cy="3760788"/>
          </a:xfrm>
        </p:spPr>
      </p:pic>
    </p:spTree>
    <p:extLst>
      <p:ext uri="{BB962C8B-B14F-4D97-AF65-F5344CB8AC3E}">
        <p14:creationId xmlns:p14="http://schemas.microsoft.com/office/powerpoint/2010/main" val="13109008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F5CCE-0569-7325-6F6F-FFCB4E337F7D}"/>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Docker:</a:t>
            </a:r>
          </a:p>
        </p:txBody>
      </p:sp>
      <p:pic>
        <p:nvPicPr>
          <p:cNvPr id="7" name="Content Placeholder 6">
            <a:extLst>
              <a:ext uri="{FF2B5EF4-FFF2-40B4-BE49-F238E27FC236}">
                <a16:creationId xmlns:a16="http://schemas.microsoft.com/office/drawing/2014/main" id="{34D57002-4B63-F01E-F69E-3327468BC5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72663" y="2108200"/>
            <a:ext cx="7107000" cy="3760788"/>
          </a:xfrm>
        </p:spPr>
      </p:pic>
    </p:spTree>
    <p:extLst>
      <p:ext uri="{BB962C8B-B14F-4D97-AF65-F5344CB8AC3E}">
        <p14:creationId xmlns:p14="http://schemas.microsoft.com/office/powerpoint/2010/main" val="15836092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F5CCE-0569-7325-6F6F-FFCB4E337F7D}"/>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Docker HUB:</a:t>
            </a:r>
          </a:p>
        </p:txBody>
      </p:sp>
      <p:pic>
        <p:nvPicPr>
          <p:cNvPr id="6" name="Content Placeholder 5">
            <a:extLst>
              <a:ext uri="{FF2B5EF4-FFF2-40B4-BE49-F238E27FC236}">
                <a16:creationId xmlns:a16="http://schemas.microsoft.com/office/drawing/2014/main" id="{BC2F2033-CA2B-1BF5-7F58-B8022C76B6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9451" y="2108200"/>
            <a:ext cx="8233424" cy="3760788"/>
          </a:xfrm>
        </p:spPr>
      </p:pic>
    </p:spTree>
    <p:extLst>
      <p:ext uri="{BB962C8B-B14F-4D97-AF65-F5344CB8AC3E}">
        <p14:creationId xmlns:p14="http://schemas.microsoft.com/office/powerpoint/2010/main" val="35716439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14B99-893E-71FE-03F4-6D698415E8FA}"/>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1BED6D9D-27CD-5AF6-CA64-27AC037FAAA4}"/>
              </a:ext>
            </a:extLst>
          </p:cNvPr>
          <p:cNvSpPr>
            <a:spLocks noGrp="1"/>
          </p:cNvSpPr>
          <p:nvPr>
            <p:ph idx="1"/>
          </p:nvPr>
        </p:nvSpPr>
        <p:spPr/>
        <p:txBody>
          <a:bodyPr/>
          <a:lstStyle/>
          <a:p>
            <a:r>
              <a:rPr lang="en-IN" sz="2400" dirty="0">
                <a:latin typeface="Times New Roman" panose="02020603050405020304" pitchFamily="18" charset="0"/>
                <a:cs typeface="Times New Roman" panose="02020603050405020304" pitchFamily="18" charset="0"/>
              </a:rPr>
              <a:t>REST API is simple and easy to use. Spring boot helps developer work faster then other software applications and by using microservice architecture improve performance, if developer want to change the code it can change easily. Each service is independent.</a:t>
            </a:r>
          </a:p>
          <a:p>
            <a:endParaRPr lang="en-IN" dirty="0"/>
          </a:p>
        </p:txBody>
      </p:sp>
    </p:spTree>
    <p:extLst>
      <p:ext uri="{BB962C8B-B14F-4D97-AF65-F5344CB8AC3E}">
        <p14:creationId xmlns:p14="http://schemas.microsoft.com/office/powerpoint/2010/main" val="1868707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82E96-FED6-C5D5-FD5B-705EFE4564DE}"/>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61BADFED-A196-6C08-3405-2CA0F8BF1906}"/>
              </a:ext>
            </a:extLst>
          </p:cNvPr>
          <p:cNvSpPr>
            <a:spLocks noGrp="1"/>
          </p:cNvSpPr>
          <p:nvPr>
            <p:ph idx="1"/>
          </p:nvPr>
        </p:nvSpPr>
        <p:spPr/>
        <p:txBody>
          <a:bodyPr/>
          <a:lstStyle/>
          <a:p>
            <a:pPr>
              <a:buFont typeface="Wingdings" panose="05000000000000000000" pitchFamily="2" charset="2"/>
              <a:buChar char="Ø"/>
            </a:pPr>
            <a:r>
              <a:rPr lang="en-IN" b="0" i="0" dirty="0">
                <a:solidFill>
                  <a:srgbClr val="333333"/>
                </a:solidFill>
                <a:effectLst/>
                <a:latin typeface="Times New Roman" panose="02020603050405020304" pitchFamily="18" charset="0"/>
                <a:cs typeface="Times New Roman" panose="02020603050405020304" pitchFamily="18" charset="0"/>
              </a:rPr>
              <a:t>This is a fully </a:t>
            </a:r>
            <a:r>
              <a:rPr lang="en-IN" b="1" i="0" dirty="0">
                <a:solidFill>
                  <a:srgbClr val="333333"/>
                </a:solidFill>
                <a:effectLst/>
                <a:latin typeface="Times New Roman" panose="02020603050405020304" pitchFamily="18" charset="0"/>
                <a:cs typeface="Times New Roman" panose="02020603050405020304" pitchFamily="18" charset="0"/>
              </a:rPr>
              <a:t>computerized</a:t>
            </a:r>
            <a:r>
              <a:rPr lang="en-IN" b="0" i="0" dirty="0">
                <a:solidFill>
                  <a:srgbClr val="333333"/>
                </a:solidFill>
                <a:effectLst/>
                <a:latin typeface="Times New Roman" panose="02020603050405020304" pitchFamily="18" charset="0"/>
                <a:cs typeface="Times New Roman" panose="02020603050405020304" pitchFamily="18" charset="0"/>
              </a:rPr>
              <a:t> system. It is a web-based software application that </a:t>
            </a:r>
            <a:r>
              <a:rPr lang="en-IN" b="1" i="0" dirty="0">
                <a:solidFill>
                  <a:srgbClr val="333333"/>
                </a:solidFill>
                <a:effectLst/>
                <a:latin typeface="Times New Roman" panose="02020603050405020304" pitchFamily="18" charset="0"/>
                <a:cs typeface="Times New Roman" panose="02020603050405020304" pitchFamily="18" charset="0"/>
              </a:rPr>
              <a:t>creates</a:t>
            </a:r>
            <a:r>
              <a:rPr lang="en-IN" b="0" i="0" dirty="0">
                <a:solidFill>
                  <a:srgbClr val="333333"/>
                </a:solidFill>
                <a:effectLst/>
                <a:latin typeface="Times New Roman" panose="02020603050405020304" pitchFamily="18" charset="0"/>
                <a:cs typeface="Times New Roman" panose="02020603050405020304" pitchFamily="18" charset="0"/>
              </a:rPr>
              <a:t> an online case </a:t>
            </a:r>
            <a:r>
              <a:rPr lang="en-IN" b="1" i="0" dirty="0">
                <a:solidFill>
                  <a:srgbClr val="333333"/>
                </a:solidFill>
                <a:effectLst/>
                <a:latin typeface="Times New Roman" panose="02020603050405020304" pitchFamily="18" charset="0"/>
                <a:cs typeface="Times New Roman" panose="02020603050405020304" pitchFamily="18" charset="0"/>
              </a:rPr>
              <a:t>record for each retiree,</a:t>
            </a:r>
            <a:r>
              <a:rPr lang="en-IN" b="0" i="0" dirty="0">
                <a:solidFill>
                  <a:srgbClr val="333333"/>
                </a:solidFill>
                <a:effectLst/>
                <a:latin typeface="Times New Roman" panose="02020603050405020304" pitchFamily="18" charset="0"/>
                <a:cs typeface="Times New Roman" panose="02020603050405020304" pitchFamily="18" charset="0"/>
              </a:rPr>
              <a:t> calculates their individual </a:t>
            </a:r>
            <a:r>
              <a:rPr lang="en-IN" b="1" i="0" dirty="0">
                <a:solidFill>
                  <a:srgbClr val="333333"/>
                </a:solidFill>
                <a:effectLst/>
                <a:latin typeface="Times New Roman" panose="02020603050405020304" pitchFamily="18" charset="0"/>
                <a:cs typeface="Times New Roman" panose="02020603050405020304" pitchFamily="18" charset="0"/>
              </a:rPr>
              <a:t>tip</a:t>
            </a:r>
            <a:r>
              <a:rPr lang="en-IN" b="0" i="0" dirty="0">
                <a:solidFill>
                  <a:srgbClr val="333333"/>
                </a:solidFill>
                <a:effectLst/>
                <a:latin typeface="Times New Roman" panose="02020603050405020304" pitchFamily="18" charset="0"/>
                <a:cs typeface="Times New Roman" panose="02020603050405020304" pitchFamily="18" charset="0"/>
              </a:rPr>
              <a:t> and </a:t>
            </a:r>
            <a:r>
              <a:rPr lang="en-IN" b="1" i="0" dirty="0">
                <a:solidFill>
                  <a:srgbClr val="333333"/>
                </a:solidFill>
                <a:effectLst/>
                <a:latin typeface="Times New Roman" panose="02020603050405020304" pitchFamily="18" charset="0"/>
                <a:cs typeface="Times New Roman" panose="02020603050405020304" pitchFamily="18" charset="0"/>
              </a:rPr>
              <a:t>pension</a:t>
            </a:r>
            <a:r>
              <a:rPr lang="en-IN" b="0" i="0" dirty="0">
                <a:solidFill>
                  <a:srgbClr val="333333"/>
                </a:solidFill>
                <a:effectLst/>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IN" b="0" i="0" dirty="0">
                <a:solidFill>
                  <a:srgbClr val="333333"/>
                </a:solidFill>
                <a:effectLst/>
                <a:latin typeface="Times New Roman" panose="02020603050405020304" pitchFamily="18" charset="0"/>
                <a:cs typeface="Times New Roman" panose="02020603050405020304" pitchFamily="18" charset="0"/>
              </a:rPr>
              <a:t> </a:t>
            </a:r>
            <a:r>
              <a:rPr lang="en-IN" b="1" i="0" dirty="0">
                <a:solidFill>
                  <a:srgbClr val="333333"/>
                </a:solidFill>
                <a:effectLst/>
                <a:latin typeface="Times New Roman" panose="02020603050405020304" pitchFamily="18" charset="0"/>
                <a:cs typeface="Times New Roman" panose="02020603050405020304" pitchFamily="18" charset="0"/>
              </a:rPr>
              <a:t>All of</a:t>
            </a:r>
            <a:r>
              <a:rPr lang="en-IN" b="0" i="0" dirty="0">
                <a:solidFill>
                  <a:srgbClr val="333333"/>
                </a:solidFill>
                <a:effectLst/>
                <a:latin typeface="Times New Roman" panose="02020603050405020304" pitchFamily="18" charset="0"/>
                <a:cs typeface="Times New Roman" panose="02020603050405020304" pitchFamily="18" charset="0"/>
              </a:rPr>
              <a:t> this </a:t>
            </a:r>
            <a:r>
              <a:rPr lang="en-IN" b="1" i="0" dirty="0">
                <a:solidFill>
                  <a:srgbClr val="333333"/>
                </a:solidFill>
                <a:effectLst/>
                <a:latin typeface="Times New Roman" panose="02020603050405020304" pitchFamily="18" charset="0"/>
                <a:cs typeface="Times New Roman" panose="02020603050405020304" pitchFamily="18" charset="0"/>
              </a:rPr>
              <a:t>happens</a:t>
            </a:r>
            <a:r>
              <a:rPr lang="en-IN" b="0" i="0" dirty="0">
                <a:solidFill>
                  <a:srgbClr val="333333"/>
                </a:solidFill>
                <a:effectLst/>
                <a:latin typeface="Times New Roman" panose="02020603050405020304" pitchFamily="18" charset="0"/>
                <a:cs typeface="Times New Roman" panose="02020603050405020304" pitchFamily="18" charset="0"/>
              </a:rPr>
              <a:t> at the touch of a button. The Pension Management System offers a </a:t>
            </a:r>
            <a:r>
              <a:rPr lang="en-IN" b="1" i="0" dirty="0">
                <a:solidFill>
                  <a:srgbClr val="333333"/>
                </a:solidFill>
                <a:effectLst/>
                <a:latin typeface="Times New Roman" panose="02020603050405020304" pitchFamily="18" charset="0"/>
                <a:cs typeface="Times New Roman" panose="02020603050405020304" pitchFamily="18" charset="0"/>
              </a:rPr>
              <a:t>great advancement</a:t>
            </a:r>
            <a:r>
              <a:rPr lang="en-IN" b="0" i="0" dirty="0">
                <a:solidFill>
                  <a:srgbClr val="333333"/>
                </a:solidFill>
                <a:effectLst/>
                <a:latin typeface="Times New Roman" panose="02020603050405020304" pitchFamily="18" charset="0"/>
                <a:cs typeface="Times New Roman" panose="02020603050405020304" pitchFamily="18" charset="0"/>
              </a:rPr>
              <a:t> in </a:t>
            </a:r>
            <a:r>
              <a:rPr lang="en-IN" b="1" i="0" dirty="0">
                <a:solidFill>
                  <a:srgbClr val="333333"/>
                </a:solidFill>
                <a:effectLst/>
                <a:latin typeface="Times New Roman" panose="02020603050405020304" pitchFamily="18" charset="0"/>
                <a:cs typeface="Times New Roman" panose="02020603050405020304" pitchFamily="18" charset="0"/>
              </a:rPr>
              <a:t>paying</a:t>
            </a:r>
            <a:r>
              <a:rPr lang="en-IN" b="0" i="0" dirty="0">
                <a:solidFill>
                  <a:srgbClr val="333333"/>
                </a:solidFill>
                <a:effectLst/>
                <a:latin typeface="Times New Roman" panose="02020603050405020304" pitchFamily="18" charset="0"/>
                <a:cs typeface="Times New Roman" panose="02020603050405020304" pitchFamily="18" charset="0"/>
              </a:rPr>
              <a:t> monthly </a:t>
            </a:r>
            <a:r>
              <a:rPr lang="en-IN" b="1" i="0" dirty="0">
                <a:solidFill>
                  <a:srgbClr val="333333"/>
                </a:solidFill>
                <a:effectLst/>
                <a:latin typeface="Times New Roman" panose="02020603050405020304" pitchFamily="18" charset="0"/>
                <a:cs typeface="Times New Roman" panose="02020603050405020304" pitchFamily="18" charset="0"/>
              </a:rPr>
              <a:t>payments.</a:t>
            </a:r>
            <a:r>
              <a:rPr lang="en-IN" b="0" i="0" dirty="0">
                <a:solidFill>
                  <a:srgbClr val="333333"/>
                </a:solidFill>
                <a:effectLst/>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IN" b="0" i="0" dirty="0">
                <a:solidFill>
                  <a:srgbClr val="333333"/>
                </a:solidFill>
                <a:effectLst/>
                <a:latin typeface="Times New Roman" panose="02020603050405020304" pitchFamily="18" charset="0"/>
                <a:cs typeface="Times New Roman" panose="02020603050405020304" pitchFamily="18" charset="0"/>
              </a:rPr>
              <a:t>The system </a:t>
            </a:r>
            <a:r>
              <a:rPr lang="en-IN" b="1" i="0" dirty="0">
                <a:solidFill>
                  <a:srgbClr val="333333"/>
                </a:solidFill>
                <a:effectLst/>
                <a:latin typeface="Times New Roman" panose="02020603050405020304" pitchFamily="18" charset="0"/>
                <a:cs typeface="Times New Roman" panose="02020603050405020304" pitchFamily="18" charset="0"/>
              </a:rPr>
              <a:t>creates</a:t>
            </a:r>
            <a:r>
              <a:rPr lang="en-IN" b="0" i="0" dirty="0">
                <a:solidFill>
                  <a:srgbClr val="333333"/>
                </a:solidFill>
                <a:effectLst/>
                <a:latin typeface="Times New Roman" panose="02020603050405020304" pitchFamily="18" charset="0"/>
                <a:cs typeface="Times New Roman" panose="02020603050405020304" pitchFamily="18" charset="0"/>
              </a:rPr>
              <a:t> daily reports and </a:t>
            </a:r>
            <a:r>
              <a:rPr lang="en-IN" b="1" i="0" dirty="0">
                <a:solidFill>
                  <a:srgbClr val="333333"/>
                </a:solidFill>
                <a:effectLst/>
                <a:latin typeface="Times New Roman" panose="02020603050405020304" pitchFamily="18" charset="0"/>
                <a:cs typeface="Times New Roman" panose="02020603050405020304" pitchFamily="18" charset="0"/>
              </a:rPr>
              <a:t>tracks the</a:t>
            </a:r>
            <a:r>
              <a:rPr lang="en-IN" b="0" i="0" dirty="0">
                <a:solidFill>
                  <a:srgbClr val="333333"/>
                </a:solidFill>
                <a:effectLst/>
                <a:latin typeface="Times New Roman" panose="02020603050405020304" pitchFamily="18" charset="0"/>
                <a:cs typeface="Times New Roman" panose="02020603050405020304" pitchFamily="18" charset="0"/>
              </a:rPr>
              <a:t> progress of pension </a:t>
            </a:r>
            <a:r>
              <a:rPr lang="en-IN" b="1" i="0" dirty="0">
                <a:solidFill>
                  <a:srgbClr val="333333"/>
                </a:solidFill>
                <a:effectLst/>
                <a:latin typeface="Times New Roman" panose="02020603050405020304" pitchFamily="18" charset="0"/>
                <a:cs typeface="Times New Roman" panose="02020603050405020304" pitchFamily="18" charset="0"/>
              </a:rPr>
              <a:t>payments</a:t>
            </a:r>
            <a:r>
              <a:rPr lang="en-IN" b="0" i="0" dirty="0">
                <a:solidFill>
                  <a:srgbClr val="333333"/>
                </a:solidFill>
                <a:effectLst/>
                <a:latin typeface="Times New Roman" panose="02020603050405020304" pitchFamily="18" charset="0"/>
                <a:cs typeface="Times New Roman" panose="02020603050405020304" pitchFamily="18" charset="0"/>
              </a:rPr>
              <a:t> and distribution.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85196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6331A-89D2-4DE7-1D74-418A7F72FBED}"/>
              </a:ext>
            </a:extLst>
          </p:cNvPr>
          <p:cNvSpPr>
            <a:spLocks noGrp="1"/>
          </p:cNvSpPr>
          <p:nvPr>
            <p:ph type="title"/>
          </p:nvPr>
        </p:nvSpPr>
        <p:spPr>
          <a:xfrm>
            <a:off x="1171925" y="2703621"/>
            <a:ext cx="10058400" cy="1450757"/>
          </a:xfrm>
        </p:spPr>
        <p:txBody>
          <a:bodyPr>
            <a:normAutofit/>
          </a:bodyPr>
          <a:lstStyle/>
          <a:p>
            <a:r>
              <a:rPr lang="en-IN" sz="66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311275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F2BE1-ED02-02B1-D2AC-0501FEABE36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F8C6F9F7-6F85-D5A6-F489-EE2357091E0D}"/>
              </a:ext>
            </a:extLst>
          </p:cNvPr>
          <p:cNvSpPr>
            <a:spLocks noGrp="1"/>
          </p:cNvSpPr>
          <p:nvPr>
            <p:ph idx="1"/>
          </p:nvPr>
        </p:nvSpPr>
        <p:spPr/>
        <p:txBody>
          <a:bodyPr/>
          <a:lstStyle/>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There are two type of users are Admin and user. Only Admin can edit and create the applicants and user only view the data.</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User applicant have either active or retired employee status.</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Retired employee can withdraw their pension amount and active employee cannot withdraw pension.</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Admin </a:t>
            </a:r>
            <a:r>
              <a:rPr lang="en-IN" dirty="0" err="1">
                <a:latin typeface="Times New Roman" panose="02020603050405020304" pitchFamily="18" charset="0"/>
                <a:cs typeface="Times New Roman" panose="02020603050405020304" pitchFamily="18" charset="0"/>
              </a:rPr>
              <a:t>handel</a:t>
            </a:r>
            <a:r>
              <a:rPr lang="en-IN" dirty="0">
                <a:latin typeface="Times New Roman" panose="02020603050405020304" pitchFamily="18" charset="0"/>
                <a:cs typeface="Times New Roman" panose="02020603050405020304" pitchFamily="18" charset="0"/>
              </a:rPr>
              <a:t> all the databases and if required admin can change.</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306790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106;p5">
            <a:extLst>
              <a:ext uri="{FF2B5EF4-FFF2-40B4-BE49-F238E27FC236}">
                <a16:creationId xmlns:a16="http://schemas.microsoft.com/office/drawing/2014/main" id="{D2066A77-BD8B-00DD-D5AA-7CECBD667C61}"/>
              </a:ext>
            </a:extLst>
          </p:cNvPr>
          <p:cNvPicPr preferRelativeResize="0"/>
          <p:nvPr/>
        </p:nvPicPr>
        <p:blipFill rotWithShape="1">
          <a:blip r:embed="rId2">
            <a:alphaModFix/>
          </a:blip>
          <a:srcRect/>
          <a:stretch/>
        </p:blipFill>
        <p:spPr>
          <a:xfrm>
            <a:off x="8957387" y="2536678"/>
            <a:ext cx="2668364" cy="1325995"/>
          </a:xfrm>
          <a:prstGeom prst="rect">
            <a:avLst/>
          </a:prstGeom>
          <a:noFill/>
          <a:ln>
            <a:noFill/>
          </a:ln>
        </p:spPr>
      </p:pic>
      <p:sp>
        <p:nvSpPr>
          <p:cNvPr id="2" name="Title 1">
            <a:extLst>
              <a:ext uri="{FF2B5EF4-FFF2-40B4-BE49-F238E27FC236}">
                <a16:creationId xmlns:a16="http://schemas.microsoft.com/office/drawing/2014/main" id="{57FDB8E6-7331-08DC-DCD0-54EE815DC1E2}"/>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Requirements:</a:t>
            </a:r>
          </a:p>
        </p:txBody>
      </p:sp>
      <p:sp>
        <p:nvSpPr>
          <p:cNvPr id="3" name="Content Placeholder 2">
            <a:extLst>
              <a:ext uri="{FF2B5EF4-FFF2-40B4-BE49-F238E27FC236}">
                <a16:creationId xmlns:a16="http://schemas.microsoft.com/office/drawing/2014/main" id="{EEEBB049-6815-810F-F705-C30AF067450F}"/>
              </a:ext>
            </a:extLst>
          </p:cNvPr>
          <p:cNvSpPr>
            <a:spLocks noGrp="1"/>
          </p:cNvSpPr>
          <p:nvPr>
            <p:ph idx="1"/>
          </p:nvPr>
        </p:nvSpPr>
        <p:spPr>
          <a:xfrm>
            <a:off x="1097280" y="2108201"/>
            <a:ext cx="5098247" cy="3760891"/>
          </a:xfrm>
        </p:spPr>
        <p:txBody>
          <a:bodyPr>
            <a:normAutofit/>
          </a:bodyPr>
          <a:lstStyle/>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Java JDK</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Spring Boot Framework</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Maven Tool</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Postman</a:t>
            </a:r>
          </a:p>
          <a:p>
            <a:pPr>
              <a:buFont typeface="Wingdings" panose="05000000000000000000" pitchFamily="2" charset="2"/>
              <a:buChar char="Ø"/>
            </a:pPr>
            <a:r>
              <a:rPr lang="en-IN" sz="2400" dirty="0" err="1">
                <a:latin typeface="Times New Roman" panose="02020603050405020304" pitchFamily="18" charset="0"/>
                <a:cs typeface="Times New Roman" panose="02020603050405020304" pitchFamily="18" charset="0"/>
              </a:rPr>
              <a:t>MySql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Docker</a:t>
            </a:r>
          </a:p>
        </p:txBody>
      </p:sp>
      <p:pic>
        <p:nvPicPr>
          <p:cNvPr id="4" name="Google Shape;105;p5">
            <a:extLst>
              <a:ext uri="{FF2B5EF4-FFF2-40B4-BE49-F238E27FC236}">
                <a16:creationId xmlns:a16="http://schemas.microsoft.com/office/drawing/2014/main" id="{E81235A2-36F2-E584-A0C7-07172489076D}"/>
              </a:ext>
            </a:extLst>
          </p:cNvPr>
          <p:cNvPicPr preferRelativeResize="0"/>
          <p:nvPr/>
        </p:nvPicPr>
        <p:blipFill rotWithShape="1">
          <a:blip r:embed="rId3">
            <a:alphaModFix/>
          </a:blip>
          <a:srcRect/>
          <a:stretch/>
        </p:blipFill>
        <p:spPr>
          <a:xfrm>
            <a:off x="8231849" y="2084215"/>
            <a:ext cx="2383086" cy="452463"/>
          </a:xfrm>
          <a:prstGeom prst="rect">
            <a:avLst/>
          </a:prstGeom>
          <a:noFill/>
          <a:ln>
            <a:noFill/>
          </a:ln>
        </p:spPr>
      </p:pic>
      <p:pic>
        <p:nvPicPr>
          <p:cNvPr id="6" name="Google Shape;109;p5" descr="Database">
            <a:extLst>
              <a:ext uri="{FF2B5EF4-FFF2-40B4-BE49-F238E27FC236}">
                <a16:creationId xmlns:a16="http://schemas.microsoft.com/office/drawing/2014/main" id="{56EBA543-3392-C6CC-28EA-C3127FE6F893}"/>
              </a:ext>
            </a:extLst>
          </p:cNvPr>
          <p:cNvPicPr preferRelativeResize="0"/>
          <p:nvPr/>
        </p:nvPicPr>
        <p:blipFill rotWithShape="1">
          <a:blip r:embed="rId4">
            <a:alphaModFix/>
          </a:blip>
          <a:srcRect/>
          <a:stretch/>
        </p:blipFill>
        <p:spPr>
          <a:xfrm>
            <a:off x="9565437" y="3884543"/>
            <a:ext cx="1246989" cy="1323574"/>
          </a:xfrm>
          <a:prstGeom prst="rect">
            <a:avLst/>
          </a:prstGeom>
          <a:noFill/>
          <a:ln>
            <a:noFill/>
          </a:ln>
        </p:spPr>
      </p:pic>
      <p:pic>
        <p:nvPicPr>
          <p:cNvPr id="7" name="Google Shape;107;p5">
            <a:extLst>
              <a:ext uri="{FF2B5EF4-FFF2-40B4-BE49-F238E27FC236}">
                <a16:creationId xmlns:a16="http://schemas.microsoft.com/office/drawing/2014/main" id="{AF09090F-5C64-81D5-5DEE-D66ADD44C7F8}"/>
              </a:ext>
            </a:extLst>
          </p:cNvPr>
          <p:cNvPicPr preferRelativeResize="0"/>
          <p:nvPr/>
        </p:nvPicPr>
        <p:blipFill rotWithShape="1">
          <a:blip r:embed="rId5">
            <a:alphaModFix/>
          </a:blip>
          <a:srcRect/>
          <a:stretch/>
        </p:blipFill>
        <p:spPr>
          <a:xfrm>
            <a:off x="6959162" y="2870429"/>
            <a:ext cx="2247937" cy="558570"/>
          </a:xfrm>
          <a:prstGeom prst="rect">
            <a:avLst/>
          </a:prstGeom>
          <a:noFill/>
          <a:ln>
            <a:noFill/>
          </a:ln>
        </p:spPr>
      </p:pic>
      <p:pic>
        <p:nvPicPr>
          <p:cNvPr id="8" name="Google Shape;110;p5">
            <a:extLst>
              <a:ext uri="{FF2B5EF4-FFF2-40B4-BE49-F238E27FC236}">
                <a16:creationId xmlns:a16="http://schemas.microsoft.com/office/drawing/2014/main" id="{83DD4D51-A000-12EC-0965-46B3558F11A7}"/>
              </a:ext>
            </a:extLst>
          </p:cNvPr>
          <p:cNvPicPr preferRelativeResize="0"/>
          <p:nvPr/>
        </p:nvPicPr>
        <p:blipFill rotWithShape="1">
          <a:blip r:embed="rId6">
            <a:alphaModFix/>
          </a:blip>
          <a:srcRect/>
          <a:stretch/>
        </p:blipFill>
        <p:spPr>
          <a:xfrm>
            <a:off x="7344960" y="3554419"/>
            <a:ext cx="2078432" cy="1478858"/>
          </a:xfrm>
          <a:prstGeom prst="rect">
            <a:avLst/>
          </a:prstGeom>
          <a:noFill/>
          <a:ln>
            <a:noFill/>
          </a:ln>
        </p:spPr>
      </p:pic>
      <p:pic>
        <p:nvPicPr>
          <p:cNvPr id="1026" name="Picture 2">
            <a:extLst>
              <a:ext uri="{FF2B5EF4-FFF2-40B4-BE49-F238E27FC236}">
                <a16:creationId xmlns:a16="http://schemas.microsoft.com/office/drawing/2014/main" id="{2EE2CD26-5ADD-340B-4EF5-97BB48BF6D6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99262" y="5369434"/>
            <a:ext cx="2815673" cy="854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8683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724E5-E89F-3DD8-BDBE-1105C4A97FEF}"/>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MVN Clean Install</a:t>
            </a:r>
            <a:r>
              <a:rPr lang="en-IN" dirty="0"/>
              <a:t>:</a:t>
            </a:r>
          </a:p>
        </p:txBody>
      </p:sp>
      <p:pic>
        <p:nvPicPr>
          <p:cNvPr id="5" name="Content Placeholder 4">
            <a:extLst>
              <a:ext uri="{FF2B5EF4-FFF2-40B4-BE49-F238E27FC236}">
                <a16:creationId xmlns:a16="http://schemas.microsoft.com/office/drawing/2014/main" id="{8B84910D-AE2C-E067-0655-12A00596F2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5654" y="2108200"/>
            <a:ext cx="7121018" cy="3760788"/>
          </a:xfrm>
        </p:spPr>
      </p:pic>
    </p:spTree>
    <p:extLst>
      <p:ext uri="{BB962C8B-B14F-4D97-AF65-F5344CB8AC3E}">
        <p14:creationId xmlns:p14="http://schemas.microsoft.com/office/powerpoint/2010/main" val="2686704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F5CCE-0569-7325-6F6F-FFCB4E337F7D}"/>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Application Authentication:</a:t>
            </a:r>
          </a:p>
        </p:txBody>
      </p:sp>
      <p:pic>
        <p:nvPicPr>
          <p:cNvPr id="5" name="Content Placeholder 4">
            <a:extLst>
              <a:ext uri="{FF2B5EF4-FFF2-40B4-BE49-F238E27FC236}">
                <a16:creationId xmlns:a16="http://schemas.microsoft.com/office/drawing/2014/main" id="{CC5EC60A-A0E5-B001-2A56-D33E5BAF2A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98609" y="2108200"/>
            <a:ext cx="5994781" cy="3760788"/>
          </a:xfrm>
        </p:spPr>
      </p:pic>
    </p:spTree>
    <p:extLst>
      <p:ext uri="{BB962C8B-B14F-4D97-AF65-F5344CB8AC3E}">
        <p14:creationId xmlns:p14="http://schemas.microsoft.com/office/powerpoint/2010/main" val="376506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F5CCE-0569-7325-6F6F-FFCB4E337F7D}"/>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Create New Applicant</a:t>
            </a:r>
            <a:r>
              <a:rPr lang="en-IN" dirty="0"/>
              <a:t>:</a:t>
            </a:r>
          </a:p>
        </p:txBody>
      </p:sp>
      <p:pic>
        <p:nvPicPr>
          <p:cNvPr id="7" name="Content Placeholder 6">
            <a:extLst>
              <a:ext uri="{FF2B5EF4-FFF2-40B4-BE49-F238E27FC236}">
                <a16:creationId xmlns:a16="http://schemas.microsoft.com/office/drawing/2014/main" id="{DE93EEAD-AE89-CC19-AD1B-60B6FEC81C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3193" y="2108200"/>
            <a:ext cx="6140766" cy="3760788"/>
          </a:xfrm>
        </p:spPr>
      </p:pic>
    </p:spTree>
    <p:extLst>
      <p:ext uri="{BB962C8B-B14F-4D97-AF65-F5344CB8AC3E}">
        <p14:creationId xmlns:p14="http://schemas.microsoft.com/office/powerpoint/2010/main" val="1425375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F5CCE-0569-7325-6F6F-FFCB4E337F7D}"/>
              </a:ext>
            </a:extLst>
          </p:cNvPr>
          <p:cNvSpPr>
            <a:spLocks noGrp="1"/>
          </p:cNvSpPr>
          <p:nvPr>
            <p:ph type="title"/>
          </p:nvPr>
        </p:nvSpPr>
        <p:spPr/>
        <p:txBody>
          <a:bodyPr/>
          <a:lstStyle/>
          <a:p>
            <a:r>
              <a:rPr lang="en-IN" dirty="0" err="1">
                <a:latin typeface="Times New Roman" panose="02020603050405020304" pitchFamily="18" charset="0"/>
                <a:cs typeface="Times New Roman" panose="02020603050405020304" pitchFamily="18" charset="0"/>
              </a:rPr>
              <a:t>MySql</a:t>
            </a:r>
            <a:r>
              <a:rPr lang="en-IN" dirty="0">
                <a:latin typeface="Times New Roman" panose="02020603050405020304" pitchFamily="18" charset="0"/>
                <a:cs typeface="Times New Roman" panose="02020603050405020304" pitchFamily="18" charset="0"/>
              </a:rPr>
              <a:t> Database</a:t>
            </a:r>
            <a:r>
              <a:rPr lang="en-IN" dirty="0"/>
              <a:t>:</a:t>
            </a:r>
          </a:p>
        </p:txBody>
      </p:sp>
      <p:pic>
        <p:nvPicPr>
          <p:cNvPr id="7" name="Content Placeholder 6">
            <a:extLst>
              <a:ext uri="{FF2B5EF4-FFF2-40B4-BE49-F238E27FC236}">
                <a16:creationId xmlns:a16="http://schemas.microsoft.com/office/drawing/2014/main" id="{B9E2E6AF-387C-0D58-25EB-A99E1DE8F2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5893" y="2802566"/>
            <a:ext cx="9240540" cy="2372056"/>
          </a:xfrm>
        </p:spPr>
      </p:pic>
    </p:spTree>
    <p:extLst>
      <p:ext uri="{BB962C8B-B14F-4D97-AF65-F5344CB8AC3E}">
        <p14:creationId xmlns:p14="http://schemas.microsoft.com/office/powerpoint/2010/main" val="3152810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F5CCE-0569-7325-6F6F-FFCB4E337F7D}"/>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Get All Applicant:</a:t>
            </a:r>
          </a:p>
        </p:txBody>
      </p:sp>
      <p:pic>
        <p:nvPicPr>
          <p:cNvPr id="7" name="Content Placeholder 6">
            <a:extLst>
              <a:ext uri="{FF2B5EF4-FFF2-40B4-BE49-F238E27FC236}">
                <a16:creationId xmlns:a16="http://schemas.microsoft.com/office/drawing/2014/main" id="{A90238C3-1292-F28C-D624-5D9B2CD702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6518" y="2252578"/>
            <a:ext cx="6083945" cy="3760788"/>
          </a:xfrm>
        </p:spPr>
      </p:pic>
    </p:spTree>
    <p:extLst>
      <p:ext uri="{BB962C8B-B14F-4D97-AF65-F5344CB8AC3E}">
        <p14:creationId xmlns:p14="http://schemas.microsoft.com/office/powerpoint/2010/main" val="314748730"/>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{3031DC27-1364-438E-BC94-3D9C6076F16A}tf56160789_win32</Template>
  <TotalTime>83</TotalTime>
  <Words>257</Words>
  <Application>Microsoft Office PowerPoint</Application>
  <PresentationFormat>Widescreen</PresentationFormat>
  <Paragraphs>35</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Bookman Old Style</vt:lpstr>
      <vt:lpstr>Calibri</vt:lpstr>
      <vt:lpstr>Franklin Gothic Book</vt:lpstr>
      <vt:lpstr>Times New Roman</vt:lpstr>
      <vt:lpstr>Wingdings</vt:lpstr>
      <vt:lpstr>1_RetrospectVTI</vt:lpstr>
      <vt:lpstr>Pension Management System</vt:lpstr>
      <vt:lpstr>Introduction:</vt:lpstr>
      <vt:lpstr>Abstract:</vt:lpstr>
      <vt:lpstr>Requirements:</vt:lpstr>
      <vt:lpstr>MVN Clean Install:</vt:lpstr>
      <vt:lpstr>Application Authentication:</vt:lpstr>
      <vt:lpstr>Create New Applicant:</vt:lpstr>
      <vt:lpstr>MySql Database:</vt:lpstr>
      <vt:lpstr>Get All Applicant:</vt:lpstr>
      <vt:lpstr>Approval By Admin(Employee Status: R):</vt:lpstr>
      <vt:lpstr>Approval By Admin(Employee Status: A):</vt:lpstr>
      <vt:lpstr>Check Status:</vt:lpstr>
      <vt:lpstr>Check Balance:</vt:lpstr>
      <vt:lpstr>Check Applicant:</vt:lpstr>
      <vt:lpstr>Test Cases:</vt:lpstr>
      <vt:lpstr>Sonarlist:</vt:lpstr>
      <vt:lpstr>Docker:</vt:lpstr>
      <vt:lpstr>Docker HUB:</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Pension Management System</dc:title>
  <dc:creator>Piyush Ramteke</dc:creator>
  <cp:lastModifiedBy>Piyush Ramteke</cp:lastModifiedBy>
  <cp:revision>2</cp:revision>
  <dcterms:created xsi:type="dcterms:W3CDTF">2022-11-01T23:54:46Z</dcterms:created>
  <dcterms:modified xsi:type="dcterms:W3CDTF">2022-11-02T01:17:54Z</dcterms:modified>
</cp:coreProperties>
</file>