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7"/>
  </p:notesMasterIdLst>
  <p:sldIdLst>
    <p:sldId id="1864" r:id="rId5"/>
    <p:sldId id="1846" r:id="rId6"/>
    <p:sldId id="1845" r:id="rId7"/>
    <p:sldId id="1849" r:id="rId8"/>
    <p:sldId id="1868" r:id="rId9"/>
    <p:sldId id="1869" r:id="rId10"/>
    <p:sldId id="1870" r:id="rId11"/>
    <p:sldId id="1865" r:id="rId12"/>
    <p:sldId id="1871" r:id="rId13"/>
    <p:sldId id="1872" r:id="rId14"/>
    <p:sldId id="1858" r:id="rId15"/>
    <p:sldId id="1859"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Untitled Section" id="{7F73845F-AD54-4966-A238-24C20EA36A09}">
          <p14:sldIdLst/>
        </p14:section>
        <p14:section name="Untitled Section" id="{C068181D-9C3C-4751-9BE0-99F88BE05CF9}">
          <p14:sldIdLst>
            <p14:sldId id="1864"/>
            <p14:sldId id="1846"/>
            <p14:sldId id="1845"/>
            <p14:sldId id="1849"/>
            <p14:sldId id="1868"/>
            <p14:sldId id="1869"/>
            <p14:sldId id="1870"/>
            <p14:sldId id="1865"/>
            <p14:sldId id="1871"/>
            <p14:sldId id="1872"/>
            <p14:sldId id="1858"/>
            <p14:sldId id="1859"/>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ITH KUMAR" initials="SK" lastIdx="1" clrIdx="0">
    <p:extLst>
      <p:ext uri="{19B8F6BF-5375-455C-9EA6-DF929625EA0E}">
        <p15:presenceInfo xmlns:p15="http://schemas.microsoft.com/office/powerpoint/2012/main" userId="67a370028bb2bf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24" autoAdjust="0"/>
  </p:normalViewPr>
  <p:slideViewPr>
    <p:cSldViewPr snapToGrid="0">
      <p:cViewPr varScale="1">
        <p:scale>
          <a:sx n="86" d="100"/>
          <a:sy n="86" d="100"/>
        </p:scale>
        <p:origin x="562" y="67"/>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p:txBody>
          <a:bodyPr anchor="ctr">
            <a:noAutofit/>
          </a:bodyPr>
          <a:lstStyle/>
          <a:p>
            <a:pPr algn="ctr"/>
            <a:br>
              <a:rPr lang="en-US" altLang="en-US" sz="5000" dirty="0">
                <a:solidFill>
                  <a:schemeClr val="accent2"/>
                </a:solidFill>
              </a:rPr>
            </a:br>
            <a:br>
              <a:rPr lang="en-US" altLang="en-US" sz="5000" dirty="0">
                <a:solidFill>
                  <a:schemeClr val="accent2"/>
                </a:solidFill>
              </a:rPr>
            </a:br>
            <a:r>
              <a:rPr lang="en-US" altLang="en-US" sz="5000" dirty="0">
                <a:solidFill>
                  <a:schemeClr val="accent2"/>
                </a:solidFill>
              </a:rPr>
              <a:t>Pension Management System</a:t>
            </a:r>
            <a:br>
              <a:rPr lang="en-US" altLang="en-US" sz="5000" dirty="0">
                <a:solidFill>
                  <a:schemeClr val="accent2"/>
                </a:solidFill>
              </a:rPr>
            </a:br>
            <a:br>
              <a:rPr lang="en-US" altLang="en-US" sz="5000" dirty="0">
                <a:solidFill>
                  <a:schemeClr val="accent2"/>
                </a:solidFill>
              </a:rPr>
            </a:br>
            <a:endParaRPr lang="en-US" altLang="en-US" sz="5000" dirty="0">
              <a:solidFill>
                <a:schemeClr val="accent2"/>
              </a:solidFill>
            </a:endParaRPr>
          </a:p>
        </p:txBody>
      </p:sp>
      <p:sp>
        <p:nvSpPr>
          <p:cNvPr id="6" name="Text Placeholder 5">
            <a:extLst>
              <a:ext uri="{FF2B5EF4-FFF2-40B4-BE49-F238E27FC236}">
                <a16:creationId xmlns:a16="http://schemas.microsoft.com/office/drawing/2014/main" id="{44DF7DF4-980C-635F-02E3-E307B51E8DAC}"/>
              </a:ext>
            </a:extLst>
          </p:cNvPr>
          <p:cNvSpPr>
            <a:spLocks noGrp="1"/>
          </p:cNvSpPr>
          <p:nvPr>
            <p:ph type="body" sz="quarter" idx="11"/>
          </p:nvPr>
        </p:nvSpPr>
        <p:spPr>
          <a:xfrm rot="10800000" flipV="1">
            <a:off x="8158579" y="5181597"/>
            <a:ext cx="3518164" cy="1086037"/>
          </a:xfrm>
        </p:spPr>
        <p:txBody>
          <a:bodyPr/>
          <a:lstStyle/>
          <a:p>
            <a:r>
              <a:rPr lang="en-US" dirty="0"/>
              <a:t>Done By</a:t>
            </a:r>
          </a:p>
          <a:p>
            <a:r>
              <a:rPr lang="en-US" dirty="0"/>
              <a:t>         Sujith Kumar M</a:t>
            </a:r>
          </a:p>
          <a:p>
            <a:r>
              <a:rPr lang="en-US" dirty="0"/>
              <a:t>         Employee id.:2156569</a:t>
            </a:r>
          </a:p>
          <a:p>
            <a:endParaRPr lang="en-IN"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FE5541-BC54-FE51-84B4-C1EE472ACAA9}"/>
              </a:ext>
            </a:extLst>
          </p:cNvPr>
          <p:cNvSpPr>
            <a:spLocks noGrp="1"/>
          </p:cNvSpPr>
          <p:nvPr>
            <p:ph type="title"/>
          </p:nvPr>
        </p:nvSpPr>
        <p:spPr/>
        <p:txBody>
          <a:bodyPr>
            <a:normAutofit/>
          </a:bodyPr>
          <a:lstStyle/>
          <a:p>
            <a:pPr algn="ctr"/>
            <a:r>
              <a:rPr lang="en-US" sz="4800" dirty="0"/>
              <a:t>Application</a:t>
            </a:r>
            <a:endParaRPr lang="en-IN" sz="4800" dirty="0"/>
          </a:p>
        </p:txBody>
      </p:sp>
      <p:sp>
        <p:nvSpPr>
          <p:cNvPr id="5" name="Text Placeholder 4">
            <a:extLst>
              <a:ext uri="{FF2B5EF4-FFF2-40B4-BE49-F238E27FC236}">
                <a16:creationId xmlns:a16="http://schemas.microsoft.com/office/drawing/2014/main" id="{92038787-870B-BEEE-BA3A-DBBD228EABB0}"/>
              </a:ext>
            </a:extLst>
          </p:cNvPr>
          <p:cNvSpPr>
            <a:spLocks noGrp="1"/>
          </p:cNvSpPr>
          <p:nvPr>
            <p:ph type="body" sz="quarter" idx="11"/>
          </p:nvPr>
        </p:nvSpPr>
        <p:spPr/>
        <p:txBody>
          <a:bodyPr/>
          <a:lstStyle/>
          <a:p>
            <a:pPr marL="285750" indent="-285750" algn="l">
              <a:buFont typeface="Wingdings" panose="05000000000000000000" pitchFamily="2" charset="2"/>
              <a:buChar char="Ø"/>
            </a:pPr>
            <a:r>
              <a:rPr lang="en-IN" sz="2400" b="0" i="0" u="none" strike="noStrike" baseline="0" dirty="0">
                <a:solidFill>
                  <a:srgbClr val="000000"/>
                </a:solidFill>
                <a:latin typeface="Times New Roman" panose="02020603050405020304" pitchFamily="18" charset="0"/>
              </a:rPr>
              <a:t>Reduce the manual work.</a:t>
            </a:r>
          </a:p>
          <a:p>
            <a:pPr marL="285750" indent="-285750" algn="l">
              <a:buFont typeface="Wingdings" panose="05000000000000000000" pitchFamily="2" charset="2"/>
              <a:buChar char="Ø"/>
            </a:pPr>
            <a:r>
              <a:rPr lang="en-IN" sz="2400" b="0" dirty="0">
                <a:solidFill>
                  <a:srgbClr val="000000"/>
                </a:solidFill>
                <a:latin typeface="Times New Roman" panose="02020603050405020304" pitchFamily="18" charset="0"/>
              </a:rPr>
              <a:t>Easy to understand.</a:t>
            </a:r>
          </a:p>
          <a:p>
            <a:pPr marL="285750" indent="-285750" algn="l">
              <a:buFont typeface="Wingdings" panose="05000000000000000000" pitchFamily="2" charset="2"/>
              <a:buChar char="Ø"/>
            </a:pPr>
            <a:r>
              <a:rPr lang="en-IN" sz="2400" b="0" i="0" u="none" strike="noStrike" baseline="0" dirty="0">
                <a:solidFill>
                  <a:srgbClr val="000000"/>
                </a:solidFill>
                <a:latin typeface="Times New Roman" panose="02020603050405020304" pitchFamily="18" charset="0"/>
              </a:rPr>
              <a:t>Reduce the document management work.</a:t>
            </a:r>
          </a:p>
          <a:p>
            <a:pPr marL="285750" indent="-285750" algn="l">
              <a:buFont typeface="Wingdings" panose="05000000000000000000" pitchFamily="2" charset="2"/>
              <a:buChar char="Ø"/>
            </a:pPr>
            <a:r>
              <a:rPr lang="en-IN" sz="2400" b="0" dirty="0">
                <a:solidFill>
                  <a:srgbClr val="000000"/>
                </a:solidFill>
                <a:latin typeface="Times New Roman" panose="02020603050405020304" pitchFamily="18" charset="0"/>
              </a:rPr>
              <a:t>It will save time.</a:t>
            </a:r>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FFFFFF"/>
                </a:solidFill>
                <a:latin typeface="Times New Roman" panose="02020603050405020304" pitchFamily="18" charset="0"/>
              </a:rPr>
              <a:t>The uses of this project is to-</a:t>
            </a:r>
          </a:p>
          <a:p>
            <a:r>
              <a:rPr lang="en-IN" sz="2400" b="0" i="0" u="none" strike="noStrike" baseline="0" dirty="0">
                <a:solidFill>
                  <a:srgbClr val="FFFFFF"/>
                </a:solidFill>
                <a:latin typeface="Times New Roman" panose="02020603050405020304" pitchFamily="18" charset="0"/>
              </a:rPr>
              <a:t>Reduce the manual work</a:t>
            </a:r>
            <a:r>
              <a:rPr lang="en-IN" sz="1800" b="0" i="0" u="none" strike="noStrike" baseline="0" dirty="0">
                <a:solidFill>
                  <a:srgbClr val="FFFFFF"/>
                </a:solidFill>
                <a:latin typeface="Times New Roman" panose="02020603050405020304" pitchFamily="18" charset="0"/>
              </a:rPr>
              <a:t>.</a:t>
            </a:r>
          </a:p>
          <a:p>
            <a:r>
              <a:rPr lang="en-IN" sz="1800" b="0" i="0" u="none" strike="noStrike" baseline="0" dirty="0">
                <a:solidFill>
                  <a:srgbClr val="FFFFFF"/>
                </a:solidFill>
                <a:latin typeface="Times New Roman" panose="02020603050405020304" pitchFamily="18" charset="0"/>
              </a:rPr>
              <a:t>Easy</a:t>
            </a:r>
            <a:r>
              <a:rPr lang="en-US" sz="1800" b="0" i="0" u="none" strike="noStrike" baseline="0" dirty="0">
                <a:solidFill>
                  <a:srgbClr val="FFFFFF"/>
                </a:solidFill>
                <a:latin typeface="Times New Roman" panose="02020603050405020304" pitchFamily="18" charset="0"/>
              </a:rPr>
              <a:t>the document management work.</a:t>
            </a:r>
          </a:p>
          <a:p>
            <a:r>
              <a:rPr lang="en-IN" sz="1800" b="0" i="0" u="none" strike="noStrike" baseline="0" dirty="0">
                <a:solidFill>
                  <a:srgbClr val="FFFFFF"/>
                </a:solidFill>
                <a:latin typeface="Times New Roman" panose="02020603050405020304" pitchFamily="18" charset="0"/>
              </a:rPr>
              <a:t>It will save time.</a:t>
            </a: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FFFFFF"/>
                </a:solidFill>
                <a:latin typeface="Times New Roman" panose="02020603050405020304" pitchFamily="18" charset="0"/>
              </a:rPr>
              <a:t>The uses of this project is to-</a:t>
            </a:r>
          </a:p>
          <a:p>
            <a:r>
              <a:rPr lang="en-IN" sz="1800" b="0" i="0" u="none" strike="noStrike" baseline="0" dirty="0">
                <a:solidFill>
                  <a:srgbClr val="FFFFFF"/>
                </a:solidFill>
                <a:latin typeface="Times New Roman" panose="02020603050405020304" pitchFamily="18" charset="0"/>
              </a:rPr>
              <a:t>Reduce the manual work.</a:t>
            </a:r>
          </a:p>
          <a:p>
            <a:r>
              <a:rPr lang="en-IN" sz="1800" b="0" i="0" u="none" strike="noStrike" baseline="0" dirty="0" err="1">
                <a:solidFill>
                  <a:srgbClr val="FFFFFF"/>
                </a:solidFill>
                <a:latin typeface="Times New Roman" panose="02020603050405020304" pitchFamily="18" charset="0"/>
              </a:rPr>
              <a:t>Easyto</a:t>
            </a:r>
            <a:r>
              <a:rPr lang="en-IN" sz="1800" b="0" i="0" u="none" strike="noStrike" baseline="0" dirty="0">
                <a:solidFill>
                  <a:srgbClr val="FFFFFF"/>
                </a:solidFill>
                <a:latin typeface="Times New Roman" panose="02020603050405020304" pitchFamily="18" charset="0"/>
              </a:rPr>
              <a:t> understand.</a:t>
            </a:r>
          </a:p>
          <a:p>
            <a:r>
              <a:rPr lang="en-US" sz="1800" b="0" i="0" u="none" strike="noStrike" baseline="0" dirty="0">
                <a:solidFill>
                  <a:srgbClr val="FFFFFF"/>
                </a:solidFill>
                <a:latin typeface="Times New Roman" panose="02020603050405020304" pitchFamily="18" charset="0"/>
              </a:rPr>
              <a:t>Reduce the document management work.</a:t>
            </a:r>
          </a:p>
          <a:p>
            <a:r>
              <a:rPr lang="en-IN" sz="1800" b="0" i="0" u="none" strike="noStrike" baseline="0" dirty="0">
                <a:solidFill>
                  <a:srgbClr val="FFFFFF"/>
                </a:solidFill>
                <a:latin typeface="Times New Roman" panose="02020603050405020304" pitchFamily="18" charset="0"/>
              </a:rPr>
              <a:t>It will save time.</a:t>
            </a:r>
          </a:p>
          <a:p>
            <a:pPr algn="l"/>
            <a:endParaRPr lang="en-IN" sz="1800" b="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348667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747243" y="679192"/>
            <a:ext cx="9141397" cy="830997"/>
          </a:xfrm>
        </p:spPr>
        <p:txBody>
          <a:bodyPr/>
          <a:lstStyle/>
          <a:p>
            <a:r>
              <a:rPr lang="en-US" sz="5400" dirty="0"/>
              <a:t>Conclusion</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1384917" y="2263806"/>
            <a:ext cx="10315852" cy="3275859"/>
          </a:xfrm>
        </p:spPr>
        <p:txBody>
          <a:bodyPr vert="horz" wrap="square" lIns="0" tIns="0" rIns="0" bIns="0" rtlCol="0" anchor="t">
            <a:noAutofit/>
          </a:bodyPr>
          <a:lstStyle/>
          <a:p>
            <a:pPr algn="just"/>
            <a:r>
              <a:rPr lang="en-US" sz="2400" dirty="0"/>
              <a:t>This project focuses on developing and implementing a web-based pension fund management information system that automates the pensioners’ registration process, an integrated platform for selecting preferred PFA will enable storage, manipulation, retrieval, retention and viewing of records, documents of employee/pensioner’s information.</a:t>
            </a: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2297658" y="2068497"/>
            <a:ext cx="9141397" cy="1811046"/>
          </a:xfrm>
        </p:spPr>
        <p:txBody>
          <a:bodyPr/>
          <a:lstStyle/>
          <a:p>
            <a:r>
              <a:rPr lang="en-US" sz="9600" dirty="0"/>
              <a:t>THANK YOU</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625788"/>
          </a:xfrm>
        </p:spPr>
        <p:txBody>
          <a:bodyPr/>
          <a:lstStyle/>
          <a:p>
            <a:pPr marL="285750" indent="-285750" algn="just">
              <a:buFont typeface="Wingdings" panose="05000000000000000000" pitchFamily="2" charset="2"/>
              <a:buChar char="Ø"/>
            </a:pPr>
            <a:r>
              <a:rPr lang="en-US" b="0" i="0" u="none" strike="noStrike" baseline="0" dirty="0">
                <a:solidFill>
                  <a:srgbClr val="404040"/>
                </a:solidFill>
              </a:rPr>
              <a:t>The main objective of the pension management system is to manage the pension activity.</a:t>
            </a:r>
          </a:p>
          <a:p>
            <a:pPr marL="285750" indent="-285750" algn="just">
              <a:buFont typeface="Wingdings" panose="05000000000000000000" pitchFamily="2" charset="2"/>
              <a:buChar char="Ø"/>
            </a:pPr>
            <a:r>
              <a:rPr lang="en-US" b="0" i="0" u="none" strike="noStrike" baseline="0" dirty="0">
                <a:solidFill>
                  <a:srgbClr val="404040"/>
                </a:solidFill>
              </a:rPr>
              <a:t>Admin can login and check the applicant  status and update status and applicants can check their application.</a:t>
            </a:r>
          </a:p>
          <a:p>
            <a:pPr marL="285750" indent="-285750" algn="just">
              <a:buFont typeface="Wingdings" panose="05000000000000000000" pitchFamily="2" charset="2"/>
              <a:buChar char="Ø"/>
            </a:pPr>
            <a:r>
              <a:rPr lang="en-US" b="0" i="0" u="none" strike="noStrike" baseline="0" dirty="0">
                <a:solidFill>
                  <a:srgbClr val="404040"/>
                </a:solidFill>
              </a:rPr>
              <a:t>The pension management system which helps to manage the activity of pensions like applicants, applicant's details, balance, manage applications and manage the record of pensions issued.</a:t>
            </a:r>
          </a:p>
          <a:p>
            <a:pPr marL="285750" indent="-285750" algn="just">
              <a:buFont typeface="Wingdings" panose="05000000000000000000" pitchFamily="2" charset="2"/>
              <a:buChar char="Ø"/>
            </a:pPr>
            <a:r>
              <a:rPr lang="en-US" b="0" i="0" u="none" strike="noStrike" baseline="0" dirty="0">
                <a:solidFill>
                  <a:srgbClr val="404040"/>
                </a:solidFill>
              </a:rPr>
              <a:t>The use of this project is to reduce the manual work, document management work in pension offices to increase security and save time.</a:t>
            </a:r>
          </a:p>
          <a:p>
            <a:endParaRPr lang="en-US" b="0"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385244"/>
            <a:ext cx="9141397" cy="830997"/>
          </a:xfrm>
        </p:spPr>
        <p:txBody>
          <a:bodyPr/>
          <a:lstStyle/>
          <a:p>
            <a:r>
              <a:rPr lang="en-US" sz="5400" dirty="0"/>
              <a:t>Tools Requirement</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1890944"/>
            <a:ext cx="7799387" cy="3266981"/>
          </a:xfrm>
        </p:spPr>
        <p:txBody>
          <a:bodyPr/>
          <a:lstStyle/>
          <a:p>
            <a:pPr marL="457200" indent="-457200" algn="l">
              <a:buFont typeface="Wingdings" panose="05000000000000000000" pitchFamily="2" charset="2"/>
              <a:buChar char="v"/>
            </a:pPr>
            <a:r>
              <a:rPr lang="en-US" sz="3200" dirty="0" err="1"/>
              <a:t>Intellij</a:t>
            </a:r>
            <a:r>
              <a:rPr lang="en-US" sz="3200" dirty="0"/>
              <a:t> </a:t>
            </a:r>
          </a:p>
          <a:p>
            <a:pPr marL="457200" indent="-457200" algn="l">
              <a:buFont typeface="Wingdings" panose="05000000000000000000" pitchFamily="2" charset="2"/>
              <a:buChar char="v"/>
            </a:pPr>
            <a:r>
              <a:rPr lang="en-US" sz="3200" dirty="0"/>
              <a:t>Docker</a:t>
            </a:r>
          </a:p>
          <a:p>
            <a:pPr marL="457200" indent="-457200" algn="l">
              <a:buFont typeface="Wingdings" panose="05000000000000000000" pitchFamily="2" charset="2"/>
              <a:buChar char="v"/>
            </a:pPr>
            <a:r>
              <a:rPr lang="en-US" sz="3200" dirty="0" err="1"/>
              <a:t>PostMan</a:t>
            </a:r>
            <a:endParaRPr lang="en-US" sz="3200" dirty="0"/>
          </a:p>
          <a:p>
            <a:pPr marL="457200" indent="-457200" algn="l">
              <a:buFont typeface="Wingdings" panose="05000000000000000000" pitchFamily="2" charset="2"/>
              <a:buChar char="v"/>
            </a:pPr>
            <a:r>
              <a:rPr lang="en-US" sz="3200" dirty="0"/>
              <a:t>Spring-boot</a:t>
            </a:r>
          </a:p>
          <a:p>
            <a:pPr marL="457200" indent="-457200" algn="l">
              <a:buFont typeface="Wingdings" panose="05000000000000000000" pitchFamily="2" charset="2"/>
              <a:buChar char="v"/>
            </a:pPr>
            <a:r>
              <a:rPr lang="en-US" sz="3200" dirty="0"/>
              <a:t>Apache Maven</a:t>
            </a:r>
          </a:p>
          <a:p>
            <a:pPr marL="457200" indent="-457200" algn="l">
              <a:buFont typeface="Wingdings" panose="05000000000000000000" pitchFamily="2" charset="2"/>
              <a:buChar char="v"/>
            </a:pPr>
            <a:r>
              <a:rPr lang="en-US" sz="3200" dirty="0" err="1"/>
              <a:t>Mysql</a:t>
            </a:r>
            <a:r>
              <a:rPr lang="en-US" sz="3200" dirty="0"/>
              <a:t> Db</a:t>
            </a:r>
          </a:p>
          <a:p>
            <a:endParaRPr lang="en-US" dirty="0"/>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Annotations</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4504678"/>
          </a:xfrm>
        </p:spPr>
        <p:txBody>
          <a:bodyPr vert="horz" lIns="91440" tIns="45720" rIns="91440" bIns="45720" rtlCol="0" anchor="t">
            <a:normAutofit/>
          </a:bodyPr>
          <a:lstStyle/>
          <a:p>
            <a:pPr algn="just"/>
            <a:r>
              <a:rPr lang="en-US" sz="2000" b="0" dirty="0">
                <a:solidFill>
                  <a:srgbClr val="00B0F0"/>
                </a:solidFill>
              </a:rPr>
              <a:t>@GetMapping</a:t>
            </a:r>
            <a:r>
              <a:rPr lang="en-US" sz="2000" b="0" dirty="0"/>
              <a:t>: It maps the HTTP GET requests on the specific handler method. </a:t>
            </a:r>
          </a:p>
          <a:p>
            <a:pPr algn="just"/>
            <a:r>
              <a:rPr lang="en-US" sz="2000" b="0" dirty="0">
                <a:solidFill>
                  <a:srgbClr val="00B0F0"/>
                </a:solidFill>
              </a:rPr>
              <a:t>@PostMapping</a:t>
            </a:r>
            <a:r>
              <a:rPr lang="en-US" sz="2000" b="0" dirty="0"/>
              <a:t>: It maps the HTTP POST requests on the specific handler method. </a:t>
            </a:r>
          </a:p>
          <a:p>
            <a:pPr algn="just"/>
            <a:r>
              <a:rPr lang="en-US" sz="2000" b="0" dirty="0">
                <a:solidFill>
                  <a:srgbClr val="00B0F0"/>
                </a:solidFill>
              </a:rPr>
              <a:t>@PutMapping</a:t>
            </a:r>
            <a:r>
              <a:rPr lang="en-US" sz="2000" b="0" dirty="0"/>
              <a:t>: It maps the HTTP PUT requests on the specific handler method </a:t>
            </a:r>
          </a:p>
          <a:p>
            <a:pPr algn="just"/>
            <a:r>
              <a:rPr lang="en-US" sz="2000" b="0" dirty="0">
                <a:solidFill>
                  <a:srgbClr val="00B0F0"/>
                </a:solidFill>
              </a:rPr>
              <a:t>@DeleteMapping</a:t>
            </a:r>
            <a:r>
              <a:rPr lang="en-US" sz="2000" b="0" dirty="0"/>
              <a:t>: It maps the HTTP DELETE requests on the specific handler method</a:t>
            </a:r>
          </a:p>
          <a:p>
            <a:pPr algn="just"/>
            <a:r>
              <a:rPr lang="en-US" sz="2000" b="0" dirty="0"/>
              <a:t> </a:t>
            </a:r>
            <a:r>
              <a:rPr lang="en-US" sz="2000" b="0" dirty="0">
                <a:solidFill>
                  <a:srgbClr val="00B0F0"/>
                </a:solidFill>
              </a:rPr>
              <a:t>@RequestBody</a:t>
            </a:r>
            <a:r>
              <a:rPr lang="en-US" sz="2000" b="0" dirty="0"/>
              <a:t>: It is used to bind HTTP request with an object in a method parameter. Internally it uses HTTP Message Converters to convert the body of the request</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4BC2-82D8-2F92-BF26-971C94D5E301}"/>
              </a:ext>
            </a:extLst>
          </p:cNvPr>
          <p:cNvSpPr>
            <a:spLocks noGrp="1"/>
          </p:cNvSpPr>
          <p:nvPr>
            <p:ph type="title"/>
          </p:nvPr>
        </p:nvSpPr>
        <p:spPr/>
        <p:txBody>
          <a:bodyPr/>
          <a:lstStyle/>
          <a:p>
            <a:r>
              <a:rPr lang="en-US" dirty="0"/>
              <a:t>Continue..</a:t>
            </a:r>
            <a:endParaRPr lang="en-IN" dirty="0"/>
          </a:p>
        </p:txBody>
      </p:sp>
      <p:sp>
        <p:nvSpPr>
          <p:cNvPr id="3" name="Text Placeholder 2">
            <a:extLst>
              <a:ext uri="{FF2B5EF4-FFF2-40B4-BE49-F238E27FC236}">
                <a16:creationId xmlns:a16="http://schemas.microsoft.com/office/drawing/2014/main" id="{CE65D7E5-3A52-5A36-AFCA-9CA9BEE73FDD}"/>
              </a:ext>
            </a:extLst>
          </p:cNvPr>
          <p:cNvSpPr>
            <a:spLocks noGrp="1"/>
          </p:cNvSpPr>
          <p:nvPr>
            <p:ph type="body" sz="quarter" idx="11"/>
          </p:nvPr>
        </p:nvSpPr>
        <p:spPr/>
        <p:txBody>
          <a:bodyPr/>
          <a:lstStyle/>
          <a:p>
            <a:r>
              <a:rPr lang="en-US" sz="2000" b="0" dirty="0">
                <a:solidFill>
                  <a:srgbClr val="00B0F0"/>
                </a:solidFill>
              </a:rPr>
              <a:t>@ResponseBody</a:t>
            </a:r>
            <a:r>
              <a:rPr lang="en-US" sz="2000" b="0" dirty="0"/>
              <a:t>: It binds the method return value to the response body. It tells the Spring Boot Framework to serialize a return an object into JSON and XML format. </a:t>
            </a:r>
          </a:p>
          <a:p>
            <a:r>
              <a:rPr lang="en-US" sz="2000" b="0" dirty="0">
                <a:solidFill>
                  <a:srgbClr val="00B0F0"/>
                </a:solidFill>
              </a:rPr>
              <a:t>@PathVariable</a:t>
            </a:r>
            <a:r>
              <a:rPr lang="en-US" sz="2000" b="0" dirty="0"/>
              <a:t>: It is used to extract the values from the URI. It is most suitable for the RESTful web service, where the URL contains a path variable. We can define multiple @PathVariable in a method. </a:t>
            </a:r>
          </a:p>
          <a:p>
            <a:r>
              <a:rPr lang="en-US" sz="2000" b="0" dirty="0">
                <a:solidFill>
                  <a:srgbClr val="00B0F0"/>
                </a:solidFill>
              </a:rPr>
              <a:t>@RequestParam</a:t>
            </a:r>
            <a:r>
              <a:rPr lang="en-US" sz="2000" b="0" dirty="0"/>
              <a:t>: It is used to extract the query parameters form the URL. It is also known as a query parameter.</a:t>
            </a:r>
            <a:endParaRPr lang="en-IN" sz="2000" b="0" dirty="0"/>
          </a:p>
        </p:txBody>
      </p:sp>
    </p:spTree>
    <p:extLst>
      <p:ext uri="{BB962C8B-B14F-4D97-AF65-F5344CB8AC3E}">
        <p14:creationId xmlns:p14="http://schemas.microsoft.com/office/powerpoint/2010/main" val="205694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B91A-D50C-B647-FDCC-1A95459C6702}"/>
              </a:ext>
            </a:extLst>
          </p:cNvPr>
          <p:cNvSpPr>
            <a:spLocks noGrp="1"/>
          </p:cNvSpPr>
          <p:nvPr>
            <p:ph type="title"/>
          </p:nvPr>
        </p:nvSpPr>
        <p:spPr/>
        <p:txBody>
          <a:bodyPr/>
          <a:lstStyle/>
          <a:p>
            <a:r>
              <a:rPr lang="en-US" dirty="0"/>
              <a:t>ADMIN Roles</a:t>
            </a:r>
            <a:endParaRPr lang="en-IN" dirty="0"/>
          </a:p>
        </p:txBody>
      </p:sp>
      <p:sp>
        <p:nvSpPr>
          <p:cNvPr id="3" name="Text Placeholder 2">
            <a:extLst>
              <a:ext uri="{FF2B5EF4-FFF2-40B4-BE49-F238E27FC236}">
                <a16:creationId xmlns:a16="http://schemas.microsoft.com/office/drawing/2014/main" id="{CC892444-B7DF-0FC7-D683-405FF3268CA6}"/>
              </a:ext>
            </a:extLst>
          </p:cNvPr>
          <p:cNvSpPr>
            <a:spLocks noGrp="1"/>
          </p:cNvSpPr>
          <p:nvPr>
            <p:ph type="body" sz="quarter" idx="11"/>
          </p:nvPr>
        </p:nvSpPr>
        <p:spPr/>
        <p:txBody>
          <a:bodyPr/>
          <a:lstStyle/>
          <a:p>
            <a:pPr marL="285750" indent="-285750">
              <a:buFont typeface="Wingdings" panose="05000000000000000000" pitchFamily="2" charset="2"/>
              <a:buChar char="v"/>
            </a:pPr>
            <a:r>
              <a:rPr lang="en-US" sz="2000" b="0" dirty="0"/>
              <a:t>Create Pension</a:t>
            </a:r>
          </a:p>
          <a:p>
            <a:pPr marL="285750" indent="-285750">
              <a:buFont typeface="Wingdings" panose="05000000000000000000" pitchFamily="2" charset="2"/>
              <a:buChar char="v"/>
            </a:pPr>
            <a:r>
              <a:rPr lang="en-US" sz="2000" b="0" dirty="0"/>
              <a:t>Edit Applicant</a:t>
            </a:r>
          </a:p>
          <a:p>
            <a:pPr marL="285750" indent="-285750">
              <a:buFont typeface="Wingdings" panose="05000000000000000000" pitchFamily="2" charset="2"/>
              <a:buChar char="v"/>
            </a:pPr>
            <a:r>
              <a:rPr lang="en-US" sz="2000" b="0" dirty="0"/>
              <a:t>Verify Status</a:t>
            </a:r>
          </a:p>
          <a:p>
            <a:pPr marL="285750" indent="-285750">
              <a:buFont typeface="Wingdings" panose="05000000000000000000" pitchFamily="2" charset="2"/>
              <a:buChar char="v"/>
            </a:pPr>
            <a:r>
              <a:rPr lang="en-US" sz="2000" b="0" dirty="0"/>
              <a:t>Issue Pension</a:t>
            </a:r>
          </a:p>
          <a:p>
            <a:pPr marL="285750" indent="-285750">
              <a:buFont typeface="Wingdings" panose="05000000000000000000" pitchFamily="2" charset="2"/>
              <a:buChar char="v"/>
            </a:pPr>
            <a:r>
              <a:rPr lang="en-US" sz="2000" b="0" dirty="0"/>
              <a:t>Load Balance</a:t>
            </a:r>
          </a:p>
          <a:p>
            <a:pPr marL="285750" indent="-285750">
              <a:buFont typeface="Wingdings" panose="05000000000000000000" pitchFamily="2" charset="2"/>
              <a:buChar char="v"/>
            </a:pPr>
            <a:r>
              <a:rPr lang="en-US" sz="2000" b="0" dirty="0"/>
              <a:t>Approve Applicant</a:t>
            </a:r>
            <a:endParaRPr lang="en-IN" sz="2000" b="0" dirty="0"/>
          </a:p>
        </p:txBody>
      </p:sp>
    </p:spTree>
    <p:extLst>
      <p:ext uri="{BB962C8B-B14F-4D97-AF65-F5344CB8AC3E}">
        <p14:creationId xmlns:p14="http://schemas.microsoft.com/office/powerpoint/2010/main" val="271598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F118-D4EB-3CB1-AFBE-D3BFB8B2CF30}"/>
              </a:ext>
            </a:extLst>
          </p:cNvPr>
          <p:cNvSpPr>
            <a:spLocks noGrp="1"/>
          </p:cNvSpPr>
          <p:nvPr>
            <p:ph type="title"/>
          </p:nvPr>
        </p:nvSpPr>
        <p:spPr/>
        <p:txBody>
          <a:bodyPr/>
          <a:lstStyle/>
          <a:p>
            <a:r>
              <a:rPr lang="en-US" dirty="0"/>
              <a:t>USER Role</a:t>
            </a:r>
            <a:endParaRPr lang="en-IN" dirty="0"/>
          </a:p>
        </p:txBody>
      </p:sp>
      <p:sp>
        <p:nvSpPr>
          <p:cNvPr id="3" name="Text Placeholder 2">
            <a:extLst>
              <a:ext uri="{FF2B5EF4-FFF2-40B4-BE49-F238E27FC236}">
                <a16:creationId xmlns:a16="http://schemas.microsoft.com/office/drawing/2014/main" id="{A3D7770D-673E-5F8E-EACE-B29C443D5AF8}"/>
              </a:ext>
            </a:extLst>
          </p:cNvPr>
          <p:cNvSpPr>
            <a:spLocks noGrp="1"/>
          </p:cNvSpPr>
          <p:nvPr>
            <p:ph type="body" sz="quarter" idx="11"/>
          </p:nvPr>
        </p:nvSpPr>
        <p:spPr/>
        <p:txBody>
          <a:bodyPr/>
          <a:lstStyle/>
          <a:p>
            <a:pPr marL="285750" indent="-285750">
              <a:buFont typeface="Wingdings" panose="05000000000000000000" pitchFamily="2" charset="2"/>
              <a:buChar char="v"/>
            </a:pPr>
            <a:r>
              <a:rPr lang="en-US" sz="2000" b="0" dirty="0"/>
              <a:t>Check Employee Status</a:t>
            </a:r>
          </a:p>
          <a:p>
            <a:pPr marL="285750" indent="-285750">
              <a:buFont typeface="Wingdings" panose="05000000000000000000" pitchFamily="2" charset="2"/>
              <a:buChar char="v"/>
            </a:pPr>
            <a:r>
              <a:rPr lang="en-US" sz="2000" b="0" dirty="0"/>
              <a:t>Check Pension Approval</a:t>
            </a:r>
          </a:p>
          <a:p>
            <a:pPr marL="285750" indent="-285750">
              <a:buFont typeface="Wingdings" panose="05000000000000000000" pitchFamily="2" charset="2"/>
              <a:buChar char="v"/>
            </a:pPr>
            <a:r>
              <a:rPr lang="en-US" sz="2000" b="0" dirty="0"/>
              <a:t>Check Application Status</a:t>
            </a:r>
          </a:p>
          <a:p>
            <a:pPr marL="285750" indent="-285750">
              <a:buFont typeface="Wingdings" panose="05000000000000000000" pitchFamily="2" charset="2"/>
              <a:buChar char="v"/>
            </a:pPr>
            <a:r>
              <a:rPr lang="en-US" sz="2000" b="0" dirty="0"/>
              <a:t>Check Balance</a:t>
            </a:r>
            <a:endParaRPr lang="en-IN" sz="2000" b="0" dirty="0"/>
          </a:p>
        </p:txBody>
      </p:sp>
    </p:spTree>
    <p:extLst>
      <p:ext uri="{BB962C8B-B14F-4D97-AF65-F5344CB8AC3E}">
        <p14:creationId xmlns:p14="http://schemas.microsoft.com/office/powerpoint/2010/main" val="27908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sz="4400" dirty="0" err="1">
                <a:solidFill>
                  <a:schemeClr val="accent1"/>
                </a:solidFill>
              </a:rPr>
              <a:t>PostMan</a:t>
            </a:r>
            <a:r>
              <a:rPr lang="en-US" sz="4400" dirty="0">
                <a:solidFill>
                  <a:schemeClr val="accent1"/>
                </a:solidFill>
              </a:rPr>
              <a:t> Request</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762000" y="1905000"/>
            <a:ext cx="6477000" cy="4868662"/>
          </a:xfrm>
        </p:spPr>
        <p:txBody>
          <a:bodyPr/>
          <a:lstStyle/>
          <a:p>
            <a:r>
              <a:rPr lang="en-US" b="0" dirty="0">
                <a:solidFill>
                  <a:srgbClr val="00B0F0"/>
                </a:solidFill>
              </a:rPr>
              <a:t>POST</a:t>
            </a:r>
          </a:p>
          <a:p>
            <a:r>
              <a:rPr lang="en-US" b="0" dirty="0"/>
              <a:t>	</a:t>
            </a:r>
            <a:r>
              <a:rPr lang="en-IN" b="0" i="0" dirty="0">
                <a:latin typeface="JetBrains Mono"/>
              </a:rPr>
              <a:t>localhost:8080/</a:t>
            </a:r>
            <a:r>
              <a:rPr lang="en-IN" b="0" i="0" dirty="0" err="1">
                <a:latin typeface="JetBrains Mono"/>
              </a:rPr>
              <a:t>createPension</a:t>
            </a:r>
            <a:endParaRPr lang="en-IN" b="0" i="0" dirty="0">
              <a:latin typeface="JetBrains Mono"/>
            </a:endParaRPr>
          </a:p>
          <a:p>
            <a:r>
              <a:rPr lang="en-IN" b="0" dirty="0">
                <a:solidFill>
                  <a:srgbClr val="00B0F0"/>
                </a:solidFill>
                <a:latin typeface="JetBrains Mono"/>
              </a:rPr>
              <a:t>POST</a:t>
            </a:r>
          </a:p>
          <a:p>
            <a:r>
              <a:rPr lang="en-IN" b="0" dirty="0">
                <a:latin typeface="JetBrains Mono"/>
              </a:rPr>
              <a:t>	</a:t>
            </a:r>
            <a:r>
              <a:rPr lang="en-IN" b="0" i="0" dirty="0">
                <a:latin typeface="JetBrains Mono"/>
              </a:rPr>
              <a:t> localhost:8080/</a:t>
            </a:r>
            <a:r>
              <a:rPr lang="en-IN" b="0" dirty="0" err="1">
                <a:latin typeface="JetBrains Mono"/>
              </a:rPr>
              <a:t>edit</a:t>
            </a:r>
            <a:r>
              <a:rPr lang="en-IN" b="0" i="0" dirty="0" err="1">
                <a:latin typeface="JetBrains Mono"/>
              </a:rPr>
              <a:t>Pension</a:t>
            </a:r>
            <a:endParaRPr lang="en-IN" b="0" i="0" dirty="0">
              <a:latin typeface="JetBrains Mono"/>
            </a:endParaRPr>
          </a:p>
          <a:p>
            <a:r>
              <a:rPr lang="en-IN" b="0" dirty="0">
                <a:solidFill>
                  <a:srgbClr val="00B0F0"/>
                </a:solidFill>
                <a:latin typeface="JetBrains Mono"/>
              </a:rPr>
              <a:t>GET</a:t>
            </a:r>
          </a:p>
          <a:p>
            <a:r>
              <a:rPr lang="en-IN" b="0" dirty="0">
                <a:latin typeface="JetBrains Mono"/>
              </a:rPr>
              <a:t>	</a:t>
            </a:r>
            <a:r>
              <a:rPr lang="en-IN" b="0" i="0" dirty="0">
                <a:latin typeface="JetBrains Mono"/>
              </a:rPr>
              <a:t> localhost:8080/get/</a:t>
            </a:r>
            <a:r>
              <a:rPr lang="en-IN" b="0" i="0" dirty="0" err="1">
                <a:latin typeface="JetBrains Mono"/>
              </a:rPr>
              <a:t>allPension</a:t>
            </a:r>
            <a:endParaRPr lang="en-IN" b="0" i="0" dirty="0">
              <a:latin typeface="JetBrains Mono"/>
            </a:endParaRPr>
          </a:p>
          <a:p>
            <a:r>
              <a:rPr lang="en-IN" b="0" dirty="0">
                <a:solidFill>
                  <a:srgbClr val="00B0F0"/>
                </a:solidFill>
                <a:latin typeface="JetBrains Mono"/>
              </a:rPr>
              <a:t>GET</a:t>
            </a:r>
          </a:p>
          <a:p>
            <a:r>
              <a:rPr lang="en-IN" b="0" dirty="0">
                <a:latin typeface="JetBrains Mono"/>
              </a:rPr>
              <a:t>	</a:t>
            </a:r>
            <a:r>
              <a:rPr lang="en-IN" b="0" i="0" dirty="0">
                <a:latin typeface="JetBrains Mono"/>
              </a:rPr>
              <a:t> localhost:8080/pension/101</a:t>
            </a:r>
            <a:endParaRPr lang="en-IN" b="0" dirty="0">
              <a:latin typeface="JetBrains Mono"/>
            </a:endParaRPr>
          </a:p>
          <a:p>
            <a:r>
              <a:rPr lang="en-IN" b="0" dirty="0">
                <a:solidFill>
                  <a:srgbClr val="00B0F0"/>
                </a:solidFill>
                <a:latin typeface="JetBrains Mono"/>
              </a:rPr>
              <a:t>GET</a:t>
            </a:r>
          </a:p>
          <a:p>
            <a:r>
              <a:rPr lang="en-IN" b="0" dirty="0">
                <a:latin typeface="JetBrains Mono"/>
              </a:rPr>
              <a:t>	</a:t>
            </a:r>
            <a:r>
              <a:rPr lang="en-IN" b="0" i="0" dirty="0">
                <a:latin typeface="JetBrains Mono"/>
              </a:rPr>
              <a:t> localhost:8080/</a:t>
            </a:r>
            <a:r>
              <a:rPr lang="en-IN" b="0" i="0" dirty="0" err="1">
                <a:latin typeface="JetBrains Mono"/>
              </a:rPr>
              <a:t>issuePensions</a:t>
            </a:r>
            <a:endParaRPr lang="en-IN" b="0" i="0" dirty="0">
              <a:latin typeface="JetBrains Mono"/>
            </a:endParaRPr>
          </a:p>
          <a:p>
            <a:r>
              <a:rPr lang="en-IN" b="0" dirty="0">
                <a:solidFill>
                  <a:srgbClr val="00B0F0"/>
                </a:solidFill>
                <a:latin typeface="JetBrains Mono"/>
              </a:rPr>
              <a:t>PUT</a:t>
            </a:r>
          </a:p>
          <a:p>
            <a:r>
              <a:rPr lang="en-IN" b="0" dirty="0">
                <a:latin typeface="JetBrains Mono"/>
              </a:rPr>
              <a:t>	</a:t>
            </a:r>
            <a:r>
              <a:rPr lang="en-IN" b="0" i="0" dirty="0">
                <a:latin typeface="JetBrains Mono"/>
              </a:rPr>
              <a:t> localhost:8080/</a:t>
            </a:r>
            <a:r>
              <a:rPr lang="en-IN" b="0" i="0" dirty="0" err="1">
                <a:latin typeface="JetBrains Mono"/>
              </a:rPr>
              <a:t>issuePension</a:t>
            </a:r>
            <a:r>
              <a:rPr lang="en-IN" b="0" i="0" dirty="0">
                <a:latin typeface="JetBrains Mono"/>
              </a:rPr>
              <a:t>/101</a:t>
            </a:r>
            <a:endParaRPr lang="en-IN" b="0" dirty="0">
              <a:latin typeface="JetBrains Mono"/>
            </a:endParaRPr>
          </a:p>
          <a:p>
            <a:r>
              <a:rPr lang="en-IN" b="0" dirty="0">
                <a:solidFill>
                  <a:srgbClr val="6A8759"/>
                </a:solidFill>
                <a:latin typeface="JetBrains Mono"/>
              </a:rPr>
              <a:t>	</a:t>
            </a:r>
          </a:p>
          <a:p>
            <a:r>
              <a:rPr lang="en-IN" sz="1800" b="0" i="0" dirty="0">
                <a:solidFill>
                  <a:srgbClr val="6A8759"/>
                </a:solidFill>
                <a:latin typeface="JetBrains Mono"/>
              </a:rPr>
              <a:t>	</a:t>
            </a:r>
          </a:p>
          <a:p>
            <a:endParaRPr lang="en-US" dirty="0">
              <a:solidFill>
                <a:schemeClr val="accent2"/>
              </a:solidFill>
            </a:endParaRP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0054-0BD7-DA79-120E-AB2975768B9D}"/>
              </a:ext>
            </a:extLst>
          </p:cNvPr>
          <p:cNvSpPr>
            <a:spLocks noGrp="1"/>
          </p:cNvSpPr>
          <p:nvPr>
            <p:ph type="title"/>
          </p:nvPr>
        </p:nvSpPr>
        <p:spPr/>
        <p:txBody>
          <a:bodyPr/>
          <a:lstStyle/>
          <a:p>
            <a:r>
              <a:rPr lang="en-US" dirty="0">
                <a:solidFill>
                  <a:schemeClr val="accent1"/>
                </a:solidFill>
              </a:rPr>
              <a:t>Continue…</a:t>
            </a:r>
            <a:endParaRPr lang="en-IN" dirty="0">
              <a:solidFill>
                <a:schemeClr val="accent1"/>
              </a:solidFill>
            </a:endParaRPr>
          </a:p>
        </p:txBody>
      </p:sp>
      <p:sp>
        <p:nvSpPr>
          <p:cNvPr id="3" name="Text Placeholder 2">
            <a:extLst>
              <a:ext uri="{FF2B5EF4-FFF2-40B4-BE49-F238E27FC236}">
                <a16:creationId xmlns:a16="http://schemas.microsoft.com/office/drawing/2014/main" id="{C123B8E4-2E01-1A0B-F77D-36E2CC38EE3C}"/>
              </a:ext>
            </a:extLst>
          </p:cNvPr>
          <p:cNvSpPr>
            <a:spLocks noGrp="1"/>
          </p:cNvSpPr>
          <p:nvPr>
            <p:ph type="body" sz="quarter" idx="11"/>
          </p:nvPr>
        </p:nvSpPr>
        <p:spPr>
          <a:xfrm>
            <a:off x="762000" y="1904999"/>
            <a:ext cx="6477000" cy="4566821"/>
          </a:xfrm>
        </p:spPr>
        <p:txBody>
          <a:bodyPr/>
          <a:lstStyle/>
          <a:p>
            <a:r>
              <a:rPr lang="en-US" b="0" dirty="0">
                <a:solidFill>
                  <a:srgbClr val="00B0F0"/>
                </a:solidFill>
              </a:rPr>
              <a:t>PUT</a:t>
            </a:r>
          </a:p>
          <a:p>
            <a:r>
              <a:rPr lang="en-US" b="0" dirty="0"/>
              <a:t>	</a:t>
            </a:r>
            <a:r>
              <a:rPr lang="en-IN" sz="1800" b="0" i="0" dirty="0">
                <a:latin typeface="JetBrains Mono"/>
              </a:rPr>
              <a:t> localhost:8080/</a:t>
            </a:r>
            <a:r>
              <a:rPr lang="en-IN" sz="1800" b="0" i="0" dirty="0" err="1">
                <a:latin typeface="JetBrains Mono"/>
              </a:rPr>
              <a:t>loadBalance</a:t>
            </a:r>
            <a:r>
              <a:rPr lang="en-IN" sz="1800" b="0" i="0" dirty="0">
                <a:latin typeface="JetBrains Mono"/>
              </a:rPr>
              <a:t>/101</a:t>
            </a:r>
            <a:endParaRPr lang="en-US" b="0" dirty="0"/>
          </a:p>
          <a:p>
            <a:r>
              <a:rPr lang="en-US" b="0" dirty="0">
                <a:solidFill>
                  <a:srgbClr val="00B0F0"/>
                </a:solidFill>
              </a:rPr>
              <a:t>PUT</a:t>
            </a:r>
          </a:p>
          <a:p>
            <a:r>
              <a:rPr lang="en-US" b="0" dirty="0"/>
              <a:t>	</a:t>
            </a:r>
            <a:r>
              <a:rPr lang="en-IN" sz="1800" b="0" i="0" dirty="0">
                <a:latin typeface="JetBrains Mono"/>
              </a:rPr>
              <a:t> localhost:8080/approve/101</a:t>
            </a:r>
            <a:endParaRPr lang="en-US" b="0" dirty="0"/>
          </a:p>
          <a:p>
            <a:r>
              <a:rPr lang="en-US" b="0" dirty="0">
                <a:solidFill>
                  <a:srgbClr val="00B0F0"/>
                </a:solidFill>
              </a:rPr>
              <a:t>GET</a:t>
            </a:r>
          </a:p>
          <a:p>
            <a:r>
              <a:rPr lang="en-US" b="0" dirty="0"/>
              <a:t>	</a:t>
            </a:r>
            <a:r>
              <a:rPr lang="en-IN" sz="1800" b="0" i="0" dirty="0">
                <a:latin typeface="JetBrains Mono"/>
              </a:rPr>
              <a:t> localhost:8080/</a:t>
            </a:r>
            <a:r>
              <a:rPr lang="en-IN" sz="1800" b="0" i="0" dirty="0" err="1">
                <a:latin typeface="JetBrains Mono"/>
              </a:rPr>
              <a:t>checkApplicant</a:t>
            </a:r>
            <a:r>
              <a:rPr lang="en-IN" sz="1800" b="0" i="0" dirty="0">
                <a:latin typeface="JetBrains Mono"/>
              </a:rPr>
              <a:t>/101</a:t>
            </a:r>
            <a:endParaRPr lang="en-US" b="0" dirty="0"/>
          </a:p>
          <a:p>
            <a:r>
              <a:rPr lang="en-US" b="0" dirty="0">
                <a:solidFill>
                  <a:srgbClr val="00B0F0"/>
                </a:solidFill>
              </a:rPr>
              <a:t>GET</a:t>
            </a:r>
          </a:p>
          <a:p>
            <a:r>
              <a:rPr lang="en-US" b="0" dirty="0"/>
              <a:t>	</a:t>
            </a:r>
            <a:r>
              <a:rPr lang="en-IN" sz="1800" b="0" i="0" dirty="0">
                <a:latin typeface="JetBrains Mono"/>
              </a:rPr>
              <a:t> localhost:8080/</a:t>
            </a:r>
            <a:r>
              <a:rPr lang="en-IN" sz="1800" b="0" i="0" dirty="0" err="1">
                <a:latin typeface="JetBrains Mono"/>
              </a:rPr>
              <a:t>checkApplication</a:t>
            </a:r>
            <a:r>
              <a:rPr lang="en-IN" sz="1800" b="0" i="0" dirty="0">
                <a:latin typeface="JetBrains Mono"/>
              </a:rPr>
              <a:t>/101</a:t>
            </a:r>
            <a:endParaRPr lang="en-US" b="0" dirty="0"/>
          </a:p>
          <a:p>
            <a:r>
              <a:rPr lang="en-US" b="0" dirty="0">
                <a:solidFill>
                  <a:srgbClr val="00B0F0"/>
                </a:solidFill>
              </a:rPr>
              <a:t>GET</a:t>
            </a:r>
          </a:p>
          <a:p>
            <a:r>
              <a:rPr lang="en-US" b="0" dirty="0"/>
              <a:t>	</a:t>
            </a:r>
            <a:r>
              <a:rPr lang="en-IN" sz="1800" b="0" i="0" dirty="0">
                <a:latin typeface="JetBrains Mono"/>
              </a:rPr>
              <a:t> localhost:8080/</a:t>
            </a:r>
            <a:r>
              <a:rPr lang="en-IN" sz="1800" b="0" i="0" dirty="0" err="1">
                <a:latin typeface="JetBrains Mono"/>
              </a:rPr>
              <a:t>checkBalance</a:t>
            </a:r>
            <a:r>
              <a:rPr lang="en-IN" sz="1800" b="0" i="0" dirty="0">
                <a:latin typeface="JetBrains Mono"/>
              </a:rPr>
              <a:t>/101</a:t>
            </a:r>
            <a:endParaRPr lang="en-US" b="0" dirty="0"/>
          </a:p>
          <a:p>
            <a:endParaRPr lang="en-US" b="0" dirty="0"/>
          </a:p>
          <a:p>
            <a:endParaRPr lang="en-IN" b="0" dirty="0"/>
          </a:p>
        </p:txBody>
      </p:sp>
    </p:spTree>
    <p:extLst>
      <p:ext uri="{BB962C8B-B14F-4D97-AF65-F5344CB8AC3E}">
        <p14:creationId xmlns:p14="http://schemas.microsoft.com/office/powerpoint/2010/main" val="30447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3.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135</TotalTime>
  <Words>571</Words>
  <Application>Microsoft Office PowerPoint</Application>
  <PresentationFormat>Widescreen</PresentationFormat>
  <Paragraphs>85</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JetBrains Mono</vt:lpstr>
      <vt:lpstr>Segoe UI</vt:lpstr>
      <vt:lpstr>Times New Roman</vt:lpstr>
      <vt:lpstr>Wingdings</vt:lpstr>
      <vt:lpstr>Office Theme</vt:lpstr>
      <vt:lpstr>  Pension Management System  </vt:lpstr>
      <vt:lpstr>Introduction</vt:lpstr>
      <vt:lpstr>Tools Requirement</vt:lpstr>
      <vt:lpstr>Annotations </vt:lpstr>
      <vt:lpstr>Continue..</vt:lpstr>
      <vt:lpstr>ADMIN Roles</vt:lpstr>
      <vt:lpstr>USER Role</vt:lpstr>
      <vt:lpstr>PostMan Request</vt:lpstr>
      <vt:lpstr>Continue…</vt:lpstr>
      <vt:lpstr>Application</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Pension Management System  </dc:title>
  <dc:subject/>
  <dc:creator>SUJITH KUMAR</dc:creator>
  <cp:keywords/>
  <dc:description/>
  <cp:lastModifiedBy>SUJITH KUMAR</cp:lastModifiedBy>
  <cp:revision>1</cp:revision>
  <dcterms:created xsi:type="dcterms:W3CDTF">2022-11-01T11:04:41Z</dcterms:created>
  <dcterms:modified xsi:type="dcterms:W3CDTF">2022-11-01T13:20:29Z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