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 id="2147483731" r:id="rId2"/>
  </p:sldMasterIdLst>
  <p:notesMasterIdLst>
    <p:notesMasterId r:id="rId20"/>
  </p:notesMasterIdLst>
  <p:handoutMasterIdLst>
    <p:handoutMasterId r:id="rId21"/>
  </p:handoutMasterIdLst>
  <p:sldIdLst>
    <p:sldId id="258" r:id="rId3"/>
    <p:sldId id="265" r:id="rId4"/>
    <p:sldId id="260" r:id="rId5"/>
    <p:sldId id="261" r:id="rId6"/>
    <p:sldId id="267" r:id="rId7"/>
    <p:sldId id="268" r:id="rId8"/>
    <p:sldId id="273" r:id="rId9"/>
    <p:sldId id="262" r:id="rId10"/>
    <p:sldId id="274" r:id="rId11"/>
    <p:sldId id="272" r:id="rId12"/>
    <p:sldId id="269" r:id="rId13"/>
    <p:sldId id="271" r:id="rId14"/>
    <p:sldId id="263" r:id="rId15"/>
    <p:sldId id="270" r:id="rId16"/>
    <p:sldId id="264" r:id="rId17"/>
    <p:sldId id="275"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8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showGuides="1">
      <p:cViewPr varScale="1">
        <p:scale>
          <a:sx n="157" d="100"/>
          <a:sy n="157" d="100"/>
        </p:scale>
        <p:origin x="150" y="180"/>
      </p:cViewPr>
      <p:guideLst>
        <p:guide orient="horz" pos="3480"/>
        <p:guide pos="3840"/>
      </p:guideLst>
    </p:cSldViewPr>
  </p:slid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205435-79C5-4073-95F2-046820763E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B5F7F2E-DC3F-4036-BC95-3FA314632E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42ADF1-18A9-4B1E-8D9A-EF0DBBC33D80}" type="datetimeFigureOut">
              <a:rPr lang="en-US" smtClean="0"/>
              <a:t>09-Aug-20</a:t>
            </a:fld>
            <a:endParaRPr lang="en-US"/>
          </a:p>
        </p:txBody>
      </p:sp>
      <p:sp>
        <p:nvSpPr>
          <p:cNvPr id="4" name="Footer Placeholder 3">
            <a:extLst>
              <a:ext uri="{FF2B5EF4-FFF2-40B4-BE49-F238E27FC236}">
                <a16:creationId xmlns:a16="http://schemas.microsoft.com/office/drawing/2014/main" id="{182E8F8A-6C42-47D1-A212-A93B1A1BB12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1848B42-B278-47A2-9722-A75AC890D4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67956E-FCEC-4B93-B8EF-9D0EBDCE31F9}" type="slidenum">
              <a:rPr lang="en-US" smtClean="0"/>
              <a:t>‹#›</a:t>
            </a:fld>
            <a:endParaRPr lang="en-US"/>
          </a:p>
        </p:txBody>
      </p:sp>
    </p:spTree>
    <p:extLst>
      <p:ext uri="{BB962C8B-B14F-4D97-AF65-F5344CB8AC3E}">
        <p14:creationId xmlns:p14="http://schemas.microsoft.com/office/powerpoint/2010/main" val="16969768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8E1BCC-F519-4C67-8EE3-595FF6A61091}" type="datetimeFigureOut">
              <a:rPr lang="en-US" smtClean="0"/>
              <a:t>09-Aug-20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06C6E-0C56-47B2-ADFA-40EE2BB0B99C}" type="slidenum">
              <a:rPr lang="en-US" smtClean="0"/>
              <a:t>‹#›</a:t>
            </a:fld>
            <a:endParaRPr lang="en-US"/>
          </a:p>
        </p:txBody>
      </p:sp>
    </p:spTree>
    <p:extLst>
      <p:ext uri="{BB962C8B-B14F-4D97-AF65-F5344CB8AC3E}">
        <p14:creationId xmlns:p14="http://schemas.microsoft.com/office/powerpoint/2010/main" val="716791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E243D3-C303-4B74-B2C1-5934E83D8AD9}" type="datetimeFigureOut">
              <a:rPr lang="en-US" smtClean="0"/>
              <a:t>09-Aug-20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24CC6-4F09-48EA-AC78-73EEE7C596E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9782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E243D3-C303-4B74-B2C1-5934E83D8AD9}" type="datetimeFigureOut">
              <a:rPr lang="en-US" smtClean="0"/>
              <a:t>09-Aug-20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24CC6-4F09-48EA-AC78-73EEE7C596E1}" type="slidenum">
              <a:rPr lang="en-US" smtClean="0"/>
              <a:t>‹#›</a:t>
            </a:fld>
            <a:endParaRPr lang="en-US"/>
          </a:p>
        </p:txBody>
      </p:sp>
    </p:spTree>
    <p:extLst>
      <p:ext uri="{BB962C8B-B14F-4D97-AF65-F5344CB8AC3E}">
        <p14:creationId xmlns:p14="http://schemas.microsoft.com/office/powerpoint/2010/main" val="3476395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E243D3-C303-4B74-B2C1-5934E83D8AD9}" type="datetimeFigureOut">
              <a:rPr lang="en-US" smtClean="0"/>
              <a:t>09-Aug-20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24CC6-4F09-48EA-AC78-73EEE7C596E1}" type="slidenum">
              <a:rPr lang="en-US" smtClean="0"/>
              <a:t>‹#›</a:t>
            </a:fld>
            <a:endParaRPr lang="en-US"/>
          </a:p>
        </p:txBody>
      </p:sp>
    </p:spTree>
    <p:extLst>
      <p:ext uri="{BB962C8B-B14F-4D97-AF65-F5344CB8AC3E}">
        <p14:creationId xmlns:p14="http://schemas.microsoft.com/office/powerpoint/2010/main" val="759633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E243D3-C303-4B74-B2C1-5934E83D8AD9}" type="datetimeFigureOut">
              <a:rPr lang="en-US" smtClean="0"/>
              <a:t>09-Aug-20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24CC6-4F09-48EA-AC78-73EEE7C596E1}" type="slidenum">
              <a:rPr lang="en-US" smtClean="0"/>
              <a:t>‹#›</a:t>
            </a:fld>
            <a:endParaRPr lang="en-US"/>
          </a:p>
        </p:txBody>
      </p:sp>
    </p:spTree>
    <p:extLst>
      <p:ext uri="{BB962C8B-B14F-4D97-AF65-F5344CB8AC3E}">
        <p14:creationId xmlns:p14="http://schemas.microsoft.com/office/powerpoint/2010/main" val="2501012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E243D3-C303-4B74-B2C1-5934E83D8AD9}" type="datetimeFigureOut">
              <a:rPr lang="en-US" smtClean="0"/>
              <a:t>09-Aug-20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24CC6-4F09-48EA-AC78-73EEE7C596E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4926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E243D3-C303-4B74-B2C1-5934E83D8AD9}" type="datetimeFigureOut">
              <a:rPr lang="en-US" smtClean="0"/>
              <a:t>09-Aug-20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24CC6-4F09-48EA-AC78-73EEE7C596E1}" type="slidenum">
              <a:rPr lang="en-US" smtClean="0"/>
              <a:t>‹#›</a:t>
            </a:fld>
            <a:endParaRPr lang="en-US"/>
          </a:p>
        </p:txBody>
      </p:sp>
    </p:spTree>
    <p:extLst>
      <p:ext uri="{BB962C8B-B14F-4D97-AF65-F5344CB8AC3E}">
        <p14:creationId xmlns:p14="http://schemas.microsoft.com/office/powerpoint/2010/main" val="153337040"/>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E243D3-C303-4B74-B2C1-5934E83D8AD9}" type="datetimeFigureOut">
              <a:rPr lang="en-US" smtClean="0"/>
              <a:t>09-Aug-20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F24CC6-4F09-48EA-AC78-73EEE7C596E1}" type="slidenum">
              <a:rPr lang="en-US" smtClean="0"/>
              <a:t>‹#›</a:t>
            </a:fld>
            <a:endParaRPr lang="en-US"/>
          </a:p>
        </p:txBody>
      </p:sp>
    </p:spTree>
    <p:extLst>
      <p:ext uri="{BB962C8B-B14F-4D97-AF65-F5344CB8AC3E}">
        <p14:creationId xmlns:p14="http://schemas.microsoft.com/office/powerpoint/2010/main" val="4455387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E243D3-C303-4B74-B2C1-5934E83D8AD9}" type="datetimeFigureOut">
              <a:rPr lang="en-US" smtClean="0"/>
              <a:t>09-Aug-20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F24CC6-4F09-48EA-AC78-73EEE7C596E1}" type="slidenum">
              <a:rPr lang="en-US" smtClean="0"/>
              <a:t>‹#›</a:t>
            </a:fld>
            <a:endParaRPr lang="en-US"/>
          </a:p>
        </p:txBody>
      </p:sp>
    </p:spTree>
    <p:extLst>
      <p:ext uri="{BB962C8B-B14F-4D97-AF65-F5344CB8AC3E}">
        <p14:creationId xmlns:p14="http://schemas.microsoft.com/office/powerpoint/2010/main" val="2096649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1E243D3-C303-4B74-B2C1-5934E83D8AD9}" type="datetimeFigureOut">
              <a:rPr lang="en-US" smtClean="0"/>
              <a:t>09-Aug-20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DF24CC6-4F09-48EA-AC78-73EEE7C596E1}" type="slidenum">
              <a:rPr lang="en-US" smtClean="0"/>
              <a:t>‹#›</a:t>
            </a:fld>
            <a:endParaRPr lang="en-US"/>
          </a:p>
        </p:txBody>
      </p:sp>
    </p:spTree>
    <p:extLst>
      <p:ext uri="{BB962C8B-B14F-4D97-AF65-F5344CB8AC3E}">
        <p14:creationId xmlns:p14="http://schemas.microsoft.com/office/powerpoint/2010/main" val="35464974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1E243D3-C303-4B74-B2C1-5934E83D8AD9}" type="datetimeFigureOut">
              <a:rPr lang="en-US" smtClean="0"/>
              <a:t>09-Aug-20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DF24CC6-4F09-48EA-AC78-73EEE7C596E1}" type="slidenum">
              <a:rPr lang="en-US" smtClean="0"/>
              <a:t>‹#›</a:t>
            </a:fld>
            <a:endParaRPr lang="en-US"/>
          </a:p>
        </p:txBody>
      </p:sp>
    </p:spTree>
    <p:extLst>
      <p:ext uri="{BB962C8B-B14F-4D97-AF65-F5344CB8AC3E}">
        <p14:creationId xmlns:p14="http://schemas.microsoft.com/office/powerpoint/2010/main" val="350608099"/>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E243D3-C303-4B74-B2C1-5934E83D8AD9}" type="datetimeFigureOut">
              <a:rPr lang="en-US" smtClean="0"/>
              <a:t>09-Aug-20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24CC6-4F09-48EA-AC78-73EEE7C596E1}" type="slidenum">
              <a:rPr lang="en-US" smtClean="0"/>
              <a:t>‹#›</a:t>
            </a:fld>
            <a:endParaRPr lang="en-US"/>
          </a:p>
        </p:txBody>
      </p:sp>
    </p:spTree>
    <p:extLst>
      <p:ext uri="{BB962C8B-B14F-4D97-AF65-F5344CB8AC3E}">
        <p14:creationId xmlns:p14="http://schemas.microsoft.com/office/powerpoint/2010/main" val="24344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lstStyle>
            <a:lvl1pPr marL="0">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1097280" y="1949251"/>
            <a:ext cx="100584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E243D3-C303-4B74-B2C1-5934E83D8AD9}" type="datetimeFigureOut">
              <a:rPr lang="en-US" smtClean="0"/>
              <a:t>09-Aug-20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24CC6-4F09-48EA-AC78-73EEE7C596E1}" type="slidenum">
              <a:rPr lang="en-US" smtClean="0"/>
              <a:t>‹#›</a:t>
            </a:fld>
            <a:endParaRPr lang="en-US"/>
          </a:p>
        </p:txBody>
      </p:sp>
    </p:spTree>
    <p:extLst>
      <p:ext uri="{BB962C8B-B14F-4D97-AF65-F5344CB8AC3E}">
        <p14:creationId xmlns:p14="http://schemas.microsoft.com/office/powerpoint/2010/main" val="30273415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E243D3-C303-4B74-B2C1-5934E83D8AD9}" type="datetimeFigureOut">
              <a:rPr lang="en-US" smtClean="0"/>
              <a:t>09-Aug-20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24CC6-4F09-48EA-AC78-73EEE7C596E1}" type="slidenum">
              <a:rPr lang="en-US" smtClean="0"/>
              <a:t>‹#›</a:t>
            </a:fld>
            <a:endParaRPr lang="en-US"/>
          </a:p>
        </p:txBody>
      </p:sp>
    </p:spTree>
    <p:extLst>
      <p:ext uri="{BB962C8B-B14F-4D97-AF65-F5344CB8AC3E}">
        <p14:creationId xmlns:p14="http://schemas.microsoft.com/office/powerpoint/2010/main" val="37278895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E243D3-C303-4B74-B2C1-5934E83D8AD9}" type="datetimeFigureOut">
              <a:rPr lang="en-US" smtClean="0"/>
              <a:t>09-Aug-20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24CC6-4F09-48EA-AC78-73EEE7C596E1}" type="slidenum">
              <a:rPr lang="en-US" smtClean="0"/>
              <a:t>‹#›</a:t>
            </a:fld>
            <a:endParaRPr lang="en-US"/>
          </a:p>
        </p:txBody>
      </p:sp>
    </p:spTree>
    <p:extLst>
      <p:ext uri="{BB962C8B-B14F-4D97-AF65-F5344CB8AC3E}">
        <p14:creationId xmlns:p14="http://schemas.microsoft.com/office/powerpoint/2010/main" val="1136285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E243D3-C303-4B74-B2C1-5934E83D8AD9}" type="datetimeFigureOut">
              <a:rPr lang="en-US" smtClean="0"/>
              <a:t>09-Aug-20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24CC6-4F09-48EA-AC78-73EEE7C596E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220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96844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E243D3-C303-4B74-B2C1-5934E83D8AD9}" type="datetimeFigureOut">
              <a:rPr lang="en-US" smtClean="0"/>
              <a:t>09-Aug-20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24CC6-4F09-48EA-AC78-73EEE7C596E1}" type="slidenum">
              <a:rPr lang="en-US" smtClean="0"/>
              <a:t>‹#›</a:t>
            </a:fld>
            <a:endParaRPr lang="en-US"/>
          </a:p>
        </p:txBody>
      </p:sp>
    </p:spTree>
    <p:extLst>
      <p:ext uri="{BB962C8B-B14F-4D97-AF65-F5344CB8AC3E}">
        <p14:creationId xmlns:p14="http://schemas.microsoft.com/office/powerpoint/2010/main" val="7050078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E243D3-C303-4B74-B2C1-5934E83D8AD9}" type="datetimeFigureOut">
              <a:rPr lang="en-US" smtClean="0"/>
              <a:t>09-Aug-20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F24CC6-4F09-48EA-AC78-73EEE7C596E1}" type="slidenum">
              <a:rPr lang="en-US" smtClean="0"/>
              <a:t>‹#›</a:t>
            </a:fld>
            <a:endParaRPr lang="en-US"/>
          </a:p>
        </p:txBody>
      </p:sp>
    </p:spTree>
    <p:extLst>
      <p:ext uri="{BB962C8B-B14F-4D97-AF65-F5344CB8AC3E}">
        <p14:creationId xmlns:p14="http://schemas.microsoft.com/office/powerpoint/2010/main" val="94266035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34831"/>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1E243D3-C303-4B74-B2C1-5934E83D8AD9}" type="datetimeFigureOut">
              <a:rPr lang="en-US" smtClean="0"/>
              <a:t>09-Aug-20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F24CC6-4F09-48EA-AC78-73EEE7C596E1}" type="slidenum">
              <a:rPr lang="en-US" smtClean="0"/>
              <a:t>‹#›</a:t>
            </a:fld>
            <a:endParaRPr lang="en-US"/>
          </a:p>
        </p:txBody>
      </p:sp>
    </p:spTree>
    <p:extLst>
      <p:ext uri="{BB962C8B-B14F-4D97-AF65-F5344CB8AC3E}">
        <p14:creationId xmlns:p14="http://schemas.microsoft.com/office/powerpoint/2010/main" val="1874326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1E243D3-C303-4B74-B2C1-5934E83D8AD9}" type="datetimeFigureOut">
              <a:rPr lang="en-US" smtClean="0"/>
              <a:t>09-Aug-20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DF24CC6-4F09-48EA-AC78-73EEE7C596E1}" type="slidenum">
              <a:rPr lang="en-US" smtClean="0"/>
              <a:t>‹#›</a:t>
            </a:fld>
            <a:endParaRPr lang="en-US"/>
          </a:p>
        </p:txBody>
      </p:sp>
    </p:spTree>
    <p:extLst>
      <p:ext uri="{BB962C8B-B14F-4D97-AF65-F5344CB8AC3E}">
        <p14:creationId xmlns:p14="http://schemas.microsoft.com/office/powerpoint/2010/main" val="124460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1E243D3-C303-4B74-B2C1-5934E83D8AD9}" type="datetimeFigureOut">
              <a:rPr lang="en-US" smtClean="0"/>
              <a:t>09-Aug-20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DF24CC6-4F09-48EA-AC78-73EEE7C596E1}" type="slidenum">
              <a:rPr lang="en-US" smtClean="0"/>
              <a:t>‹#›</a:t>
            </a:fld>
            <a:endParaRPr lang="en-US"/>
          </a:p>
        </p:txBody>
      </p:sp>
    </p:spTree>
    <p:extLst>
      <p:ext uri="{BB962C8B-B14F-4D97-AF65-F5344CB8AC3E}">
        <p14:creationId xmlns:p14="http://schemas.microsoft.com/office/powerpoint/2010/main" val="316463330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E243D3-C303-4B74-B2C1-5934E83D8AD9}" type="datetimeFigureOut">
              <a:rPr lang="en-US" smtClean="0"/>
              <a:t>09-Aug-20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24CC6-4F09-48EA-AC78-73EEE7C596E1}" type="slidenum">
              <a:rPr lang="en-US" smtClean="0"/>
              <a:t>‹#›</a:t>
            </a:fld>
            <a:endParaRPr lang="en-US"/>
          </a:p>
        </p:txBody>
      </p:sp>
    </p:spTree>
    <p:extLst>
      <p:ext uri="{BB962C8B-B14F-4D97-AF65-F5344CB8AC3E}">
        <p14:creationId xmlns:p14="http://schemas.microsoft.com/office/powerpoint/2010/main" val="3370652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85208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337097"/>
            <a:ext cx="10058400" cy="4531997"/>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1E243D3-C303-4B74-B2C1-5934E83D8AD9}" type="datetimeFigureOut">
              <a:rPr lang="en-US" smtClean="0"/>
              <a:t>09-Aug-20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DF24CC6-4F09-48EA-AC78-73EEE7C596E1}" type="slidenum">
              <a:rPr lang="en-US" smtClean="0"/>
              <a:t>‹#›</a:t>
            </a:fld>
            <a:endParaRPr lang="en-US"/>
          </a:p>
        </p:txBody>
      </p:sp>
      <p:cxnSp>
        <p:nvCxnSpPr>
          <p:cNvPr id="10" name="Straight Connector 9"/>
          <p:cNvCxnSpPr/>
          <p:nvPr/>
        </p:nvCxnSpPr>
        <p:spPr>
          <a:xfrm>
            <a:off x="1188720" y="1138688"/>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68932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HelveticaNeueforSAS Light" panose="020B0403020202020204" pitchFamily="34" charset="0"/>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spc="20" baseline="0">
          <a:solidFill>
            <a:schemeClr val="tx1">
              <a:lumMod val="75000"/>
              <a:lumOff val="25000"/>
            </a:schemeClr>
          </a:solidFill>
          <a:latin typeface="HelveticaNeueforSAS Light" panose="020B0403020202020204" pitchFamily="34" charset="0"/>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spc="20" baseline="0">
          <a:solidFill>
            <a:schemeClr val="tx1">
              <a:lumMod val="75000"/>
              <a:lumOff val="25000"/>
            </a:schemeClr>
          </a:solidFill>
          <a:latin typeface="HelveticaNeueforSAS Light" panose="020B0403020202020204" pitchFamily="34" charset="0"/>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spc="20" baseline="0">
          <a:solidFill>
            <a:schemeClr val="tx1">
              <a:lumMod val="75000"/>
              <a:lumOff val="25000"/>
            </a:schemeClr>
          </a:solidFill>
          <a:latin typeface="HelveticaNeueforSAS Light" panose="020B0403020202020204" pitchFamily="34" charset="0"/>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spc="20" baseline="0">
          <a:solidFill>
            <a:schemeClr val="tx1">
              <a:lumMod val="75000"/>
              <a:lumOff val="25000"/>
            </a:schemeClr>
          </a:solidFill>
          <a:latin typeface="HelveticaNeueforSAS Light" panose="020B0403020202020204" pitchFamily="34" charset="0"/>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spc="20" baseline="0">
          <a:solidFill>
            <a:schemeClr val="tx1">
              <a:lumMod val="75000"/>
              <a:lumOff val="25000"/>
            </a:schemeClr>
          </a:solidFill>
          <a:latin typeface="HelveticaNeueforSAS Light" panose="020B0403020202020204" pitchFamily="34"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1E243D3-C303-4B74-B2C1-5934E83D8AD9}" type="datetimeFigureOut">
              <a:rPr lang="en-US" smtClean="0"/>
              <a:t>09-Aug-20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DF24CC6-4F09-48EA-AC78-73EEE7C596E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35155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E5028-5A63-4D00-8B56-1FA235942165}"/>
              </a:ext>
            </a:extLst>
          </p:cNvPr>
          <p:cNvSpPr>
            <a:spLocks noGrp="1"/>
          </p:cNvSpPr>
          <p:nvPr>
            <p:ph type="ctrTitle"/>
          </p:nvPr>
        </p:nvSpPr>
        <p:spPr/>
        <p:txBody>
          <a:bodyPr>
            <a:normAutofit/>
          </a:bodyPr>
          <a:lstStyle/>
          <a:p>
            <a:r>
              <a:rPr lang="en-US" sz="7200" dirty="0"/>
              <a:t>Predicting </a:t>
            </a:r>
            <a:br>
              <a:rPr lang="en-US" sz="7200" dirty="0"/>
            </a:br>
            <a:r>
              <a:rPr lang="en-US" sz="7200" dirty="0"/>
              <a:t>House Prices</a:t>
            </a:r>
          </a:p>
        </p:txBody>
      </p:sp>
      <p:sp>
        <p:nvSpPr>
          <p:cNvPr id="3" name="Subtitle 2">
            <a:extLst>
              <a:ext uri="{FF2B5EF4-FFF2-40B4-BE49-F238E27FC236}">
                <a16:creationId xmlns:a16="http://schemas.microsoft.com/office/drawing/2014/main" id="{A4D7CFDB-7DF7-454B-9F10-65FA75B8E4D3}"/>
              </a:ext>
            </a:extLst>
          </p:cNvPr>
          <p:cNvSpPr>
            <a:spLocks noGrp="1"/>
          </p:cNvSpPr>
          <p:nvPr>
            <p:ph type="subTitle" idx="1"/>
          </p:nvPr>
        </p:nvSpPr>
        <p:spPr/>
        <p:txBody>
          <a:bodyPr/>
          <a:lstStyle/>
          <a:p>
            <a:r>
              <a:rPr lang="en-US" dirty="0"/>
              <a:t>the battle of neighborhoods </a:t>
            </a:r>
          </a:p>
          <a:p>
            <a:r>
              <a:rPr lang="en-US" dirty="0" err="1"/>
              <a:t>ibm</a:t>
            </a:r>
            <a:r>
              <a:rPr lang="en-US" dirty="0"/>
              <a:t> Capstone project</a:t>
            </a:r>
          </a:p>
          <a:p>
            <a:endParaRPr lang="en-US" dirty="0"/>
          </a:p>
        </p:txBody>
      </p:sp>
      <p:pic>
        <p:nvPicPr>
          <p:cNvPr id="5" name="Picture 4" descr="A close up of a building&#10;&#10;Description automatically generated">
            <a:extLst>
              <a:ext uri="{FF2B5EF4-FFF2-40B4-BE49-F238E27FC236}">
                <a16:creationId xmlns:a16="http://schemas.microsoft.com/office/drawing/2014/main" id="{A09C06FC-E4FB-44AA-9607-219D9BF952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1839" y="1484266"/>
            <a:ext cx="3992881" cy="2495551"/>
          </a:xfrm>
          <a:prstGeom prst="rect">
            <a:avLst/>
          </a:prstGeom>
        </p:spPr>
      </p:pic>
    </p:spTree>
    <p:extLst>
      <p:ext uri="{BB962C8B-B14F-4D97-AF65-F5344CB8AC3E}">
        <p14:creationId xmlns:p14="http://schemas.microsoft.com/office/powerpoint/2010/main" val="3952462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BF5A8-08BD-480A-B9A4-9061028CE735}"/>
              </a:ext>
            </a:extLst>
          </p:cNvPr>
          <p:cNvSpPr>
            <a:spLocks noGrp="1"/>
          </p:cNvSpPr>
          <p:nvPr>
            <p:ph type="title"/>
          </p:nvPr>
        </p:nvSpPr>
        <p:spPr/>
        <p:txBody>
          <a:bodyPr/>
          <a:lstStyle/>
          <a:p>
            <a:r>
              <a:rPr lang="en-US" dirty="0"/>
              <a:t>EDA - Folium map of neighborhoods</a:t>
            </a:r>
          </a:p>
        </p:txBody>
      </p:sp>
      <p:pic>
        <p:nvPicPr>
          <p:cNvPr id="5" name="Content Placeholder 4">
            <a:extLst>
              <a:ext uri="{FF2B5EF4-FFF2-40B4-BE49-F238E27FC236}">
                <a16:creationId xmlns:a16="http://schemas.microsoft.com/office/drawing/2014/main" id="{19BF8806-0BD6-4C52-BF27-3E3E8779F2CB}"/>
              </a:ext>
            </a:extLst>
          </p:cNvPr>
          <p:cNvPicPr>
            <a:picLocks noGrp="1" noChangeAspect="1"/>
          </p:cNvPicPr>
          <p:nvPr>
            <p:ph idx="1"/>
          </p:nvPr>
        </p:nvPicPr>
        <p:blipFill rotWithShape="1">
          <a:blip r:embed="rId2"/>
          <a:srcRect l="14477" r="39009"/>
          <a:stretch/>
        </p:blipFill>
        <p:spPr>
          <a:xfrm>
            <a:off x="7471818" y="1255044"/>
            <a:ext cx="3553233" cy="4534498"/>
          </a:xfrm>
        </p:spPr>
      </p:pic>
      <p:sp>
        <p:nvSpPr>
          <p:cNvPr id="6" name="Content Placeholder 2">
            <a:extLst>
              <a:ext uri="{FF2B5EF4-FFF2-40B4-BE49-F238E27FC236}">
                <a16:creationId xmlns:a16="http://schemas.microsoft.com/office/drawing/2014/main" id="{89C7C8C9-16EE-4FA9-B0AB-C7CC565A3384}"/>
              </a:ext>
            </a:extLst>
          </p:cNvPr>
          <p:cNvSpPr txBox="1">
            <a:spLocks/>
          </p:cNvSpPr>
          <p:nvPr/>
        </p:nvSpPr>
        <p:spPr>
          <a:xfrm>
            <a:off x="1097280" y="1384663"/>
            <a:ext cx="3169920" cy="458794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spc="20" baseline="0">
                <a:solidFill>
                  <a:schemeClr val="tx1">
                    <a:lumMod val="75000"/>
                    <a:lumOff val="25000"/>
                  </a:schemeClr>
                </a:solidFill>
                <a:latin typeface="HelveticaNeueforSAS Light" panose="020B0403020202020204" pitchFamily="34" charset="0"/>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spc="20" baseline="0">
                <a:solidFill>
                  <a:schemeClr val="tx1">
                    <a:lumMod val="75000"/>
                    <a:lumOff val="25000"/>
                  </a:schemeClr>
                </a:solidFill>
                <a:latin typeface="HelveticaNeueforSAS Light" panose="020B0403020202020204" pitchFamily="34" charset="0"/>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spc="20" baseline="0">
                <a:solidFill>
                  <a:schemeClr val="tx1">
                    <a:lumMod val="75000"/>
                    <a:lumOff val="25000"/>
                  </a:schemeClr>
                </a:solidFill>
                <a:latin typeface="HelveticaNeueforSAS Light" panose="020B0403020202020204" pitchFamily="34" charset="0"/>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spc="20" baseline="0">
                <a:solidFill>
                  <a:schemeClr val="tx1">
                    <a:lumMod val="75000"/>
                    <a:lumOff val="25000"/>
                  </a:schemeClr>
                </a:solidFill>
                <a:latin typeface="HelveticaNeueforSAS Light" panose="020B0403020202020204" pitchFamily="34" charset="0"/>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spc="20" baseline="0">
                <a:solidFill>
                  <a:schemeClr val="tx1">
                    <a:lumMod val="75000"/>
                    <a:lumOff val="25000"/>
                  </a:schemeClr>
                </a:solidFill>
                <a:latin typeface="HelveticaNeueforSAS Light" panose="020B0403020202020204" pitchFamily="34"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dirty="0"/>
          </a:p>
        </p:txBody>
      </p:sp>
      <p:sp>
        <p:nvSpPr>
          <p:cNvPr id="13" name="Content Placeholder 2">
            <a:extLst>
              <a:ext uri="{FF2B5EF4-FFF2-40B4-BE49-F238E27FC236}">
                <a16:creationId xmlns:a16="http://schemas.microsoft.com/office/drawing/2014/main" id="{646969DA-C831-48B6-937E-6A54650948C6}"/>
              </a:ext>
            </a:extLst>
          </p:cNvPr>
          <p:cNvSpPr txBox="1">
            <a:spLocks/>
          </p:cNvSpPr>
          <p:nvPr/>
        </p:nvSpPr>
        <p:spPr>
          <a:xfrm>
            <a:off x="1097280" y="1384663"/>
            <a:ext cx="6243909" cy="458794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spc="20" baseline="0">
                <a:solidFill>
                  <a:schemeClr val="tx1">
                    <a:lumMod val="75000"/>
                    <a:lumOff val="25000"/>
                  </a:schemeClr>
                </a:solidFill>
                <a:latin typeface="HelveticaNeueforSAS Light" panose="020B0403020202020204" pitchFamily="34" charset="0"/>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spc="20" baseline="0">
                <a:solidFill>
                  <a:schemeClr val="tx1">
                    <a:lumMod val="75000"/>
                    <a:lumOff val="25000"/>
                  </a:schemeClr>
                </a:solidFill>
                <a:latin typeface="HelveticaNeueforSAS Light" panose="020B0403020202020204" pitchFamily="34" charset="0"/>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spc="20" baseline="0">
                <a:solidFill>
                  <a:schemeClr val="tx1">
                    <a:lumMod val="75000"/>
                    <a:lumOff val="25000"/>
                  </a:schemeClr>
                </a:solidFill>
                <a:latin typeface="HelveticaNeueforSAS Light" panose="020B0403020202020204" pitchFamily="34" charset="0"/>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spc="20" baseline="0">
                <a:solidFill>
                  <a:schemeClr val="tx1">
                    <a:lumMod val="75000"/>
                    <a:lumOff val="25000"/>
                  </a:schemeClr>
                </a:solidFill>
                <a:latin typeface="HelveticaNeueforSAS Light" panose="020B0403020202020204" pitchFamily="34" charset="0"/>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spc="20" baseline="0">
                <a:solidFill>
                  <a:schemeClr val="tx1">
                    <a:lumMod val="75000"/>
                    <a:lumOff val="25000"/>
                  </a:schemeClr>
                </a:solidFill>
                <a:latin typeface="HelveticaNeueforSAS Light" panose="020B0403020202020204" pitchFamily="34"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t>Notable from map:</a:t>
            </a:r>
          </a:p>
          <a:p>
            <a:pPr>
              <a:buFont typeface="Arial" panose="020B0604020202020204" pitchFamily="34" charset="0"/>
              <a:buChar char="•"/>
            </a:pPr>
            <a:r>
              <a:rPr lang="en-US" dirty="0"/>
              <a:t> Northridge and Northridge Highs are located next to the CR R50 label. Stonebrook is the marker just below US 69.</a:t>
            </a:r>
          </a:p>
          <a:p>
            <a:pPr>
              <a:buFont typeface="Arial" panose="020B0604020202020204" pitchFamily="34" charset="0"/>
              <a:buChar char="•"/>
            </a:pPr>
            <a:r>
              <a:rPr lang="en-US" dirty="0"/>
              <a:t> Meadow Village in the middle of Iowa State University with College Creek just below.</a:t>
            </a:r>
          </a:p>
          <a:p>
            <a:pPr>
              <a:buFont typeface="Arial" panose="020B0604020202020204" pitchFamily="34" charset="0"/>
              <a:buChar char="•"/>
            </a:pPr>
            <a:r>
              <a:rPr lang="en-US" dirty="0"/>
              <a:t> Michell in the bottom right, next to the airport.</a:t>
            </a:r>
          </a:p>
          <a:p>
            <a:pPr>
              <a:buFont typeface="Arial" panose="020B0604020202020204" pitchFamily="34" charset="0"/>
              <a:buChar char="•"/>
            </a:pPr>
            <a:r>
              <a:rPr lang="en-US" dirty="0"/>
              <a:t> Timberland on the left side of the airport.</a:t>
            </a:r>
          </a:p>
          <a:p>
            <a:pPr>
              <a:buFont typeface="Arial" panose="020B0604020202020204" pitchFamily="34" charset="0"/>
              <a:buChar char="•"/>
            </a:pPr>
            <a:r>
              <a:rPr lang="en-US" dirty="0"/>
              <a:t> Edwards furthest to the left.</a:t>
            </a:r>
          </a:p>
          <a:p>
            <a:pPr>
              <a:buFont typeface="Arial" panose="020B0604020202020204" pitchFamily="34" charset="0"/>
              <a:buChar char="•"/>
            </a:pPr>
            <a:r>
              <a:rPr lang="en-US" dirty="0"/>
              <a:t> The expensive areas are therefore located in the northern part of Ames.</a:t>
            </a:r>
          </a:p>
          <a:p>
            <a:pPr marL="0" indent="0">
              <a:buFont typeface="Calibri" panose="020F0502020204030204" pitchFamily="34" charset="0"/>
              <a:buNone/>
            </a:pPr>
            <a:endParaRPr lang="en-US" dirty="0"/>
          </a:p>
        </p:txBody>
      </p:sp>
    </p:spTree>
    <p:extLst>
      <p:ext uri="{BB962C8B-B14F-4D97-AF65-F5344CB8AC3E}">
        <p14:creationId xmlns:p14="http://schemas.microsoft.com/office/powerpoint/2010/main" val="3433687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1E43-850D-44FC-B3AC-39CC4A531870}"/>
              </a:ext>
            </a:extLst>
          </p:cNvPr>
          <p:cNvSpPr>
            <a:spLocks noGrp="1"/>
          </p:cNvSpPr>
          <p:nvPr>
            <p:ph type="title"/>
          </p:nvPr>
        </p:nvSpPr>
        <p:spPr/>
        <p:txBody>
          <a:bodyPr/>
          <a:lstStyle/>
          <a:p>
            <a:r>
              <a:rPr lang="en-US" dirty="0"/>
              <a:t>Linear regression - Price tags</a:t>
            </a:r>
          </a:p>
        </p:txBody>
      </p:sp>
      <p:sp>
        <p:nvSpPr>
          <p:cNvPr id="3" name="Content Placeholder 2">
            <a:extLst>
              <a:ext uri="{FF2B5EF4-FFF2-40B4-BE49-F238E27FC236}">
                <a16:creationId xmlns:a16="http://schemas.microsoft.com/office/drawing/2014/main" id="{38325591-5E44-42C5-BC56-4A22706CEAA2}"/>
              </a:ext>
            </a:extLst>
          </p:cNvPr>
          <p:cNvSpPr>
            <a:spLocks noGrp="1"/>
          </p:cNvSpPr>
          <p:nvPr>
            <p:ph idx="1"/>
          </p:nvPr>
        </p:nvSpPr>
        <p:spPr>
          <a:xfrm>
            <a:off x="1097280" y="1384663"/>
            <a:ext cx="4998720" cy="4850674"/>
          </a:xfrm>
        </p:spPr>
        <p:txBody>
          <a:bodyPr>
            <a:normAutofit fontScale="92500" lnSpcReduction="10000"/>
          </a:bodyPr>
          <a:lstStyle/>
          <a:p>
            <a:pPr>
              <a:buFont typeface="Arial" panose="020B0604020202020204" pitchFamily="34" charset="0"/>
              <a:buChar char="•"/>
            </a:pPr>
            <a:r>
              <a:rPr lang="en-US" dirty="0"/>
              <a:t> Ames house buyers are therefore willing to pay extra to live near universities (This is most likely an effect of College Creek being the 7</a:t>
            </a:r>
            <a:r>
              <a:rPr lang="en-US" baseline="30000" dirty="0"/>
              <a:t>th</a:t>
            </a:r>
            <a:r>
              <a:rPr lang="en-US" dirty="0"/>
              <a:t> most expensive neighborhood and the location of Iowa State University).</a:t>
            </a:r>
          </a:p>
          <a:p>
            <a:pPr>
              <a:buFont typeface="Arial" panose="020B0604020202020204" pitchFamily="34" charset="0"/>
              <a:buChar char="•"/>
            </a:pPr>
            <a:r>
              <a:rPr lang="en-US" dirty="0"/>
              <a:t> Recreational venues are concentrated in cheap city center neighborhoods (Meadow </a:t>
            </a:r>
            <a:r>
              <a:rPr lang="en-US" dirty="0" err="1"/>
              <a:t>Vlg</a:t>
            </a:r>
            <a:r>
              <a:rPr lang="en-US" dirty="0"/>
              <a:t> and Edwards), which explain the negative sign.</a:t>
            </a:r>
          </a:p>
          <a:p>
            <a:pPr>
              <a:buFont typeface="Arial" panose="020B0604020202020204" pitchFamily="34" charset="0"/>
              <a:buChar char="•"/>
            </a:pPr>
            <a:r>
              <a:rPr lang="en-US" dirty="0"/>
              <a:t> Transportation options are also greater in the cheaper city center neighborhoods. </a:t>
            </a:r>
          </a:p>
          <a:p>
            <a:pPr>
              <a:buFont typeface="Arial" panose="020B0604020202020204" pitchFamily="34" charset="0"/>
              <a:buChar char="•"/>
            </a:pPr>
            <a:r>
              <a:rPr lang="en-US" dirty="0"/>
              <a:t> In summary, it would seem to indicate that Ames housing is priced with a higher price tag on houses in the outskirts of the city center, and buyers put a larger price on houses in the vicinity of more schools, parks and leisure venues.</a:t>
            </a:r>
          </a:p>
          <a:p>
            <a:pPr marL="0" indent="0">
              <a:buNone/>
            </a:pPr>
            <a:endParaRPr lang="en-US" dirty="0"/>
          </a:p>
        </p:txBody>
      </p:sp>
      <p:pic>
        <p:nvPicPr>
          <p:cNvPr id="7" name="Picture 6">
            <a:extLst>
              <a:ext uri="{FF2B5EF4-FFF2-40B4-BE49-F238E27FC236}">
                <a16:creationId xmlns:a16="http://schemas.microsoft.com/office/drawing/2014/main" id="{0827882C-3720-4370-9319-6AF621919DEC}"/>
              </a:ext>
            </a:extLst>
          </p:cNvPr>
          <p:cNvPicPr>
            <a:picLocks noChangeAspect="1"/>
          </p:cNvPicPr>
          <p:nvPr/>
        </p:nvPicPr>
        <p:blipFill>
          <a:blip r:embed="rId2"/>
          <a:stretch>
            <a:fillRect/>
          </a:stretch>
        </p:blipFill>
        <p:spPr>
          <a:xfrm>
            <a:off x="6187440" y="1384663"/>
            <a:ext cx="5126636" cy="3309257"/>
          </a:xfrm>
          <a:prstGeom prst="rect">
            <a:avLst/>
          </a:prstGeom>
        </p:spPr>
      </p:pic>
    </p:spTree>
    <p:extLst>
      <p:ext uri="{BB962C8B-B14F-4D97-AF65-F5344CB8AC3E}">
        <p14:creationId xmlns:p14="http://schemas.microsoft.com/office/powerpoint/2010/main" val="3101585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1E43-850D-44FC-B3AC-39CC4A531870}"/>
              </a:ext>
            </a:extLst>
          </p:cNvPr>
          <p:cNvSpPr>
            <a:spLocks noGrp="1"/>
          </p:cNvSpPr>
          <p:nvPr>
            <p:ph type="title"/>
          </p:nvPr>
        </p:nvSpPr>
        <p:spPr/>
        <p:txBody>
          <a:bodyPr/>
          <a:lstStyle/>
          <a:p>
            <a:r>
              <a:rPr lang="en-US" dirty="0"/>
              <a:t>Model building – Selection</a:t>
            </a:r>
          </a:p>
        </p:txBody>
      </p:sp>
      <p:sp>
        <p:nvSpPr>
          <p:cNvPr id="3" name="Content Placeholder 2">
            <a:extLst>
              <a:ext uri="{FF2B5EF4-FFF2-40B4-BE49-F238E27FC236}">
                <a16:creationId xmlns:a16="http://schemas.microsoft.com/office/drawing/2014/main" id="{38325591-5E44-42C5-BC56-4A22706CEAA2}"/>
              </a:ext>
            </a:extLst>
          </p:cNvPr>
          <p:cNvSpPr>
            <a:spLocks noGrp="1"/>
          </p:cNvSpPr>
          <p:nvPr>
            <p:ph idx="1"/>
          </p:nvPr>
        </p:nvSpPr>
        <p:spPr>
          <a:xfrm>
            <a:off x="1097280" y="1384663"/>
            <a:ext cx="10058400" cy="4587948"/>
          </a:xfrm>
        </p:spPr>
        <p:txBody>
          <a:bodyPr/>
          <a:lstStyle/>
          <a:p>
            <a:pPr>
              <a:buFont typeface="Arial" panose="020B0604020202020204" pitchFamily="34" charset="0"/>
              <a:buChar char="•"/>
            </a:pPr>
            <a:r>
              <a:rPr lang="en-US" dirty="0"/>
              <a:t> As we are working with a continuous target variable, regression models are appropriate.</a:t>
            </a:r>
          </a:p>
          <a:p>
            <a:pPr>
              <a:buFont typeface="Arial" panose="020B0604020202020204" pitchFamily="34" charset="0"/>
              <a:buChar char="•"/>
            </a:pPr>
            <a:r>
              <a:rPr lang="en-US" dirty="0"/>
              <a:t> Linear regression is naturally included. But as we have a large amount of potentially still redundant features, Lasso and Elastic net regressions are also introduced.</a:t>
            </a:r>
          </a:p>
          <a:p>
            <a:pPr>
              <a:buFont typeface="Arial" panose="020B0604020202020204" pitchFamily="34" charset="0"/>
              <a:buChar char="•"/>
            </a:pPr>
            <a:r>
              <a:rPr lang="en-US" dirty="0"/>
              <a:t> We also include Random Forest regression. Given the many binary features in the data set, a tree-based model makes a lot of sense. As it uses a random sample of the data, we are less likely to overfit on the training data. </a:t>
            </a:r>
          </a:p>
          <a:p>
            <a:pPr>
              <a:buFont typeface="Arial" panose="020B0604020202020204" pitchFamily="34" charset="0"/>
              <a:buChar char="•"/>
            </a:pPr>
            <a:r>
              <a:rPr lang="en-US" dirty="0"/>
              <a:t> Moreover, a Support Vector Regression (SVR) is introduced. The benefits of this model is that SVR acknowledges the presence of non-linearity in the data set. This model could therefore provide a more proficient prediction model.</a:t>
            </a:r>
          </a:p>
          <a:p>
            <a:pPr>
              <a:buFont typeface="Arial" panose="020B0604020202020204" pitchFamily="34" charset="0"/>
              <a:buChar char="•"/>
            </a:pPr>
            <a:r>
              <a:rPr lang="en-US" dirty="0"/>
              <a:t> Finally, a Gradient Boosting model is selected for testing. As it build trees one at a time and correct errors made on previously trained trees, this model could potentially provide a similar and potentially better model than the random forest.</a:t>
            </a:r>
          </a:p>
        </p:txBody>
      </p:sp>
    </p:spTree>
    <p:extLst>
      <p:ext uri="{BB962C8B-B14F-4D97-AF65-F5344CB8AC3E}">
        <p14:creationId xmlns:p14="http://schemas.microsoft.com/office/powerpoint/2010/main" val="1414299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1E43-850D-44FC-B3AC-39CC4A531870}"/>
              </a:ext>
            </a:extLst>
          </p:cNvPr>
          <p:cNvSpPr>
            <a:spLocks noGrp="1"/>
          </p:cNvSpPr>
          <p:nvPr>
            <p:ph type="title"/>
          </p:nvPr>
        </p:nvSpPr>
        <p:spPr/>
        <p:txBody>
          <a:bodyPr/>
          <a:lstStyle/>
          <a:p>
            <a:r>
              <a:rPr lang="en-US" dirty="0"/>
              <a:t>Model building – Spot check CV</a:t>
            </a:r>
          </a:p>
        </p:txBody>
      </p:sp>
      <p:sp>
        <p:nvSpPr>
          <p:cNvPr id="3" name="Content Placeholder 2">
            <a:extLst>
              <a:ext uri="{FF2B5EF4-FFF2-40B4-BE49-F238E27FC236}">
                <a16:creationId xmlns:a16="http://schemas.microsoft.com/office/drawing/2014/main" id="{38325591-5E44-42C5-BC56-4A22706CEAA2}"/>
              </a:ext>
            </a:extLst>
          </p:cNvPr>
          <p:cNvSpPr>
            <a:spLocks noGrp="1"/>
          </p:cNvSpPr>
          <p:nvPr>
            <p:ph idx="1"/>
          </p:nvPr>
        </p:nvSpPr>
        <p:spPr>
          <a:xfrm>
            <a:off x="1097279" y="1384663"/>
            <a:ext cx="10136777" cy="4972594"/>
          </a:xfrm>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pPr marL="0" indent="0">
              <a:buNone/>
            </a:pPr>
            <a:endParaRPr lang="en-US" dirty="0"/>
          </a:p>
          <a:p>
            <a:pPr>
              <a:buFont typeface="Arial" panose="020B0604020202020204" pitchFamily="34" charset="0"/>
              <a:buChar char="•"/>
            </a:pPr>
            <a:r>
              <a:rPr lang="en-US" dirty="0"/>
              <a:t>Spot checking algorithms with cross validation on the training set results in the following mean absolute errors.</a:t>
            </a:r>
          </a:p>
          <a:p>
            <a:pPr>
              <a:buFont typeface="Arial" panose="020B0604020202020204" pitchFamily="34" charset="0"/>
              <a:buChar char="•"/>
            </a:pPr>
            <a:r>
              <a:rPr lang="en-US" dirty="0"/>
              <a:t> The linear regression errors are most likely a result of a large amount of features compared to limited data, or simply breaches of GM-assumptions (e.g. correlated features).</a:t>
            </a:r>
          </a:p>
          <a:p>
            <a:pPr>
              <a:buFont typeface="Arial" panose="020B0604020202020204" pitchFamily="34" charset="0"/>
              <a:buChar char="•"/>
            </a:pPr>
            <a:r>
              <a:rPr lang="en-US" dirty="0"/>
              <a:t> Random Forest, Support Vectors and Gradient Boosting performs better, and model tuning will be performed on those.</a:t>
            </a:r>
          </a:p>
        </p:txBody>
      </p:sp>
      <p:graphicFrame>
        <p:nvGraphicFramePr>
          <p:cNvPr id="5" name="Table 5">
            <a:extLst>
              <a:ext uri="{FF2B5EF4-FFF2-40B4-BE49-F238E27FC236}">
                <a16:creationId xmlns:a16="http://schemas.microsoft.com/office/drawing/2014/main" id="{AFBD466A-6E9B-48EB-8E6C-F8B7B322E780}"/>
              </a:ext>
            </a:extLst>
          </p:cNvPr>
          <p:cNvGraphicFramePr>
            <a:graphicFrameLocks noGrp="1"/>
          </p:cNvGraphicFramePr>
          <p:nvPr>
            <p:extLst>
              <p:ext uri="{D42A27DB-BD31-4B8C-83A1-F6EECF244321}">
                <p14:modId xmlns:p14="http://schemas.microsoft.com/office/powerpoint/2010/main" val="258567095"/>
              </p:ext>
            </p:extLst>
          </p:nvPr>
        </p:nvGraphicFramePr>
        <p:xfrm>
          <a:off x="1097280" y="1384663"/>
          <a:ext cx="9997441" cy="2621280"/>
        </p:xfrm>
        <a:graphic>
          <a:graphicData uri="http://schemas.openxmlformats.org/drawingml/2006/table">
            <a:tbl>
              <a:tblPr firstRow="1" bandRow="1">
                <a:tableStyleId>{5C22544A-7EE6-4342-B048-85BDC9FD1C3A}</a:tableStyleId>
              </a:tblPr>
              <a:tblGrid>
                <a:gridCol w="2508069">
                  <a:extLst>
                    <a:ext uri="{9D8B030D-6E8A-4147-A177-3AD203B41FA5}">
                      <a16:colId xmlns:a16="http://schemas.microsoft.com/office/drawing/2014/main" val="786059967"/>
                    </a:ext>
                  </a:extLst>
                </a:gridCol>
                <a:gridCol w="3744686">
                  <a:extLst>
                    <a:ext uri="{9D8B030D-6E8A-4147-A177-3AD203B41FA5}">
                      <a16:colId xmlns:a16="http://schemas.microsoft.com/office/drawing/2014/main" val="3796262320"/>
                    </a:ext>
                  </a:extLst>
                </a:gridCol>
                <a:gridCol w="3744686">
                  <a:extLst>
                    <a:ext uri="{9D8B030D-6E8A-4147-A177-3AD203B41FA5}">
                      <a16:colId xmlns:a16="http://schemas.microsoft.com/office/drawing/2014/main" val="169343539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HelveticaNeueforSAS Light" panose="020B0403020202020204" pitchFamily="34" charset="0"/>
                        </a:rPr>
                        <a:t>Model</a:t>
                      </a:r>
                    </a:p>
                  </a:txBody>
                  <a:tcPr/>
                </a:tc>
                <a:tc>
                  <a:txBody>
                    <a:bodyPr/>
                    <a:lstStyle/>
                    <a:p>
                      <a:r>
                        <a:rPr lang="en-US" sz="2000" dirty="0">
                          <a:latin typeface="HelveticaNeueforSAS Light" panose="020B0403020202020204" pitchFamily="34" charset="0"/>
                        </a:rPr>
                        <a:t>Negative mean absolute error</a:t>
                      </a:r>
                    </a:p>
                  </a:txBody>
                  <a:tcPr/>
                </a:tc>
                <a:tc>
                  <a:txBody>
                    <a:bodyPr/>
                    <a:lstStyle/>
                    <a:p>
                      <a:r>
                        <a:rPr lang="en-US" sz="2000" dirty="0" err="1">
                          <a:latin typeface="HelveticaNeueforSAS Light" panose="020B0403020202020204" pitchFamily="34" charset="0"/>
                        </a:rPr>
                        <a:t>Stdev</a:t>
                      </a:r>
                      <a:endParaRPr lang="en-US" sz="2000" dirty="0">
                        <a:latin typeface="HelveticaNeueforSAS Light" panose="020B0403020202020204" pitchFamily="34" charset="0"/>
                      </a:endParaRPr>
                    </a:p>
                  </a:txBody>
                  <a:tcPr/>
                </a:tc>
                <a:extLst>
                  <a:ext uri="{0D108BD9-81ED-4DB2-BD59-A6C34878D82A}">
                    <a16:rowId xmlns:a16="http://schemas.microsoft.com/office/drawing/2014/main" val="718564397"/>
                  </a:ext>
                </a:extLst>
              </a:tr>
              <a:tr h="370840">
                <a:tc>
                  <a:txBody>
                    <a:bodyPr/>
                    <a:lstStyle/>
                    <a:p>
                      <a:pPr lvl="0">
                        <a:buFont typeface="Arial" panose="020B0604020202020204" pitchFamily="34" charset="0"/>
                        <a:buNone/>
                      </a:pPr>
                      <a:r>
                        <a:rPr lang="en-US" sz="1800" dirty="0">
                          <a:latin typeface="HelveticaNeueforSAS Light" panose="020B0403020202020204" pitchFamily="34" charset="0"/>
                        </a:rPr>
                        <a:t>Linear Regression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HelveticaNeueforSAS Light" panose="020B0403020202020204" pitchFamily="34" charset="0"/>
                        </a:rPr>
                        <a:t>-3.626.332.352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HelveticaNeueforSAS Light" panose="020B0403020202020204" pitchFamily="34" charset="0"/>
                        </a:rPr>
                        <a:t>10.878.997.056</a:t>
                      </a:r>
                    </a:p>
                  </a:txBody>
                  <a:tcPr/>
                </a:tc>
                <a:extLst>
                  <a:ext uri="{0D108BD9-81ED-4DB2-BD59-A6C34878D82A}">
                    <a16:rowId xmlns:a16="http://schemas.microsoft.com/office/drawing/2014/main" val="12041557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HelveticaNeueforSAS Light" panose="020B0403020202020204" pitchFamily="34" charset="0"/>
                        </a:rPr>
                        <a:t>Lasso Regression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HelveticaNeueforSAS Light" panose="020B0403020202020204" pitchFamily="34" charset="0"/>
                        </a:rPr>
                        <a:t>-0.318790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HelveticaNeueforSAS Light" panose="020B0403020202020204" pitchFamily="34" charset="0"/>
                        </a:rPr>
                        <a:t>0.0176</a:t>
                      </a:r>
                    </a:p>
                  </a:txBody>
                  <a:tcPr/>
                </a:tc>
                <a:extLst>
                  <a:ext uri="{0D108BD9-81ED-4DB2-BD59-A6C34878D82A}">
                    <a16:rowId xmlns:a16="http://schemas.microsoft.com/office/drawing/2014/main" val="15744492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HelveticaNeueforSAS Light" panose="020B0403020202020204" pitchFamily="34" charset="0"/>
                        </a:rPr>
                        <a:t>Elastic Net</a:t>
                      </a:r>
                    </a:p>
                  </a:txBody>
                  <a:tcPr/>
                </a:tc>
                <a:tc>
                  <a:txBody>
                    <a:bodyPr/>
                    <a:lstStyle/>
                    <a:p>
                      <a:r>
                        <a:rPr lang="en-US" sz="1800" dirty="0">
                          <a:latin typeface="HelveticaNeueforSAS Light" panose="020B0403020202020204" pitchFamily="34" charset="0"/>
                        </a:rPr>
                        <a:t>-0.318790</a:t>
                      </a:r>
                    </a:p>
                  </a:txBody>
                  <a:tcPr/>
                </a:tc>
                <a:tc>
                  <a:txBody>
                    <a:bodyPr/>
                    <a:lstStyle/>
                    <a:p>
                      <a:r>
                        <a:rPr lang="en-US" sz="1800" dirty="0">
                          <a:latin typeface="HelveticaNeueforSAS Light" panose="020B0403020202020204" pitchFamily="34" charset="0"/>
                        </a:rPr>
                        <a:t>0.0176</a:t>
                      </a:r>
                    </a:p>
                  </a:txBody>
                  <a:tcPr/>
                </a:tc>
                <a:extLst>
                  <a:ext uri="{0D108BD9-81ED-4DB2-BD59-A6C34878D82A}">
                    <a16:rowId xmlns:a16="http://schemas.microsoft.com/office/drawing/2014/main" val="28117364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HelveticaNeueforSAS Light" panose="020B0403020202020204" pitchFamily="34" charset="0"/>
                        </a:rPr>
                        <a:t>Random Forest</a:t>
                      </a:r>
                    </a:p>
                  </a:txBody>
                  <a:tcPr/>
                </a:tc>
                <a:tc>
                  <a:txBody>
                    <a:bodyPr/>
                    <a:lstStyle/>
                    <a:p>
                      <a:r>
                        <a:rPr lang="en-US" sz="1800" dirty="0">
                          <a:latin typeface="HelveticaNeueforSAS Light" panose="020B0403020202020204" pitchFamily="34" charset="0"/>
                        </a:rPr>
                        <a:t>-0.105817</a:t>
                      </a:r>
                    </a:p>
                  </a:txBody>
                  <a:tcPr/>
                </a:tc>
                <a:tc>
                  <a:txBody>
                    <a:bodyPr/>
                    <a:lstStyle/>
                    <a:p>
                      <a:r>
                        <a:rPr lang="en-US" sz="1800" dirty="0">
                          <a:latin typeface="HelveticaNeueforSAS Light" panose="020B0403020202020204" pitchFamily="34" charset="0"/>
                        </a:rPr>
                        <a:t>0.0064</a:t>
                      </a:r>
                    </a:p>
                  </a:txBody>
                  <a:tcPr/>
                </a:tc>
                <a:extLst>
                  <a:ext uri="{0D108BD9-81ED-4DB2-BD59-A6C34878D82A}">
                    <a16:rowId xmlns:a16="http://schemas.microsoft.com/office/drawing/2014/main" val="3826165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HelveticaNeueforSAS Light" panose="020B0403020202020204" pitchFamily="34" charset="0"/>
                        </a:rPr>
                        <a:t>Support Vector</a:t>
                      </a:r>
                    </a:p>
                  </a:txBody>
                  <a:tcPr/>
                </a:tc>
                <a:tc>
                  <a:txBody>
                    <a:bodyPr/>
                    <a:lstStyle/>
                    <a:p>
                      <a:r>
                        <a:rPr lang="en-US" sz="1800" dirty="0">
                          <a:latin typeface="HelveticaNeueforSAS Light" panose="020B0403020202020204" pitchFamily="34" charset="0"/>
                        </a:rPr>
                        <a:t>-0.127016</a:t>
                      </a:r>
                    </a:p>
                  </a:txBody>
                  <a:tcPr/>
                </a:tc>
                <a:tc>
                  <a:txBody>
                    <a:bodyPr/>
                    <a:lstStyle/>
                    <a:p>
                      <a:r>
                        <a:rPr lang="en-US" sz="1800" dirty="0">
                          <a:latin typeface="HelveticaNeueforSAS Light" panose="020B0403020202020204" pitchFamily="34" charset="0"/>
                        </a:rPr>
                        <a:t>0.0148</a:t>
                      </a:r>
                    </a:p>
                  </a:txBody>
                  <a:tcPr/>
                </a:tc>
                <a:extLst>
                  <a:ext uri="{0D108BD9-81ED-4DB2-BD59-A6C34878D82A}">
                    <a16:rowId xmlns:a16="http://schemas.microsoft.com/office/drawing/2014/main" val="3153458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HelveticaNeueforSAS Light" panose="020B0403020202020204" pitchFamily="34" charset="0"/>
                        </a:rPr>
                        <a:t>Gradient Boosting</a:t>
                      </a:r>
                    </a:p>
                  </a:txBody>
                  <a:tcPr/>
                </a:tc>
                <a:tc>
                  <a:txBody>
                    <a:bodyPr/>
                    <a:lstStyle/>
                    <a:p>
                      <a:r>
                        <a:rPr lang="en-US" sz="1800" dirty="0">
                          <a:latin typeface="HelveticaNeueforSAS Light" panose="020B0403020202020204" pitchFamily="34" charset="0"/>
                        </a:rPr>
                        <a:t>-0.096784</a:t>
                      </a:r>
                    </a:p>
                  </a:txBody>
                  <a:tcPr/>
                </a:tc>
                <a:tc>
                  <a:txBody>
                    <a:bodyPr/>
                    <a:lstStyle/>
                    <a:p>
                      <a:r>
                        <a:rPr lang="en-US" sz="1800" dirty="0">
                          <a:latin typeface="HelveticaNeueforSAS Light" panose="020B0403020202020204" pitchFamily="34" charset="0"/>
                        </a:rPr>
                        <a:t>0.0053</a:t>
                      </a:r>
                    </a:p>
                  </a:txBody>
                  <a:tcPr/>
                </a:tc>
                <a:extLst>
                  <a:ext uri="{0D108BD9-81ED-4DB2-BD59-A6C34878D82A}">
                    <a16:rowId xmlns:a16="http://schemas.microsoft.com/office/drawing/2014/main" val="4006421064"/>
                  </a:ext>
                </a:extLst>
              </a:tr>
            </a:tbl>
          </a:graphicData>
        </a:graphic>
      </p:graphicFrame>
    </p:spTree>
    <p:extLst>
      <p:ext uri="{BB962C8B-B14F-4D97-AF65-F5344CB8AC3E}">
        <p14:creationId xmlns:p14="http://schemas.microsoft.com/office/powerpoint/2010/main" val="174863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1E43-850D-44FC-B3AC-39CC4A531870}"/>
              </a:ext>
            </a:extLst>
          </p:cNvPr>
          <p:cNvSpPr>
            <a:spLocks noGrp="1"/>
          </p:cNvSpPr>
          <p:nvPr>
            <p:ph type="title"/>
          </p:nvPr>
        </p:nvSpPr>
        <p:spPr/>
        <p:txBody>
          <a:bodyPr/>
          <a:lstStyle/>
          <a:p>
            <a:r>
              <a:rPr lang="en-US" dirty="0"/>
              <a:t>Model building – Tuning</a:t>
            </a:r>
          </a:p>
        </p:txBody>
      </p:sp>
      <p:sp>
        <p:nvSpPr>
          <p:cNvPr id="3" name="Content Placeholder 2">
            <a:extLst>
              <a:ext uri="{FF2B5EF4-FFF2-40B4-BE49-F238E27FC236}">
                <a16:creationId xmlns:a16="http://schemas.microsoft.com/office/drawing/2014/main" id="{38325591-5E44-42C5-BC56-4A22706CEAA2}"/>
              </a:ext>
            </a:extLst>
          </p:cNvPr>
          <p:cNvSpPr>
            <a:spLocks noGrp="1"/>
          </p:cNvSpPr>
          <p:nvPr>
            <p:ph idx="1"/>
          </p:nvPr>
        </p:nvSpPr>
        <p:spPr>
          <a:xfrm>
            <a:off x="1097280" y="1384663"/>
            <a:ext cx="10058400" cy="4587948"/>
          </a:xfrm>
        </p:spPr>
        <p:txBody>
          <a:bodyPr/>
          <a:lstStyle/>
          <a:p>
            <a:pPr>
              <a:buFont typeface="Arial" panose="020B0604020202020204" pitchFamily="34" charset="0"/>
              <a:buChar char="•"/>
            </a:pPr>
            <a:r>
              <a:rPr lang="en-US" dirty="0"/>
              <a:t> Random Forest</a:t>
            </a:r>
          </a:p>
          <a:p>
            <a:pPr lvl="1">
              <a:buFont typeface="Arial" panose="020B0604020202020204" pitchFamily="34" charset="0"/>
              <a:buChar char="•"/>
            </a:pPr>
            <a:r>
              <a:rPr lang="en-US" dirty="0"/>
              <a:t>Number of estimators: tuned to 280.</a:t>
            </a:r>
          </a:p>
          <a:p>
            <a:pPr lvl="1">
              <a:buFont typeface="Arial" panose="020B0604020202020204" pitchFamily="34" charset="0"/>
              <a:buChar char="•"/>
            </a:pPr>
            <a:r>
              <a:rPr lang="en-US"/>
              <a:t>Max depth: </a:t>
            </a:r>
            <a:r>
              <a:rPr lang="en-US" dirty="0"/>
              <a:t>25.</a:t>
            </a:r>
          </a:p>
          <a:p>
            <a:pPr>
              <a:buFont typeface="Arial" panose="020B0604020202020204" pitchFamily="34" charset="0"/>
              <a:buChar char="•"/>
            </a:pPr>
            <a:r>
              <a:rPr lang="en-US" dirty="0"/>
              <a:t> Support Vector</a:t>
            </a:r>
          </a:p>
          <a:p>
            <a:pPr lvl="1">
              <a:buFont typeface="Arial" panose="020B0604020202020204" pitchFamily="34" charset="0"/>
              <a:buChar char="•"/>
            </a:pPr>
            <a:r>
              <a:rPr lang="en-US" dirty="0"/>
              <a:t>The regularization parameter, C, is tuned to 0.5.</a:t>
            </a:r>
          </a:p>
          <a:p>
            <a:pPr lvl="1">
              <a:buFont typeface="Arial" panose="020B0604020202020204" pitchFamily="34" charset="0"/>
              <a:buChar char="•"/>
            </a:pPr>
            <a:r>
              <a:rPr lang="en-US" dirty="0"/>
              <a:t>The kernel to ‘linear’.</a:t>
            </a:r>
          </a:p>
          <a:p>
            <a:pPr>
              <a:buFont typeface="Arial" panose="020B0604020202020204" pitchFamily="34" charset="0"/>
              <a:buChar char="•"/>
            </a:pPr>
            <a:r>
              <a:rPr lang="en-US" dirty="0"/>
              <a:t> Gradient Boosting</a:t>
            </a:r>
          </a:p>
          <a:p>
            <a:pPr lvl="1">
              <a:buFont typeface="Arial" panose="020B0604020202020204" pitchFamily="34" charset="0"/>
              <a:buChar char="•"/>
            </a:pPr>
            <a:r>
              <a:rPr lang="en-US" dirty="0"/>
              <a:t>Learning rate tuned to 0.1.</a:t>
            </a:r>
          </a:p>
          <a:p>
            <a:pPr lvl="1">
              <a:buFont typeface="Arial" panose="020B0604020202020204" pitchFamily="34" charset="0"/>
              <a:buChar char="•"/>
            </a:pPr>
            <a:r>
              <a:rPr lang="en-US" dirty="0"/>
              <a:t>Number of estimators: 180.</a:t>
            </a:r>
          </a:p>
          <a:p>
            <a:pPr lvl="1">
              <a:buFont typeface="Arial" panose="020B0604020202020204" pitchFamily="34" charset="0"/>
              <a:buChar char="•"/>
            </a:pPr>
            <a:r>
              <a:rPr lang="en-US" dirty="0"/>
              <a:t>Loss function: ‘</a:t>
            </a:r>
            <a:r>
              <a:rPr lang="en-US" dirty="0" err="1"/>
              <a:t>huber</a:t>
            </a:r>
            <a:r>
              <a:rPr lang="en-US" dirty="0"/>
              <a:t>’.</a:t>
            </a:r>
          </a:p>
        </p:txBody>
      </p:sp>
    </p:spTree>
    <p:extLst>
      <p:ext uri="{BB962C8B-B14F-4D97-AF65-F5344CB8AC3E}">
        <p14:creationId xmlns:p14="http://schemas.microsoft.com/office/powerpoint/2010/main" val="1907635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1E43-850D-44FC-B3AC-39CC4A531870}"/>
              </a:ext>
            </a:extLst>
          </p:cNvPr>
          <p:cNvSpPr>
            <a:spLocks noGrp="1"/>
          </p:cNvSpPr>
          <p:nvPr>
            <p:ph type="title"/>
          </p:nvPr>
        </p:nvSpPr>
        <p:spPr/>
        <p:txBody>
          <a:bodyPr/>
          <a:lstStyle/>
          <a:p>
            <a:r>
              <a:rPr lang="en-US" dirty="0"/>
              <a:t>Model evaluation</a:t>
            </a:r>
          </a:p>
        </p:txBody>
      </p:sp>
      <p:sp>
        <p:nvSpPr>
          <p:cNvPr id="3" name="Content Placeholder 2">
            <a:extLst>
              <a:ext uri="{FF2B5EF4-FFF2-40B4-BE49-F238E27FC236}">
                <a16:creationId xmlns:a16="http://schemas.microsoft.com/office/drawing/2014/main" id="{38325591-5E44-42C5-BC56-4A22706CEAA2}"/>
              </a:ext>
            </a:extLst>
          </p:cNvPr>
          <p:cNvSpPr>
            <a:spLocks noGrp="1"/>
          </p:cNvSpPr>
          <p:nvPr>
            <p:ph idx="1"/>
          </p:nvPr>
        </p:nvSpPr>
        <p:spPr>
          <a:xfrm>
            <a:off x="1097280" y="1384663"/>
            <a:ext cx="10058400" cy="4587948"/>
          </a:xfrm>
        </p:spPr>
        <p:txBody>
          <a:bodyPr/>
          <a:lstStyle/>
          <a:p>
            <a:pPr>
              <a:buFont typeface="Arial" panose="020B0604020202020204" pitchFamily="34" charset="0"/>
              <a:buChar char="•"/>
            </a:pPr>
            <a:r>
              <a:rPr lang="en-US" dirty="0"/>
              <a:t> The tuned models perform slightly better than the un-tuned models.</a:t>
            </a:r>
          </a:p>
          <a:p>
            <a:pPr>
              <a:buFont typeface="Arial" panose="020B0604020202020204" pitchFamily="34" charset="0"/>
              <a:buChar char="•"/>
            </a:pPr>
            <a:r>
              <a:rPr lang="en-US" dirty="0"/>
              <a:t> The gradient boosting model performs better than random forest and SVR.</a:t>
            </a:r>
          </a:p>
          <a:p>
            <a:pPr>
              <a:buFont typeface="Arial" panose="020B0604020202020204" pitchFamily="34" charset="0"/>
              <a:buChar char="•"/>
            </a:pPr>
            <a:r>
              <a:rPr lang="en-US" dirty="0"/>
              <a:t> An average of all three models combined outperforms the individual prediction model.</a:t>
            </a:r>
          </a:p>
          <a:p>
            <a:pPr>
              <a:buFont typeface="Arial" panose="020B0604020202020204" pitchFamily="34" charset="0"/>
              <a:buChar char="•"/>
            </a:pPr>
            <a:r>
              <a:rPr lang="en-US" dirty="0"/>
              <a:t> We observe some degree of overfitting for Random Forest and Gradient Boosting. </a:t>
            </a:r>
          </a:p>
          <a:p>
            <a:pPr>
              <a:buFont typeface="Arial" panose="020B0604020202020204" pitchFamily="34" charset="0"/>
              <a:buChar char="•"/>
            </a:pPr>
            <a:r>
              <a:rPr lang="en-US" dirty="0"/>
              <a:t> Taking the average results in an average error of $14.335 on house prices in Ames</a:t>
            </a:r>
          </a:p>
          <a:p>
            <a:pPr>
              <a:buFont typeface="Arial" panose="020B0604020202020204" pitchFamily="34" charset="0"/>
              <a:buChar char="•"/>
            </a:pPr>
            <a:r>
              <a:rPr lang="en-US" dirty="0"/>
              <a:t> Surprisingly, for SVR, we see the train error &gt; generalization error. This could indicate that it is an unknown fit, or that the test set contained easy cases to price, and the train set contained harder cases.</a:t>
            </a:r>
          </a:p>
        </p:txBody>
      </p:sp>
      <p:pic>
        <p:nvPicPr>
          <p:cNvPr id="5" name="Picture 4">
            <a:extLst>
              <a:ext uri="{FF2B5EF4-FFF2-40B4-BE49-F238E27FC236}">
                <a16:creationId xmlns:a16="http://schemas.microsoft.com/office/drawing/2014/main" id="{E3E2267C-6512-493B-9D04-892091536E7E}"/>
              </a:ext>
            </a:extLst>
          </p:cNvPr>
          <p:cNvPicPr>
            <a:picLocks noChangeAspect="1"/>
          </p:cNvPicPr>
          <p:nvPr/>
        </p:nvPicPr>
        <p:blipFill rotWithShape="1">
          <a:blip r:embed="rId2"/>
          <a:srcRect t="10575" b="10671"/>
          <a:stretch/>
        </p:blipFill>
        <p:spPr>
          <a:xfrm>
            <a:off x="6077541" y="4336868"/>
            <a:ext cx="5017179" cy="1837509"/>
          </a:xfrm>
          <a:prstGeom prst="rect">
            <a:avLst/>
          </a:prstGeom>
        </p:spPr>
      </p:pic>
    </p:spTree>
    <p:extLst>
      <p:ext uri="{BB962C8B-B14F-4D97-AF65-F5344CB8AC3E}">
        <p14:creationId xmlns:p14="http://schemas.microsoft.com/office/powerpoint/2010/main" val="1133538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1E43-850D-44FC-B3AC-39CC4A531870}"/>
              </a:ext>
            </a:extLst>
          </p:cNvPr>
          <p:cNvSpPr>
            <a:spLocks noGrp="1"/>
          </p:cNvSpPr>
          <p:nvPr>
            <p:ph type="title"/>
          </p:nvPr>
        </p:nvSpPr>
        <p:spPr/>
        <p:txBody>
          <a:bodyPr/>
          <a:lstStyle/>
          <a:p>
            <a:r>
              <a:rPr lang="en-US" dirty="0"/>
              <a:t>Feature importance</a:t>
            </a:r>
          </a:p>
        </p:txBody>
      </p:sp>
      <p:sp>
        <p:nvSpPr>
          <p:cNvPr id="3" name="Content Placeholder 2">
            <a:extLst>
              <a:ext uri="{FF2B5EF4-FFF2-40B4-BE49-F238E27FC236}">
                <a16:creationId xmlns:a16="http://schemas.microsoft.com/office/drawing/2014/main" id="{38325591-5E44-42C5-BC56-4A22706CEAA2}"/>
              </a:ext>
            </a:extLst>
          </p:cNvPr>
          <p:cNvSpPr>
            <a:spLocks noGrp="1"/>
          </p:cNvSpPr>
          <p:nvPr>
            <p:ph idx="1"/>
          </p:nvPr>
        </p:nvSpPr>
        <p:spPr>
          <a:xfrm>
            <a:off x="1097280" y="1384663"/>
            <a:ext cx="10058400" cy="4587948"/>
          </a:xfrm>
        </p:spPr>
        <p:txBody>
          <a:bodyPr/>
          <a:lstStyle/>
          <a:p>
            <a:pPr>
              <a:buFont typeface="Arial" panose="020B0604020202020204" pitchFamily="34" charset="0"/>
              <a:buChar char="•"/>
            </a:pPr>
            <a:r>
              <a:rPr lang="en-US" dirty="0"/>
              <a:t> From a random forest feature importance output, we </a:t>
            </a:r>
            <a:br>
              <a:rPr lang="en-US" dirty="0"/>
            </a:br>
            <a:r>
              <a:rPr lang="en-US" dirty="0"/>
              <a:t>observe a clear indication that overall quality and above</a:t>
            </a:r>
            <a:br>
              <a:rPr lang="en-US" dirty="0"/>
            </a:br>
            <a:r>
              <a:rPr lang="en-US" dirty="0"/>
              <a:t>ground living area were key in explaining house prices.</a:t>
            </a:r>
          </a:p>
          <a:p>
            <a:pPr>
              <a:buFont typeface="Arial" panose="020B0604020202020204" pitchFamily="34" charset="0"/>
              <a:buChar char="•"/>
            </a:pPr>
            <a:r>
              <a:rPr lang="en-US" dirty="0"/>
              <a:t> The first Foursquare feature was restaurants with a VI  </a:t>
            </a:r>
            <a:br>
              <a:rPr lang="en-US" dirty="0"/>
            </a:br>
            <a:r>
              <a:rPr lang="en-US" dirty="0"/>
              <a:t>of 0.00689 in the 25</a:t>
            </a:r>
            <a:r>
              <a:rPr lang="en-US" baseline="30000" dirty="0"/>
              <a:t>th</a:t>
            </a:r>
            <a:r>
              <a:rPr lang="en-US" dirty="0"/>
              <a:t> rank. </a:t>
            </a:r>
          </a:p>
          <a:p>
            <a:pPr>
              <a:buFont typeface="Arial" panose="020B0604020202020204" pitchFamily="34" charset="0"/>
              <a:buChar char="•"/>
            </a:pPr>
            <a:r>
              <a:rPr lang="en-US" dirty="0"/>
              <a:t> From this it is evident that the neighborhood venues features</a:t>
            </a:r>
            <a:br>
              <a:rPr lang="en-US" dirty="0"/>
            </a:br>
            <a:r>
              <a:rPr lang="en-US" dirty="0"/>
              <a:t>does not add much in explaining the house prices. They only </a:t>
            </a:r>
            <a:br>
              <a:rPr lang="en-US" dirty="0"/>
            </a:br>
            <a:r>
              <a:rPr lang="en-US" dirty="0"/>
              <a:t>serve as indicators of a (small) positive or negative impact by </a:t>
            </a:r>
            <a:br>
              <a:rPr lang="en-US" dirty="0"/>
            </a:br>
            <a:r>
              <a:rPr lang="en-US" dirty="0"/>
              <a:t>proximity to the specific venues. </a:t>
            </a:r>
          </a:p>
        </p:txBody>
      </p:sp>
      <p:pic>
        <p:nvPicPr>
          <p:cNvPr id="8" name="Picture 7">
            <a:extLst>
              <a:ext uri="{FF2B5EF4-FFF2-40B4-BE49-F238E27FC236}">
                <a16:creationId xmlns:a16="http://schemas.microsoft.com/office/drawing/2014/main" id="{1DAAC417-CA80-4F9E-B0C5-8CC758B04113}"/>
              </a:ext>
            </a:extLst>
          </p:cNvPr>
          <p:cNvPicPr>
            <a:picLocks noChangeAspect="1"/>
          </p:cNvPicPr>
          <p:nvPr/>
        </p:nvPicPr>
        <p:blipFill>
          <a:blip r:embed="rId2"/>
          <a:stretch>
            <a:fillRect/>
          </a:stretch>
        </p:blipFill>
        <p:spPr>
          <a:xfrm>
            <a:off x="8864127" y="1211099"/>
            <a:ext cx="2291553" cy="4935076"/>
          </a:xfrm>
          <a:prstGeom prst="rect">
            <a:avLst/>
          </a:prstGeom>
        </p:spPr>
      </p:pic>
    </p:spTree>
    <p:extLst>
      <p:ext uri="{BB962C8B-B14F-4D97-AF65-F5344CB8AC3E}">
        <p14:creationId xmlns:p14="http://schemas.microsoft.com/office/powerpoint/2010/main" val="1184185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1E43-850D-44FC-B3AC-39CC4A53187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8325591-5E44-42C5-BC56-4A22706CEAA2}"/>
              </a:ext>
            </a:extLst>
          </p:cNvPr>
          <p:cNvSpPr>
            <a:spLocks noGrp="1"/>
          </p:cNvSpPr>
          <p:nvPr>
            <p:ph idx="1"/>
          </p:nvPr>
        </p:nvSpPr>
        <p:spPr>
          <a:xfrm>
            <a:off x="1097280" y="1384663"/>
            <a:ext cx="10058400" cy="4587948"/>
          </a:xfrm>
        </p:spPr>
        <p:txBody>
          <a:bodyPr/>
          <a:lstStyle/>
          <a:p>
            <a:pPr marL="0">
              <a:buNone/>
            </a:pPr>
            <a:r>
              <a:rPr lang="en-US" b="0" i="0" dirty="0">
                <a:solidFill>
                  <a:srgbClr val="000000"/>
                </a:solidFill>
                <a:effectLst/>
              </a:rPr>
              <a:t>Questions: What is the price tag on each relevant neighborhood featur</a:t>
            </a:r>
            <a:r>
              <a:rPr lang="en-US" dirty="0">
                <a:solidFill>
                  <a:srgbClr val="000000"/>
                </a:solidFill>
              </a:rPr>
              <a:t>e and w</a:t>
            </a:r>
            <a:r>
              <a:rPr lang="en-US" b="0" i="0" dirty="0">
                <a:solidFill>
                  <a:srgbClr val="000000"/>
                </a:solidFill>
                <a:effectLst/>
              </a:rPr>
              <a:t>hat kind of surrounding venues matter the most?</a:t>
            </a:r>
          </a:p>
          <a:p>
            <a:pPr>
              <a:buFont typeface="Arial" panose="020B0604020202020204" pitchFamily="34" charset="0"/>
              <a:buChar char="•"/>
            </a:pPr>
            <a:r>
              <a:rPr lang="en-US" b="0" i="0" dirty="0">
                <a:effectLst/>
              </a:rPr>
              <a:t> Based on a linear regression we found that house buyers are paying a statistically significant premium on proximity to parks, leisure and school venues, while significantly discounting proximity to transportation and recreational venues. The cheapest neighborhood on average, Meadow Village, is also a neighborhood in central Ames, meaning lots of transportation options and recreational venues – as well as restaurants, which also appear with a negative (insignificant) coefficient.</a:t>
            </a:r>
          </a:p>
          <a:p>
            <a:pPr>
              <a:buFont typeface="Arial" panose="020B0604020202020204" pitchFamily="34" charset="0"/>
              <a:buChar char="•"/>
            </a:pPr>
            <a:r>
              <a:rPr lang="en-US" b="0" i="0" dirty="0">
                <a:effectLst/>
              </a:rPr>
              <a:t> The model does not improve the fit from a model based on a simple neighborhood category. This could mainly be due to the degrees of freedom being different. However, the model does tell a story about how </a:t>
            </a:r>
            <a:r>
              <a:rPr lang="en-US" dirty="0"/>
              <a:t>certain </a:t>
            </a:r>
            <a:r>
              <a:rPr lang="en-US" b="0" i="0" dirty="0">
                <a:effectLst/>
              </a:rPr>
              <a:t>venues make the neighborhoods differ in price. The results are therefore useful to e.g. potential house buyers in Ames, as the model can give a fair estimate of the price of any house given a list of the feature inputs with an average error of 14 thousand dollars. </a:t>
            </a:r>
            <a:endParaRPr lang="en-US" dirty="0"/>
          </a:p>
        </p:txBody>
      </p:sp>
    </p:spTree>
    <p:extLst>
      <p:ext uri="{BB962C8B-B14F-4D97-AF65-F5344CB8AC3E}">
        <p14:creationId xmlns:p14="http://schemas.microsoft.com/office/powerpoint/2010/main" val="3242341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1E43-850D-44FC-B3AC-39CC4A531870}"/>
              </a:ext>
            </a:extLst>
          </p:cNvPr>
          <p:cNvSpPr>
            <a:spLocks noGrp="1"/>
          </p:cNvSpPr>
          <p:nvPr>
            <p:ph type="title"/>
          </p:nvPr>
        </p:nvSpPr>
        <p:spPr/>
        <p:txBody>
          <a:bodyPr/>
          <a:lstStyle/>
          <a:p>
            <a:r>
              <a:rPr lang="en-US" dirty="0"/>
              <a:t>Table of content</a:t>
            </a:r>
          </a:p>
        </p:txBody>
      </p:sp>
      <p:sp>
        <p:nvSpPr>
          <p:cNvPr id="3" name="Content Placeholder 2">
            <a:extLst>
              <a:ext uri="{FF2B5EF4-FFF2-40B4-BE49-F238E27FC236}">
                <a16:creationId xmlns:a16="http://schemas.microsoft.com/office/drawing/2014/main" id="{38325591-5E44-42C5-BC56-4A22706CEAA2}"/>
              </a:ext>
            </a:extLst>
          </p:cNvPr>
          <p:cNvSpPr>
            <a:spLocks noGrp="1"/>
          </p:cNvSpPr>
          <p:nvPr>
            <p:ph idx="1"/>
          </p:nvPr>
        </p:nvSpPr>
        <p:spPr>
          <a:xfrm>
            <a:off x="1097280" y="1384663"/>
            <a:ext cx="10058400" cy="4587948"/>
          </a:xfrm>
        </p:spPr>
        <p:txBody>
          <a:bodyPr/>
          <a:lstStyle/>
          <a:p>
            <a:pPr>
              <a:buFont typeface="Arial" panose="020B0604020202020204" pitchFamily="34" charset="0"/>
              <a:buChar char="•"/>
            </a:pPr>
            <a:r>
              <a:rPr lang="en-US" dirty="0"/>
              <a:t> Introduction</a:t>
            </a:r>
          </a:p>
          <a:p>
            <a:pPr>
              <a:buFont typeface="Arial" panose="020B0604020202020204" pitchFamily="34" charset="0"/>
              <a:buChar char="•"/>
            </a:pPr>
            <a:r>
              <a:rPr lang="en-US" dirty="0"/>
              <a:t> Data acquisition</a:t>
            </a:r>
          </a:p>
          <a:p>
            <a:pPr>
              <a:buFont typeface="Arial" panose="020B0604020202020204" pitchFamily="34" charset="0"/>
              <a:buChar char="•"/>
            </a:pPr>
            <a:r>
              <a:rPr lang="en-US" dirty="0"/>
              <a:t> Data cleaning</a:t>
            </a:r>
          </a:p>
          <a:p>
            <a:pPr>
              <a:buFont typeface="Arial" panose="020B0604020202020204" pitchFamily="34" charset="0"/>
              <a:buChar char="•"/>
            </a:pPr>
            <a:r>
              <a:rPr lang="en-US" dirty="0"/>
              <a:t> Feature engineering</a:t>
            </a:r>
          </a:p>
          <a:p>
            <a:pPr>
              <a:buFont typeface="Arial" panose="020B0604020202020204" pitchFamily="34" charset="0"/>
              <a:buChar char="•"/>
            </a:pPr>
            <a:r>
              <a:rPr lang="en-US" dirty="0"/>
              <a:t> Exploratory Data Analysis (EDA)</a:t>
            </a:r>
          </a:p>
          <a:p>
            <a:pPr>
              <a:buFont typeface="Arial" panose="020B0604020202020204" pitchFamily="34" charset="0"/>
              <a:buChar char="•"/>
            </a:pPr>
            <a:r>
              <a:rPr lang="en-US" dirty="0"/>
              <a:t> Linear regression – Price tags</a:t>
            </a:r>
          </a:p>
          <a:p>
            <a:pPr>
              <a:buFont typeface="Arial" panose="020B0604020202020204" pitchFamily="34" charset="0"/>
              <a:buChar char="•"/>
            </a:pPr>
            <a:r>
              <a:rPr lang="en-US" dirty="0"/>
              <a:t> Model building</a:t>
            </a:r>
          </a:p>
          <a:p>
            <a:pPr>
              <a:buFont typeface="Arial" panose="020B0604020202020204" pitchFamily="34" charset="0"/>
              <a:buChar char="•"/>
            </a:pPr>
            <a:r>
              <a:rPr lang="en-US" dirty="0"/>
              <a:t> Model evaluation</a:t>
            </a:r>
          </a:p>
          <a:p>
            <a:pPr>
              <a:buFont typeface="Arial" panose="020B0604020202020204" pitchFamily="34" charset="0"/>
              <a:buChar char="•"/>
            </a:pPr>
            <a:r>
              <a:rPr lang="en-US" dirty="0"/>
              <a:t> Feature importance</a:t>
            </a:r>
          </a:p>
          <a:p>
            <a:pPr>
              <a:buFont typeface="Arial" panose="020B0604020202020204" pitchFamily="34" charset="0"/>
              <a:buChar char="•"/>
            </a:pPr>
            <a:r>
              <a:rPr lang="en-US" dirty="0"/>
              <a:t> Conclusion</a:t>
            </a:r>
          </a:p>
        </p:txBody>
      </p:sp>
    </p:spTree>
    <p:extLst>
      <p:ext uri="{BB962C8B-B14F-4D97-AF65-F5344CB8AC3E}">
        <p14:creationId xmlns:p14="http://schemas.microsoft.com/office/powerpoint/2010/main" val="3488867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1E43-850D-44FC-B3AC-39CC4A53187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8325591-5E44-42C5-BC56-4A22706CEAA2}"/>
              </a:ext>
            </a:extLst>
          </p:cNvPr>
          <p:cNvSpPr>
            <a:spLocks noGrp="1"/>
          </p:cNvSpPr>
          <p:nvPr>
            <p:ph idx="1"/>
          </p:nvPr>
        </p:nvSpPr>
        <p:spPr>
          <a:xfrm>
            <a:off x="1097280" y="1384663"/>
            <a:ext cx="10058400" cy="4587948"/>
          </a:xfrm>
        </p:spPr>
        <p:txBody>
          <a:bodyPr>
            <a:normAutofit/>
          </a:bodyPr>
          <a:lstStyle/>
          <a:p>
            <a:r>
              <a:rPr lang="en-US" b="0" i="0" dirty="0">
                <a:effectLst/>
              </a:rPr>
              <a:t>When attempting to explain house prices, one often considers square footage, number of bedrooms and bathrooms. </a:t>
            </a:r>
          </a:p>
          <a:p>
            <a:endParaRPr lang="en-US" b="0" i="0" dirty="0">
              <a:effectLst/>
            </a:endParaRPr>
          </a:p>
          <a:p>
            <a:r>
              <a:rPr lang="en-US" b="0" i="0" dirty="0">
                <a:effectLst/>
              </a:rPr>
              <a:t>A dataset popularized by Kaggle is the Ames Housing data providing 79 features to predict the price of any given house sold in Ames, Iowa. This dataset contains vast information about the house itself, and also a few pieces of information about proximity to main road or railroads.</a:t>
            </a:r>
            <a:endParaRPr lang="en-US" dirty="0"/>
          </a:p>
          <a:p>
            <a:pPr algn="l"/>
            <a:endParaRPr lang="en-US" b="0" i="0" dirty="0">
              <a:effectLst/>
            </a:endParaRPr>
          </a:p>
          <a:p>
            <a:pPr algn="l"/>
            <a:r>
              <a:rPr lang="en-US" b="0" i="0" dirty="0">
                <a:effectLst/>
              </a:rPr>
              <a:t>This study seeks to answer: </a:t>
            </a:r>
          </a:p>
          <a:p>
            <a:pPr lvl="1">
              <a:buFont typeface="Arial" panose="020B0604020202020204" pitchFamily="34" charset="0"/>
              <a:buChar char="•"/>
            </a:pPr>
            <a:r>
              <a:rPr lang="en-US" b="0" i="0" dirty="0">
                <a:effectLst/>
              </a:rPr>
              <a:t>What is the price tag on each relevant neighborhood feature. </a:t>
            </a:r>
          </a:p>
          <a:p>
            <a:pPr lvl="1">
              <a:buFont typeface="Arial" panose="020B0604020202020204" pitchFamily="34" charset="0"/>
              <a:buChar char="•"/>
            </a:pPr>
            <a:r>
              <a:rPr lang="en-US" b="0" i="0" dirty="0">
                <a:effectLst/>
              </a:rPr>
              <a:t>What kind of surrounding venues matter the most.</a:t>
            </a:r>
          </a:p>
        </p:txBody>
      </p:sp>
    </p:spTree>
    <p:extLst>
      <p:ext uri="{BB962C8B-B14F-4D97-AF65-F5344CB8AC3E}">
        <p14:creationId xmlns:p14="http://schemas.microsoft.com/office/powerpoint/2010/main" val="222370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1E43-850D-44FC-B3AC-39CC4A531870}"/>
              </a:ext>
            </a:extLst>
          </p:cNvPr>
          <p:cNvSpPr>
            <a:spLocks noGrp="1"/>
          </p:cNvSpPr>
          <p:nvPr>
            <p:ph type="title"/>
          </p:nvPr>
        </p:nvSpPr>
        <p:spPr/>
        <p:txBody>
          <a:bodyPr/>
          <a:lstStyle/>
          <a:p>
            <a:r>
              <a:rPr lang="en-US" dirty="0"/>
              <a:t>Data acquisition</a:t>
            </a:r>
          </a:p>
        </p:txBody>
      </p:sp>
      <p:sp>
        <p:nvSpPr>
          <p:cNvPr id="3" name="Content Placeholder 2">
            <a:extLst>
              <a:ext uri="{FF2B5EF4-FFF2-40B4-BE49-F238E27FC236}">
                <a16:creationId xmlns:a16="http://schemas.microsoft.com/office/drawing/2014/main" id="{38325591-5E44-42C5-BC56-4A22706CEAA2}"/>
              </a:ext>
            </a:extLst>
          </p:cNvPr>
          <p:cNvSpPr>
            <a:spLocks noGrp="1"/>
          </p:cNvSpPr>
          <p:nvPr>
            <p:ph idx="1"/>
          </p:nvPr>
        </p:nvSpPr>
        <p:spPr>
          <a:xfrm>
            <a:off x="1097280" y="1384663"/>
            <a:ext cx="10058400" cy="4587948"/>
          </a:xfrm>
        </p:spPr>
        <p:txBody>
          <a:bodyPr/>
          <a:lstStyle/>
          <a:p>
            <a:r>
              <a:rPr lang="en-US" dirty="0"/>
              <a:t>Housing data:</a:t>
            </a:r>
          </a:p>
          <a:p>
            <a:pPr>
              <a:buFont typeface="Arial" panose="020B0604020202020204" pitchFamily="34" charset="0"/>
              <a:buChar char="•"/>
            </a:pPr>
            <a:r>
              <a:rPr lang="en-US" dirty="0"/>
              <a:t> Data retrieved from Kaggle. </a:t>
            </a:r>
          </a:p>
          <a:p>
            <a:pPr>
              <a:buFont typeface="Arial" panose="020B0604020202020204" pitchFamily="34" charset="0"/>
              <a:buChar char="•"/>
            </a:pPr>
            <a:r>
              <a:rPr lang="en-US" dirty="0"/>
              <a:t> The data set comprises of 1460 observations of houses sold in Ames. </a:t>
            </a:r>
          </a:p>
          <a:p>
            <a:pPr>
              <a:buFont typeface="Arial" panose="020B0604020202020204" pitchFamily="34" charset="0"/>
              <a:buChar char="•"/>
            </a:pPr>
            <a:r>
              <a:rPr lang="en-US" dirty="0"/>
              <a:t> The data contains 79 features to explain the sale price of houses sold in Ames.</a:t>
            </a:r>
          </a:p>
          <a:p>
            <a:pPr>
              <a:buFont typeface="Arial" panose="020B0604020202020204" pitchFamily="34" charset="0"/>
              <a:buChar char="•"/>
            </a:pPr>
            <a:r>
              <a:rPr lang="en-US" dirty="0"/>
              <a:t> The data was compiled by Dean De Cock for educational purposes.</a:t>
            </a:r>
          </a:p>
          <a:p>
            <a:pPr marL="0" indent="0">
              <a:buNone/>
            </a:pPr>
            <a:endParaRPr lang="en-US" dirty="0"/>
          </a:p>
          <a:p>
            <a:pPr marL="0" indent="0">
              <a:buNone/>
            </a:pPr>
            <a:r>
              <a:rPr lang="en-US" dirty="0"/>
              <a:t>Neighborhood data:</a:t>
            </a:r>
          </a:p>
          <a:p>
            <a:pPr>
              <a:buFont typeface="Arial" panose="020B0604020202020204" pitchFamily="34" charset="0"/>
              <a:buChar char="•"/>
            </a:pPr>
            <a:r>
              <a:rPr lang="en-US" dirty="0"/>
              <a:t> Venue data in each neighborhood is retrieved using a Foursquare API.</a:t>
            </a:r>
          </a:p>
          <a:p>
            <a:pPr>
              <a:buFont typeface="Arial" panose="020B0604020202020204" pitchFamily="34" charset="0"/>
              <a:buChar char="•"/>
            </a:pPr>
            <a:r>
              <a:rPr lang="en-US" dirty="0"/>
              <a:t> Latitudes and longitudes are gathered using an </a:t>
            </a:r>
            <a:r>
              <a:rPr lang="en-US" dirty="0" err="1"/>
              <a:t>OpenCage</a:t>
            </a:r>
            <a:r>
              <a:rPr lang="en-US" dirty="0"/>
              <a:t> Geocoder API.</a:t>
            </a:r>
          </a:p>
        </p:txBody>
      </p:sp>
    </p:spTree>
    <p:extLst>
      <p:ext uri="{BB962C8B-B14F-4D97-AF65-F5344CB8AC3E}">
        <p14:creationId xmlns:p14="http://schemas.microsoft.com/office/powerpoint/2010/main" val="2120429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1E43-850D-44FC-B3AC-39CC4A531870}"/>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38325591-5E44-42C5-BC56-4A22706CEAA2}"/>
              </a:ext>
            </a:extLst>
          </p:cNvPr>
          <p:cNvSpPr>
            <a:spLocks noGrp="1"/>
          </p:cNvSpPr>
          <p:nvPr>
            <p:ph idx="1"/>
          </p:nvPr>
        </p:nvSpPr>
        <p:spPr>
          <a:xfrm>
            <a:off x="1097280" y="1384663"/>
            <a:ext cx="10058400" cy="4587948"/>
          </a:xfrm>
        </p:spPr>
        <p:txBody>
          <a:bodyPr/>
          <a:lstStyle/>
          <a:p>
            <a:r>
              <a:rPr lang="en-US" dirty="0"/>
              <a:t>Missing values:</a:t>
            </a:r>
          </a:p>
          <a:p>
            <a:pPr>
              <a:buFont typeface="Arial" panose="020B0604020202020204" pitchFamily="34" charset="0"/>
              <a:buChar char="•"/>
            </a:pPr>
            <a:r>
              <a:rPr lang="en-US" dirty="0"/>
              <a:t> For categorical features, e.g. Pool, Alley, Fence, Fireplace, Garage, Basement, are replaced with ‘None’ to obtain a new category of houses sold without the feature.</a:t>
            </a:r>
          </a:p>
          <a:p>
            <a:pPr>
              <a:buFont typeface="Arial" panose="020B0604020202020204" pitchFamily="34" charset="0"/>
              <a:buChar char="•"/>
            </a:pPr>
            <a:r>
              <a:rPr lang="en-US" dirty="0"/>
              <a:t> For numerical features, e.g. </a:t>
            </a:r>
            <a:r>
              <a:rPr lang="en-US" dirty="0" err="1"/>
              <a:t>LotFrontage</a:t>
            </a:r>
            <a:r>
              <a:rPr lang="en-US" dirty="0"/>
              <a:t>, we assigned the mean value.</a:t>
            </a:r>
          </a:p>
          <a:p>
            <a:pPr marL="0" indent="0">
              <a:buNone/>
            </a:pPr>
            <a:endParaRPr lang="en-US" dirty="0"/>
          </a:p>
          <a:p>
            <a:pPr marL="0" indent="0">
              <a:buNone/>
            </a:pPr>
            <a:r>
              <a:rPr lang="en-US" dirty="0"/>
              <a:t>Redundant variables:</a:t>
            </a:r>
          </a:p>
          <a:p>
            <a:pPr>
              <a:buFont typeface="Arial" panose="020B0604020202020204" pitchFamily="34" charset="0"/>
              <a:buChar char="•"/>
            </a:pPr>
            <a:r>
              <a:rPr lang="en-US" dirty="0"/>
              <a:t> We use the VIF factor to capture features that can be constructed through linear combinations of other features to alleviate strong multicollinearity.</a:t>
            </a:r>
          </a:p>
          <a:p>
            <a:pPr lvl="1">
              <a:buFont typeface="Arial" panose="020B0604020202020204" pitchFamily="34" charset="0"/>
              <a:buChar char="•"/>
            </a:pPr>
            <a:r>
              <a:rPr lang="en-US" dirty="0"/>
              <a:t>Only </a:t>
            </a:r>
            <a:r>
              <a:rPr lang="en-US" dirty="0" err="1"/>
              <a:t>GrLivArea</a:t>
            </a:r>
            <a:r>
              <a:rPr lang="en-US" dirty="0"/>
              <a:t>, age and school have VIF factors above 10 in the final feature set. </a:t>
            </a:r>
          </a:p>
          <a:p>
            <a:pPr>
              <a:buFont typeface="Arial" panose="020B0604020202020204" pitchFamily="34" charset="0"/>
              <a:buChar char="•"/>
            </a:pPr>
            <a:r>
              <a:rPr lang="en-US" dirty="0"/>
              <a:t> Exterior2nd and Condition2 are almost identical to Exterior1st and Condition1. Therefore, the second features were dropped.</a:t>
            </a:r>
          </a:p>
        </p:txBody>
      </p:sp>
    </p:spTree>
    <p:extLst>
      <p:ext uri="{BB962C8B-B14F-4D97-AF65-F5344CB8AC3E}">
        <p14:creationId xmlns:p14="http://schemas.microsoft.com/office/powerpoint/2010/main" val="2938939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1E43-850D-44FC-B3AC-39CC4A531870}"/>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38325591-5E44-42C5-BC56-4A22706CEAA2}"/>
              </a:ext>
            </a:extLst>
          </p:cNvPr>
          <p:cNvSpPr>
            <a:spLocks noGrp="1"/>
          </p:cNvSpPr>
          <p:nvPr>
            <p:ph idx="1"/>
          </p:nvPr>
        </p:nvSpPr>
        <p:spPr>
          <a:xfrm>
            <a:off x="1097280" y="1384663"/>
            <a:ext cx="10058400" cy="4587948"/>
          </a:xfrm>
        </p:spPr>
        <p:txBody>
          <a:bodyPr/>
          <a:lstStyle/>
          <a:p>
            <a:pPr marL="0" indent="0">
              <a:buNone/>
            </a:pPr>
            <a:r>
              <a:rPr lang="en-US" dirty="0"/>
              <a:t>Log-transformation of target</a:t>
            </a:r>
          </a:p>
          <a:p>
            <a:pPr>
              <a:buFont typeface="Arial" panose="020B0604020202020204" pitchFamily="34" charset="0"/>
              <a:buChar char="•"/>
            </a:pPr>
            <a:r>
              <a:rPr lang="en-US" dirty="0"/>
              <a:t> To better approach a gaussian distribution of the ‘</a:t>
            </a:r>
            <a:r>
              <a:rPr lang="en-US" dirty="0" err="1"/>
              <a:t>SalePrice</a:t>
            </a:r>
            <a:r>
              <a:rPr lang="en-US" dirty="0"/>
              <a:t>’ target feature, we take the natural log. The resulting distribution is approximately normal.</a:t>
            </a:r>
          </a:p>
        </p:txBody>
      </p:sp>
      <p:pic>
        <p:nvPicPr>
          <p:cNvPr id="5" name="Picture 4">
            <a:extLst>
              <a:ext uri="{FF2B5EF4-FFF2-40B4-BE49-F238E27FC236}">
                <a16:creationId xmlns:a16="http://schemas.microsoft.com/office/drawing/2014/main" id="{F89F8B54-7FC6-4AAF-8E66-22B8380F267F}"/>
              </a:ext>
            </a:extLst>
          </p:cNvPr>
          <p:cNvPicPr>
            <a:picLocks noChangeAspect="1"/>
          </p:cNvPicPr>
          <p:nvPr/>
        </p:nvPicPr>
        <p:blipFill>
          <a:blip r:embed="rId2"/>
          <a:stretch>
            <a:fillRect/>
          </a:stretch>
        </p:blipFill>
        <p:spPr>
          <a:xfrm>
            <a:off x="1097280" y="2534086"/>
            <a:ext cx="10058400" cy="3325167"/>
          </a:xfrm>
          <a:prstGeom prst="rect">
            <a:avLst/>
          </a:prstGeom>
        </p:spPr>
      </p:pic>
    </p:spTree>
    <p:extLst>
      <p:ext uri="{BB962C8B-B14F-4D97-AF65-F5344CB8AC3E}">
        <p14:creationId xmlns:p14="http://schemas.microsoft.com/office/powerpoint/2010/main" val="4274132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1E43-850D-44FC-B3AC-39CC4A531870}"/>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38325591-5E44-42C5-BC56-4A22706CEAA2}"/>
              </a:ext>
            </a:extLst>
          </p:cNvPr>
          <p:cNvSpPr>
            <a:spLocks noGrp="1"/>
          </p:cNvSpPr>
          <p:nvPr>
            <p:ph idx="1"/>
          </p:nvPr>
        </p:nvSpPr>
        <p:spPr>
          <a:xfrm>
            <a:off x="1097280" y="1384663"/>
            <a:ext cx="10058400" cy="4587948"/>
          </a:xfrm>
        </p:spPr>
        <p:txBody>
          <a:bodyPr/>
          <a:lstStyle/>
          <a:p>
            <a:pPr marL="0" indent="0">
              <a:buNone/>
            </a:pPr>
            <a:r>
              <a:rPr lang="en-US" dirty="0"/>
              <a:t>Converting categorical variables</a:t>
            </a:r>
          </a:p>
          <a:p>
            <a:pPr>
              <a:buFont typeface="Arial" panose="020B0604020202020204" pitchFamily="34" charset="0"/>
              <a:buChar char="•"/>
            </a:pPr>
            <a:r>
              <a:rPr lang="en-US" dirty="0"/>
              <a:t> All features with a ranking system were </a:t>
            </a:r>
            <a:br>
              <a:rPr lang="en-US" dirty="0"/>
            </a:br>
            <a:r>
              <a:rPr lang="en-US" dirty="0"/>
              <a:t>converted to numerical: {'Ex': 5, '</a:t>
            </a:r>
            <a:r>
              <a:rPr lang="en-US" dirty="0" err="1"/>
              <a:t>Gd</a:t>
            </a:r>
            <a:r>
              <a:rPr lang="en-US" dirty="0"/>
              <a:t>': 4, </a:t>
            </a:r>
            <a:br>
              <a:rPr lang="en-US" dirty="0"/>
            </a:br>
            <a:r>
              <a:rPr lang="en-US" dirty="0"/>
              <a:t>'TA': 3, 'Fa': 2, 'None': 1, 'Po’:0} (e.g. see </a:t>
            </a:r>
            <a:br>
              <a:rPr lang="en-US" dirty="0"/>
            </a:br>
            <a:r>
              <a:rPr lang="en-US" dirty="0"/>
              <a:t>Kitchen Qual)</a:t>
            </a:r>
          </a:p>
          <a:p>
            <a:pPr>
              <a:buFont typeface="Arial" panose="020B0604020202020204" pitchFamily="34" charset="0"/>
              <a:buChar char="•"/>
            </a:pPr>
            <a:endParaRPr lang="en-US" dirty="0"/>
          </a:p>
          <a:p>
            <a:pPr marL="0" indent="0">
              <a:buNone/>
            </a:pPr>
            <a:r>
              <a:rPr lang="en-US" dirty="0"/>
              <a:t>Age</a:t>
            </a:r>
          </a:p>
          <a:p>
            <a:pPr>
              <a:buFont typeface="Arial" panose="020B0604020202020204" pitchFamily="34" charset="0"/>
              <a:buChar char="•"/>
            </a:pPr>
            <a:r>
              <a:rPr lang="en-US" dirty="0"/>
              <a:t> A feature ‘Age’ was introduced by subtracting</a:t>
            </a:r>
            <a:br>
              <a:rPr lang="en-US" dirty="0"/>
            </a:br>
            <a:r>
              <a:rPr lang="en-US" dirty="0" err="1"/>
              <a:t>YearBuilt</a:t>
            </a:r>
            <a:r>
              <a:rPr lang="en-US" dirty="0"/>
              <a:t> from </a:t>
            </a:r>
            <a:r>
              <a:rPr lang="en-US" dirty="0" err="1"/>
              <a:t>YrSold</a:t>
            </a:r>
            <a:r>
              <a:rPr lang="en-US" dirty="0"/>
              <a:t>. This variable will give an</a:t>
            </a:r>
            <a:br>
              <a:rPr lang="en-US" dirty="0"/>
            </a:br>
            <a:r>
              <a:rPr lang="en-US" dirty="0"/>
              <a:t>indication of whether the house is old or new.</a:t>
            </a:r>
          </a:p>
        </p:txBody>
      </p:sp>
      <p:pic>
        <p:nvPicPr>
          <p:cNvPr id="6" name="Picture 5">
            <a:extLst>
              <a:ext uri="{FF2B5EF4-FFF2-40B4-BE49-F238E27FC236}">
                <a16:creationId xmlns:a16="http://schemas.microsoft.com/office/drawing/2014/main" id="{A08E4DB6-9E1B-4CE4-B8FE-6AAEF5867A18}"/>
              </a:ext>
            </a:extLst>
          </p:cNvPr>
          <p:cNvPicPr>
            <a:picLocks noChangeAspect="1"/>
          </p:cNvPicPr>
          <p:nvPr/>
        </p:nvPicPr>
        <p:blipFill>
          <a:blip r:embed="rId2"/>
          <a:stretch>
            <a:fillRect/>
          </a:stretch>
        </p:blipFill>
        <p:spPr>
          <a:xfrm>
            <a:off x="6660084" y="1336031"/>
            <a:ext cx="4434636" cy="3096306"/>
          </a:xfrm>
          <a:prstGeom prst="rect">
            <a:avLst/>
          </a:prstGeom>
        </p:spPr>
      </p:pic>
    </p:spTree>
    <p:extLst>
      <p:ext uri="{BB962C8B-B14F-4D97-AF65-F5344CB8AC3E}">
        <p14:creationId xmlns:p14="http://schemas.microsoft.com/office/powerpoint/2010/main" val="3567949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1E43-850D-44FC-B3AC-39CC4A531870}"/>
              </a:ext>
            </a:extLst>
          </p:cNvPr>
          <p:cNvSpPr>
            <a:spLocks noGrp="1"/>
          </p:cNvSpPr>
          <p:nvPr>
            <p:ph type="title"/>
          </p:nvPr>
        </p:nvSpPr>
        <p:spPr/>
        <p:txBody>
          <a:bodyPr/>
          <a:lstStyle/>
          <a:p>
            <a:r>
              <a:rPr lang="en-US" dirty="0"/>
              <a:t>EDA – Neighborhood prices</a:t>
            </a:r>
          </a:p>
        </p:txBody>
      </p:sp>
      <p:sp>
        <p:nvSpPr>
          <p:cNvPr id="3" name="Content Placeholder 2">
            <a:extLst>
              <a:ext uri="{FF2B5EF4-FFF2-40B4-BE49-F238E27FC236}">
                <a16:creationId xmlns:a16="http://schemas.microsoft.com/office/drawing/2014/main" id="{38325591-5E44-42C5-BC56-4A22706CEAA2}"/>
              </a:ext>
            </a:extLst>
          </p:cNvPr>
          <p:cNvSpPr>
            <a:spLocks noGrp="1"/>
          </p:cNvSpPr>
          <p:nvPr>
            <p:ph idx="1"/>
          </p:nvPr>
        </p:nvSpPr>
        <p:spPr>
          <a:xfrm>
            <a:off x="1097279" y="1384663"/>
            <a:ext cx="10162903" cy="4587948"/>
          </a:xfrm>
        </p:spPr>
        <p:txBody>
          <a:bodyPr/>
          <a:lstStyle/>
          <a:p>
            <a:pPr>
              <a:buFont typeface="Arial" panose="020B0604020202020204" pitchFamily="34" charset="0"/>
              <a:buChar char="•"/>
            </a:pPr>
            <a:r>
              <a:rPr lang="en-US" dirty="0"/>
              <a:t> Most sales in College Creek and highest average sale price in Northridge. </a:t>
            </a:r>
          </a:p>
          <a:p>
            <a:pPr>
              <a:buFont typeface="Arial" panose="020B0604020202020204" pitchFamily="34" charset="0"/>
              <a:buChar char="•"/>
            </a:pPr>
            <a:r>
              <a:rPr lang="en-US" dirty="0"/>
              <a:t> Almost no sales in Bluestem and cheapest neighborhood on average is Meadow </a:t>
            </a:r>
            <a:r>
              <a:rPr lang="en-US" dirty="0" err="1"/>
              <a:t>Vlg</a:t>
            </a:r>
            <a:r>
              <a:rPr lang="en-US" dirty="0"/>
              <a:t>.</a:t>
            </a:r>
          </a:p>
          <a:p>
            <a:pPr>
              <a:buFont typeface="Arial" panose="020B0604020202020204" pitchFamily="34" charset="0"/>
              <a:buChar char="•"/>
            </a:pPr>
            <a:r>
              <a:rPr lang="en-US" dirty="0"/>
              <a:t> Northridge areas and Stone Brock also spike out in the boxplot as being more expensive.</a:t>
            </a:r>
          </a:p>
          <a:p>
            <a:pPr marL="0" indent="0">
              <a:buNone/>
            </a:pPr>
            <a:endParaRPr lang="en-US" dirty="0"/>
          </a:p>
        </p:txBody>
      </p:sp>
      <p:pic>
        <p:nvPicPr>
          <p:cNvPr id="5" name="Picture 4">
            <a:extLst>
              <a:ext uri="{FF2B5EF4-FFF2-40B4-BE49-F238E27FC236}">
                <a16:creationId xmlns:a16="http://schemas.microsoft.com/office/drawing/2014/main" id="{4151D817-773A-458B-8CB8-92F6B307F86B}"/>
              </a:ext>
            </a:extLst>
          </p:cNvPr>
          <p:cNvPicPr>
            <a:picLocks noChangeAspect="1"/>
          </p:cNvPicPr>
          <p:nvPr/>
        </p:nvPicPr>
        <p:blipFill>
          <a:blip r:embed="rId2"/>
          <a:stretch>
            <a:fillRect/>
          </a:stretch>
        </p:blipFill>
        <p:spPr>
          <a:xfrm>
            <a:off x="783772" y="2613853"/>
            <a:ext cx="7625843" cy="3691152"/>
          </a:xfrm>
          <a:prstGeom prst="rect">
            <a:avLst/>
          </a:prstGeom>
        </p:spPr>
      </p:pic>
      <p:pic>
        <p:nvPicPr>
          <p:cNvPr id="7" name="Picture 6">
            <a:extLst>
              <a:ext uri="{FF2B5EF4-FFF2-40B4-BE49-F238E27FC236}">
                <a16:creationId xmlns:a16="http://schemas.microsoft.com/office/drawing/2014/main" id="{A6F0A449-E19E-414F-8335-9D86FBE28B49}"/>
              </a:ext>
            </a:extLst>
          </p:cNvPr>
          <p:cNvPicPr>
            <a:picLocks noChangeAspect="1"/>
          </p:cNvPicPr>
          <p:nvPr/>
        </p:nvPicPr>
        <p:blipFill rotWithShape="1">
          <a:blip r:embed="rId3"/>
          <a:srcRect t="1845"/>
          <a:stretch/>
        </p:blipFill>
        <p:spPr>
          <a:xfrm>
            <a:off x="8409615" y="2769326"/>
            <a:ext cx="3442751" cy="3535680"/>
          </a:xfrm>
          <a:prstGeom prst="rect">
            <a:avLst/>
          </a:prstGeom>
        </p:spPr>
      </p:pic>
    </p:spTree>
    <p:extLst>
      <p:ext uri="{BB962C8B-B14F-4D97-AF65-F5344CB8AC3E}">
        <p14:creationId xmlns:p14="http://schemas.microsoft.com/office/powerpoint/2010/main" val="3656430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1E43-850D-44FC-B3AC-39CC4A531870}"/>
              </a:ext>
            </a:extLst>
          </p:cNvPr>
          <p:cNvSpPr>
            <a:spLocks noGrp="1"/>
          </p:cNvSpPr>
          <p:nvPr>
            <p:ph type="title"/>
          </p:nvPr>
        </p:nvSpPr>
        <p:spPr/>
        <p:txBody>
          <a:bodyPr/>
          <a:lstStyle/>
          <a:p>
            <a:r>
              <a:rPr lang="en-US" dirty="0"/>
              <a:t>EDA – Bath variables</a:t>
            </a:r>
          </a:p>
        </p:txBody>
      </p:sp>
      <p:sp>
        <p:nvSpPr>
          <p:cNvPr id="3" name="Content Placeholder 2">
            <a:extLst>
              <a:ext uri="{FF2B5EF4-FFF2-40B4-BE49-F238E27FC236}">
                <a16:creationId xmlns:a16="http://schemas.microsoft.com/office/drawing/2014/main" id="{38325591-5E44-42C5-BC56-4A22706CEAA2}"/>
              </a:ext>
            </a:extLst>
          </p:cNvPr>
          <p:cNvSpPr>
            <a:spLocks noGrp="1"/>
          </p:cNvSpPr>
          <p:nvPr>
            <p:ph idx="1"/>
          </p:nvPr>
        </p:nvSpPr>
        <p:spPr>
          <a:xfrm>
            <a:off x="1097279" y="1384663"/>
            <a:ext cx="10162903" cy="4587948"/>
          </a:xfrm>
        </p:spPr>
        <p:txBody>
          <a:bodyPr/>
          <a:lstStyle/>
          <a:p>
            <a:pPr>
              <a:buFont typeface="Arial" panose="020B0604020202020204" pitchFamily="34" charset="0"/>
              <a:buChar char="•"/>
            </a:pPr>
            <a:r>
              <a:rPr lang="en-US" dirty="0"/>
              <a:t> We refer to the Feature Selection and EDA </a:t>
            </a:r>
            <a:br>
              <a:rPr lang="en-US" dirty="0"/>
            </a:br>
            <a:r>
              <a:rPr lang="en-US" dirty="0"/>
              <a:t>notebook for reference to the full exploration </a:t>
            </a:r>
            <a:br>
              <a:rPr lang="en-US" dirty="0"/>
            </a:br>
            <a:r>
              <a:rPr lang="en-US" dirty="0"/>
              <a:t>of categorical and numerical features relation </a:t>
            </a:r>
            <a:br>
              <a:rPr lang="en-US" dirty="0"/>
            </a:br>
            <a:r>
              <a:rPr lang="en-US" dirty="0"/>
              <a:t>to the sales price.</a:t>
            </a:r>
          </a:p>
          <a:p>
            <a:pPr>
              <a:buFont typeface="Arial" panose="020B0604020202020204" pitchFamily="34" charset="0"/>
              <a:buChar char="•"/>
            </a:pPr>
            <a:r>
              <a:rPr lang="en-US" dirty="0"/>
              <a:t> An example is the Bath variables</a:t>
            </a:r>
          </a:p>
          <a:p>
            <a:pPr>
              <a:buFont typeface="Arial" panose="020B0604020202020204" pitchFamily="34" charset="0"/>
              <a:buChar char="•"/>
            </a:pPr>
            <a:r>
              <a:rPr lang="en-US" dirty="0"/>
              <a:t> </a:t>
            </a:r>
            <a:r>
              <a:rPr lang="en-US" dirty="0" err="1"/>
              <a:t>FullBath</a:t>
            </a:r>
            <a:r>
              <a:rPr lang="en-US" dirty="0"/>
              <a:t> display a positive relation to </a:t>
            </a:r>
            <a:br>
              <a:rPr lang="en-US" dirty="0"/>
            </a:br>
            <a:r>
              <a:rPr lang="en-US" dirty="0" err="1"/>
              <a:t>SalePrice_log</a:t>
            </a:r>
            <a:endParaRPr lang="en-US" dirty="0"/>
          </a:p>
          <a:p>
            <a:pPr>
              <a:buFont typeface="Arial" panose="020B0604020202020204" pitchFamily="34" charset="0"/>
              <a:buChar char="•"/>
            </a:pPr>
            <a:r>
              <a:rPr lang="en-US" dirty="0"/>
              <a:t> </a:t>
            </a:r>
            <a:r>
              <a:rPr lang="en-US" dirty="0" err="1"/>
              <a:t>HalfBath</a:t>
            </a:r>
            <a:r>
              <a:rPr lang="en-US" dirty="0"/>
              <a:t> shows no clear pattern</a:t>
            </a:r>
          </a:p>
          <a:p>
            <a:pPr>
              <a:buFont typeface="Arial" panose="020B0604020202020204" pitchFamily="34" charset="0"/>
              <a:buChar char="•"/>
            </a:pPr>
            <a:r>
              <a:rPr lang="en-US" dirty="0"/>
              <a:t> </a:t>
            </a:r>
            <a:r>
              <a:rPr lang="en-US" dirty="0" err="1"/>
              <a:t>HalfBath</a:t>
            </a:r>
            <a:r>
              <a:rPr lang="en-US" dirty="0"/>
              <a:t> was therefore dropped from the </a:t>
            </a:r>
            <a:br>
              <a:rPr lang="en-US" dirty="0"/>
            </a:br>
            <a:r>
              <a:rPr lang="en-US" dirty="0"/>
              <a:t>analysis</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4E014ADC-AB82-4DCC-92CB-B32022229CA7}"/>
              </a:ext>
            </a:extLst>
          </p:cNvPr>
          <p:cNvPicPr>
            <a:picLocks noChangeAspect="1"/>
          </p:cNvPicPr>
          <p:nvPr/>
        </p:nvPicPr>
        <p:blipFill>
          <a:blip r:embed="rId2"/>
          <a:stretch>
            <a:fillRect/>
          </a:stretch>
        </p:blipFill>
        <p:spPr>
          <a:xfrm>
            <a:off x="6306757" y="1291561"/>
            <a:ext cx="4848923" cy="4746840"/>
          </a:xfrm>
          <a:prstGeom prst="rect">
            <a:avLst/>
          </a:prstGeom>
        </p:spPr>
      </p:pic>
    </p:spTree>
    <p:extLst>
      <p:ext uri="{BB962C8B-B14F-4D97-AF65-F5344CB8AC3E}">
        <p14:creationId xmlns:p14="http://schemas.microsoft.com/office/powerpoint/2010/main" val="241191727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1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1453</TotalTime>
  <Words>1580</Words>
  <Application>Microsoft Office PowerPoint</Application>
  <PresentationFormat>Widescreen</PresentationFormat>
  <Paragraphs>137</Paragraphs>
  <Slides>17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Calibri Light</vt:lpstr>
      <vt:lpstr>HelveticaNeueforSAS Light</vt:lpstr>
      <vt:lpstr>Retrospect</vt:lpstr>
      <vt:lpstr>1_Retrospect</vt:lpstr>
      <vt:lpstr>Predicting  House Prices</vt:lpstr>
      <vt:lpstr>Table of content</vt:lpstr>
      <vt:lpstr>Introduction</vt:lpstr>
      <vt:lpstr>Data acquisition</vt:lpstr>
      <vt:lpstr>Data cleaning</vt:lpstr>
      <vt:lpstr>Feature engineering</vt:lpstr>
      <vt:lpstr>Feature engineering</vt:lpstr>
      <vt:lpstr>EDA – Neighborhood prices</vt:lpstr>
      <vt:lpstr>EDA – Bath variables</vt:lpstr>
      <vt:lpstr>EDA - Folium map of neighborhoods</vt:lpstr>
      <vt:lpstr>Linear regression - Price tags</vt:lpstr>
      <vt:lpstr>Model building – Selection</vt:lpstr>
      <vt:lpstr>Model building – Spot check CV</vt:lpstr>
      <vt:lpstr>Model building – Tuning</vt:lpstr>
      <vt:lpstr>Model evaluation</vt:lpstr>
      <vt:lpstr>Feature importance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House Prices</dc:title>
  <dc:creator>Simon Foldberg Jeppesen</dc:creator>
  <cp:lastModifiedBy>Simon Foldberg Jeppesen</cp:lastModifiedBy>
  <cp:revision>53</cp:revision>
  <dcterms:created xsi:type="dcterms:W3CDTF">2020-08-09T10:29:42Z</dcterms:created>
  <dcterms:modified xsi:type="dcterms:W3CDTF">2020-08-10T10:43:27Z</dcterms:modified>
</cp:coreProperties>
</file>