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8" r:id="rId3"/>
  </p:sldMasterIdLst>
  <p:notesMasterIdLst>
    <p:notesMasterId r:id="rId5"/>
  </p:notesMasterIdLst>
  <p:sldIdLst>
    <p:sldId id="256" r:id="rId4"/>
    <p:sldId id="274" r:id="rId6"/>
    <p:sldId id="258" r:id="rId7"/>
    <p:sldId id="1703" r:id="rId8"/>
    <p:sldId id="281" r:id="rId9"/>
    <p:sldId id="284" r:id="rId10"/>
    <p:sldId id="292" r:id="rId11"/>
    <p:sldId id="296" r:id="rId12"/>
    <p:sldId id="1709" r:id="rId13"/>
    <p:sldId id="1744" r:id="rId14"/>
    <p:sldId id="298" r:id="rId15"/>
    <p:sldId id="303" r:id="rId16"/>
    <p:sldId id="1707" r:id="rId17"/>
    <p:sldId id="301" r:id="rId18"/>
    <p:sldId id="302" r:id="rId19"/>
    <p:sldId id="1739" r:id="rId20"/>
    <p:sldId id="1737" r:id="rId21"/>
    <p:sldId id="1738" r:id="rId22"/>
    <p:sldId id="261"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Bobbie" initials="L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9E0"/>
    <a:srgbClr val="2A9CA2"/>
    <a:srgbClr val="258A8F"/>
    <a:srgbClr val="2283CD"/>
    <a:srgbClr val="E71D3A"/>
    <a:srgbClr val="18BCE2"/>
    <a:srgbClr val="55BEC9"/>
    <a:srgbClr val="1561D6"/>
    <a:srgbClr val="0F3453"/>
    <a:srgbClr val="1F3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41" autoAdjust="0"/>
    <p:restoredTop sz="96374" autoAdjust="0"/>
  </p:normalViewPr>
  <p:slideViewPr>
    <p:cSldViewPr snapToGrid="0">
      <p:cViewPr varScale="1">
        <p:scale>
          <a:sx n="90" d="100"/>
          <a:sy n="90" d="100"/>
        </p:scale>
        <p:origin x="328" y="200"/>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9.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CC3DA9-9555-4405-849B-B6E6D880F5B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CC3DA9-9555-4405-849B-B6E6D880F5B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CC3DA9-9555-4405-849B-B6E6D880F5B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CC3DA9-9555-4405-849B-B6E6D880F5B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image" Target="../media/image11.jpeg"/><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304" name="组合 303"/>
          <p:cNvGrpSpPr/>
          <p:nvPr userDrawn="1"/>
        </p:nvGrpSpPr>
        <p:grpSpPr>
          <a:xfrm>
            <a:off x="2416768" y="3809763"/>
            <a:ext cx="7358464" cy="2699894"/>
            <a:chOff x="675908" y="693106"/>
            <a:chExt cx="9053516" cy="3321826"/>
          </a:xfrm>
        </p:grpSpPr>
        <p:sp>
          <p:nvSpPr>
            <p:cNvPr id="305" name="文本框 304"/>
            <p:cNvSpPr txBox="1"/>
            <p:nvPr/>
          </p:nvSpPr>
          <p:spPr>
            <a:xfrm>
              <a:off x="675908"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2</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6" name="文本框 305"/>
            <p:cNvSpPr txBox="1"/>
            <p:nvPr/>
          </p:nvSpPr>
          <p:spPr>
            <a:xfrm>
              <a:off x="2770637"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0</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7" name="文本框 306"/>
            <p:cNvSpPr txBox="1"/>
            <p:nvPr/>
          </p:nvSpPr>
          <p:spPr>
            <a:xfrm>
              <a:off x="4511824"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1</a:t>
              </a:r>
              <a:endParaRPr lang="zh-CN" altLang="en-US" sz="9600" dirty="0">
                <a:solidFill>
                  <a:schemeClr val="accent2">
                    <a:lumMod val="60000"/>
                    <a:lumOff val="40000"/>
                    <a:alpha val="33000"/>
                  </a:schemeClr>
                </a:solidFill>
                <a:latin typeface="Impact" panose="020B0806030902050204" pitchFamily="34" charset="0"/>
              </a:endParaRPr>
            </a:p>
          </p:txBody>
        </p:sp>
        <p:sp>
          <p:nvSpPr>
            <p:cNvPr id="308" name="文本框 307"/>
            <p:cNvSpPr txBox="1"/>
            <p:nvPr/>
          </p:nvSpPr>
          <p:spPr>
            <a:xfrm>
              <a:off x="6960096" y="693106"/>
              <a:ext cx="2769328" cy="3321826"/>
            </a:xfrm>
            <a:prstGeom prst="rect">
              <a:avLst/>
            </a:prstGeom>
            <a:noFill/>
          </p:spPr>
          <p:txBody>
            <a:bodyPr wrap="none" rtlCol="0">
              <a:prstTxWarp prst="textPlain">
                <a:avLst/>
              </a:prstTxWarp>
              <a:spAutoFit/>
            </a:bodyPr>
            <a:lstStyle/>
            <a:p>
              <a:r>
                <a:rPr lang="en-US" altLang="zh-CN" sz="9600" dirty="0">
                  <a:solidFill>
                    <a:schemeClr val="accent2">
                      <a:lumMod val="60000"/>
                      <a:lumOff val="40000"/>
                      <a:alpha val="33000"/>
                    </a:schemeClr>
                  </a:solidFill>
                  <a:latin typeface="Impact" panose="020B0806030902050204" pitchFamily="34" charset="0"/>
                </a:rPr>
                <a:t>8</a:t>
              </a:r>
              <a:endParaRPr lang="zh-CN" altLang="en-US" sz="9600" dirty="0">
                <a:solidFill>
                  <a:schemeClr val="accent2">
                    <a:lumMod val="60000"/>
                    <a:lumOff val="40000"/>
                    <a:alpha val="33000"/>
                  </a:schemeClr>
                </a:solidFill>
                <a:latin typeface="Impact" panose="020B0806030902050204" pitchFamily="34" charset="0"/>
              </a:endParaRPr>
            </a:p>
          </p:txBody>
        </p:sp>
      </p:grpSp>
      <p:grpSp>
        <p:nvGrpSpPr>
          <p:cNvPr id="156" name="组合 155"/>
          <p:cNvGrpSpPr/>
          <p:nvPr userDrawn="1"/>
        </p:nvGrpSpPr>
        <p:grpSpPr>
          <a:xfrm>
            <a:off x="1952528" y="2604407"/>
            <a:ext cx="8286944" cy="3905250"/>
            <a:chOff x="5275263" y="2190750"/>
            <a:chExt cx="6599238" cy="3109913"/>
          </a:xfrm>
        </p:grpSpPr>
        <p:sp>
          <p:nvSpPr>
            <p:cNvPr id="157" name="Freeform 5"/>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8" name="Freeform 6"/>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9" name="Freeform 7"/>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0" name="Freeform 8"/>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1" name="Freeform 9"/>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0"/>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Rectangle 11"/>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4" name="Freeform 12"/>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5" name="Freeform 13"/>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6" name="Freeform 14"/>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7" name="Freeform 15"/>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8" name="Line 16"/>
            <p:cNvSpPr>
              <a:spLocks noChangeShapeType="1"/>
            </p:cNvSpPr>
            <p:nvPr/>
          </p:nvSpPr>
          <p:spPr bwMode="auto">
            <a:xfrm flipH="1" flipV="1">
              <a:off x="7164388" y="5014913"/>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9" name="Freeform 17"/>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0" name="Line 18"/>
            <p:cNvSpPr>
              <a:spLocks noChangeShapeType="1"/>
            </p:cNvSpPr>
            <p:nvPr/>
          </p:nvSpPr>
          <p:spPr bwMode="auto">
            <a:xfrm>
              <a:off x="7966075" y="5153025"/>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1" name="Freeform 19"/>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2" name="Freeform 20"/>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1"/>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Oval 22"/>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5" name="Freeform 23"/>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6" name="Oval 24"/>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7" name="Freeform 25"/>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26"/>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79" name="Freeform 27"/>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0" name="Freeform 28"/>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1" name="Freeform 29"/>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2" name="Freeform 30"/>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3" name="Freeform 31"/>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4" name="Freeform 32"/>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Line 33"/>
            <p:cNvSpPr>
              <a:spLocks noChangeShapeType="1"/>
            </p:cNvSpPr>
            <p:nvPr/>
          </p:nvSpPr>
          <p:spPr bwMode="auto">
            <a:xfrm>
              <a:off x="9334500" y="3733800"/>
              <a:ext cx="153988" cy="619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6" name="Freeform 34"/>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Line 35"/>
            <p:cNvSpPr>
              <a:spLocks noChangeShapeType="1"/>
            </p:cNvSpPr>
            <p:nvPr/>
          </p:nvSpPr>
          <p:spPr bwMode="auto">
            <a:xfrm>
              <a:off x="9653588" y="3859213"/>
              <a:ext cx="153988" cy="587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8" name="Freeform 36"/>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89" name="Freeform 37"/>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0" name="Freeform 38"/>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1" name="Freeform 39"/>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2" name="Freeform 40"/>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3" name="Freeform 41"/>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4" name="Freeform 42"/>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5" name="Freeform 43"/>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6" name="Freeform 44"/>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7" name="Freeform 45"/>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8" name="Freeform 46"/>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99" name="Freeform 47"/>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0" name="Freeform 48"/>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1" name="Freeform 49"/>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2" name="Freeform 50"/>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3" name="Freeform 51"/>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4" name="Freeform 52"/>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5" name="Freeform 53"/>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6" name="Freeform 54"/>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7" name="Freeform 55"/>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8" name="Freeform 56"/>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09" name="Freeform 57"/>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0" name="Freeform 58"/>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1" name="Freeform 59"/>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2" name="Freeform 60"/>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3" name="Freeform 61"/>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4" name="Freeform 62"/>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5" name="Freeform 63"/>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6" name="Freeform 64"/>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7" name="Freeform 65"/>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8" name="Freeform 66"/>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19" name="Freeform 67"/>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0" name="Freeform 68"/>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1" name="Freeform 69"/>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2" name="Freeform 70"/>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3" name="Freeform 71"/>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4" name="Freeform 72"/>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5" name="Freeform 73"/>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6" name="Freeform 74"/>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7" name="Freeform 75"/>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8" name="Freeform 76"/>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29" name="Freeform 77"/>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78"/>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1" name="Freeform 79"/>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32" name="Freeform 80"/>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3" name="Line 81"/>
            <p:cNvSpPr>
              <a:spLocks noChangeShapeType="1"/>
            </p:cNvSpPr>
            <p:nvPr/>
          </p:nvSpPr>
          <p:spPr bwMode="auto">
            <a:xfrm>
              <a:off x="7337425" y="2614613"/>
              <a:ext cx="15875"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4" name="Freeform 82"/>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35" name="Freeform 83"/>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6" name="Line 84"/>
            <p:cNvSpPr>
              <a:spLocks noChangeShapeType="1"/>
            </p:cNvSpPr>
            <p:nvPr/>
          </p:nvSpPr>
          <p:spPr bwMode="auto">
            <a:xfrm>
              <a:off x="7112000" y="2917825"/>
              <a:ext cx="228600"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7" name="Line 85"/>
            <p:cNvSpPr>
              <a:spLocks noChangeShapeType="1"/>
            </p:cNvSpPr>
            <p:nvPr/>
          </p:nvSpPr>
          <p:spPr bwMode="auto">
            <a:xfrm>
              <a:off x="8031163" y="2608263"/>
              <a:ext cx="230188"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8" name="Line 86"/>
            <p:cNvSpPr>
              <a:spLocks noChangeShapeType="1"/>
            </p:cNvSpPr>
            <p:nvPr/>
          </p:nvSpPr>
          <p:spPr bwMode="auto">
            <a:xfrm flipV="1">
              <a:off x="7135813" y="2681288"/>
              <a:ext cx="919163"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9" name="Line 87"/>
            <p:cNvSpPr>
              <a:spLocks noChangeShapeType="1"/>
            </p:cNvSpPr>
            <p:nvPr/>
          </p:nvSpPr>
          <p:spPr bwMode="auto">
            <a:xfrm flipV="1">
              <a:off x="7316788" y="3222625"/>
              <a:ext cx="920750"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0" name="Line 88"/>
            <p:cNvSpPr>
              <a:spLocks noChangeShapeType="1"/>
            </p:cNvSpPr>
            <p:nvPr/>
          </p:nvSpPr>
          <p:spPr bwMode="auto">
            <a:xfrm flipH="1">
              <a:off x="7278688" y="3370263"/>
              <a:ext cx="147638"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1" name="Line 89"/>
            <p:cNvSpPr>
              <a:spLocks noChangeShapeType="1"/>
            </p:cNvSpPr>
            <p:nvPr/>
          </p:nvSpPr>
          <p:spPr bwMode="auto">
            <a:xfrm flipH="1">
              <a:off x="7243763" y="3263900"/>
              <a:ext cx="147638"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2" name="Line 90"/>
            <p:cNvSpPr>
              <a:spLocks noChangeShapeType="1"/>
            </p:cNvSpPr>
            <p:nvPr/>
          </p:nvSpPr>
          <p:spPr bwMode="auto">
            <a:xfrm flipH="1">
              <a:off x="7208838" y="3157538"/>
              <a:ext cx="146050"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3" name="Line 91"/>
            <p:cNvSpPr>
              <a:spLocks noChangeShapeType="1"/>
            </p:cNvSpPr>
            <p:nvPr/>
          </p:nvSpPr>
          <p:spPr bwMode="auto">
            <a:xfrm flipH="1">
              <a:off x="7172325" y="3054350"/>
              <a:ext cx="147638" cy="476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4" name="Freeform 92"/>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5" name="Freeform 93"/>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46" name="Freeform 94"/>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47" name="Freeform 95"/>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48" name="Line 96"/>
            <p:cNvSpPr>
              <a:spLocks noChangeShapeType="1"/>
            </p:cNvSpPr>
            <p:nvPr/>
          </p:nvSpPr>
          <p:spPr bwMode="auto">
            <a:xfrm>
              <a:off x="7753350" y="419735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9" name="Line 97"/>
            <p:cNvSpPr>
              <a:spLocks noChangeShapeType="1"/>
            </p:cNvSpPr>
            <p:nvPr/>
          </p:nvSpPr>
          <p:spPr bwMode="auto">
            <a:xfrm>
              <a:off x="7731125" y="4291013"/>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0" name="Line 98"/>
            <p:cNvSpPr>
              <a:spLocks noChangeShapeType="1"/>
            </p:cNvSpPr>
            <p:nvPr/>
          </p:nvSpPr>
          <p:spPr bwMode="auto">
            <a:xfrm>
              <a:off x="7710488" y="4383088"/>
              <a:ext cx="414338" cy="968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1" name="Line 99"/>
            <p:cNvSpPr>
              <a:spLocks noChangeShapeType="1"/>
            </p:cNvSpPr>
            <p:nvPr/>
          </p:nvSpPr>
          <p:spPr bwMode="auto">
            <a:xfrm>
              <a:off x="7688263" y="4478338"/>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2" name="Line 100"/>
            <p:cNvSpPr>
              <a:spLocks noChangeShapeType="1"/>
            </p:cNvSpPr>
            <p:nvPr/>
          </p:nvSpPr>
          <p:spPr bwMode="auto">
            <a:xfrm>
              <a:off x="7667625" y="457200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3" name="Freeform 101"/>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4" name="Freeform 102"/>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5" name="Freeform 103"/>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6" name="Freeform 104"/>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7" name="Freeform 105"/>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8" name="Freeform 106"/>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59" name="Freeform 107"/>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0" name="Freeform 108"/>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1" name="Freeform 109"/>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2" name="Freeform 110"/>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3" name="Freeform 111"/>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4" name="Freeform 112"/>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5" name="Freeform 113"/>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6" name="Freeform 114"/>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7" name="Freeform 115"/>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8" name="Freeform 116"/>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69" name="Freeform 117"/>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0" name="Freeform 118"/>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1" name="Freeform 119"/>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2" name="Freeform 120"/>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3" name="Freeform 121"/>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4" name="Freeform 122"/>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5" name="Freeform 123"/>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6" name="Freeform 124"/>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7" name="Freeform 125"/>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8" name="Freeform 126"/>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79" name="Freeform 127"/>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0" name="Freeform 128"/>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1" name="Freeform 129"/>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Line 130"/>
            <p:cNvSpPr>
              <a:spLocks noChangeShapeType="1"/>
            </p:cNvSpPr>
            <p:nvPr/>
          </p:nvSpPr>
          <p:spPr bwMode="auto">
            <a:xfrm>
              <a:off x="6369050" y="3190875"/>
              <a:ext cx="88900" cy="460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3" name="Freeform 131"/>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Line 132"/>
            <p:cNvSpPr>
              <a:spLocks noChangeShapeType="1"/>
            </p:cNvSpPr>
            <p:nvPr/>
          </p:nvSpPr>
          <p:spPr bwMode="auto">
            <a:xfrm>
              <a:off x="6529388" y="3273425"/>
              <a:ext cx="203200" cy="10477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5" name="Freeform 133"/>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6" name="Freeform 134"/>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7" name="Freeform 135"/>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8" name="Freeform 136"/>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9" name="Freeform 137"/>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90" name="Freeform 138"/>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Line 139"/>
            <p:cNvSpPr>
              <a:spLocks noChangeShapeType="1"/>
            </p:cNvSpPr>
            <p:nvPr/>
          </p:nvSpPr>
          <p:spPr bwMode="auto">
            <a:xfrm flipH="1" flipV="1">
              <a:off x="7038975" y="2305050"/>
              <a:ext cx="52388" cy="1365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2" name="Freeform 140"/>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3" name="Freeform 141"/>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4" name="Freeform 142"/>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5" name="Line 143"/>
            <p:cNvSpPr>
              <a:spLocks noChangeShapeType="1"/>
            </p:cNvSpPr>
            <p:nvPr/>
          </p:nvSpPr>
          <p:spPr bwMode="auto">
            <a:xfrm>
              <a:off x="5448300" y="2619375"/>
              <a:ext cx="127000" cy="317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9801" name="副标题 2"/>
          <p:cNvSpPr>
            <a:spLocks noGrp="1"/>
          </p:cNvSpPr>
          <p:nvPr userDrawn="1">
            <p:ph type="subTitle" idx="1"/>
          </p:nvPr>
        </p:nvSpPr>
        <p:spPr>
          <a:xfrm>
            <a:off x="671513" y="2209384"/>
            <a:ext cx="10848976" cy="558799"/>
          </a:xfrm>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12" name="文本占位符 13"/>
          <p:cNvSpPr>
            <a:spLocks noGrp="1"/>
          </p:cNvSpPr>
          <p:nvPr userDrawn="1">
            <p:ph type="body" sz="quarter" idx="10" hasCustomPrompt="1"/>
          </p:nvPr>
        </p:nvSpPr>
        <p:spPr>
          <a:xfrm>
            <a:off x="669925" y="5594644"/>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669925" y="5901898"/>
            <a:ext cx="2045144" cy="248371"/>
          </a:xfrm>
        </p:spPr>
        <p:txBody>
          <a:bodyPr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2" name="标题 1"/>
          <p:cNvSpPr>
            <a:spLocks noGrp="1"/>
          </p:cNvSpPr>
          <p:nvPr userDrawn="1">
            <p:ph type="ctrTitle"/>
          </p:nvPr>
        </p:nvSpPr>
        <p:spPr>
          <a:xfrm>
            <a:off x="671513" y="1174344"/>
            <a:ext cx="10848976" cy="1010167"/>
          </a:xfrm>
        </p:spPr>
        <p:txBody>
          <a:bodyPr anchor="ctr">
            <a:normAutofit/>
          </a:bodyPr>
          <a:lstStyle>
            <a:lvl1pPr algn="ctr">
              <a:defRPr sz="4000" b="1">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1174750" y="2070997"/>
            <a:ext cx="4535055" cy="656792"/>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1174750" y="2962933"/>
            <a:ext cx="4546600"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endParaRPr lang="en-US" altLang="zh-CN" dirty="0"/>
          </a:p>
        </p:txBody>
      </p:sp>
      <p:cxnSp>
        <p:nvCxnSpPr>
          <p:cNvPr id="13" name="直接连接符 12"/>
          <p:cNvCxnSpPr/>
          <p:nvPr userDrawn="1"/>
        </p:nvCxnSpPr>
        <p:spPr>
          <a:xfrm>
            <a:off x="6857460" y="462852"/>
            <a:ext cx="5334540" cy="245451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任意多边形: 形状 13"/>
          <p:cNvSpPr/>
          <p:nvPr userDrawn="1"/>
        </p:nvSpPr>
        <p:spPr>
          <a:xfrm>
            <a:off x="6273129" y="1"/>
            <a:ext cx="5918871" cy="2704140"/>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userDrawn="1"/>
        </p:nvCxnSpPr>
        <p:spPr>
          <a:xfrm>
            <a:off x="5863771" y="0"/>
            <a:ext cx="771417" cy="35494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7837714" y="0"/>
            <a:ext cx="3753817" cy="17272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10740571" y="1553029"/>
            <a:ext cx="1451429" cy="667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userDrawn="1"/>
        </p:nvGrpSpPr>
        <p:grpSpPr>
          <a:xfrm flipH="1" flipV="1">
            <a:off x="-2" y="4876799"/>
            <a:ext cx="3323771" cy="1981199"/>
            <a:chOff x="5167085" y="0"/>
            <a:chExt cx="7024915" cy="3018971"/>
          </a:xfrm>
          <a:solidFill>
            <a:schemeClr val="accent6">
              <a:lumMod val="60000"/>
              <a:lumOff val="40000"/>
            </a:schemeClr>
          </a:solidFill>
        </p:grpSpPr>
        <p:cxnSp>
          <p:nvCxnSpPr>
            <p:cNvPr id="19" name="直接连接符 18"/>
            <p:cNvCxnSpPr/>
            <p:nvPr/>
          </p:nvCxnSpPr>
          <p:spPr>
            <a:xfrm>
              <a:off x="6270171" y="478971"/>
              <a:ext cx="5921829" cy="2540000"/>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任意多边形: 形状 21"/>
            <p:cNvSpPr/>
            <p:nvPr/>
          </p:nvSpPr>
          <p:spPr>
            <a:xfrm>
              <a:off x="5621510" y="1"/>
              <a:ext cx="6570490" cy="2798314"/>
            </a:xfrm>
            <a:custGeom>
              <a:avLst/>
              <a:gdLst>
                <a:gd name="connsiteX0" fmla="*/ 0 w 6570490"/>
                <a:gd name="connsiteY0" fmla="*/ 0 h 2798314"/>
                <a:gd name="connsiteX1" fmla="*/ 6570490 w 6570490"/>
                <a:gd name="connsiteY1" fmla="*/ 0 h 2798314"/>
                <a:gd name="connsiteX2" fmla="*/ 6570490 w 6570490"/>
                <a:gd name="connsiteY2" fmla="*/ 2798314 h 2798314"/>
              </a:gdLst>
              <a:ahLst/>
              <a:cxnLst>
                <a:cxn ang="0">
                  <a:pos x="connsiteX0" y="connsiteY0"/>
                </a:cxn>
                <a:cxn ang="0">
                  <a:pos x="connsiteX1" y="connsiteY1"/>
                </a:cxn>
                <a:cxn ang="0">
                  <a:pos x="connsiteX2" y="connsiteY2"/>
                </a:cxn>
              </a:cxnLst>
              <a:rect l="l" t="t" r="r" b="b"/>
              <a:pathLst>
                <a:path w="6570490" h="2798314">
                  <a:moveTo>
                    <a:pt x="0" y="0"/>
                  </a:moveTo>
                  <a:lnTo>
                    <a:pt x="6570490" y="0"/>
                  </a:lnTo>
                  <a:lnTo>
                    <a:pt x="6570490" y="27983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5167085" y="0"/>
              <a:ext cx="856344" cy="367304"/>
            </a:xfrm>
            <a:prstGeom prst="line">
              <a:avLst/>
            </a:prstGeom>
            <a:grpFill/>
            <a:ln w="1587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1289049" y="1130300"/>
            <a:ext cx="4127502" cy="1458321"/>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a:t>Conclusion</a:t>
            </a:r>
            <a:endParaRPr lang="zh-CN" altLang="en-US" dirty="0"/>
          </a:p>
        </p:txBody>
      </p:sp>
      <p:sp>
        <p:nvSpPr>
          <p:cNvPr id="14" name="文本占位符 62"/>
          <p:cNvSpPr>
            <a:spLocks noGrp="1"/>
          </p:cNvSpPr>
          <p:nvPr userDrawn="1">
            <p:ph type="body" sz="quarter" idx="17" hasCustomPrompt="1"/>
          </p:nvPr>
        </p:nvSpPr>
        <p:spPr>
          <a:xfrm>
            <a:off x="6775449" y="1404362"/>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userDrawn="1">
            <p:ph type="body" sz="quarter" idx="18" hasCustomPrompt="1"/>
          </p:nvPr>
        </p:nvSpPr>
        <p:spPr>
          <a:xfrm>
            <a:off x="6775449" y="1719996"/>
            <a:ext cx="3511551"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24" name="组合 23"/>
          <p:cNvGrpSpPr/>
          <p:nvPr userDrawn="1"/>
        </p:nvGrpSpPr>
        <p:grpSpPr>
          <a:xfrm rot="10800000">
            <a:off x="910771" y="2574749"/>
            <a:ext cx="8324850" cy="3923113"/>
            <a:chOff x="5275263" y="2190750"/>
            <a:chExt cx="6599238" cy="3109913"/>
          </a:xfrm>
        </p:grpSpPr>
        <p:sp>
          <p:nvSpPr>
            <p:cNvPr id="25" name="Freeform 5"/>
            <p:cNvSpPr/>
            <p:nvPr/>
          </p:nvSpPr>
          <p:spPr bwMode="auto">
            <a:xfrm>
              <a:off x="8628063" y="4195763"/>
              <a:ext cx="890588" cy="977900"/>
            </a:xfrm>
            <a:custGeom>
              <a:avLst/>
              <a:gdLst>
                <a:gd name="T0" fmla="*/ 244 w 479"/>
                <a:gd name="T1" fmla="*/ 12 h 525"/>
                <a:gd name="T2" fmla="*/ 33 w 479"/>
                <a:gd name="T3" fmla="*/ 121 h 525"/>
                <a:gd name="T4" fmla="*/ 12 w 479"/>
                <a:gd name="T5" fmla="*/ 186 h 525"/>
                <a:gd name="T6" fmla="*/ 15 w 479"/>
                <a:gd name="T7" fmla="*/ 191 h 525"/>
                <a:gd name="T8" fmla="*/ 32 w 479"/>
                <a:gd name="T9" fmla="*/ 225 h 525"/>
                <a:gd name="T10" fmla="*/ 150 w 479"/>
                <a:gd name="T11" fmla="*/ 453 h 525"/>
                <a:gd name="T12" fmla="*/ 167 w 479"/>
                <a:gd name="T13" fmla="*/ 487 h 525"/>
                <a:gd name="T14" fmla="*/ 170 w 479"/>
                <a:gd name="T15" fmla="*/ 492 h 525"/>
                <a:gd name="T16" fmla="*/ 235 w 479"/>
                <a:gd name="T17" fmla="*/ 513 h 525"/>
                <a:gd name="T18" fmla="*/ 446 w 479"/>
                <a:gd name="T19" fmla="*/ 404 h 525"/>
                <a:gd name="T20" fmla="*/ 467 w 479"/>
                <a:gd name="T21" fmla="*/ 339 h 525"/>
                <a:gd name="T22" fmla="*/ 464 w 479"/>
                <a:gd name="T23" fmla="*/ 334 h 525"/>
                <a:gd name="T24" fmla="*/ 447 w 479"/>
                <a:gd name="T25" fmla="*/ 300 h 525"/>
                <a:gd name="T26" fmla="*/ 329 w 479"/>
                <a:gd name="T27" fmla="*/ 72 h 525"/>
                <a:gd name="T28" fmla="*/ 312 w 479"/>
                <a:gd name="T29" fmla="*/ 38 h 525"/>
                <a:gd name="T30" fmla="*/ 309 w 479"/>
                <a:gd name="T31" fmla="*/ 33 h 525"/>
                <a:gd name="T32" fmla="*/ 244 w 479"/>
                <a:gd name="T33" fmla="*/ 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9" h="525">
                  <a:moveTo>
                    <a:pt x="244" y="12"/>
                  </a:moveTo>
                  <a:cubicBezTo>
                    <a:pt x="33" y="121"/>
                    <a:pt x="33" y="121"/>
                    <a:pt x="33" y="121"/>
                  </a:cubicBezTo>
                  <a:cubicBezTo>
                    <a:pt x="9" y="133"/>
                    <a:pt x="0" y="162"/>
                    <a:pt x="12" y="186"/>
                  </a:cubicBezTo>
                  <a:cubicBezTo>
                    <a:pt x="15" y="191"/>
                    <a:pt x="15" y="191"/>
                    <a:pt x="15" y="191"/>
                  </a:cubicBezTo>
                  <a:cubicBezTo>
                    <a:pt x="32" y="225"/>
                    <a:pt x="32" y="225"/>
                    <a:pt x="32" y="225"/>
                  </a:cubicBezTo>
                  <a:cubicBezTo>
                    <a:pt x="150" y="453"/>
                    <a:pt x="150" y="453"/>
                    <a:pt x="150" y="453"/>
                  </a:cubicBezTo>
                  <a:cubicBezTo>
                    <a:pt x="167" y="487"/>
                    <a:pt x="167" y="487"/>
                    <a:pt x="167" y="487"/>
                  </a:cubicBezTo>
                  <a:cubicBezTo>
                    <a:pt x="170" y="492"/>
                    <a:pt x="170" y="492"/>
                    <a:pt x="170" y="492"/>
                  </a:cubicBezTo>
                  <a:cubicBezTo>
                    <a:pt x="182" y="516"/>
                    <a:pt x="211" y="525"/>
                    <a:pt x="235" y="513"/>
                  </a:cubicBezTo>
                  <a:cubicBezTo>
                    <a:pt x="446" y="404"/>
                    <a:pt x="446" y="404"/>
                    <a:pt x="446" y="404"/>
                  </a:cubicBezTo>
                  <a:cubicBezTo>
                    <a:pt x="470" y="392"/>
                    <a:pt x="479" y="363"/>
                    <a:pt x="467" y="339"/>
                  </a:cubicBezTo>
                  <a:cubicBezTo>
                    <a:pt x="464" y="334"/>
                    <a:pt x="464" y="334"/>
                    <a:pt x="464" y="334"/>
                  </a:cubicBezTo>
                  <a:cubicBezTo>
                    <a:pt x="447" y="300"/>
                    <a:pt x="447" y="300"/>
                    <a:pt x="447" y="300"/>
                  </a:cubicBezTo>
                  <a:cubicBezTo>
                    <a:pt x="329" y="72"/>
                    <a:pt x="329" y="72"/>
                    <a:pt x="329" y="72"/>
                  </a:cubicBezTo>
                  <a:cubicBezTo>
                    <a:pt x="312" y="38"/>
                    <a:pt x="312" y="38"/>
                    <a:pt x="312" y="38"/>
                  </a:cubicBezTo>
                  <a:cubicBezTo>
                    <a:pt x="309" y="33"/>
                    <a:pt x="309" y="33"/>
                    <a:pt x="309" y="33"/>
                  </a:cubicBezTo>
                  <a:cubicBezTo>
                    <a:pt x="297" y="10"/>
                    <a:pt x="268" y="0"/>
                    <a:pt x="244" y="1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 name="Freeform 6"/>
            <p:cNvSpPr/>
            <p:nvPr/>
          </p:nvSpPr>
          <p:spPr bwMode="auto">
            <a:xfrm>
              <a:off x="8596313" y="4133850"/>
              <a:ext cx="922338" cy="1039813"/>
            </a:xfrm>
            <a:custGeom>
              <a:avLst/>
              <a:gdLst>
                <a:gd name="T0" fmla="*/ 244 w 496"/>
                <a:gd name="T1" fmla="*/ 12 h 558"/>
                <a:gd name="T2" fmla="*/ 33 w 496"/>
                <a:gd name="T3" fmla="*/ 121 h 558"/>
                <a:gd name="T4" fmla="*/ 12 w 496"/>
                <a:gd name="T5" fmla="*/ 186 h 558"/>
                <a:gd name="T6" fmla="*/ 187 w 496"/>
                <a:gd name="T7" fmla="*/ 525 h 558"/>
                <a:gd name="T8" fmla="*/ 252 w 496"/>
                <a:gd name="T9" fmla="*/ 546 h 558"/>
                <a:gd name="T10" fmla="*/ 463 w 496"/>
                <a:gd name="T11" fmla="*/ 437 h 558"/>
                <a:gd name="T12" fmla="*/ 484 w 496"/>
                <a:gd name="T13" fmla="*/ 372 h 558"/>
                <a:gd name="T14" fmla="*/ 309 w 496"/>
                <a:gd name="T15" fmla="*/ 33 h 558"/>
                <a:gd name="T16" fmla="*/ 244 w 496"/>
                <a:gd name="T17" fmla="*/ 1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6" h="558">
                  <a:moveTo>
                    <a:pt x="244" y="12"/>
                  </a:moveTo>
                  <a:cubicBezTo>
                    <a:pt x="33" y="121"/>
                    <a:pt x="33" y="121"/>
                    <a:pt x="33" y="121"/>
                  </a:cubicBezTo>
                  <a:cubicBezTo>
                    <a:pt x="9" y="133"/>
                    <a:pt x="0" y="162"/>
                    <a:pt x="12" y="186"/>
                  </a:cubicBezTo>
                  <a:cubicBezTo>
                    <a:pt x="187" y="525"/>
                    <a:pt x="187" y="525"/>
                    <a:pt x="187" y="525"/>
                  </a:cubicBezTo>
                  <a:cubicBezTo>
                    <a:pt x="199" y="549"/>
                    <a:pt x="228" y="558"/>
                    <a:pt x="252" y="546"/>
                  </a:cubicBezTo>
                  <a:cubicBezTo>
                    <a:pt x="463" y="437"/>
                    <a:pt x="463" y="437"/>
                    <a:pt x="463" y="437"/>
                  </a:cubicBezTo>
                  <a:cubicBezTo>
                    <a:pt x="487" y="425"/>
                    <a:pt x="496" y="396"/>
                    <a:pt x="484" y="372"/>
                  </a:cubicBezTo>
                  <a:cubicBezTo>
                    <a:pt x="309" y="33"/>
                    <a:pt x="309" y="33"/>
                    <a:pt x="309" y="33"/>
                  </a:cubicBezTo>
                  <a:cubicBezTo>
                    <a:pt x="297" y="9"/>
                    <a:pt x="268" y="0"/>
                    <a:pt x="244" y="12"/>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7"/>
            <p:cNvSpPr/>
            <p:nvPr/>
          </p:nvSpPr>
          <p:spPr bwMode="auto">
            <a:xfrm>
              <a:off x="8655050" y="4265613"/>
              <a:ext cx="804863" cy="773113"/>
            </a:xfrm>
            <a:custGeom>
              <a:avLst/>
              <a:gdLst>
                <a:gd name="T0" fmla="*/ 507 w 507"/>
                <a:gd name="T1" fmla="*/ 308 h 487"/>
                <a:gd name="T2" fmla="*/ 159 w 507"/>
                <a:gd name="T3" fmla="*/ 487 h 487"/>
                <a:gd name="T4" fmla="*/ 0 w 507"/>
                <a:gd name="T5" fmla="*/ 180 h 487"/>
                <a:gd name="T6" fmla="*/ 348 w 507"/>
                <a:gd name="T7" fmla="*/ 0 h 487"/>
                <a:gd name="T8" fmla="*/ 507 w 507"/>
                <a:gd name="T9" fmla="*/ 308 h 487"/>
              </a:gdLst>
              <a:ahLst/>
              <a:cxnLst>
                <a:cxn ang="0">
                  <a:pos x="T0" y="T1"/>
                </a:cxn>
                <a:cxn ang="0">
                  <a:pos x="T2" y="T3"/>
                </a:cxn>
                <a:cxn ang="0">
                  <a:pos x="T4" y="T5"/>
                </a:cxn>
                <a:cxn ang="0">
                  <a:pos x="T6" y="T7"/>
                </a:cxn>
                <a:cxn ang="0">
                  <a:pos x="T8" y="T9"/>
                </a:cxn>
              </a:cxnLst>
              <a:rect l="0" t="0" r="r" b="b"/>
              <a:pathLst>
                <a:path w="507" h="487">
                  <a:moveTo>
                    <a:pt x="507" y="308"/>
                  </a:moveTo>
                  <a:lnTo>
                    <a:pt x="159" y="487"/>
                  </a:lnTo>
                  <a:lnTo>
                    <a:pt x="0" y="180"/>
                  </a:lnTo>
                  <a:lnTo>
                    <a:pt x="348" y="0"/>
                  </a:lnTo>
                  <a:lnTo>
                    <a:pt x="507" y="30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8" name="Freeform 8"/>
            <p:cNvSpPr/>
            <p:nvPr/>
          </p:nvSpPr>
          <p:spPr bwMode="auto">
            <a:xfrm>
              <a:off x="9169400" y="4929188"/>
              <a:ext cx="84138" cy="85725"/>
            </a:xfrm>
            <a:custGeom>
              <a:avLst/>
              <a:gdLst>
                <a:gd name="T0" fmla="*/ 5 w 45"/>
                <a:gd name="T1" fmla="*/ 32 h 46"/>
                <a:gd name="T2" fmla="*/ 14 w 45"/>
                <a:gd name="T3" fmla="*/ 5 h 46"/>
                <a:gd name="T4" fmla="*/ 40 w 45"/>
                <a:gd name="T5" fmla="*/ 14 h 46"/>
                <a:gd name="T6" fmla="*/ 32 w 45"/>
                <a:gd name="T7" fmla="*/ 41 h 46"/>
                <a:gd name="T8" fmla="*/ 5 w 45"/>
                <a:gd name="T9" fmla="*/ 32 h 46"/>
              </a:gdLst>
              <a:ahLst/>
              <a:cxnLst>
                <a:cxn ang="0">
                  <a:pos x="T0" y="T1"/>
                </a:cxn>
                <a:cxn ang="0">
                  <a:pos x="T2" y="T3"/>
                </a:cxn>
                <a:cxn ang="0">
                  <a:pos x="T4" y="T5"/>
                </a:cxn>
                <a:cxn ang="0">
                  <a:pos x="T6" y="T7"/>
                </a:cxn>
                <a:cxn ang="0">
                  <a:pos x="T8" y="T9"/>
                </a:cxn>
              </a:cxnLst>
              <a:rect l="0" t="0" r="r" b="b"/>
              <a:pathLst>
                <a:path w="45" h="46">
                  <a:moveTo>
                    <a:pt x="5" y="32"/>
                  </a:moveTo>
                  <a:cubicBezTo>
                    <a:pt x="0" y="22"/>
                    <a:pt x="4" y="10"/>
                    <a:pt x="14" y="5"/>
                  </a:cubicBezTo>
                  <a:cubicBezTo>
                    <a:pt x="23" y="0"/>
                    <a:pt x="35" y="4"/>
                    <a:pt x="40" y="14"/>
                  </a:cubicBezTo>
                  <a:cubicBezTo>
                    <a:pt x="45" y="24"/>
                    <a:pt x="42" y="36"/>
                    <a:pt x="32" y="41"/>
                  </a:cubicBezTo>
                  <a:cubicBezTo>
                    <a:pt x="22" y="46"/>
                    <a:pt x="10" y="42"/>
                    <a:pt x="5" y="3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29" name="Freeform 9"/>
            <p:cNvSpPr/>
            <p:nvPr/>
          </p:nvSpPr>
          <p:spPr bwMode="auto">
            <a:xfrm>
              <a:off x="9012238" y="4225925"/>
              <a:ext cx="52388" cy="49213"/>
            </a:xfrm>
            <a:custGeom>
              <a:avLst/>
              <a:gdLst>
                <a:gd name="T0" fmla="*/ 3 w 28"/>
                <a:gd name="T1" fmla="*/ 19 h 27"/>
                <a:gd name="T2" fmla="*/ 9 w 28"/>
                <a:gd name="T3" fmla="*/ 3 h 27"/>
                <a:gd name="T4" fmla="*/ 25 w 28"/>
                <a:gd name="T5" fmla="*/ 8 h 27"/>
                <a:gd name="T6" fmla="*/ 19 w 28"/>
                <a:gd name="T7" fmla="*/ 24 h 27"/>
                <a:gd name="T8" fmla="*/ 3 w 28"/>
                <a:gd name="T9" fmla="*/ 19 h 27"/>
              </a:gdLst>
              <a:ahLst/>
              <a:cxnLst>
                <a:cxn ang="0">
                  <a:pos x="T0" y="T1"/>
                </a:cxn>
                <a:cxn ang="0">
                  <a:pos x="T2" y="T3"/>
                </a:cxn>
                <a:cxn ang="0">
                  <a:pos x="T4" y="T5"/>
                </a:cxn>
                <a:cxn ang="0">
                  <a:pos x="T6" y="T7"/>
                </a:cxn>
                <a:cxn ang="0">
                  <a:pos x="T8" y="T9"/>
                </a:cxn>
              </a:cxnLst>
              <a:rect l="0" t="0" r="r" b="b"/>
              <a:pathLst>
                <a:path w="28" h="27">
                  <a:moveTo>
                    <a:pt x="3" y="19"/>
                  </a:moveTo>
                  <a:cubicBezTo>
                    <a:pt x="0" y="13"/>
                    <a:pt x="3" y="6"/>
                    <a:pt x="9" y="3"/>
                  </a:cubicBezTo>
                  <a:cubicBezTo>
                    <a:pt x="14" y="0"/>
                    <a:pt x="22" y="2"/>
                    <a:pt x="25" y="8"/>
                  </a:cubicBezTo>
                  <a:cubicBezTo>
                    <a:pt x="28" y="14"/>
                    <a:pt x="25" y="21"/>
                    <a:pt x="19" y="24"/>
                  </a:cubicBezTo>
                  <a:cubicBezTo>
                    <a:pt x="14" y="27"/>
                    <a:pt x="6" y="25"/>
                    <a:pt x="3" y="19"/>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
            <p:cNvSpPr/>
            <p:nvPr/>
          </p:nvSpPr>
          <p:spPr bwMode="auto">
            <a:xfrm>
              <a:off x="8770938" y="4259263"/>
              <a:ext cx="223838" cy="144463"/>
            </a:xfrm>
            <a:custGeom>
              <a:avLst/>
              <a:gdLst>
                <a:gd name="T0" fmla="*/ 110 w 120"/>
                <a:gd name="T1" fmla="*/ 30 h 78"/>
                <a:gd name="T2" fmla="*/ 23 w 120"/>
                <a:gd name="T3" fmla="*/ 75 h 78"/>
                <a:gd name="T4" fmla="*/ 3 w 120"/>
                <a:gd name="T5" fmla="*/ 68 h 78"/>
                <a:gd name="T6" fmla="*/ 3 w 120"/>
                <a:gd name="T7" fmla="*/ 68 h 78"/>
                <a:gd name="T8" fmla="*/ 10 w 120"/>
                <a:gd name="T9" fmla="*/ 48 h 78"/>
                <a:gd name="T10" fmla="*/ 96 w 120"/>
                <a:gd name="T11" fmla="*/ 4 h 78"/>
                <a:gd name="T12" fmla="*/ 116 w 120"/>
                <a:gd name="T13" fmla="*/ 10 h 78"/>
                <a:gd name="T14" fmla="*/ 116 w 120"/>
                <a:gd name="T15" fmla="*/ 10 h 78"/>
                <a:gd name="T16" fmla="*/ 110 w 120"/>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78">
                  <a:moveTo>
                    <a:pt x="110" y="30"/>
                  </a:moveTo>
                  <a:cubicBezTo>
                    <a:pt x="23" y="75"/>
                    <a:pt x="23" y="75"/>
                    <a:pt x="23" y="75"/>
                  </a:cubicBezTo>
                  <a:cubicBezTo>
                    <a:pt x="16" y="78"/>
                    <a:pt x="7" y="75"/>
                    <a:pt x="3" y="68"/>
                  </a:cubicBezTo>
                  <a:cubicBezTo>
                    <a:pt x="3" y="68"/>
                    <a:pt x="3" y="68"/>
                    <a:pt x="3" y="68"/>
                  </a:cubicBezTo>
                  <a:cubicBezTo>
                    <a:pt x="0" y="61"/>
                    <a:pt x="2" y="52"/>
                    <a:pt x="10" y="48"/>
                  </a:cubicBezTo>
                  <a:cubicBezTo>
                    <a:pt x="96" y="4"/>
                    <a:pt x="96" y="4"/>
                    <a:pt x="96" y="4"/>
                  </a:cubicBezTo>
                  <a:cubicBezTo>
                    <a:pt x="104" y="0"/>
                    <a:pt x="112" y="3"/>
                    <a:pt x="116" y="10"/>
                  </a:cubicBezTo>
                  <a:cubicBezTo>
                    <a:pt x="116" y="10"/>
                    <a:pt x="116" y="10"/>
                    <a:pt x="116" y="10"/>
                  </a:cubicBezTo>
                  <a:cubicBezTo>
                    <a:pt x="120" y="17"/>
                    <a:pt x="117" y="26"/>
                    <a:pt x="110" y="30"/>
                  </a:cubicBezTo>
                  <a:close/>
                </a:path>
              </a:pathLst>
            </a:custGeom>
            <a:solidFill>
              <a:srgbClr val="3333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11"/>
            <p:cNvSpPr>
              <a:spLocks noChangeArrowheads="1"/>
            </p:cNvSpPr>
            <p:nvPr/>
          </p:nvSpPr>
          <p:spPr bwMode="auto">
            <a:xfrm rot="19920000">
              <a:off x="8897938" y="4468813"/>
              <a:ext cx="365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700" b="0" i="0" u="none" strike="noStrike" cap="none" normalizeH="0" baseline="0">
                  <a:ln>
                    <a:noFill/>
                  </a:ln>
                  <a:solidFill>
                    <a:srgbClr val="8F959E"/>
                  </a:solidFill>
                  <a:effectLst/>
                  <a:latin typeface="Times New Roman" panose="02020603050405020304" pitchFamily="18" charset="0"/>
                </a:rPr>
                <a:t>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Freeform 12"/>
            <p:cNvSpPr/>
            <p:nvPr/>
          </p:nvSpPr>
          <p:spPr bwMode="auto">
            <a:xfrm>
              <a:off x="9217025" y="4270375"/>
              <a:ext cx="63500" cy="76200"/>
            </a:xfrm>
            <a:custGeom>
              <a:avLst/>
              <a:gdLst>
                <a:gd name="T0" fmla="*/ 40 w 40"/>
                <a:gd name="T1" fmla="*/ 39 h 48"/>
                <a:gd name="T2" fmla="*/ 20 w 40"/>
                <a:gd name="T3" fmla="*/ 48 h 48"/>
                <a:gd name="T4" fmla="*/ 0 w 40"/>
                <a:gd name="T5" fmla="*/ 10 h 48"/>
                <a:gd name="T6" fmla="*/ 20 w 40"/>
                <a:gd name="T7" fmla="*/ 0 h 48"/>
                <a:gd name="T8" fmla="*/ 40 w 40"/>
                <a:gd name="T9" fmla="*/ 39 h 48"/>
              </a:gdLst>
              <a:ahLst/>
              <a:cxnLst>
                <a:cxn ang="0">
                  <a:pos x="T0" y="T1"/>
                </a:cxn>
                <a:cxn ang="0">
                  <a:pos x="T2" y="T3"/>
                </a:cxn>
                <a:cxn ang="0">
                  <a:pos x="T4" y="T5"/>
                </a:cxn>
                <a:cxn ang="0">
                  <a:pos x="T6" y="T7"/>
                </a:cxn>
                <a:cxn ang="0">
                  <a:pos x="T8" y="T9"/>
                </a:cxn>
              </a:cxnLst>
              <a:rect l="0" t="0" r="r" b="b"/>
              <a:pathLst>
                <a:path w="40" h="48">
                  <a:moveTo>
                    <a:pt x="40" y="39"/>
                  </a:moveTo>
                  <a:lnTo>
                    <a:pt x="20" y="48"/>
                  </a:lnTo>
                  <a:lnTo>
                    <a:pt x="0" y="10"/>
                  </a:lnTo>
                  <a:lnTo>
                    <a:pt x="20" y="0"/>
                  </a:lnTo>
                  <a:lnTo>
                    <a:pt x="40"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5" name="Freeform 13"/>
            <p:cNvSpPr/>
            <p:nvPr/>
          </p:nvSpPr>
          <p:spPr bwMode="auto">
            <a:xfrm>
              <a:off x="9267825" y="4368800"/>
              <a:ext cx="63500" cy="76200"/>
            </a:xfrm>
            <a:custGeom>
              <a:avLst/>
              <a:gdLst>
                <a:gd name="T0" fmla="*/ 40 w 40"/>
                <a:gd name="T1" fmla="*/ 38 h 48"/>
                <a:gd name="T2" fmla="*/ 20 w 40"/>
                <a:gd name="T3" fmla="*/ 48 h 48"/>
                <a:gd name="T4" fmla="*/ 0 w 40"/>
                <a:gd name="T5" fmla="*/ 9 h 48"/>
                <a:gd name="T6" fmla="*/ 20 w 40"/>
                <a:gd name="T7" fmla="*/ 0 h 48"/>
                <a:gd name="T8" fmla="*/ 40 w 40"/>
                <a:gd name="T9" fmla="*/ 38 h 48"/>
              </a:gdLst>
              <a:ahLst/>
              <a:cxnLst>
                <a:cxn ang="0">
                  <a:pos x="T0" y="T1"/>
                </a:cxn>
                <a:cxn ang="0">
                  <a:pos x="T2" y="T3"/>
                </a:cxn>
                <a:cxn ang="0">
                  <a:pos x="T4" y="T5"/>
                </a:cxn>
                <a:cxn ang="0">
                  <a:pos x="T6" y="T7"/>
                </a:cxn>
                <a:cxn ang="0">
                  <a:pos x="T8" y="T9"/>
                </a:cxn>
              </a:cxnLst>
              <a:rect l="0" t="0" r="r" b="b"/>
              <a:pathLst>
                <a:path w="40" h="48">
                  <a:moveTo>
                    <a:pt x="40" y="38"/>
                  </a:moveTo>
                  <a:lnTo>
                    <a:pt x="20" y="48"/>
                  </a:lnTo>
                  <a:lnTo>
                    <a:pt x="0" y="9"/>
                  </a:lnTo>
                  <a:lnTo>
                    <a:pt x="20" y="0"/>
                  </a:lnTo>
                  <a:lnTo>
                    <a:pt x="40"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6" name="Freeform 14"/>
            <p:cNvSpPr/>
            <p:nvPr/>
          </p:nvSpPr>
          <p:spPr bwMode="auto">
            <a:xfrm>
              <a:off x="8805863" y="4905375"/>
              <a:ext cx="61913" cy="76200"/>
            </a:xfrm>
            <a:custGeom>
              <a:avLst/>
              <a:gdLst>
                <a:gd name="T0" fmla="*/ 39 w 39"/>
                <a:gd name="T1" fmla="*/ 37 h 48"/>
                <a:gd name="T2" fmla="*/ 20 w 39"/>
                <a:gd name="T3" fmla="*/ 48 h 48"/>
                <a:gd name="T4" fmla="*/ 0 w 39"/>
                <a:gd name="T5" fmla="*/ 9 h 48"/>
                <a:gd name="T6" fmla="*/ 20 w 39"/>
                <a:gd name="T7" fmla="*/ 0 h 48"/>
                <a:gd name="T8" fmla="*/ 39 w 39"/>
                <a:gd name="T9" fmla="*/ 37 h 48"/>
              </a:gdLst>
              <a:ahLst/>
              <a:cxnLst>
                <a:cxn ang="0">
                  <a:pos x="T0" y="T1"/>
                </a:cxn>
                <a:cxn ang="0">
                  <a:pos x="T2" y="T3"/>
                </a:cxn>
                <a:cxn ang="0">
                  <a:pos x="T4" y="T5"/>
                </a:cxn>
                <a:cxn ang="0">
                  <a:pos x="T6" y="T7"/>
                </a:cxn>
                <a:cxn ang="0">
                  <a:pos x="T8" y="T9"/>
                </a:cxn>
              </a:cxnLst>
              <a:rect l="0" t="0" r="r" b="b"/>
              <a:pathLst>
                <a:path w="39" h="48">
                  <a:moveTo>
                    <a:pt x="39" y="37"/>
                  </a:moveTo>
                  <a:lnTo>
                    <a:pt x="20" y="48"/>
                  </a:lnTo>
                  <a:lnTo>
                    <a:pt x="0" y="9"/>
                  </a:lnTo>
                  <a:lnTo>
                    <a:pt x="20" y="0"/>
                  </a:lnTo>
                  <a:lnTo>
                    <a:pt x="39" y="37"/>
                  </a:lnTo>
                  <a:close/>
                </a:path>
              </a:pathLst>
            </a:custGeom>
            <a:solidFill>
              <a:srgbClr val="8F959E"/>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7" name="Freeform 15"/>
            <p:cNvSpPr/>
            <p:nvPr/>
          </p:nvSpPr>
          <p:spPr bwMode="auto">
            <a:xfrm>
              <a:off x="7207250" y="4945063"/>
              <a:ext cx="341313" cy="274638"/>
            </a:xfrm>
            <a:custGeom>
              <a:avLst/>
              <a:gdLst>
                <a:gd name="T0" fmla="*/ 90 w 184"/>
                <a:gd name="T1" fmla="*/ 143 h 148"/>
                <a:gd name="T2" fmla="*/ 54 w 184"/>
                <a:gd name="T3" fmla="*/ 137 h 148"/>
                <a:gd name="T4" fmla="*/ 6 w 184"/>
                <a:gd name="T5" fmla="*/ 68 h 148"/>
                <a:gd name="T6" fmla="*/ 10 w 184"/>
                <a:gd name="T7" fmla="*/ 44 h 148"/>
                <a:gd name="T8" fmla="*/ 38 w 184"/>
                <a:gd name="T9" fmla="*/ 12 h 148"/>
                <a:gd name="T10" fmla="*/ 53 w 184"/>
                <a:gd name="T11" fmla="*/ 8 h 148"/>
                <a:gd name="T12" fmla="*/ 132 w 184"/>
                <a:gd name="T13" fmla="*/ 14 h 148"/>
                <a:gd name="T14" fmla="*/ 155 w 184"/>
                <a:gd name="T15" fmla="*/ 25 h 148"/>
                <a:gd name="T16" fmla="*/ 175 w 184"/>
                <a:gd name="T17" fmla="*/ 77 h 148"/>
                <a:gd name="T18" fmla="*/ 164 w 184"/>
                <a:gd name="T19" fmla="*/ 102 h 148"/>
                <a:gd name="T20" fmla="*/ 90 w 184"/>
                <a:gd name="T21" fmla="*/ 1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148">
                  <a:moveTo>
                    <a:pt x="90" y="143"/>
                  </a:moveTo>
                  <a:cubicBezTo>
                    <a:pt x="54" y="137"/>
                    <a:pt x="54" y="137"/>
                    <a:pt x="54" y="137"/>
                  </a:cubicBezTo>
                  <a:cubicBezTo>
                    <a:pt x="22" y="131"/>
                    <a:pt x="0" y="100"/>
                    <a:pt x="6" y="68"/>
                  </a:cubicBezTo>
                  <a:cubicBezTo>
                    <a:pt x="10" y="44"/>
                    <a:pt x="10" y="44"/>
                    <a:pt x="10" y="44"/>
                  </a:cubicBezTo>
                  <a:cubicBezTo>
                    <a:pt x="12" y="29"/>
                    <a:pt x="23" y="17"/>
                    <a:pt x="38" y="12"/>
                  </a:cubicBezTo>
                  <a:cubicBezTo>
                    <a:pt x="53" y="8"/>
                    <a:pt x="53" y="8"/>
                    <a:pt x="53" y="8"/>
                  </a:cubicBezTo>
                  <a:cubicBezTo>
                    <a:pt x="79" y="0"/>
                    <a:pt x="107" y="3"/>
                    <a:pt x="132" y="14"/>
                  </a:cubicBezTo>
                  <a:cubicBezTo>
                    <a:pt x="155" y="25"/>
                    <a:pt x="155" y="25"/>
                    <a:pt x="155" y="25"/>
                  </a:cubicBezTo>
                  <a:cubicBezTo>
                    <a:pt x="175" y="34"/>
                    <a:pt x="184" y="57"/>
                    <a:pt x="175" y="77"/>
                  </a:cubicBezTo>
                  <a:cubicBezTo>
                    <a:pt x="164" y="102"/>
                    <a:pt x="164" y="102"/>
                    <a:pt x="164" y="102"/>
                  </a:cubicBezTo>
                  <a:cubicBezTo>
                    <a:pt x="152" y="132"/>
                    <a:pt x="121" y="148"/>
                    <a:pt x="90" y="14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38" name="Line 16"/>
            <p:cNvSpPr>
              <a:spLocks noChangeShapeType="1"/>
            </p:cNvSpPr>
            <p:nvPr/>
          </p:nvSpPr>
          <p:spPr bwMode="auto">
            <a:xfrm flipH="1" flipV="1">
              <a:off x="7164388" y="5014913"/>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7651750" y="5021263"/>
              <a:ext cx="317500" cy="279400"/>
            </a:xfrm>
            <a:custGeom>
              <a:avLst/>
              <a:gdLst>
                <a:gd name="T0" fmla="*/ 60 w 171"/>
                <a:gd name="T1" fmla="*/ 138 h 150"/>
                <a:gd name="T2" fmla="*/ 96 w 171"/>
                <a:gd name="T3" fmla="*/ 144 h 150"/>
                <a:gd name="T4" fmla="*/ 165 w 171"/>
                <a:gd name="T5" fmla="*/ 95 h 150"/>
                <a:gd name="T6" fmla="*/ 169 w 171"/>
                <a:gd name="T7" fmla="*/ 71 h 150"/>
                <a:gd name="T8" fmla="*/ 153 w 171"/>
                <a:gd name="T9" fmla="*/ 32 h 150"/>
                <a:gd name="T10" fmla="*/ 140 w 171"/>
                <a:gd name="T11" fmla="*/ 23 h 150"/>
                <a:gd name="T12" fmla="*/ 63 w 171"/>
                <a:gd name="T13" fmla="*/ 2 h 150"/>
                <a:gd name="T14" fmla="*/ 38 w 171"/>
                <a:gd name="T15" fmla="*/ 5 h 150"/>
                <a:gd name="T16" fmla="*/ 2 w 171"/>
                <a:gd name="T17" fmla="*/ 47 h 150"/>
                <a:gd name="T18" fmla="*/ 4 w 171"/>
                <a:gd name="T19" fmla="*/ 75 h 150"/>
                <a:gd name="T20" fmla="*/ 60 w 171"/>
                <a:gd name="T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150">
                  <a:moveTo>
                    <a:pt x="60" y="138"/>
                  </a:moveTo>
                  <a:cubicBezTo>
                    <a:pt x="96" y="144"/>
                    <a:pt x="96" y="144"/>
                    <a:pt x="96" y="144"/>
                  </a:cubicBezTo>
                  <a:cubicBezTo>
                    <a:pt x="128" y="150"/>
                    <a:pt x="159" y="128"/>
                    <a:pt x="165" y="95"/>
                  </a:cubicBezTo>
                  <a:cubicBezTo>
                    <a:pt x="169" y="71"/>
                    <a:pt x="169" y="71"/>
                    <a:pt x="169" y="71"/>
                  </a:cubicBezTo>
                  <a:cubicBezTo>
                    <a:pt x="171" y="56"/>
                    <a:pt x="165" y="41"/>
                    <a:pt x="153" y="32"/>
                  </a:cubicBezTo>
                  <a:cubicBezTo>
                    <a:pt x="140" y="23"/>
                    <a:pt x="140" y="23"/>
                    <a:pt x="140" y="23"/>
                  </a:cubicBezTo>
                  <a:cubicBezTo>
                    <a:pt x="118" y="7"/>
                    <a:pt x="90" y="0"/>
                    <a:pt x="63" y="2"/>
                  </a:cubicBezTo>
                  <a:cubicBezTo>
                    <a:pt x="38" y="5"/>
                    <a:pt x="38" y="5"/>
                    <a:pt x="38" y="5"/>
                  </a:cubicBezTo>
                  <a:cubicBezTo>
                    <a:pt x="16" y="7"/>
                    <a:pt x="0" y="26"/>
                    <a:pt x="2" y="47"/>
                  </a:cubicBezTo>
                  <a:cubicBezTo>
                    <a:pt x="4" y="75"/>
                    <a:pt x="4" y="75"/>
                    <a:pt x="4" y="75"/>
                  </a:cubicBezTo>
                  <a:cubicBezTo>
                    <a:pt x="6" y="107"/>
                    <a:pt x="29" y="133"/>
                    <a:pt x="60" y="1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0" name="Line 18"/>
            <p:cNvSpPr>
              <a:spLocks noChangeShapeType="1"/>
            </p:cNvSpPr>
            <p:nvPr/>
          </p:nvSpPr>
          <p:spPr bwMode="auto">
            <a:xfrm>
              <a:off x="7966075" y="5153025"/>
              <a:ext cx="60325" cy="111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Freeform 19"/>
            <p:cNvSpPr/>
            <p:nvPr/>
          </p:nvSpPr>
          <p:spPr bwMode="auto">
            <a:xfrm>
              <a:off x="7535863" y="4991100"/>
              <a:ext cx="123825" cy="69850"/>
            </a:xfrm>
            <a:custGeom>
              <a:avLst/>
              <a:gdLst>
                <a:gd name="T0" fmla="*/ 0 w 67"/>
                <a:gd name="T1" fmla="*/ 26 h 38"/>
                <a:gd name="T2" fmla="*/ 67 w 67"/>
                <a:gd name="T3" fmla="*/ 38 h 38"/>
              </a:gdLst>
              <a:ahLst/>
              <a:cxnLst>
                <a:cxn ang="0">
                  <a:pos x="T0" y="T1"/>
                </a:cxn>
                <a:cxn ang="0">
                  <a:pos x="T2" y="T3"/>
                </a:cxn>
              </a:cxnLst>
              <a:rect l="0" t="0" r="r" b="b"/>
              <a:pathLst>
                <a:path w="67" h="38">
                  <a:moveTo>
                    <a:pt x="0" y="26"/>
                  </a:moveTo>
                  <a:cubicBezTo>
                    <a:pt x="0" y="26"/>
                    <a:pt x="40" y="0"/>
                    <a:pt x="67" y="38"/>
                  </a:cubicBez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Freeform 20"/>
            <p:cNvSpPr/>
            <p:nvPr/>
          </p:nvSpPr>
          <p:spPr bwMode="auto">
            <a:xfrm>
              <a:off x="7666038" y="5035550"/>
              <a:ext cx="220663" cy="84138"/>
            </a:xfrm>
            <a:custGeom>
              <a:avLst/>
              <a:gdLst>
                <a:gd name="T0" fmla="*/ 1 w 119"/>
                <a:gd name="T1" fmla="*/ 39 h 45"/>
                <a:gd name="T2" fmla="*/ 1 w 119"/>
                <a:gd name="T3" fmla="*/ 44 h 45"/>
                <a:gd name="T4" fmla="*/ 119 w 119"/>
                <a:gd name="T5" fmla="*/ 15 h 45"/>
                <a:gd name="T6" fmla="*/ 84 w 119"/>
                <a:gd name="T7" fmla="*/ 2 h 45"/>
                <a:gd name="T8" fmla="*/ 56 w 119"/>
                <a:gd name="T9" fmla="*/ 1 h 45"/>
                <a:gd name="T10" fmla="*/ 30 w 119"/>
                <a:gd name="T11" fmla="*/ 4 h 45"/>
                <a:gd name="T12" fmla="*/ 1 w 119"/>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 y="39"/>
                  </a:moveTo>
                  <a:cubicBezTo>
                    <a:pt x="1" y="44"/>
                    <a:pt x="1" y="44"/>
                    <a:pt x="1" y="44"/>
                  </a:cubicBezTo>
                  <a:cubicBezTo>
                    <a:pt x="48" y="45"/>
                    <a:pt x="91" y="34"/>
                    <a:pt x="119" y="15"/>
                  </a:cubicBezTo>
                  <a:cubicBezTo>
                    <a:pt x="108" y="9"/>
                    <a:pt x="96" y="5"/>
                    <a:pt x="84" y="2"/>
                  </a:cubicBezTo>
                  <a:cubicBezTo>
                    <a:pt x="75" y="1"/>
                    <a:pt x="65" y="0"/>
                    <a:pt x="56" y="1"/>
                  </a:cubicBezTo>
                  <a:cubicBezTo>
                    <a:pt x="30" y="4"/>
                    <a:pt x="30" y="4"/>
                    <a:pt x="30" y="4"/>
                  </a:cubicBezTo>
                  <a:cubicBezTo>
                    <a:pt x="13" y="6"/>
                    <a:pt x="0" y="21"/>
                    <a:pt x="1"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1"/>
            <p:cNvSpPr/>
            <p:nvPr/>
          </p:nvSpPr>
          <p:spPr bwMode="auto">
            <a:xfrm>
              <a:off x="7321550" y="4959350"/>
              <a:ext cx="212725" cy="131763"/>
            </a:xfrm>
            <a:custGeom>
              <a:avLst/>
              <a:gdLst>
                <a:gd name="T0" fmla="*/ 105 w 114"/>
                <a:gd name="T1" fmla="*/ 71 h 71"/>
                <a:gd name="T2" fmla="*/ 107 w 114"/>
                <a:gd name="T3" fmla="*/ 66 h 71"/>
                <a:gd name="T4" fmla="*/ 90 w 114"/>
                <a:gd name="T5" fmla="*/ 23 h 71"/>
                <a:gd name="T6" fmla="*/ 90 w 114"/>
                <a:gd name="T7" fmla="*/ 23 h 71"/>
                <a:gd name="T8" fmla="*/ 67 w 114"/>
                <a:gd name="T9" fmla="*/ 13 h 71"/>
                <a:gd name="T10" fmla="*/ 0 w 114"/>
                <a:gd name="T11" fmla="*/ 5 h 71"/>
                <a:gd name="T12" fmla="*/ 105 w 114"/>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14" h="71">
                  <a:moveTo>
                    <a:pt x="105" y="71"/>
                  </a:moveTo>
                  <a:cubicBezTo>
                    <a:pt x="107" y="66"/>
                    <a:pt x="107" y="66"/>
                    <a:pt x="107" y="66"/>
                  </a:cubicBezTo>
                  <a:cubicBezTo>
                    <a:pt x="114" y="50"/>
                    <a:pt x="107" y="31"/>
                    <a:pt x="90" y="23"/>
                  </a:cubicBezTo>
                  <a:cubicBezTo>
                    <a:pt x="90" y="23"/>
                    <a:pt x="90" y="23"/>
                    <a:pt x="90" y="23"/>
                  </a:cubicBezTo>
                  <a:cubicBezTo>
                    <a:pt x="67" y="13"/>
                    <a:pt x="67" y="13"/>
                    <a:pt x="67" y="13"/>
                  </a:cubicBezTo>
                  <a:cubicBezTo>
                    <a:pt x="46" y="3"/>
                    <a:pt x="23" y="0"/>
                    <a:pt x="0" y="5"/>
                  </a:cubicBezTo>
                  <a:cubicBezTo>
                    <a:pt x="21" y="33"/>
                    <a:pt x="59" y="57"/>
                    <a:pt x="105"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22"/>
            <p:cNvSpPr>
              <a:spLocks noChangeArrowheads="1"/>
            </p:cNvSpPr>
            <p:nvPr/>
          </p:nvSpPr>
          <p:spPr bwMode="auto">
            <a:xfrm>
              <a:off x="6424613" y="3767138"/>
              <a:ext cx="758825" cy="758825"/>
            </a:xfrm>
            <a:prstGeom prst="ellipse">
              <a:avLst/>
            </a:pr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5" name="Freeform 23"/>
            <p:cNvSpPr/>
            <p:nvPr/>
          </p:nvSpPr>
          <p:spPr bwMode="auto">
            <a:xfrm>
              <a:off x="6530975" y="3871913"/>
              <a:ext cx="717550" cy="549275"/>
            </a:xfrm>
            <a:custGeom>
              <a:avLst/>
              <a:gdLst>
                <a:gd name="T0" fmla="*/ 365 w 386"/>
                <a:gd name="T1" fmla="*/ 126 h 295"/>
                <a:gd name="T2" fmla="*/ 293 w 386"/>
                <a:gd name="T3" fmla="*/ 126 h 295"/>
                <a:gd name="T4" fmla="*/ 147 w 386"/>
                <a:gd name="T5" fmla="*/ 0 h 295"/>
                <a:gd name="T6" fmla="*/ 0 w 386"/>
                <a:gd name="T7" fmla="*/ 148 h 295"/>
                <a:gd name="T8" fmla="*/ 147 w 386"/>
                <a:gd name="T9" fmla="*/ 295 h 295"/>
                <a:gd name="T10" fmla="*/ 293 w 386"/>
                <a:gd name="T11" fmla="*/ 169 h 295"/>
                <a:gd name="T12" fmla="*/ 365 w 386"/>
                <a:gd name="T13" fmla="*/ 169 h 295"/>
                <a:gd name="T14" fmla="*/ 386 w 386"/>
                <a:gd name="T15" fmla="*/ 148 h 295"/>
                <a:gd name="T16" fmla="*/ 365 w 386"/>
                <a:gd name="T17" fmla="*/ 12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295">
                  <a:moveTo>
                    <a:pt x="365" y="126"/>
                  </a:moveTo>
                  <a:cubicBezTo>
                    <a:pt x="293" y="126"/>
                    <a:pt x="293" y="126"/>
                    <a:pt x="293" y="126"/>
                  </a:cubicBezTo>
                  <a:cubicBezTo>
                    <a:pt x="283" y="55"/>
                    <a:pt x="221" y="0"/>
                    <a:pt x="147" y="0"/>
                  </a:cubicBezTo>
                  <a:cubicBezTo>
                    <a:pt x="66" y="0"/>
                    <a:pt x="0" y="66"/>
                    <a:pt x="0" y="148"/>
                  </a:cubicBezTo>
                  <a:cubicBezTo>
                    <a:pt x="0" y="229"/>
                    <a:pt x="66" y="295"/>
                    <a:pt x="147" y="295"/>
                  </a:cubicBezTo>
                  <a:cubicBezTo>
                    <a:pt x="221" y="295"/>
                    <a:pt x="283" y="240"/>
                    <a:pt x="293" y="169"/>
                  </a:cubicBezTo>
                  <a:cubicBezTo>
                    <a:pt x="365" y="169"/>
                    <a:pt x="365" y="169"/>
                    <a:pt x="365" y="169"/>
                  </a:cubicBezTo>
                  <a:cubicBezTo>
                    <a:pt x="377" y="169"/>
                    <a:pt x="386" y="159"/>
                    <a:pt x="386" y="148"/>
                  </a:cubicBezTo>
                  <a:cubicBezTo>
                    <a:pt x="386" y="136"/>
                    <a:pt x="377" y="126"/>
                    <a:pt x="365" y="12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6" name="Oval 24"/>
            <p:cNvSpPr>
              <a:spLocks noChangeArrowheads="1"/>
            </p:cNvSpPr>
            <p:nvPr/>
          </p:nvSpPr>
          <p:spPr bwMode="auto">
            <a:xfrm>
              <a:off x="6586538" y="3929063"/>
              <a:ext cx="436563" cy="433388"/>
            </a:xfrm>
            <a:prstGeom prst="ellipse">
              <a:avLst/>
            </a:pr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7" name="Freeform 25"/>
            <p:cNvSpPr/>
            <p:nvPr/>
          </p:nvSpPr>
          <p:spPr bwMode="auto">
            <a:xfrm>
              <a:off x="6599238" y="3941763"/>
              <a:ext cx="344488" cy="342900"/>
            </a:xfrm>
            <a:custGeom>
              <a:avLst/>
              <a:gdLst>
                <a:gd name="T0" fmla="*/ 185 w 185"/>
                <a:gd name="T1" fmla="*/ 29 h 184"/>
                <a:gd name="T2" fmla="*/ 110 w 185"/>
                <a:gd name="T3" fmla="*/ 0 h 184"/>
                <a:gd name="T4" fmla="*/ 0 w 185"/>
                <a:gd name="T5" fmla="*/ 110 h 184"/>
                <a:gd name="T6" fmla="*/ 29 w 185"/>
                <a:gd name="T7" fmla="*/ 184 h 184"/>
                <a:gd name="T8" fmla="*/ 24 w 185"/>
                <a:gd name="T9" fmla="*/ 147 h 184"/>
                <a:gd name="T10" fmla="*/ 148 w 185"/>
                <a:gd name="T11" fmla="*/ 23 h 184"/>
                <a:gd name="T12" fmla="*/ 185 w 185"/>
                <a:gd name="T13" fmla="*/ 29 h 184"/>
              </a:gdLst>
              <a:ahLst/>
              <a:cxnLst>
                <a:cxn ang="0">
                  <a:pos x="T0" y="T1"/>
                </a:cxn>
                <a:cxn ang="0">
                  <a:pos x="T2" y="T3"/>
                </a:cxn>
                <a:cxn ang="0">
                  <a:pos x="T4" y="T5"/>
                </a:cxn>
                <a:cxn ang="0">
                  <a:pos x="T6" y="T7"/>
                </a:cxn>
                <a:cxn ang="0">
                  <a:pos x="T8" y="T9"/>
                </a:cxn>
                <a:cxn ang="0">
                  <a:pos x="T10" y="T11"/>
                </a:cxn>
                <a:cxn ang="0">
                  <a:pos x="T12" y="T13"/>
                </a:cxn>
              </a:cxnLst>
              <a:rect l="0" t="0" r="r" b="b"/>
              <a:pathLst>
                <a:path w="185" h="184">
                  <a:moveTo>
                    <a:pt x="185" y="29"/>
                  </a:moveTo>
                  <a:cubicBezTo>
                    <a:pt x="165" y="10"/>
                    <a:pt x="138" y="0"/>
                    <a:pt x="110" y="0"/>
                  </a:cubicBezTo>
                  <a:cubicBezTo>
                    <a:pt x="50" y="0"/>
                    <a:pt x="0" y="49"/>
                    <a:pt x="0" y="110"/>
                  </a:cubicBezTo>
                  <a:cubicBezTo>
                    <a:pt x="0" y="138"/>
                    <a:pt x="11" y="164"/>
                    <a:pt x="29" y="184"/>
                  </a:cubicBezTo>
                  <a:cubicBezTo>
                    <a:pt x="26" y="172"/>
                    <a:pt x="24" y="160"/>
                    <a:pt x="24" y="147"/>
                  </a:cubicBezTo>
                  <a:cubicBezTo>
                    <a:pt x="24" y="79"/>
                    <a:pt x="79" y="23"/>
                    <a:pt x="148" y="23"/>
                  </a:cubicBezTo>
                  <a:cubicBezTo>
                    <a:pt x="160" y="23"/>
                    <a:pt x="173" y="25"/>
                    <a:pt x="185"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6"/>
            <p:cNvSpPr/>
            <p:nvPr/>
          </p:nvSpPr>
          <p:spPr bwMode="auto">
            <a:xfrm>
              <a:off x="8605838" y="2489200"/>
              <a:ext cx="2268538" cy="1836738"/>
            </a:xfrm>
            <a:custGeom>
              <a:avLst/>
              <a:gdLst>
                <a:gd name="T0" fmla="*/ 932 w 1220"/>
                <a:gd name="T1" fmla="*/ 975 h 986"/>
                <a:gd name="T2" fmla="*/ 41 w 1220"/>
                <a:gd name="T3" fmla="*/ 627 h 986"/>
                <a:gd name="T4" fmla="*/ 11 w 1220"/>
                <a:gd name="T5" fmla="*/ 557 h 986"/>
                <a:gd name="T6" fmla="*/ 228 w 1220"/>
                <a:gd name="T7" fmla="*/ 0 h 986"/>
                <a:gd name="T8" fmla="*/ 1220 w 1220"/>
                <a:gd name="T9" fmla="*/ 388 h 986"/>
                <a:gd name="T10" fmla="*/ 1002 w 1220"/>
                <a:gd name="T11" fmla="*/ 944 h 986"/>
                <a:gd name="T12" fmla="*/ 932 w 1220"/>
                <a:gd name="T13" fmla="*/ 975 h 986"/>
              </a:gdLst>
              <a:ahLst/>
              <a:cxnLst>
                <a:cxn ang="0">
                  <a:pos x="T0" y="T1"/>
                </a:cxn>
                <a:cxn ang="0">
                  <a:pos x="T2" y="T3"/>
                </a:cxn>
                <a:cxn ang="0">
                  <a:pos x="T4" y="T5"/>
                </a:cxn>
                <a:cxn ang="0">
                  <a:pos x="T6" y="T7"/>
                </a:cxn>
                <a:cxn ang="0">
                  <a:pos x="T8" y="T9"/>
                </a:cxn>
                <a:cxn ang="0">
                  <a:pos x="T10" y="T11"/>
                </a:cxn>
                <a:cxn ang="0">
                  <a:pos x="T12" y="T13"/>
                </a:cxn>
              </a:cxnLst>
              <a:rect l="0" t="0" r="r" b="b"/>
              <a:pathLst>
                <a:path w="1220" h="986">
                  <a:moveTo>
                    <a:pt x="932" y="975"/>
                  </a:moveTo>
                  <a:cubicBezTo>
                    <a:pt x="41" y="627"/>
                    <a:pt x="41" y="627"/>
                    <a:pt x="41" y="627"/>
                  </a:cubicBezTo>
                  <a:cubicBezTo>
                    <a:pt x="13" y="616"/>
                    <a:pt x="0" y="585"/>
                    <a:pt x="11" y="557"/>
                  </a:cubicBezTo>
                  <a:cubicBezTo>
                    <a:pt x="228" y="0"/>
                    <a:pt x="228" y="0"/>
                    <a:pt x="228" y="0"/>
                  </a:cubicBezTo>
                  <a:cubicBezTo>
                    <a:pt x="1220" y="388"/>
                    <a:pt x="1220" y="388"/>
                    <a:pt x="1220" y="388"/>
                  </a:cubicBezTo>
                  <a:cubicBezTo>
                    <a:pt x="1002" y="944"/>
                    <a:pt x="1002" y="944"/>
                    <a:pt x="1002" y="944"/>
                  </a:cubicBezTo>
                  <a:cubicBezTo>
                    <a:pt x="991" y="972"/>
                    <a:pt x="960" y="986"/>
                    <a:pt x="932" y="975"/>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49" name="Freeform 27"/>
            <p:cNvSpPr/>
            <p:nvPr/>
          </p:nvSpPr>
          <p:spPr bwMode="auto">
            <a:xfrm>
              <a:off x="9017000" y="2273300"/>
              <a:ext cx="2014538" cy="938213"/>
            </a:xfrm>
            <a:custGeom>
              <a:avLst/>
              <a:gdLst>
                <a:gd name="T0" fmla="*/ 1170 w 1269"/>
                <a:gd name="T1" fmla="*/ 591 h 591"/>
                <a:gd name="T2" fmla="*/ 8 w 1269"/>
                <a:gd name="T3" fmla="*/ 136 h 591"/>
                <a:gd name="T4" fmla="*/ 0 w 1269"/>
                <a:gd name="T5" fmla="*/ 0 h 591"/>
                <a:gd name="T6" fmla="*/ 1269 w 1269"/>
                <a:gd name="T7" fmla="*/ 498 h 591"/>
                <a:gd name="T8" fmla="*/ 1170 w 1269"/>
                <a:gd name="T9" fmla="*/ 591 h 591"/>
              </a:gdLst>
              <a:ahLst/>
              <a:cxnLst>
                <a:cxn ang="0">
                  <a:pos x="T0" y="T1"/>
                </a:cxn>
                <a:cxn ang="0">
                  <a:pos x="T2" y="T3"/>
                </a:cxn>
                <a:cxn ang="0">
                  <a:pos x="T4" y="T5"/>
                </a:cxn>
                <a:cxn ang="0">
                  <a:pos x="T6" y="T7"/>
                </a:cxn>
                <a:cxn ang="0">
                  <a:pos x="T8" y="T9"/>
                </a:cxn>
              </a:cxnLst>
              <a:rect l="0" t="0" r="r" b="b"/>
              <a:pathLst>
                <a:path w="1269" h="591">
                  <a:moveTo>
                    <a:pt x="1170" y="591"/>
                  </a:moveTo>
                  <a:lnTo>
                    <a:pt x="8" y="136"/>
                  </a:lnTo>
                  <a:lnTo>
                    <a:pt x="0" y="0"/>
                  </a:lnTo>
                  <a:lnTo>
                    <a:pt x="1269" y="498"/>
                  </a:lnTo>
                  <a:lnTo>
                    <a:pt x="1170" y="59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0" name="Freeform 28"/>
            <p:cNvSpPr/>
            <p:nvPr/>
          </p:nvSpPr>
          <p:spPr bwMode="auto">
            <a:xfrm>
              <a:off x="9017000" y="2190750"/>
              <a:ext cx="2035175" cy="873125"/>
            </a:xfrm>
            <a:custGeom>
              <a:avLst/>
              <a:gdLst>
                <a:gd name="T0" fmla="*/ 1050 w 1094"/>
                <a:gd name="T1" fmla="*/ 392 h 468"/>
                <a:gd name="T2" fmla="*/ 75 w 1094"/>
                <a:gd name="T3" fmla="*/ 12 h 468"/>
                <a:gd name="T4" fmla="*/ 0 w 1094"/>
                <a:gd name="T5" fmla="*/ 44 h 468"/>
                <a:gd name="T6" fmla="*/ 0 w 1094"/>
                <a:gd name="T7" fmla="*/ 44 h 468"/>
                <a:gd name="T8" fmla="*/ 1083 w 1094"/>
                <a:gd name="T9" fmla="*/ 468 h 468"/>
                <a:gd name="T10" fmla="*/ 1083 w 1094"/>
                <a:gd name="T11" fmla="*/ 468 h 468"/>
                <a:gd name="T12" fmla="*/ 1050 w 1094"/>
                <a:gd name="T13" fmla="*/ 392 h 468"/>
              </a:gdLst>
              <a:ahLst/>
              <a:cxnLst>
                <a:cxn ang="0">
                  <a:pos x="T0" y="T1"/>
                </a:cxn>
                <a:cxn ang="0">
                  <a:pos x="T2" y="T3"/>
                </a:cxn>
                <a:cxn ang="0">
                  <a:pos x="T4" y="T5"/>
                </a:cxn>
                <a:cxn ang="0">
                  <a:pos x="T6" y="T7"/>
                </a:cxn>
                <a:cxn ang="0">
                  <a:pos x="T8" y="T9"/>
                </a:cxn>
                <a:cxn ang="0">
                  <a:pos x="T10" y="T11"/>
                </a:cxn>
                <a:cxn ang="0">
                  <a:pos x="T12" y="T13"/>
                </a:cxn>
              </a:cxnLst>
              <a:rect l="0" t="0" r="r" b="b"/>
              <a:pathLst>
                <a:path w="1094" h="468">
                  <a:moveTo>
                    <a:pt x="1050" y="392"/>
                  </a:moveTo>
                  <a:cubicBezTo>
                    <a:pt x="75" y="12"/>
                    <a:pt x="75" y="12"/>
                    <a:pt x="75" y="12"/>
                  </a:cubicBezTo>
                  <a:cubicBezTo>
                    <a:pt x="45" y="0"/>
                    <a:pt x="11" y="15"/>
                    <a:pt x="0" y="44"/>
                  </a:cubicBezTo>
                  <a:cubicBezTo>
                    <a:pt x="0" y="44"/>
                    <a:pt x="0" y="44"/>
                    <a:pt x="0" y="44"/>
                  </a:cubicBezTo>
                  <a:cubicBezTo>
                    <a:pt x="1083" y="468"/>
                    <a:pt x="1083" y="468"/>
                    <a:pt x="1083" y="468"/>
                  </a:cubicBezTo>
                  <a:cubicBezTo>
                    <a:pt x="1083" y="468"/>
                    <a:pt x="1083" y="468"/>
                    <a:pt x="1083" y="468"/>
                  </a:cubicBezTo>
                  <a:cubicBezTo>
                    <a:pt x="1094" y="438"/>
                    <a:pt x="1080" y="404"/>
                    <a:pt x="1050" y="392"/>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1" name="Freeform 29"/>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2" name="Freeform 30"/>
            <p:cNvSpPr/>
            <p:nvPr/>
          </p:nvSpPr>
          <p:spPr bwMode="auto">
            <a:xfrm>
              <a:off x="9093200" y="2379663"/>
              <a:ext cx="1809750" cy="750888"/>
            </a:xfrm>
            <a:custGeom>
              <a:avLst/>
              <a:gdLst>
                <a:gd name="T0" fmla="*/ 2 w 1140"/>
                <a:gd name="T1" fmla="*/ 39 h 473"/>
                <a:gd name="T2" fmla="*/ 0 w 1140"/>
                <a:gd name="T3" fmla="*/ 0 h 473"/>
                <a:gd name="T4" fmla="*/ 1140 w 1140"/>
                <a:gd name="T5" fmla="*/ 446 h 473"/>
                <a:gd name="T6" fmla="*/ 1112 w 1140"/>
                <a:gd name="T7" fmla="*/ 473 h 473"/>
                <a:gd name="T8" fmla="*/ 2 w 1140"/>
                <a:gd name="T9" fmla="*/ 39 h 473"/>
              </a:gdLst>
              <a:ahLst/>
              <a:cxnLst>
                <a:cxn ang="0">
                  <a:pos x="T0" y="T1"/>
                </a:cxn>
                <a:cxn ang="0">
                  <a:pos x="T2" y="T3"/>
                </a:cxn>
                <a:cxn ang="0">
                  <a:pos x="T4" y="T5"/>
                </a:cxn>
                <a:cxn ang="0">
                  <a:pos x="T6" y="T7"/>
                </a:cxn>
                <a:cxn ang="0">
                  <a:pos x="T8" y="T9"/>
                </a:cxn>
              </a:cxnLst>
              <a:rect l="0" t="0" r="r" b="b"/>
              <a:pathLst>
                <a:path w="1140" h="473">
                  <a:moveTo>
                    <a:pt x="2" y="39"/>
                  </a:moveTo>
                  <a:lnTo>
                    <a:pt x="0" y="0"/>
                  </a:lnTo>
                  <a:lnTo>
                    <a:pt x="1140" y="446"/>
                  </a:lnTo>
                  <a:lnTo>
                    <a:pt x="1112" y="473"/>
                  </a:lnTo>
                  <a:lnTo>
                    <a:pt x="2" y="3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3" name="Freeform 31"/>
            <p:cNvSpPr/>
            <p:nvPr/>
          </p:nvSpPr>
          <p:spPr bwMode="auto">
            <a:xfrm>
              <a:off x="9307513" y="3581400"/>
              <a:ext cx="560388" cy="407988"/>
            </a:xfrm>
            <a:custGeom>
              <a:avLst/>
              <a:gdLst>
                <a:gd name="T0" fmla="*/ 353 w 353"/>
                <a:gd name="T1" fmla="*/ 116 h 257"/>
                <a:gd name="T2" fmla="*/ 55 w 353"/>
                <a:gd name="T3" fmla="*/ 0 h 257"/>
                <a:gd name="T4" fmla="*/ 0 w 353"/>
                <a:gd name="T5" fmla="*/ 139 h 257"/>
                <a:gd name="T6" fmla="*/ 298 w 353"/>
                <a:gd name="T7" fmla="*/ 257 h 257"/>
                <a:gd name="T8" fmla="*/ 353 w 353"/>
                <a:gd name="T9" fmla="*/ 116 h 257"/>
              </a:gdLst>
              <a:ahLst/>
              <a:cxnLst>
                <a:cxn ang="0">
                  <a:pos x="T0" y="T1"/>
                </a:cxn>
                <a:cxn ang="0">
                  <a:pos x="T2" y="T3"/>
                </a:cxn>
                <a:cxn ang="0">
                  <a:pos x="T4" y="T5"/>
                </a:cxn>
                <a:cxn ang="0">
                  <a:pos x="T6" y="T7"/>
                </a:cxn>
                <a:cxn ang="0">
                  <a:pos x="T8" y="T9"/>
                </a:cxn>
              </a:cxnLst>
              <a:rect l="0" t="0" r="r" b="b"/>
              <a:pathLst>
                <a:path w="353" h="257">
                  <a:moveTo>
                    <a:pt x="353" y="116"/>
                  </a:moveTo>
                  <a:lnTo>
                    <a:pt x="55" y="0"/>
                  </a:lnTo>
                  <a:lnTo>
                    <a:pt x="0" y="139"/>
                  </a:lnTo>
                  <a:lnTo>
                    <a:pt x="298" y="257"/>
                  </a:lnTo>
                  <a:lnTo>
                    <a:pt x="353" y="11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4" name="Freeform 32"/>
            <p:cNvSpPr/>
            <p:nvPr/>
          </p:nvSpPr>
          <p:spPr bwMode="auto">
            <a:xfrm>
              <a:off x="9334500" y="3733800"/>
              <a:ext cx="153988" cy="61913"/>
            </a:xfrm>
            <a:custGeom>
              <a:avLst/>
              <a:gdLst>
                <a:gd name="T0" fmla="*/ 0 w 97"/>
                <a:gd name="T1" fmla="*/ 0 h 39"/>
                <a:gd name="T2" fmla="*/ 97 w 97"/>
                <a:gd name="T3" fmla="*/ 39 h 39"/>
                <a:gd name="T4" fmla="*/ 0 w 97"/>
                <a:gd name="T5" fmla="*/ 0 h 39"/>
              </a:gdLst>
              <a:ahLst/>
              <a:cxnLst>
                <a:cxn ang="0">
                  <a:pos x="T0" y="T1"/>
                </a:cxn>
                <a:cxn ang="0">
                  <a:pos x="T2" y="T3"/>
                </a:cxn>
                <a:cxn ang="0">
                  <a:pos x="T4" y="T5"/>
                </a:cxn>
              </a:cxnLst>
              <a:rect l="0" t="0" r="r" b="b"/>
              <a:pathLst>
                <a:path w="97" h="39">
                  <a:moveTo>
                    <a:pt x="0" y="0"/>
                  </a:moveTo>
                  <a:lnTo>
                    <a:pt x="97"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Line 33"/>
            <p:cNvSpPr>
              <a:spLocks noChangeShapeType="1"/>
            </p:cNvSpPr>
            <p:nvPr/>
          </p:nvSpPr>
          <p:spPr bwMode="auto">
            <a:xfrm>
              <a:off x="9334500" y="3733800"/>
              <a:ext cx="153988" cy="619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6" name="Freeform 34"/>
            <p:cNvSpPr/>
            <p:nvPr/>
          </p:nvSpPr>
          <p:spPr bwMode="auto">
            <a:xfrm>
              <a:off x="9653588" y="3859213"/>
              <a:ext cx="153988" cy="58738"/>
            </a:xfrm>
            <a:custGeom>
              <a:avLst/>
              <a:gdLst>
                <a:gd name="T0" fmla="*/ 0 w 97"/>
                <a:gd name="T1" fmla="*/ 0 h 37"/>
                <a:gd name="T2" fmla="*/ 97 w 97"/>
                <a:gd name="T3" fmla="*/ 37 h 37"/>
                <a:gd name="T4" fmla="*/ 0 w 97"/>
                <a:gd name="T5" fmla="*/ 0 h 37"/>
              </a:gdLst>
              <a:ahLst/>
              <a:cxnLst>
                <a:cxn ang="0">
                  <a:pos x="T0" y="T1"/>
                </a:cxn>
                <a:cxn ang="0">
                  <a:pos x="T2" y="T3"/>
                </a:cxn>
                <a:cxn ang="0">
                  <a:pos x="T4" y="T5"/>
                </a:cxn>
              </a:cxnLst>
              <a:rect l="0" t="0" r="r" b="b"/>
              <a:pathLst>
                <a:path w="97" h="37">
                  <a:moveTo>
                    <a:pt x="0" y="0"/>
                  </a:moveTo>
                  <a:lnTo>
                    <a:pt x="97" y="3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35"/>
            <p:cNvSpPr>
              <a:spLocks noChangeShapeType="1"/>
            </p:cNvSpPr>
            <p:nvPr/>
          </p:nvSpPr>
          <p:spPr bwMode="auto">
            <a:xfrm>
              <a:off x="9653588" y="3859213"/>
              <a:ext cx="153988" cy="587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36"/>
            <p:cNvSpPr/>
            <p:nvPr/>
          </p:nvSpPr>
          <p:spPr bwMode="auto">
            <a:xfrm>
              <a:off x="8890000" y="3206750"/>
              <a:ext cx="130175" cy="128588"/>
            </a:xfrm>
            <a:custGeom>
              <a:avLst/>
              <a:gdLst>
                <a:gd name="T0" fmla="*/ 82 w 82"/>
                <a:gd name="T1" fmla="*/ 22 h 81"/>
                <a:gd name="T2" fmla="*/ 24 w 82"/>
                <a:gd name="T3" fmla="*/ 0 h 81"/>
                <a:gd name="T4" fmla="*/ 0 w 82"/>
                <a:gd name="T5" fmla="*/ 59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9"/>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59" name="Freeform 37"/>
            <p:cNvSpPr/>
            <p:nvPr/>
          </p:nvSpPr>
          <p:spPr bwMode="auto">
            <a:xfrm>
              <a:off x="9048750" y="3268663"/>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0" name="Freeform 38"/>
            <p:cNvSpPr/>
            <p:nvPr/>
          </p:nvSpPr>
          <p:spPr bwMode="auto">
            <a:xfrm>
              <a:off x="9205913" y="3328988"/>
              <a:ext cx="758825" cy="376238"/>
            </a:xfrm>
            <a:custGeom>
              <a:avLst/>
              <a:gdLst>
                <a:gd name="T0" fmla="*/ 420 w 478"/>
                <a:gd name="T1" fmla="*/ 156 h 237"/>
                <a:gd name="T2" fmla="*/ 23 w 478"/>
                <a:gd name="T3" fmla="*/ 0 h 237"/>
                <a:gd name="T4" fmla="*/ 0 w 478"/>
                <a:gd name="T5" fmla="*/ 59 h 237"/>
                <a:gd name="T6" fmla="*/ 398 w 478"/>
                <a:gd name="T7" fmla="*/ 215 h 237"/>
                <a:gd name="T8" fmla="*/ 456 w 478"/>
                <a:gd name="T9" fmla="*/ 237 h 237"/>
                <a:gd name="T10" fmla="*/ 478 w 478"/>
                <a:gd name="T11" fmla="*/ 179 h 237"/>
                <a:gd name="T12" fmla="*/ 420 w 478"/>
                <a:gd name="T13" fmla="*/ 156 h 237"/>
              </a:gdLst>
              <a:ahLst/>
              <a:cxnLst>
                <a:cxn ang="0">
                  <a:pos x="T0" y="T1"/>
                </a:cxn>
                <a:cxn ang="0">
                  <a:pos x="T2" y="T3"/>
                </a:cxn>
                <a:cxn ang="0">
                  <a:pos x="T4" y="T5"/>
                </a:cxn>
                <a:cxn ang="0">
                  <a:pos x="T6" y="T7"/>
                </a:cxn>
                <a:cxn ang="0">
                  <a:pos x="T8" y="T9"/>
                </a:cxn>
                <a:cxn ang="0">
                  <a:pos x="T10" y="T11"/>
                </a:cxn>
                <a:cxn ang="0">
                  <a:pos x="T12" y="T13"/>
                </a:cxn>
              </a:cxnLst>
              <a:rect l="0" t="0" r="r" b="b"/>
              <a:pathLst>
                <a:path w="478" h="237">
                  <a:moveTo>
                    <a:pt x="420" y="156"/>
                  </a:moveTo>
                  <a:lnTo>
                    <a:pt x="23" y="0"/>
                  </a:lnTo>
                  <a:lnTo>
                    <a:pt x="0" y="59"/>
                  </a:lnTo>
                  <a:lnTo>
                    <a:pt x="398" y="215"/>
                  </a:lnTo>
                  <a:lnTo>
                    <a:pt x="456" y="237"/>
                  </a:lnTo>
                  <a:lnTo>
                    <a:pt x="478" y="179"/>
                  </a:lnTo>
                  <a:lnTo>
                    <a:pt x="420" y="15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1" name="Freeform 39"/>
            <p:cNvSpPr/>
            <p:nvPr/>
          </p:nvSpPr>
          <p:spPr bwMode="auto">
            <a:xfrm>
              <a:off x="9994900" y="3638550"/>
              <a:ext cx="128588" cy="128588"/>
            </a:xfrm>
            <a:custGeom>
              <a:avLst/>
              <a:gdLst>
                <a:gd name="T0" fmla="*/ 81 w 81"/>
                <a:gd name="T1" fmla="*/ 22 h 81"/>
                <a:gd name="T2" fmla="*/ 22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2" name="Freeform 40"/>
            <p:cNvSpPr/>
            <p:nvPr/>
          </p:nvSpPr>
          <p:spPr bwMode="auto">
            <a:xfrm>
              <a:off x="10153650" y="3700463"/>
              <a:ext cx="128588" cy="128588"/>
            </a:xfrm>
            <a:custGeom>
              <a:avLst/>
              <a:gdLst>
                <a:gd name="T0" fmla="*/ 81 w 81"/>
                <a:gd name="T1" fmla="*/ 22 h 81"/>
                <a:gd name="T2" fmla="*/ 22 w 81"/>
                <a:gd name="T3" fmla="*/ 0 h 81"/>
                <a:gd name="T4" fmla="*/ 0 w 81"/>
                <a:gd name="T5" fmla="*/ 58 h 81"/>
                <a:gd name="T6" fmla="*/ 57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8"/>
                  </a:lnTo>
                  <a:lnTo>
                    <a:pt x="57"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3" name="Freeform 41"/>
            <p:cNvSpPr/>
            <p:nvPr/>
          </p:nvSpPr>
          <p:spPr bwMode="auto">
            <a:xfrm>
              <a:off x="8945563" y="3065463"/>
              <a:ext cx="287338" cy="188913"/>
            </a:xfrm>
            <a:custGeom>
              <a:avLst/>
              <a:gdLst>
                <a:gd name="T0" fmla="*/ 122 w 181"/>
                <a:gd name="T1" fmla="*/ 38 h 119"/>
                <a:gd name="T2" fmla="*/ 24 w 181"/>
                <a:gd name="T3" fmla="*/ 0 h 119"/>
                <a:gd name="T4" fmla="*/ 0 w 181"/>
                <a:gd name="T5" fmla="*/ 57 h 119"/>
                <a:gd name="T6" fmla="*/ 100 w 181"/>
                <a:gd name="T7" fmla="*/ 97 h 119"/>
                <a:gd name="T8" fmla="*/ 158 w 181"/>
                <a:gd name="T9" fmla="*/ 119 h 119"/>
                <a:gd name="T10" fmla="*/ 181 w 181"/>
                <a:gd name="T11" fmla="*/ 61 h 119"/>
                <a:gd name="T12" fmla="*/ 122 w 181"/>
                <a:gd name="T13" fmla="*/ 38 h 119"/>
              </a:gdLst>
              <a:ahLst/>
              <a:cxnLst>
                <a:cxn ang="0">
                  <a:pos x="T0" y="T1"/>
                </a:cxn>
                <a:cxn ang="0">
                  <a:pos x="T2" y="T3"/>
                </a:cxn>
                <a:cxn ang="0">
                  <a:pos x="T4" y="T5"/>
                </a:cxn>
                <a:cxn ang="0">
                  <a:pos x="T6" y="T7"/>
                </a:cxn>
                <a:cxn ang="0">
                  <a:pos x="T8" y="T9"/>
                </a:cxn>
                <a:cxn ang="0">
                  <a:pos x="T10" y="T11"/>
                </a:cxn>
                <a:cxn ang="0">
                  <a:pos x="T12" y="T13"/>
                </a:cxn>
              </a:cxnLst>
              <a:rect l="0" t="0" r="r" b="b"/>
              <a:pathLst>
                <a:path w="181" h="119">
                  <a:moveTo>
                    <a:pt x="122" y="38"/>
                  </a:moveTo>
                  <a:lnTo>
                    <a:pt x="24" y="0"/>
                  </a:lnTo>
                  <a:lnTo>
                    <a:pt x="0" y="57"/>
                  </a:lnTo>
                  <a:lnTo>
                    <a:pt x="100" y="97"/>
                  </a:lnTo>
                  <a:lnTo>
                    <a:pt x="158" y="119"/>
                  </a:lnTo>
                  <a:lnTo>
                    <a:pt x="181" y="61"/>
                  </a:lnTo>
                  <a:lnTo>
                    <a:pt x="122" y="38"/>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4" name="Freeform 42"/>
            <p:cNvSpPr/>
            <p:nvPr/>
          </p:nvSpPr>
          <p:spPr bwMode="auto">
            <a:xfrm>
              <a:off x="9261475" y="3187700"/>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5" name="Freeform 43"/>
            <p:cNvSpPr/>
            <p:nvPr/>
          </p:nvSpPr>
          <p:spPr bwMode="auto">
            <a:xfrm>
              <a:off x="9418638" y="3249613"/>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6" name="Freeform 44"/>
            <p:cNvSpPr/>
            <p:nvPr/>
          </p:nvSpPr>
          <p:spPr bwMode="auto">
            <a:xfrm>
              <a:off x="9577388" y="3311525"/>
              <a:ext cx="130175" cy="128588"/>
            </a:xfrm>
            <a:custGeom>
              <a:avLst/>
              <a:gdLst>
                <a:gd name="T0" fmla="*/ 82 w 82"/>
                <a:gd name="T1" fmla="*/ 23 h 81"/>
                <a:gd name="T2" fmla="*/ 23 w 82"/>
                <a:gd name="T3" fmla="*/ 0 h 81"/>
                <a:gd name="T4" fmla="*/ 0 w 82"/>
                <a:gd name="T5" fmla="*/ 58 h 81"/>
                <a:gd name="T6" fmla="*/ 58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8"/>
                  </a:lnTo>
                  <a:lnTo>
                    <a:pt x="58"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7" name="Freeform 45"/>
            <p:cNvSpPr/>
            <p:nvPr/>
          </p:nvSpPr>
          <p:spPr bwMode="auto">
            <a:xfrm>
              <a:off x="10050463" y="3495675"/>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8" name="Freeform 46"/>
            <p:cNvSpPr/>
            <p:nvPr/>
          </p:nvSpPr>
          <p:spPr bwMode="auto">
            <a:xfrm>
              <a:off x="10207625" y="3559175"/>
              <a:ext cx="130175" cy="128588"/>
            </a:xfrm>
            <a:custGeom>
              <a:avLst/>
              <a:gdLst>
                <a:gd name="T0" fmla="*/ 82 w 82"/>
                <a:gd name="T1" fmla="*/ 22 h 81"/>
                <a:gd name="T2" fmla="*/ 23 w 82"/>
                <a:gd name="T3" fmla="*/ 0 h 81"/>
                <a:gd name="T4" fmla="*/ 0 w 82"/>
                <a:gd name="T5" fmla="*/ 57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7"/>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69" name="Freeform 47"/>
            <p:cNvSpPr/>
            <p:nvPr/>
          </p:nvSpPr>
          <p:spPr bwMode="auto">
            <a:xfrm>
              <a:off x="10309225" y="3619500"/>
              <a:ext cx="185738" cy="269875"/>
            </a:xfrm>
            <a:custGeom>
              <a:avLst/>
              <a:gdLst>
                <a:gd name="T0" fmla="*/ 59 w 117"/>
                <a:gd name="T1" fmla="*/ 0 h 170"/>
                <a:gd name="T2" fmla="*/ 35 w 117"/>
                <a:gd name="T3" fmla="*/ 59 h 170"/>
                <a:gd name="T4" fmla="*/ 0 w 117"/>
                <a:gd name="T5" fmla="*/ 148 h 170"/>
                <a:gd name="T6" fmla="*/ 59 w 117"/>
                <a:gd name="T7" fmla="*/ 170 h 170"/>
                <a:gd name="T8" fmla="*/ 94 w 117"/>
                <a:gd name="T9" fmla="*/ 81 h 170"/>
                <a:gd name="T10" fmla="*/ 117 w 117"/>
                <a:gd name="T11" fmla="*/ 23 h 170"/>
                <a:gd name="T12" fmla="*/ 59 w 117"/>
                <a:gd name="T13" fmla="*/ 0 h 170"/>
              </a:gdLst>
              <a:ahLst/>
              <a:cxnLst>
                <a:cxn ang="0">
                  <a:pos x="T0" y="T1"/>
                </a:cxn>
                <a:cxn ang="0">
                  <a:pos x="T2" y="T3"/>
                </a:cxn>
                <a:cxn ang="0">
                  <a:pos x="T4" y="T5"/>
                </a:cxn>
                <a:cxn ang="0">
                  <a:pos x="T6" y="T7"/>
                </a:cxn>
                <a:cxn ang="0">
                  <a:pos x="T8" y="T9"/>
                </a:cxn>
                <a:cxn ang="0">
                  <a:pos x="T10" y="T11"/>
                </a:cxn>
                <a:cxn ang="0">
                  <a:pos x="T12" y="T13"/>
                </a:cxn>
              </a:cxnLst>
              <a:rect l="0" t="0" r="r" b="b"/>
              <a:pathLst>
                <a:path w="117" h="170">
                  <a:moveTo>
                    <a:pt x="59" y="0"/>
                  </a:moveTo>
                  <a:lnTo>
                    <a:pt x="35" y="59"/>
                  </a:lnTo>
                  <a:lnTo>
                    <a:pt x="0" y="148"/>
                  </a:lnTo>
                  <a:lnTo>
                    <a:pt x="59" y="170"/>
                  </a:lnTo>
                  <a:lnTo>
                    <a:pt x="94" y="81"/>
                  </a:lnTo>
                  <a:lnTo>
                    <a:pt x="117" y="23"/>
                  </a:lnTo>
                  <a:lnTo>
                    <a:pt x="59"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0" name="Freeform 48"/>
            <p:cNvSpPr/>
            <p:nvPr/>
          </p:nvSpPr>
          <p:spPr bwMode="auto">
            <a:xfrm>
              <a:off x="9001125" y="2921000"/>
              <a:ext cx="128588" cy="128588"/>
            </a:xfrm>
            <a:custGeom>
              <a:avLst/>
              <a:gdLst>
                <a:gd name="T0" fmla="*/ 81 w 81"/>
                <a:gd name="T1" fmla="*/ 24 h 81"/>
                <a:gd name="T2" fmla="*/ 23 w 81"/>
                <a:gd name="T3" fmla="*/ 0 h 81"/>
                <a:gd name="T4" fmla="*/ 0 w 81"/>
                <a:gd name="T5" fmla="*/ 59 h 81"/>
                <a:gd name="T6" fmla="*/ 59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3" y="0"/>
                  </a:lnTo>
                  <a:lnTo>
                    <a:pt x="0" y="59"/>
                  </a:lnTo>
                  <a:lnTo>
                    <a:pt x="59"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1" name="Freeform 49"/>
            <p:cNvSpPr/>
            <p:nvPr/>
          </p:nvSpPr>
          <p:spPr bwMode="auto">
            <a:xfrm>
              <a:off x="9159875" y="2982913"/>
              <a:ext cx="128588" cy="130175"/>
            </a:xfrm>
            <a:custGeom>
              <a:avLst/>
              <a:gdLst>
                <a:gd name="T0" fmla="*/ 81 w 81"/>
                <a:gd name="T1" fmla="*/ 24 h 82"/>
                <a:gd name="T2" fmla="*/ 22 w 81"/>
                <a:gd name="T3" fmla="*/ 0 h 82"/>
                <a:gd name="T4" fmla="*/ 0 w 81"/>
                <a:gd name="T5" fmla="*/ 59 h 82"/>
                <a:gd name="T6" fmla="*/ 59 w 81"/>
                <a:gd name="T7" fmla="*/ 82 h 82"/>
                <a:gd name="T8" fmla="*/ 81 w 81"/>
                <a:gd name="T9" fmla="*/ 24 h 82"/>
              </a:gdLst>
              <a:ahLst/>
              <a:cxnLst>
                <a:cxn ang="0">
                  <a:pos x="T0" y="T1"/>
                </a:cxn>
                <a:cxn ang="0">
                  <a:pos x="T2" y="T3"/>
                </a:cxn>
                <a:cxn ang="0">
                  <a:pos x="T4" y="T5"/>
                </a:cxn>
                <a:cxn ang="0">
                  <a:pos x="T6" y="T7"/>
                </a:cxn>
                <a:cxn ang="0">
                  <a:pos x="T8" y="T9"/>
                </a:cxn>
              </a:cxnLst>
              <a:rect l="0" t="0" r="r" b="b"/>
              <a:pathLst>
                <a:path w="81" h="82">
                  <a:moveTo>
                    <a:pt x="81" y="24"/>
                  </a:moveTo>
                  <a:lnTo>
                    <a:pt x="22" y="0"/>
                  </a:lnTo>
                  <a:lnTo>
                    <a:pt x="0" y="59"/>
                  </a:lnTo>
                  <a:lnTo>
                    <a:pt x="59" y="82"/>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2" name="Freeform 50"/>
            <p:cNvSpPr/>
            <p:nvPr/>
          </p:nvSpPr>
          <p:spPr bwMode="auto">
            <a:xfrm>
              <a:off x="9318625" y="3044825"/>
              <a:ext cx="127000" cy="130175"/>
            </a:xfrm>
            <a:custGeom>
              <a:avLst/>
              <a:gdLst>
                <a:gd name="T0" fmla="*/ 80 w 80"/>
                <a:gd name="T1" fmla="*/ 23 h 82"/>
                <a:gd name="T2" fmla="*/ 22 w 80"/>
                <a:gd name="T3" fmla="*/ 0 h 82"/>
                <a:gd name="T4" fmla="*/ 0 w 80"/>
                <a:gd name="T5" fmla="*/ 58 h 82"/>
                <a:gd name="T6" fmla="*/ 57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2" y="0"/>
                  </a:lnTo>
                  <a:lnTo>
                    <a:pt x="0" y="58"/>
                  </a:lnTo>
                  <a:lnTo>
                    <a:pt x="57"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3" name="Freeform 51"/>
            <p:cNvSpPr/>
            <p:nvPr/>
          </p:nvSpPr>
          <p:spPr bwMode="auto">
            <a:xfrm>
              <a:off x="9474200" y="3106738"/>
              <a:ext cx="130175" cy="130175"/>
            </a:xfrm>
            <a:custGeom>
              <a:avLst/>
              <a:gdLst>
                <a:gd name="T0" fmla="*/ 82 w 82"/>
                <a:gd name="T1" fmla="*/ 23 h 82"/>
                <a:gd name="T2" fmla="*/ 23 w 82"/>
                <a:gd name="T3" fmla="*/ 0 h 82"/>
                <a:gd name="T4" fmla="*/ 0 w 82"/>
                <a:gd name="T5" fmla="*/ 58 h 82"/>
                <a:gd name="T6" fmla="*/ 59 w 82"/>
                <a:gd name="T7" fmla="*/ 82 h 82"/>
                <a:gd name="T8" fmla="*/ 82 w 82"/>
                <a:gd name="T9" fmla="*/ 23 h 82"/>
              </a:gdLst>
              <a:ahLst/>
              <a:cxnLst>
                <a:cxn ang="0">
                  <a:pos x="T0" y="T1"/>
                </a:cxn>
                <a:cxn ang="0">
                  <a:pos x="T2" y="T3"/>
                </a:cxn>
                <a:cxn ang="0">
                  <a:pos x="T4" y="T5"/>
                </a:cxn>
                <a:cxn ang="0">
                  <a:pos x="T6" y="T7"/>
                </a:cxn>
                <a:cxn ang="0">
                  <a:pos x="T8" y="T9"/>
                </a:cxn>
              </a:cxnLst>
              <a:rect l="0" t="0" r="r" b="b"/>
              <a:pathLst>
                <a:path w="82" h="82">
                  <a:moveTo>
                    <a:pt x="82" y="23"/>
                  </a:moveTo>
                  <a:lnTo>
                    <a:pt x="23" y="0"/>
                  </a:lnTo>
                  <a:lnTo>
                    <a:pt x="0" y="58"/>
                  </a:lnTo>
                  <a:lnTo>
                    <a:pt x="59" y="82"/>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4" name="Freeform 52"/>
            <p:cNvSpPr/>
            <p:nvPr/>
          </p:nvSpPr>
          <p:spPr bwMode="auto">
            <a:xfrm>
              <a:off x="9632950" y="3168650"/>
              <a:ext cx="128588" cy="128588"/>
            </a:xfrm>
            <a:custGeom>
              <a:avLst/>
              <a:gdLst>
                <a:gd name="T0" fmla="*/ 81 w 81"/>
                <a:gd name="T1" fmla="*/ 23 h 81"/>
                <a:gd name="T2" fmla="*/ 23 w 81"/>
                <a:gd name="T3" fmla="*/ 0 h 81"/>
                <a:gd name="T4" fmla="*/ 0 w 81"/>
                <a:gd name="T5" fmla="*/ 58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3" y="0"/>
                  </a:lnTo>
                  <a:lnTo>
                    <a:pt x="0" y="58"/>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5" name="Freeform 53"/>
            <p:cNvSpPr/>
            <p:nvPr/>
          </p:nvSpPr>
          <p:spPr bwMode="auto">
            <a:xfrm>
              <a:off x="9790113" y="3230563"/>
              <a:ext cx="128588" cy="128588"/>
            </a:xfrm>
            <a:custGeom>
              <a:avLst/>
              <a:gdLst>
                <a:gd name="T0" fmla="*/ 81 w 81"/>
                <a:gd name="T1" fmla="*/ 22 h 81"/>
                <a:gd name="T2" fmla="*/ 23 w 81"/>
                <a:gd name="T3" fmla="*/ 0 h 81"/>
                <a:gd name="T4" fmla="*/ 0 w 81"/>
                <a:gd name="T5" fmla="*/ 59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3" y="0"/>
                  </a:lnTo>
                  <a:lnTo>
                    <a:pt x="0" y="59"/>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6" name="Freeform 54"/>
            <p:cNvSpPr/>
            <p:nvPr/>
          </p:nvSpPr>
          <p:spPr bwMode="auto">
            <a:xfrm>
              <a:off x="9734550" y="3292475"/>
              <a:ext cx="342900" cy="271463"/>
            </a:xfrm>
            <a:custGeom>
              <a:avLst/>
              <a:gdLst>
                <a:gd name="T0" fmla="*/ 157 w 216"/>
                <a:gd name="T1" fmla="*/ 0 h 171"/>
                <a:gd name="T2" fmla="*/ 122 w 216"/>
                <a:gd name="T3" fmla="*/ 89 h 171"/>
                <a:gd name="T4" fmla="*/ 81 w 216"/>
                <a:gd name="T5" fmla="*/ 74 h 171"/>
                <a:gd name="T6" fmla="*/ 24 w 216"/>
                <a:gd name="T7" fmla="*/ 50 h 171"/>
                <a:gd name="T8" fmla="*/ 0 w 216"/>
                <a:gd name="T9" fmla="*/ 109 h 171"/>
                <a:gd name="T10" fmla="*/ 59 w 216"/>
                <a:gd name="T11" fmla="*/ 132 h 171"/>
                <a:gd name="T12" fmla="*/ 100 w 216"/>
                <a:gd name="T13" fmla="*/ 148 h 171"/>
                <a:gd name="T14" fmla="*/ 158 w 216"/>
                <a:gd name="T15" fmla="*/ 171 h 171"/>
                <a:gd name="T16" fmla="*/ 181 w 216"/>
                <a:gd name="T17" fmla="*/ 112 h 171"/>
                <a:gd name="T18" fmla="*/ 216 w 216"/>
                <a:gd name="T19" fmla="*/ 22 h 171"/>
                <a:gd name="T20" fmla="*/ 157 w 216"/>
                <a:gd name="T2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71">
                  <a:moveTo>
                    <a:pt x="157" y="0"/>
                  </a:moveTo>
                  <a:lnTo>
                    <a:pt x="122" y="89"/>
                  </a:lnTo>
                  <a:lnTo>
                    <a:pt x="81" y="74"/>
                  </a:lnTo>
                  <a:lnTo>
                    <a:pt x="24" y="50"/>
                  </a:lnTo>
                  <a:lnTo>
                    <a:pt x="0" y="109"/>
                  </a:lnTo>
                  <a:lnTo>
                    <a:pt x="59" y="132"/>
                  </a:lnTo>
                  <a:lnTo>
                    <a:pt x="100" y="148"/>
                  </a:lnTo>
                  <a:lnTo>
                    <a:pt x="158" y="171"/>
                  </a:lnTo>
                  <a:lnTo>
                    <a:pt x="181" y="112"/>
                  </a:lnTo>
                  <a:lnTo>
                    <a:pt x="216" y="22"/>
                  </a:lnTo>
                  <a:lnTo>
                    <a:pt x="157"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7" name="Freeform 55"/>
            <p:cNvSpPr/>
            <p:nvPr/>
          </p:nvSpPr>
          <p:spPr bwMode="auto">
            <a:xfrm>
              <a:off x="10104438" y="3354388"/>
              <a:ext cx="130175" cy="128588"/>
            </a:xfrm>
            <a:custGeom>
              <a:avLst/>
              <a:gdLst>
                <a:gd name="T0" fmla="*/ 82 w 82"/>
                <a:gd name="T1" fmla="*/ 22 h 81"/>
                <a:gd name="T2" fmla="*/ 24 w 82"/>
                <a:gd name="T3" fmla="*/ 0 h 81"/>
                <a:gd name="T4" fmla="*/ 0 w 82"/>
                <a:gd name="T5" fmla="*/ 58 h 81"/>
                <a:gd name="T6" fmla="*/ 59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4" y="0"/>
                  </a:lnTo>
                  <a:lnTo>
                    <a:pt x="0" y="58"/>
                  </a:lnTo>
                  <a:lnTo>
                    <a:pt x="59"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8" name="Freeform 56"/>
            <p:cNvSpPr/>
            <p:nvPr/>
          </p:nvSpPr>
          <p:spPr bwMode="auto">
            <a:xfrm>
              <a:off x="10263188" y="3414713"/>
              <a:ext cx="130175" cy="128588"/>
            </a:xfrm>
            <a:custGeom>
              <a:avLst/>
              <a:gdLst>
                <a:gd name="T0" fmla="*/ 82 w 82"/>
                <a:gd name="T1" fmla="*/ 24 h 81"/>
                <a:gd name="T2" fmla="*/ 23 w 82"/>
                <a:gd name="T3" fmla="*/ 0 h 81"/>
                <a:gd name="T4" fmla="*/ 0 w 82"/>
                <a:gd name="T5" fmla="*/ 59 h 81"/>
                <a:gd name="T6" fmla="*/ 59 w 82"/>
                <a:gd name="T7" fmla="*/ 81 h 81"/>
                <a:gd name="T8" fmla="*/ 82 w 82"/>
                <a:gd name="T9" fmla="*/ 24 h 81"/>
              </a:gdLst>
              <a:ahLst/>
              <a:cxnLst>
                <a:cxn ang="0">
                  <a:pos x="T0" y="T1"/>
                </a:cxn>
                <a:cxn ang="0">
                  <a:pos x="T2" y="T3"/>
                </a:cxn>
                <a:cxn ang="0">
                  <a:pos x="T4" y="T5"/>
                </a:cxn>
                <a:cxn ang="0">
                  <a:pos x="T6" y="T7"/>
                </a:cxn>
                <a:cxn ang="0">
                  <a:pos x="T8" y="T9"/>
                </a:cxn>
              </a:cxnLst>
              <a:rect l="0" t="0" r="r" b="b"/>
              <a:pathLst>
                <a:path w="82" h="81">
                  <a:moveTo>
                    <a:pt x="82" y="24"/>
                  </a:moveTo>
                  <a:lnTo>
                    <a:pt x="23" y="0"/>
                  </a:lnTo>
                  <a:lnTo>
                    <a:pt x="0" y="59"/>
                  </a:lnTo>
                  <a:lnTo>
                    <a:pt x="59" y="81"/>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79" name="Freeform 57"/>
            <p:cNvSpPr/>
            <p:nvPr/>
          </p:nvSpPr>
          <p:spPr bwMode="auto">
            <a:xfrm>
              <a:off x="10421938" y="3476625"/>
              <a:ext cx="127000" cy="130175"/>
            </a:xfrm>
            <a:custGeom>
              <a:avLst/>
              <a:gdLst>
                <a:gd name="T0" fmla="*/ 80 w 80"/>
                <a:gd name="T1" fmla="*/ 23 h 82"/>
                <a:gd name="T2" fmla="*/ 23 w 80"/>
                <a:gd name="T3" fmla="*/ 0 h 82"/>
                <a:gd name="T4" fmla="*/ 0 w 80"/>
                <a:gd name="T5" fmla="*/ 59 h 82"/>
                <a:gd name="T6" fmla="*/ 58 w 80"/>
                <a:gd name="T7" fmla="*/ 82 h 82"/>
                <a:gd name="T8" fmla="*/ 80 w 80"/>
                <a:gd name="T9" fmla="*/ 23 h 82"/>
              </a:gdLst>
              <a:ahLst/>
              <a:cxnLst>
                <a:cxn ang="0">
                  <a:pos x="T0" y="T1"/>
                </a:cxn>
                <a:cxn ang="0">
                  <a:pos x="T2" y="T3"/>
                </a:cxn>
                <a:cxn ang="0">
                  <a:pos x="T4" y="T5"/>
                </a:cxn>
                <a:cxn ang="0">
                  <a:pos x="T6" y="T7"/>
                </a:cxn>
                <a:cxn ang="0">
                  <a:pos x="T8" y="T9"/>
                </a:cxn>
              </a:cxnLst>
              <a:rect l="0" t="0" r="r" b="b"/>
              <a:pathLst>
                <a:path w="80" h="82">
                  <a:moveTo>
                    <a:pt x="80" y="23"/>
                  </a:moveTo>
                  <a:lnTo>
                    <a:pt x="23" y="0"/>
                  </a:lnTo>
                  <a:lnTo>
                    <a:pt x="0" y="59"/>
                  </a:lnTo>
                  <a:lnTo>
                    <a:pt x="58" y="82"/>
                  </a:lnTo>
                  <a:lnTo>
                    <a:pt x="80"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0" name="Freeform 58"/>
            <p:cNvSpPr/>
            <p:nvPr/>
          </p:nvSpPr>
          <p:spPr bwMode="auto">
            <a:xfrm>
              <a:off x="9058275" y="2779713"/>
              <a:ext cx="285750" cy="190500"/>
            </a:xfrm>
            <a:custGeom>
              <a:avLst/>
              <a:gdLst>
                <a:gd name="T0" fmla="*/ 121 w 180"/>
                <a:gd name="T1" fmla="*/ 39 h 120"/>
                <a:gd name="T2" fmla="*/ 22 w 180"/>
                <a:gd name="T3" fmla="*/ 0 h 120"/>
                <a:gd name="T4" fmla="*/ 0 w 180"/>
                <a:gd name="T5" fmla="*/ 58 h 120"/>
                <a:gd name="T6" fmla="*/ 99 w 180"/>
                <a:gd name="T7" fmla="*/ 98 h 120"/>
                <a:gd name="T8" fmla="*/ 158 w 180"/>
                <a:gd name="T9" fmla="*/ 120 h 120"/>
                <a:gd name="T10" fmla="*/ 180 w 180"/>
                <a:gd name="T11" fmla="*/ 61 h 120"/>
                <a:gd name="T12" fmla="*/ 121 w 180"/>
                <a:gd name="T13" fmla="*/ 39 h 120"/>
              </a:gdLst>
              <a:ahLst/>
              <a:cxnLst>
                <a:cxn ang="0">
                  <a:pos x="T0" y="T1"/>
                </a:cxn>
                <a:cxn ang="0">
                  <a:pos x="T2" y="T3"/>
                </a:cxn>
                <a:cxn ang="0">
                  <a:pos x="T4" y="T5"/>
                </a:cxn>
                <a:cxn ang="0">
                  <a:pos x="T6" y="T7"/>
                </a:cxn>
                <a:cxn ang="0">
                  <a:pos x="T8" y="T9"/>
                </a:cxn>
                <a:cxn ang="0">
                  <a:pos x="T10" y="T11"/>
                </a:cxn>
                <a:cxn ang="0">
                  <a:pos x="T12" y="T13"/>
                </a:cxn>
              </a:cxnLst>
              <a:rect l="0" t="0" r="r" b="b"/>
              <a:pathLst>
                <a:path w="180" h="120">
                  <a:moveTo>
                    <a:pt x="121" y="39"/>
                  </a:moveTo>
                  <a:lnTo>
                    <a:pt x="22" y="0"/>
                  </a:lnTo>
                  <a:lnTo>
                    <a:pt x="0" y="58"/>
                  </a:lnTo>
                  <a:lnTo>
                    <a:pt x="99" y="98"/>
                  </a:lnTo>
                  <a:lnTo>
                    <a:pt x="158" y="120"/>
                  </a:lnTo>
                  <a:lnTo>
                    <a:pt x="180" y="61"/>
                  </a:lnTo>
                  <a:lnTo>
                    <a:pt x="121" y="39"/>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1" name="Freeform 59"/>
            <p:cNvSpPr/>
            <p:nvPr/>
          </p:nvSpPr>
          <p:spPr bwMode="auto">
            <a:xfrm>
              <a:off x="9372600" y="2903538"/>
              <a:ext cx="130175" cy="128588"/>
            </a:xfrm>
            <a:custGeom>
              <a:avLst/>
              <a:gdLst>
                <a:gd name="T0" fmla="*/ 82 w 82"/>
                <a:gd name="T1" fmla="*/ 22 h 81"/>
                <a:gd name="T2" fmla="*/ 23 w 82"/>
                <a:gd name="T3" fmla="*/ 0 h 81"/>
                <a:gd name="T4" fmla="*/ 0 w 82"/>
                <a:gd name="T5" fmla="*/ 58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8"/>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2" name="Freeform 60"/>
            <p:cNvSpPr/>
            <p:nvPr/>
          </p:nvSpPr>
          <p:spPr bwMode="auto">
            <a:xfrm>
              <a:off x="9529763" y="2963863"/>
              <a:ext cx="130175" cy="128588"/>
            </a:xfrm>
            <a:custGeom>
              <a:avLst/>
              <a:gdLst>
                <a:gd name="T0" fmla="*/ 82 w 82"/>
                <a:gd name="T1" fmla="*/ 23 h 81"/>
                <a:gd name="T2" fmla="*/ 24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4"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3" name="Freeform 61"/>
            <p:cNvSpPr/>
            <p:nvPr/>
          </p:nvSpPr>
          <p:spPr bwMode="auto">
            <a:xfrm>
              <a:off x="9688513" y="3025775"/>
              <a:ext cx="128588" cy="128588"/>
            </a:xfrm>
            <a:custGeom>
              <a:avLst/>
              <a:gdLst>
                <a:gd name="T0" fmla="*/ 81 w 81"/>
                <a:gd name="T1" fmla="*/ 24 h 81"/>
                <a:gd name="T2" fmla="*/ 22 w 81"/>
                <a:gd name="T3" fmla="*/ 0 h 81"/>
                <a:gd name="T4" fmla="*/ 0 w 81"/>
                <a:gd name="T5" fmla="*/ 59 h 81"/>
                <a:gd name="T6" fmla="*/ 58 w 81"/>
                <a:gd name="T7" fmla="*/ 81 h 81"/>
                <a:gd name="T8" fmla="*/ 81 w 81"/>
                <a:gd name="T9" fmla="*/ 24 h 81"/>
              </a:gdLst>
              <a:ahLst/>
              <a:cxnLst>
                <a:cxn ang="0">
                  <a:pos x="T0" y="T1"/>
                </a:cxn>
                <a:cxn ang="0">
                  <a:pos x="T2" y="T3"/>
                </a:cxn>
                <a:cxn ang="0">
                  <a:pos x="T4" y="T5"/>
                </a:cxn>
                <a:cxn ang="0">
                  <a:pos x="T6" y="T7"/>
                </a:cxn>
                <a:cxn ang="0">
                  <a:pos x="T8" y="T9"/>
                </a:cxn>
              </a:cxnLst>
              <a:rect l="0" t="0" r="r" b="b"/>
              <a:pathLst>
                <a:path w="81" h="81">
                  <a:moveTo>
                    <a:pt x="81" y="24"/>
                  </a:moveTo>
                  <a:lnTo>
                    <a:pt x="22" y="0"/>
                  </a:lnTo>
                  <a:lnTo>
                    <a:pt x="0" y="59"/>
                  </a:lnTo>
                  <a:lnTo>
                    <a:pt x="58" y="81"/>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4" name="Freeform 62"/>
            <p:cNvSpPr/>
            <p:nvPr/>
          </p:nvSpPr>
          <p:spPr bwMode="auto">
            <a:xfrm>
              <a:off x="9845675" y="3087688"/>
              <a:ext cx="128588" cy="130175"/>
            </a:xfrm>
            <a:custGeom>
              <a:avLst/>
              <a:gdLst>
                <a:gd name="T0" fmla="*/ 81 w 81"/>
                <a:gd name="T1" fmla="*/ 23 h 82"/>
                <a:gd name="T2" fmla="*/ 23 w 81"/>
                <a:gd name="T3" fmla="*/ 0 h 82"/>
                <a:gd name="T4" fmla="*/ 0 w 81"/>
                <a:gd name="T5" fmla="*/ 58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5" name="Freeform 63"/>
            <p:cNvSpPr/>
            <p:nvPr/>
          </p:nvSpPr>
          <p:spPr bwMode="auto">
            <a:xfrm>
              <a:off x="10004425" y="3149600"/>
              <a:ext cx="128588" cy="130175"/>
            </a:xfrm>
            <a:custGeom>
              <a:avLst/>
              <a:gdLst>
                <a:gd name="T0" fmla="*/ 81 w 81"/>
                <a:gd name="T1" fmla="*/ 23 h 82"/>
                <a:gd name="T2" fmla="*/ 22 w 81"/>
                <a:gd name="T3" fmla="*/ 0 h 82"/>
                <a:gd name="T4" fmla="*/ 0 w 81"/>
                <a:gd name="T5" fmla="*/ 58 h 82"/>
                <a:gd name="T6" fmla="*/ 57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2" y="0"/>
                  </a:lnTo>
                  <a:lnTo>
                    <a:pt x="0" y="58"/>
                  </a:lnTo>
                  <a:lnTo>
                    <a:pt x="57"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6" name="Freeform 64"/>
            <p:cNvSpPr/>
            <p:nvPr/>
          </p:nvSpPr>
          <p:spPr bwMode="auto">
            <a:xfrm>
              <a:off x="10160000" y="3209925"/>
              <a:ext cx="131763" cy="130175"/>
            </a:xfrm>
            <a:custGeom>
              <a:avLst/>
              <a:gdLst>
                <a:gd name="T0" fmla="*/ 83 w 83"/>
                <a:gd name="T1" fmla="*/ 24 h 82"/>
                <a:gd name="T2" fmla="*/ 24 w 83"/>
                <a:gd name="T3" fmla="*/ 0 h 82"/>
                <a:gd name="T4" fmla="*/ 0 w 83"/>
                <a:gd name="T5" fmla="*/ 59 h 82"/>
                <a:gd name="T6" fmla="*/ 59 w 83"/>
                <a:gd name="T7" fmla="*/ 82 h 82"/>
                <a:gd name="T8" fmla="*/ 83 w 83"/>
                <a:gd name="T9" fmla="*/ 24 h 82"/>
              </a:gdLst>
              <a:ahLst/>
              <a:cxnLst>
                <a:cxn ang="0">
                  <a:pos x="T0" y="T1"/>
                </a:cxn>
                <a:cxn ang="0">
                  <a:pos x="T2" y="T3"/>
                </a:cxn>
                <a:cxn ang="0">
                  <a:pos x="T4" y="T5"/>
                </a:cxn>
                <a:cxn ang="0">
                  <a:pos x="T6" y="T7"/>
                </a:cxn>
                <a:cxn ang="0">
                  <a:pos x="T8" y="T9"/>
                </a:cxn>
              </a:cxnLst>
              <a:rect l="0" t="0" r="r" b="b"/>
              <a:pathLst>
                <a:path w="83" h="82">
                  <a:moveTo>
                    <a:pt x="83" y="24"/>
                  </a:moveTo>
                  <a:lnTo>
                    <a:pt x="24" y="0"/>
                  </a:lnTo>
                  <a:lnTo>
                    <a:pt x="0" y="59"/>
                  </a:lnTo>
                  <a:lnTo>
                    <a:pt x="59" y="82"/>
                  </a:lnTo>
                  <a:lnTo>
                    <a:pt x="83"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7" name="Freeform 65"/>
            <p:cNvSpPr/>
            <p:nvPr/>
          </p:nvSpPr>
          <p:spPr bwMode="auto">
            <a:xfrm>
              <a:off x="10318750" y="3273425"/>
              <a:ext cx="128588" cy="128588"/>
            </a:xfrm>
            <a:custGeom>
              <a:avLst/>
              <a:gdLst>
                <a:gd name="T0" fmla="*/ 81 w 81"/>
                <a:gd name="T1" fmla="*/ 22 h 81"/>
                <a:gd name="T2" fmla="*/ 24 w 81"/>
                <a:gd name="T3" fmla="*/ 0 h 81"/>
                <a:gd name="T4" fmla="*/ 0 w 81"/>
                <a:gd name="T5" fmla="*/ 58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4" y="0"/>
                  </a:lnTo>
                  <a:lnTo>
                    <a:pt x="0" y="58"/>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8" name="Freeform 66"/>
            <p:cNvSpPr/>
            <p:nvPr/>
          </p:nvSpPr>
          <p:spPr bwMode="auto">
            <a:xfrm>
              <a:off x="10477500" y="3335338"/>
              <a:ext cx="128588" cy="128588"/>
            </a:xfrm>
            <a:custGeom>
              <a:avLst/>
              <a:gdLst>
                <a:gd name="T0" fmla="*/ 81 w 81"/>
                <a:gd name="T1" fmla="*/ 22 h 81"/>
                <a:gd name="T2" fmla="*/ 22 w 81"/>
                <a:gd name="T3" fmla="*/ 0 h 81"/>
                <a:gd name="T4" fmla="*/ 0 w 81"/>
                <a:gd name="T5" fmla="*/ 59 h 81"/>
                <a:gd name="T6" fmla="*/ 58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9"/>
                  </a:lnTo>
                  <a:lnTo>
                    <a:pt x="58"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89" name="Freeform 67"/>
            <p:cNvSpPr/>
            <p:nvPr/>
          </p:nvSpPr>
          <p:spPr bwMode="auto">
            <a:xfrm>
              <a:off x="9113838" y="2636838"/>
              <a:ext cx="128588" cy="128588"/>
            </a:xfrm>
            <a:custGeom>
              <a:avLst/>
              <a:gdLst>
                <a:gd name="T0" fmla="*/ 81 w 81"/>
                <a:gd name="T1" fmla="*/ 23 h 81"/>
                <a:gd name="T2" fmla="*/ 22 w 81"/>
                <a:gd name="T3" fmla="*/ 0 h 81"/>
                <a:gd name="T4" fmla="*/ 0 w 81"/>
                <a:gd name="T5" fmla="*/ 59 h 81"/>
                <a:gd name="T6" fmla="*/ 58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2" y="0"/>
                  </a:lnTo>
                  <a:lnTo>
                    <a:pt x="0" y="59"/>
                  </a:lnTo>
                  <a:lnTo>
                    <a:pt x="58"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0" name="Freeform 68"/>
            <p:cNvSpPr/>
            <p:nvPr/>
          </p:nvSpPr>
          <p:spPr bwMode="auto">
            <a:xfrm>
              <a:off x="9271000" y="2698750"/>
              <a:ext cx="128588" cy="130175"/>
            </a:xfrm>
            <a:custGeom>
              <a:avLst/>
              <a:gdLst>
                <a:gd name="T0" fmla="*/ 81 w 81"/>
                <a:gd name="T1" fmla="*/ 23 h 82"/>
                <a:gd name="T2" fmla="*/ 23 w 81"/>
                <a:gd name="T3" fmla="*/ 0 h 82"/>
                <a:gd name="T4" fmla="*/ 0 w 81"/>
                <a:gd name="T5" fmla="*/ 58 h 82"/>
                <a:gd name="T6" fmla="*/ 58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3" y="0"/>
                  </a:lnTo>
                  <a:lnTo>
                    <a:pt x="0" y="58"/>
                  </a:lnTo>
                  <a:lnTo>
                    <a:pt x="58"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1" name="Freeform 69"/>
            <p:cNvSpPr/>
            <p:nvPr/>
          </p:nvSpPr>
          <p:spPr bwMode="auto">
            <a:xfrm>
              <a:off x="9428163" y="2759075"/>
              <a:ext cx="130175" cy="130175"/>
            </a:xfrm>
            <a:custGeom>
              <a:avLst/>
              <a:gdLst>
                <a:gd name="T0" fmla="*/ 82 w 82"/>
                <a:gd name="T1" fmla="*/ 24 h 82"/>
                <a:gd name="T2" fmla="*/ 23 w 82"/>
                <a:gd name="T3" fmla="*/ 0 h 82"/>
                <a:gd name="T4" fmla="*/ 0 w 82"/>
                <a:gd name="T5" fmla="*/ 59 h 82"/>
                <a:gd name="T6" fmla="*/ 58 w 82"/>
                <a:gd name="T7" fmla="*/ 82 h 82"/>
                <a:gd name="T8" fmla="*/ 82 w 82"/>
                <a:gd name="T9" fmla="*/ 24 h 82"/>
              </a:gdLst>
              <a:ahLst/>
              <a:cxnLst>
                <a:cxn ang="0">
                  <a:pos x="T0" y="T1"/>
                </a:cxn>
                <a:cxn ang="0">
                  <a:pos x="T2" y="T3"/>
                </a:cxn>
                <a:cxn ang="0">
                  <a:pos x="T4" y="T5"/>
                </a:cxn>
                <a:cxn ang="0">
                  <a:pos x="T6" y="T7"/>
                </a:cxn>
                <a:cxn ang="0">
                  <a:pos x="T8" y="T9"/>
                </a:cxn>
              </a:cxnLst>
              <a:rect l="0" t="0" r="r" b="b"/>
              <a:pathLst>
                <a:path w="82" h="82">
                  <a:moveTo>
                    <a:pt x="82" y="24"/>
                  </a:moveTo>
                  <a:lnTo>
                    <a:pt x="23" y="0"/>
                  </a:lnTo>
                  <a:lnTo>
                    <a:pt x="0" y="59"/>
                  </a:lnTo>
                  <a:lnTo>
                    <a:pt x="58" y="82"/>
                  </a:lnTo>
                  <a:lnTo>
                    <a:pt x="82"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2" name="Freeform 70"/>
            <p:cNvSpPr/>
            <p:nvPr/>
          </p:nvSpPr>
          <p:spPr bwMode="auto">
            <a:xfrm>
              <a:off x="9585325" y="2820988"/>
              <a:ext cx="128588" cy="130175"/>
            </a:xfrm>
            <a:custGeom>
              <a:avLst/>
              <a:gdLst>
                <a:gd name="T0" fmla="*/ 81 w 81"/>
                <a:gd name="T1" fmla="*/ 23 h 82"/>
                <a:gd name="T2" fmla="*/ 24 w 81"/>
                <a:gd name="T3" fmla="*/ 0 h 82"/>
                <a:gd name="T4" fmla="*/ 0 w 81"/>
                <a:gd name="T5" fmla="*/ 59 h 82"/>
                <a:gd name="T6" fmla="*/ 59 w 81"/>
                <a:gd name="T7" fmla="*/ 82 h 82"/>
                <a:gd name="T8" fmla="*/ 81 w 81"/>
                <a:gd name="T9" fmla="*/ 23 h 82"/>
              </a:gdLst>
              <a:ahLst/>
              <a:cxnLst>
                <a:cxn ang="0">
                  <a:pos x="T0" y="T1"/>
                </a:cxn>
                <a:cxn ang="0">
                  <a:pos x="T2" y="T3"/>
                </a:cxn>
                <a:cxn ang="0">
                  <a:pos x="T4" y="T5"/>
                </a:cxn>
                <a:cxn ang="0">
                  <a:pos x="T6" y="T7"/>
                </a:cxn>
                <a:cxn ang="0">
                  <a:pos x="T8" y="T9"/>
                </a:cxn>
              </a:cxnLst>
              <a:rect l="0" t="0" r="r" b="b"/>
              <a:pathLst>
                <a:path w="81" h="82">
                  <a:moveTo>
                    <a:pt x="81" y="23"/>
                  </a:moveTo>
                  <a:lnTo>
                    <a:pt x="24" y="0"/>
                  </a:lnTo>
                  <a:lnTo>
                    <a:pt x="0" y="59"/>
                  </a:lnTo>
                  <a:lnTo>
                    <a:pt x="59" y="82"/>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3" name="Freeform 71"/>
            <p:cNvSpPr/>
            <p:nvPr/>
          </p:nvSpPr>
          <p:spPr bwMode="auto">
            <a:xfrm>
              <a:off x="9744075" y="2884488"/>
              <a:ext cx="128588" cy="128588"/>
            </a:xfrm>
            <a:custGeom>
              <a:avLst/>
              <a:gdLst>
                <a:gd name="T0" fmla="*/ 81 w 81"/>
                <a:gd name="T1" fmla="*/ 22 h 81"/>
                <a:gd name="T2" fmla="*/ 22 w 81"/>
                <a:gd name="T3" fmla="*/ 0 h 81"/>
                <a:gd name="T4" fmla="*/ 0 w 81"/>
                <a:gd name="T5" fmla="*/ 57 h 81"/>
                <a:gd name="T6" fmla="*/ 59 w 81"/>
                <a:gd name="T7" fmla="*/ 81 h 81"/>
                <a:gd name="T8" fmla="*/ 81 w 81"/>
                <a:gd name="T9" fmla="*/ 22 h 81"/>
              </a:gdLst>
              <a:ahLst/>
              <a:cxnLst>
                <a:cxn ang="0">
                  <a:pos x="T0" y="T1"/>
                </a:cxn>
                <a:cxn ang="0">
                  <a:pos x="T2" y="T3"/>
                </a:cxn>
                <a:cxn ang="0">
                  <a:pos x="T4" y="T5"/>
                </a:cxn>
                <a:cxn ang="0">
                  <a:pos x="T6" y="T7"/>
                </a:cxn>
                <a:cxn ang="0">
                  <a:pos x="T8" y="T9"/>
                </a:cxn>
              </a:cxnLst>
              <a:rect l="0" t="0" r="r" b="b"/>
              <a:pathLst>
                <a:path w="81" h="81">
                  <a:moveTo>
                    <a:pt x="81" y="22"/>
                  </a:moveTo>
                  <a:lnTo>
                    <a:pt x="22" y="0"/>
                  </a:lnTo>
                  <a:lnTo>
                    <a:pt x="0" y="57"/>
                  </a:lnTo>
                  <a:lnTo>
                    <a:pt x="59" y="81"/>
                  </a:lnTo>
                  <a:lnTo>
                    <a:pt x="81"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4" name="Freeform 72"/>
            <p:cNvSpPr/>
            <p:nvPr/>
          </p:nvSpPr>
          <p:spPr bwMode="auto">
            <a:xfrm>
              <a:off x="9902825" y="2946400"/>
              <a:ext cx="127000" cy="128588"/>
            </a:xfrm>
            <a:custGeom>
              <a:avLst/>
              <a:gdLst>
                <a:gd name="T0" fmla="*/ 80 w 80"/>
                <a:gd name="T1" fmla="*/ 22 h 81"/>
                <a:gd name="T2" fmla="*/ 22 w 80"/>
                <a:gd name="T3" fmla="*/ 0 h 81"/>
                <a:gd name="T4" fmla="*/ 0 w 80"/>
                <a:gd name="T5" fmla="*/ 58 h 81"/>
                <a:gd name="T6" fmla="*/ 58 w 80"/>
                <a:gd name="T7" fmla="*/ 81 h 81"/>
                <a:gd name="T8" fmla="*/ 80 w 80"/>
                <a:gd name="T9" fmla="*/ 22 h 81"/>
              </a:gdLst>
              <a:ahLst/>
              <a:cxnLst>
                <a:cxn ang="0">
                  <a:pos x="T0" y="T1"/>
                </a:cxn>
                <a:cxn ang="0">
                  <a:pos x="T2" y="T3"/>
                </a:cxn>
                <a:cxn ang="0">
                  <a:pos x="T4" y="T5"/>
                </a:cxn>
                <a:cxn ang="0">
                  <a:pos x="T6" y="T7"/>
                </a:cxn>
                <a:cxn ang="0">
                  <a:pos x="T8" y="T9"/>
                </a:cxn>
              </a:cxnLst>
              <a:rect l="0" t="0" r="r" b="b"/>
              <a:pathLst>
                <a:path w="80" h="81">
                  <a:moveTo>
                    <a:pt x="80" y="22"/>
                  </a:moveTo>
                  <a:lnTo>
                    <a:pt x="22" y="0"/>
                  </a:lnTo>
                  <a:lnTo>
                    <a:pt x="0" y="58"/>
                  </a:lnTo>
                  <a:lnTo>
                    <a:pt x="58" y="81"/>
                  </a:lnTo>
                  <a:lnTo>
                    <a:pt x="80"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5" name="Freeform 73"/>
            <p:cNvSpPr/>
            <p:nvPr/>
          </p:nvSpPr>
          <p:spPr bwMode="auto">
            <a:xfrm>
              <a:off x="10058400" y="3006725"/>
              <a:ext cx="130175" cy="128588"/>
            </a:xfrm>
            <a:custGeom>
              <a:avLst/>
              <a:gdLst>
                <a:gd name="T0" fmla="*/ 82 w 82"/>
                <a:gd name="T1" fmla="*/ 23 h 81"/>
                <a:gd name="T2" fmla="*/ 23 w 82"/>
                <a:gd name="T3" fmla="*/ 0 h 81"/>
                <a:gd name="T4" fmla="*/ 0 w 82"/>
                <a:gd name="T5" fmla="*/ 59 h 81"/>
                <a:gd name="T6" fmla="*/ 59 w 82"/>
                <a:gd name="T7" fmla="*/ 81 h 81"/>
                <a:gd name="T8" fmla="*/ 82 w 82"/>
                <a:gd name="T9" fmla="*/ 23 h 81"/>
              </a:gdLst>
              <a:ahLst/>
              <a:cxnLst>
                <a:cxn ang="0">
                  <a:pos x="T0" y="T1"/>
                </a:cxn>
                <a:cxn ang="0">
                  <a:pos x="T2" y="T3"/>
                </a:cxn>
                <a:cxn ang="0">
                  <a:pos x="T4" y="T5"/>
                </a:cxn>
                <a:cxn ang="0">
                  <a:pos x="T6" y="T7"/>
                </a:cxn>
                <a:cxn ang="0">
                  <a:pos x="T8" y="T9"/>
                </a:cxn>
              </a:cxnLst>
              <a:rect l="0" t="0" r="r" b="b"/>
              <a:pathLst>
                <a:path w="82" h="81">
                  <a:moveTo>
                    <a:pt x="82" y="23"/>
                  </a:moveTo>
                  <a:lnTo>
                    <a:pt x="23" y="0"/>
                  </a:lnTo>
                  <a:lnTo>
                    <a:pt x="0" y="59"/>
                  </a:lnTo>
                  <a:lnTo>
                    <a:pt x="59" y="81"/>
                  </a:lnTo>
                  <a:lnTo>
                    <a:pt x="82"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6" name="Freeform 74"/>
            <p:cNvSpPr/>
            <p:nvPr/>
          </p:nvSpPr>
          <p:spPr bwMode="auto">
            <a:xfrm>
              <a:off x="10217150" y="3068638"/>
              <a:ext cx="130175" cy="128588"/>
            </a:xfrm>
            <a:custGeom>
              <a:avLst/>
              <a:gdLst>
                <a:gd name="T0" fmla="*/ 82 w 82"/>
                <a:gd name="T1" fmla="*/ 22 h 81"/>
                <a:gd name="T2" fmla="*/ 23 w 82"/>
                <a:gd name="T3" fmla="*/ 0 h 81"/>
                <a:gd name="T4" fmla="*/ 0 w 82"/>
                <a:gd name="T5" fmla="*/ 59 h 81"/>
                <a:gd name="T6" fmla="*/ 58 w 82"/>
                <a:gd name="T7" fmla="*/ 81 h 81"/>
                <a:gd name="T8" fmla="*/ 82 w 82"/>
                <a:gd name="T9" fmla="*/ 22 h 81"/>
              </a:gdLst>
              <a:ahLst/>
              <a:cxnLst>
                <a:cxn ang="0">
                  <a:pos x="T0" y="T1"/>
                </a:cxn>
                <a:cxn ang="0">
                  <a:pos x="T2" y="T3"/>
                </a:cxn>
                <a:cxn ang="0">
                  <a:pos x="T4" y="T5"/>
                </a:cxn>
                <a:cxn ang="0">
                  <a:pos x="T6" y="T7"/>
                </a:cxn>
                <a:cxn ang="0">
                  <a:pos x="T8" y="T9"/>
                </a:cxn>
              </a:cxnLst>
              <a:rect l="0" t="0" r="r" b="b"/>
              <a:pathLst>
                <a:path w="82" h="81">
                  <a:moveTo>
                    <a:pt x="82" y="22"/>
                  </a:moveTo>
                  <a:lnTo>
                    <a:pt x="23" y="0"/>
                  </a:lnTo>
                  <a:lnTo>
                    <a:pt x="0" y="59"/>
                  </a:lnTo>
                  <a:lnTo>
                    <a:pt x="58" y="81"/>
                  </a:lnTo>
                  <a:lnTo>
                    <a:pt x="82" y="22"/>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7" name="Freeform 75"/>
            <p:cNvSpPr/>
            <p:nvPr/>
          </p:nvSpPr>
          <p:spPr bwMode="auto">
            <a:xfrm>
              <a:off x="10374313" y="3130550"/>
              <a:ext cx="128588" cy="128588"/>
            </a:xfrm>
            <a:custGeom>
              <a:avLst/>
              <a:gdLst>
                <a:gd name="T0" fmla="*/ 81 w 81"/>
                <a:gd name="T1" fmla="*/ 23 h 81"/>
                <a:gd name="T2" fmla="*/ 24 w 81"/>
                <a:gd name="T3" fmla="*/ 0 h 81"/>
                <a:gd name="T4" fmla="*/ 0 w 81"/>
                <a:gd name="T5" fmla="*/ 58 h 81"/>
                <a:gd name="T6" fmla="*/ 59 w 81"/>
                <a:gd name="T7" fmla="*/ 81 h 81"/>
                <a:gd name="T8" fmla="*/ 81 w 81"/>
                <a:gd name="T9" fmla="*/ 23 h 81"/>
              </a:gdLst>
              <a:ahLst/>
              <a:cxnLst>
                <a:cxn ang="0">
                  <a:pos x="T0" y="T1"/>
                </a:cxn>
                <a:cxn ang="0">
                  <a:pos x="T2" y="T3"/>
                </a:cxn>
                <a:cxn ang="0">
                  <a:pos x="T4" y="T5"/>
                </a:cxn>
                <a:cxn ang="0">
                  <a:pos x="T6" y="T7"/>
                </a:cxn>
                <a:cxn ang="0">
                  <a:pos x="T8" y="T9"/>
                </a:cxn>
              </a:cxnLst>
              <a:rect l="0" t="0" r="r" b="b"/>
              <a:pathLst>
                <a:path w="81" h="81">
                  <a:moveTo>
                    <a:pt x="81" y="23"/>
                  </a:moveTo>
                  <a:lnTo>
                    <a:pt x="24" y="0"/>
                  </a:lnTo>
                  <a:lnTo>
                    <a:pt x="0" y="58"/>
                  </a:lnTo>
                  <a:lnTo>
                    <a:pt x="59" y="81"/>
                  </a:lnTo>
                  <a:lnTo>
                    <a:pt x="81" y="2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8" name="Freeform 76"/>
            <p:cNvSpPr/>
            <p:nvPr/>
          </p:nvSpPr>
          <p:spPr bwMode="auto">
            <a:xfrm>
              <a:off x="10533063" y="3190875"/>
              <a:ext cx="128588" cy="131763"/>
            </a:xfrm>
            <a:custGeom>
              <a:avLst/>
              <a:gdLst>
                <a:gd name="T0" fmla="*/ 81 w 81"/>
                <a:gd name="T1" fmla="*/ 24 h 83"/>
                <a:gd name="T2" fmla="*/ 22 w 81"/>
                <a:gd name="T3" fmla="*/ 0 h 83"/>
                <a:gd name="T4" fmla="*/ 0 w 81"/>
                <a:gd name="T5" fmla="*/ 59 h 83"/>
                <a:gd name="T6" fmla="*/ 58 w 81"/>
                <a:gd name="T7" fmla="*/ 83 h 83"/>
                <a:gd name="T8" fmla="*/ 81 w 81"/>
                <a:gd name="T9" fmla="*/ 24 h 83"/>
              </a:gdLst>
              <a:ahLst/>
              <a:cxnLst>
                <a:cxn ang="0">
                  <a:pos x="T0" y="T1"/>
                </a:cxn>
                <a:cxn ang="0">
                  <a:pos x="T2" y="T3"/>
                </a:cxn>
                <a:cxn ang="0">
                  <a:pos x="T4" y="T5"/>
                </a:cxn>
                <a:cxn ang="0">
                  <a:pos x="T6" y="T7"/>
                </a:cxn>
                <a:cxn ang="0">
                  <a:pos x="T8" y="T9"/>
                </a:cxn>
              </a:cxnLst>
              <a:rect l="0" t="0" r="r" b="b"/>
              <a:pathLst>
                <a:path w="81" h="83">
                  <a:moveTo>
                    <a:pt x="81" y="24"/>
                  </a:moveTo>
                  <a:lnTo>
                    <a:pt x="22" y="0"/>
                  </a:lnTo>
                  <a:lnTo>
                    <a:pt x="0" y="59"/>
                  </a:lnTo>
                  <a:lnTo>
                    <a:pt x="58" y="83"/>
                  </a:lnTo>
                  <a:lnTo>
                    <a:pt x="81" y="24"/>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99" name="Freeform 77"/>
            <p:cNvSpPr/>
            <p:nvPr/>
          </p:nvSpPr>
          <p:spPr bwMode="auto">
            <a:xfrm>
              <a:off x="7364413" y="2389188"/>
              <a:ext cx="641350" cy="223838"/>
            </a:xfrm>
            <a:custGeom>
              <a:avLst/>
              <a:gdLst>
                <a:gd name="T0" fmla="*/ 20 w 345"/>
                <a:gd name="T1" fmla="*/ 106 h 120"/>
                <a:gd name="T2" fmla="*/ 0 w 345"/>
                <a:gd name="T3" fmla="*/ 120 h 120"/>
                <a:gd name="T4" fmla="*/ 345 w 345"/>
                <a:gd name="T5" fmla="*/ 4 h 120"/>
                <a:gd name="T6" fmla="*/ 330 w 345"/>
                <a:gd name="T7" fmla="*/ 2 h 120"/>
                <a:gd name="T8" fmla="*/ 20 w 345"/>
                <a:gd name="T9" fmla="*/ 106 h 120"/>
              </a:gdLst>
              <a:ahLst/>
              <a:cxnLst>
                <a:cxn ang="0">
                  <a:pos x="T0" y="T1"/>
                </a:cxn>
                <a:cxn ang="0">
                  <a:pos x="T2" y="T3"/>
                </a:cxn>
                <a:cxn ang="0">
                  <a:pos x="T4" y="T5"/>
                </a:cxn>
                <a:cxn ang="0">
                  <a:pos x="T6" y="T7"/>
                </a:cxn>
                <a:cxn ang="0">
                  <a:pos x="T8" y="T9"/>
                </a:cxn>
              </a:cxnLst>
              <a:rect l="0" t="0" r="r" b="b"/>
              <a:pathLst>
                <a:path w="345" h="120">
                  <a:moveTo>
                    <a:pt x="20" y="106"/>
                  </a:moveTo>
                  <a:cubicBezTo>
                    <a:pt x="0" y="120"/>
                    <a:pt x="0" y="120"/>
                    <a:pt x="0" y="120"/>
                  </a:cubicBezTo>
                  <a:cubicBezTo>
                    <a:pt x="345" y="4"/>
                    <a:pt x="345" y="4"/>
                    <a:pt x="345" y="4"/>
                  </a:cubicBezTo>
                  <a:cubicBezTo>
                    <a:pt x="340" y="1"/>
                    <a:pt x="335" y="0"/>
                    <a:pt x="330" y="2"/>
                  </a:cubicBezTo>
                  <a:lnTo>
                    <a:pt x="20" y="10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8"/>
            <p:cNvSpPr/>
            <p:nvPr/>
          </p:nvSpPr>
          <p:spPr bwMode="auto">
            <a:xfrm>
              <a:off x="7396163" y="2400300"/>
              <a:ext cx="544513" cy="260350"/>
            </a:xfrm>
            <a:custGeom>
              <a:avLst/>
              <a:gdLst>
                <a:gd name="T0" fmla="*/ 326 w 343"/>
                <a:gd name="T1" fmla="*/ 0 h 164"/>
                <a:gd name="T2" fmla="*/ 0 w 343"/>
                <a:gd name="T3" fmla="*/ 110 h 164"/>
                <a:gd name="T4" fmla="*/ 18 w 343"/>
                <a:gd name="T5" fmla="*/ 164 h 164"/>
                <a:gd name="T6" fmla="*/ 343 w 343"/>
                <a:gd name="T7" fmla="*/ 55 h 164"/>
                <a:gd name="T8" fmla="*/ 326 w 343"/>
                <a:gd name="T9" fmla="*/ 0 h 164"/>
              </a:gdLst>
              <a:ahLst/>
              <a:cxnLst>
                <a:cxn ang="0">
                  <a:pos x="T0" y="T1"/>
                </a:cxn>
                <a:cxn ang="0">
                  <a:pos x="T2" y="T3"/>
                </a:cxn>
                <a:cxn ang="0">
                  <a:pos x="T4" y="T5"/>
                </a:cxn>
                <a:cxn ang="0">
                  <a:pos x="T6" y="T7"/>
                </a:cxn>
                <a:cxn ang="0">
                  <a:pos x="T8" y="T9"/>
                </a:cxn>
              </a:cxnLst>
              <a:rect l="0" t="0" r="r" b="b"/>
              <a:pathLst>
                <a:path w="343" h="164">
                  <a:moveTo>
                    <a:pt x="326" y="0"/>
                  </a:moveTo>
                  <a:lnTo>
                    <a:pt x="0" y="110"/>
                  </a:lnTo>
                  <a:lnTo>
                    <a:pt x="18" y="164"/>
                  </a:lnTo>
                  <a:lnTo>
                    <a:pt x="343" y="55"/>
                  </a:lnTo>
                  <a:lnTo>
                    <a:pt x="326" y="0"/>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79"/>
            <p:cNvSpPr/>
            <p:nvPr/>
          </p:nvSpPr>
          <p:spPr bwMode="auto">
            <a:xfrm>
              <a:off x="7913688" y="2371725"/>
              <a:ext cx="127000" cy="115888"/>
            </a:xfrm>
            <a:custGeom>
              <a:avLst/>
              <a:gdLst>
                <a:gd name="T0" fmla="*/ 32 w 68"/>
                <a:gd name="T1" fmla="*/ 4 h 62"/>
                <a:gd name="T2" fmla="*/ 0 w 68"/>
                <a:gd name="T3" fmla="*/ 15 h 62"/>
                <a:gd name="T4" fmla="*/ 15 w 68"/>
                <a:gd name="T5" fmla="*/ 62 h 62"/>
                <a:gd name="T6" fmla="*/ 48 w 68"/>
                <a:gd name="T7" fmla="*/ 51 h 62"/>
                <a:gd name="T8" fmla="*/ 63 w 68"/>
                <a:gd name="T9" fmla="*/ 20 h 62"/>
                <a:gd name="T10" fmla="*/ 63 w 68"/>
                <a:gd name="T11" fmla="*/ 20 h 62"/>
                <a:gd name="T12" fmla="*/ 32 w 68"/>
                <a:gd name="T13" fmla="*/ 4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32" y="4"/>
                  </a:moveTo>
                  <a:cubicBezTo>
                    <a:pt x="0" y="15"/>
                    <a:pt x="0" y="15"/>
                    <a:pt x="0" y="15"/>
                  </a:cubicBezTo>
                  <a:cubicBezTo>
                    <a:pt x="15" y="62"/>
                    <a:pt x="15" y="62"/>
                    <a:pt x="15" y="62"/>
                  </a:cubicBezTo>
                  <a:cubicBezTo>
                    <a:pt x="48" y="51"/>
                    <a:pt x="48" y="51"/>
                    <a:pt x="48" y="51"/>
                  </a:cubicBezTo>
                  <a:cubicBezTo>
                    <a:pt x="61" y="47"/>
                    <a:pt x="68" y="33"/>
                    <a:pt x="63" y="20"/>
                  </a:cubicBezTo>
                  <a:cubicBezTo>
                    <a:pt x="63" y="20"/>
                    <a:pt x="63" y="20"/>
                    <a:pt x="63" y="20"/>
                  </a:cubicBezTo>
                  <a:cubicBezTo>
                    <a:pt x="59" y="7"/>
                    <a:pt x="45" y="0"/>
                    <a:pt x="32" y="4"/>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02" name="Freeform 80"/>
            <p:cNvSpPr/>
            <p:nvPr/>
          </p:nvSpPr>
          <p:spPr bwMode="auto">
            <a:xfrm>
              <a:off x="7256463" y="2574925"/>
              <a:ext cx="168275" cy="93663"/>
            </a:xfrm>
            <a:custGeom>
              <a:avLst/>
              <a:gdLst>
                <a:gd name="T0" fmla="*/ 0 w 106"/>
                <a:gd name="T1" fmla="*/ 59 h 59"/>
                <a:gd name="T2" fmla="*/ 106 w 106"/>
                <a:gd name="T3" fmla="*/ 54 h 59"/>
                <a:gd name="T4" fmla="*/ 88 w 106"/>
                <a:gd name="T5" fmla="*/ 0 h 59"/>
                <a:gd name="T6" fmla="*/ 0 w 106"/>
                <a:gd name="T7" fmla="*/ 59 h 59"/>
              </a:gdLst>
              <a:ahLst/>
              <a:cxnLst>
                <a:cxn ang="0">
                  <a:pos x="T0" y="T1"/>
                </a:cxn>
                <a:cxn ang="0">
                  <a:pos x="T2" y="T3"/>
                </a:cxn>
                <a:cxn ang="0">
                  <a:pos x="T4" y="T5"/>
                </a:cxn>
                <a:cxn ang="0">
                  <a:pos x="T6" y="T7"/>
                </a:cxn>
              </a:cxnLst>
              <a:rect l="0" t="0" r="r" b="b"/>
              <a:pathLst>
                <a:path w="106" h="59">
                  <a:moveTo>
                    <a:pt x="0" y="59"/>
                  </a:moveTo>
                  <a:lnTo>
                    <a:pt x="106" y="54"/>
                  </a:lnTo>
                  <a:lnTo>
                    <a:pt x="88" y="0"/>
                  </a:lnTo>
                  <a:lnTo>
                    <a:pt x="0" y="59"/>
                  </a:ln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Line 81"/>
            <p:cNvSpPr>
              <a:spLocks noChangeShapeType="1"/>
            </p:cNvSpPr>
            <p:nvPr/>
          </p:nvSpPr>
          <p:spPr bwMode="auto">
            <a:xfrm>
              <a:off x="7337425" y="2614613"/>
              <a:ext cx="15875"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4" name="Freeform 82"/>
            <p:cNvSpPr/>
            <p:nvPr/>
          </p:nvSpPr>
          <p:spPr bwMode="auto">
            <a:xfrm>
              <a:off x="6905625" y="2573338"/>
              <a:ext cx="1460500" cy="1100138"/>
            </a:xfrm>
            <a:custGeom>
              <a:avLst/>
              <a:gdLst>
                <a:gd name="T0" fmla="*/ 920 w 920"/>
                <a:gd name="T1" fmla="*/ 433 h 693"/>
                <a:gd name="T2" fmla="*/ 144 w 920"/>
                <a:gd name="T3" fmla="*/ 693 h 693"/>
                <a:gd name="T4" fmla="*/ 0 w 920"/>
                <a:gd name="T5" fmla="*/ 260 h 693"/>
                <a:gd name="T6" fmla="*/ 774 w 920"/>
                <a:gd name="T7" fmla="*/ 0 h 693"/>
                <a:gd name="T8" fmla="*/ 920 w 920"/>
                <a:gd name="T9" fmla="*/ 433 h 693"/>
              </a:gdLst>
              <a:ahLst/>
              <a:cxnLst>
                <a:cxn ang="0">
                  <a:pos x="T0" y="T1"/>
                </a:cxn>
                <a:cxn ang="0">
                  <a:pos x="T2" y="T3"/>
                </a:cxn>
                <a:cxn ang="0">
                  <a:pos x="T4" y="T5"/>
                </a:cxn>
                <a:cxn ang="0">
                  <a:pos x="T6" y="T7"/>
                </a:cxn>
                <a:cxn ang="0">
                  <a:pos x="T8" y="T9"/>
                </a:cxn>
              </a:cxnLst>
              <a:rect l="0" t="0" r="r" b="b"/>
              <a:pathLst>
                <a:path w="920" h="693">
                  <a:moveTo>
                    <a:pt x="920" y="433"/>
                  </a:moveTo>
                  <a:lnTo>
                    <a:pt x="144" y="693"/>
                  </a:lnTo>
                  <a:lnTo>
                    <a:pt x="0" y="260"/>
                  </a:lnTo>
                  <a:lnTo>
                    <a:pt x="774" y="0"/>
                  </a:lnTo>
                  <a:lnTo>
                    <a:pt x="920" y="43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05" name="Freeform 83"/>
            <p:cNvSpPr/>
            <p:nvPr/>
          </p:nvSpPr>
          <p:spPr bwMode="auto">
            <a:xfrm>
              <a:off x="7034213" y="2679700"/>
              <a:ext cx="1314450" cy="949325"/>
            </a:xfrm>
            <a:custGeom>
              <a:avLst/>
              <a:gdLst>
                <a:gd name="T0" fmla="*/ 828 w 828"/>
                <a:gd name="T1" fmla="*/ 360 h 598"/>
                <a:gd name="T2" fmla="*/ 707 w 828"/>
                <a:gd name="T3" fmla="*/ 0 h 598"/>
                <a:gd name="T4" fmla="*/ 0 w 828"/>
                <a:gd name="T5" fmla="*/ 237 h 598"/>
                <a:gd name="T6" fmla="*/ 120 w 828"/>
                <a:gd name="T7" fmla="*/ 598 h 598"/>
                <a:gd name="T8" fmla="*/ 828 w 828"/>
                <a:gd name="T9" fmla="*/ 360 h 598"/>
              </a:gdLst>
              <a:ahLst/>
              <a:cxnLst>
                <a:cxn ang="0">
                  <a:pos x="T0" y="T1"/>
                </a:cxn>
                <a:cxn ang="0">
                  <a:pos x="T2" y="T3"/>
                </a:cxn>
                <a:cxn ang="0">
                  <a:pos x="T4" y="T5"/>
                </a:cxn>
                <a:cxn ang="0">
                  <a:pos x="T6" y="T7"/>
                </a:cxn>
                <a:cxn ang="0">
                  <a:pos x="T8" y="T9"/>
                </a:cxn>
              </a:cxnLst>
              <a:rect l="0" t="0" r="r" b="b"/>
              <a:pathLst>
                <a:path w="828" h="598">
                  <a:moveTo>
                    <a:pt x="828" y="360"/>
                  </a:moveTo>
                  <a:lnTo>
                    <a:pt x="707" y="0"/>
                  </a:lnTo>
                  <a:lnTo>
                    <a:pt x="0" y="237"/>
                  </a:lnTo>
                  <a:lnTo>
                    <a:pt x="120" y="598"/>
                  </a:lnTo>
                  <a:lnTo>
                    <a:pt x="828" y="3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6" name="Line 84"/>
            <p:cNvSpPr>
              <a:spLocks noChangeShapeType="1"/>
            </p:cNvSpPr>
            <p:nvPr/>
          </p:nvSpPr>
          <p:spPr bwMode="auto">
            <a:xfrm>
              <a:off x="7112000" y="2917825"/>
              <a:ext cx="228600"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7" name="Line 85"/>
            <p:cNvSpPr>
              <a:spLocks noChangeShapeType="1"/>
            </p:cNvSpPr>
            <p:nvPr/>
          </p:nvSpPr>
          <p:spPr bwMode="auto">
            <a:xfrm>
              <a:off x="8031163" y="2608263"/>
              <a:ext cx="230188" cy="68738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8" name="Line 86"/>
            <p:cNvSpPr>
              <a:spLocks noChangeShapeType="1"/>
            </p:cNvSpPr>
            <p:nvPr/>
          </p:nvSpPr>
          <p:spPr bwMode="auto">
            <a:xfrm flipV="1">
              <a:off x="7135813" y="2681288"/>
              <a:ext cx="919163"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9" name="Line 87"/>
            <p:cNvSpPr>
              <a:spLocks noChangeShapeType="1"/>
            </p:cNvSpPr>
            <p:nvPr/>
          </p:nvSpPr>
          <p:spPr bwMode="auto">
            <a:xfrm flipV="1">
              <a:off x="7316788" y="3222625"/>
              <a:ext cx="920750" cy="30956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0" name="Line 88"/>
            <p:cNvSpPr>
              <a:spLocks noChangeShapeType="1"/>
            </p:cNvSpPr>
            <p:nvPr/>
          </p:nvSpPr>
          <p:spPr bwMode="auto">
            <a:xfrm flipH="1">
              <a:off x="7278688" y="3370263"/>
              <a:ext cx="147638" cy="49213"/>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1" name="Line 89"/>
            <p:cNvSpPr>
              <a:spLocks noChangeShapeType="1"/>
            </p:cNvSpPr>
            <p:nvPr/>
          </p:nvSpPr>
          <p:spPr bwMode="auto">
            <a:xfrm flipH="1">
              <a:off x="7243763" y="3263900"/>
              <a:ext cx="147638"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2" name="Line 90"/>
            <p:cNvSpPr>
              <a:spLocks noChangeShapeType="1"/>
            </p:cNvSpPr>
            <p:nvPr/>
          </p:nvSpPr>
          <p:spPr bwMode="auto">
            <a:xfrm flipH="1">
              <a:off x="7208838" y="3157538"/>
              <a:ext cx="146050" cy="5080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3" name="Line 91"/>
            <p:cNvSpPr>
              <a:spLocks noChangeShapeType="1"/>
            </p:cNvSpPr>
            <p:nvPr/>
          </p:nvSpPr>
          <p:spPr bwMode="auto">
            <a:xfrm flipH="1">
              <a:off x="7172325" y="3054350"/>
              <a:ext cx="147638" cy="476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4" name="Freeform 92"/>
            <p:cNvSpPr/>
            <p:nvPr/>
          </p:nvSpPr>
          <p:spPr bwMode="auto">
            <a:xfrm>
              <a:off x="7062788" y="3232150"/>
              <a:ext cx="125413" cy="125413"/>
            </a:xfrm>
            <a:custGeom>
              <a:avLst/>
              <a:gdLst>
                <a:gd name="T0" fmla="*/ 5 w 67"/>
                <a:gd name="T1" fmla="*/ 43 h 67"/>
                <a:gd name="T2" fmla="*/ 24 w 67"/>
                <a:gd name="T3" fmla="*/ 5 h 67"/>
                <a:gd name="T4" fmla="*/ 61 w 67"/>
                <a:gd name="T5" fmla="*/ 24 h 67"/>
                <a:gd name="T6" fmla="*/ 43 w 67"/>
                <a:gd name="T7" fmla="*/ 62 h 67"/>
                <a:gd name="T8" fmla="*/ 5 w 67"/>
                <a:gd name="T9" fmla="*/ 43 h 67"/>
              </a:gdLst>
              <a:ahLst/>
              <a:cxnLst>
                <a:cxn ang="0">
                  <a:pos x="T0" y="T1"/>
                </a:cxn>
                <a:cxn ang="0">
                  <a:pos x="T2" y="T3"/>
                </a:cxn>
                <a:cxn ang="0">
                  <a:pos x="T4" y="T5"/>
                </a:cxn>
                <a:cxn ang="0">
                  <a:pos x="T6" y="T7"/>
                </a:cxn>
                <a:cxn ang="0">
                  <a:pos x="T8" y="T9"/>
                </a:cxn>
              </a:cxnLst>
              <a:rect l="0" t="0" r="r" b="b"/>
              <a:pathLst>
                <a:path w="67" h="67">
                  <a:moveTo>
                    <a:pt x="5" y="43"/>
                  </a:moveTo>
                  <a:cubicBezTo>
                    <a:pt x="0" y="27"/>
                    <a:pt x="8" y="11"/>
                    <a:pt x="24" y="5"/>
                  </a:cubicBezTo>
                  <a:cubicBezTo>
                    <a:pt x="39" y="0"/>
                    <a:pt x="56" y="8"/>
                    <a:pt x="61" y="24"/>
                  </a:cubicBezTo>
                  <a:cubicBezTo>
                    <a:pt x="67" y="40"/>
                    <a:pt x="58" y="57"/>
                    <a:pt x="43" y="62"/>
                  </a:cubicBezTo>
                  <a:cubicBezTo>
                    <a:pt x="27" y="67"/>
                    <a:pt x="10" y="59"/>
                    <a:pt x="5" y="43"/>
                  </a:cubicBezTo>
                  <a:close/>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Freeform 93"/>
            <p:cNvSpPr/>
            <p:nvPr/>
          </p:nvSpPr>
          <p:spPr bwMode="auto">
            <a:xfrm>
              <a:off x="8228013" y="2827338"/>
              <a:ext cx="109538" cy="158750"/>
            </a:xfrm>
            <a:custGeom>
              <a:avLst/>
              <a:gdLst>
                <a:gd name="T0" fmla="*/ 69 w 69"/>
                <a:gd name="T1" fmla="*/ 86 h 100"/>
                <a:gd name="T2" fmla="*/ 29 w 69"/>
                <a:gd name="T3" fmla="*/ 100 h 100"/>
                <a:gd name="T4" fmla="*/ 0 w 69"/>
                <a:gd name="T5" fmla="*/ 14 h 100"/>
                <a:gd name="T6" fmla="*/ 40 w 69"/>
                <a:gd name="T7" fmla="*/ 0 h 100"/>
                <a:gd name="T8" fmla="*/ 69 w 69"/>
                <a:gd name="T9" fmla="*/ 86 h 100"/>
              </a:gdLst>
              <a:ahLst/>
              <a:cxnLst>
                <a:cxn ang="0">
                  <a:pos x="T0" y="T1"/>
                </a:cxn>
                <a:cxn ang="0">
                  <a:pos x="T2" y="T3"/>
                </a:cxn>
                <a:cxn ang="0">
                  <a:pos x="T4" y="T5"/>
                </a:cxn>
                <a:cxn ang="0">
                  <a:pos x="T6" y="T7"/>
                </a:cxn>
                <a:cxn ang="0">
                  <a:pos x="T8" y="T9"/>
                </a:cxn>
              </a:cxnLst>
              <a:rect l="0" t="0" r="r" b="b"/>
              <a:pathLst>
                <a:path w="69" h="100">
                  <a:moveTo>
                    <a:pt x="69" y="86"/>
                  </a:moveTo>
                  <a:lnTo>
                    <a:pt x="29" y="100"/>
                  </a:lnTo>
                  <a:lnTo>
                    <a:pt x="0" y="14"/>
                  </a:lnTo>
                  <a:lnTo>
                    <a:pt x="40" y="0"/>
                  </a:lnTo>
                  <a:lnTo>
                    <a:pt x="69" y="8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16" name="Freeform 94"/>
            <p:cNvSpPr/>
            <p:nvPr/>
          </p:nvSpPr>
          <p:spPr bwMode="auto">
            <a:xfrm>
              <a:off x="7469188" y="3703638"/>
              <a:ext cx="963613" cy="1171575"/>
            </a:xfrm>
            <a:custGeom>
              <a:avLst/>
              <a:gdLst>
                <a:gd name="T0" fmla="*/ 461 w 607"/>
                <a:gd name="T1" fmla="*/ 738 h 738"/>
                <a:gd name="T2" fmla="*/ 0 w 607"/>
                <a:gd name="T3" fmla="*/ 633 h 738"/>
                <a:gd name="T4" fmla="*/ 145 w 607"/>
                <a:gd name="T5" fmla="*/ 0 h 738"/>
                <a:gd name="T6" fmla="*/ 607 w 607"/>
                <a:gd name="T7" fmla="*/ 106 h 738"/>
                <a:gd name="T8" fmla="*/ 461 w 607"/>
                <a:gd name="T9" fmla="*/ 738 h 738"/>
              </a:gdLst>
              <a:ahLst/>
              <a:cxnLst>
                <a:cxn ang="0">
                  <a:pos x="T0" y="T1"/>
                </a:cxn>
                <a:cxn ang="0">
                  <a:pos x="T2" y="T3"/>
                </a:cxn>
                <a:cxn ang="0">
                  <a:pos x="T4" y="T5"/>
                </a:cxn>
                <a:cxn ang="0">
                  <a:pos x="T6" y="T7"/>
                </a:cxn>
                <a:cxn ang="0">
                  <a:pos x="T8" y="T9"/>
                </a:cxn>
              </a:cxnLst>
              <a:rect l="0" t="0" r="r" b="b"/>
              <a:pathLst>
                <a:path w="607" h="738">
                  <a:moveTo>
                    <a:pt x="461" y="738"/>
                  </a:moveTo>
                  <a:lnTo>
                    <a:pt x="0" y="633"/>
                  </a:lnTo>
                  <a:lnTo>
                    <a:pt x="145" y="0"/>
                  </a:lnTo>
                  <a:lnTo>
                    <a:pt x="607" y="106"/>
                  </a:lnTo>
                  <a:lnTo>
                    <a:pt x="461" y="738"/>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17" name="Freeform 95"/>
            <p:cNvSpPr/>
            <p:nvPr/>
          </p:nvSpPr>
          <p:spPr bwMode="auto">
            <a:xfrm>
              <a:off x="7781925" y="3913188"/>
              <a:ext cx="190500" cy="190500"/>
            </a:xfrm>
            <a:custGeom>
              <a:avLst/>
              <a:gdLst>
                <a:gd name="T0" fmla="*/ 98 w 120"/>
                <a:gd name="T1" fmla="*/ 120 h 120"/>
                <a:gd name="T2" fmla="*/ 0 w 120"/>
                <a:gd name="T3" fmla="*/ 98 h 120"/>
                <a:gd name="T4" fmla="*/ 22 w 120"/>
                <a:gd name="T5" fmla="*/ 0 h 120"/>
                <a:gd name="T6" fmla="*/ 120 w 120"/>
                <a:gd name="T7" fmla="*/ 22 h 120"/>
                <a:gd name="T8" fmla="*/ 98 w 120"/>
                <a:gd name="T9" fmla="*/ 120 h 120"/>
              </a:gdLst>
              <a:ahLst/>
              <a:cxnLst>
                <a:cxn ang="0">
                  <a:pos x="T0" y="T1"/>
                </a:cxn>
                <a:cxn ang="0">
                  <a:pos x="T2" y="T3"/>
                </a:cxn>
                <a:cxn ang="0">
                  <a:pos x="T4" y="T5"/>
                </a:cxn>
                <a:cxn ang="0">
                  <a:pos x="T6" y="T7"/>
                </a:cxn>
                <a:cxn ang="0">
                  <a:pos x="T8" y="T9"/>
                </a:cxn>
              </a:cxnLst>
              <a:rect l="0" t="0" r="r" b="b"/>
              <a:pathLst>
                <a:path w="120" h="120">
                  <a:moveTo>
                    <a:pt x="98" y="120"/>
                  </a:moveTo>
                  <a:lnTo>
                    <a:pt x="0" y="98"/>
                  </a:lnTo>
                  <a:lnTo>
                    <a:pt x="22" y="0"/>
                  </a:lnTo>
                  <a:lnTo>
                    <a:pt x="120" y="22"/>
                  </a:lnTo>
                  <a:lnTo>
                    <a:pt x="98" y="12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18" name="Line 96"/>
            <p:cNvSpPr>
              <a:spLocks noChangeShapeType="1"/>
            </p:cNvSpPr>
            <p:nvPr/>
          </p:nvSpPr>
          <p:spPr bwMode="auto">
            <a:xfrm>
              <a:off x="7753350" y="419735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9" name="Line 97"/>
            <p:cNvSpPr>
              <a:spLocks noChangeShapeType="1"/>
            </p:cNvSpPr>
            <p:nvPr/>
          </p:nvSpPr>
          <p:spPr bwMode="auto">
            <a:xfrm>
              <a:off x="7731125" y="4291013"/>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0" name="Line 98"/>
            <p:cNvSpPr>
              <a:spLocks noChangeShapeType="1"/>
            </p:cNvSpPr>
            <p:nvPr/>
          </p:nvSpPr>
          <p:spPr bwMode="auto">
            <a:xfrm>
              <a:off x="7710488" y="4383088"/>
              <a:ext cx="414338" cy="968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1" name="Line 99"/>
            <p:cNvSpPr>
              <a:spLocks noChangeShapeType="1"/>
            </p:cNvSpPr>
            <p:nvPr/>
          </p:nvSpPr>
          <p:spPr bwMode="auto">
            <a:xfrm>
              <a:off x="7688263" y="4478338"/>
              <a:ext cx="417513"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2" name="Line 100"/>
            <p:cNvSpPr>
              <a:spLocks noChangeShapeType="1"/>
            </p:cNvSpPr>
            <p:nvPr/>
          </p:nvSpPr>
          <p:spPr bwMode="auto">
            <a:xfrm>
              <a:off x="7667625" y="4572000"/>
              <a:ext cx="414338" cy="952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3" name="Freeform 101"/>
            <p:cNvSpPr/>
            <p:nvPr/>
          </p:nvSpPr>
          <p:spPr bwMode="auto">
            <a:xfrm>
              <a:off x="10609263" y="3883025"/>
              <a:ext cx="1265238" cy="1344613"/>
            </a:xfrm>
            <a:custGeom>
              <a:avLst/>
              <a:gdLst>
                <a:gd name="T0" fmla="*/ 494 w 797"/>
                <a:gd name="T1" fmla="*/ 847 h 847"/>
                <a:gd name="T2" fmla="*/ 0 w 797"/>
                <a:gd name="T3" fmla="*/ 597 h 847"/>
                <a:gd name="T4" fmla="*/ 302 w 797"/>
                <a:gd name="T5" fmla="*/ 0 h 847"/>
                <a:gd name="T6" fmla="*/ 797 w 797"/>
                <a:gd name="T7" fmla="*/ 250 h 847"/>
                <a:gd name="T8" fmla="*/ 494 w 797"/>
                <a:gd name="T9" fmla="*/ 847 h 847"/>
              </a:gdLst>
              <a:ahLst/>
              <a:cxnLst>
                <a:cxn ang="0">
                  <a:pos x="T0" y="T1"/>
                </a:cxn>
                <a:cxn ang="0">
                  <a:pos x="T2" y="T3"/>
                </a:cxn>
                <a:cxn ang="0">
                  <a:pos x="T4" y="T5"/>
                </a:cxn>
                <a:cxn ang="0">
                  <a:pos x="T6" y="T7"/>
                </a:cxn>
                <a:cxn ang="0">
                  <a:pos x="T8" y="T9"/>
                </a:cxn>
              </a:cxnLst>
              <a:rect l="0" t="0" r="r" b="b"/>
              <a:pathLst>
                <a:path w="797" h="847">
                  <a:moveTo>
                    <a:pt x="494" y="847"/>
                  </a:moveTo>
                  <a:lnTo>
                    <a:pt x="0" y="597"/>
                  </a:lnTo>
                  <a:lnTo>
                    <a:pt x="302" y="0"/>
                  </a:lnTo>
                  <a:lnTo>
                    <a:pt x="797" y="250"/>
                  </a:lnTo>
                  <a:lnTo>
                    <a:pt x="494" y="84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4" name="Freeform 102"/>
            <p:cNvSpPr/>
            <p:nvPr/>
          </p:nvSpPr>
          <p:spPr bwMode="auto">
            <a:xfrm>
              <a:off x="10529888" y="3803650"/>
              <a:ext cx="1311275" cy="1443038"/>
            </a:xfrm>
            <a:custGeom>
              <a:avLst/>
              <a:gdLst>
                <a:gd name="T0" fmla="*/ 493 w 826"/>
                <a:gd name="T1" fmla="*/ 909 h 909"/>
                <a:gd name="T2" fmla="*/ 0 w 826"/>
                <a:gd name="T3" fmla="*/ 659 h 909"/>
                <a:gd name="T4" fmla="*/ 331 w 826"/>
                <a:gd name="T5" fmla="*/ 0 h 909"/>
                <a:gd name="T6" fmla="*/ 826 w 826"/>
                <a:gd name="T7" fmla="*/ 252 h 909"/>
                <a:gd name="T8" fmla="*/ 493 w 826"/>
                <a:gd name="T9" fmla="*/ 909 h 909"/>
              </a:gdLst>
              <a:ahLst/>
              <a:cxnLst>
                <a:cxn ang="0">
                  <a:pos x="T0" y="T1"/>
                </a:cxn>
                <a:cxn ang="0">
                  <a:pos x="T2" y="T3"/>
                </a:cxn>
                <a:cxn ang="0">
                  <a:pos x="T4" y="T5"/>
                </a:cxn>
                <a:cxn ang="0">
                  <a:pos x="T6" y="T7"/>
                </a:cxn>
                <a:cxn ang="0">
                  <a:pos x="T8" y="T9"/>
                </a:cxn>
              </a:cxnLst>
              <a:rect l="0" t="0" r="r" b="b"/>
              <a:pathLst>
                <a:path w="826" h="909">
                  <a:moveTo>
                    <a:pt x="493" y="909"/>
                  </a:moveTo>
                  <a:lnTo>
                    <a:pt x="0" y="659"/>
                  </a:lnTo>
                  <a:lnTo>
                    <a:pt x="331" y="0"/>
                  </a:lnTo>
                  <a:lnTo>
                    <a:pt x="826" y="252"/>
                  </a:lnTo>
                  <a:lnTo>
                    <a:pt x="493" y="909"/>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5" name="Freeform 103"/>
            <p:cNvSpPr/>
            <p:nvPr/>
          </p:nvSpPr>
          <p:spPr bwMode="auto">
            <a:xfrm>
              <a:off x="10547350" y="3822700"/>
              <a:ext cx="1195388" cy="1365250"/>
            </a:xfrm>
            <a:custGeom>
              <a:avLst/>
              <a:gdLst>
                <a:gd name="T0" fmla="*/ 428 w 753"/>
                <a:gd name="T1" fmla="*/ 860 h 860"/>
                <a:gd name="T2" fmla="*/ 753 w 753"/>
                <a:gd name="T3" fmla="*/ 217 h 860"/>
                <a:gd name="T4" fmla="*/ 325 w 753"/>
                <a:gd name="T5" fmla="*/ 0 h 860"/>
                <a:gd name="T6" fmla="*/ 0 w 753"/>
                <a:gd name="T7" fmla="*/ 643 h 860"/>
                <a:gd name="T8" fmla="*/ 428 w 753"/>
                <a:gd name="T9" fmla="*/ 860 h 860"/>
              </a:gdLst>
              <a:ahLst/>
              <a:cxnLst>
                <a:cxn ang="0">
                  <a:pos x="T0" y="T1"/>
                </a:cxn>
                <a:cxn ang="0">
                  <a:pos x="T2" y="T3"/>
                </a:cxn>
                <a:cxn ang="0">
                  <a:pos x="T4" y="T5"/>
                </a:cxn>
                <a:cxn ang="0">
                  <a:pos x="T6" y="T7"/>
                </a:cxn>
                <a:cxn ang="0">
                  <a:pos x="T8" y="T9"/>
                </a:cxn>
              </a:cxnLst>
              <a:rect l="0" t="0" r="r" b="b"/>
              <a:pathLst>
                <a:path w="753" h="860">
                  <a:moveTo>
                    <a:pt x="428" y="860"/>
                  </a:moveTo>
                  <a:lnTo>
                    <a:pt x="753" y="217"/>
                  </a:lnTo>
                  <a:lnTo>
                    <a:pt x="325" y="0"/>
                  </a:lnTo>
                  <a:lnTo>
                    <a:pt x="0" y="643"/>
                  </a:lnTo>
                  <a:lnTo>
                    <a:pt x="428" y="86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26" name="Freeform 104"/>
            <p:cNvSpPr/>
            <p:nvPr/>
          </p:nvSpPr>
          <p:spPr bwMode="auto">
            <a:xfrm>
              <a:off x="11137900" y="4403725"/>
              <a:ext cx="493713" cy="385763"/>
            </a:xfrm>
            <a:custGeom>
              <a:avLst/>
              <a:gdLst>
                <a:gd name="T0" fmla="*/ 254 w 311"/>
                <a:gd name="T1" fmla="*/ 243 h 243"/>
                <a:gd name="T2" fmla="*/ 0 w 311"/>
                <a:gd name="T3" fmla="*/ 114 h 243"/>
                <a:gd name="T4" fmla="*/ 57 w 311"/>
                <a:gd name="T5" fmla="*/ 0 h 243"/>
                <a:gd name="T6" fmla="*/ 311 w 311"/>
                <a:gd name="T7" fmla="*/ 129 h 243"/>
                <a:gd name="T8" fmla="*/ 254 w 311"/>
                <a:gd name="T9" fmla="*/ 243 h 243"/>
              </a:gdLst>
              <a:ahLst/>
              <a:cxnLst>
                <a:cxn ang="0">
                  <a:pos x="T0" y="T1"/>
                </a:cxn>
                <a:cxn ang="0">
                  <a:pos x="T2" y="T3"/>
                </a:cxn>
                <a:cxn ang="0">
                  <a:pos x="T4" y="T5"/>
                </a:cxn>
                <a:cxn ang="0">
                  <a:pos x="T6" y="T7"/>
                </a:cxn>
                <a:cxn ang="0">
                  <a:pos x="T8" y="T9"/>
                </a:cxn>
              </a:cxnLst>
              <a:rect l="0" t="0" r="r" b="b"/>
              <a:pathLst>
                <a:path w="311" h="243">
                  <a:moveTo>
                    <a:pt x="254" y="243"/>
                  </a:moveTo>
                  <a:lnTo>
                    <a:pt x="0" y="114"/>
                  </a:lnTo>
                  <a:lnTo>
                    <a:pt x="57" y="0"/>
                  </a:lnTo>
                  <a:lnTo>
                    <a:pt x="311" y="129"/>
                  </a:lnTo>
                  <a:lnTo>
                    <a:pt x="254" y="243"/>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7" name="Freeform 105"/>
            <p:cNvSpPr/>
            <p:nvPr/>
          </p:nvSpPr>
          <p:spPr bwMode="auto">
            <a:xfrm>
              <a:off x="11564938" y="4075113"/>
              <a:ext cx="215900" cy="231775"/>
            </a:xfrm>
            <a:custGeom>
              <a:avLst/>
              <a:gdLst>
                <a:gd name="T0" fmla="*/ 83 w 136"/>
                <a:gd name="T1" fmla="*/ 146 h 146"/>
                <a:gd name="T2" fmla="*/ 52 w 136"/>
                <a:gd name="T3" fmla="*/ 106 h 146"/>
                <a:gd name="T4" fmla="*/ 0 w 136"/>
                <a:gd name="T5" fmla="*/ 104 h 146"/>
                <a:gd name="T6" fmla="*/ 53 w 136"/>
                <a:gd name="T7" fmla="*/ 0 h 146"/>
                <a:gd name="T8" fmla="*/ 136 w 136"/>
                <a:gd name="T9" fmla="*/ 42 h 146"/>
                <a:gd name="T10" fmla="*/ 83 w 136"/>
                <a:gd name="T11" fmla="*/ 146 h 146"/>
              </a:gdLst>
              <a:ahLst/>
              <a:cxnLst>
                <a:cxn ang="0">
                  <a:pos x="T0" y="T1"/>
                </a:cxn>
                <a:cxn ang="0">
                  <a:pos x="T2" y="T3"/>
                </a:cxn>
                <a:cxn ang="0">
                  <a:pos x="T4" y="T5"/>
                </a:cxn>
                <a:cxn ang="0">
                  <a:pos x="T6" y="T7"/>
                </a:cxn>
                <a:cxn ang="0">
                  <a:pos x="T8" y="T9"/>
                </a:cxn>
                <a:cxn ang="0">
                  <a:pos x="T10" y="T11"/>
                </a:cxn>
              </a:cxnLst>
              <a:rect l="0" t="0" r="r" b="b"/>
              <a:pathLst>
                <a:path w="136" h="146">
                  <a:moveTo>
                    <a:pt x="83" y="146"/>
                  </a:moveTo>
                  <a:lnTo>
                    <a:pt x="52" y="106"/>
                  </a:lnTo>
                  <a:lnTo>
                    <a:pt x="0" y="104"/>
                  </a:lnTo>
                  <a:lnTo>
                    <a:pt x="53" y="0"/>
                  </a:lnTo>
                  <a:lnTo>
                    <a:pt x="136" y="42"/>
                  </a:lnTo>
                  <a:lnTo>
                    <a:pt x="83" y="14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8" name="Freeform 106"/>
            <p:cNvSpPr/>
            <p:nvPr/>
          </p:nvSpPr>
          <p:spPr bwMode="auto">
            <a:xfrm>
              <a:off x="10529888" y="3803650"/>
              <a:ext cx="633413" cy="1100138"/>
            </a:xfrm>
            <a:custGeom>
              <a:avLst/>
              <a:gdLst>
                <a:gd name="T0" fmla="*/ 66 w 399"/>
                <a:gd name="T1" fmla="*/ 693 h 693"/>
                <a:gd name="T2" fmla="*/ 0 w 399"/>
                <a:gd name="T3" fmla="*/ 659 h 693"/>
                <a:gd name="T4" fmla="*/ 331 w 399"/>
                <a:gd name="T5" fmla="*/ 0 h 693"/>
                <a:gd name="T6" fmla="*/ 399 w 399"/>
                <a:gd name="T7" fmla="*/ 36 h 693"/>
                <a:gd name="T8" fmla="*/ 66 w 399"/>
                <a:gd name="T9" fmla="*/ 693 h 693"/>
              </a:gdLst>
              <a:ahLst/>
              <a:cxnLst>
                <a:cxn ang="0">
                  <a:pos x="T0" y="T1"/>
                </a:cxn>
                <a:cxn ang="0">
                  <a:pos x="T2" y="T3"/>
                </a:cxn>
                <a:cxn ang="0">
                  <a:pos x="T4" y="T5"/>
                </a:cxn>
                <a:cxn ang="0">
                  <a:pos x="T6" y="T7"/>
                </a:cxn>
                <a:cxn ang="0">
                  <a:pos x="T8" y="T9"/>
                </a:cxn>
              </a:cxnLst>
              <a:rect l="0" t="0" r="r" b="b"/>
              <a:pathLst>
                <a:path w="399" h="693">
                  <a:moveTo>
                    <a:pt x="66" y="693"/>
                  </a:moveTo>
                  <a:lnTo>
                    <a:pt x="0" y="659"/>
                  </a:lnTo>
                  <a:lnTo>
                    <a:pt x="331" y="0"/>
                  </a:lnTo>
                  <a:lnTo>
                    <a:pt x="399" y="36"/>
                  </a:lnTo>
                  <a:lnTo>
                    <a:pt x="66" y="693"/>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29" name="Freeform 107"/>
            <p:cNvSpPr/>
            <p:nvPr/>
          </p:nvSpPr>
          <p:spPr bwMode="auto">
            <a:xfrm>
              <a:off x="9744075" y="4465638"/>
              <a:ext cx="292100" cy="587375"/>
            </a:xfrm>
            <a:custGeom>
              <a:avLst/>
              <a:gdLst>
                <a:gd name="T0" fmla="*/ 62 w 184"/>
                <a:gd name="T1" fmla="*/ 370 h 370"/>
                <a:gd name="T2" fmla="*/ 0 w 184"/>
                <a:gd name="T3" fmla="*/ 348 h 370"/>
                <a:gd name="T4" fmla="*/ 122 w 184"/>
                <a:gd name="T5" fmla="*/ 0 h 370"/>
                <a:gd name="T6" fmla="*/ 184 w 184"/>
                <a:gd name="T7" fmla="*/ 21 h 370"/>
                <a:gd name="T8" fmla="*/ 62 w 184"/>
                <a:gd name="T9" fmla="*/ 370 h 370"/>
              </a:gdLst>
              <a:ahLst/>
              <a:cxnLst>
                <a:cxn ang="0">
                  <a:pos x="T0" y="T1"/>
                </a:cxn>
                <a:cxn ang="0">
                  <a:pos x="T2" y="T3"/>
                </a:cxn>
                <a:cxn ang="0">
                  <a:pos x="T4" y="T5"/>
                </a:cxn>
                <a:cxn ang="0">
                  <a:pos x="T6" y="T7"/>
                </a:cxn>
                <a:cxn ang="0">
                  <a:pos x="T8" y="T9"/>
                </a:cxn>
              </a:cxnLst>
              <a:rect l="0" t="0" r="r" b="b"/>
              <a:pathLst>
                <a:path w="184" h="370">
                  <a:moveTo>
                    <a:pt x="62" y="370"/>
                  </a:moveTo>
                  <a:lnTo>
                    <a:pt x="0" y="348"/>
                  </a:lnTo>
                  <a:lnTo>
                    <a:pt x="122" y="0"/>
                  </a:lnTo>
                  <a:lnTo>
                    <a:pt x="184" y="21"/>
                  </a:lnTo>
                  <a:lnTo>
                    <a:pt x="62" y="37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0" name="Freeform 108"/>
            <p:cNvSpPr/>
            <p:nvPr/>
          </p:nvSpPr>
          <p:spPr bwMode="auto">
            <a:xfrm>
              <a:off x="9958388" y="4365625"/>
              <a:ext cx="95250" cy="128588"/>
            </a:xfrm>
            <a:custGeom>
              <a:avLst/>
              <a:gdLst>
                <a:gd name="T0" fmla="*/ 37 w 51"/>
                <a:gd name="T1" fmla="*/ 3 h 69"/>
                <a:gd name="T2" fmla="*/ 37 w 51"/>
                <a:gd name="T3" fmla="*/ 3 h 69"/>
                <a:gd name="T4" fmla="*/ 15 w 51"/>
                <a:gd name="T5" fmla="*/ 13 h 69"/>
                <a:gd name="T6" fmla="*/ 0 w 51"/>
                <a:gd name="T7" fmla="*/ 57 h 69"/>
                <a:gd name="T8" fmla="*/ 32 w 51"/>
                <a:gd name="T9" fmla="*/ 69 h 69"/>
                <a:gd name="T10" fmla="*/ 47 w 51"/>
                <a:gd name="T11" fmla="*/ 24 h 69"/>
                <a:gd name="T12" fmla="*/ 37 w 51"/>
                <a:gd name="T13" fmla="*/ 3 h 69"/>
              </a:gdLst>
              <a:ahLst/>
              <a:cxnLst>
                <a:cxn ang="0">
                  <a:pos x="T0" y="T1"/>
                </a:cxn>
                <a:cxn ang="0">
                  <a:pos x="T2" y="T3"/>
                </a:cxn>
                <a:cxn ang="0">
                  <a:pos x="T4" y="T5"/>
                </a:cxn>
                <a:cxn ang="0">
                  <a:pos x="T6" y="T7"/>
                </a:cxn>
                <a:cxn ang="0">
                  <a:pos x="T8" y="T9"/>
                </a:cxn>
                <a:cxn ang="0">
                  <a:pos x="T10" y="T11"/>
                </a:cxn>
                <a:cxn ang="0">
                  <a:pos x="T12" y="T13"/>
                </a:cxn>
              </a:cxnLst>
              <a:rect l="0" t="0" r="r" b="b"/>
              <a:pathLst>
                <a:path w="51" h="69">
                  <a:moveTo>
                    <a:pt x="37" y="3"/>
                  </a:moveTo>
                  <a:cubicBezTo>
                    <a:pt x="37" y="3"/>
                    <a:pt x="37" y="3"/>
                    <a:pt x="37" y="3"/>
                  </a:cubicBezTo>
                  <a:cubicBezTo>
                    <a:pt x="28" y="0"/>
                    <a:pt x="18" y="4"/>
                    <a:pt x="15" y="13"/>
                  </a:cubicBezTo>
                  <a:cubicBezTo>
                    <a:pt x="0" y="57"/>
                    <a:pt x="0" y="57"/>
                    <a:pt x="0" y="57"/>
                  </a:cubicBezTo>
                  <a:cubicBezTo>
                    <a:pt x="32" y="69"/>
                    <a:pt x="32" y="69"/>
                    <a:pt x="32" y="69"/>
                  </a:cubicBezTo>
                  <a:cubicBezTo>
                    <a:pt x="47" y="24"/>
                    <a:pt x="47" y="24"/>
                    <a:pt x="47" y="24"/>
                  </a:cubicBezTo>
                  <a:cubicBezTo>
                    <a:pt x="51" y="16"/>
                    <a:pt x="46" y="6"/>
                    <a:pt x="37" y="3"/>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1" name="Freeform 109"/>
            <p:cNvSpPr/>
            <p:nvPr/>
          </p:nvSpPr>
          <p:spPr bwMode="auto">
            <a:xfrm>
              <a:off x="9744075" y="5018088"/>
              <a:ext cx="98425" cy="106363"/>
            </a:xfrm>
            <a:custGeom>
              <a:avLst/>
              <a:gdLst>
                <a:gd name="T0" fmla="*/ 0 w 53"/>
                <a:gd name="T1" fmla="*/ 0 h 57"/>
                <a:gd name="T2" fmla="*/ 4 w 53"/>
                <a:gd name="T3" fmla="*/ 43 h 57"/>
                <a:gd name="T4" fmla="*/ 23 w 53"/>
                <a:gd name="T5" fmla="*/ 50 h 57"/>
                <a:gd name="T6" fmla="*/ 53 w 53"/>
                <a:gd name="T7" fmla="*/ 18 h 57"/>
                <a:gd name="T8" fmla="*/ 0 w 53"/>
                <a:gd name="T9" fmla="*/ 0 h 57"/>
              </a:gdLst>
              <a:ahLst/>
              <a:cxnLst>
                <a:cxn ang="0">
                  <a:pos x="T0" y="T1"/>
                </a:cxn>
                <a:cxn ang="0">
                  <a:pos x="T2" y="T3"/>
                </a:cxn>
                <a:cxn ang="0">
                  <a:pos x="T4" y="T5"/>
                </a:cxn>
                <a:cxn ang="0">
                  <a:pos x="T6" y="T7"/>
                </a:cxn>
                <a:cxn ang="0">
                  <a:pos x="T8" y="T9"/>
                </a:cxn>
              </a:cxnLst>
              <a:rect l="0" t="0" r="r" b="b"/>
              <a:pathLst>
                <a:path w="53" h="57">
                  <a:moveTo>
                    <a:pt x="0" y="0"/>
                  </a:moveTo>
                  <a:cubicBezTo>
                    <a:pt x="4" y="43"/>
                    <a:pt x="4" y="43"/>
                    <a:pt x="4" y="43"/>
                  </a:cubicBezTo>
                  <a:cubicBezTo>
                    <a:pt x="5" y="53"/>
                    <a:pt x="16" y="57"/>
                    <a:pt x="23" y="50"/>
                  </a:cubicBezTo>
                  <a:cubicBezTo>
                    <a:pt x="53" y="18"/>
                    <a:pt x="53" y="18"/>
                    <a:pt x="53" y="18"/>
                  </a:cubicBezTo>
                  <a:lnTo>
                    <a:pt x="0" y="0"/>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2" name="Freeform 110"/>
            <p:cNvSpPr/>
            <p:nvPr/>
          </p:nvSpPr>
          <p:spPr bwMode="auto">
            <a:xfrm>
              <a:off x="9744075" y="4886325"/>
              <a:ext cx="144463" cy="166688"/>
            </a:xfrm>
            <a:custGeom>
              <a:avLst/>
              <a:gdLst>
                <a:gd name="T0" fmla="*/ 91 w 91"/>
                <a:gd name="T1" fmla="*/ 21 h 105"/>
                <a:gd name="T2" fmla="*/ 29 w 91"/>
                <a:gd name="T3" fmla="*/ 0 h 105"/>
                <a:gd name="T4" fmla="*/ 0 w 91"/>
                <a:gd name="T5" fmla="*/ 83 h 105"/>
                <a:gd name="T6" fmla="*/ 62 w 91"/>
                <a:gd name="T7" fmla="*/ 105 h 105"/>
                <a:gd name="T8" fmla="*/ 91 w 91"/>
                <a:gd name="T9" fmla="*/ 21 h 105"/>
              </a:gdLst>
              <a:ahLst/>
              <a:cxnLst>
                <a:cxn ang="0">
                  <a:pos x="T0" y="T1"/>
                </a:cxn>
                <a:cxn ang="0">
                  <a:pos x="T2" y="T3"/>
                </a:cxn>
                <a:cxn ang="0">
                  <a:pos x="T4" y="T5"/>
                </a:cxn>
                <a:cxn ang="0">
                  <a:pos x="T6" y="T7"/>
                </a:cxn>
                <a:cxn ang="0">
                  <a:pos x="T8" y="T9"/>
                </a:cxn>
              </a:cxnLst>
              <a:rect l="0" t="0" r="r" b="b"/>
              <a:pathLst>
                <a:path w="91" h="105">
                  <a:moveTo>
                    <a:pt x="91" y="21"/>
                  </a:moveTo>
                  <a:lnTo>
                    <a:pt x="29" y="0"/>
                  </a:lnTo>
                  <a:lnTo>
                    <a:pt x="0" y="83"/>
                  </a:lnTo>
                  <a:lnTo>
                    <a:pt x="62" y="105"/>
                  </a:lnTo>
                  <a:lnTo>
                    <a:pt x="91" y="21"/>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3" name="Freeform 111"/>
            <p:cNvSpPr/>
            <p:nvPr/>
          </p:nvSpPr>
          <p:spPr bwMode="auto">
            <a:xfrm>
              <a:off x="9918700" y="4518025"/>
              <a:ext cx="149225" cy="293688"/>
            </a:xfrm>
            <a:custGeom>
              <a:avLst/>
              <a:gdLst>
                <a:gd name="T0" fmla="*/ 0 w 94"/>
                <a:gd name="T1" fmla="*/ 0 h 185"/>
                <a:gd name="T2" fmla="*/ 94 w 94"/>
                <a:gd name="T3" fmla="*/ 33 h 185"/>
                <a:gd name="T4" fmla="*/ 40 w 94"/>
                <a:gd name="T5" fmla="*/ 185 h 185"/>
              </a:gdLst>
              <a:ahLst/>
              <a:cxnLst>
                <a:cxn ang="0">
                  <a:pos x="T0" y="T1"/>
                </a:cxn>
                <a:cxn ang="0">
                  <a:pos x="T2" y="T3"/>
                </a:cxn>
                <a:cxn ang="0">
                  <a:pos x="T4" y="T5"/>
                </a:cxn>
              </a:cxnLst>
              <a:rect l="0" t="0" r="r" b="b"/>
              <a:pathLst>
                <a:path w="94" h="185">
                  <a:moveTo>
                    <a:pt x="0" y="0"/>
                  </a:moveTo>
                  <a:lnTo>
                    <a:pt x="94" y="33"/>
                  </a:lnTo>
                  <a:lnTo>
                    <a:pt x="40" y="185"/>
                  </a:lnTo>
                </a:path>
              </a:pathLst>
            </a:custGeom>
            <a:noFill/>
            <a:ln w="22225" cap="rnd">
              <a:solidFill>
                <a:srgbClr val="33333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12"/>
            <p:cNvSpPr/>
            <p:nvPr/>
          </p:nvSpPr>
          <p:spPr bwMode="auto">
            <a:xfrm>
              <a:off x="5275263" y="3221038"/>
              <a:ext cx="819150" cy="904875"/>
            </a:xfrm>
            <a:custGeom>
              <a:avLst/>
              <a:gdLst>
                <a:gd name="T0" fmla="*/ 409 w 440"/>
                <a:gd name="T1" fmla="*/ 398 h 486"/>
                <a:gd name="T2" fmla="*/ 158 w 440"/>
                <a:gd name="T3" fmla="*/ 479 h 486"/>
                <a:gd name="T4" fmla="*/ 110 w 440"/>
                <a:gd name="T5" fmla="*/ 455 h 486"/>
                <a:gd name="T6" fmla="*/ 7 w 440"/>
                <a:gd name="T7" fmla="*/ 136 h 486"/>
                <a:gd name="T8" fmla="*/ 31 w 440"/>
                <a:gd name="T9" fmla="*/ 88 h 486"/>
                <a:gd name="T10" fmla="*/ 283 w 440"/>
                <a:gd name="T11" fmla="*/ 6 h 486"/>
                <a:gd name="T12" fmla="*/ 331 w 440"/>
                <a:gd name="T13" fmla="*/ 31 h 486"/>
                <a:gd name="T14" fmla="*/ 434 w 440"/>
                <a:gd name="T15" fmla="*/ 350 h 486"/>
                <a:gd name="T16" fmla="*/ 409 w 440"/>
                <a:gd name="T17" fmla="*/ 39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0" h="486">
                  <a:moveTo>
                    <a:pt x="409" y="398"/>
                  </a:moveTo>
                  <a:cubicBezTo>
                    <a:pt x="158" y="479"/>
                    <a:pt x="158" y="479"/>
                    <a:pt x="158" y="479"/>
                  </a:cubicBezTo>
                  <a:cubicBezTo>
                    <a:pt x="138" y="486"/>
                    <a:pt x="117" y="475"/>
                    <a:pt x="110" y="455"/>
                  </a:cubicBezTo>
                  <a:cubicBezTo>
                    <a:pt x="7" y="136"/>
                    <a:pt x="7" y="136"/>
                    <a:pt x="7" y="136"/>
                  </a:cubicBezTo>
                  <a:cubicBezTo>
                    <a:pt x="0" y="116"/>
                    <a:pt x="11" y="94"/>
                    <a:pt x="31" y="88"/>
                  </a:cubicBezTo>
                  <a:cubicBezTo>
                    <a:pt x="283" y="6"/>
                    <a:pt x="283" y="6"/>
                    <a:pt x="283" y="6"/>
                  </a:cubicBezTo>
                  <a:cubicBezTo>
                    <a:pt x="303" y="0"/>
                    <a:pt x="324" y="11"/>
                    <a:pt x="331" y="31"/>
                  </a:cubicBezTo>
                  <a:cubicBezTo>
                    <a:pt x="434" y="350"/>
                    <a:pt x="434" y="350"/>
                    <a:pt x="434" y="350"/>
                  </a:cubicBezTo>
                  <a:cubicBezTo>
                    <a:pt x="440" y="370"/>
                    <a:pt x="429" y="391"/>
                    <a:pt x="409" y="39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5" name="Freeform 113"/>
            <p:cNvSpPr/>
            <p:nvPr/>
          </p:nvSpPr>
          <p:spPr bwMode="auto">
            <a:xfrm>
              <a:off x="5370513" y="3324225"/>
              <a:ext cx="487363" cy="263525"/>
            </a:xfrm>
            <a:custGeom>
              <a:avLst/>
              <a:gdLst>
                <a:gd name="T0" fmla="*/ 307 w 307"/>
                <a:gd name="T1" fmla="*/ 74 h 166"/>
                <a:gd name="T2" fmla="*/ 24 w 307"/>
                <a:gd name="T3" fmla="*/ 166 h 166"/>
                <a:gd name="T4" fmla="*/ 0 w 307"/>
                <a:gd name="T5" fmla="*/ 91 h 166"/>
                <a:gd name="T6" fmla="*/ 282 w 307"/>
                <a:gd name="T7" fmla="*/ 0 h 166"/>
                <a:gd name="T8" fmla="*/ 307 w 307"/>
                <a:gd name="T9" fmla="*/ 74 h 166"/>
              </a:gdLst>
              <a:ahLst/>
              <a:cxnLst>
                <a:cxn ang="0">
                  <a:pos x="T0" y="T1"/>
                </a:cxn>
                <a:cxn ang="0">
                  <a:pos x="T2" y="T3"/>
                </a:cxn>
                <a:cxn ang="0">
                  <a:pos x="T4" y="T5"/>
                </a:cxn>
                <a:cxn ang="0">
                  <a:pos x="T6" y="T7"/>
                </a:cxn>
                <a:cxn ang="0">
                  <a:pos x="T8" y="T9"/>
                </a:cxn>
              </a:cxnLst>
              <a:rect l="0" t="0" r="r" b="b"/>
              <a:pathLst>
                <a:path w="307" h="166">
                  <a:moveTo>
                    <a:pt x="307" y="74"/>
                  </a:moveTo>
                  <a:lnTo>
                    <a:pt x="24" y="166"/>
                  </a:lnTo>
                  <a:lnTo>
                    <a:pt x="0" y="91"/>
                  </a:lnTo>
                  <a:lnTo>
                    <a:pt x="282" y="0"/>
                  </a:lnTo>
                  <a:lnTo>
                    <a:pt x="307" y="74"/>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6" name="Freeform 114"/>
            <p:cNvSpPr/>
            <p:nvPr/>
          </p:nvSpPr>
          <p:spPr bwMode="auto">
            <a:xfrm>
              <a:off x="5437188" y="3370263"/>
              <a:ext cx="401638" cy="185738"/>
            </a:xfrm>
            <a:custGeom>
              <a:avLst/>
              <a:gdLst>
                <a:gd name="T0" fmla="*/ 253 w 253"/>
                <a:gd name="T1" fmla="*/ 40 h 117"/>
                <a:gd name="T2" fmla="*/ 241 w 253"/>
                <a:gd name="T3" fmla="*/ 0 h 117"/>
                <a:gd name="T4" fmla="*/ 0 w 253"/>
                <a:gd name="T5" fmla="*/ 78 h 117"/>
                <a:gd name="T6" fmla="*/ 13 w 253"/>
                <a:gd name="T7" fmla="*/ 117 h 117"/>
                <a:gd name="T8" fmla="*/ 253 w 253"/>
                <a:gd name="T9" fmla="*/ 40 h 117"/>
              </a:gdLst>
              <a:ahLst/>
              <a:cxnLst>
                <a:cxn ang="0">
                  <a:pos x="T0" y="T1"/>
                </a:cxn>
                <a:cxn ang="0">
                  <a:pos x="T2" y="T3"/>
                </a:cxn>
                <a:cxn ang="0">
                  <a:pos x="T4" y="T5"/>
                </a:cxn>
                <a:cxn ang="0">
                  <a:pos x="T6" y="T7"/>
                </a:cxn>
                <a:cxn ang="0">
                  <a:pos x="T8" y="T9"/>
                </a:cxn>
              </a:cxnLst>
              <a:rect l="0" t="0" r="r" b="b"/>
              <a:pathLst>
                <a:path w="253" h="117">
                  <a:moveTo>
                    <a:pt x="253" y="40"/>
                  </a:moveTo>
                  <a:lnTo>
                    <a:pt x="241" y="0"/>
                  </a:lnTo>
                  <a:lnTo>
                    <a:pt x="0" y="78"/>
                  </a:lnTo>
                  <a:lnTo>
                    <a:pt x="13" y="117"/>
                  </a:lnTo>
                  <a:lnTo>
                    <a:pt x="253" y="4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7" name="Freeform 115"/>
            <p:cNvSpPr/>
            <p:nvPr/>
          </p:nvSpPr>
          <p:spPr bwMode="auto">
            <a:xfrm>
              <a:off x="5429250" y="3616325"/>
              <a:ext cx="122238" cy="76200"/>
            </a:xfrm>
            <a:custGeom>
              <a:avLst/>
              <a:gdLst>
                <a:gd name="T0" fmla="*/ 77 w 77"/>
                <a:gd name="T1" fmla="*/ 26 h 48"/>
                <a:gd name="T2" fmla="*/ 9 w 77"/>
                <a:gd name="T3" fmla="*/ 48 h 48"/>
                <a:gd name="T4" fmla="*/ 0 w 77"/>
                <a:gd name="T5" fmla="*/ 22 h 48"/>
                <a:gd name="T6" fmla="*/ 68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8"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8" name="Freeform 116"/>
            <p:cNvSpPr/>
            <p:nvPr/>
          </p:nvSpPr>
          <p:spPr bwMode="auto">
            <a:xfrm>
              <a:off x="5599113" y="3562350"/>
              <a:ext cx="122238" cy="76200"/>
            </a:xfrm>
            <a:custGeom>
              <a:avLst/>
              <a:gdLst>
                <a:gd name="T0" fmla="*/ 77 w 77"/>
                <a:gd name="T1" fmla="*/ 26 h 48"/>
                <a:gd name="T2" fmla="*/ 9 w 77"/>
                <a:gd name="T3" fmla="*/ 48 h 48"/>
                <a:gd name="T4" fmla="*/ 0 w 77"/>
                <a:gd name="T5" fmla="*/ 22 h 48"/>
                <a:gd name="T6" fmla="*/ 69 w 77"/>
                <a:gd name="T7" fmla="*/ 0 h 48"/>
                <a:gd name="T8" fmla="*/ 77 w 77"/>
                <a:gd name="T9" fmla="*/ 26 h 48"/>
              </a:gdLst>
              <a:ahLst/>
              <a:cxnLst>
                <a:cxn ang="0">
                  <a:pos x="T0" y="T1"/>
                </a:cxn>
                <a:cxn ang="0">
                  <a:pos x="T2" y="T3"/>
                </a:cxn>
                <a:cxn ang="0">
                  <a:pos x="T4" y="T5"/>
                </a:cxn>
                <a:cxn ang="0">
                  <a:pos x="T6" y="T7"/>
                </a:cxn>
                <a:cxn ang="0">
                  <a:pos x="T8" y="T9"/>
                </a:cxn>
              </a:cxnLst>
              <a:rect l="0" t="0" r="r" b="b"/>
              <a:pathLst>
                <a:path w="77" h="48">
                  <a:moveTo>
                    <a:pt x="77" y="26"/>
                  </a:moveTo>
                  <a:lnTo>
                    <a:pt x="9" y="48"/>
                  </a:lnTo>
                  <a:lnTo>
                    <a:pt x="0" y="22"/>
                  </a:lnTo>
                  <a:lnTo>
                    <a:pt x="69" y="0"/>
                  </a:lnTo>
                  <a:lnTo>
                    <a:pt x="77"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39" name="Freeform 117"/>
            <p:cNvSpPr/>
            <p:nvPr/>
          </p:nvSpPr>
          <p:spPr bwMode="auto">
            <a:xfrm>
              <a:off x="5770563" y="3506788"/>
              <a:ext cx="120650" cy="76200"/>
            </a:xfrm>
            <a:custGeom>
              <a:avLst/>
              <a:gdLst>
                <a:gd name="T0" fmla="*/ 76 w 76"/>
                <a:gd name="T1" fmla="*/ 26 h 48"/>
                <a:gd name="T2" fmla="*/ 8 w 76"/>
                <a:gd name="T3" fmla="*/ 48 h 48"/>
                <a:gd name="T4" fmla="*/ 0 w 76"/>
                <a:gd name="T5" fmla="*/ 22 h 48"/>
                <a:gd name="T6" fmla="*/ 68 w 76"/>
                <a:gd name="T7" fmla="*/ 0 h 48"/>
                <a:gd name="T8" fmla="*/ 76 w 76"/>
                <a:gd name="T9" fmla="*/ 26 h 48"/>
              </a:gdLst>
              <a:ahLst/>
              <a:cxnLst>
                <a:cxn ang="0">
                  <a:pos x="T0" y="T1"/>
                </a:cxn>
                <a:cxn ang="0">
                  <a:pos x="T2" y="T3"/>
                </a:cxn>
                <a:cxn ang="0">
                  <a:pos x="T4" y="T5"/>
                </a:cxn>
                <a:cxn ang="0">
                  <a:pos x="T6" y="T7"/>
                </a:cxn>
                <a:cxn ang="0">
                  <a:pos x="T8" y="T9"/>
                </a:cxn>
              </a:cxnLst>
              <a:rect l="0" t="0" r="r" b="b"/>
              <a:pathLst>
                <a:path w="76" h="48">
                  <a:moveTo>
                    <a:pt x="76" y="26"/>
                  </a:moveTo>
                  <a:lnTo>
                    <a:pt x="8" y="48"/>
                  </a:lnTo>
                  <a:lnTo>
                    <a:pt x="0" y="22"/>
                  </a:lnTo>
                  <a:lnTo>
                    <a:pt x="68" y="0"/>
                  </a:lnTo>
                  <a:lnTo>
                    <a:pt x="76" y="2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0" name="Freeform 118"/>
            <p:cNvSpPr/>
            <p:nvPr/>
          </p:nvSpPr>
          <p:spPr bwMode="auto">
            <a:xfrm>
              <a:off x="5470525" y="3741738"/>
              <a:ext cx="127000" cy="90488"/>
            </a:xfrm>
            <a:custGeom>
              <a:avLst/>
              <a:gdLst>
                <a:gd name="T0" fmla="*/ 80 w 80"/>
                <a:gd name="T1" fmla="*/ 36 h 57"/>
                <a:gd name="T2" fmla="*/ 11 w 80"/>
                <a:gd name="T3" fmla="*/ 57 h 57"/>
                <a:gd name="T4" fmla="*/ 0 w 80"/>
                <a:gd name="T5" fmla="*/ 22 h 57"/>
                <a:gd name="T6" fmla="*/ 68 w 80"/>
                <a:gd name="T7" fmla="*/ 0 h 57"/>
                <a:gd name="T8" fmla="*/ 80 w 80"/>
                <a:gd name="T9" fmla="*/ 36 h 57"/>
              </a:gdLst>
              <a:ahLst/>
              <a:cxnLst>
                <a:cxn ang="0">
                  <a:pos x="T0" y="T1"/>
                </a:cxn>
                <a:cxn ang="0">
                  <a:pos x="T2" y="T3"/>
                </a:cxn>
                <a:cxn ang="0">
                  <a:pos x="T4" y="T5"/>
                </a:cxn>
                <a:cxn ang="0">
                  <a:pos x="T6" y="T7"/>
                </a:cxn>
                <a:cxn ang="0">
                  <a:pos x="T8" y="T9"/>
                </a:cxn>
              </a:cxnLst>
              <a:rect l="0" t="0" r="r" b="b"/>
              <a:pathLst>
                <a:path w="80" h="57">
                  <a:moveTo>
                    <a:pt x="80" y="36"/>
                  </a:moveTo>
                  <a:lnTo>
                    <a:pt x="11" y="57"/>
                  </a:lnTo>
                  <a:lnTo>
                    <a:pt x="0" y="22"/>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1" name="Freeform 119"/>
            <p:cNvSpPr/>
            <p:nvPr/>
          </p:nvSpPr>
          <p:spPr bwMode="auto">
            <a:xfrm>
              <a:off x="5640388" y="3687763"/>
              <a:ext cx="125413" cy="90488"/>
            </a:xfrm>
            <a:custGeom>
              <a:avLst/>
              <a:gdLst>
                <a:gd name="T0" fmla="*/ 79 w 79"/>
                <a:gd name="T1" fmla="*/ 35 h 57"/>
                <a:gd name="T2" fmla="*/ 12 w 79"/>
                <a:gd name="T3" fmla="*/ 57 h 57"/>
                <a:gd name="T4" fmla="*/ 0 w 79"/>
                <a:gd name="T5" fmla="*/ 22 h 57"/>
                <a:gd name="T6" fmla="*/ 68 w 79"/>
                <a:gd name="T7" fmla="*/ 0 h 57"/>
                <a:gd name="T8" fmla="*/ 79 w 79"/>
                <a:gd name="T9" fmla="*/ 35 h 57"/>
              </a:gdLst>
              <a:ahLst/>
              <a:cxnLst>
                <a:cxn ang="0">
                  <a:pos x="T0" y="T1"/>
                </a:cxn>
                <a:cxn ang="0">
                  <a:pos x="T2" y="T3"/>
                </a:cxn>
                <a:cxn ang="0">
                  <a:pos x="T4" y="T5"/>
                </a:cxn>
                <a:cxn ang="0">
                  <a:pos x="T6" y="T7"/>
                </a:cxn>
                <a:cxn ang="0">
                  <a:pos x="T8" y="T9"/>
                </a:cxn>
              </a:cxnLst>
              <a:rect l="0" t="0" r="r" b="b"/>
              <a:pathLst>
                <a:path w="79" h="57">
                  <a:moveTo>
                    <a:pt x="79" y="35"/>
                  </a:moveTo>
                  <a:lnTo>
                    <a:pt x="12" y="57"/>
                  </a:lnTo>
                  <a:lnTo>
                    <a:pt x="0" y="22"/>
                  </a:lnTo>
                  <a:lnTo>
                    <a:pt x="68" y="0"/>
                  </a:lnTo>
                  <a:lnTo>
                    <a:pt x="79"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2" name="Freeform 120"/>
            <p:cNvSpPr/>
            <p:nvPr/>
          </p:nvSpPr>
          <p:spPr bwMode="auto">
            <a:xfrm>
              <a:off x="5808663" y="3630613"/>
              <a:ext cx="128588" cy="92075"/>
            </a:xfrm>
            <a:custGeom>
              <a:avLst/>
              <a:gdLst>
                <a:gd name="T0" fmla="*/ 81 w 81"/>
                <a:gd name="T1" fmla="*/ 36 h 58"/>
                <a:gd name="T2" fmla="*/ 12 w 81"/>
                <a:gd name="T3" fmla="*/ 58 h 58"/>
                <a:gd name="T4" fmla="*/ 0 w 81"/>
                <a:gd name="T5" fmla="*/ 23 h 58"/>
                <a:gd name="T6" fmla="*/ 70 w 81"/>
                <a:gd name="T7" fmla="*/ 0 h 58"/>
                <a:gd name="T8" fmla="*/ 81 w 81"/>
                <a:gd name="T9" fmla="*/ 36 h 58"/>
              </a:gdLst>
              <a:ahLst/>
              <a:cxnLst>
                <a:cxn ang="0">
                  <a:pos x="T0" y="T1"/>
                </a:cxn>
                <a:cxn ang="0">
                  <a:pos x="T2" y="T3"/>
                </a:cxn>
                <a:cxn ang="0">
                  <a:pos x="T4" y="T5"/>
                </a:cxn>
                <a:cxn ang="0">
                  <a:pos x="T6" y="T7"/>
                </a:cxn>
                <a:cxn ang="0">
                  <a:pos x="T8" y="T9"/>
                </a:cxn>
              </a:cxnLst>
              <a:rect l="0" t="0" r="r" b="b"/>
              <a:pathLst>
                <a:path w="81" h="58">
                  <a:moveTo>
                    <a:pt x="81" y="36"/>
                  </a:moveTo>
                  <a:lnTo>
                    <a:pt x="12" y="58"/>
                  </a:lnTo>
                  <a:lnTo>
                    <a:pt x="0" y="23"/>
                  </a:lnTo>
                  <a:lnTo>
                    <a:pt x="70" y="0"/>
                  </a:lnTo>
                  <a:lnTo>
                    <a:pt x="81"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3" name="Freeform 121"/>
            <p:cNvSpPr/>
            <p:nvPr/>
          </p:nvSpPr>
          <p:spPr bwMode="auto">
            <a:xfrm>
              <a:off x="5502275" y="3843338"/>
              <a:ext cx="127000" cy="92075"/>
            </a:xfrm>
            <a:custGeom>
              <a:avLst/>
              <a:gdLst>
                <a:gd name="T0" fmla="*/ 80 w 80"/>
                <a:gd name="T1" fmla="*/ 35 h 58"/>
                <a:gd name="T2" fmla="*/ 12 w 80"/>
                <a:gd name="T3" fmla="*/ 58 h 58"/>
                <a:gd name="T4" fmla="*/ 0 w 80"/>
                <a:gd name="T5" fmla="*/ 21 h 58"/>
                <a:gd name="T6" fmla="*/ 69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1"/>
                  </a:lnTo>
                  <a:lnTo>
                    <a:pt x="69"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4" name="Freeform 122"/>
            <p:cNvSpPr/>
            <p:nvPr/>
          </p:nvSpPr>
          <p:spPr bwMode="auto">
            <a:xfrm>
              <a:off x="5673725" y="3787775"/>
              <a:ext cx="127000" cy="90488"/>
            </a:xfrm>
            <a:custGeom>
              <a:avLst/>
              <a:gdLst>
                <a:gd name="T0" fmla="*/ 80 w 80"/>
                <a:gd name="T1" fmla="*/ 35 h 57"/>
                <a:gd name="T2" fmla="*/ 10 w 80"/>
                <a:gd name="T3" fmla="*/ 57 h 57"/>
                <a:gd name="T4" fmla="*/ 0 w 80"/>
                <a:gd name="T5" fmla="*/ 22 h 57"/>
                <a:gd name="T6" fmla="*/ 68 w 80"/>
                <a:gd name="T7" fmla="*/ 0 h 57"/>
                <a:gd name="T8" fmla="*/ 80 w 80"/>
                <a:gd name="T9" fmla="*/ 35 h 57"/>
              </a:gdLst>
              <a:ahLst/>
              <a:cxnLst>
                <a:cxn ang="0">
                  <a:pos x="T0" y="T1"/>
                </a:cxn>
                <a:cxn ang="0">
                  <a:pos x="T2" y="T3"/>
                </a:cxn>
                <a:cxn ang="0">
                  <a:pos x="T4" y="T5"/>
                </a:cxn>
                <a:cxn ang="0">
                  <a:pos x="T6" y="T7"/>
                </a:cxn>
                <a:cxn ang="0">
                  <a:pos x="T8" y="T9"/>
                </a:cxn>
              </a:cxnLst>
              <a:rect l="0" t="0" r="r" b="b"/>
              <a:pathLst>
                <a:path w="80" h="57">
                  <a:moveTo>
                    <a:pt x="80" y="35"/>
                  </a:moveTo>
                  <a:lnTo>
                    <a:pt x="10" y="57"/>
                  </a:lnTo>
                  <a:lnTo>
                    <a:pt x="0" y="22"/>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5" name="Freeform 123"/>
            <p:cNvSpPr/>
            <p:nvPr/>
          </p:nvSpPr>
          <p:spPr bwMode="auto">
            <a:xfrm>
              <a:off x="5843588" y="3732213"/>
              <a:ext cx="125413" cy="90488"/>
            </a:xfrm>
            <a:custGeom>
              <a:avLst/>
              <a:gdLst>
                <a:gd name="T0" fmla="*/ 79 w 79"/>
                <a:gd name="T1" fmla="*/ 36 h 57"/>
                <a:gd name="T2" fmla="*/ 11 w 79"/>
                <a:gd name="T3" fmla="*/ 57 h 57"/>
                <a:gd name="T4" fmla="*/ 0 w 79"/>
                <a:gd name="T5" fmla="*/ 22 h 57"/>
                <a:gd name="T6" fmla="*/ 68 w 79"/>
                <a:gd name="T7" fmla="*/ 0 h 57"/>
                <a:gd name="T8" fmla="*/ 79 w 79"/>
                <a:gd name="T9" fmla="*/ 36 h 57"/>
              </a:gdLst>
              <a:ahLst/>
              <a:cxnLst>
                <a:cxn ang="0">
                  <a:pos x="T0" y="T1"/>
                </a:cxn>
                <a:cxn ang="0">
                  <a:pos x="T2" y="T3"/>
                </a:cxn>
                <a:cxn ang="0">
                  <a:pos x="T4" y="T5"/>
                </a:cxn>
                <a:cxn ang="0">
                  <a:pos x="T6" y="T7"/>
                </a:cxn>
                <a:cxn ang="0">
                  <a:pos x="T8" y="T9"/>
                </a:cxn>
              </a:cxnLst>
              <a:rect l="0" t="0" r="r" b="b"/>
              <a:pathLst>
                <a:path w="79" h="57">
                  <a:moveTo>
                    <a:pt x="79" y="36"/>
                  </a:moveTo>
                  <a:lnTo>
                    <a:pt x="11" y="57"/>
                  </a:lnTo>
                  <a:lnTo>
                    <a:pt x="0" y="22"/>
                  </a:lnTo>
                  <a:lnTo>
                    <a:pt x="68" y="0"/>
                  </a:lnTo>
                  <a:lnTo>
                    <a:pt x="79" y="36"/>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6" name="Freeform 124"/>
            <p:cNvSpPr/>
            <p:nvPr/>
          </p:nvSpPr>
          <p:spPr bwMode="auto">
            <a:xfrm>
              <a:off x="5535613" y="3943350"/>
              <a:ext cx="127000" cy="92075"/>
            </a:xfrm>
            <a:custGeom>
              <a:avLst/>
              <a:gdLst>
                <a:gd name="T0" fmla="*/ 80 w 80"/>
                <a:gd name="T1" fmla="*/ 36 h 58"/>
                <a:gd name="T2" fmla="*/ 12 w 80"/>
                <a:gd name="T3" fmla="*/ 58 h 58"/>
                <a:gd name="T4" fmla="*/ 0 w 80"/>
                <a:gd name="T5" fmla="*/ 23 h 58"/>
                <a:gd name="T6" fmla="*/ 68 w 80"/>
                <a:gd name="T7" fmla="*/ 0 h 58"/>
                <a:gd name="T8" fmla="*/ 80 w 80"/>
                <a:gd name="T9" fmla="*/ 36 h 58"/>
              </a:gdLst>
              <a:ahLst/>
              <a:cxnLst>
                <a:cxn ang="0">
                  <a:pos x="T0" y="T1"/>
                </a:cxn>
                <a:cxn ang="0">
                  <a:pos x="T2" y="T3"/>
                </a:cxn>
                <a:cxn ang="0">
                  <a:pos x="T4" y="T5"/>
                </a:cxn>
                <a:cxn ang="0">
                  <a:pos x="T6" y="T7"/>
                </a:cxn>
                <a:cxn ang="0">
                  <a:pos x="T8" y="T9"/>
                </a:cxn>
              </a:cxnLst>
              <a:rect l="0" t="0" r="r" b="b"/>
              <a:pathLst>
                <a:path w="80" h="58">
                  <a:moveTo>
                    <a:pt x="80" y="36"/>
                  </a:moveTo>
                  <a:lnTo>
                    <a:pt x="12" y="58"/>
                  </a:lnTo>
                  <a:lnTo>
                    <a:pt x="0" y="23"/>
                  </a:lnTo>
                  <a:lnTo>
                    <a:pt x="68" y="0"/>
                  </a:lnTo>
                  <a:lnTo>
                    <a:pt x="80" y="36"/>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7" name="Freeform 125"/>
            <p:cNvSpPr/>
            <p:nvPr/>
          </p:nvSpPr>
          <p:spPr bwMode="auto">
            <a:xfrm>
              <a:off x="5705475" y="3887788"/>
              <a:ext cx="127000" cy="92075"/>
            </a:xfrm>
            <a:custGeom>
              <a:avLst/>
              <a:gdLst>
                <a:gd name="T0" fmla="*/ 80 w 80"/>
                <a:gd name="T1" fmla="*/ 35 h 58"/>
                <a:gd name="T2" fmla="*/ 12 w 80"/>
                <a:gd name="T3" fmla="*/ 58 h 58"/>
                <a:gd name="T4" fmla="*/ 0 w 80"/>
                <a:gd name="T5" fmla="*/ 23 h 58"/>
                <a:gd name="T6" fmla="*/ 68 w 80"/>
                <a:gd name="T7" fmla="*/ 0 h 58"/>
                <a:gd name="T8" fmla="*/ 80 w 80"/>
                <a:gd name="T9" fmla="*/ 35 h 58"/>
              </a:gdLst>
              <a:ahLst/>
              <a:cxnLst>
                <a:cxn ang="0">
                  <a:pos x="T0" y="T1"/>
                </a:cxn>
                <a:cxn ang="0">
                  <a:pos x="T2" y="T3"/>
                </a:cxn>
                <a:cxn ang="0">
                  <a:pos x="T4" y="T5"/>
                </a:cxn>
                <a:cxn ang="0">
                  <a:pos x="T6" y="T7"/>
                </a:cxn>
                <a:cxn ang="0">
                  <a:pos x="T8" y="T9"/>
                </a:cxn>
              </a:cxnLst>
              <a:rect l="0" t="0" r="r" b="b"/>
              <a:pathLst>
                <a:path w="80" h="58">
                  <a:moveTo>
                    <a:pt x="80" y="35"/>
                  </a:moveTo>
                  <a:lnTo>
                    <a:pt x="12" y="58"/>
                  </a:lnTo>
                  <a:lnTo>
                    <a:pt x="0" y="23"/>
                  </a:lnTo>
                  <a:lnTo>
                    <a:pt x="68" y="0"/>
                  </a:lnTo>
                  <a:lnTo>
                    <a:pt x="80" y="35"/>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8" name="Freeform 126"/>
            <p:cNvSpPr/>
            <p:nvPr/>
          </p:nvSpPr>
          <p:spPr bwMode="auto">
            <a:xfrm>
              <a:off x="5876925" y="3833813"/>
              <a:ext cx="125413" cy="92075"/>
            </a:xfrm>
            <a:custGeom>
              <a:avLst/>
              <a:gdLst>
                <a:gd name="T0" fmla="*/ 79 w 79"/>
                <a:gd name="T1" fmla="*/ 35 h 58"/>
                <a:gd name="T2" fmla="*/ 10 w 79"/>
                <a:gd name="T3" fmla="*/ 58 h 58"/>
                <a:gd name="T4" fmla="*/ 0 w 79"/>
                <a:gd name="T5" fmla="*/ 21 h 58"/>
                <a:gd name="T6" fmla="*/ 68 w 79"/>
                <a:gd name="T7" fmla="*/ 0 h 58"/>
                <a:gd name="T8" fmla="*/ 79 w 79"/>
                <a:gd name="T9" fmla="*/ 35 h 58"/>
              </a:gdLst>
              <a:ahLst/>
              <a:cxnLst>
                <a:cxn ang="0">
                  <a:pos x="T0" y="T1"/>
                </a:cxn>
                <a:cxn ang="0">
                  <a:pos x="T2" y="T3"/>
                </a:cxn>
                <a:cxn ang="0">
                  <a:pos x="T4" y="T5"/>
                </a:cxn>
                <a:cxn ang="0">
                  <a:pos x="T6" y="T7"/>
                </a:cxn>
                <a:cxn ang="0">
                  <a:pos x="T8" y="T9"/>
                </a:cxn>
              </a:cxnLst>
              <a:rect l="0" t="0" r="r" b="b"/>
              <a:pathLst>
                <a:path w="79" h="58">
                  <a:moveTo>
                    <a:pt x="79" y="35"/>
                  </a:moveTo>
                  <a:lnTo>
                    <a:pt x="10" y="58"/>
                  </a:lnTo>
                  <a:lnTo>
                    <a:pt x="0" y="21"/>
                  </a:lnTo>
                  <a:lnTo>
                    <a:pt x="68" y="0"/>
                  </a:lnTo>
                  <a:lnTo>
                    <a:pt x="79" y="35"/>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49" name="Freeform 127"/>
            <p:cNvSpPr/>
            <p:nvPr/>
          </p:nvSpPr>
          <p:spPr bwMode="auto">
            <a:xfrm>
              <a:off x="6218238" y="3122613"/>
              <a:ext cx="549275" cy="496888"/>
            </a:xfrm>
            <a:custGeom>
              <a:avLst/>
              <a:gdLst>
                <a:gd name="T0" fmla="*/ 117 w 346"/>
                <a:gd name="T1" fmla="*/ 0 h 313"/>
                <a:gd name="T2" fmla="*/ 0 w 346"/>
                <a:gd name="T3" fmla="*/ 228 h 313"/>
                <a:gd name="T4" fmla="*/ 167 w 346"/>
                <a:gd name="T5" fmla="*/ 313 h 313"/>
                <a:gd name="T6" fmla="*/ 198 w 346"/>
                <a:gd name="T7" fmla="*/ 251 h 313"/>
                <a:gd name="T8" fmla="*/ 260 w 346"/>
                <a:gd name="T9" fmla="*/ 284 h 313"/>
                <a:gd name="T10" fmla="*/ 346 w 346"/>
                <a:gd name="T11" fmla="*/ 117 h 313"/>
                <a:gd name="T12" fmla="*/ 117 w 346"/>
                <a:gd name="T13" fmla="*/ 0 h 313"/>
              </a:gdLst>
              <a:ahLst/>
              <a:cxnLst>
                <a:cxn ang="0">
                  <a:pos x="T0" y="T1"/>
                </a:cxn>
                <a:cxn ang="0">
                  <a:pos x="T2" y="T3"/>
                </a:cxn>
                <a:cxn ang="0">
                  <a:pos x="T4" y="T5"/>
                </a:cxn>
                <a:cxn ang="0">
                  <a:pos x="T6" y="T7"/>
                </a:cxn>
                <a:cxn ang="0">
                  <a:pos x="T8" y="T9"/>
                </a:cxn>
                <a:cxn ang="0">
                  <a:pos x="T10" y="T11"/>
                </a:cxn>
                <a:cxn ang="0">
                  <a:pos x="T12" y="T13"/>
                </a:cxn>
              </a:cxnLst>
              <a:rect l="0" t="0" r="r" b="b"/>
              <a:pathLst>
                <a:path w="346" h="313">
                  <a:moveTo>
                    <a:pt x="117" y="0"/>
                  </a:moveTo>
                  <a:lnTo>
                    <a:pt x="0" y="228"/>
                  </a:lnTo>
                  <a:lnTo>
                    <a:pt x="167" y="313"/>
                  </a:lnTo>
                  <a:lnTo>
                    <a:pt x="198" y="251"/>
                  </a:lnTo>
                  <a:lnTo>
                    <a:pt x="260" y="284"/>
                  </a:lnTo>
                  <a:lnTo>
                    <a:pt x="346" y="117"/>
                  </a:lnTo>
                  <a:lnTo>
                    <a:pt x="117" y="0"/>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0" name="Freeform 128"/>
            <p:cNvSpPr/>
            <p:nvPr/>
          </p:nvSpPr>
          <p:spPr bwMode="auto">
            <a:xfrm>
              <a:off x="6483350" y="3521075"/>
              <a:ext cx="147638" cy="98425"/>
            </a:xfrm>
            <a:custGeom>
              <a:avLst/>
              <a:gdLst>
                <a:gd name="T0" fmla="*/ 0 w 93"/>
                <a:gd name="T1" fmla="*/ 62 h 62"/>
                <a:gd name="T2" fmla="*/ 93 w 93"/>
                <a:gd name="T3" fmla="*/ 33 h 62"/>
                <a:gd name="T4" fmla="*/ 31 w 93"/>
                <a:gd name="T5" fmla="*/ 0 h 62"/>
                <a:gd name="T6" fmla="*/ 0 w 93"/>
                <a:gd name="T7" fmla="*/ 62 h 62"/>
              </a:gdLst>
              <a:ahLst/>
              <a:cxnLst>
                <a:cxn ang="0">
                  <a:pos x="T0" y="T1"/>
                </a:cxn>
                <a:cxn ang="0">
                  <a:pos x="T2" y="T3"/>
                </a:cxn>
                <a:cxn ang="0">
                  <a:pos x="T4" y="T5"/>
                </a:cxn>
                <a:cxn ang="0">
                  <a:pos x="T6" y="T7"/>
                </a:cxn>
              </a:cxnLst>
              <a:rect l="0" t="0" r="r" b="b"/>
              <a:pathLst>
                <a:path w="93" h="62">
                  <a:moveTo>
                    <a:pt x="0" y="62"/>
                  </a:moveTo>
                  <a:lnTo>
                    <a:pt x="93" y="33"/>
                  </a:lnTo>
                  <a:lnTo>
                    <a:pt x="31" y="0"/>
                  </a:lnTo>
                  <a:lnTo>
                    <a:pt x="0" y="62"/>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1" name="Freeform 129"/>
            <p:cNvSpPr/>
            <p:nvPr/>
          </p:nvSpPr>
          <p:spPr bwMode="auto">
            <a:xfrm>
              <a:off x="6369050" y="3190875"/>
              <a:ext cx="88900" cy="46038"/>
            </a:xfrm>
            <a:custGeom>
              <a:avLst/>
              <a:gdLst>
                <a:gd name="T0" fmla="*/ 0 w 56"/>
                <a:gd name="T1" fmla="*/ 0 h 29"/>
                <a:gd name="T2" fmla="*/ 56 w 56"/>
                <a:gd name="T3" fmla="*/ 29 h 29"/>
                <a:gd name="T4" fmla="*/ 0 w 56"/>
                <a:gd name="T5" fmla="*/ 0 h 29"/>
              </a:gdLst>
              <a:ahLst/>
              <a:cxnLst>
                <a:cxn ang="0">
                  <a:pos x="T0" y="T1"/>
                </a:cxn>
                <a:cxn ang="0">
                  <a:pos x="T2" y="T3"/>
                </a:cxn>
                <a:cxn ang="0">
                  <a:pos x="T4" y="T5"/>
                </a:cxn>
              </a:cxnLst>
              <a:rect l="0" t="0" r="r" b="b"/>
              <a:pathLst>
                <a:path w="56" h="29">
                  <a:moveTo>
                    <a:pt x="0" y="0"/>
                  </a:moveTo>
                  <a:lnTo>
                    <a:pt x="56" y="2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Line 130"/>
            <p:cNvSpPr>
              <a:spLocks noChangeShapeType="1"/>
            </p:cNvSpPr>
            <p:nvPr/>
          </p:nvSpPr>
          <p:spPr bwMode="auto">
            <a:xfrm>
              <a:off x="6369050" y="3190875"/>
              <a:ext cx="88900" cy="46038"/>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3" name="Freeform 131"/>
            <p:cNvSpPr/>
            <p:nvPr/>
          </p:nvSpPr>
          <p:spPr bwMode="auto">
            <a:xfrm>
              <a:off x="6529388" y="3273425"/>
              <a:ext cx="203200" cy="104775"/>
            </a:xfrm>
            <a:custGeom>
              <a:avLst/>
              <a:gdLst>
                <a:gd name="T0" fmla="*/ 0 w 128"/>
                <a:gd name="T1" fmla="*/ 0 h 66"/>
                <a:gd name="T2" fmla="*/ 128 w 128"/>
                <a:gd name="T3" fmla="*/ 66 h 66"/>
                <a:gd name="T4" fmla="*/ 0 w 128"/>
                <a:gd name="T5" fmla="*/ 0 h 66"/>
              </a:gdLst>
              <a:ahLst/>
              <a:cxnLst>
                <a:cxn ang="0">
                  <a:pos x="T0" y="T1"/>
                </a:cxn>
                <a:cxn ang="0">
                  <a:pos x="T2" y="T3"/>
                </a:cxn>
                <a:cxn ang="0">
                  <a:pos x="T4" y="T5"/>
                </a:cxn>
              </a:cxnLst>
              <a:rect l="0" t="0" r="r" b="b"/>
              <a:pathLst>
                <a:path w="128" h="66">
                  <a:moveTo>
                    <a:pt x="0" y="0"/>
                  </a:moveTo>
                  <a:lnTo>
                    <a:pt x="128"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Line 132"/>
            <p:cNvSpPr>
              <a:spLocks noChangeShapeType="1"/>
            </p:cNvSpPr>
            <p:nvPr/>
          </p:nvSpPr>
          <p:spPr bwMode="auto">
            <a:xfrm>
              <a:off x="6529388" y="3273425"/>
              <a:ext cx="203200" cy="10477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5" name="Freeform 133"/>
            <p:cNvSpPr/>
            <p:nvPr/>
          </p:nvSpPr>
          <p:spPr bwMode="auto">
            <a:xfrm>
              <a:off x="6022975" y="2373313"/>
              <a:ext cx="581025" cy="581025"/>
            </a:xfrm>
            <a:custGeom>
              <a:avLst/>
              <a:gdLst>
                <a:gd name="T0" fmla="*/ 285 w 312"/>
                <a:gd name="T1" fmla="*/ 106 h 312"/>
                <a:gd name="T2" fmla="*/ 206 w 312"/>
                <a:gd name="T3" fmla="*/ 284 h 312"/>
                <a:gd name="T4" fmla="*/ 28 w 312"/>
                <a:gd name="T5" fmla="*/ 206 h 312"/>
                <a:gd name="T6" fmla="*/ 107 w 312"/>
                <a:gd name="T7" fmla="*/ 27 h 312"/>
                <a:gd name="T8" fmla="*/ 285 w 312"/>
                <a:gd name="T9" fmla="*/ 106 h 312"/>
              </a:gdLst>
              <a:ahLst/>
              <a:cxnLst>
                <a:cxn ang="0">
                  <a:pos x="T0" y="T1"/>
                </a:cxn>
                <a:cxn ang="0">
                  <a:pos x="T2" y="T3"/>
                </a:cxn>
                <a:cxn ang="0">
                  <a:pos x="T4" y="T5"/>
                </a:cxn>
                <a:cxn ang="0">
                  <a:pos x="T6" y="T7"/>
                </a:cxn>
                <a:cxn ang="0">
                  <a:pos x="T8" y="T9"/>
                </a:cxn>
              </a:cxnLst>
              <a:rect l="0" t="0" r="r" b="b"/>
              <a:pathLst>
                <a:path w="312" h="312">
                  <a:moveTo>
                    <a:pt x="285" y="106"/>
                  </a:moveTo>
                  <a:cubicBezTo>
                    <a:pt x="312" y="177"/>
                    <a:pt x="277" y="257"/>
                    <a:pt x="206" y="284"/>
                  </a:cubicBezTo>
                  <a:cubicBezTo>
                    <a:pt x="135" y="312"/>
                    <a:pt x="55" y="277"/>
                    <a:pt x="28" y="206"/>
                  </a:cubicBezTo>
                  <a:cubicBezTo>
                    <a:pt x="0" y="135"/>
                    <a:pt x="36" y="55"/>
                    <a:pt x="107" y="27"/>
                  </a:cubicBezTo>
                  <a:cubicBezTo>
                    <a:pt x="177" y="0"/>
                    <a:pt x="257" y="35"/>
                    <a:pt x="285" y="10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6" name="Freeform 134"/>
            <p:cNvSpPr/>
            <p:nvPr/>
          </p:nvSpPr>
          <p:spPr bwMode="auto">
            <a:xfrm>
              <a:off x="6602413" y="2295525"/>
              <a:ext cx="550863" cy="279400"/>
            </a:xfrm>
            <a:custGeom>
              <a:avLst/>
              <a:gdLst>
                <a:gd name="T0" fmla="*/ 0 w 296"/>
                <a:gd name="T1" fmla="*/ 121 h 150"/>
                <a:gd name="T2" fmla="*/ 235 w 296"/>
                <a:gd name="T3" fmla="*/ 5 h 150"/>
                <a:gd name="T4" fmla="*/ 269 w 296"/>
                <a:gd name="T5" fmla="*/ 5 h 150"/>
                <a:gd name="T6" fmla="*/ 269 w 296"/>
                <a:gd name="T7" fmla="*/ 5 h 150"/>
                <a:gd name="T8" fmla="*/ 288 w 296"/>
                <a:gd name="T9" fmla="*/ 55 h 150"/>
                <a:gd name="T10" fmla="*/ 288 w 296"/>
                <a:gd name="T11" fmla="*/ 55 h 150"/>
                <a:gd name="T12" fmla="*/ 263 w 296"/>
                <a:gd name="T13" fmla="*/ 78 h 150"/>
                <a:gd name="T14" fmla="*/ 11 w 296"/>
                <a:gd name="T15" fmla="*/ 150 h 150"/>
                <a:gd name="T16" fmla="*/ 0 w 296"/>
                <a:gd name="T17" fmla="*/ 12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50">
                  <a:moveTo>
                    <a:pt x="0" y="121"/>
                  </a:moveTo>
                  <a:cubicBezTo>
                    <a:pt x="235" y="5"/>
                    <a:pt x="235" y="5"/>
                    <a:pt x="235" y="5"/>
                  </a:cubicBezTo>
                  <a:cubicBezTo>
                    <a:pt x="246" y="0"/>
                    <a:pt x="258" y="0"/>
                    <a:pt x="269" y="5"/>
                  </a:cubicBezTo>
                  <a:cubicBezTo>
                    <a:pt x="269" y="5"/>
                    <a:pt x="269" y="5"/>
                    <a:pt x="269" y="5"/>
                  </a:cubicBezTo>
                  <a:cubicBezTo>
                    <a:pt x="288" y="14"/>
                    <a:pt x="296" y="36"/>
                    <a:pt x="288" y="55"/>
                  </a:cubicBezTo>
                  <a:cubicBezTo>
                    <a:pt x="288" y="55"/>
                    <a:pt x="288" y="55"/>
                    <a:pt x="288" y="55"/>
                  </a:cubicBezTo>
                  <a:cubicBezTo>
                    <a:pt x="284" y="66"/>
                    <a:pt x="275" y="74"/>
                    <a:pt x="263" y="78"/>
                  </a:cubicBezTo>
                  <a:cubicBezTo>
                    <a:pt x="11" y="150"/>
                    <a:pt x="11" y="150"/>
                    <a:pt x="11" y="150"/>
                  </a:cubicBezTo>
                  <a:lnTo>
                    <a:pt x="0" y="121"/>
                  </a:ln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7" name="Freeform 135"/>
            <p:cNvSpPr/>
            <p:nvPr/>
          </p:nvSpPr>
          <p:spPr bwMode="auto">
            <a:xfrm>
              <a:off x="6530975" y="2505075"/>
              <a:ext cx="98425" cy="111125"/>
            </a:xfrm>
            <a:custGeom>
              <a:avLst/>
              <a:gdLst>
                <a:gd name="T0" fmla="*/ 12 w 53"/>
                <a:gd name="T1" fmla="*/ 36 h 60"/>
                <a:gd name="T2" fmla="*/ 19 w 53"/>
                <a:gd name="T3" fmla="*/ 60 h 60"/>
                <a:gd name="T4" fmla="*/ 53 w 53"/>
                <a:gd name="T5" fmla="*/ 47 h 60"/>
                <a:gd name="T6" fmla="*/ 34 w 53"/>
                <a:gd name="T7" fmla="*/ 0 h 60"/>
                <a:gd name="T8" fmla="*/ 0 w 53"/>
                <a:gd name="T9" fmla="*/ 13 h 60"/>
                <a:gd name="T10" fmla="*/ 12 w 53"/>
                <a:gd name="T11" fmla="*/ 36 h 60"/>
              </a:gdLst>
              <a:ahLst/>
              <a:cxnLst>
                <a:cxn ang="0">
                  <a:pos x="T0" y="T1"/>
                </a:cxn>
                <a:cxn ang="0">
                  <a:pos x="T2" y="T3"/>
                </a:cxn>
                <a:cxn ang="0">
                  <a:pos x="T4" y="T5"/>
                </a:cxn>
                <a:cxn ang="0">
                  <a:pos x="T6" y="T7"/>
                </a:cxn>
                <a:cxn ang="0">
                  <a:pos x="T8" y="T9"/>
                </a:cxn>
                <a:cxn ang="0">
                  <a:pos x="T10" y="T11"/>
                </a:cxn>
              </a:cxnLst>
              <a:rect l="0" t="0" r="r" b="b"/>
              <a:pathLst>
                <a:path w="53" h="60">
                  <a:moveTo>
                    <a:pt x="12" y="36"/>
                  </a:moveTo>
                  <a:cubicBezTo>
                    <a:pt x="15" y="44"/>
                    <a:pt x="17" y="52"/>
                    <a:pt x="19" y="60"/>
                  </a:cubicBezTo>
                  <a:cubicBezTo>
                    <a:pt x="53" y="47"/>
                    <a:pt x="53" y="47"/>
                    <a:pt x="53" y="47"/>
                  </a:cubicBezTo>
                  <a:cubicBezTo>
                    <a:pt x="34" y="0"/>
                    <a:pt x="34" y="0"/>
                    <a:pt x="34" y="0"/>
                  </a:cubicBezTo>
                  <a:cubicBezTo>
                    <a:pt x="0" y="13"/>
                    <a:pt x="0" y="13"/>
                    <a:pt x="0" y="13"/>
                  </a:cubicBezTo>
                  <a:cubicBezTo>
                    <a:pt x="5" y="21"/>
                    <a:pt x="9" y="28"/>
                    <a:pt x="12" y="36"/>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8" name="Freeform 136"/>
            <p:cNvSpPr/>
            <p:nvPr/>
          </p:nvSpPr>
          <p:spPr bwMode="auto">
            <a:xfrm>
              <a:off x="6099175" y="2451100"/>
              <a:ext cx="430213" cy="427038"/>
            </a:xfrm>
            <a:custGeom>
              <a:avLst/>
              <a:gdLst>
                <a:gd name="T0" fmla="*/ 210 w 231"/>
                <a:gd name="T1" fmla="*/ 78 h 230"/>
                <a:gd name="T2" fmla="*/ 152 w 231"/>
                <a:gd name="T3" fmla="*/ 210 h 230"/>
                <a:gd name="T4" fmla="*/ 20 w 231"/>
                <a:gd name="T5" fmla="*/ 152 h 230"/>
                <a:gd name="T6" fmla="*/ 78 w 231"/>
                <a:gd name="T7" fmla="*/ 20 h 230"/>
                <a:gd name="T8" fmla="*/ 210 w 231"/>
                <a:gd name="T9" fmla="*/ 78 h 230"/>
              </a:gdLst>
              <a:ahLst/>
              <a:cxnLst>
                <a:cxn ang="0">
                  <a:pos x="T0" y="T1"/>
                </a:cxn>
                <a:cxn ang="0">
                  <a:pos x="T2" y="T3"/>
                </a:cxn>
                <a:cxn ang="0">
                  <a:pos x="T4" y="T5"/>
                </a:cxn>
                <a:cxn ang="0">
                  <a:pos x="T6" y="T7"/>
                </a:cxn>
                <a:cxn ang="0">
                  <a:pos x="T8" y="T9"/>
                </a:cxn>
              </a:cxnLst>
              <a:rect l="0" t="0" r="r" b="b"/>
              <a:pathLst>
                <a:path w="231" h="230">
                  <a:moveTo>
                    <a:pt x="210" y="78"/>
                  </a:moveTo>
                  <a:cubicBezTo>
                    <a:pt x="231" y="131"/>
                    <a:pt x="205" y="190"/>
                    <a:pt x="152" y="210"/>
                  </a:cubicBezTo>
                  <a:cubicBezTo>
                    <a:pt x="100" y="230"/>
                    <a:pt x="41" y="204"/>
                    <a:pt x="20" y="152"/>
                  </a:cubicBezTo>
                  <a:cubicBezTo>
                    <a:pt x="0" y="99"/>
                    <a:pt x="26" y="40"/>
                    <a:pt x="78" y="20"/>
                  </a:cubicBezTo>
                  <a:cubicBezTo>
                    <a:pt x="131" y="0"/>
                    <a:pt x="190" y="26"/>
                    <a:pt x="210" y="78"/>
                  </a:cubicBez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59" name="Freeform 137"/>
            <p:cNvSpPr/>
            <p:nvPr/>
          </p:nvSpPr>
          <p:spPr bwMode="auto">
            <a:xfrm>
              <a:off x="6162675" y="2465388"/>
              <a:ext cx="331788" cy="336550"/>
            </a:xfrm>
            <a:custGeom>
              <a:avLst/>
              <a:gdLst>
                <a:gd name="T0" fmla="*/ 130 w 178"/>
                <a:gd name="T1" fmla="*/ 162 h 181"/>
                <a:gd name="T2" fmla="*/ 173 w 178"/>
                <a:gd name="T3" fmla="*/ 128 h 181"/>
                <a:gd name="T4" fmla="*/ 169 w 178"/>
                <a:gd name="T5" fmla="*/ 73 h 181"/>
                <a:gd name="T6" fmla="*/ 47 w 178"/>
                <a:gd name="T7" fmla="*/ 19 h 181"/>
                <a:gd name="T8" fmla="*/ 4 w 178"/>
                <a:gd name="T9" fmla="*/ 53 h 181"/>
                <a:gd name="T10" fmla="*/ 8 w 178"/>
                <a:gd name="T11" fmla="*/ 108 h 181"/>
                <a:gd name="T12" fmla="*/ 130 w 178"/>
                <a:gd name="T13" fmla="*/ 162 h 181"/>
              </a:gdLst>
              <a:ahLst/>
              <a:cxnLst>
                <a:cxn ang="0">
                  <a:pos x="T0" y="T1"/>
                </a:cxn>
                <a:cxn ang="0">
                  <a:pos x="T2" y="T3"/>
                </a:cxn>
                <a:cxn ang="0">
                  <a:pos x="T4" y="T5"/>
                </a:cxn>
                <a:cxn ang="0">
                  <a:pos x="T6" y="T7"/>
                </a:cxn>
                <a:cxn ang="0">
                  <a:pos x="T8" y="T9"/>
                </a:cxn>
                <a:cxn ang="0">
                  <a:pos x="T10" y="T11"/>
                </a:cxn>
                <a:cxn ang="0">
                  <a:pos x="T12" y="T13"/>
                </a:cxn>
              </a:cxnLst>
              <a:rect l="0" t="0" r="r" b="b"/>
              <a:pathLst>
                <a:path w="178" h="181">
                  <a:moveTo>
                    <a:pt x="130" y="162"/>
                  </a:moveTo>
                  <a:cubicBezTo>
                    <a:pt x="148" y="155"/>
                    <a:pt x="163" y="143"/>
                    <a:pt x="173" y="128"/>
                  </a:cubicBezTo>
                  <a:cubicBezTo>
                    <a:pt x="178" y="109"/>
                    <a:pt x="176" y="90"/>
                    <a:pt x="169" y="73"/>
                  </a:cubicBezTo>
                  <a:cubicBezTo>
                    <a:pt x="151" y="24"/>
                    <a:pt x="96" y="0"/>
                    <a:pt x="47" y="19"/>
                  </a:cubicBezTo>
                  <a:cubicBezTo>
                    <a:pt x="30" y="26"/>
                    <a:pt x="15" y="37"/>
                    <a:pt x="4" y="53"/>
                  </a:cubicBezTo>
                  <a:cubicBezTo>
                    <a:pt x="0" y="71"/>
                    <a:pt x="1" y="90"/>
                    <a:pt x="8" y="108"/>
                  </a:cubicBezTo>
                  <a:cubicBezTo>
                    <a:pt x="27" y="157"/>
                    <a:pt x="81" y="181"/>
                    <a:pt x="130" y="16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60" name="Freeform 138"/>
            <p:cNvSpPr/>
            <p:nvPr/>
          </p:nvSpPr>
          <p:spPr bwMode="auto">
            <a:xfrm>
              <a:off x="7038975" y="2305050"/>
              <a:ext cx="52388" cy="136525"/>
            </a:xfrm>
            <a:custGeom>
              <a:avLst/>
              <a:gdLst>
                <a:gd name="T0" fmla="*/ 33 w 33"/>
                <a:gd name="T1" fmla="*/ 86 h 86"/>
                <a:gd name="T2" fmla="*/ 0 w 33"/>
                <a:gd name="T3" fmla="*/ 0 h 86"/>
                <a:gd name="T4" fmla="*/ 33 w 33"/>
                <a:gd name="T5" fmla="*/ 86 h 86"/>
              </a:gdLst>
              <a:ahLst/>
              <a:cxnLst>
                <a:cxn ang="0">
                  <a:pos x="T0" y="T1"/>
                </a:cxn>
                <a:cxn ang="0">
                  <a:pos x="T2" y="T3"/>
                </a:cxn>
                <a:cxn ang="0">
                  <a:pos x="T4" y="T5"/>
                </a:cxn>
              </a:cxnLst>
              <a:rect l="0" t="0" r="r" b="b"/>
              <a:pathLst>
                <a:path w="33" h="86">
                  <a:moveTo>
                    <a:pt x="33" y="86"/>
                  </a:moveTo>
                  <a:lnTo>
                    <a:pt x="0" y="0"/>
                  </a:lnTo>
                  <a:lnTo>
                    <a:pt x="33" y="86"/>
                  </a:lnTo>
                  <a:close/>
                </a:path>
              </a:pathLst>
            </a:custGeom>
            <a:solidFill>
              <a:srgbClr val="8F959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Line 139"/>
            <p:cNvSpPr>
              <a:spLocks noChangeShapeType="1"/>
            </p:cNvSpPr>
            <p:nvPr/>
          </p:nvSpPr>
          <p:spPr bwMode="auto">
            <a:xfrm flipH="1" flipV="1">
              <a:off x="7038975" y="2305050"/>
              <a:ext cx="52388" cy="136525"/>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62" name="Freeform 140"/>
            <p:cNvSpPr/>
            <p:nvPr/>
          </p:nvSpPr>
          <p:spPr bwMode="auto">
            <a:xfrm>
              <a:off x="5437188" y="2524125"/>
              <a:ext cx="392113" cy="233363"/>
            </a:xfrm>
            <a:custGeom>
              <a:avLst/>
              <a:gdLst>
                <a:gd name="T0" fmla="*/ 180 w 211"/>
                <a:gd name="T1" fmla="*/ 38 h 125"/>
                <a:gd name="T2" fmla="*/ 55 w 211"/>
                <a:gd name="T3" fmla="*/ 5 h 125"/>
                <a:gd name="T4" fmla="*/ 11 w 211"/>
                <a:gd name="T5" fmla="*/ 31 h 125"/>
                <a:gd name="T6" fmla="*/ 0 w 211"/>
                <a:gd name="T7" fmla="*/ 75 h 125"/>
                <a:gd name="T8" fmla="*/ 194 w 211"/>
                <a:gd name="T9" fmla="*/ 125 h 125"/>
                <a:gd name="T10" fmla="*/ 206 w 211"/>
                <a:gd name="T11" fmla="*/ 82 h 125"/>
                <a:gd name="T12" fmla="*/ 180 w 211"/>
                <a:gd name="T13" fmla="*/ 38 h 125"/>
              </a:gdLst>
              <a:ahLst/>
              <a:cxnLst>
                <a:cxn ang="0">
                  <a:pos x="T0" y="T1"/>
                </a:cxn>
                <a:cxn ang="0">
                  <a:pos x="T2" y="T3"/>
                </a:cxn>
                <a:cxn ang="0">
                  <a:pos x="T4" y="T5"/>
                </a:cxn>
                <a:cxn ang="0">
                  <a:pos x="T6" y="T7"/>
                </a:cxn>
                <a:cxn ang="0">
                  <a:pos x="T8" y="T9"/>
                </a:cxn>
                <a:cxn ang="0">
                  <a:pos x="T10" y="T11"/>
                </a:cxn>
                <a:cxn ang="0">
                  <a:pos x="T12" y="T13"/>
                </a:cxn>
              </a:cxnLst>
              <a:rect l="0" t="0" r="r" b="b"/>
              <a:pathLst>
                <a:path w="211" h="125">
                  <a:moveTo>
                    <a:pt x="180" y="38"/>
                  </a:moveTo>
                  <a:cubicBezTo>
                    <a:pt x="55" y="5"/>
                    <a:pt x="55" y="5"/>
                    <a:pt x="55" y="5"/>
                  </a:cubicBezTo>
                  <a:cubicBezTo>
                    <a:pt x="36" y="0"/>
                    <a:pt x="16" y="12"/>
                    <a:pt x="11" y="31"/>
                  </a:cubicBezTo>
                  <a:cubicBezTo>
                    <a:pt x="0" y="75"/>
                    <a:pt x="0" y="75"/>
                    <a:pt x="0" y="75"/>
                  </a:cubicBezTo>
                  <a:cubicBezTo>
                    <a:pt x="194" y="125"/>
                    <a:pt x="194" y="125"/>
                    <a:pt x="194" y="125"/>
                  </a:cubicBezTo>
                  <a:cubicBezTo>
                    <a:pt x="206" y="82"/>
                    <a:pt x="206" y="82"/>
                    <a:pt x="206" y="82"/>
                  </a:cubicBezTo>
                  <a:cubicBezTo>
                    <a:pt x="211" y="62"/>
                    <a:pt x="199" y="43"/>
                    <a:pt x="180" y="38"/>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3" name="Freeform 141"/>
            <p:cNvSpPr/>
            <p:nvPr/>
          </p:nvSpPr>
          <p:spPr bwMode="auto">
            <a:xfrm>
              <a:off x="5616575" y="2281238"/>
              <a:ext cx="174625" cy="293688"/>
            </a:xfrm>
            <a:custGeom>
              <a:avLst/>
              <a:gdLst>
                <a:gd name="T0" fmla="*/ 82 w 94"/>
                <a:gd name="T1" fmla="*/ 69 h 158"/>
                <a:gd name="T2" fmla="*/ 89 w 94"/>
                <a:gd name="T3" fmla="*/ 56 h 158"/>
                <a:gd name="T4" fmla="*/ 59 w 94"/>
                <a:gd name="T5" fmla="*/ 6 h 158"/>
                <a:gd name="T6" fmla="*/ 10 w 94"/>
                <a:gd name="T7" fmla="*/ 35 h 158"/>
                <a:gd name="T8" fmla="*/ 9 w 94"/>
                <a:gd name="T9" fmla="*/ 39 h 158"/>
                <a:gd name="T10" fmla="*/ 9 w 94"/>
                <a:gd name="T11" fmla="*/ 40 h 158"/>
                <a:gd name="T12" fmla="*/ 0 w 94"/>
                <a:gd name="T13" fmla="*/ 147 h 158"/>
                <a:gd name="T14" fmla="*/ 21 w 94"/>
                <a:gd name="T15" fmla="*/ 152 h 158"/>
                <a:gd name="T16" fmla="*/ 21 w 94"/>
                <a:gd name="T17" fmla="*/ 152 h 158"/>
                <a:gd name="T18" fmla="*/ 42 w 94"/>
                <a:gd name="T19" fmla="*/ 158 h 158"/>
                <a:gd name="T20" fmla="*/ 82 w 94"/>
                <a:gd name="T21" fmla="*/ 6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158">
                  <a:moveTo>
                    <a:pt x="82" y="69"/>
                  </a:moveTo>
                  <a:cubicBezTo>
                    <a:pt x="85" y="65"/>
                    <a:pt x="87" y="61"/>
                    <a:pt x="89" y="56"/>
                  </a:cubicBezTo>
                  <a:cubicBezTo>
                    <a:pt x="94" y="34"/>
                    <a:pt x="81" y="12"/>
                    <a:pt x="59" y="6"/>
                  </a:cubicBezTo>
                  <a:cubicBezTo>
                    <a:pt x="38" y="0"/>
                    <a:pt x="15" y="14"/>
                    <a:pt x="10" y="35"/>
                  </a:cubicBezTo>
                  <a:cubicBezTo>
                    <a:pt x="9" y="36"/>
                    <a:pt x="9" y="38"/>
                    <a:pt x="9" y="39"/>
                  </a:cubicBezTo>
                  <a:cubicBezTo>
                    <a:pt x="9" y="39"/>
                    <a:pt x="9" y="40"/>
                    <a:pt x="9" y="40"/>
                  </a:cubicBezTo>
                  <a:cubicBezTo>
                    <a:pt x="4" y="72"/>
                    <a:pt x="25" y="132"/>
                    <a:pt x="0" y="147"/>
                  </a:cubicBezTo>
                  <a:cubicBezTo>
                    <a:pt x="21" y="152"/>
                    <a:pt x="21" y="152"/>
                    <a:pt x="21" y="152"/>
                  </a:cubicBezTo>
                  <a:cubicBezTo>
                    <a:pt x="21" y="152"/>
                    <a:pt x="21" y="152"/>
                    <a:pt x="21" y="152"/>
                  </a:cubicBezTo>
                  <a:cubicBezTo>
                    <a:pt x="42" y="158"/>
                    <a:pt x="42" y="158"/>
                    <a:pt x="42" y="158"/>
                  </a:cubicBezTo>
                  <a:cubicBezTo>
                    <a:pt x="29" y="135"/>
                    <a:pt x="67" y="98"/>
                    <a:pt x="82" y="69"/>
                  </a:cubicBezTo>
                  <a:close/>
                </a:path>
              </a:pathLst>
            </a:custGeom>
            <a:solidFill>
              <a:schemeClr val="accent1"/>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4" name="Freeform 142"/>
            <p:cNvSpPr/>
            <p:nvPr/>
          </p:nvSpPr>
          <p:spPr bwMode="auto">
            <a:xfrm>
              <a:off x="5446713" y="2670175"/>
              <a:ext cx="331788" cy="122238"/>
            </a:xfrm>
            <a:custGeom>
              <a:avLst/>
              <a:gdLst>
                <a:gd name="T0" fmla="*/ 203 w 209"/>
                <a:gd name="T1" fmla="*/ 77 h 77"/>
                <a:gd name="T2" fmla="*/ 0 w 209"/>
                <a:gd name="T3" fmla="*/ 25 h 77"/>
                <a:gd name="T4" fmla="*/ 7 w 209"/>
                <a:gd name="T5" fmla="*/ 0 h 77"/>
                <a:gd name="T6" fmla="*/ 209 w 209"/>
                <a:gd name="T7" fmla="*/ 52 h 77"/>
                <a:gd name="T8" fmla="*/ 203 w 209"/>
                <a:gd name="T9" fmla="*/ 77 h 77"/>
              </a:gdLst>
              <a:ahLst/>
              <a:cxnLst>
                <a:cxn ang="0">
                  <a:pos x="T0" y="T1"/>
                </a:cxn>
                <a:cxn ang="0">
                  <a:pos x="T2" y="T3"/>
                </a:cxn>
                <a:cxn ang="0">
                  <a:pos x="T4" y="T5"/>
                </a:cxn>
                <a:cxn ang="0">
                  <a:pos x="T6" y="T7"/>
                </a:cxn>
                <a:cxn ang="0">
                  <a:pos x="T8" y="T9"/>
                </a:cxn>
              </a:cxnLst>
              <a:rect l="0" t="0" r="r" b="b"/>
              <a:pathLst>
                <a:path w="209" h="77">
                  <a:moveTo>
                    <a:pt x="203" y="77"/>
                  </a:moveTo>
                  <a:lnTo>
                    <a:pt x="0" y="25"/>
                  </a:lnTo>
                  <a:lnTo>
                    <a:pt x="7" y="0"/>
                  </a:lnTo>
                  <a:lnTo>
                    <a:pt x="209" y="52"/>
                  </a:lnTo>
                  <a:lnTo>
                    <a:pt x="203" y="77"/>
                  </a:lnTo>
                  <a:close/>
                </a:path>
              </a:pathLst>
            </a:custGeom>
            <a:solidFill>
              <a:srgbClr val="FFFFFF"/>
            </a:solidFill>
            <a:ln w="22225" cap="rnd">
              <a:solidFill>
                <a:srgbClr val="333331"/>
              </a:solidFill>
              <a:prstDash val="solid"/>
              <a:round/>
            </a:ln>
          </p:spPr>
          <p:txBody>
            <a:bodyPr vert="horz" wrap="square" lIns="91440" tIns="45720" rIns="91440" bIns="45720" numCol="1" anchor="t" anchorCtr="0" compatLnSpc="1"/>
            <a:lstStyle/>
            <a:p>
              <a:endParaRPr lang="zh-CN" altLang="en-US"/>
            </a:p>
          </p:txBody>
        </p:sp>
        <p:sp>
          <p:nvSpPr>
            <p:cNvPr id="165" name="Line 143"/>
            <p:cNvSpPr>
              <a:spLocks noChangeShapeType="1"/>
            </p:cNvSpPr>
            <p:nvPr/>
          </p:nvSpPr>
          <p:spPr bwMode="auto">
            <a:xfrm>
              <a:off x="5448300" y="2619375"/>
              <a:ext cx="127000" cy="31750"/>
            </a:xfrm>
            <a:prstGeom prst="line">
              <a:avLst/>
            </a:prstGeom>
            <a:noFill/>
            <a:ln w="22225" cap="rnd">
              <a:solidFill>
                <a:srgbClr val="33333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2"/>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2"/>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endParaRPr lang="zh-CN" altLang="en-US" dirty="0"/>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1"/>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1"/>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endParaRPr lang="zh-CN" altLang="en-US" dirty="0"/>
          </a:p>
        </p:txBody>
      </p:sp>
      <p:sp>
        <p:nvSpPr>
          <p:cNvPr id="17"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chemeClr val="accent4"/>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chemeClr val="accent4"/>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文本占位符 10"/>
          <p:cNvSpPr>
            <a:spLocks noGrp="1"/>
          </p:cNvSpPr>
          <p:nvPr>
            <p:ph type="body" sz="quarter" idx="14" hasCustomPrompt="1"/>
          </p:nvPr>
        </p:nvSpPr>
        <p:spPr>
          <a:xfrm>
            <a:off x="695401" y="551397"/>
            <a:ext cx="6453645" cy="261610"/>
          </a:xfrm>
          <a:prstGeom prst="rect">
            <a:avLst/>
          </a:prstGeom>
        </p:spPr>
        <p:txBody>
          <a:bodyPr wrap="square">
            <a:spAutoFit/>
          </a:bodyPr>
          <a:lstStyle>
            <a:lvl1pPr marL="0" indent="0" algn="l">
              <a:buNone/>
              <a:defRPr sz="1100" baseline="0">
                <a:solidFill>
                  <a:schemeClr val="bg1">
                    <a:lumMod val="50000"/>
                  </a:schemeClr>
                </a:solidFill>
                <a:latin typeface="+mj-ea"/>
                <a:ea typeface="+mj-ea"/>
              </a:defRPr>
            </a:lvl1pPr>
          </a:lstStyle>
          <a:p>
            <a:pPr lvl="0"/>
            <a:r>
              <a:rPr lang="zh-CN" altLang="en-US" dirty="0"/>
              <a:t>标题数字等都可以通过点击和重新输入进行更改</a:t>
            </a:r>
            <a:endParaRPr lang="zh-CN" altLang="en-US" dirty="0"/>
          </a:p>
        </p:txBody>
      </p:sp>
      <p:sp>
        <p:nvSpPr>
          <p:cNvPr id="12" name="文本占位符 10"/>
          <p:cNvSpPr>
            <a:spLocks noGrp="1"/>
          </p:cNvSpPr>
          <p:nvPr>
            <p:ph type="body" sz="quarter" idx="15" hasCustomPrompt="1"/>
          </p:nvPr>
        </p:nvSpPr>
        <p:spPr>
          <a:xfrm>
            <a:off x="695402" y="57750"/>
            <a:ext cx="7928834" cy="584775"/>
          </a:xfrm>
          <a:prstGeom prst="rect">
            <a:avLst/>
          </a:prstGeom>
        </p:spPr>
        <p:txBody>
          <a:bodyPr wrap="square">
            <a:spAutoFit/>
          </a:bodyPr>
          <a:lstStyle>
            <a:lvl1pPr marL="0" indent="0" algn="l">
              <a:buNone/>
              <a:defRPr sz="3200" baseline="0">
                <a:latin typeface="+mj-lt"/>
              </a:defRPr>
            </a:lvl1pPr>
          </a:lstStyle>
          <a:p>
            <a:pPr lvl="0"/>
            <a:r>
              <a:rPr lang="en-US" altLang="zh-CN" dirty="0"/>
              <a:t>Add the Text</a:t>
            </a:r>
            <a:endParaRPr lang="zh-CN" alt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71513" y="917169"/>
            <a:ext cx="10848976" cy="1010167"/>
          </a:xfrm>
        </p:spPr>
        <p:txBody>
          <a:bodyPr>
            <a:normAutofit/>
          </a:bodyPr>
          <a:lstStyle/>
          <a:p>
            <a:r>
              <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rPr>
              <a:t>延安精神修党性，京畿红迹聚民心</a:t>
            </a:r>
            <a:endParaRPr lang="zh-CN" altLang="en-US" dirty="0">
              <a:ln w="22225">
                <a:solidFill>
                  <a:schemeClr val="accent2"/>
                </a:solidFill>
                <a:prstDash val="solid"/>
              </a:ln>
              <a:solidFill>
                <a:schemeClr val="accent2">
                  <a:lumMod val="40000"/>
                  <a:lumOff val="60000"/>
                </a:schemeClr>
              </a:solidFill>
              <a:effectLst/>
              <a:latin typeface="华文宋体" panose="02010600040101010101" charset="-122"/>
              <a:ea typeface="华文宋体" panose="02010600040101010101" charset="-122"/>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2700000">
            <a:off x="3936559" y="1177372"/>
            <a:ext cx="4223077" cy="4263435"/>
            <a:chOff x="1932258" y="760101"/>
            <a:chExt cx="3767316" cy="3803319"/>
          </a:xfrm>
          <a:solidFill>
            <a:schemeClr val="accent1">
              <a:lumMod val="60000"/>
              <a:lumOff val="40000"/>
            </a:schemeClr>
          </a:solidFill>
        </p:grpSpPr>
        <p:sp>
          <p:nvSpPr>
            <p:cNvPr id="19" name="椭圆 168"/>
            <p:cNvSpPr/>
            <p:nvPr/>
          </p:nvSpPr>
          <p:spPr>
            <a:xfrm>
              <a:off x="2710237" y="760101"/>
              <a:ext cx="2207694" cy="2207694"/>
            </a:xfrm>
            <a:custGeom>
              <a:avLst/>
              <a:gdLst/>
              <a:ahLst/>
              <a:cxnLst/>
              <a:rect l="l" t="t" r="r" b="b"/>
              <a:pathLst>
                <a:path w="2207694" h="2207694">
                  <a:moveTo>
                    <a:pt x="1240201" y="2198410"/>
                  </a:moveTo>
                  <a:cubicBezTo>
                    <a:pt x="1195601" y="2204855"/>
                    <a:pt x="1150057" y="2207694"/>
                    <a:pt x="1103851" y="2207694"/>
                  </a:cubicBezTo>
                  <a:close/>
                  <a:moveTo>
                    <a:pt x="1396176" y="2167304"/>
                  </a:moveTo>
                  <a:cubicBezTo>
                    <a:pt x="1355911" y="2179613"/>
                    <a:pt x="1314389" y="2188486"/>
                    <a:pt x="1271865" y="2193577"/>
                  </a:cubicBezTo>
                  <a:close/>
                  <a:moveTo>
                    <a:pt x="7872" y="976750"/>
                  </a:moveTo>
                  <a:lnTo>
                    <a:pt x="1" y="1103847"/>
                  </a:lnTo>
                  <a:cubicBezTo>
                    <a:pt x="1" y="1713485"/>
                    <a:pt x="494210" y="2207694"/>
                    <a:pt x="1103848" y="2207694"/>
                  </a:cubicBezTo>
                  <a:cubicBezTo>
                    <a:pt x="494209" y="2207694"/>
                    <a:pt x="0" y="1713485"/>
                    <a:pt x="0" y="1103847"/>
                  </a:cubicBezTo>
                  <a:cubicBezTo>
                    <a:pt x="0" y="1060839"/>
                    <a:pt x="2460" y="1018405"/>
                    <a:pt x="7872" y="976750"/>
                  </a:cubicBezTo>
                  <a:close/>
                  <a:moveTo>
                    <a:pt x="1103847" y="0"/>
                  </a:moveTo>
                  <a:cubicBezTo>
                    <a:pt x="1713485" y="0"/>
                    <a:pt x="2207694" y="494209"/>
                    <a:pt x="2207694" y="1103847"/>
                  </a:cubicBezTo>
                  <a:cubicBezTo>
                    <a:pt x="2207694" y="1612162"/>
                    <a:pt x="1864110" y="2040229"/>
                    <a:pt x="1396188" y="2167301"/>
                  </a:cubicBezTo>
                  <a:cubicBezTo>
                    <a:pt x="1418536" y="2082435"/>
                    <a:pt x="1429716" y="1993353"/>
                    <a:pt x="1429716" y="1901660"/>
                  </a:cubicBezTo>
                  <a:cubicBezTo>
                    <a:pt x="1429716" y="1292022"/>
                    <a:pt x="935507" y="797813"/>
                    <a:pt x="325869" y="797813"/>
                  </a:cubicBezTo>
                  <a:cubicBezTo>
                    <a:pt x="224547" y="797813"/>
                    <a:pt x="126413" y="811464"/>
                    <a:pt x="33529" y="838206"/>
                  </a:cubicBezTo>
                  <a:cubicBezTo>
                    <a:pt x="23934" y="874644"/>
                    <a:pt x="16397" y="911859"/>
                    <a:pt x="11973" y="949877"/>
                  </a:cubicBezTo>
                  <a:cubicBezTo>
                    <a:pt x="85667" y="413031"/>
                    <a:pt x="546523" y="0"/>
                    <a:pt x="1103847" y="0"/>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dirty="0">
                <a:solidFill>
                  <a:sysClr val="windowText" lastClr="000000"/>
                </a:solidFill>
              </a:endParaRPr>
            </a:p>
          </p:txBody>
        </p:sp>
        <p:sp>
          <p:nvSpPr>
            <p:cNvPr id="20" name="椭圆 161"/>
            <p:cNvSpPr/>
            <p:nvPr/>
          </p:nvSpPr>
          <p:spPr>
            <a:xfrm>
              <a:off x="1932258" y="1557914"/>
              <a:ext cx="2207690" cy="2207691"/>
            </a:xfrm>
            <a:custGeom>
              <a:avLst/>
              <a:gdLst/>
              <a:ahLst/>
              <a:cxnLst/>
              <a:rect l="l" t="t" r="r" b="b"/>
              <a:pathLst>
                <a:path w="2207690" h="2207691">
                  <a:moveTo>
                    <a:pt x="967503" y="2198411"/>
                  </a:moveTo>
                  <a:lnTo>
                    <a:pt x="1103795" y="2207691"/>
                  </a:lnTo>
                  <a:cubicBezTo>
                    <a:pt x="1057608" y="2207692"/>
                    <a:pt x="1012085" y="2204853"/>
                    <a:pt x="967503" y="2198411"/>
                  </a:cubicBezTo>
                  <a:close/>
                  <a:moveTo>
                    <a:pt x="811529" y="2167307"/>
                  </a:moveTo>
                  <a:lnTo>
                    <a:pt x="935821" y="2193576"/>
                  </a:lnTo>
                  <a:cubicBezTo>
                    <a:pt x="893304" y="2188486"/>
                    <a:pt x="851788" y="2179614"/>
                    <a:pt x="811529" y="2167307"/>
                  </a:cubicBezTo>
                  <a:close/>
                  <a:moveTo>
                    <a:pt x="2199826" y="976772"/>
                  </a:moveTo>
                  <a:cubicBezTo>
                    <a:pt x="2205232" y="1018393"/>
                    <a:pt x="2207691" y="1060793"/>
                    <a:pt x="2207690" y="1103766"/>
                  </a:cubicBezTo>
                  <a:close/>
                  <a:moveTo>
                    <a:pt x="2174170" y="838223"/>
                  </a:moveTo>
                  <a:cubicBezTo>
                    <a:pt x="2184491" y="874470"/>
                    <a:pt x="2191713" y="911752"/>
                    <a:pt x="2195714" y="949832"/>
                  </a:cubicBezTo>
                  <a:close/>
                  <a:moveTo>
                    <a:pt x="1103847" y="0"/>
                  </a:moveTo>
                  <a:cubicBezTo>
                    <a:pt x="1621792" y="0"/>
                    <a:pt x="2056420" y="356726"/>
                    <a:pt x="2174166" y="838207"/>
                  </a:cubicBezTo>
                  <a:cubicBezTo>
                    <a:pt x="2081282" y="811466"/>
                    <a:pt x="1983150" y="797814"/>
                    <a:pt x="1881827" y="797814"/>
                  </a:cubicBezTo>
                  <a:cubicBezTo>
                    <a:pt x="1272189" y="797814"/>
                    <a:pt x="777980" y="1292023"/>
                    <a:pt x="777980" y="1901661"/>
                  </a:cubicBezTo>
                  <a:cubicBezTo>
                    <a:pt x="777980" y="1993354"/>
                    <a:pt x="789160" y="2082435"/>
                    <a:pt x="811508" y="2167301"/>
                  </a:cubicBezTo>
                  <a:cubicBezTo>
                    <a:pt x="343585" y="2040230"/>
                    <a:pt x="0" y="1612163"/>
                    <a:pt x="0" y="1103847"/>
                  </a:cubicBezTo>
                  <a:cubicBezTo>
                    <a:pt x="0" y="494209"/>
                    <a:pt x="494209" y="0"/>
                    <a:pt x="11038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dirty="0">
                <a:solidFill>
                  <a:sysClr val="windowText" lastClr="000000"/>
                </a:solidFill>
              </a:endParaRPr>
            </a:p>
          </p:txBody>
        </p:sp>
        <p:sp>
          <p:nvSpPr>
            <p:cNvPr id="21" name="椭圆 162"/>
            <p:cNvSpPr/>
            <p:nvPr/>
          </p:nvSpPr>
          <p:spPr>
            <a:xfrm>
              <a:off x="3491880" y="1557913"/>
              <a:ext cx="2207694" cy="2207694"/>
            </a:xfrm>
            <a:custGeom>
              <a:avLst/>
              <a:gdLst/>
              <a:ahLst/>
              <a:cxnLst/>
              <a:rect l="l" t="t" r="r" b="b"/>
              <a:pathLst>
                <a:path w="2207694" h="2207694">
                  <a:moveTo>
                    <a:pt x="1269814" y="13804"/>
                  </a:moveTo>
                  <a:cubicBezTo>
                    <a:pt x="1800820" y="92567"/>
                    <a:pt x="2207694" y="550692"/>
                    <a:pt x="2207694" y="1103847"/>
                  </a:cubicBezTo>
                  <a:cubicBezTo>
                    <a:pt x="2207694" y="1713485"/>
                    <a:pt x="1713485" y="2207694"/>
                    <a:pt x="1103847" y="2207694"/>
                  </a:cubicBezTo>
                  <a:cubicBezTo>
                    <a:pt x="546709" y="2207694"/>
                    <a:pt x="85975" y="1794939"/>
                    <a:pt x="12055" y="1258354"/>
                  </a:cubicBezTo>
                  <a:lnTo>
                    <a:pt x="33789" y="1370498"/>
                  </a:lnTo>
                  <a:cubicBezTo>
                    <a:pt x="125494" y="1396610"/>
                    <a:pt x="222299" y="1409882"/>
                    <a:pt x="322205" y="1409882"/>
                  </a:cubicBezTo>
                  <a:cubicBezTo>
                    <a:pt x="931843" y="1409882"/>
                    <a:pt x="1426052" y="915673"/>
                    <a:pt x="1426052" y="306035"/>
                  </a:cubicBezTo>
                  <a:cubicBezTo>
                    <a:pt x="1426052" y="213979"/>
                    <a:pt x="1414784" y="124554"/>
                    <a:pt x="1392265" y="39385"/>
                  </a:cubicBezTo>
                  <a:cubicBezTo>
                    <a:pt x="1352416" y="28038"/>
                    <a:pt x="1311604" y="19116"/>
                    <a:pt x="1269814" y="13804"/>
                  </a:cubicBezTo>
                  <a:close/>
                  <a:moveTo>
                    <a:pt x="1103847" y="0"/>
                  </a:moveTo>
                  <a:cubicBezTo>
                    <a:pt x="1149577" y="0"/>
                    <a:pt x="1194657" y="2781"/>
                    <a:pt x="1238818" y="9073"/>
                  </a:cubicBezTo>
                  <a:lnTo>
                    <a:pt x="1103848" y="1"/>
                  </a:lnTo>
                  <a:cubicBezTo>
                    <a:pt x="494210" y="1"/>
                    <a:pt x="1" y="494210"/>
                    <a:pt x="1" y="1103848"/>
                  </a:cubicBezTo>
                  <a:cubicBezTo>
                    <a:pt x="1" y="1146981"/>
                    <a:pt x="2475" y="1189536"/>
                    <a:pt x="7924" y="1231287"/>
                  </a:cubicBezTo>
                  <a:cubicBezTo>
                    <a:pt x="2473" y="1189523"/>
                    <a:pt x="0" y="1146974"/>
                    <a:pt x="0" y="1103847"/>
                  </a:cubicBezTo>
                  <a:cubicBezTo>
                    <a:pt x="0" y="494209"/>
                    <a:pt x="494209" y="0"/>
                    <a:pt x="11038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dirty="0">
                <a:solidFill>
                  <a:sysClr val="windowText" lastClr="000000"/>
                </a:solidFill>
              </a:endParaRPr>
            </a:p>
          </p:txBody>
        </p:sp>
        <p:sp>
          <p:nvSpPr>
            <p:cNvPr id="22" name="椭圆 163"/>
            <p:cNvSpPr/>
            <p:nvPr/>
          </p:nvSpPr>
          <p:spPr>
            <a:xfrm>
              <a:off x="2710237" y="2355728"/>
              <a:ext cx="2207690" cy="2207692"/>
            </a:xfrm>
            <a:custGeom>
              <a:avLst/>
              <a:gdLst/>
              <a:ahLst/>
              <a:cxnLst/>
              <a:rect l="l" t="t" r="r" b="b"/>
              <a:pathLst>
                <a:path w="2207690" h="2207692">
                  <a:moveTo>
                    <a:pt x="2195631" y="1258405"/>
                  </a:moveTo>
                  <a:cubicBezTo>
                    <a:pt x="2191595" y="1296645"/>
                    <a:pt x="2184315" y="1334081"/>
                    <a:pt x="2173913" y="1370472"/>
                  </a:cubicBezTo>
                  <a:close/>
                  <a:moveTo>
                    <a:pt x="2207690" y="1103924"/>
                  </a:moveTo>
                  <a:cubicBezTo>
                    <a:pt x="2207691" y="1147015"/>
                    <a:pt x="2205219" y="1189529"/>
                    <a:pt x="2199774" y="1231259"/>
                  </a:cubicBezTo>
                  <a:close/>
                  <a:moveTo>
                    <a:pt x="815432" y="39382"/>
                  </a:moveTo>
                  <a:cubicBezTo>
                    <a:pt x="792913" y="124550"/>
                    <a:pt x="781644" y="213975"/>
                    <a:pt x="781644" y="306031"/>
                  </a:cubicBezTo>
                  <a:cubicBezTo>
                    <a:pt x="781644" y="915669"/>
                    <a:pt x="1275853" y="1409878"/>
                    <a:pt x="1885491" y="1409878"/>
                  </a:cubicBezTo>
                  <a:cubicBezTo>
                    <a:pt x="1985397" y="1409878"/>
                    <a:pt x="2082202" y="1396606"/>
                    <a:pt x="2173907" y="1370494"/>
                  </a:cubicBezTo>
                  <a:cubicBezTo>
                    <a:pt x="2055810" y="1851467"/>
                    <a:pt x="1621429" y="2207692"/>
                    <a:pt x="1103847" y="2207692"/>
                  </a:cubicBezTo>
                  <a:cubicBezTo>
                    <a:pt x="494209" y="2207692"/>
                    <a:pt x="0" y="1713483"/>
                    <a:pt x="0" y="1103845"/>
                  </a:cubicBezTo>
                  <a:cubicBezTo>
                    <a:pt x="0" y="594112"/>
                    <a:pt x="345503" y="165076"/>
                    <a:pt x="815432" y="39382"/>
                  </a:cubicBezTo>
                  <a:close/>
                  <a:moveTo>
                    <a:pt x="937859" y="13805"/>
                  </a:moveTo>
                  <a:lnTo>
                    <a:pt x="815433" y="39382"/>
                  </a:lnTo>
                  <a:cubicBezTo>
                    <a:pt x="855095" y="27337"/>
                    <a:pt x="895991" y="18718"/>
                    <a:pt x="937859" y="13805"/>
                  </a:cubicBezTo>
                  <a:close/>
                  <a:moveTo>
                    <a:pt x="1103792" y="1"/>
                  </a:moveTo>
                  <a:lnTo>
                    <a:pt x="968896" y="9068"/>
                  </a:lnTo>
                  <a:cubicBezTo>
                    <a:pt x="1013034" y="2780"/>
                    <a:pt x="1058088" y="0"/>
                    <a:pt x="1103792" y="1"/>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grpSp>
      <p:sp>
        <p:nvSpPr>
          <p:cNvPr id="24" name="椭圆 23"/>
          <p:cNvSpPr/>
          <p:nvPr/>
        </p:nvSpPr>
        <p:spPr>
          <a:xfrm>
            <a:off x="5007523" y="2276975"/>
            <a:ext cx="2064229" cy="2064229"/>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1219200"/>
            <a:endParaRPr lang="zh-CN" altLang="en-US" sz="2400" kern="0">
              <a:solidFill>
                <a:sysClr val="windowText" lastClr="000000"/>
              </a:solidFill>
            </a:endParaRPr>
          </a:p>
        </p:txBody>
      </p:sp>
      <p:sp>
        <p:nvSpPr>
          <p:cNvPr id="25" name="矩形 24"/>
          <p:cNvSpPr/>
          <p:nvPr/>
        </p:nvSpPr>
        <p:spPr>
          <a:xfrm>
            <a:off x="5119495" y="3260591"/>
            <a:ext cx="1840287" cy="337185"/>
          </a:xfrm>
          <a:prstGeom prst="rect">
            <a:avLst/>
          </a:prstGeom>
        </p:spPr>
        <p:txBody>
          <a:bodyPr wrap="square">
            <a:spAutoFit/>
          </a:bodyPr>
          <a:lstStyle/>
          <a:p>
            <a:pPr algn="ctr" defTabSz="1219200"/>
            <a:r>
              <a:rPr lang="zh-CN" altLang="en-US" sz="1600" b="1" kern="0" dirty="0">
                <a:solidFill>
                  <a:schemeClr val="tx1">
                    <a:lumMod val="85000"/>
                    <a:lumOff val="15000"/>
                  </a:schemeClr>
                </a:solidFill>
              </a:rPr>
              <a:t>小组观点</a:t>
            </a:r>
            <a:endParaRPr lang="zh-CN" altLang="en-US" sz="1600" b="1" kern="0" dirty="0">
              <a:solidFill>
                <a:schemeClr val="tx1">
                  <a:lumMod val="85000"/>
                  <a:lumOff val="15000"/>
                </a:schemeClr>
              </a:solidFill>
            </a:endParaRPr>
          </a:p>
        </p:txBody>
      </p:sp>
      <p:sp>
        <p:nvSpPr>
          <p:cNvPr id="27" name="矩形 26"/>
          <p:cNvSpPr/>
          <p:nvPr/>
        </p:nvSpPr>
        <p:spPr>
          <a:xfrm>
            <a:off x="473776" y="1242411"/>
            <a:ext cx="2584032" cy="378460"/>
          </a:xfrm>
          <a:prstGeom prst="rect">
            <a:avLst/>
          </a:prstGeom>
        </p:spPr>
        <p:txBody>
          <a:bodyPr wrap="square">
            <a:spAutoFit/>
          </a:bodyPr>
          <a:lstStyle/>
          <a:p>
            <a:pPr defTabSz="1219200"/>
            <a:r>
              <a:rPr lang="en-US" altLang="zh-CN" sz="1865" b="1" kern="0" dirty="0">
                <a:solidFill>
                  <a:schemeClr val="accent4">
                    <a:lumMod val="60000"/>
                    <a:lumOff val="40000"/>
                  </a:schemeClr>
                </a:solidFill>
              </a:rPr>
              <a:t>01.</a:t>
            </a:r>
            <a:r>
              <a:rPr lang="zh-CN" altLang="en-US" sz="1865" b="1" kern="0" dirty="0">
                <a:solidFill>
                  <a:schemeClr val="accent4">
                    <a:lumMod val="60000"/>
                    <a:lumOff val="40000"/>
                  </a:schemeClr>
                </a:solidFill>
              </a:rPr>
              <a:t>地域研究</a:t>
            </a:r>
            <a:endParaRPr lang="zh-CN" altLang="en-US" sz="1865" b="1" kern="0" dirty="0">
              <a:solidFill>
                <a:schemeClr val="accent4">
                  <a:lumMod val="60000"/>
                  <a:lumOff val="40000"/>
                </a:schemeClr>
              </a:solidFill>
            </a:endParaRPr>
          </a:p>
        </p:txBody>
      </p:sp>
      <p:sp>
        <p:nvSpPr>
          <p:cNvPr id="28" name="TextBox 27"/>
          <p:cNvSpPr txBox="1"/>
          <p:nvPr/>
        </p:nvSpPr>
        <p:spPr>
          <a:xfrm>
            <a:off x="370205" y="1509395"/>
            <a:ext cx="3775710" cy="2331085"/>
          </a:xfrm>
          <a:prstGeom prst="rect">
            <a:avLst/>
          </a:prstGeom>
          <a:noFill/>
        </p:spPr>
        <p:txBody>
          <a:bodyPr wrap="square" rtlCol="0">
            <a:spAutoFit/>
          </a:bodyPr>
          <a:lstStyle/>
          <a:p>
            <a:pPr defTabSz="1219200">
              <a:lnSpc>
                <a:spcPct val="130000"/>
              </a:lnSpc>
              <a:spcBef>
                <a:spcPts val="800"/>
              </a:spcBef>
            </a:pPr>
            <a:r>
              <a:rPr lang="zh-CN" altLang="en-US" sz="1600" kern="0" dirty="0">
                <a:solidFill>
                  <a:schemeClr val="tx1">
                    <a:lumMod val="50000"/>
                    <a:lumOff val="50000"/>
                  </a:schemeClr>
                </a:solidFill>
              </a:rPr>
              <a:t>作者马克·塞尔登运用地域研究的方法，对陕甘宁边区进行了系统考察，描述了小地区在庞大的革命洪流中的细微变化，并以小见大概括中国革命根据地的特征。本书详细地从历史、人文、地理等多个角度介绍了陕西能作为革命根据地所拥有的的得天独厚的条件</a:t>
            </a:r>
            <a:endParaRPr lang="zh-CN" altLang="en-US" sz="1600" kern="0" dirty="0">
              <a:solidFill>
                <a:schemeClr val="tx1">
                  <a:lumMod val="50000"/>
                  <a:lumOff val="50000"/>
                </a:schemeClr>
              </a:solidFill>
            </a:endParaRPr>
          </a:p>
        </p:txBody>
      </p:sp>
      <p:sp>
        <p:nvSpPr>
          <p:cNvPr id="29" name="矩形 28"/>
          <p:cNvSpPr/>
          <p:nvPr/>
        </p:nvSpPr>
        <p:spPr>
          <a:xfrm>
            <a:off x="473710" y="3705225"/>
            <a:ext cx="3525520" cy="378460"/>
          </a:xfrm>
          <a:prstGeom prst="rect">
            <a:avLst/>
          </a:prstGeom>
        </p:spPr>
        <p:txBody>
          <a:bodyPr wrap="square">
            <a:spAutoFit/>
          </a:bodyPr>
          <a:lstStyle/>
          <a:p>
            <a:pPr defTabSz="1219200"/>
            <a:r>
              <a:rPr lang="en-US" altLang="zh-CN" sz="1865" b="1" kern="0" dirty="0">
                <a:solidFill>
                  <a:schemeClr val="accent4"/>
                </a:solidFill>
              </a:rPr>
              <a:t>03.</a:t>
            </a:r>
            <a:r>
              <a:rPr lang="zh-CN" altLang="en-US" sz="1865" b="1" kern="0" dirty="0">
                <a:solidFill>
                  <a:schemeClr val="accent4"/>
                </a:solidFill>
              </a:rPr>
              <a:t>群众路线的重要性和</a:t>
            </a:r>
            <a:r>
              <a:rPr lang="zh-CN" altLang="en-US" sz="1865" b="1" kern="0" dirty="0">
                <a:solidFill>
                  <a:schemeClr val="accent4"/>
                </a:solidFill>
              </a:rPr>
              <a:t>正确性</a:t>
            </a:r>
            <a:endParaRPr lang="zh-CN" altLang="en-US" sz="1865" b="1" kern="0" dirty="0">
              <a:solidFill>
                <a:schemeClr val="accent4"/>
              </a:solidFill>
            </a:endParaRPr>
          </a:p>
        </p:txBody>
      </p:sp>
      <p:sp>
        <p:nvSpPr>
          <p:cNvPr id="30" name="TextBox 29"/>
          <p:cNvSpPr txBox="1"/>
          <p:nvPr/>
        </p:nvSpPr>
        <p:spPr>
          <a:xfrm>
            <a:off x="370205" y="4135120"/>
            <a:ext cx="3723005" cy="2607310"/>
          </a:xfrm>
          <a:prstGeom prst="rect">
            <a:avLst/>
          </a:prstGeom>
          <a:noFill/>
        </p:spPr>
        <p:txBody>
          <a:bodyPr wrap="square" rtlCol="0">
            <a:spAutoFit/>
          </a:bodyPr>
          <a:lstStyle/>
          <a:p>
            <a:pPr defTabSz="1219200">
              <a:lnSpc>
                <a:spcPct val="130000"/>
              </a:lnSpc>
              <a:spcBef>
                <a:spcPts val="800"/>
              </a:spcBef>
            </a:pPr>
            <a:r>
              <a:rPr lang="zh-CN" altLang="en-US" sz="1400" kern="0" dirty="0">
                <a:solidFill>
                  <a:schemeClr val="tx1">
                    <a:lumMod val="50000"/>
                    <a:lumOff val="50000"/>
                  </a:schemeClr>
                </a:solidFill>
              </a:rPr>
              <a:t>共产党面对的对象主次有变化，最开始，思想的浪潮只能影响到学生、知识分子的小圈子；到革命路上与旧军阀、土匪、地主的对抗和吸收；再到农民，尤其是贫下中农，以及投奔延安的知识分子、青年、党外人士。党相应地调整了土地政策，而不是仅停留在分田地、减租减息与下乡运动，同时很大程度的改变了农村原有的社会政治权力结构和经济结构。</a:t>
            </a:r>
            <a:endParaRPr lang="zh-CN" altLang="en-US" sz="1400" kern="0" dirty="0">
              <a:solidFill>
                <a:schemeClr val="tx1">
                  <a:lumMod val="50000"/>
                  <a:lumOff val="50000"/>
                </a:schemeClr>
              </a:solidFill>
            </a:endParaRPr>
          </a:p>
        </p:txBody>
      </p:sp>
      <p:sp>
        <p:nvSpPr>
          <p:cNvPr id="31" name="矩形 30"/>
          <p:cNvSpPr/>
          <p:nvPr/>
        </p:nvSpPr>
        <p:spPr>
          <a:xfrm>
            <a:off x="8040217" y="1425926"/>
            <a:ext cx="2584032" cy="378460"/>
          </a:xfrm>
          <a:prstGeom prst="rect">
            <a:avLst/>
          </a:prstGeom>
        </p:spPr>
        <p:txBody>
          <a:bodyPr wrap="square">
            <a:spAutoFit/>
          </a:bodyPr>
          <a:lstStyle/>
          <a:p>
            <a:pPr algn="r" defTabSz="1219200"/>
            <a:r>
              <a:rPr lang="en-US" altLang="zh-CN" sz="1865" b="1" kern="0" dirty="0">
                <a:solidFill>
                  <a:schemeClr val="accent4"/>
                </a:solidFill>
              </a:rPr>
              <a:t>02.</a:t>
            </a:r>
            <a:r>
              <a:rPr lang="zh-CN" altLang="en-US" sz="1865" b="1" kern="0" dirty="0">
                <a:solidFill>
                  <a:schemeClr val="accent4"/>
                </a:solidFill>
              </a:rPr>
              <a:t>互相成就</a:t>
            </a:r>
            <a:endParaRPr lang="zh-CN" altLang="en-US" sz="1865" b="1" kern="0" dirty="0">
              <a:solidFill>
                <a:schemeClr val="accent4"/>
              </a:solidFill>
            </a:endParaRPr>
          </a:p>
        </p:txBody>
      </p:sp>
      <p:sp>
        <p:nvSpPr>
          <p:cNvPr id="32" name="TextBox 31"/>
          <p:cNvSpPr txBox="1"/>
          <p:nvPr/>
        </p:nvSpPr>
        <p:spPr>
          <a:xfrm>
            <a:off x="8040370" y="1855470"/>
            <a:ext cx="2494280" cy="1370965"/>
          </a:xfrm>
          <a:prstGeom prst="rect">
            <a:avLst/>
          </a:prstGeom>
          <a:noFill/>
        </p:spPr>
        <p:txBody>
          <a:bodyPr wrap="square" rtlCol="0">
            <a:spAutoFit/>
          </a:bodyPr>
          <a:lstStyle/>
          <a:p>
            <a:pPr algn="r" defTabSz="1219200">
              <a:lnSpc>
                <a:spcPct val="130000"/>
              </a:lnSpc>
              <a:spcBef>
                <a:spcPts val="800"/>
              </a:spcBef>
            </a:pPr>
            <a:r>
              <a:rPr lang="zh-CN" altLang="en-US" sz="1600" kern="0" dirty="0">
                <a:solidFill>
                  <a:schemeClr val="tx1">
                    <a:lumMod val="50000"/>
                    <a:lumOff val="50000"/>
                  </a:schemeClr>
                </a:solidFill>
              </a:rPr>
              <a:t>党与人民群众的关系是双向的，党全心全意为人民服务，人民也推动党</a:t>
            </a:r>
            <a:r>
              <a:rPr lang="zh-CN" altLang="en-US" sz="1600" kern="0" dirty="0">
                <a:solidFill>
                  <a:schemeClr val="tx1">
                    <a:lumMod val="50000"/>
                    <a:lumOff val="50000"/>
                  </a:schemeClr>
                </a:solidFill>
              </a:rPr>
              <a:t>的进步</a:t>
            </a:r>
            <a:endParaRPr lang="zh-CN" altLang="en-US" sz="1600" kern="0" dirty="0">
              <a:solidFill>
                <a:schemeClr val="tx1">
                  <a:lumMod val="50000"/>
                  <a:lumOff val="50000"/>
                </a:schemeClr>
              </a:solidFill>
            </a:endParaRPr>
          </a:p>
        </p:txBody>
      </p:sp>
      <p:sp>
        <p:nvSpPr>
          <p:cNvPr id="33" name="矩形 32"/>
          <p:cNvSpPr/>
          <p:nvPr/>
        </p:nvSpPr>
        <p:spPr>
          <a:xfrm>
            <a:off x="8040217" y="3705250"/>
            <a:ext cx="2584032" cy="378460"/>
          </a:xfrm>
          <a:prstGeom prst="rect">
            <a:avLst/>
          </a:prstGeom>
        </p:spPr>
        <p:txBody>
          <a:bodyPr wrap="square">
            <a:spAutoFit/>
          </a:bodyPr>
          <a:lstStyle/>
          <a:p>
            <a:pPr algn="r" defTabSz="1219200"/>
            <a:r>
              <a:rPr lang="en-US" altLang="zh-CN" sz="1865" b="1" kern="0" dirty="0">
                <a:solidFill>
                  <a:schemeClr val="accent4">
                    <a:lumMod val="60000"/>
                    <a:lumOff val="40000"/>
                  </a:schemeClr>
                </a:solidFill>
              </a:rPr>
              <a:t>04.</a:t>
            </a:r>
            <a:r>
              <a:rPr lang="zh-CN" altLang="en-US" sz="1865" b="1" kern="0" dirty="0">
                <a:solidFill>
                  <a:schemeClr val="accent4">
                    <a:lumMod val="60000"/>
                    <a:lumOff val="40000"/>
                  </a:schemeClr>
                </a:solidFill>
              </a:rPr>
              <a:t>深远影响</a:t>
            </a:r>
            <a:endParaRPr lang="zh-CN" altLang="en-US" sz="1865" b="1" kern="0" dirty="0">
              <a:solidFill>
                <a:schemeClr val="accent4">
                  <a:lumMod val="60000"/>
                  <a:lumOff val="40000"/>
                </a:schemeClr>
              </a:solidFill>
            </a:endParaRPr>
          </a:p>
        </p:txBody>
      </p:sp>
      <p:sp>
        <p:nvSpPr>
          <p:cNvPr id="41" name="TextBox 40"/>
          <p:cNvSpPr txBox="1"/>
          <p:nvPr/>
        </p:nvSpPr>
        <p:spPr>
          <a:xfrm>
            <a:off x="8040370" y="4135120"/>
            <a:ext cx="2546350" cy="2331085"/>
          </a:xfrm>
          <a:prstGeom prst="rect">
            <a:avLst/>
          </a:prstGeom>
          <a:noFill/>
        </p:spPr>
        <p:txBody>
          <a:bodyPr wrap="square" rtlCol="0">
            <a:spAutoFit/>
          </a:bodyPr>
          <a:lstStyle/>
          <a:p>
            <a:pPr algn="r" defTabSz="1219200">
              <a:lnSpc>
                <a:spcPct val="130000"/>
              </a:lnSpc>
              <a:spcBef>
                <a:spcPts val="800"/>
              </a:spcBef>
            </a:pPr>
            <a:r>
              <a:rPr lang="zh-CN" altLang="en-US" sz="1600" kern="0" dirty="0">
                <a:solidFill>
                  <a:schemeClr val="tx1">
                    <a:lumMod val="50000"/>
                    <a:lumOff val="50000"/>
                  </a:schemeClr>
                </a:solidFill>
              </a:rPr>
              <a:t>“延安道路”作为中国革命成功的重要经验对现在的影响不可谓 不大，从中提炼出来的延安精神在艰难地社会主义探索和建设初期以及改革开放新时期都发挥了重要的引领作用。</a:t>
            </a:r>
            <a:endParaRPr lang="zh-CN" altLang="en-US" sz="1600" kern="0" dirty="0">
              <a:solidFill>
                <a:schemeClr val="tx1">
                  <a:lumMod val="50000"/>
                  <a:lumOff val="50000"/>
                </a:schemeClr>
              </a:solidFill>
            </a:endParaRPr>
          </a:p>
        </p:txBody>
      </p:sp>
      <p:sp>
        <p:nvSpPr>
          <p:cNvPr id="34" name="文本占位符 5"/>
          <p:cNvSpPr>
            <a:spLocks noGrp="1"/>
          </p:cNvSpPr>
          <p:nvPr>
            <p:ph type="body" sz="quarter" idx="14"/>
          </p:nvPr>
        </p:nvSpPr>
        <p:spPr>
          <a:xfrm>
            <a:off x="695401" y="551397"/>
            <a:ext cx="6453645" cy="261610"/>
          </a:xfrm>
        </p:spPr>
        <p:txBody>
          <a:bodyPr/>
          <a:lstStyle/>
          <a:p>
            <a:r>
              <a:rPr lang="en-US" altLang="zh-CN" dirty="0"/>
              <a:t>Always believe that something wonderful is about to happen.</a:t>
            </a:r>
            <a:endParaRPr lang="en-US" altLang="zh-CN" dirty="0"/>
          </a:p>
        </p:txBody>
      </p:sp>
      <p:sp>
        <p:nvSpPr>
          <p:cNvPr id="35" name="文本占位符 7"/>
          <p:cNvSpPr>
            <a:spLocks noGrp="1"/>
          </p:cNvSpPr>
          <p:nvPr>
            <p:ph type="body" sz="quarter" idx="15"/>
          </p:nvPr>
        </p:nvSpPr>
        <p:spPr>
          <a:xfrm>
            <a:off x="695402" y="57750"/>
            <a:ext cx="7928834" cy="534035"/>
          </a:xfrm>
        </p:spPr>
        <p:txBody>
          <a:bodyPr/>
          <a:lstStyle/>
          <a:p>
            <a:r>
              <a:rPr lang="zh-CN" altLang="en-US" dirty="0"/>
              <a:t>小组观点与看</a:t>
            </a:r>
            <a:r>
              <a:rPr lang="zh-CN" altLang="en-US" dirty="0"/>
              <a:t>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2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1174750" y="1357257"/>
            <a:ext cx="4535055" cy="656792"/>
          </a:xfrm>
        </p:spPr>
        <p:txBody>
          <a:bodyPr>
            <a:normAutofit/>
          </a:bodyPr>
          <a:lstStyle/>
          <a:p>
            <a:r>
              <a:rPr lang="zh-CN" altLang="en-US" b="0" dirty="0"/>
              <a:t>社会实践报告</a:t>
            </a:r>
            <a:endParaRPr lang="zh-CN" altLang="en-US" b="0" dirty="0"/>
          </a:p>
        </p:txBody>
      </p:sp>
      <p:sp>
        <p:nvSpPr>
          <p:cNvPr id="6" name="文本占位符 5"/>
          <p:cNvSpPr>
            <a:spLocks noGrp="1"/>
          </p:cNvSpPr>
          <p:nvPr userDrawn="1">
            <p:ph type="body" idx="1"/>
          </p:nvPr>
        </p:nvSpPr>
        <p:spPr>
          <a:xfrm>
            <a:off x="1174750" y="2411730"/>
            <a:ext cx="4546600" cy="3376295"/>
          </a:xfrm>
        </p:spPr>
        <p:txBody>
          <a:bodyPr>
            <a:normAutofit lnSpcReduction="20000"/>
          </a:bodyPr>
          <a:lstStyle/>
          <a:p>
            <a:pPr lvl="0">
              <a:lnSpc>
                <a:spcPct val="100000"/>
              </a:lnSpc>
            </a:pPr>
            <a:r>
              <a:rPr lang="zh-CN" altLang="en-US" sz="2000" dirty="0"/>
              <a:t>1.主题必要性</a:t>
            </a:r>
            <a:endParaRPr lang="zh-CN" altLang="en-US" sz="2000" dirty="0"/>
          </a:p>
          <a:p>
            <a:pPr lvl="0">
              <a:lnSpc>
                <a:spcPct val="100000"/>
              </a:lnSpc>
            </a:pPr>
            <a:r>
              <a:rPr lang="zh-CN" altLang="en-US" sz="2000" dirty="0"/>
              <a:t>2.主题可行性</a:t>
            </a:r>
            <a:endParaRPr lang="zh-CN" altLang="en-US" sz="2000" dirty="0"/>
          </a:p>
          <a:p>
            <a:pPr lvl="0">
              <a:lnSpc>
                <a:spcPct val="100000"/>
              </a:lnSpc>
            </a:pPr>
            <a:r>
              <a:rPr lang="zh-CN" altLang="en-US" sz="2000" dirty="0"/>
              <a:t>3.实践路线图</a:t>
            </a:r>
            <a:endParaRPr lang="zh-CN" altLang="en-US" sz="2000" dirty="0"/>
          </a:p>
          <a:p>
            <a:pPr lvl="0">
              <a:lnSpc>
                <a:spcPct val="100000"/>
              </a:lnSpc>
            </a:pPr>
            <a:r>
              <a:rPr lang="zh-CN" altLang="en-US" sz="2000" dirty="0"/>
              <a:t>4.创新点</a:t>
            </a:r>
            <a:endParaRPr lang="zh-CN" altLang="en-US" sz="2000" dirty="0"/>
          </a:p>
          <a:p>
            <a:pPr lvl="0">
              <a:lnSpc>
                <a:spcPct val="100000"/>
              </a:lnSpc>
            </a:pPr>
            <a:r>
              <a:rPr lang="zh-CN" altLang="en-US" sz="2000" dirty="0"/>
              <a:t>5.存在问题</a:t>
            </a:r>
            <a:endParaRPr lang="zh-CN" altLang="en-US" sz="2000" dirty="0"/>
          </a:p>
          <a:p>
            <a:pPr lvl="0">
              <a:lnSpc>
                <a:spcPct val="100000"/>
              </a:lnSpc>
            </a:pPr>
            <a:r>
              <a:rPr lang="zh-CN" altLang="en-US" sz="2000" dirty="0"/>
              <a:t>6.主题观点阐述</a:t>
            </a:r>
            <a:endParaRPr lang="zh-CN" altLang="en-US" sz="2000" dirty="0"/>
          </a:p>
          <a:p>
            <a:pPr lvl="0">
              <a:lnSpc>
                <a:spcPct val="100000"/>
              </a:lnSpc>
            </a:pPr>
            <a:r>
              <a:rPr lang="zh-CN" altLang="en-US" sz="2000" dirty="0"/>
              <a:t>7.问卷分析</a:t>
            </a:r>
            <a:endParaRPr lang="zh-CN" altLang="en-US" sz="2000" dirty="0"/>
          </a:p>
          <a:p>
            <a:pPr lvl="0">
              <a:lnSpc>
                <a:spcPct val="100000"/>
              </a:lnSpc>
            </a:pPr>
            <a:r>
              <a:rPr lang="zh-CN" altLang="en-US" sz="2000" dirty="0"/>
              <a:t>8.社会实践感想</a:t>
            </a:r>
            <a:endParaRPr lang="zh-CN" altLang="en-US" sz="2000" dirty="0"/>
          </a:p>
        </p:txBody>
      </p:sp>
      <p:grpSp>
        <p:nvGrpSpPr>
          <p:cNvPr id="2" name="组合 1"/>
          <p:cNvGrpSpPr/>
          <p:nvPr/>
        </p:nvGrpSpPr>
        <p:grpSpPr>
          <a:xfrm>
            <a:off x="8211203" y="2808720"/>
            <a:ext cx="3371197" cy="4049280"/>
            <a:chOff x="8211203" y="2808720"/>
            <a:chExt cx="3371197"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04</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11203"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04</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社会实践</a:t>
            </a:r>
            <a:r>
              <a:rPr lang="zh-CN" altLang="en-US" dirty="0"/>
              <a:t>报告</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ec2bb9f1-0f13-4eb3-b978-bda6cec0ff0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30225" y="1294130"/>
            <a:ext cx="8348954" cy="5236210"/>
            <a:chOff x="486632" y="1590083"/>
            <a:chExt cx="7734482" cy="3901844"/>
          </a:xfrm>
        </p:grpSpPr>
        <p:sp>
          <p:nvSpPr>
            <p:cNvPr id="6" name="î$ľídé" title="LjXxPfK7a53MF99"/>
            <p:cNvSpPr/>
            <p:nvPr/>
          </p:nvSpPr>
          <p:spPr bwMode="auto">
            <a:xfrm>
              <a:off x="708250" y="4147670"/>
              <a:ext cx="773420" cy="52776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11" name="iSļíḓè" title="LjXxPfK7a53MF99"/>
            <p:cNvSpPr/>
            <p:nvPr/>
          </p:nvSpPr>
          <p:spPr bwMode="auto">
            <a:xfrm>
              <a:off x="708250" y="2032009"/>
              <a:ext cx="773420" cy="543486"/>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cxnSp>
          <p:nvCxnSpPr>
            <p:cNvPr id="12" name="直接连接符 11"/>
            <p:cNvCxnSpPr/>
            <p:nvPr/>
          </p:nvCxnSpPr>
          <p:spPr>
            <a:xfrm>
              <a:off x="486632" y="3684923"/>
              <a:ext cx="601816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3" name="íṡ1îḓè"/>
            <p:cNvGrpSpPr/>
            <p:nvPr/>
          </p:nvGrpSpPr>
          <p:grpSpPr>
            <a:xfrm>
              <a:off x="1523131" y="1590083"/>
              <a:ext cx="6697983" cy="1515122"/>
              <a:chOff x="687338" y="2290096"/>
              <a:chExt cx="4228431" cy="1515122"/>
            </a:xfrm>
          </p:grpSpPr>
          <p:sp>
            <p:nvSpPr>
              <p:cNvPr id="17" name="işḷîḓè"/>
              <p:cNvSpPr/>
              <p:nvPr/>
            </p:nvSpPr>
            <p:spPr>
              <a:xfrm>
                <a:off x="687338" y="2551764"/>
                <a:ext cx="4228431" cy="125345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en-US" altLang="zh-CN" sz="1400" dirty="0"/>
                  <a:t>延安精神像一面旗帜，指引着中国革命取得了伟大胜利。革命战争年代需要大力弘扬延安精神，和平建设时期也需要大力弘扬延安精神。在全面建设小康社会的伟大历史进程中,我们要把延安精神作为凝聚人心、团结奋进的强大动力，作为战胜困难.夺取胜利的重要法宝，让延安精神放射出新的时代光芒。培养杜会主义合格的建设者和可靠的接班人需要用延安精神来引导青年上:树立正确的世界观、人生观、价值观，用延安精神中大公无私的马列主义精神，毫不利己、专门利人的共产主义精神来努力提高肯年的思想政治素质,培养有理想、有道德、有文化、有纪律的“四有”新人。</a:t>
                </a:r>
                <a:endParaRPr lang="en-US" altLang="zh-CN" sz="1400" dirty="0"/>
              </a:p>
            </p:txBody>
          </p:sp>
          <p:sp>
            <p:nvSpPr>
              <p:cNvPr id="18" name="ïṩḷiḋé"/>
              <p:cNvSpPr txBox="1"/>
              <p:nvPr/>
            </p:nvSpPr>
            <p:spPr bwMode="auto">
              <a:xfrm>
                <a:off x="725901" y="2290096"/>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dirty="0"/>
                  <a:t>主题必要性</a:t>
                </a:r>
                <a:endParaRPr lang="zh-CN" altLang="en-US" sz="2000" b="1" dirty="0"/>
              </a:p>
            </p:txBody>
          </p:sp>
        </p:grpSp>
        <p:grpSp>
          <p:nvGrpSpPr>
            <p:cNvPr id="14" name="iśḷïḍé"/>
            <p:cNvGrpSpPr/>
            <p:nvPr/>
          </p:nvGrpSpPr>
          <p:grpSpPr>
            <a:xfrm>
              <a:off x="1523036" y="3758456"/>
              <a:ext cx="6370321" cy="1733471"/>
              <a:chOff x="687278" y="2398652"/>
              <a:chExt cx="4021578" cy="1733471"/>
            </a:xfrm>
          </p:grpSpPr>
          <p:sp>
            <p:nvSpPr>
              <p:cNvPr id="15" name="íṣ1îḑê"/>
              <p:cNvSpPr/>
              <p:nvPr/>
            </p:nvSpPr>
            <p:spPr>
              <a:xfrm>
                <a:off x="687278" y="2682418"/>
                <a:ext cx="4021578" cy="144970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50000"/>
                  </a:lnSpc>
                  <a:spcBef>
                    <a:spcPct val="0"/>
                  </a:spcBef>
                </a:pPr>
                <a:r>
                  <a:rPr lang="en-US" altLang="zh-CN" sz="1300" dirty="0"/>
                  <a:t>地处北京，有着丰富的红色文化资源，各类以延安精神为主题的博物馆利于小组开展实地调研。延安精神作为革命精神的重要组成部分，有关中国革命运动的书籍资料都有关于它的内容 ，并有着极为详尽的阐释和说明，利于我们搜集资料进行前期准备。网络的便利使问卷调查的机会成本大大降低，能够搜集到受众范围更广的问卷结果。本次实践采取问卷调查，实地调查和相结合，保证调研资料的充分性与准确性。我们在进行实地调查前做了充分的准备，认真探讨了实践方法，调查思路，并进行明确的小组分工。</a:t>
                </a:r>
                <a:endParaRPr lang="en-US" altLang="zh-CN" sz="1300" dirty="0"/>
              </a:p>
            </p:txBody>
          </p:sp>
          <p:sp>
            <p:nvSpPr>
              <p:cNvPr id="16" name="iṥliḓe"/>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dirty="0"/>
                  <a:t>主题可行性</a:t>
                </a:r>
                <a:endParaRPr lang="zh-CN" altLang="en-US" sz="2000" b="1" dirty="0"/>
              </a:p>
            </p:txBody>
          </p:sp>
        </p:grpSp>
      </p:gr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实践路线图</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d4b18ec-bfcc-4de0-8910-e68476965f6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704975" y="2249805"/>
            <a:ext cx="8520430" cy="3082290"/>
            <a:chOff x="720058" y="2250494"/>
            <a:chExt cx="8057522" cy="2546658"/>
          </a:xfrm>
        </p:grpSpPr>
        <p:sp>
          <p:nvSpPr>
            <p:cNvPr id="6" name="iṥļïḍe"/>
            <p:cNvSpPr/>
            <p:nvPr/>
          </p:nvSpPr>
          <p:spPr bwMode="auto">
            <a:xfrm>
              <a:off x="720058" y="2250494"/>
              <a:ext cx="2776884" cy="467517"/>
            </a:xfrm>
            <a:prstGeom prst="homePlate">
              <a:avLst/>
            </a:prstGeom>
            <a:solidFill>
              <a:schemeClr val="accent1"/>
            </a:solidFill>
            <a:ln w="19050">
              <a:noFill/>
              <a:round/>
            </a:ln>
            <a:effectLst/>
          </p:spPr>
          <p:txBody>
            <a:bodyPr vert="horz" wrap="square" lIns="91440" tIns="45720" rIns="91440" bIns="45720" anchor="ctr" anchorCtr="1" compatLnSpc="1">
              <a:normAutofit/>
            </a:bodyPr>
            <a:lstStyle/>
            <a:p>
              <a:pPr algn="ctr"/>
              <a:r>
                <a:rPr lang="zh-CN" altLang="en-US" sz="2400" dirty="0">
                  <a:solidFill>
                    <a:schemeClr val="bg1"/>
                  </a:solidFill>
                  <a:latin typeface="Impact" panose="020B0806030902050204" pitchFamily="34" charset="0"/>
                </a:rPr>
                <a:t>讨论</a:t>
              </a:r>
              <a:endParaRPr lang="zh-CN" altLang="en-US" sz="2400" dirty="0">
                <a:solidFill>
                  <a:schemeClr val="bg1"/>
                </a:solidFill>
                <a:latin typeface="Impact" panose="020B0806030902050204" pitchFamily="34" charset="0"/>
              </a:endParaRPr>
            </a:p>
          </p:txBody>
        </p:sp>
        <p:sp>
          <p:nvSpPr>
            <p:cNvPr id="7" name="iş1íďé"/>
            <p:cNvSpPr/>
            <p:nvPr/>
          </p:nvSpPr>
          <p:spPr bwMode="auto">
            <a:xfrm>
              <a:off x="3360377" y="2250494"/>
              <a:ext cx="2776884" cy="467518"/>
            </a:xfrm>
            <a:prstGeom prst="chevron">
              <a:avLst/>
            </a:prstGeom>
            <a:solidFill>
              <a:schemeClr val="tx1">
                <a:lumMod val="50000"/>
                <a:lumOff val="50000"/>
              </a:schemeClr>
            </a:solidFill>
            <a:ln w="19050">
              <a:noFill/>
              <a:round/>
            </a:ln>
            <a:effectLst/>
          </p:spPr>
          <p:txBody>
            <a:bodyPr vert="horz" wrap="square" lIns="91440" tIns="45720" rIns="91440" bIns="45720" anchor="ctr" anchorCtr="1" compatLnSpc="1">
              <a:normAutofit/>
            </a:bodyPr>
            <a:lstStyle/>
            <a:p>
              <a:pPr algn="ctr"/>
              <a:r>
                <a:rPr lang="zh-CN" altLang="en-US" sz="2400" dirty="0">
                  <a:solidFill>
                    <a:schemeClr val="bg1"/>
                  </a:solidFill>
                  <a:latin typeface="Impact" panose="020B0806030902050204" pitchFamily="34" charset="0"/>
                </a:rPr>
                <a:t>出发</a:t>
              </a:r>
              <a:endParaRPr lang="zh-CN" altLang="en-US" sz="2400" dirty="0">
                <a:solidFill>
                  <a:schemeClr val="bg1"/>
                </a:solidFill>
                <a:latin typeface="Impact" panose="020B0806030902050204" pitchFamily="34" charset="0"/>
              </a:endParaRPr>
            </a:p>
          </p:txBody>
        </p:sp>
        <p:sp>
          <p:nvSpPr>
            <p:cNvPr id="8" name="îSḻîḓé"/>
            <p:cNvSpPr/>
            <p:nvPr/>
          </p:nvSpPr>
          <p:spPr bwMode="auto">
            <a:xfrm>
              <a:off x="6000696" y="2250494"/>
              <a:ext cx="2776884" cy="467517"/>
            </a:xfrm>
            <a:prstGeom prst="chevron">
              <a:avLst/>
            </a:prstGeom>
            <a:solidFill>
              <a:schemeClr val="accent1"/>
            </a:solidFill>
            <a:ln w="19050">
              <a:noFill/>
              <a:round/>
            </a:ln>
            <a:effectLst/>
          </p:spPr>
          <p:txBody>
            <a:bodyPr vert="horz" wrap="square" lIns="91440" tIns="45720" rIns="91440" bIns="45720" anchor="ctr" anchorCtr="1" compatLnSpc="1">
              <a:normAutofit/>
            </a:bodyPr>
            <a:lstStyle/>
            <a:p>
              <a:pPr algn="ctr"/>
              <a:r>
                <a:rPr lang="zh-CN" altLang="en-US" sz="2400" dirty="0">
                  <a:solidFill>
                    <a:schemeClr val="bg1"/>
                  </a:solidFill>
                  <a:latin typeface="Impact" panose="020B0806030902050204" pitchFamily="34" charset="0"/>
                </a:rPr>
                <a:t>研读</a:t>
              </a:r>
              <a:endParaRPr lang="zh-CN" altLang="en-US" sz="2400" dirty="0">
                <a:solidFill>
                  <a:schemeClr val="bg1"/>
                </a:solidFill>
                <a:latin typeface="Impact" panose="020B0806030902050204" pitchFamily="34" charset="0"/>
              </a:endParaRPr>
            </a:p>
          </p:txBody>
        </p:sp>
        <p:grpSp>
          <p:nvGrpSpPr>
            <p:cNvPr id="10" name="îsḻîḓé"/>
            <p:cNvGrpSpPr/>
            <p:nvPr/>
          </p:nvGrpSpPr>
          <p:grpSpPr>
            <a:xfrm>
              <a:off x="720058" y="2766357"/>
              <a:ext cx="2540942" cy="2030795"/>
              <a:chOff x="720058" y="2766357"/>
              <a:chExt cx="2446217" cy="2030795"/>
            </a:xfrm>
          </p:grpSpPr>
          <p:sp>
            <p:nvSpPr>
              <p:cNvPr id="26" name="ïṥļïḓê"/>
              <p:cNvSpPr/>
              <p:nvPr/>
            </p:nvSpPr>
            <p:spPr bwMode="auto">
              <a:xfrm>
                <a:off x="720058" y="2766357"/>
                <a:ext cx="2446217" cy="2030795"/>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normAutofit/>
              </a:bodyPr>
              <a:lstStyle/>
              <a:p>
                <a:pPr algn="ctr">
                  <a:lnSpc>
                    <a:spcPct val="120000"/>
                  </a:lnSpc>
                </a:pPr>
                <a:endParaRPr lang="en-US" altLang="zh-CN" sz="1100" dirty="0"/>
              </a:p>
            </p:txBody>
          </p:sp>
          <p:sp>
            <p:nvSpPr>
              <p:cNvPr id="29" name="íSľiḑê"/>
              <p:cNvSpPr/>
              <p:nvPr/>
            </p:nvSpPr>
            <p:spPr bwMode="auto">
              <a:xfrm>
                <a:off x="772632" y="2833032"/>
                <a:ext cx="2341384" cy="160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nSpc>
                    <a:spcPct val="150000"/>
                  </a:lnSpc>
                  <a:buFont typeface="Arial" panose="020B0604020202020204" pitchFamily="34" charset="0"/>
                  <a:buNone/>
                </a:pPr>
                <a:r>
                  <a:rPr lang="en-US" altLang="zh-CN" sz="1600" dirty="0"/>
                  <a:t>集体讨论并学习延安精神相关知识以及毛泽东邓小平等人对其的评论</a:t>
                </a:r>
                <a:endParaRPr lang="en-US" altLang="zh-CN" sz="1600" dirty="0"/>
              </a:p>
              <a:p>
                <a:pPr indent="0">
                  <a:lnSpc>
                    <a:spcPct val="150000"/>
                  </a:lnSpc>
                  <a:buFont typeface="Arial" panose="020B0604020202020204" pitchFamily="34" charset="0"/>
                  <a:buNone/>
                </a:pPr>
                <a:endParaRPr lang="en-US" altLang="zh-CN" sz="1600" dirty="0"/>
              </a:p>
            </p:txBody>
          </p:sp>
        </p:grpSp>
        <p:grpSp>
          <p:nvGrpSpPr>
            <p:cNvPr id="11" name="iṣľïḓe"/>
            <p:cNvGrpSpPr/>
            <p:nvPr/>
          </p:nvGrpSpPr>
          <p:grpSpPr>
            <a:xfrm>
              <a:off x="3360610" y="2766357"/>
              <a:ext cx="2540960" cy="2030795"/>
              <a:chOff x="720041" y="2766357"/>
              <a:chExt cx="2446234" cy="2030795"/>
            </a:xfrm>
          </p:grpSpPr>
          <p:sp>
            <p:nvSpPr>
              <p:cNvPr id="22" name="íŝľîďe"/>
              <p:cNvSpPr/>
              <p:nvPr/>
            </p:nvSpPr>
            <p:spPr bwMode="auto">
              <a:xfrm>
                <a:off x="720058" y="2766357"/>
                <a:ext cx="2446217" cy="2030795"/>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normAutofit/>
              </a:bodyPr>
              <a:lstStyle/>
              <a:p>
                <a:pPr algn="ctr">
                  <a:lnSpc>
                    <a:spcPct val="120000"/>
                  </a:lnSpc>
                </a:pPr>
                <a:endParaRPr lang="en-US" altLang="zh-CN" sz="1100" dirty="0"/>
              </a:p>
            </p:txBody>
          </p:sp>
          <p:sp>
            <p:nvSpPr>
              <p:cNvPr id="25" name="ïsḻïḋê"/>
              <p:cNvSpPr/>
              <p:nvPr/>
            </p:nvSpPr>
            <p:spPr bwMode="auto">
              <a:xfrm>
                <a:off x="720041" y="2995140"/>
                <a:ext cx="2341103"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0">
                  <a:lnSpc>
                    <a:spcPct val="150000"/>
                  </a:lnSpc>
                  <a:buFont typeface="Arial" panose="020B0604020202020204" pitchFamily="34" charset="0"/>
                  <a:buNone/>
                </a:pPr>
                <a:endParaRPr lang="en-US" altLang="zh-CN" sz="1100" dirty="0"/>
              </a:p>
            </p:txBody>
          </p:sp>
        </p:grpSp>
        <p:grpSp>
          <p:nvGrpSpPr>
            <p:cNvPr id="12" name="iśḷïďe"/>
            <p:cNvGrpSpPr/>
            <p:nvPr/>
          </p:nvGrpSpPr>
          <p:grpSpPr>
            <a:xfrm>
              <a:off x="6001198" y="2766357"/>
              <a:ext cx="2540942" cy="2030795"/>
              <a:chOff x="720058" y="2766357"/>
              <a:chExt cx="2446217" cy="2030795"/>
            </a:xfrm>
          </p:grpSpPr>
          <p:sp>
            <p:nvSpPr>
              <p:cNvPr id="18" name="îsliḓê"/>
              <p:cNvSpPr/>
              <p:nvPr/>
            </p:nvSpPr>
            <p:spPr bwMode="auto">
              <a:xfrm>
                <a:off x="720058" y="2766357"/>
                <a:ext cx="2446217" cy="2030795"/>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normAutofit/>
              </a:bodyPr>
              <a:lstStyle/>
              <a:p>
                <a:pPr algn="ctr">
                  <a:lnSpc>
                    <a:spcPct val="120000"/>
                  </a:lnSpc>
                </a:pPr>
                <a:endParaRPr lang="en-US" altLang="zh-CN" sz="1100" dirty="0"/>
              </a:p>
            </p:txBody>
          </p:sp>
          <p:sp>
            <p:nvSpPr>
              <p:cNvPr id="21" name="išļíḓê"/>
              <p:cNvSpPr/>
              <p:nvPr/>
            </p:nvSpPr>
            <p:spPr bwMode="auto">
              <a:xfrm>
                <a:off x="772615" y="3569180"/>
                <a:ext cx="2341103" cy="86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endParaRPr lang="en-US" altLang="zh-CN" sz="1100" dirty="0"/>
              </a:p>
            </p:txBody>
          </p:sp>
        </p:grpSp>
      </p:grpSp>
      <p:sp>
        <p:nvSpPr>
          <p:cNvPr id="3" name="文本框 2"/>
          <p:cNvSpPr txBox="1"/>
          <p:nvPr/>
        </p:nvSpPr>
        <p:spPr>
          <a:xfrm>
            <a:off x="4722495" y="2954655"/>
            <a:ext cx="2346325" cy="2030095"/>
          </a:xfrm>
          <a:prstGeom prst="rect">
            <a:avLst/>
          </a:prstGeom>
          <a:noFill/>
        </p:spPr>
        <p:txBody>
          <a:bodyPr wrap="square" rtlCol="0">
            <a:spAutoFit/>
          </a:bodyPr>
          <a:p>
            <a:r>
              <a:rPr lang="zh-CN" altLang="en-US"/>
              <a:t>前往中国延安精神展馆，参观展馆内摆放的延安时期的通讯工具，武器，日用品，衣物等，共同观览了延安时期的照片，参观了窑洞</a:t>
            </a:r>
            <a:endParaRPr lang="zh-CN" altLang="en-US"/>
          </a:p>
        </p:txBody>
      </p:sp>
      <p:sp>
        <p:nvSpPr>
          <p:cNvPr id="30" name="文本框 29"/>
          <p:cNvSpPr txBox="1"/>
          <p:nvPr/>
        </p:nvSpPr>
        <p:spPr>
          <a:xfrm>
            <a:off x="7660640" y="2954655"/>
            <a:ext cx="2074545" cy="1476375"/>
          </a:xfrm>
          <a:prstGeom prst="rect">
            <a:avLst/>
          </a:prstGeom>
          <a:noFill/>
        </p:spPr>
        <p:txBody>
          <a:bodyPr wrap="square" rtlCol="0">
            <a:spAutoFit/>
          </a:bodyPr>
          <a:p>
            <a:r>
              <a:rPr lang="zh-CN" altLang="en-US"/>
              <a:t>研读展馆内与其相关的介绍文字以及习近平、胡景涛等人在陕北考察时的讲话</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创新点</a:t>
            </a:r>
            <a:endParaRPr lang="zh-CN" altLang="en-US" sz="4000"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c99bb199-d781-4f46-8377-18a95437717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007110" y="1333500"/>
            <a:ext cx="9942072" cy="5208270"/>
            <a:chOff x="613785" y="2864734"/>
            <a:chExt cx="9942020" cy="3209473"/>
          </a:xfrm>
        </p:grpSpPr>
        <p:grpSp>
          <p:nvGrpSpPr>
            <p:cNvPr id="7" name="íśļiḋé"/>
            <p:cNvGrpSpPr/>
            <p:nvPr/>
          </p:nvGrpSpPr>
          <p:grpSpPr>
            <a:xfrm>
              <a:off x="613785" y="2864734"/>
              <a:ext cx="3738226" cy="3209473"/>
              <a:chOff x="613785" y="3386332"/>
              <a:chExt cx="3738226" cy="3209473"/>
            </a:xfrm>
          </p:grpSpPr>
          <p:sp>
            <p:nvSpPr>
              <p:cNvPr id="16" name="iś1îḑê"/>
              <p:cNvSpPr/>
              <p:nvPr/>
            </p:nvSpPr>
            <p:spPr>
              <a:xfrm>
                <a:off x="676650" y="3829679"/>
                <a:ext cx="3675361" cy="2766126"/>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nSpc>
                    <a:spcPct val="130000"/>
                  </a:lnSpc>
                  <a:defRPr/>
                </a:pPr>
                <a:endParaRPr lang="zh-CN" altLang="en-US" sz="900" dirty="0">
                  <a:solidFill>
                    <a:schemeClr val="tx1">
                      <a:lumMod val="75000"/>
                      <a:lumOff val="25000"/>
                    </a:schemeClr>
                  </a:solidFill>
                </a:endParaRPr>
              </a:p>
            </p:txBody>
          </p:sp>
          <p:sp>
            <p:nvSpPr>
              <p:cNvPr id="17" name="îṣļïḍé"/>
              <p:cNvSpPr/>
              <p:nvPr/>
            </p:nvSpPr>
            <p:spPr>
              <a:xfrm>
                <a:off x="676650" y="3386332"/>
                <a:ext cx="3675361" cy="443347"/>
              </a:xfrm>
              <a:prstGeom prst="roundRect">
                <a:avLst>
                  <a:gd name="adj" fmla="val 50000"/>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2000" b="1" dirty="0">
                    <a:solidFill>
                      <a:schemeClr val="bg1"/>
                    </a:solidFill>
                  </a:rPr>
                  <a:t>视频的创作新路新颖</a:t>
                </a:r>
                <a:endParaRPr lang="zh-CN" altLang="en-US" sz="2000" b="1" dirty="0">
                  <a:solidFill>
                    <a:schemeClr val="bg1"/>
                  </a:solidFill>
                </a:endParaRPr>
              </a:p>
            </p:txBody>
          </p:sp>
          <p:sp>
            <p:nvSpPr>
              <p:cNvPr id="18" name="íṥļiḋé"/>
              <p:cNvSpPr/>
              <p:nvPr/>
            </p:nvSpPr>
            <p:spPr>
              <a:xfrm>
                <a:off x="613785" y="3920462"/>
                <a:ext cx="3484227" cy="2141605"/>
              </a:xfrm>
              <a:prstGeom prst="rect">
                <a:avLst/>
              </a:prstGeom>
            </p:spPr>
            <p:txBody>
              <a:bodyPr wrap="square">
                <a:normAutofit/>
              </a:bodyPr>
              <a:lstStyle/>
              <a:p>
                <a:pPr indent="0" algn="just">
                  <a:lnSpc>
                    <a:spcPct val="130000"/>
                  </a:lnSpc>
                  <a:buFont typeface="Arial" panose="020B0604020202020204" pitchFamily="34" charset="0"/>
                  <a:buNone/>
                  <a:defRPr/>
                </a:pPr>
                <a:endParaRPr lang="en-US" altLang="zh-CN" sz="1050" dirty="0">
                  <a:solidFill>
                    <a:schemeClr val="tx1">
                      <a:lumMod val="75000"/>
                      <a:lumOff val="25000"/>
                    </a:schemeClr>
                  </a:solidFill>
                </a:endParaRPr>
              </a:p>
            </p:txBody>
          </p:sp>
        </p:grpSp>
        <p:grpSp>
          <p:nvGrpSpPr>
            <p:cNvPr id="9" name="íṩ1ïdè"/>
            <p:cNvGrpSpPr/>
            <p:nvPr/>
          </p:nvGrpSpPr>
          <p:grpSpPr>
            <a:xfrm>
              <a:off x="6475951" y="2864734"/>
              <a:ext cx="4079854" cy="3209473"/>
              <a:chOff x="-883537" y="3386332"/>
              <a:chExt cx="4079854" cy="3209473"/>
            </a:xfrm>
          </p:grpSpPr>
          <p:sp>
            <p:nvSpPr>
              <p:cNvPr id="10" name="işḷiḑe"/>
              <p:cNvSpPr/>
              <p:nvPr/>
            </p:nvSpPr>
            <p:spPr>
              <a:xfrm>
                <a:off x="-817497" y="3829679"/>
                <a:ext cx="3925549" cy="2766126"/>
              </a:xfrm>
              <a:prstGeom prst="roundRect">
                <a:avLst>
                  <a:gd name="adj" fmla="val 2415"/>
                </a:avLst>
              </a:prstGeom>
              <a:gradFill flip="none" rotWithShape="1">
                <a:gsLst>
                  <a:gs pos="0">
                    <a:schemeClr val="accent1">
                      <a:alpha val="23000"/>
                    </a:schemeClr>
                  </a:gs>
                  <a:gs pos="100000">
                    <a:schemeClr val="accent1">
                      <a:alpha val="0"/>
                    </a:schemeClr>
                  </a:gs>
                </a:gsLst>
                <a:lin ang="5400000" scaled="1"/>
                <a:tileRect/>
              </a:grad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Autofit/>
              </a:bodyPr>
              <a:lstStyle/>
              <a:p>
                <a:pPr>
                  <a:lnSpc>
                    <a:spcPct val="130000"/>
                  </a:lnSpc>
                  <a:defRPr/>
                </a:pPr>
                <a:r>
                  <a:rPr lang="en-US" altLang="zh-CN" dirty="0">
                    <a:solidFill>
                      <a:schemeClr val="tx1">
                        <a:lumMod val="75000"/>
                        <a:lumOff val="25000"/>
                      </a:schemeClr>
                    </a:solidFill>
                    <a:latin typeface="华文宋体" panose="02010600040101010101" charset="-122"/>
                    <a:ea typeface="华文宋体" panose="02010600040101010101" charset="-122"/>
                    <a:cs typeface="华文宋体" panose="02010600040101010101" charset="-122"/>
                  </a:rPr>
                  <a:t>        </a:t>
                </a:r>
                <a:r>
                  <a:rPr lang="zh-CN" altLang="en-US" dirty="0">
                    <a:solidFill>
                      <a:schemeClr val="tx1">
                        <a:lumMod val="75000"/>
                        <a:lumOff val="25000"/>
                      </a:schemeClr>
                    </a:solidFill>
                    <a:latin typeface="华文宋体" panose="02010600040101010101" charset="-122"/>
                    <a:ea typeface="华文宋体" panose="02010600040101010101" charset="-122"/>
                    <a:cs typeface="华文宋体" panose="02010600040101010101" charset="-122"/>
                  </a:rPr>
                  <a:t>在有关延安的 众多选材中，选择从知青这一角色人物入手，这样不仅能使主题更加清晰明确、不笼统、使主题更容易被理解、有代入感，还有利于人们了解在战时年代知青的责任、担当与热血，了解知青在那时、在延庆所做出的付出与奉献。更多的选题更多是从当时政策、经济或领导人切入，或许也有从基层民切入，但更多的是农民，很少有人能想到以知青作为切入点，这时的知青也不同于建国后的知青，所以这点为创新点。</a:t>
                </a:r>
                <a:endParaRPr lang="zh-CN" altLang="en-US" dirty="0">
                  <a:solidFill>
                    <a:schemeClr val="tx1">
                      <a:lumMod val="75000"/>
                      <a:lumOff val="25000"/>
                    </a:schemeClr>
                  </a:solidFill>
                  <a:latin typeface="华文宋体" panose="02010600040101010101" charset="-122"/>
                  <a:ea typeface="华文宋体" panose="02010600040101010101" charset="-122"/>
                  <a:cs typeface="华文宋体" panose="02010600040101010101" charset="-122"/>
                </a:endParaRPr>
              </a:p>
            </p:txBody>
          </p:sp>
          <p:sp>
            <p:nvSpPr>
              <p:cNvPr id="11" name="ïślíďê"/>
              <p:cNvSpPr/>
              <p:nvPr/>
            </p:nvSpPr>
            <p:spPr>
              <a:xfrm>
                <a:off x="-883537" y="3386332"/>
                <a:ext cx="4079854" cy="443347"/>
              </a:xfrm>
              <a:prstGeom prst="roundRect">
                <a:avLst>
                  <a:gd name="adj" fmla="val 50000"/>
                </a:avLst>
              </a:prstGeom>
              <a:solidFill>
                <a:schemeClr val="accent1"/>
              </a:solidFill>
              <a:ln w="127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2400" b="1" dirty="0">
                    <a:solidFill>
                      <a:schemeClr val="bg1"/>
                    </a:solidFill>
                  </a:rPr>
                  <a:t>社会实践的选题创新</a:t>
                </a:r>
                <a:endParaRPr lang="zh-CN" altLang="en-US" sz="2400" b="1" dirty="0">
                  <a:solidFill>
                    <a:schemeClr val="bg1"/>
                  </a:solidFill>
                </a:endParaRPr>
              </a:p>
            </p:txBody>
          </p:sp>
          <p:sp>
            <p:nvSpPr>
              <p:cNvPr id="12" name="ï$ľíḍê"/>
              <p:cNvSpPr/>
              <p:nvPr/>
            </p:nvSpPr>
            <p:spPr>
              <a:xfrm>
                <a:off x="-817497" y="4064086"/>
                <a:ext cx="3484348" cy="1979999"/>
              </a:xfrm>
              <a:prstGeom prst="rect">
                <a:avLst/>
              </a:prstGeom>
            </p:spPr>
            <p:txBody>
              <a:bodyPr wrap="square">
                <a:normAutofit/>
              </a:bodyPr>
              <a:lstStyle/>
              <a:p>
                <a:pPr indent="0" algn="just">
                  <a:lnSpc>
                    <a:spcPct val="130000"/>
                  </a:lnSpc>
                  <a:buFont typeface="Arial" panose="020B0604020202020204" pitchFamily="34" charset="0"/>
                  <a:buNone/>
                  <a:defRPr/>
                </a:pPr>
                <a:endParaRPr lang="en-US" altLang="zh-CN" sz="1050" dirty="0">
                  <a:solidFill>
                    <a:schemeClr val="tx1">
                      <a:lumMod val="75000"/>
                      <a:lumOff val="25000"/>
                    </a:schemeClr>
                  </a:solidFill>
                </a:endParaRPr>
              </a:p>
            </p:txBody>
          </p:sp>
        </p:grpSp>
      </p:grpSp>
      <p:sp>
        <p:nvSpPr>
          <p:cNvPr id="3" name="文本框 2"/>
          <p:cNvSpPr txBox="1"/>
          <p:nvPr/>
        </p:nvSpPr>
        <p:spPr>
          <a:xfrm>
            <a:off x="1250315" y="2357755"/>
            <a:ext cx="3315335" cy="3692525"/>
          </a:xfrm>
          <a:prstGeom prst="rect">
            <a:avLst/>
          </a:prstGeom>
          <a:noFill/>
        </p:spPr>
        <p:txBody>
          <a:bodyPr wrap="square" rtlCol="0">
            <a:spAutoFit/>
          </a:bodyPr>
          <a:p>
            <a:r>
              <a:rPr lang="en-US" altLang="zh-CN">
                <a:latin typeface="华文宋体" panose="02010600040101010101" charset="-122"/>
                <a:ea typeface="华文宋体" panose="02010600040101010101" charset="-122"/>
              </a:rPr>
              <a:t>       </a:t>
            </a:r>
            <a:r>
              <a:rPr lang="zh-CN" altLang="en-US">
                <a:latin typeface="华文宋体" panose="02010600040101010101" charset="-122"/>
                <a:ea typeface="华文宋体" panose="02010600040101010101" charset="-122"/>
              </a:rPr>
              <a:t>采取了一个穿越的小形式，主人公在参观博物馆时穿越到过去，成为了一名为人民奉献青春的知青，经历了这一特殊经历的洗礼后，她回到现在，依然秉持着为人民服务的精神。这对演员的演技和后期剪辑人员的技术都是一个较大的考验。这个小创新如果能高质量地完成，可以呈现出一部很新颖的作品，具有震撼人心的力量，也能成功地吸引大家的眼球，是一个独出心裁的创意</a:t>
            </a:r>
            <a:r>
              <a:rPr lang="zh-CN" altLang="en-US"/>
              <a:t>。</a:t>
            </a:r>
            <a:endParaRPr lang="zh-CN" altLang="en-US"/>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上凸带形 26"/>
          <p:cNvSpPr/>
          <p:nvPr/>
        </p:nvSpPr>
        <p:spPr>
          <a:xfrm>
            <a:off x="77470" y="5138420"/>
            <a:ext cx="12051030" cy="1420495"/>
          </a:xfrm>
          <a:prstGeom prst="ribbon2">
            <a:avLst/>
          </a:prstGeom>
          <a:solidFill>
            <a:schemeClr val="accent1">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lstStyle/>
          <a:p>
            <a:r>
              <a:rPr lang="zh-CN" altLang="en-US" dirty="0"/>
              <a:t>存在问题</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0e98d43a-3b24-4b77-a27d-57234d867fa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80670" y="1649730"/>
            <a:ext cx="11430635" cy="3401695"/>
            <a:chOff x="1564184" y="3002929"/>
            <a:chExt cx="9063634" cy="2501875"/>
          </a:xfrm>
        </p:grpSpPr>
        <p:sp>
          <p:nvSpPr>
            <p:cNvPr id="6" name="ï$1ídè"/>
            <p:cNvSpPr txBox="1"/>
            <p:nvPr/>
          </p:nvSpPr>
          <p:spPr>
            <a:xfrm>
              <a:off x="1997670" y="4255391"/>
              <a:ext cx="1602330" cy="302134"/>
            </a:xfrm>
            <a:prstGeom prst="rect">
              <a:avLst/>
            </a:prstGeom>
            <a:noFill/>
            <a:ln>
              <a:noFill/>
            </a:ln>
          </p:spPr>
          <p:txBody>
            <a:bodyPr wrap="none" lIns="90000" tIns="46800" rIns="90000" bIns="46800" anchor="t" anchorCtr="0">
              <a:normAutofit/>
            </a:bodyPr>
            <a:lstStyle/>
            <a:p>
              <a:pPr marL="0" marR="0" lvl="0" indent="0" algn="ctr" rtl="0">
                <a:buSzPct val="25000"/>
                <a:buNone/>
              </a:pPr>
              <a:r>
                <a:rPr lang="zh-CN" altLang="en-US" sz="1400" b="1" i="0" u="none" strike="noStrike" cap="none" baseline="0" dirty="0"/>
                <a:t>组员意见不统一</a:t>
              </a:r>
              <a:endParaRPr lang="zh-CN" altLang="en-US" sz="1400" b="1" i="0" u="none" strike="noStrike" cap="none" baseline="0" dirty="0"/>
            </a:p>
          </p:txBody>
        </p:sp>
        <p:sp>
          <p:nvSpPr>
            <p:cNvPr id="8" name="iṥḻíḍe"/>
            <p:cNvSpPr txBox="1"/>
            <p:nvPr/>
          </p:nvSpPr>
          <p:spPr>
            <a:xfrm>
              <a:off x="4071881" y="4252202"/>
              <a:ext cx="1791690" cy="302121"/>
            </a:xfrm>
            <a:prstGeom prst="rect">
              <a:avLst/>
            </a:prstGeom>
            <a:noFill/>
            <a:ln>
              <a:noFill/>
            </a:ln>
          </p:spPr>
          <p:txBody>
            <a:bodyPr wrap="none" lIns="90000" tIns="46800" rIns="90000" bIns="46800" anchor="t" anchorCtr="0">
              <a:normAutofit/>
            </a:bodyPr>
            <a:lstStyle/>
            <a:p>
              <a:pPr marL="0" marR="0" lvl="0" indent="0" algn="ctr" rtl="0">
                <a:buSzPct val="25000"/>
                <a:buNone/>
              </a:pPr>
              <a:r>
                <a:rPr lang="en-US" altLang="zh-CN" sz="1400" b="1" i="0" u="none" strike="noStrike" cap="none" baseline="0" dirty="0"/>
                <a:t>实地调研时间难以协调一致</a:t>
              </a:r>
              <a:endParaRPr lang="en-US" altLang="zh-CN" sz="1400" b="1" i="0" u="none" strike="noStrike" cap="none" baseline="0" dirty="0"/>
            </a:p>
          </p:txBody>
        </p:sp>
        <p:sp>
          <p:nvSpPr>
            <p:cNvPr id="10" name="íšľidè"/>
            <p:cNvSpPr txBox="1"/>
            <p:nvPr/>
          </p:nvSpPr>
          <p:spPr>
            <a:xfrm>
              <a:off x="6425043" y="4000970"/>
              <a:ext cx="1602160" cy="892026"/>
            </a:xfrm>
            <a:prstGeom prst="rect">
              <a:avLst/>
            </a:prstGeom>
            <a:noFill/>
            <a:ln>
              <a:noFill/>
            </a:ln>
          </p:spPr>
          <p:txBody>
            <a:bodyPr wrap="none" lIns="90000" tIns="46800" rIns="90000" bIns="46800" anchor="t" anchorCtr="0">
              <a:normAutofit/>
            </a:bodyPr>
            <a:lstStyle/>
            <a:p>
              <a:pPr marL="0" marR="0" lvl="0" indent="0" algn="ctr" rtl="0">
                <a:buSzPct val="25000"/>
                <a:buNone/>
              </a:pPr>
              <a:endParaRPr lang="zh-CN" altLang="en-US" sz="1400" b="1" i="0" u="none" strike="noStrike" cap="none" baseline="0" dirty="0"/>
            </a:p>
          </p:txBody>
        </p:sp>
        <p:sp>
          <p:nvSpPr>
            <p:cNvPr id="13" name="îşḻíḓe"/>
            <p:cNvSpPr txBox="1"/>
            <p:nvPr/>
          </p:nvSpPr>
          <p:spPr>
            <a:xfrm>
              <a:off x="8589621" y="4000503"/>
              <a:ext cx="1602160" cy="814032"/>
            </a:xfrm>
            <a:prstGeom prst="rect">
              <a:avLst/>
            </a:prstGeom>
            <a:noFill/>
            <a:ln>
              <a:noFill/>
            </a:ln>
          </p:spPr>
          <p:txBody>
            <a:bodyPr wrap="square" lIns="90000" tIns="46800" rIns="90000" bIns="46800" anchor="ctr" anchorCtr="1">
              <a:noAutofit/>
            </a:bodyPr>
            <a:lstStyle/>
            <a:p>
              <a:pPr>
                <a:lnSpc>
                  <a:spcPct val="120000"/>
                </a:lnSpc>
              </a:pPr>
              <a:r>
                <a:rPr lang="en-US" altLang="zh-CN" dirty="0"/>
                <a:t>调查问卷填写意愿低、投放及传播范围有限导致答卷回收数量较少</a:t>
              </a:r>
              <a:endParaRPr lang="en-US" altLang="zh-CN" dirty="0"/>
            </a:p>
          </p:txBody>
        </p:sp>
        <p:sp>
          <p:nvSpPr>
            <p:cNvPr id="14" name="íš1ïďe"/>
            <p:cNvSpPr/>
            <p:nvPr/>
          </p:nvSpPr>
          <p:spPr>
            <a:xfrm>
              <a:off x="3752128" y="3002929"/>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1"/>
            </a:solidFill>
            <a:ln>
              <a:noFill/>
            </a:ln>
          </p:spPr>
          <p:txBody>
            <a:bodyPr anchor="ctr"/>
            <a:lstStyle/>
            <a:p>
              <a:pPr algn="ctr"/>
            </a:p>
          </p:txBody>
        </p:sp>
        <p:sp>
          <p:nvSpPr>
            <p:cNvPr id="15" name="îšļïde"/>
            <p:cNvSpPr/>
            <p:nvPr/>
          </p:nvSpPr>
          <p:spPr>
            <a:xfrm>
              <a:off x="8122564" y="3002929"/>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1"/>
            </a:solidFill>
            <a:ln>
              <a:noFill/>
            </a:ln>
          </p:spPr>
          <p:txBody>
            <a:bodyPr anchor="ctr"/>
            <a:lstStyle/>
            <a:p>
              <a:pPr algn="ctr"/>
            </a:p>
          </p:txBody>
        </p:sp>
        <p:sp>
          <p:nvSpPr>
            <p:cNvPr id="16" name="iṣḻîḑé"/>
            <p:cNvSpPr/>
            <p:nvPr/>
          </p:nvSpPr>
          <p:spPr>
            <a:xfrm>
              <a:off x="5940075" y="4252290"/>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1"/>
            </a:solidFill>
            <a:ln>
              <a:noFill/>
            </a:ln>
          </p:spPr>
          <p:txBody>
            <a:bodyPr anchor="ctr"/>
            <a:lstStyle/>
            <a:p>
              <a:pPr algn="ctr"/>
            </a:p>
          </p:txBody>
        </p:sp>
        <p:sp>
          <p:nvSpPr>
            <p:cNvPr id="17" name="íş1îḑè"/>
            <p:cNvSpPr/>
            <p:nvPr/>
          </p:nvSpPr>
          <p:spPr>
            <a:xfrm>
              <a:off x="1564184" y="4252290"/>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1"/>
            </a:solidFill>
            <a:ln>
              <a:noFill/>
            </a:ln>
          </p:spPr>
          <p:txBody>
            <a:bodyPr anchor="ctr"/>
            <a:lstStyle/>
            <a:p>
              <a:pPr algn="ctr"/>
            </a:p>
          </p:txBody>
        </p:sp>
        <p:sp>
          <p:nvSpPr>
            <p:cNvPr id="18" name="ïşľíḋé"/>
            <p:cNvSpPr/>
            <p:nvPr/>
          </p:nvSpPr>
          <p:spPr>
            <a:xfrm>
              <a:off x="1564184" y="3002929"/>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tx2">
                <a:lumMod val="20000"/>
                <a:lumOff val="80000"/>
              </a:schemeClr>
            </a:solidFill>
            <a:ln>
              <a:noFill/>
            </a:ln>
          </p:spPr>
          <p:txBody>
            <a:bodyPr anchor="ctr"/>
            <a:lstStyle/>
            <a:p>
              <a:pPr algn="ctr"/>
            </a:p>
          </p:txBody>
        </p:sp>
        <p:sp>
          <p:nvSpPr>
            <p:cNvPr id="19" name="íS1iḓe"/>
            <p:cNvSpPr/>
            <p:nvPr/>
          </p:nvSpPr>
          <p:spPr>
            <a:xfrm>
              <a:off x="5940075" y="3002929"/>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tx2">
                <a:lumMod val="20000"/>
                <a:lumOff val="80000"/>
              </a:schemeClr>
            </a:solidFill>
            <a:ln>
              <a:noFill/>
            </a:ln>
          </p:spPr>
          <p:txBody>
            <a:bodyPr anchor="ctr"/>
            <a:lstStyle/>
            <a:p>
              <a:pPr algn="ctr"/>
            </a:p>
          </p:txBody>
        </p:sp>
        <p:sp>
          <p:nvSpPr>
            <p:cNvPr id="20" name="íş1iḑé"/>
            <p:cNvSpPr/>
            <p:nvPr/>
          </p:nvSpPr>
          <p:spPr>
            <a:xfrm>
              <a:off x="8122564" y="4252290"/>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tx2">
                <a:lumMod val="20000"/>
                <a:lumOff val="80000"/>
              </a:schemeClr>
            </a:solidFill>
            <a:ln>
              <a:noFill/>
            </a:ln>
          </p:spPr>
          <p:txBody>
            <a:bodyPr anchor="ctr"/>
            <a:lstStyle/>
            <a:p>
              <a:pPr algn="ctr"/>
            </a:p>
          </p:txBody>
        </p:sp>
        <p:sp>
          <p:nvSpPr>
            <p:cNvPr id="21" name="îšḻidê"/>
            <p:cNvSpPr/>
            <p:nvPr/>
          </p:nvSpPr>
          <p:spPr>
            <a:xfrm>
              <a:off x="3752128" y="4252290"/>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tx2">
                <a:lumMod val="20000"/>
                <a:lumOff val="80000"/>
              </a:schemeClr>
            </a:solidFill>
            <a:ln>
              <a:noFill/>
            </a:ln>
          </p:spPr>
          <p:txBody>
            <a:bodyPr anchor="ctr"/>
            <a:lstStyle/>
            <a:p>
              <a:pPr algn="ctr"/>
            </a:p>
          </p:txBody>
        </p:sp>
        <p:sp>
          <p:nvSpPr>
            <p:cNvPr id="22" name="î$ľídê"/>
            <p:cNvSpPr/>
            <p:nvPr/>
          </p:nvSpPr>
          <p:spPr>
            <a:xfrm>
              <a:off x="9201057" y="3576984"/>
              <a:ext cx="348269" cy="348237"/>
            </a:xfrm>
            <a:custGeom>
              <a:avLst/>
              <a:gdLst/>
              <a:ahLst/>
              <a:cxnLst/>
              <a:rect l="0" t="0" r="0" b="0"/>
              <a:pathLst>
                <a:path w="120000" h="120000" extrusionOk="0">
                  <a:moveTo>
                    <a:pt x="67500" y="52500"/>
                  </a:moveTo>
                  <a:lnTo>
                    <a:pt x="116250" y="52500"/>
                  </a:lnTo>
                  <a:cubicBezTo>
                    <a:pt x="115783" y="39372"/>
                    <a:pt x="110861" y="28088"/>
                    <a:pt x="101483" y="18633"/>
                  </a:cubicBezTo>
                  <a:cubicBezTo>
                    <a:pt x="92111" y="9183"/>
                    <a:pt x="80777" y="4216"/>
                    <a:pt x="67500" y="3750"/>
                  </a:cubicBezTo>
                  <a:cubicBezTo>
                    <a:pt x="67500" y="3750"/>
                    <a:pt x="67500" y="52500"/>
                    <a:pt x="67500" y="52500"/>
                  </a:cubicBezTo>
                  <a:close/>
                  <a:moveTo>
                    <a:pt x="63750" y="54377"/>
                  </a:moveTo>
                  <a:lnTo>
                    <a:pt x="63750" y="1872"/>
                  </a:lnTo>
                  <a:cubicBezTo>
                    <a:pt x="63750" y="627"/>
                    <a:pt x="64372" y="0"/>
                    <a:pt x="65627" y="0"/>
                  </a:cubicBezTo>
                  <a:cubicBezTo>
                    <a:pt x="80627" y="0"/>
                    <a:pt x="93433" y="5311"/>
                    <a:pt x="104061" y="15938"/>
                  </a:cubicBezTo>
                  <a:cubicBezTo>
                    <a:pt x="114688" y="26566"/>
                    <a:pt x="120000" y="39372"/>
                    <a:pt x="120000" y="54377"/>
                  </a:cubicBezTo>
                  <a:cubicBezTo>
                    <a:pt x="120000" y="55783"/>
                    <a:pt x="119372" y="56405"/>
                    <a:pt x="118122" y="56250"/>
                  </a:cubicBezTo>
                  <a:lnTo>
                    <a:pt x="65627" y="56250"/>
                  </a:lnTo>
                  <a:cubicBezTo>
                    <a:pt x="64372" y="56405"/>
                    <a:pt x="63750" y="55783"/>
                    <a:pt x="63750" y="54377"/>
                  </a:cubicBezTo>
                  <a:close/>
                  <a:moveTo>
                    <a:pt x="18283" y="101716"/>
                  </a:moveTo>
                  <a:cubicBezTo>
                    <a:pt x="27966" y="111411"/>
                    <a:pt x="40000" y="116250"/>
                    <a:pt x="54372" y="116250"/>
                  </a:cubicBezTo>
                  <a:cubicBezTo>
                    <a:pt x="67500" y="116250"/>
                    <a:pt x="79061" y="111411"/>
                    <a:pt x="89061" y="101716"/>
                  </a:cubicBezTo>
                  <a:cubicBezTo>
                    <a:pt x="99061" y="92033"/>
                    <a:pt x="104372" y="80627"/>
                    <a:pt x="105000" y="67500"/>
                  </a:cubicBezTo>
                  <a:lnTo>
                    <a:pt x="54372" y="67500"/>
                  </a:lnTo>
                  <a:cubicBezTo>
                    <a:pt x="53122" y="67655"/>
                    <a:pt x="52500" y="67033"/>
                    <a:pt x="52500" y="65627"/>
                  </a:cubicBezTo>
                  <a:lnTo>
                    <a:pt x="52500" y="15000"/>
                  </a:lnTo>
                  <a:cubicBezTo>
                    <a:pt x="38905" y="15466"/>
                    <a:pt x="27383" y="20627"/>
                    <a:pt x="17927" y="30466"/>
                  </a:cubicBezTo>
                  <a:cubicBezTo>
                    <a:pt x="8472" y="40311"/>
                    <a:pt x="3750" y="52033"/>
                    <a:pt x="3750" y="65627"/>
                  </a:cubicBezTo>
                  <a:cubicBezTo>
                    <a:pt x="3750" y="80000"/>
                    <a:pt x="8588" y="92033"/>
                    <a:pt x="18283" y="101716"/>
                  </a:cubicBezTo>
                  <a:close/>
                  <a:moveTo>
                    <a:pt x="92461" y="103711"/>
                  </a:moveTo>
                  <a:cubicBezTo>
                    <a:pt x="81600" y="114566"/>
                    <a:pt x="68905" y="120000"/>
                    <a:pt x="54372" y="120000"/>
                  </a:cubicBezTo>
                  <a:cubicBezTo>
                    <a:pt x="38905" y="120000"/>
                    <a:pt x="25977" y="114805"/>
                    <a:pt x="15583" y="104416"/>
                  </a:cubicBezTo>
                  <a:cubicBezTo>
                    <a:pt x="5194" y="94022"/>
                    <a:pt x="0" y="81094"/>
                    <a:pt x="0" y="65627"/>
                  </a:cubicBezTo>
                  <a:cubicBezTo>
                    <a:pt x="0" y="50627"/>
                    <a:pt x="5311" y="37816"/>
                    <a:pt x="15938" y="27188"/>
                  </a:cubicBezTo>
                  <a:cubicBezTo>
                    <a:pt x="26561" y="16561"/>
                    <a:pt x="39372" y="11250"/>
                    <a:pt x="54372" y="11250"/>
                  </a:cubicBezTo>
                  <a:cubicBezTo>
                    <a:pt x="55622" y="11250"/>
                    <a:pt x="56250" y="11877"/>
                    <a:pt x="56250" y="13122"/>
                  </a:cubicBezTo>
                  <a:lnTo>
                    <a:pt x="56250" y="63750"/>
                  </a:lnTo>
                  <a:lnTo>
                    <a:pt x="106877" y="63750"/>
                  </a:lnTo>
                  <a:cubicBezTo>
                    <a:pt x="108122" y="63750"/>
                    <a:pt x="108750" y="64377"/>
                    <a:pt x="108750" y="65627"/>
                  </a:cubicBezTo>
                  <a:cubicBezTo>
                    <a:pt x="108750" y="80155"/>
                    <a:pt x="103316" y="92855"/>
                    <a:pt x="92461" y="103711"/>
                  </a:cubicBezTo>
                  <a:close/>
                </a:path>
              </a:pathLst>
            </a:custGeom>
            <a:solidFill>
              <a:schemeClr val="tx2"/>
            </a:solidFill>
            <a:ln>
              <a:noFill/>
            </a:ln>
          </p:spPr>
          <p:txBody>
            <a:bodyPr anchor="ctr"/>
            <a:lstStyle/>
            <a:p>
              <a:pPr algn="ctr"/>
            </a:p>
          </p:txBody>
        </p:sp>
        <p:sp>
          <p:nvSpPr>
            <p:cNvPr id="23" name="iṣlîdê"/>
            <p:cNvSpPr/>
            <p:nvPr/>
          </p:nvSpPr>
          <p:spPr>
            <a:xfrm>
              <a:off x="2562811" y="3566083"/>
              <a:ext cx="457104" cy="348237"/>
            </a:xfrm>
            <a:custGeom>
              <a:avLst/>
              <a:gdLst/>
              <a:ahLst/>
              <a:cxnLst/>
              <a:rect l="0" t="0" r="0" b="0"/>
              <a:pathLst>
                <a:path w="120000" h="120000" extrusionOk="0">
                  <a:moveTo>
                    <a:pt x="77144" y="56250"/>
                  </a:moveTo>
                  <a:lnTo>
                    <a:pt x="42855" y="56250"/>
                  </a:lnTo>
                  <a:lnTo>
                    <a:pt x="42855" y="69377"/>
                  </a:lnTo>
                  <a:cubicBezTo>
                    <a:pt x="42855" y="70627"/>
                    <a:pt x="43333" y="71250"/>
                    <a:pt x="44283" y="71250"/>
                  </a:cubicBezTo>
                  <a:lnTo>
                    <a:pt x="75716" y="71250"/>
                  </a:lnTo>
                  <a:cubicBezTo>
                    <a:pt x="76666" y="71250"/>
                    <a:pt x="77144" y="70627"/>
                    <a:pt x="77144" y="69377"/>
                  </a:cubicBezTo>
                  <a:cubicBezTo>
                    <a:pt x="77144" y="69377"/>
                    <a:pt x="77144" y="56250"/>
                    <a:pt x="77144" y="56250"/>
                  </a:cubicBezTo>
                  <a:close/>
                  <a:moveTo>
                    <a:pt x="75716" y="0"/>
                  </a:moveTo>
                  <a:cubicBezTo>
                    <a:pt x="76905" y="0"/>
                    <a:pt x="77916" y="550"/>
                    <a:pt x="78750" y="1638"/>
                  </a:cubicBezTo>
                  <a:cubicBezTo>
                    <a:pt x="79583" y="2733"/>
                    <a:pt x="80000" y="4066"/>
                    <a:pt x="80000" y="5622"/>
                  </a:cubicBezTo>
                  <a:lnTo>
                    <a:pt x="80000" y="20627"/>
                  </a:lnTo>
                  <a:cubicBezTo>
                    <a:pt x="80000" y="21877"/>
                    <a:pt x="79522" y="22500"/>
                    <a:pt x="78572" y="22500"/>
                  </a:cubicBezTo>
                  <a:cubicBezTo>
                    <a:pt x="77616" y="22500"/>
                    <a:pt x="77144" y="21877"/>
                    <a:pt x="77144" y="20627"/>
                  </a:cubicBezTo>
                  <a:lnTo>
                    <a:pt x="77144" y="5622"/>
                  </a:lnTo>
                  <a:cubicBezTo>
                    <a:pt x="77144" y="4377"/>
                    <a:pt x="76666" y="3750"/>
                    <a:pt x="75716" y="3750"/>
                  </a:cubicBezTo>
                  <a:lnTo>
                    <a:pt x="44283" y="3750"/>
                  </a:lnTo>
                  <a:cubicBezTo>
                    <a:pt x="43333" y="3750"/>
                    <a:pt x="42855" y="4377"/>
                    <a:pt x="42855" y="5622"/>
                  </a:cubicBezTo>
                  <a:lnTo>
                    <a:pt x="42855" y="20627"/>
                  </a:lnTo>
                  <a:cubicBezTo>
                    <a:pt x="42855" y="21877"/>
                    <a:pt x="42377" y="22500"/>
                    <a:pt x="41427" y="22500"/>
                  </a:cubicBezTo>
                  <a:cubicBezTo>
                    <a:pt x="40472" y="22500"/>
                    <a:pt x="40000" y="21877"/>
                    <a:pt x="40000" y="20627"/>
                  </a:cubicBezTo>
                  <a:lnTo>
                    <a:pt x="40000" y="5622"/>
                  </a:lnTo>
                  <a:cubicBezTo>
                    <a:pt x="40000" y="4066"/>
                    <a:pt x="40416" y="2733"/>
                    <a:pt x="41250" y="1638"/>
                  </a:cubicBezTo>
                  <a:cubicBezTo>
                    <a:pt x="42083" y="550"/>
                    <a:pt x="43094" y="0"/>
                    <a:pt x="44283" y="0"/>
                  </a:cubicBezTo>
                  <a:cubicBezTo>
                    <a:pt x="44283" y="0"/>
                    <a:pt x="75716" y="0"/>
                    <a:pt x="75716" y="0"/>
                  </a:cubicBezTo>
                  <a:close/>
                  <a:moveTo>
                    <a:pt x="117144" y="31872"/>
                  </a:moveTo>
                  <a:cubicBezTo>
                    <a:pt x="117144" y="30627"/>
                    <a:pt x="116666" y="30000"/>
                    <a:pt x="115716" y="30000"/>
                  </a:cubicBezTo>
                  <a:lnTo>
                    <a:pt x="4283" y="30000"/>
                  </a:lnTo>
                  <a:cubicBezTo>
                    <a:pt x="3333" y="30000"/>
                    <a:pt x="2855" y="30627"/>
                    <a:pt x="2855" y="31872"/>
                  </a:cubicBezTo>
                  <a:lnTo>
                    <a:pt x="2855" y="52500"/>
                  </a:lnTo>
                  <a:lnTo>
                    <a:pt x="117144" y="52500"/>
                  </a:lnTo>
                  <a:cubicBezTo>
                    <a:pt x="117144" y="52500"/>
                    <a:pt x="117144" y="31872"/>
                    <a:pt x="117144" y="31872"/>
                  </a:cubicBezTo>
                  <a:close/>
                  <a:moveTo>
                    <a:pt x="120000" y="65627"/>
                  </a:moveTo>
                  <a:lnTo>
                    <a:pt x="120000" y="114377"/>
                  </a:lnTo>
                  <a:cubicBezTo>
                    <a:pt x="120000" y="115933"/>
                    <a:pt x="119583" y="117266"/>
                    <a:pt x="118750" y="118361"/>
                  </a:cubicBezTo>
                  <a:cubicBezTo>
                    <a:pt x="117916" y="119450"/>
                    <a:pt x="116905" y="120000"/>
                    <a:pt x="115716" y="120000"/>
                  </a:cubicBezTo>
                  <a:lnTo>
                    <a:pt x="4283" y="120000"/>
                  </a:lnTo>
                  <a:cubicBezTo>
                    <a:pt x="3094" y="120000"/>
                    <a:pt x="2083" y="119450"/>
                    <a:pt x="1250" y="118361"/>
                  </a:cubicBezTo>
                  <a:cubicBezTo>
                    <a:pt x="416" y="117266"/>
                    <a:pt x="0" y="115933"/>
                    <a:pt x="0" y="114377"/>
                  </a:cubicBezTo>
                  <a:lnTo>
                    <a:pt x="0" y="65627"/>
                  </a:lnTo>
                  <a:cubicBezTo>
                    <a:pt x="0" y="64377"/>
                    <a:pt x="472" y="63750"/>
                    <a:pt x="1427" y="63750"/>
                  </a:cubicBezTo>
                  <a:cubicBezTo>
                    <a:pt x="2377" y="63750"/>
                    <a:pt x="2855" y="64377"/>
                    <a:pt x="2855" y="65627"/>
                  </a:cubicBezTo>
                  <a:lnTo>
                    <a:pt x="2855" y="114377"/>
                  </a:lnTo>
                  <a:cubicBezTo>
                    <a:pt x="2855" y="115622"/>
                    <a:pt x="3333" y="116250"/>
                    <a:pt x="4283" y="116250"/>
                  </a:cubicBezTo>
                  <a:lnTo>
                    <a:pt x="115716" y="116250"/>
                  </a:lnTo>
                  <a:cubicBezTo>
                    <a:pt x="116666" y="116250"/>
                    <a:pt x="117144" y="115622"/>
                    <a:pt x="117144" y="114377"/>
                  </a:cubicBezTo>
                  <a:lnTo>
                    <a:pt x="117144" y="65627"/>
                  </a:lnTo>
                  <a:cubicBezTo>
                    <a:pt x="117144" y="64377"/>
                    <a:pt x="117616" y="63750"/>
                    <a:pt x="118572" y="63750"/>
                  </a:cubicBezTo>
                  <a:cubicBezTo>
                    <a:pt x="119522" y="63750"/>
                    <a:pt x="120000" y="64377"/>
                    <a:pt x="120000" y="65627"/>
                  </a:cubicBezTo>
                  <a:close/>
                  <a:moveTo>
                    <a:pt x="118750" y="27888"/>
                  </a:moveTo>
                  <a:cubicBezTo>
                    <a:pt x="119583" y="28983"/>
                    <a:pt x="120000" y="30316"/>
                    <a:pt x="120000" y="31872"/>
                  </a:cubicBezTo>
                  <a:lnTo>
                    <a:pt x="120000" y="54377"/>
                  </a:lnTo>
                  <a:cubicBezTo>
                    <a:pt x="120000" y="55627"/>
                    <a:pt x="119522" y="56250"/>
                    <a:pt x="118572" y="56250"/>
                  </a:cubicBezTo>
                  <a:lnTo>
                    <a:pt x="80000" y="56250"/>
                  </a:lnTo>
                  <a:lnTo>
                    <a:pt x="80000" y="69377"/>
                  </a:lnTo>
                  <a:cubicBezTo>
                    <a:pt x="80000" y="70938"/>
                    <a:pt x="79583" y="72266"/>
                    <a:pt x="78750" y="73361"/>
                  </a:cubicBezTo>
                  <a:cubicBezTo>
                    <a:pt x="77916" y="74455"/>
                    <a:pt x="76905" y="75000"/>
                    <a:pt x="75716" y="75000"/>
                  </a:cubicBezTo>
                  <a:lnTo>
                    <a:pt x="44283" y="75000"/>
                  </a:lnTo>
                  <a:cubicBezTo>
                    <a:pt x="43094" y="75000"/>
                    <a:pt x="42083" y="74455"/>
                    <a:pt x="41250" y="73361"/>
                  </a:cubicBezTo>
                  <a:cubicBezTo>
                    <a:pt x="40416" y="72266"/>
                    <a:pt x="40000" y="70938"/>
                    <a:pt x="40000" y="69377"/>
                  </a:cubicBezTo>
                  <a:lnTo>
                    <a:pt x="40000" y="56250"/>
                  </a:lnTo>
                  <a:lnTo>
                    <a:pt x="1427" y="56250"/>
                  </a:lnTo>
                  <a:cubicBezTo>
                    <a:pt x="472" y="56250"/>
                    <a:pt x="0" y="55627"/>
                    <a:pt x="0" y="54377"/>
                  </a:cubicBezTo>
                  <a:lnTo>
                    <a:pt x="0" y="31872"/>
                  </a:lnTo>
                  <a:cubicBezTo>
                    <a:pt x="0" y="30316"/>
                    <a:pt x="416" y="28983"/>
                    <a:pt x="1250" y="27888"/>
                  </a:cubicBezTo>
                  <a:cubicBezTo>
                    <a:pt x="2083" y="26800"/>
                    <a:pt x="3094" y="26250"/>
                    <a:pt x="4283" y="26250"/>
                  </a:cubicBezTo>
                  <a:lnTo>
                    <a:pt x="115716" y="26250"/>
                  </a:lnTo>
                  <a:cubicBezTo>
                    <a:pt x="116905" y="26250"/>
                    <a:pt x="117916" y="26800"/>
                    <a:pt x="118750" y="27888"/>
                  </a:cubicBezTo>
                  <a:close/>
                </a:path>
              </a:pathLst>
            </a:custGeom>
            <a:solidFill>
              <a:schemeClr val="tx2"/>
            </a:solidFill>
            <a:ln>
              <a:noFill/>
            </a:ln>
          </p:spPr>
          <p:txBody>
            <a:bodyPr anchor="ctr"/>
            <a:lstStyle/>
            <a:p>
              <a:pPr algn="ctr"/>
            </a:p>
          </p:txBody>
        </p:sp>
        <p:sp>
          <p:nvSpPr>
            <p:cNvPr id="24" name="îśļiḍe"/>
            <p:cNvSpPr/>
            <p:nvPr/>
          </p:nvSpPr>
          <p:spPr>
            <a:xfrm>
              <a:off x="4820671" y="3579180"/>
              <a:ext cx="350900" cy="352085"/>
            </a:xfrm>
            <a:custGeom>
              <a:avLst/>
              <a:gdLst/>
              <a:ahLst/>
              <a:cxnLst/>
              <a:rect l="0" t="0" r="0" b="0"/>
              <a:pathLst>
                <a:path w="120000" h="120000" extrusionOk="0">
                  <a:moveTo>
                    <a:pt x="115023" y="109016"/>
                  </a:moveTo>
                  <a:cubicBezTo>
                    <a:pt x="116112" y="108079"/>
                    <a:pt x="116112" y="107148"/>
                    <a:pt x="115023" y="106211"/>
                  </a:cubicBezTo>
                  <a:lnTo>
                    <a:pt x="77499" y="68823"/>
                  </a:lnTo>
                  <a:cubicBezTo>
                    <a:pt x="76717" y="67886"/>
                    <a:pt x="76756" y="66988"/>
                    <a:pt x="77616" y="66135"/>
                  </a:cubicBezTo>
                  <a:cubicBezTo>
                    <a:pt x="78477" y="65277"/>
                    <a:pt x="79376" y="65238"/>
                    <a:pt x="80314" y="66018"/>
                  </a:cubicBezTo>
                  <a:lnTo>
                    <a:pt x="117838" y="103407"/>
                  </a:lnTo>
                  <a:cubicBezTo>
                    <a:pt x="118927" y="104656"/>
                    <a:pt x="119480" y="106055"/>
                    <a:pt x="119480" y="107616"/>
                  </a:cubicBezTo>
                  <a:cubicBezTo>
                    <a:pt x="119480" y="109172"/>
                    <a:pt x="118927" y="110577"/>
                    <a:pt x="117838" y="111820"/>
                  </a:cubicBezTo>
                  <a:lnTo>
                    <a:pt x="112442" y="117429"/>
                  </a:lnTo>
                  <a:cubicBezTo>
                    <a:pt x="111191" y="118516"/>
                    <a:pt x="109744" y="119063"/>
                    <a:pt x="108102" y="119063"/>
                  </a:cubicBezTo>
                  <a:cubicBezTo>
                    <a:pt x="106460" y="119063"/>
                    <a:pt x="105092" y="118516"/>
                    <a:pt x="104002" y="117429"/>
                  </a:cubicBezTo>
                  <a:lnTo>
                    <a:pt x="66244" y="80040"/>
                  </a:lnTo>
                  <a:cubicBezTo>
                    <a:pt x="65462" y="79104"/>
                    <a:pt x="65501" y="78206"/>
                    <a:pt x="66361" y="77347"/>
                  </a:cubicBezTo>
                  <a:cubicBezTo>
                    <a:pt x="67222" y="76494"/>
                    <a:pt x="68121" y="76455"/>
                    <a:pt x="69059" y="77236"/>
                  </a:cubicBezTo>
                  <a:lnTo>
                    <a:pt x="106577" y="114625"/>
                  </a:lnTo>
                  <a:cubicBezTo>
                    <a:pt x="107672" y="115712"/>
                    <a:pt x="108689" y="115712"/>
                    <a:pt x="109627" y="114625"/>
                  </a:cubicBezTo>
                  <a:cubicBezTo>
                    <a:pt x="109627" y="114625"/>
                    <a:pt x="115023" y="109016"/>
                    <a:pt x="115023" y="109016"/>
                  </a:cubicBezTo>
                  <a:close/>
                  <a:moveTo>
                    <a:pt x="18175" y="13202"/>
                  </a:moveTo>
                  <a:lnTo>
                    <a:pt x="9495" y="4555"/>
                  </a:lnTo>
                  <a:lnTo>
                    <a:pt x="4568" y="9461"/>
                  </a:lnTo>
                  <a:lnTo>
                    <a:pt x="13248" y="18108"/>
                  </a:lnTo>
                  <a:cubicBezTo>
                    <a:pt x="13248" y="18108"/>
                    <a:pt x="18175" y="13202"/>
                    <a:pt x="18175" y="13202"/>
                  </a:cubicBezTo>
                  <a:close/>
                  <a:moveTo>
                    <a:pt x="88994" y="19742"/>
                  </a:moveTo>
                  <a:cubicBezTo>
                    <a:pt x="88994" y="18187"/>
                    <a:pt x="89536" y="16787"/>
                    <a:pt x="90636" y="15538"/>
                  </a:cubicBezTo>
                  <a:lnTo>
                    <a:pt x="101891" y="4555"/>
                  </a:lnTo>
                  <a:cubicBezTo>
                    <a:pt x="94697" y="2375"/>
                    <a:pt x="88441" y="3936"/>
                    <a:pt x="83129" y="9227"/>
                  </a:cubicBezTo>
                  <a:cubicBezTo>
                    <a:pt x="80314" y="12031"/>
                    <a:pt x="78516" y="15499"/>
                    <a:pt x="77734" y="19625"/>
                  </a:cubicBezTo>
                  <a:cubicBezTo>
                    <a:pt x="76952" y="23756"/>
                    <a:pt x="77264" y="27615"/>
                    <a:pt x="78672" y="31194"/>
                  </a:cubicBezTo>
                  <a:cubicBezTo>
                    <a:pt x="78985" y="31975"/>
                    <a:pt x="78907" y="32677"/>
                    <a:pt x="78437" y="33302"/>
                  </a:cubicBezTo>
                  <a:lnTo>
                    <a:pt x="33412" y="78167"/>
                  </a:lnTo>
                  <a:cubicBezTo>
                    <a:pt x="32787" y="78791"/>
                    <a:pt x="32083" y="78870"/>
                    <a:pt x="31307" y="78401"/>
                  </a:cubicBezTo>
                  <a:cubicBezTo>
                    <a:pt x="29111" y="77465"/>
                    <a:pt x="26693" y="77002"/>
                    <a:pt x="24034" y="77002"/>
                  </a:cubicBezTo>
                  <a:cubicBezTo>
                    <a:pt x="18404" y="77002"/>
                    <a:pt x="13634" y="79026"/>
                    <a:pt x="9730" y="83073"/>
                  </a:cubicBezTo>
                  <a:cubicBezTo>
                    <a:pt x="4412" y="88220"/>
                    <a:pt x="2697" y="94291"/>
                    <a:pt x="4568" y="101305"/>
                  </a:cubicBezTo>
                  <a:lnTo>
                    <a:pt x="15594" y="90321"/>
                  </a:lnTo>
                  <a:cubicBezTo>
                    <a:pt x="16684" y="89234"/>
                    <a:pt x="18091" y="88649"/>
                    <a:pt x="19811" y="88565"/>
                  </a:cubicBezTo>
                  <a:cubicBezTo>
                    <a:pt x="21532" y="88493"/>
                    <a:pt x="22939" y="89000"/>
                    <a:pt x="24034" y="90087"/>
                  </a:cubicBezTo>
                  <a:lnTo>
                    <a:pt x="29664" y="95930"/>
                  </a:lnTo>
                  <a:cubicBezTo>
                    <a:pt x="30754" y="97179"/>
                    <a:pt x="31307" y="98579"/>
                    <a:pt x="31307" y="100134"/>
                  </a:cubicBezTo>
                  <a:cubicBezTo>
                    <a:pt x="31307" y="101695"/>
                    <a:pt x="30675" y="103095"/>
                    <a:pt x="29430" y="104344"/>
                  </a:cubicBezTo>
                  <a:lnTo>
                    <a:pt x="18404" y="115327"/>
                  </a:lnTo>
                  <a:cubicBezTo>
                    <a:pt x="21688" y="116414"/>
                    <a:pt x="25012" y="116532"/>
                    <a:pt x="28374" y="115679"/>
                  </a:cubicBezTo>
                  <a:cubicBezTo>
                    <a:pt x="31731" y="114820"/>
                    <a:pt x="34663" y="113142"/>
                    <a:pt x="37166" y="110650"/>
                  </a:cubicBezTo>
                  <a:cubicBezTo>
                    <a:pt x="39981" y="107845"/>
                    <a:pt x="41774" y="104383"/>
                    <a:pt x="42561" y="100251"/>
                  </a:cubicBezTo>
                  <a:cubicBezTo>
                    <a:pt x="43343" y="96126"/>
                    <a:pt x="43031" y="92273"/>
                    <a:pt x="41623" y="88682"/>
                  </a:cubicBezTo>
                  <a:cubicBezTo>
                    <a:pt x="41305" y="87907"/>
                    <a:pt x="41388" y="87205"/>
                    <a:pt x="41858" y="86580"/>
                  </a:cubicBezTo>
                  <a:lnTo>
                    <a:pt x="86883" y="41709"/>
                  </a:lnTo>
                  <a:cubicBezTo>
                    <a:pt x="87503" y="41247"/>
                    <a:pt x="88207" y="41168"/>
                    <a:pt x="88994" y="41481"/>
                  </a:cubicBezTo>
                  <a:cubicBezTo>
                    <a:pt x="91178" y="42412"/>
                    <a:pt x="93602" y="42880"/>
                    <a:pt x="96261" y="42880"/>
                  </a:cubicBezTo>
                  <a:cubicBezTo>
                    <a:pt x="101891" y="42880"/>
                    <a:pt x="106734" y="40934"/>
                    <a:pt x="110800" y="37037"/>
                  </a:cubicBezTo>
                  <a:cubicBezTo>
                    <a:pt x="115961" y="31746"/>
                    <a:pt x="117603" y="25585"/>
                    <a:pt x="115727" y="18577"/>
                  </a:cubicBezTo>
                  <a:lnTo>
                    <a:pt x="104706" y="29560"/>
                  </a:lnTo>
                  <a:cubicBezTo>
                    <a:pt x="103606" y="30653"/>
                    <a:pt x="102243" y="31194"/>
                    <a:pt x="100601" y="31194"/>
                  </a:cubicBezTo>
                  <a:cubicBezTo>
                    <a:pt x="98959" y="31194"/>
                    <a:pt x="97512" y="30653"/>
                    <a:pt x="96261" y="29560"/>
                  </a:cubicBezTo>
                  <a:lnTo>
                    <a:pt x="90636" y="23952"/>
                  </a:lnTo>
                  <a:cubicBezTo>
                    <a:pt x="89536" y="22708"/>
                    <a:pt x="88994" y="21303"/>
                    <a:pt x="88994" y="19742"/>
                  </a:cubicBezTo>
                  <a:close/>
                  <a:moveTo>
                    <a:pt x="93446" y="18343"/>
                  </a:moveTo>
                  <a:cubicBezTo>
                    <a:pt x="92351" y="19279"/>
                    <a:pt x="92351" y="20210"/>
                    <a:pt x="93446" y="21147"/>
                  </a:cubicBezTo>
                  <a:lnTo>
                    <a:pt x="99076" y="26756"/>
                  </a:lnTo>
                  <a:cubicBezTo>
                    <a:pt x="100014" y="27849"/>
                    <a:pt x="100953" y="27849"/>
                    <a:pt x="101891" y="26756"/>
                  </a:cubicBezTo>
                  <a:lnTo>
                    <a:pt x="115023" y="13670"/>
                  </a:lnTo>
                  <a:cubicBezTo>
                    <a:pt x="115492" y="13202"/>
                    <a:pt x="116078" y="13046"/>
                    <a:pt x="116782" y="13202"/>
                  </a:cubicBezTo>
                  <a:cubicBezTo>
                    <a:pt x="117486" y="13358"/>
                    <a:pt x="117911" y="13749"/>
                    <a:pt x="118072" y="14367"/>
                  </a:cubicBezTo>
                  <a:cubicBezTo>
                    <a:pt x="119944" y="18577"/>
                    <a:pt x="120452" y="22981"/>
                    <a:pt x="119597" y="27576"/>
                  </a:cubicBezTo>
                  <a:cubicBezTo>
                    <a:pt x="118732" y="32170"/>
                    <a:pt x="116665" y="36184"/>
                    <a:pt x="113381" y="39607"/>
                  </a:cubicBezTo>
                  <a:cubicBezTo>
                    <a:pt x="108689" y="44285"/>
                    <a:pt x="102980" y="46621"/>
                    <a:pt x="96261" y="46621"/>
                  </a:cubicBezTo>
                  <a:cubicBezTo>
                    <a:pt x="93602" y="46621"/>
                    <a:pt x="91100" y="46153"/>
                    <a:pt x="88760" y="45216"/>
                  </a:cubicBezTo>
                  <a:lnTo>
                    <a:pt x="45377" y="88448"/>
                  </a:lnTo>
                  <a:cubicBezTo>
                    <a:pt x="46935" y="92658"/>
                    <a:pt x="47209" y="97062"/>
                    <a:pt x="46198" y="101656"/>
                  </a:cubicBezTo>
                  <a:cubicBezTo>
                    <a:pt x="45175" y="106250"/>
                    <a:pt x="43031" y="110109"/>
                    <a:pt x="39746" y="113220"/>
                  </a:cubicBezTo>
                  <a:cubicBezTo>
                    <a:pt x="35367" y="117741"/>
                    <a:pt x="30134" y="120000"/>
                    <a:pt x="24034" y="120000"/>
                  </a:cubicBezTo>
                  <a:cubicBezTo>
                    <a:pt x="20750" y="120000"/>
                    <a:pt x="17544" y="119219"/>
                    <a:pt x="14421" y="117663"/>
                  </a:cubicBezTo>
                  <a:cubicBezTo>
                    <a:pt x="13796" y="117351"/>
                    <a:pt x="13399" y="116883"/>
                    <a:pt x="13248" y="116258"/>
                  </a:cubicBezTo>
                  <a:cubicBezTo>
                    <a:pt x="13092" y="115634"/>
                    <a:pt x="13248" y="115093"/>
                    <a:pt x="13718" y="114625"/>
                  </a:cubicBezTo>
                  <a:lnTo>
                    <a:pt x="26849" y="101539"/>
                  </a:lnTo>
                  <a:cubicBezTo>
                    <a:pt x="27788" y="100603"/>
                    <a:pt x="27788" y="99666"/>
                    <a:pt x="26849" y="98735"/>
                  </a:cubicBezTo>
                  <a:lnTo>
                    <a:pt x="21219" y="92658"/>
                  </a:lnTo>
                  <a:cubicBezTo>
                    <a:pt x="20281" y="91877"/>
                    <a:pt x="19342" y="91955"/>
                    <a:pt x="18404" y="92892"/>
                  </a:cubicBezTo>
                  <a:lnTo>
                    <a:pt x="5272" y="106211"/>
                  </a:lnTo>
                  <a:cubicBezTo>
                    <a:pt x="4803" y="106680"/>
                    <a:pt x="4217" y="106836"/>
                    <a:pt x="3518" y="106680"/>
                  </a:cubicBezTo>
                  <a:cubicBezTo>
                    <a:pt x="2815" y="106524"/>
                    <a:pt x="2379" y="106133"/>
                    <a:pt x="2228" y="105509"/>
                  </a:cubicBezTo>
                  <a:cubicBezTo>
                    <a:pt x="351" y="101305"/>
                    <a:pt x="-156" y="96906"/>
                    <a:pt x="703" y="92306"/>
                  </a:cubicBezTo>
                  <a:cubicBezTo>
                    <a:pt x="1558" y="87712"/>
                    <a:pt x="3636" y="83698"/>
                    <a:pt x="6914" y="80269"/>
                  </a:cubicBezTo>
                  <a:cubicBezTo>
                    <a:pt x="11606" y="75597"/>
                    <a:pt x="17309" y="73261"/>
                    <a:pt x="24034" y="73261"/>
                  </a:cubicBezTo>
                  <a:cubicBezTo>
                    <a:pt x="26693" y="73261"/>
                    <a:pt x="29195" y="73729"/>
                    <a:pt x="31541" y="74660"/>
                  </a:cubicBezTo>
                  <a:lnTo>
                    <a:pt x="74924" y="31428"/>
                  </a:lnTo>
                  <a:cubicBezTo>
                    <a:pt x="73355" y="27224"/>
                    <a:pt x="73081" y="22825"/>
                    <a:pt x="74103" y="18226"/>
                  </a:cubicBezTo>
                  <a:cubicBezTo>
                    <a:pt x="75114" y="13631"/>
                    <a:pt x="77264" y="9779"/>
                    <a:pt x="80549" y="6657"/>
                  </a:cubicBezTo>
                  <a:cubicBezTo>
                    <a:pt x="83833" y="3233"/>
                    <a:pt x="87821" y="1131"/>
                    <a:pt x="92507" y="351"/>
                  </a:cubicBezTo>
                  <a:cubicBezTo>
                    <a:pt x="97199" y="-429"/>
                    <a:pt x="101657" y="195"/>
                    <a:pt x="105874" y="2219"/>
                  </a:cubicBezTo>
                  <a:cubicBezTo>
                    <a:pt x="106499" y="2531"/>
                    <a:pt x="106890" y="2999"/>
                    <a:pt x="107047" y="3618"/>
                  </a:cubicBezTo>
                  <a:cubicBezTo>
                    <a:pt x="107203" y="4242"/>
                    <a:pt x="107047" y="4789"/>
                    <a:pt x="106577" y="5257"/>
                  </a:cubicBezTo>
                  <a:cubicBezTo>
                    <a:pt x="106577" y="5257"/>
                    <a:pt x="93446" y="18343"/>
                    <a:pt x="93446" y="18343"/>
                  </a:cubicBezTo>
                  <a:close/>
                  <a:moveTo>
                    <a:pt x="22157" y="14602"/>
                  </a:moveTo>
                  <a:lnTo>
                    <a:pt x="19577" y="16938"/>
                  </a:lnTo>
                  <a:lnTo>
                    <a:pt x="48421" y="45450"/>
                  </a:lnTo>
                  <a:cubicBezTo>
                    <a:pt x="49203" y="46387"/>
                    <a:pt x="49203" y="47318"/>
                    <a:pt x="48421" y="48255"/>
                  </a:cubicBezTo>
                  <a:cubicBezTo>
                    <a:pt x="47951" y="48567"/>
                    <a:pt x="47482" y="48723"/>
                    <a:pt x="47019" y="48723"/>
                  </a:cubicBezTo>
                  <a:cubicBezTo>
                    <a:pt x="46549" y="48723"/>
                    <a:pt x="46080" y="48567"/>
                    <a:pt x="45611" y="48255"/>
                  </a:cubicBezTo>
                  <a:lnTo>
                    <a:pt x="17002" y="19514"/>
                  </a:lnTo>
                  <a:lnTo>
                    <a:pt x="14656" y="22084"/>
                  </a:lnTo>
                  <a:cubicBezTo>
                    <a:pt x="14187" y="22396"/>
                    <a:pt x="13718" y="22547"/>
                    <a:pt x="13248" y="22547"/>
                  </a:cubicBezTo>
                  <a:cubicBezTo>
                    <a:pt x="12779" y="22547"/>
                    <a:pt x="12310" y="22396"/>
                    <a:pt x="11841" y="22084"/>
                  </a:cubicBezTo>
                  <a:lnTo>
                    <a:pt x="586" y="10866"/>
                  </a:lnTo>
                  <a:cubicBezTo>
                    <a:pt x="-195" y="9929"/>
                    <a:pt x="-195" y="8993"/>
                    <a:pt x="586" y="8062"/>
                  </a:cubicBezTo>
                  <a:lnTo>
                    <a:pt x="8087" y="579"/>
                  </a:lnTo>
                  <a:cubicBezTo>
                    <a:pt x="9026" y="-195"/>
                    <a:pt x="9964" y="-195"/>
                    <a:pt x="10902" y="579"/>
                  </a:cubicBezTo>
                  <a:lnTo>
                    <a:pt x="22157" y="11797"/>
                  </a:lnTo>
                  <a:cubicBezTo>
                    <a:pt x="22939" y="12734"/>
                    <a:pt x="22939" y="13670"/>
                    <a:pt x="22157" y="14602"/>
                  </a:cubicBezTo>
                  <a:close/>
                </a:path>
              </a:pathLst>
            </a:custGeom>
            <a:solidFill>
              <a:schemeClr val="tx2"/>
            </a:solidFill>
            <a:ln>
              <a:noFill/>
            </a:ln>
          </p:spPr>
          <p:txBody>
            <a:bodyPr anchor="ctr"/>
            <a:lstStyle/>
            <a:p>
              <a:pPr algn="ctr"/>
            </a:p>
          </p:txBody>
        </p:sp>
        <p:sp>
          <p:nvSpPr>
            <p:cNvPr id="25" name="iṧḷîḋé"/>
            <p:cNvSpPr/>
            <p:nvPr/>
          </p:nvSpPr>
          <p:spPr>
            <a:xfrm>
              <a:off x="7036372" y="3576936"/>
              <a:ext cx="307205" cy="351057"/>
            </a:xfrm>
            <a:custGeom>
              <a:avLst/>
              <a:gdLst/>
              <a:ahLst/>
              <a:cxnLst/>
              <a:rect l="0" t="0" r="0" b="0"/>
              <a:pathLst>
                <a:path w="120000" h="120000" extrusionOk="0">
                  <a:moveTo>
                    <a:pt x="34283" y="88122"/>
                  </a:moveTo>
                  <a:cubicBezTo>
                    <a:pt x="34283" y="86877"/>
                    <a:pt x="34994" y="86250"/>
                    <a:pt x="36427" y="86250"/>
                  </a:cubicBezTo>
                  <a:lnTo>
                    <a:pt x="83572" y="86250"/>
                  </a:lnTo>
                  <a:cubicBezTo>
                    <a:pt x="85000" y="86250"/>
                    <a:pt x="85716" y="86877"/>
                    <a:pt x="85716" y="88122"/>
                  </a:cubicBezTo>
                  <a:cubicBezTo>
                    <a:pt x="85716" y="89377"/>
                    <a:pt x="85000" y="90000"/>
                    <a:pt x="83572" y="90000"/>
                  </a:cubicBezTo>
                  <a:lnTo>
                    <a:pt x="36427" y="90000"/>
                  </a:lnTo>
                  <a:cubicBezTo>
                    <a:pt x="34994" y="90000"/>
                    <a:pt x="34283" y="89377"/>
                    <a:pt x="34283" y="88122"/>
                  </a:cubicBezTo>
                  <a:close/>
                  <a:moveTo>
                    <a:pt x="34283" y="73127"/>
                  </a:moveTo>
                  <a:cubicBezTo>
                    <a:pt x="34283" y="71877"/>
                    <a:pt x="34994" y="71250"/>
                    <a:pt x="36427" y="71250"/>
                  </a:cubicBezTo>
                  <a:lnTo>
                    <a:pt x="83572" y="71250"/>
                  </a:lnTo>
                  <a:cubicBezTo>
                    <a:pt x="85000" y="71250"/>
                    <a:pt x="85716" y="71877"/>
                    <a:pt x="85716" y="73127"/>
                  </a:cubicBezTo>
                  <a:cubicBezTo>
                    <a:pt x="85716" y="74377"/>
                    <a:pt x="85000" y="75000"/>
                    <a:pt x="83572" y="75000"/>
                  </a:cubicBezTo>
                  <a:lnTo>
                    <a:pt x="36427" y="75000"/>
                  </a:lnTo>
                  <a:cubicBezTo>
                    <a:pt x="34994" y="75000"/>
                    <a:pt x="34283" y="74377"/>
                    <a:pt x="34283" y="73127"/>
                  </a:cubicBezTo>
                  <a:close/>
                  <a:moveTo>
                    <a:pt x="34283" y="58127"/>
                  </a:moveTo>
                  <a:cubicBezTo>
                    <a:pt x="34283" y="56877"/>
                    <a:pt x="34994" y="56250"/>
                    <a:pt x="36427" y="56250"/>
                  </a:cubicBezTo>
                  <a:lnTo>
                    <a:pt x="83572" y="56250"/>
                  </a:lnTo>
                  <a:cubicBezTo>
                    <a:pt x="85000" y="56250"/>
                    <a:pt x="85716" y="56877"/>
                    <a:pt x="85716" y="58127"/>
                  </a:cubicBezTo>
                  <a:cubicBezTo>
                    <a:pt x="85716" y="59377"/>
                    <a:pt x="85000" y="60000"/>
                    <a:pt x="83572" y="60000"/>
                  </a:cubicBezTo>
                  <a:lnTo>
                    <a:pt x="36427" y="60000"/>
                  </a:lnTo>
                  <a:cubicBezTo>
                    <a:pt x="34994" y="60000"/>
                    <a:pt x="34283" y="59377"/>
                    <a:pt x="34283" y="58127"/>
                  </a:cubicBezTo>
                  <a:close/>
                  <a:moveTo>
                    <a:pt x="34283" y="43127"/>
                  </a:moveTo>
                  <a:cubicBezTo>
                    <a:pt x="34283" y="41877"/>
                    <a:pt x="34994" y="41250"/>
                    <a:pt x="36427" y="41250"/>
                  </a:cubicBezTo>
                  <a:lnTo>
                    <a:pt x="83572" y="41250"/>
                  </a:lnTo>
                  <a:cubicBezTo>
                    <a:pt x="85000" y="41250"/>
                    <a:pt x="85716" y="41877"/>
                    <a:pt x="85716" y="43127"/>
                  </a:cubicBezTo>
                  <a:cubicBezTo>
                    <a:pt x="85716" y="44377"/>
                    <a:pt x="85000" y="45000"/>
                    <a:pt x="83572" y="45000"/>
                  </a:cubicBezTo>
                  <a:lnTo>
                    <a:pt x="36427" y="45000"/>
                  </a:lnTo>
                  <a:cubicBezTo>
                    <a:pt x="34994" y="45000"/>
                    <a:pt x="34283" y="44377"/>
                    <a:pt x="34283" y="43127"/>
                  </a:cubicBezTo>
                  <a:close/>
                  <a:moveTo>
                    <a:pt x="34283" y="18750"/>
                  </a:moveTo>
                  <a:cubicBezTo>
                    <a:pt x="34283" y="21250"/>
                    <a:pt x="35711" y="22500"/>
                    <a:pt x="38572" y="22500"/>
                  </a:cubicBezTo>
                  <a:lnTo>
                    <a:pt x="81427" y="22500"/>
                  </a:lnTo>
                  <a:cubicBezTo>
                    <a:pt x="84283" y="22500"/>
                    <a:pt x="85716" y="21250"/>
                    <a:pt x="85716" y="18750"/>
                  </a:cubicBezTo>
                  <a:lnTo>
                    <a:pt x="85716" y="3750"/>
                  </a:lnTo>
                  <a:lnTo>
                    <a:pt x="34283" y="3750"/>
                  </a:lnTo>
                  <a:cubicBezTo>
                    <a:pt x="34283" y="3750"/>
                    <a:pt x="34283" y="18750"/>
                    <a:pt x="34283" y="18750"/>
                  </a:cubicBezTo>
                  <a:close/>
                  <a:moveTo>
                    <a:pt x="32277" y="24255"/>
                  </a:moveTo>
                  <a:cubicBezTo>
                    <a:pt x="30755" y="22933"/>
                    <a:pt x="30000" y="21094"/>
                    <a:pt x="30000" y="18750"/>
                  </a:cubicBezTo>
                  <a:lnTo>
                    <a:pt x="30000" y="1872"/>
                  </a:lnTo>
                  <a:cubicBezTo>
                    <a:pt x="30000" y="627"/>
                    <a:pt x="30711" y="0"/>
                    <a:pt x="32144" y="0"/>
                  </a:cubicBezTo>
                  <a:lnTo>
                    <a:pt x="87855" y="0"/>
                  </a:lnTo>
                  <a:cubicBezTo>
                    <a:pt x="89283" y="0"/>
                    <a:pt x="90000" y="627"/>
                    <a:pt x="90000" y="1872"/>
                  </a:cubicBezTo>
                  <a:lnTo>
                    <a:pt x="90000" y="18750"/>
                  </a:lnTo>
                  <a:cubicBezTo>
                    <a:pt x="90000" y="21094"/>
                    <a:pt x="89238" y="22933"/>
                    <a:pt x="87722" y="24255"/>
                  </a:cubicBezTo>
                  <a:cubicBezTo>
                    <a:pt x="86205" y="25588"/>
                    <a:pt x="84105" y="26250"/>
                    <a:pt x="81427" y="26250"/>
                  </a:cubicBezTo>
                  <a:lnTo>
                    <a:pt x="38572" y="26250"/>
                  </a:lnTo>
                  <a:cubicBezTo>
                    <a:pt x="35894" y="26250"/>
                    <a:pt x="33794" y="25588"/>
                    <a:pt x="32277" y="24255"/>
                  </a:cubicBezTo>
                  <a:close/>
                  <a:moveTo>
                    <a:pt x="17144" y="18750"/>
                  </a:moveTo>
                  <a:lnTo>
                    <a:pt x="17144" y="105000"/>
                  </a:lnTo>
                  <a:lnTo>
                    <a:pt x="102855" y="105000"/>
                  </a:lnTo>
                  <a:lnTo>
                    <a:pt x="102855" y="18750"/>
                  </a:lnTo>
                  <a:lnTo>
                    <a:pt x="96427" y="18750"/>
                  </a:lnTo>
                  <a:cubicBezTo>
                    <a:pt x="95000" y="18750"/>
                    <a:pt x="94283" y="18127"/>
                    <a:pt x="94283" y="16872"/>
                  </a:cubicBezTo>
                  <a:cubicBezTo>
                    <a:pt x="94283" y="15627"/>
                    <a:pt x="95000" y="15000"/>
                    <a:pt x="96427" y="15000"/>
                  </a:cubicBezTo>
                  <a:lnTo>
                    <a:pt x="105000" y="15000"/>
                  </a:lnTo>
                  <a:cubicBezTo>
                    <a:pt x="106427" y="15000"/>
                    <a:pt x="107144" y="15627"/>
                    <a:pt x="107144" y="16872"/>
                  </a:cubicBezTo>
                  <a:lnTo>
                    <a:pt x="107144" y="106872"/>
                  </a:lnTo>
                  <a:cubicBezTo>
                    <a:pt x="107144" y="108127"/>
                    <a:pt x="106427" y="108750"/>
                    <a:pt x="105000" y="108750"/>
                  </a:cubicBezTo>
                  <a:lnTo>
                    <a:pt x="15000" y="108750"/>
                  </a:lnTo>
                  <a:cubicBezTo>
                    <a:pt x="13566" y="108750"/>
                    <a:pt x="12855" y="108127"/>
                    <a:pt x="12855" y="106872"/>
                  </a:cubicBezTo>
                  <a:lnTo>
                    <a:pt x="12855" y="16872"/>
                  </a:lnTo>
                  <a:cubicBezTo>
                    <a:pt x="12855" y="15627"/>
                    <a:pt x="13566" y="15000"/>
                    <a:pt x="15000" y="15000"/>
                  </a:cubicBezTo>
                  <a:lnTo>
                    <a:pt x="23572" y="15000"/>
                  </a:lnTo>
                  <a:cubicBezTo>
                    <a:pt x="25000" y="15000"/>
                    <a:pt x="25716" y="15627"/>
                    <a:pt x="25716" y="16872"/>
                  </a:cubicBezTo>
                  <a:cubicBezTo>
                    <a:pt x="25716" y="18127"/>
                    <a:pt x="25000" y="18750"/>
                    <a:pt x="23572" y="18750"/>
                  </a:cubicBezTo>
                  <a:cubicBezTo>
                    <a:pt x="23572" y="18750"/>
                    <a:pt x="17144" y="18750"/>
                    <a:pt x="17144" y="18750"/>
                  </a:cubicBezTo>
                  <a:close/>
                  <a:moveTo>
                    <a:pt x="1872" y="118361"/>
                  </a:moveTo>
                  <a:cubicBezTo>
                    <a:pt x="622" y="117266"/>
                    <a:pt x="0" y="115933"/>
                    <a:pt x="0" y="114377"/>
                  </a:cubicBezTo>
                  <a:lnTo>
                    <a:pt x="0" y="9372"/>
                  </a:lnTo>
                  <a:cubicBezTo>
                    <a:pt x="0" y="7816"/>
                    <a:pt x="622" y="6483"/>
                    <a:pt x="1872" y="5388"/>
                  </a:cubicBezTo>
                  <a:cubicBezTo>
                    <a:pt x="3122" y="4300"/>
                    <a:pt x="4638" y="3750"/>
                    <a:pt x="6427" y="3750"/>
                  </a:cubicBezTo>
                  <a:lnTo>
                    <a:pt x="23572" y="3750"/>
                  </a:lnTo>
                  <a:cubicBezTo>
                    <a:pt x="25000" y="3750"/>
                    <a:pt x="25716" y="4377"/>
                    <a:pt x="25716" y="5622"/>
                  </a:cubicBezTo>
                  <a:cubicBezTo>
                    <a:pt x="25716" y="6877"/>
                    <a:pt x="25000" y="7500"/>
                    <a:pt x="23572" y="7500"/>
                  </a:cubicBezTo>
                  <a:lnTo>
                    <a:pt x="6427" y="7500"/>
                  </a:lnTo>
                  <a:cubicBezTo>
                    <a:pt x="4994" y="7500"/>
                    <a:pt x="4283" y="8127"/>
                    <a:pt x="4283" y="9372"/>
                  </a:cubicBezTo>
                  <a:lnTo>
                    <a:pt x="4283" y="114377"/>
                  </a:lnTo>
                  <a:cubicBezTo>
                    <a:pt x="4283" y="115622"/>
                    <a:pt x="4994" y="116250"/>
                    <a:pt x="6427" y="116250"/>
                  </a:cubicBezTo>
                  <a:lnTo>
                    <a:pt x="113572" y="116250"/>
                  </a:lnTo>
                  <a:cubicBezTo>
                    <a:pt x="115000" y="116250"/>
                    <a:pt x="115716" y="115622"/>
                    <a:pt x="115716" y="114377"/>
                  </a:cubicBezTo>
                  <a:lnTo>
                    <a:pt x="115716" y="9372"/>
                  </a:lnTo>
                  <a:cubicBezTo>
                    <a:pt x="115716" y="8127"/>
                    <a:pt x="115000" y="7500"/>
                    <a:pt x="113572" y="7500"/>
                  </a:cubicBezTo>
                  <a:lnTo>
                    <a:pt x="96427" y="7500"/>
                  </a:lnTo>
                  <a:cubicBezTo>
                    <a:pt x="95000" y="7500"/>
                    <a:pt x="94283" y="6877"/>
                    <a:pt x="94283" y="5622"/>
                  </a:cubicBezTo>
                  <a:cubicBezTo>
                    <a:pt x="94283" y="4377"/>
                    <a:pt x="95000" y="3750"/>
                    <a:pt x="96427" y="3750"/>
                  </a:cubicBezTo>
                  <a:lnTo>
                    <a:pt x="113572" y="3750"/>
                  </a:lnTo>
                  <a:cubicBezTo>
                    <a:pt x="115355" y="3750"/>
                    <a:pt x="116872" y="4300"/>
                    <a:pt x="118127" y="5388"/>
                  </a:cubicBezTo>
                  <a:cubicBezTo>
                    <a:pt x="119372" y="6483"/>
                    <a:pt x="120000" y="7816"/>
                    <a:pt x="120000" y="9372"/>
                  </a:cubicBezTo>
                  <a:lnTo>
                    <a:pt x="120000" y="114377"/>
                  </a:lnTo>
                  <a:cubicBezTo>
                    <a:pt x="120000" y="115933"/>
                    <a:pt x="119372" y="117266"/>
                    <a:pt x="118127" y="118361"/>
                  </a:cubicBezTo>
                  <a:cubicBezTo>
                    <a:pt x="116872" y="119450"/>
                    <a:pt x="115355" y="120000"/>
                    <a:pt x="113572" y="120000"/>
                  </a:cubicBezTo>
                  <a:lnTo>
                    <a:pt x="6427" y="120000"/>
                  </a:lnTo>
                  <a:cubicBezTo>
                    <a:pt x="4638" y="120000"/>
                    <a:pt x="3122" y="119450"/>
                    <a:pt x="1872" y="118361"/>
                  </a:cubicBezTo>
                  <a:close/>
                </a:path>
              </a:pathLst>
            </a:custGeom>
            <a:solidFill>
              <a:schemeClr val="tx2"/>
            </a:solidFill>
            <a:ln>
              <a:noFill/>
            </a:ln>
          </p:spPr>
          <p:txBody>
            <a:bodyPr anchor="ctr"/>
            <a:lstStyle/>
            <a:p>
              <a:pPr algn="ctr"/>
            </a:p>
          </p:txBody>
        </p:sp>
      </p:grpSp>
      <p:sp>
        <p:nvSpPr>
          <p:cNvPr id="3" name="文本框 2"/>
          <p:cNvSpPr txBox="1"/>
          <p:nvPr/>
        </p:nvSpPr>
        <p:spPr>
          <a:xfrm>
            <a:off x="6542405" y="3376930"/>
            <a:ext cx="1773555" cy="1476375"/>
          </a:xfrm>
          <a:prstGeom prst="rect">
            <a:avLst/>
          </a:prstGeom>
          <a:noFill/>
        </p:spPr>
        <p:txBody>
          <a:bodyPr wrap="square" rtlCol="0">
            <a:spAutoFit/>
          </a:bodyPr>
          <a:p>
            <a:r>
              <a:rPr lang="zh-CN" altLang="en-US"/>
              <a:t>缺乏与展馆联系渠道因而未能知晓开放时间及具体展品内容</a:t>
            </a:r>
            <a:endParaRPr lang="zh-CN" altLang="en-US"/>
          </a:p>
        </p:txBody>
      </p:sp>
      <p:sp>
        <p:nvSpPr>
          <p:cNvPr id="26" name="文本框 25" descr="7b0a202020202262756c6c6574223a20227b5c2263617465676f727949645c223a31303031322c5c2274656d706c61746549645c223a32303233313239397d222c0a20202020227461726765744d6f64756c65223a20226b6f6e6c696e6562756c6c6574220a7d0a"/>
          <p:cNvSpPr txBox="1"/>
          <p:nvPr/>
        </p:nvSpPr>
        <p:spPr>
          <a:xfrm>
            <a:off x="2687955" y="5248275"/>
            <a:ext cx="6813550" cy="1198880"/>
          </a:xfrm>
          <a:prstGeom prst="rect">
            <a:avLst/>
          </a:prstGeom>
          <a:noFill/>
        </p:spPr>
        <p:txBody>
          <a:bodyPr wrap="square" rtlCol="0">
            <a:spAutoFit/>
          </a:bodyPr>
          <a:p>
            <a:pPr indent="0">
              <a:buNone/>
            </a:pPr>
            <a:r>
              <a:rPr lang="en-US" altLang="zh-CN"/>
              <a:t>        </a:t>
            </a:r>
            <a:r>
              <a:rPr lang="zh-CN" altLang="en-US"/>
              <a:t>随着组内成员沟通的加强，大家积极参与讨论，建言献策，致力于找出解决之法。起初，我们对于延安精神只停留于空而泛的理解，课题切口过大，未能找准研究重心，我们将继续深入细化，避免让调研只浮于表面。</a:t>
            </a:r>
            <a:endParaRPr lang="zh-CN" altLang="en-US"/>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五边形 27"/>
          <p:cNvSpPr/>
          <p:nvPr/>
        </p:nvSpPr>
        <p:spPr>
          <a:xfrm>
            <a:off x="815417" y="1508787"/>
            <a:ext cx="10525631" cy="420047"/>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a:r>
              <a:rPr lang="en-US" altLang="zh-CN" sz="2135" kern="0">
                <a:solidFill>
                  <a:schemeClr val="bg1"/>
                </a:solidFill>
                <a:latin typeface="+mj-lt"/>
              </a:rPr>
              <a:t>01</a:t>
            </a:r>
            <a:endParaRPr lang="zh-CN" altLang="en-US" sz="2135" kern="0">
              <a:solidFill>
                <a:schemeClr val="bg1"/>
              </a:solidFill>
              <a:latin typeface="+mj-lt"/>
            </a:endParaRPr>
          </a:p>
        </p:txBody>
      </p:sp>
      <p:sp>
        <p:nvSpPr>
          <p:cNvPr id="29" name="五边形 28"/>
          <p:cNvSpPr/>
          <p:nvPr/>
        </p:nvSpPr>
        <p:spPr>
          <a:xfrm>
            <a:off x="3446823" y="1927802"/>
            <a:ext cx="7894224" cy="42004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a:r>
              <a:rPr lang="en-US" altLang="zh-CN" sz="2135" kern="0">
                <a:solidFill>
                  <a:schemeClr val="bg1"/>
                </a:solidFill>
                <a:latin typeface="+mj-lt"/>
              </a:rPr>
              <a:t>02</a:t>
            </a:r>
            <a:endParaRPr lang="zh-CN" altLang="en-US" sz="2135" kern="0">
              <a:solidFill>
                <a:schemeClr val="bg1"/>
              </a:solidFill>
              <a:latin typeface="+mj-lt"/>
            </a:endParaRPr>
          </a:p>
        </p:txBody>
      </p:sp>
      <p:sp>
        <p:nvSpPr>
          <p:cNvPr id="31" name="五边形 30"/>
          <p:cNvSpPr/>
          <p:nvPr/>
        </p:nvSpPr>
        <p:spPr>
          <a:xfrm>
            <a:off x="6078230" y="2347849"/>
            <a:ext cx="5262815" cy="420047"/>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a:r>
              <a:rPr lang="en-US" altLang="zh-CN" sz="2135" kern="0">
                <a:solidFill>
                  <a:schemeClr val="bg1"/>
                </a:solidFill>
                <a:latin typeface="+mj-lt"/>
              </a:rPr>
              <a:t>03</a:t>
            </a:r>
            <a:endParaRPr lang="zh-CN" altLang="en-US" sz="2135" kern="0">
              <a:solidFill>
                <a:schemeClr val="bg1"/>
              </a:solidFill>
              <a:latin typeface="+mj-lt"/>
            </a:endParaRPr>
          </a:p>
        </p:txBody>
      </p:sp>
      <p:sp>
        <p:nvSpPr>
          <p:cNvPr id="33" name="五边形 32"/>
          <p:cNvSpPr/>
          <p:nvPr/>
        </p:nvSpPr>
        <p:spPr>
          <a:xfrm>
            <a:off x="8709638" y="2767894"/>
            <a:ext cx="2631407" cy="42004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200"/>
            <a:r>
              <a:rPr lang="en-US" altLang="zh-CN" sz="2135" kern="0">
                <a:solidFill>
                  <a:schemeClr val="bg1"/>
                </a:solidFill>
                <a:latin typeface="+mj-lt"/>
              </a:rPr>
              <a:t>04</a:t>
            </a:r>
            <a:endParaRPr lang="zh-CN" altLang="en-US" sz="2135" kern="0">
              <a:solidFill>
                <a:schemeClr val="bg1"/>
              </a:solidFill>
              <a:latin typeface="+mj-lt"/>
            </a:endParaRPr>
          </a:p>
        </p:txBody>
      </p:sp>
      <p:sp>
        <p:nvSpPr>
          <p:cNvPr id="34" name="矩形 33"/>
          <p:cNvSpPr/>
          <p:nvPr/>
        </p:nvSpPr>
        <p:spPr>
          <a:xfrm>
            <a:off x="808113" y="2153149"/>
            <a:ext cx="2520277" cy="2353310"/>
          </a:xfrm>
          <a:prstGeom prst="rect">
            <a:avLst/>
          </a:prstGeom>
        </p:spPr>
        <p:txBody>
          <a:bodyPr wrap="square">
            <a:spAutoFit/>
          </a:bodyPr>
          <a:lstStyle/>
          <a:p>
            <a:pPr defTabSz="1219200">
              <a:lnSpc>
                <a:spcPct val="150000"/>
              </a:lnSpc>
            </a:pPr>
            <a:r>
              <a:rPr lang="zh-CN" altLang="en-US" sz="1400" kern="0" dirty="0">
                <a:solidFill>
                  <a:schemeClr val="tx1">
                    <a:lumMod val="65000"/>
                    <a:lumOff val="35000"/>
                  </a:schemeClr>
                </a:solidFill>
                <a:latin typeface="+mn-ea"/>
              </a:rPr>
              <a:t>延安时期是中国共产党在中国局部地区建立人民政权并不断扩大执政区域的重要时期，并由此诞生了影响深远的延安精神。延安精神内涵较为丰富，全心全意为人民服务便是其重要组成之一。</a:t>
            </a:r>
            <a:endParaRPr lang="zh-CN" altLang="en-US" sz="1400" kern="0" dirty="0">
              <a:solidFill>
                <a:schemeClr val="tx1">
                  <a:lumMod val="65000"/>
                  <a:lumOff val="35000"/>
                </a:schemeClr>
              </a:solidFill>
              <a:latin typeface="+mn-ea"/>
            </a:endParaRPr>
          </a:p>
        </p:txBody>
      </p:sp>
      <p:sp>
        <p:nvSpPr>
          <p:cNvPr id="38" name="矩形 37"/>
          <p:cNvSpPr/>
          <p:nvPr/>
        </p:nvSpPr>
        <p:spPr>
          <a:xfrm>
            <a:off x="8764905" y="3239135"/>
            <a:ext cx="2939415" cy="3646170"/>
          </a:xfrm>
          <a:prstGeom prst="rect">
            <a:avLst/>
          </a:prstGeom>
        </p:spPr>
        <p:txBody>
          <a:bodyPr wrap="square">
            <a:spAutoFit/>
          </a:bodyPr>
          <a:lstStyle/>
          <a:p>
            <a:pPr defTabSz="1219200">
              <a:lnSpc>
                <a:spcPct val="150000"/>
              </a:lnSpc>
            </a:pPr>
            <a:r>
              <a:rPr lang="zh-CN" altLang="en-US" sz="1400" kern="0" dirty="0">
                <a:solidFill>
                  <a:schemeClr val="tx1">
                    <a:lumMod val="65000"/>
                    <a:lumOff val="35000"/>
                  </a:schemeClr>
                </a:solidFill>
                <a:latin typeface="+mn-ea"/>
              </a:rPr>
              <a:t>如今中国特色社会主义建设事业正如火如荼，延安精神中全心全意为人民服务的精神也是建设者应始终坚守的初心。作为新时代的青年人我们有责任有义务让为人民服务的种子在我们心中生长发芽，并结合当今时代要求不断丰富发展，挖掘其新的内涵，让我们成长为真正符合当今社会需求的合格社会主义建设者、接班人，让祖国迎来更加美好璀璨的明天。</a:t>
            </a:r>
            <a:endParaRPr lang="zh-CN" altLang="en-US" sz="1400" kern="0" dirty="0">
              <a:solidFill>
                <a:schemeClr val="tx1">
                  <a:lumMod val="65000"/>
                  <a:lumOff val="35000"/>
                </a:schemeClr>
              </a:solidFill>
              <a:latin typeface="+mn-ea"/>
            </a:endParaRPr>
          </a:p>
        </p:txBody>
      </p:sp>
      <p:sp>
        <p:nvSpPr>
          <p:cNvPr id="40" name="矩形 39"/>
          <p:cNvSpPr/>
          <p:nvPr/>
        </p:nvSpPr>
        <p:spPr>
          <a:xfrm>
            <a:off x="3391893" y="2476463"/>
            <a:ext cx="2520277" cy="2030095"/>
          </a:xfrm>
          <a:prstGeom prst="rect">
            <a:avLst/>
          </a:prstGeom>
        </p:spPr>
        <p:txBody>
          <a:bodyPr wrap="square">
            <a:spAutoFit/>
          </a:bodyPr>
          <a:lstStyle/>
          <a:p>
            <a:pPr defTabSz="1219200">
              <a:lnSpc>
                <a:spcPct val="150000"/>
              </a:lnSpc>
            </a:pPr>
            <a:r>
              <a:rPr lang="zh-CN" altLang="en-US" sz="1400" kern="0" dirty="0">
                <a:solidFill>
                  <a:schemeClr val="tx1">
                    <a:lumMod val="65000"/>
                    <a:lumOff val="35000"/>
                  </a:schemeClr>
                </a:solidFill>
                <a:latin typeface="+mn-ea"/>
              </a:rPr>
              <a:t>延安精神是在中国特定时期产生的伟大精神，其倡导的全心全意为人民服务，极大程度上凝聚起全国抗战的信心和毅力，为中国革命事业走向成功提供了坚实的后盾和支持。</a:t>
            </a:r>
            <a:endParaRPr lang="zh-CN" altLang="en-US" sz="1400" kern="0" dirty="0">
              <a:solidFill>
                <a:schemeClr val="tx1">
                  <a:lumMod val="65000"/>
                  <a:lumOff val="35000"/>
                </a:schemeClr>
              </a:solidFill>
              <a:latin typeface="+mn-ea"/>
            </a:endParaRPr>
          </a:p>
        </p:txBody>
      </p:sp>
      <p:sp>
        <p:nvSpPr>
          <p:cNvPr id="44" name="矩形 43"/>
          <p:cNvSpPr/>
          <p:nvPr/>
        </p:nvSpPr>
        <p:spPr>
          <a:xfrm>
            <a:off x="6065805" y="2879886"/>
            <a:ext cx="2520277" cy="2353310"/>
          </a:xfrm>
          <a:prstGeom prst="rect">
            <a:avLst/>
          </a:prstGeom>
        </p:spPr>
        <p:txBody>
          <a:bodyPr wrap="square">
            <a:spAutoFit/>
          </a:bodyPr>
          <a:lstStyle/>
          <a:p>
            <a:pPr defTabSz="1219200">
              <a:lnSpc>
                <a:spcPct val="150000"/>
              </a:lnSpc>
            </a:pPr>
            <a:r>
              <a:rPr lang="zh-CN" altLang="en-US" sz="1400" kern="0" dirty="0">
                <a:solidFill>
                  <a:schemeClr val="tx1">
                    <a:lumMod val="65000"/>
                    <a:lumOff val="35000"/>
                  </a:schemeClr>
                </a:solidFill>
                <a:latin typeface="+mn-ea"/>
              </a:rPr>
              <a:t>一大批知青的到来不仅给延安革命区带来了青春的活力，同时其意气风发，大多接受过良好的教育，文化艺术等水平较高，潜移默化地促进了当地文化水平的提高，在一定程度上丰富发展了延安精神。</a:t>
            </a:r>
            <a:endParaRPr lang="zh-CN" altLang="en-US" sz="1400" kern="0" dirty="0">
              <a:solidFill>
                <a:schemeClr val="tx1">
                  <a:lumMod val="65000"/>
                  <a:lumOff val="35000"/>
                </a:schemeClr>
              </a:solidFill>
              <a:latin typeface="+mn-ea"/>
            </a:endParaRPr>
          </a:p>
        </p:txBody>
      </p:sp>
      <p:cxnSp>
        <p:nvCxnSpPr>
          <p:cNvPr id="48" name="直接连接符 47"/>
          <p:cNvCxnSpPr/>
          <p:nvPr/>
        </p:nvCxnSpPr>
        <p:spPr>
          <a:xfrm>
            <a:off x="3275687" y="3239040"/>
            <a:ext cx="0" cy="187014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975987" y="3729034"/>
            <a:ext cx="0" cy="13801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616280" y="4119466"/>
            <a:ext cx="0" cy="9897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文本占位符 5"/>
          <p:cNvSpPr>
            <a:spLocks noGrp="1"/>
          </p:cNvSpPr>
          <p:nvPr>
            <p:ph type="body" sz="quarter" idx="14"/>
          </p:nvPr>
        </p:nvSpPr>
        <p:spPr>
          <a:xfrm>
            <a:off x="695401" y="551397"/>
            <a:ext cx="6453645" cy="261610"/>
          </a:xfrm>
        </p:spPr>
        <p:txBody>
          <a:bodyPr/>
          <a:lstStyle/>
          <a:p>
            <a:r>
              <a:rPr lang="en-US" altLang="zh-CN" dirty="0"/>
              <a:t>Always believe that something wonderful is about to happen.</a:t>
            </a:r>
            <a:endParaRPr lang="en-US" altLang="zh-CN" dirty="0"/>
          </a:p>
        </p:txBody>
      </p:sp>
      <p:sp>
        <p:nvSpPr>
          <p:cNvPr id="22" name="文本占位符 7"/>
          <p:cNvSpPr>
            <a:spLocks noGrp="1"/>
          </p:cNvSpPr>
          <p:nvPr>
            <p:ph type="body" sz="quarter" idx="15"/>
          </p:nvPr>
        </p:nvSpPr>
        <p:spPr>
          <a:xfrm>
            <a:off x="695402" y="57750"/>
            <a:ext cx="7928834" cy="534035"/>
          </a:xfrm>
        </p:spPr>
        <p:txBody>
          <a:bodyPr/>
          <a:lstStyle/>
          <a:p>
            <a:r>
              <a:rPr lang="zh-CN" altLang="en-US" dirty="0"/>
              <a:t>主题观点阐述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wheel spokes="8"/>
      </p:transition>
    </mc:Choice>
    <mc:Fallback>
      <p:transition spd="med">
        <p:wheel spokes="8"/>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1156335" y="1038225"/>
            <a:ext cx="9879330" cy="1941830"/>
          </a:xfrm>
          <a:prstGeom prst="roundRect">
            <a:avLst>
              <a:gd name="adj" fmla="val 9001"/>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sp>
        <p:nvSpPr>
          <p:cNvPr id="31" name="TextBox 30"/>
          <p:cNvSpPr txBox="1"/>
          <p:nvPr/>
        </p:nvSpPr>
        <p:spPr>
          <a:xfrm>
            <a:off x="2382283" y="1040309"/>
            <a:ext cx="5472608" cy="378460"/>
          </a:xfrm>
          <a:prstGeom prst="rect">
            <a:avLst/>
          </a:prstGeom>
          <a:noFill/>
          <a:effectLst/>
        </p:spPr>
        <p:txBody>
          <a:bodyPr wrap="square" rtlCol="0">
            <a:spAutoFit/>
          </a:bodyPr>
          <a:lstStyle/>
          <a:p>
            <a:pPr defTabSz="1219200"/>
            <a:r>
              <a:rPr lang="zh-CN" altLang="en-US" sz="1865" b="1" kern="0" dirty="0">
                <a:solidFill>
                  <a:schemeClr val="tx1"/>
                </a:solidFill>
                <a:effectLst>
                  <a:outerShdw blurRad="38100" dist="19050" dir="2700000" algn="tl" rotWithShape="0">
                    <a:schemeClr val="dk1">
                      <a:alpha val="40000"/>
                    </a:schemeClr>
                  </a:outerShdw>
                </a:effectLst>
              </a:rPr>
              <a:t>调查背景</a:t>
            </a:r>
            <a:endParaRPr lang="zh-CN" altLang="en-US" sz="1865" b="1" kern="0" dirty="0">
              <a:solidFill>
                <a:schemeClr val="tx1"/>
              </a:solidFill>
              <a:effectLst>
                <a:outerShdw blurRad="38100" dist="19050" dir="2700000" algn="tl" rotWithShape="0">
                  <a:schemeClr val="dk1">
                    <a:alpha val="40000"/>
                  </a:schemeClr>
                </a:outerShdw>
              </a:effectLst>
            </a:endParaRPr>
          </a:p>
        </p:txBody>
      </p:sp>
      <p:sp>
        <p:nvSpPr>
          <p:cNvPr id="33" name="矩形 32"/>
          <p:cNvSpPr/>
          <p:nvPr/>
        </p:nvSpPr>
        <p:spPr>
          <a:xfrm>
            <a:off x="2435623" y="1912867"/>
            <a:ext cx="8100900" cy="359410"/>
          </a:xfrm>
          <a:prstGeom prst="rect">
            <a:avLst/>
          </a:prstGeom>
        </p:spPr>
        <p:txBody>
          <a:bodyPr wrap="square">
            <a:spAutoFit/>
          </a:bodyPr>
          <a:lstStyle/>
          <a:p>
            <a:pPr defTabSz="1219200">
              <a:lnSpc>
                <a:spcPct val="130000"/>
              </a:lnSpc>
              <a:spcBef>
                <a:spcPts val="800"/>
              </a:spcBef>
            </a:pPr>
            <a:endParaRPr lang="zh-CN" altLang="en-US" sz="1335" kern="0" dirty="0">
              <a:solidFill>
                <a:schemeClr val="tx1">
                  <a:lumMod val="65000"/>
                  <a:lumOff val="35000"/>
                </a:schemeClr>
              </a:solidFill>
            </a:endParaRPr>
          </a:p>
        </p:txBody>
      </p:sp>
      <p:sp>
        <p:nvSpPr>
          <p:cNvPr id="36" name="圆角矩形 35"/>
          <p:cNvSpPr/>
          <p:nvPr/>
        </p:nvSpPr>
        <p:spPr>
          <a:xfrm>
            <a:off x="1156335" y="2974975"/>
            <a:ext cx="9879330" cy="1804035"/>
          </a:xfrm>
          <a:prstGeom prst="roundRect">
            <a:avLst>
              <a:gd name="adj" fmla="val 900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sp>
        <p:nvSpPr>
          <p:cNvPr id="39" name="TextBox 38"/>
          <p:cNvSpPr txBox="1"/>
          <p:nvPr/>
        </p:nvSpPr>
        <p:spPr>
          <a:xfrm>
            <a:off x="2435623" y="3090386"/>
            <a:ext cx="5472608" cy="378460"/>
          </a:xfrm>
          <a:prstGeom prst="rect">
            <a:avLst/>
          </a:prstGeom>
          <a:noFill/>
          <a:effectLst/>
        </p:spPr>
        <p:txBody>
          <a:bodyPr wrap="square" rtlCol="0">
            <a:spAutoFit/>
          </a:bodyPr>
          <a:lstStyle/>
          <a:p>
            <a:pPr defTabSz="1219200"/>
            <a:r>
              <a:rPr lang="zh-CN" altLang="en-US" sz="1865" b="1" kern="0" dirty="0">
                <a:solidFill>
                  <a:schemeClr val="accent2"/>
                </a:solidFill>
              </a:rPr>
              <a:t>数据汇总（</a:t>
            </a:r>
            <a:r>
              <a:rPr lang="zh-CN" altLang="en-US" sz="1865" b="1" kern="0" dirty="0">
                <a:solidFill>
                  <a:schemeClr val="accent2"/>
                </a:solidFill>
              </a:rPr>
              <a:t>节选）</a:t>
            </a:r>
            <a:endParaRPr lang="zh-CN" altLang="en-US" sz="1865" b="1" kern="0" dirty="0">
              <a:solidFill>
                <a:schemeClr val="accent2"/>
              </a:solidFill>
            </a:endParaRPr>
          </a:p>
        </p:txBody>
      </p:sp>
      <p:sp>
        <p:nvSpPr>
          <p:cNvPr id="42" name="圆角矩形 41"/>
          <p:cNvSpPr/>
          <p:nvPr/>
        </p:nvSpPr>
        <p:spPr>
          <a:xfrm>
            <a:off x="1156335" y="4778375"/>
            <a:ext cx="9879330" cy="2105025"/>
          </a:xfrm>
          <a:prstGeom prst="roundRect">
            <a:avLst>
              <a:gd name="adj" fmla="val 900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kern="0">
              <a:solidFill>
                <a:sysClr val="windowText" lastClr="000000"/>
              </a:solidFill>
            </a:endParaRPr>
          </a:p>
        </p:txBody>
      </p:sp>
      <p:sp>
        <p:nvSpPr>
          <p:cNvPr id="45" name="TextBox 44"/>
          <p:cNvSpPr txBox="1"/>
          <p:nvPr/>
        </p:nvSpPr>
        <p:spPr>
          <a:xfrm>
            <a:off x="2435623" y="4822962"/>
            <a:ext cx="5472608" cy="378460"/>
          </a:xfrm>
          <a:prstGeom prst="rect">
            <a:avLst/>
          </a:prstGeom>
          <a:noFill/>
          <a:effectLst/>
        </p:spPr>
        <p:txBody>
          <a:bodyPr wrap="square" rtlCol="0">
            <a:spAutoFit/>
          </a:bodyPr>
          <a:lstStyle/>
          <a:p>
            <a:pPr defTabSz="1219200"/>
            <a:r>
              <a:rPr lang="zh-CN" altLang="en-US" sz="1865" b="1" kern="0" dirty="0">
                <a:solidFill>
                  <a:schemeClr val="accent2">
                    <a:lumMod val="75000"/>
                  </a:schemeClr>
                </a:solidFill>
              </a:rPr>
              <a:t>结论</a:t>
            </a:r>
            <a:endParaRPr lang="zh-CN" altLang="en-US" sz="1865" b="1" kern="0" dirty="0">
              <a:solidFill>
                <a:schemeClr val="accent2">
                  <a:lumMod val="75000"/>
                </a:schemeClr>
              </a:solidFill>
            </a:endParaRPr>
          </a:p>
        </p:txBody>
      </p:sp>
      <p:sp>
        <p:nvSpPr>
          <p:cNvPr id="51" name="矩形 50"/>
          <p:cNvSpPr/>
          <p:nvPr/>
        </p:nvSpPr>
        <p:spPr>
          <a:xfrm>
            <a:off x="2273935" y="5140325"/>
            <a:ext cx="8761730" cy="1793875"/>
          </a:xfrm>
          <a:prstGeom prst="rect">
            <a:avLst/>
          </a:prstGeom>
        </p:spPr>
        <p:txBody>
          <a:bodyPr wrap="square">
            <a:spAutoFit/>
          </a:bodyPr>
          <a:lstStyle/>
          <a:p>
            <a:pPr defTabSz="1219200">
              <a:lnSpc>
                <a:spcPct val="130000"/>
              </a:lnSpc>
              <a:spcBef>
                <a:spcPts val="800"/>
              </a:spcBef>
            </a:pPr>
            <a:r>
              <a:rPr lang="zh-CN" altLang="en-US" sz="1600" kern="0" dirty="0">
                <a:solidFill>
                  <a:schemeClr val="tx1">
                    <a:lumMod val="65000"/>
                    <a:lumOff val="35000"/>
                  </a:schemeClr>
                </a:solidFill>
                <a:latin typeface="方正姚体" panose="02010601030101010101" charset="-122"/>
                <a:ea typeface="方正姚体" panose="02010601030101010101" charset="-122"/>
                <a:cs typeface="方正姚体" panose="02010601030101010101" charset="-122"/>
              </a:rPr>
              <a:t>1.大部分的大学生对延安精神以及革命历史有一定了解，能够深刻认识到他们的意义，并对延安精神的传播和发扬保持乐观态度</a:t>
            </a:r>
            <a:endParaRPr lang="zh-CN" altLang="en-US" sz="1600" kern="0" dirty="0">
              <a:solidFill>
                <a:schemeClr val="tx1">
                  <a:lumMod val="65000"/>
                  <a:lumOff val="35000"/>
                </a:schemeClr>
              </a:solidFill>
              <a:latin typeface="方正姚体" panose="02010601030101010101" charset="-122"/>
              <a:ea typeface="方正姚体" panose="02010601030101010101" charset="-122"/>
              <a:cs typeface="方正姚体" panose="02010601030101010101" charset="-122"/>
            </a:endParaRPr>
          </a:p>
          <a:p>
            <a:pPr defTabSz="1219200">
              <a:lnSpc>
                <a:spcPct val="130000"/>
              </a:lnSpc>
              <a:spcBef>
                <a:spcPts val="800"/>
              </a:spcBef>
            </a:pPr>
            <a:r>
              <a:rPr lang="zh-CN" altLang="en-US" sz="1600" kern="0" dirty="0">
                <a:solidFill>
                  <a:schemeClr val="tx1">
                    <a:lumMod val="65000"/>
                    <a:lumOff val="35000"/>
                  </a:schemeClr>
                </a:solidFill>
                <a:latin typeface="方正姚体" panose="02010601030101010101" charset="-122"/>
                <a:ea typeface="方正姚体" panose="02010601030101010101" charset="-122"/>
                <a:cs typeface="方正姚体" panose="02010601030101010101" charset="-122"/>
              </a:rPr>
              <a:t>2.为了更好地传承红色精神可以做到以下几点：推广革命旧址红色旅游；高校可以进行红色教育讲座传播延安精神等红色精神；鼓励社会各界拿起历史书籍，了解历史，保持清醒，坚决抵抗历史虚无主义。</a:t>
            </a:r>
            <a:endParaRPr lang="zh-CN" altLang="en-US" sz="1600" kern="0" dirty="0">
              <a:solidFill>
                <a:schemeClr val="tx1">
                  <a:lumMod val="65000"/>
                  <a:lumOff val="35000"/>
                </a:schemeClr>
              </a:solidFill>
              <a:latin typeface="方正姚体" panose="02010601030101010101" charset="-122"/>
              <a:ea typeface="方正姚体" panose="02010601030101010101" charset="-122"/>
              <a:cs typeface="方正姚体" panose="02010601030101010101" charset="-122"/>
            </a:endParaRPr>
          </a:p>
        </p:txBody>
      </p:sp>
      <p:sp>
        <p:nvSpPr>
          <p:cNvPr id="22" name="文本占位符 7"/>
          <p:cNvSpPr>
            <a:spLocks noGrp="1"/>
          </p:cNvSpPr>
          <p:nvPr>
            <p:ph type="body" sz="quarter" idx="15"/>
          </p:nvPr>
        </p:nvSpPr>
        <p:spPr>
          <a:xfrm>
            <a:off x="695402" y="189830"/>
            <a:ext cx="7928834" cy="534035"/>
          </a:xfrm>
        </p:spPr>
        <p:txBody>
          <a:bodyPr/>
          <a:lstStyle/>
          <a:p>
            <a:r>
              <a:rPr lang="zh-CN" altLang="en-US" dirty="0"/>
              <a:t>问卷调查结果分析</a:t>
            </a:r>
            <a:endParaRPr lang="zh-CN" altLang="en-US" dirty="0"/>
          </a:p>
        </p:txBody>
      </p:sp>
      <p:grpSp>
        <p:nvGrpSpPr>
          <p:cNvPr id="23" name="组合 50"/>
          <p:cNvGrpSpPr/>
          <p:nvPr/>
        </p:nvGrpSpPr>
        <p:grpSpPr>
          <a:xfrm>
            <a:off x="1410676" y="1649144"/>
            <a:ext cx="684276" cy="719948"/>
            <a:chOff x="6523038" y="1993900"/>
            <a:chExt cx="1339850" cy="1409700"/>
          </a:xfrm>
          <a:solidFill>
            <a:schemeClr val="bg1"/>
          </a:solidFill>
          <a:effectLst>
            <a:outerShdw blurRad="50800" dist="38100" dir="2700000" algn="tl" rotWithShape="0">
              <a:prstClr val="black">
                <a:alpha val="40000"/>
              </a:prstClr>
            </a:outerShdw>
          </a:effectLst>
        </p:grpSpPr>
        <p:sp>
          <p:nvSpPr>
            <p:cNvPr id="24" name="Freeform 31"/>
            <p:cNvSpPr/>
            <p:nvPr/>
          </p:nvSpPr>
          <p:spPr bwMode="auto">
            <a:xfrm>
              <a:off x="7031038" y="2005013"/>
              <a:ext cx="325438" cy="163512"/>
            </a:xfrm>
            <a:custGeom>
              <a:avLst/>
              <a:gdLst>
                <a:gd name="T0" fmla="*/ 132 w 177"/>
                <a:gd name="T1" fmla="*/ 88 h 88"/>
                <a:gd name="T2" fmla="*/ 132 w 177"/>
                <a:gd name="T3" fmla="*/ 88 h 88"/>
                <a:gd name="T4" fmla="*/ 177 w 177"/>
                <a:gd name="T5" fmla="*/ 0 h 88"/>
                <a:gd name="T6" fmla="*/ 0 w 177"/>
                <a:gd name="T7" fmla="*/ 0 h 88"/>
                <a:gd name="T8" fmla="*/ 44 w 177"/>
                <a:gd name="T9" fmla="*/ 88 h 88"/>
                <a:gd name="T10" fmla="*/ 132 w 177"/>
                <a:gd name="T11" fmla="*/ 88 h 88"/>
              </a:gdLst>
              <a:ahLst/>
              <a:cxnLst>
                <a:cxn ang="0">
                  <a:pos x="T0" y="T1"/>
                </a:cxn>
                <a:cxn ang="0">
                  <a:pos x="T2" y="T3"/>
                </a:cxn>
                <a:cxn ang="0">
                  <a:pos x="T4" y="T5"/>
                </a:cxn>
                <a:cxn ang="0">
                  <a:pos x="T6" y="T7"/>
                </a:cxn>
                <a:cxn ang="0">
                  <a:pos x="T8" y="T9"/>
                </a:cxn>
                <a:cxn ang="0">
                  <a:pos x="T10" y="T11"/>
                </a:cxn>
              </a:cxnLst>
              <a:rect l="0" t="0" r="r" b="b"/>
              <a:pathLst>
                <a:path w="177" h="88">
                  <a:moveTo>
                    <a:pt x="132" y="88"/>
                  </a:moveTo>
                  <a:lnTo>
                    <a:pt x="132" y="88"/>
                  </a:lnTo>
                  <a:lnTo>
                    <a:pt x="177" y="0"/>
                  </a:lnTo>
                  <a:lnTo>
                    <a:pt x="0" y="0"/>
                  </a:lnTo>
                  <a:lnTo>
                    <a:pt x="44" y="88"/>
                  </a:lnTo>
                  <a:lnTo>
                    <a:pt x="132" y="88"/>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5" name="Freeform 32"/>
            <p:cNvSpPr/>
            <p:nvPr/>
          </p:nvSpPr>
          <p:spPr bwMode="auto">
            <a:xfrm>
              <a:off x="7092950" y="2205038"/>
              <a:ext cx="207963" cy="1127125"/>
            </a:xfrm>
            <a:custGeom>
              <a:avLst/>
              <a:gdLst>
                <a:gd name="T0" fmla="*/ 0 w 113"/>
                <a:gd name="T1" fmla="*/ 367 h 611"/>
                <a:gd name="T2" fmla="*/ 0 w 113"/>
                <a:gd name="T3" fmla="*/ 367 h 611"/>
                <a:gd name="T4" fmla="*/ 54 w 113"/>
                <a:gd name="T5" fmla="*/ 611 h 611"/>
                <a:gd name="T6" fmla="*/ 113 w 113"/>
                <a:gd name="T7" fmla="*/ 369 h 611"/>
                <a:gd name="T8" fmla="*/ 98 w 113"/>
                <a:gd name="T9" fmla="*/ 0 h 611"/>
                <a:gd name="T10" fmla="*/ 10 w 113"/>
                <a:gd name="T11" fmla="*/ 0 h 611"/>
                <a:gd name="T12" fmla="*/ 0 w 113"/>
                <a:gd name="T13" fmla="*/ 367 h 611"/>
              </a:gdLst>
              <a:ahLst/>
              <a:cxnLst>
                <a:cxn ang="0">
                  <a:pos x="T0" y="T1"/>
                </a:cxn>
                <a:cxn ang="0">
                  <a:pos x="T2" y="T3"/>
                </a:cxn>
                <a:cxn ang="0">
                  <a:pos x="T4" y="T5"/>
                </a:cxn>
                <a:cxn ang="0">
                  <a:pos x="T6" y="T7"/>
                </a:cxn>
                <a:cxn ang="0">
                  <a:pos x="T8" y="T9"/>
                </a:cxn>
                <a:cxn ang="0">
                  <a:pos x="T10" y="T11"/>
                </a:cxn>
                <a:cxn ang="0">
                  <a:pos x="T12" y="T13"/>
                </a:cxn>
              </a:cxnLst>
              <a:rect l="0" t="0" r="r" b="b"/>
              <a:pathLst>
                <a:path w="113" h="611">
                  <a:moveTo>
                    <a:pt x="0" y="367"/>
                  </a:moveTo>
                  <a:lnTo>
                    <a:pt x="0" y="367"/>
                  </a:lnTo>
                  <a:cubicBezTo>
                    <a:pt x="19" y="429"/>
                    <a:pt x="54" y="611"/>
                    <a:pt x="54" y="611"/>
                  </a:cubicBezTo>
                  <a:cubicBezTo>
                    <a:pt x="54" y="611"/>
                    <a:pt x="95" y="431"/>
                    <a:pt x="113" y="369"/>
                  </a:cubicBezTo>
                  <a:lnTo>
                    <a:pt x="98" y="0"/>
                  </a:lnTo>
                  <a:lnTo>
                    <a:pt x="10" y="0"/>
                  </a:lnTo>
                  <a:lnTo>
                    <a:pt x="0" y="367"/>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6" name="Freeform 33"/>
            <p:cNvSpPr/>
            <p:nvPr/>
          </p:nvSpPr>
          <p:spPr bwMode="auto">
            <a:xfrm>
              <a:off x="6523038" y="1993900"/>
              <a:ext cx="669925" cy="1409700"/>
            </a:xfrm>
            <a:custGeom>
              <a:avLst/>
              <a:gdLst>
                <a:gd name="T0" fmla="*/ 243 w 364"/>
                <a:gd name="T1" fmla="*/ 0 h 764"/>
                <a:gd name="T2" fmla="*/ 243 w 364"/>
                <a:gd name="T3" fmla="*/ 0 h 764"/>
                <a:gd name="T4" fmla="*/ 134 w 364"/>
                <a:gd name="T5" fmla="*/ 79 h 764"/>
                <a:gd name="T6" fmla="*/ 0 w 364"/>
                <a:gd name="T7" fmla="*/ 49 h 764"/>
                <a:gd name="T8" fmla="*/ 299 w 364"/>
                <a:gd name="T9" fmla="*/ 687 h 764"/>
                <a:gd name="T10" fmla="*/ 364 w 364"/>
                <a:gd name="T11" fmla="*/ 764 h 764"/>
                <a:gd name="T12" fmla="*/ 305 w 364"/>
                <a:gd name="T13" fmla="*/ 562 h 764"/>
                <a:gd name="T14" fmla="*/ 243 w 364"/>
                <a:gd name="T15" fmla="*/ 0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764">
                  <a:moveTo>
                    <a:pt x="243" y="0"/>
                  </a:moveTo>
                  <a:lnTo>
                    <a:pt x="243" y="0"/>
                  </a:lnTo>
                  <a:lnTo>
                    <a:pt x="134" y="79"/>
                  </a:lnTo>
                  <a:lnTo>
                    <a:pt x="0" y="49"/>
                  </a:lnTo>
                  <a:cubicBezTo>
                    <a:pt x="129" y="412"/>
                    <a:pt x="235" y="597"/>
                    <a:pt x="299" y="687"/>
                  </a:cubicBezTo>
                  <a:cubicBezTo>
                    <a:pt x="340" y="746"/>
                    <a:pt x="364" y="764"/>
                    <a:pt x="364" y="764"/>
                  </a:cubicBezTo>
                  <a:cubicBezTo>
                    <a:pt x="340" y="707"/>
                    <a:pt x="320" y="637"/>
                    <a:pt x="305" y="562"/>
                  </a:cubicBezTo>
                  <a:cubicBezTo>
                    <a:pt x="251" y="307"/>
                    <a:pt x="243" y="0"/>
                    <a:pt x="243"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27" name="Freeform 34"/>
            <p:cNvSpPr/>
            <p:nvPr/>
          </p:nvSpPr>
          <p:spPr bwMode="auto">
            <a:xfrm>
              <a:off x="7192963" y="1993900"/>
              <a:ext cx="669925" cy="1409700"/>
            </a:xfrm>
            <a:custGeom>
              <a:avLst/>
              <a:gdLst>
                <a:gd name="T0" fmla="*/ 230 w 364"/>
                <a:gd name="T1" fmla="*/ 79 h 764"/>
                <a:gd name="T2" fmla="*/ 230 w 364"/>
                <a:gd name="T3" fmla="*/ 79 h 764"/>
                <a:gd name="T4" fmla="*/ 121 w 364"/>
                <a:gd name="T5" fmla="*/ 0 h 764"/>
                <a:gd name="T6" fmla="*/ 59 w 364"/>
                <a:gd name="T7" fmla="*/ 562 h 764"/>
                <a:gd name="T8" fmla="*/ 0 w 364"/>
                <a:gd name="T9" fmla="*/ 764 h 764"/>
                <a:gd name="T10" fmla="*/ 66 w 364"/>
                <a:gd name="T11" fmla="*/ 687 h 764"/>
                <a:gd name="T12" fmla="*/ 364 w 364"/>
                <a:gd name="T13" fmla="*/ 48 h 764"/>
                <a:gd name="T14" fmla="*/ 230 w 364"/>
                <a:gd name="T15" fmla="*/ 79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764">
                  <a:moveTo>
                    <a:pt x="230" y="79"/>
                  </a:moveTo>
                  <a:lnTo>
                    <a:pt x="230" y="79"/>
                  </a:lnTo>
                  <a:lnTo>
                    <a:pt x="121" y="0"/>
                  </a:lnTo>
                  <a:cubicBezTo>
                    <a:pt x="121" y="0"/>
                    <a:pt x="113" y="306"/>
                    <a:pt x="59" y="562"/>
                  </a:cubicBezTo>
                  <a:cubicBezTo>
                    <a:pt x="44" y="637"/>
                    <a:pt x="24" y="707"/>
                    <a:pt x="0" y="764"/>
                  </a:cubicBezTo>
                  <a:cubicBezTo>
                    <a:pt x="0" y="764"/>
                    <a:pt x="24" y="746"/>
                    <a:pt x="66" y="687"/>
                  </a:cubicBezTo>
                  <a:cubicBezTo>
                    <a:pt x="129" y="597"/>
                    <a:pt x="236" y="411"/>
                    <a:pt x="364" y="48"/>
                  </a:cubicBezTo>
                  <a:lnTo>
                    <a:pt x="230" y="79"/>
                  </a:ln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30" name="组合 50"/>
          <p:cNvGrpSpPr/>
          <p:nvPr/>
        </p:nvGrpSpPr>
        <p:grpSpPr>
          <a:xfrm>
            <a:off x="1359241" y="3710653"/>
            <a:ext cx="684276" cy="719948"/>
            <a:chOff x="6523038" y="1993900"/>
            <a:chExt cx="1339850" cy="1409700"/>
          </a:xfrm>
          <a:solidFill>
            <a:schemeClr val="bg1"/>
          </a:solidFill>
          <a:effectLst>
            <a:outerShdw blurRad="50800" dist="38100" dir="2700000" algn="tl" rotWithShape="0">
              <a:prstClr val="black">
                <a:alpha val="40000"/>
              </a:prstClr>
            </a:outerShdw>
          </a:effectLst>
        </p:grpSpPr>
        <p:sp>
          <p:nvSpPr>
            <p:cNvPr id="32" name="Freeform 31"/>
            <p:cNvSpPr/>
            <p:nvPr/>
          </p:nvSpPr>
          <p:spPr bwMode="auto">
            <a:xfrm>
              <a:off x="7031038" y="2005013"/>
              <a:ext cx="325438" cy="163512"/>
            </a:xfrm>
            <a:custGeom>
              <a:avLst/>
              <a:gdLst>
                <a:gd name="T0" fmla="*/ 132 w 177"/>
                <a:gd name="T1" fmla="*/ 88 h 88"/>
                <a:gd name="T2" fmla="*/ 132 w 177"/>
                <a:gd name="T3" fmla="*/ 88 h 88"/>
                <a:gd name="T4" fmla="*/ 177 w 177"/>
                <a:gd name="T5" fmla="*/ 0 h 88"/>
                <a:gd name="T6" fmla="*/ 0 w 177"/>
                <a:gd name="T7" fmla="*/ 0 h 88"/>
                <a:gd name="T8" fmla="*/ 44 w 177"/>
                <a:gd name="T9" fmla="*/ 88 h 88"/>
                <a:gd name="T10" fmla="*/ 132 w 177"/>
                <a:gd name="T11" fmla="*/ 88 h 88"/>
              </a:gdLst>
              <a:ahLst/>
              <a:cxnLst>
                <a:cxn ang="0">
                  <a:pos x="T0" y="T1"/>
                </a:cxn>
                <a:cxn ang="0">
                  <a:pos x="T2" y="T3"/>
                </a:cxn>
                <a:cxn ang="0">
                  <a:pos x="T4" y="T5"/>
                </a:cxn>
                <a:cxn ang="0">
                  <a:pos x="T6" y="T7"/>
                </a:cxn>
                <a:cxn ang="0">
                  <a:pos x="T8" y="T9"/>
                </a:cxn>
                <a:cxn ang="0">
                  <a:pos x="T10" y="T11"/>
                </a:cxn>
              </a:cxnLst>
              <a:rect l="0" t="0" r="r" b="b"/>
              <a:pathLst>
                <a:path w="177" h="88">
                  <a:moveTo>
                    <a:pt x="132" y="88"/>
                  </a:moveTo>
                  <a:lnTo>
                    <a:pt x="132" y="88"/>
                  </a:lnTo>
                  <a:lnTo>
                    <a:pt x="177" y="0"/>
                  </a:lnTo>
                  <a:lnTo>
                    <a:pt x="0" y="0"/>
                  </a:lnTo>
                  <a:lnTo>
                    <a:pt x="44" y="88"/>
                  </a:lnTo>
                  <a:lnTo>
                    <a:pt x="132" y="88"/>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5" name="Freeform 32"/>
            <p:cNvSpPr/>
            <p:nvPr/>
          </p:nvSpPr>
          <p:spPr bwMode="auto">
            <a:xfrm>
              <a:off x="7092950" y="2205038"/>
              <a:ext cx="207963" cy="1127125"/>
            </a:xfrm>
            <a:custGeom>
              <a:avLst/>
              <a:gdLst>
                <a:gd name="T0" fmla="*/ 0 w 113"/>
                <a:gd name="T1" fmla="*/ 367 h 611"/>
                <a:gd name="T2" fmla="*/ 0 w 113"/>
                <a:gd name="T3" fmla="*/ 367 h 611"/>
                <a:gd name="T4" fmla="*/ 54 w 113"/>
                <a:gd name="T5" fmla="*/ 611 h 611"/>
                <a:gd name="T6" fmla="*/ 113 w 113"/>
                <a:gd name="T7" fmla="*/ 369 h 611"/>
                <a:gd name="T8" fmla="*/ 98 w 113"/>
                <a:gd name="T9" fmla="*/ 0 h 611"/>
                <a:gd name="T10" fmla="*/ 10 w 113"/>
                <a:gd name="T11" fmla="*/ 0 h 611"/>
                <a:gd name="T12" fmla="*/ 0 w 113"/>
                <a:gd name="T13" fmla="*/ 367 h 611"/>
              </a:gdLst>
              <a:ahLst/>
              <a:cxnLst>
                <a:cxn ang="0">
                  <a:pos x="T0" y="T1"/>
                </a:cxn>
                <a:cxn ang="0">
                  <a:pos x="T2" y="T3"/>
                </a:cxn>
                <a:cxn ang="0">
                  <a:pos x="T4" y="T5"/>
                </a:cxn>
                <a:cxn ang="0">
                  <a:pos x="T6" y="T7"/>
                </a:cxn>
                <a:cxn ang="0">
                  <a:pos x="T8" y="T9"/>
                </a:cxn>
                <a:cxn ang="0">
                  <a:pos x="T10" y="T11"/>
                </a:cxn>
                <a:cxn ang="0">
                  <a:pos x="T12" y="T13"/>
                </a:cxn>
              </a:cxnLst>
              <a:rect l="0" t="0" r="r" b="b"/>
              <a:pathLst>
                <a:path w="113" h="611">
                  <a:moveTo>
                    <a:pt x="0" y="367"/>
                  </a:moveTo>
                  <a:lnTo>
                    <a:pt x="0" y="367"/>
                  </a:lnTo>
                  <a:cubicBezTo>
                    <a:pt x="19" y="429"/>
                    <a:pt x="54" y="611"/>
                    <a:pt x="54" y="611"/>
                  </a:cubicBezTo>
                  <a:cubicBezTo>
                    <a:pt x="54" y="611"/>
                    <a:pt x="95" y="431"/>
                    <a:pt x="113" y="369"/>
                  </a:cubicBezTo>
                  <a:lnTo>
                    <a:pt x="98" y="0"/>
                  </a:lnTo>
                  <a:lnTo>
                    <a:pt x="10" y="0"/>
                  </a:lnTo>
                  <a:lnTo>
                    <a:pt x="0" y="367"/>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37" name="Freeform 33"/>
            <p:cNvSpPr/>
            <p:nvPr/>
          </p:nvSpPr>
          <p:spPr bwMode="auto">
            <a:xfrm>
              <a:off x="6523038" y="1993900"/>
              <a:ext cx="669925" cy="1409700"/>
            </a:xfrm>
            <a:custGeom>
              <a:avLst/>
              <a:gdLst>
                <a:gd name="T0" fmla="*/ 243 w 364"/>
                <a:gd name="T1" fmla="*/ 0 h 764"/>
                <a:gd name="T2" fmla="*/ 243 w 364"/>
                <a:gd name="T3" fmla="*/ 0 h 764"/>
                <a:gd name="T4" fmla="*/ 134 w 364"/>
                <a:gd name="T5" fmla="*/ 79 h 764"/>
                <a:gd name="T6" fmla="*/ 0 w 364"/>
                <a:gd name="T7" fmla="*/ 49 h 764"/>
                <a:gd name="T8" fmla="*/ 299 w 364"/>
                <a:gd name="T9" fmla="*/ 687 h 764"/>
                <a:gd name="T10" fmla="*/ 364 w 364"/>
                <a:gd name="T11" fmla="*/ 764 h 764"/>
                <a:gd name="T12" fmla="*/ 305 w 364"/>
                <a:gd name="T13" fmla="*/ 562 h 764"/>
                <a:gd name="T14" fmla="*/ 243 w 364"/>
                <a:gd name="T15" fmla="*/ 0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764">
                  <a:moveTo>
                    <a:pt x="243" y="0"/>
                  </a:moveTo>
                  <a:lnTo>
                    <a:pt x="243" y="0"/>
                  </a:lnTo>
                  <a:lnTo>
                    <a:pt x="134" y="79"/>
                  </a:lnTo>
                  <a:lnTo>
                    <a:pt x="0" y="49"/>
                  </a:lnTo>
                  <a:cubicBezTo>
                    <a:pt x="129" y="412"/>
                    <a:pt x="235" y="597"/>
                    <a:pt x="299" y="687"/>
                  </a:cubicBezTo>
                  <a:cubicBezTo>
                    <a:pt x="340" y="746"/>
                    <a:pt x="364" y="764"/>
                    <a:pt x="364" y="764"/>
                  </a:cubicBezTo>
                  <a:cubicBezTo>
                    <a:pt x="340" y="707"/>
                    <a:pt x="320" y="637"/>
                    <a:pt x="305" y="562"/>
                  </a:cubicBezTo>
                  <a:cubicBezTo>
                    <a:pt x="251" y="307"/>
                    <a:pt x="243" y="0"/>
                    <a:pt x="243"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1" name="Freeform 34"/>
            <p:cNvSpPr/>
            <p:nvPr/>
          </p:nvSpPr>
          <p:spPr bwMode="auto">
            <a:xfrm>
              <a:off x="7192963" y="1993900"/>
              <a:ext cx="669925" cy="1409700"/>
            </a:xfrm>
            <a:custGeom>
              <a:avLst/>
              <a:gdLst>
                <a:gd name="T0" fmla="*/ 230 w 364"/>
                <a:gd name="T1" fmla="*/ 79 h 764"/>
                <a:gd name="T2" fmla="*/ 230 w 364"/>
                <a:gd name="T3" fmla="*/ 79 h 764"/>
                <a:gd name="T4" fmla="*/ 121 w 364"/>
                <a:gd name="T5" fmla="*/ 0 h 764"/>
                <a:gd name="T6" fmla="*/ 59 w 364"/>
                <a:gd name="T7" fmla="*/ 562 h 764"/>
                <a:gd name="T8" fmla="*/ 0 w 364"/>
                <a:gd name="T9" fmla="*/ 764 h 764"/>
                <a:gd name="T10" fmla="*/ 66 w 364"/>
                <a:gd name="T11" fmla="*/ 687 h 764"/>
                <a:gd name="T12" fmla="*/ 364 w 364"/>
                <a:gd name="T13" fmla="*/ 48 h 764"/>
                <a:gd name="T14" fmla="*/ 230 w 364"/>
                <a:gd name="T15" fmla="*/ 79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764">
                  <a:moveTo>
                    <a:pt x="230" y="79"/>
                  </a:moveTo>
                  <a:lnTo>
                    <a:pt x="230" y="79"/>
                  </a:lnTo>
                  <a:lnTo>
                    <a:pt x="121" y="0"/>
                  </a:lnTo>
                  <a:cubicBezTo>
                    <a:pt x="121" y="0"/>
                    <a:pt x="113" y="306"/>
                    <a:pt x="59" y="562"/>
                  </a:cubicBezTo>
                  <a:cubicBezTo>
                    <a:pt x="44" y="637"/>
                    <a:pt x="24" y="707"/>
                    <a:pt x="0" y="764"/>
                  </a:cubicBezTo>
                  <a:cubicBezTo>
                    <a:pt x="0" y="764"/>
                    <a:pt x="24" y="746"/>
                    <a:pt x="66" y="687"/>
                  </a:cubicBezTo>
                  <a:cubicBezTo>
                    <a:pt x="129" y="597"/>
                    <a:pt x="236" y="411"/>
                    <a:pt x="364" y="48"/>
                  </a:cubicBezTo>
                  <a:lnTo>
                    <a:pt x="230" y="79"/>
                  </a:ln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grpSp>
        <p:nvGrpSpPr>
          <p:cNvPr id="43" name="组合 50"/>
          <p:cNvGrpSpPr/>
          <p:nvPr/>
        </p:nvGrpSpPr>
        <p:grpSpPr>
          <a:xfrm>
            <a:off x="1410676" y="5433068"/>
            <a:ext cx="684276" cy="719948"/>
            <a:chOff x="6523038" y="1993900"/>
            <a:chExt cx="1339850" cy="1409700"/>
          </a:xfrm>
          <a:solidFill>
            <a:schemeClr val="bg1"/>
          </a:solidFill>
          <a:effectLst>
            <a:outerShdw blurRad="50800" dist="38100" dir="2700000" algn="tl" rotWithShape="0">
              <a:prstClr val="black">
                <a:alpha val="40000"/>
              </a:prstClr>
            </a:outerShdw>
          </a:effectLst>
        </p:grpSpPr>
        <p:sp>
          <p:nvSpPr>
            <p:cNvPr id="46" name="Freeform 31"/>
            <p:cNvSpPr/>
            <p:nvPr/>
          </p:nvSpPr>
          <p:spPr bwMode="auto">
            <a:xfrm>
              <a:off x="7031038" y="2005013"/>
              <a:ext cx="325438" cy="163512"/>
            </a:xfrm>
            <a:custGeom>
              <a:avLst/>
              <a:gdLst>
                <a:gd name="T0" fmla="*/ 132 w 177"/>
                <a:gd name="T1" fmla="*/ 88 h 88"/>
                <a:gd name="T2" fmla="*/ 132 w 177"/>
                <a:gd name="T3" fmla="*/ 88 h 88"/>
                <a:gd name="T4" fmla="*/ 177 w 177"/>
                <a:gd name="T5" fmla="*/ 0 h 88"/>
                <a:gd name="T6" fmla="*/ 0 w 177"/>
                <a:gd name="T7" fmla="*/ 0 h 88"/>
                <a:gd name="T8" fmla="*/ 44 w 177"/>
                <a:gd name="T9" fmla="*/ 88 h 88"/>
                <a:gd name="T10" fmla="*/ 132 w 177"/>
                <a:gd name="T11" fmla="*/ 88 h 88"/>
              </a:gdLst>
              <a:ahLst/>
              <a:cxnLst>
                <a:cxn ang="0">
                  <a:pos x="T0" y="T1"/>
                </a:cxn>
                <a:cxn ang="0">
                  <a:pos x="T2" y="T3"/>
                </a:cxn>
                <a:cxn ang="0">
                  <a:pos x="T4" y="T5"/>
                </a:cxn>
                <a:cxn ang="0">
                  <a:pos x="T6" y="T7"/>
                </a:cxn>
                <a:cxn ang="0">
                  <a:pos x="T8" y="T9"/>
                </a:cxn>
                <a:cxn ang="0">
                  <a:pos x="T10" y="T11"/>
                </a:cxn>
              </a:cxnLst>
              <a:rect l="0" t="0" r="r" b="b"/>
              <a:pathLst>
                <a:path w="177" h="88">
                  <a:moveTo>
                    <a:pt x="132" y="88"/>
                  </a:moveTo>
                  <a:lnTo>
                    <a:pt x="132" y="88"/>
                  </a:lnTo>
                  <a:lnTo>
                    <a:pt x="177" y="0"/>
                  </a:lnTo>
                  <a:lnTo>
                    <a:pt x="0" y="0"/>
                  </a:lnTo>
                  <a:lnTo>
                    <a:pt x="44" y="88"/>
                  </a:lnTo>
                  <a:lnTo>
                    <a:pt x="132" y="88"/>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7" name="Freeform 32"/>
            <p:cNvSpPr/>
            <p:nvPr/>
          </p:nvSpPr>
          <p:spPr bwMode="auto">
            <a:xfrm>
              <a:off x="7092950" y="2205038"/>
              <a:ext cx="207963" cy="1127125"/>
            </a:xfrm>
            <a:custGeom>
              <a:avLst/>
              <a:gdLst>
                <a:gd name="T0" fmla="*/ 0 w 113"/>
                <a:gd name="T1" fmla="*/ 367 h 611"/>
                <a:gd name="T2" fmla="*/ 0 w 113"/>
                <a:gd name="T3" fmla="*/ 367 h 611"/>
                <a:gd name="T4" fmla="*/ 54 w 113"/>
                <a:gd name="T5" fmla="*/ 611 h 611"/>
                <a:gd name="T6" fmla="*/ 113 w 113"/>
                <a:gd name="T7" fmla="*/ 369 h 611"/>
                <a:gd name="T8" fmla="*/ 98 w 113"/>
                <a:gd name="T9" fmla="*/ 0 h 611"/>
                <a:gd name="T10" fmla="*/ 10 w 113"/>
                <a:gd name="T11" fmla="*/ 0 h 611"/>
                <a:gd name="T12" fmla="*/ 0 w 113"/>
                <a:gd name="T13" fmla="*/ 367 h 611"/>
              </a:gdLst>
              <a:ahLst/>
              <a:cxnLst>
                <a:cxn ang="0">
                  <a:pos x="T0" y="T1"/>
                </a:cxn>
                <a:cxn ang="0">
                  <a:pos x="T2" y="T3"/>
                </a:cxn>
                <a:cxn ang="0">
                  <a:pos x="T4" y="T5"/>
                </a:cxn>
                <a:cxn ang="0">
                  <a:pos x="T6" y="T7"/>
                </a:cxn>
                <a:cxn ang="0">
                  <a:pos x="T8" y="T9"/>
                </a:cxn>
                <a:cxn ang="0">
                  <a:pos x="T10" y="T11"/>
                </a:cxn>
                <a:cxn ang="0">
                  <a:pos x="T12" y="T13"/>
                </a:cxn>
              </a:cxnLst>
              <a:rect l="0" t="0" r="r" b="b"/>
              <a:pathLst>
                <a:path w="113" h="611">
                  <a:moveTo>
                    <a:pt x="0" y="367"/>
                  </a:moveTo>
                  <a:lnTo>
                    <a:pt x="0" y="367"/>
                  </a:lnTo>
                  <a:cubicBezTo>
                    <a:pt x="19" y="429"/>
                    <a:pt x="54" y="611"/>
                    <a:pt x="54" y="611"/>
                  </a:cubicBezTo>
                  <a:cubicBezTo>
                    <a:pt x="54" y="611"/>
                    <a:pt x="95" y="431"/>
                    <a:pt x="113" y="369"/>
                  </a:cubicBezTo>
                  <a:lnTo>
                    <a:pt x="98" y="0"/>
                  </a:lnTo>
                  <a:lnTo>
                    <a:pt x="10" y="0"/>
                  </a:lnTo>
                  <a:lnTo>
                    <a:pt x="0" y="367"/>
                  </a:ln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8" name="Freeform 33"/>
            <p:cNvSpPr/>
            <p:nvPr/>
          </p:nvSpPr>
          <p:spPr bwMode="auto">
            <a:xfrm>
              <a:off x="6523038" y="1993900"/>
              <a:ext cx="669925" cy="1409700"/>
            </a:xfrm>
            <a:custGeom>
              <a:avLst/>
              <a:gdLst>
                <a:gd name="T0" fmla="*/ 243 w 364"/>
                <a:gd name="T1" fmla="*/ 0 h 764"/>
                <a:gd name="T2" fmla="*/ 243 w 364"/>
                <a:gd name="T3" fmla="*/ 0 h 764"/>
                <a:gd name="T4" fmla="*/ 134 w 364"/>
                <a:gd name="T5" fmla="*/ 79 h 764"/>
                <a:gd name="T6" fmla="*/ 0 w 364"/>
                <a:gd name="T7" fmla="*/ 49 h 764"/>
                <a:gd name="T8" fmla="*/ 299 w 364"/>
                <a:gd name="T9" fmla="*/ 687 h 764"/>
                <a:gd name="T10" fmla="*/ 364 w 364"/>
                <a:gd name="T11" fmla="*/ 764 h 764"/>
                <a:gd name="T12" fmla="*/ 305 w 364"/>
                <a:gd name="T13" fmla="*/ 562 h 764"/>
                <a:gd name="T14" fmla="*/ 243 w 364"/>
                <a:gd name="T15" fmla="*/ 0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764">
                  <a:moveTo>
                    <a:pt x="243" y="0"/>
                  </a:moveTo>
                  <a:lnTo>
                    <a:pt x="243" y="0"/>
                  </a:lnTo>
                  <a:lnTo>
                    <a:pt x="134" y="79"/>
                  </a:lnTo>
                  <a:lnTo>
                    <a:pt x="0" y="49"/>
                  </a:lnTo>
                  <a:cubicBezTo>
                    <a:pt x="129" y="412"/>
                    <a:pt x="235" y="597"/>
                    <a:pt x="299" y="687"/>
                  </a:cubicBezTo>
                  <a:cubicBezTo>
                    <a:pt x="340" y="746"/>
                    <a:pt x="364" y="764"/>
                    <a:pt x="364" y="764"/>
                  </a:cubicBezTo>
                  <a:cubicBezTo>
                    <a:pt x="340" y="707"/>
                    <a:pt x="320" y="637"/>
                    <a:pt x="305" y="562"/>
                  </a:cubicBezTo>
                  <a:cubicBezTo>
                    <a:pt x="251" y="307"/>
                    <a:pt x="243" y="0"/>
                    <a:pt x="243" y="0"/>
                  </a:cubicBezTo>
                  <a:close/>
                </a:path>
              </a:pathLst>
            </a:custGeom>
            <a:grpFill/>
            <a:ln w="0">
              <a:noFill/>
              <a:prstDash val="solid"/>
              <a:round/>
            </a:ln>
          </p:spPr>
          <p:txBody>
            <a:bodyPr vert="horz" wrap="square" lIns="91440" tIns="45720" rIns="91440" bIns="45720" numCol="1" anchor="t" anchorCtr="0" compatLnSpc="1"/>
            <a:lstStyle/>
            <a:p>
              <a:endParaRPr lang="zh-CN" altLang="en-US"/>
            </a:p>
          </p:txBody>
        </p:sp>
        <p:sp>
          <p:nvSpPr>
            <p:cNvPr id="49" name="Freeform 34"/>
            <p:cNvSpPr/>
            <p:nvPr/>
          </p:nvSpPr>
          <p:spPr bwMode="auto">
            <a:xfrm>
              <a:off x="7192963" y="1993900"/>
              <a:ext cx="669925" cy="1409700"/>
            </a:xfrm>
            <a:custGeom>
              <a:avLst/>
              <a:gdLst>
                <a:gd name="T0" fmla="*/ 230 w 364"/>
                <a:gd name="T1" fmla="*/ 79 h 764"/>
                <a:gd name="T2" fmla="*/ 230 w 364"/>
                <a:gd name="T3" fmla="*/ 79 h 764"/>
                <a:gd name="T4" fmla="*/ 121 w 364"/>
                <a:gd name="T5" fmla="*/ 0 h 764"/>
                <a:gd name="T6" fmla="*/ 59 w 364"/>
                <a:gd name="T7" fmla="*/ 562 h 764"/>
                <a:gd name="T8" fmla="*/ 0 w 364"/>
                <a:gd name="T9" fmla="*/ 764 h 764"/>
                <a:gd name="T10" fmla="*/ 66 w 364"/>
                <a:gd name="T11" fmla="*/ 687 h 764"/>
                <a:gd name="T12" fmla="*/ 364 w 364"/>
                <a:gd name="T13" fmla="*/ 48 h 764"/>
                <a:gd name="T14" fmla="*/ 230 w 364"/>
                <a:gd name="T15" fmla="*/ 79 h 7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4" h="764">
                  <a:moveTo>
                    <a:pt x="230" y="79"/>
                  </a:moveTo>
                  <a:lnTo>
                    <a:pt x="230" y="79"/>
                  </a:lnTo>
                  <a:lnTo>
                    <a:pt x="121" y="0"/>
                  </a:lnTo>
                  <a:cubicBezTo>
                    <a:pt x="121" y="0"/>
                    <a:pt x="113" y="306"/>
                    <a:pt x="59" y="562"/>
                  </a:cubicBezTo>
                  <a:cubicBezTo>
                    <a:pt x="44" y="637"/>
                    <a:pt x="24" y="707"/>
                    <a:pt x="0" y="764"/>
                  </a:cubicBezTo>
                  <a:cubicBezTo>
                    <a:pt x="0" y="764"/>
                    <a:pt x="24" y="746"/>
                    <a:pt x="66" y="687"/>
                  </a:cubicBezTo>
                  <a:cubicBezTo>
                    <a:pt x="129" y="597"/>
                    <a:pt x="236" y="411"/>
                    <a:pt x="364" y="48"/>
                  </a:cubicBezTo>
                  <a:lnTo>
                    <a:pt x="230" y="79"/>
                  </a:lnTo>
                  <a:close/>
                </a:path>
              </a:pathLst>
            </a:custGeom>
            <a:grpFill/>
            <a:ln w="0">
              <a:noFill/>
              <a:prstDash val="solid"/>
              <a:round/>
            </a:ln>
          </p:spPr>
          <p:txBody>
            <a:bodyPr vert="horz" wrap="square" lIns="91440" tIns="45720" rIns="91440" bIns="45720" numCol="1" anchor="t" anchorCtr="0" compatLnSpc="1"/>
            <a:lstStyle/>
            <a:p>
              <a:endParaRPr lang="zh-CN" altLang="en-US"/>
            </a:p>
          </p:txBody>
        </p:sp>
      </p:grpSp>
      <p:sp>
        <p:nvSpPr>
          <p:cNvPr id="3" name="文本框 2"/>
          <p:cNvSpPr txBox="1"/>
          <p:nvPr/>
        </p:nvSpPr>
        <p:spPr>
          <a:xfrm>
            <a:off x="2185035" y="1432560"/>
            <a:ext cx="8209915" cy="1198880"/>
          </a:xfrm>
          <a:prstGeom prst="rect">
            <a:avLst/>
          </a:prstGeom>
          <a:noFill/>
        </p:spPr>
        <p:txBody>
          <a:bodyPr wrap="square" rtlCol="0">
            <a:spAutoFit/>
          </a:bodyPr>
          <a:p>
            <a:r>
              <a:rPr lang="en-US" altLang="zh-CN">
                <a:latin typeface="华文宋体" panose="02010600040101010101" charset="-122"/>
                <a:ea typeface="华文宋体" panose="02010600040101010101" charset="-122"/>
                <a:cs typeface="华文宋体" panose="02010600040101010101" charset="-122"/>
              </a:rPr>
              <a:t>        </a:t>
            </a:r>
            <a:r>
              <a:rPr lang="zh-CN" altLang="en-US" b="1">
                <a:latin typeface="仿宋" panose="02010609060101010101" charset="-122"/>
                <a:ea typeface="仿宋" panose="02010609060101010101" charset="-122"/>
                <a:cs typeface="仿宋" panose="02010609060101010101" charset="-122"/>
              </a:rPr>
              <a:t>延安精神是红色革命精神之一，是中国革命和建设的伟大的精神动力。2021年是建党100周年，回首中国共产党的光辉历程，革命战争时期中国共产党在延安运筹帷幄，作出了关系中国革命前途命运的一系列重大决策。这里孕育出伟大的“延安精神”，对“锤炼党性修养，筑牢党性根基”有着重大意义。</a:t>
            </a:r>
            <a:endParaRPr lang="zh-CN" altLang="en-US" b="1">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2382520" y="3441065"/>
            <a:ext cx="7909560" cy="1198880"/>
          </a:xfrm>
          <a:prstGeom prst="rect">
            <a:avLst/>
          </a:prstGeom>
          <a:noFill/>
        </p:spPr>
        <p:txBody>
          <a:bodyPr wrap="square" rtlCol="0">
            <a:spAutoFit/>
          </a:bodyPr>
          <a:p>
            <a:r>
              <a:rPr lang="zh-CN" altLang="en-US"/>
              <a:t>1.有72.03%的同学了解延安革命历史的大概情况，仅有11.86%的同学深入了解过，有16.10%的同学没有了解这段历史</a:t>
            </a:r>
            <a:endParaRPr lang="zh-CN" altLang="en-US"/>
          </a:p>
          <a:p>
            <a:r>
              <a:rPr lang="zh-CN" altLang="en-US"/>
              <a:t>2.有78.81%的同学了解延安历史的途径是学校教育，73.73%的同学通过电视，61.86%的同学是通过网上浏览</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wipe/>
      </p:transition>
    </mc:Choice>
    <mc:Fallback>
      <p:transition spd="med">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连接符 19"/>
          <p:cNvCxnSpPr/>
          <p:nvPr/>
        </p:nvCxnSpPr>
        <p:spPr>
          <a:xfrm flipV="1">
            <a:off x="0" y="1478915"/>
            <a:ext cx="10425430" cy="2984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459230" y="2513965"/>
            <a:ext cx="9172575" cy="190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59013" y="5529233"/>
            <a:ext cx="1073298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1459230" y="3509645"/>
            <a:ext cx="9231630" cy="1143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475740" y="4517390"/>
            <a:ext cx="9273540" cy="698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9877425" y="1262380"/>
            <a:ext cx="1251585" cy="1251585"/>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1600" b="1" kern="0">
              <a:solidFill>
                <a:schemeClr val="accent1">
                  <a:lumMod val="75000"/>
                </a:schemeClr>
              </a:solidFill>
              <a:latin typeface="微软雅黑" panose="020B0503020204020204" charset="-122"/>
            </a:endParaRPr>
          </a:p>
        </p:txBody>
      </p:sp>
      <p:sp>
        <p:nvSpPr>
          <p:cNvPr id="26" name="矩形 25"/>
          <p:cNvSpPr/>
          <p:nvPr/>
        </p:nvSpPr>
        <p:spPr>
          <a:xfrm>
            <a:off x="10106639" y="1595953"/>
            <a:ext cx="792480" cy="337185"/>
          </a:xfrm>
          <a:prstGeom prst="rect">
            <a:avLst/>
          </a:prstGeom>
        </p:spPr>
        <p:txBody>
          <a:bodyPr wrap="none">
            <a:spAutoFit/>
          </a:bodyPr>
          <a:lstStyle/>
          <a:p>
            <a:pPr algn="ctr" defTabSz="1219200"/>
            <a:r>
              <a:rPr lang="zh-CN" altLang="en-US" sz="1600" b="1" kern="0" dirty="0">
                <a:solidFill>
                  <a:schemeClr val="accent1">
                    <a:lumMod val="75000"/>
                  </a:schemeClr>
                </a:solidFill>
                <a:latin typeface="微软雅黑" panose="020B0503020204020204" charset="-122"/>
              </a:rPr>
              <a:t>宋筱艺</a:t>
            </a:r>
            <a:endParaRPr lang="zh-CN" altLang="en-US" sz="1600" b="1" kern="0" dirty="0">
              <a:solidFill>
                <a:schemeClr val="accent1">
                  <a:lumMod val="75000"/>
                </a:schemeClr>
              </a:solidFill>
              <a:latin typeface="微软雅黑" panose="020B0503020204020204" charset="-122"/>
            </a:endParaRPr>
          </a:p>
        </p:txBody>
      </p:sp>
      <p:sp>
        <p:nvSpPr>
          <p:cNvPr id="27" name="椭圆 26"/>
          <p:cNvSpPr/>
          <p:nvPr/>
        </p:nvSpPr>
        <p:spPr>
          <a:xfrm>
            <a:off x="823945" y="2401905"/>
            <a:ext cx="1251608" cy="1251608"/>
          </a:xfrm>
          <a:prstGeom prst="ellipse">
            <a:avLst/>
          </a:prstGeom>
          <a:solidFill>
            <a:schemeClr val="bg1"/>
          </a:solid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1600" b="1" kern="0">
              <a:solidFill>
                <a:srgbClr val="1A7BAE"/>
              </a:solidFill>
              <a:latin typeface="微软雅黑" panose="020B0503020204020204" charset="-122"/>
            </a:endParaRPr>
          </a:p>
        </p:txBody>
      </p:sp>
      <p:sp>
        <p:nvSpPr>
          <p:cNvPr id="30" name="矩形 29"/>
          <p:cNvSpPr/>
          <p:nvPr/>
        </p:nvSpPr>
        <p:spPr>
          <a:xfrm>
            <a:off x="1054145" y="2859633"/>
            <a:ext cx="792480" cy="337185"/>
          </a:xfrm>
          <a:prstGeom prst="rect">
            <a:avLst/>
          </a:prstGeom>
        </p:spPr>
        <p:txBody>
          <a:bodyPr wrap="none">
            <a:spAutoFit/>
          </a:bodyPr>
          <a:lstStyle/>
          <a:p>
            <a:pPr algn="ctr" defTabSz="1219200"/>
            <a:r>
              <a:rPr lang="en-US" altLang="zh-CN" sz="1600" b="1" kern="0" dirty="0">
                <a:solidFill>
                  <a:schemeClr val="accent1">
                    <a:lumMod val="40000"/>
                    <a:lumOff val="60000"/>
                  </a:schemeClr>
                </a:solidFill>
                <a:latin typeface="微软雅黑" panose="020B0503020204020204" charset="-122"/>
              </a:rPr>
              <a:t>谭逸珂</a:t>
            </a:r>
            <a:endParaRPr lang="en-US" altLang="zh-CN" sz="1600" b="1" kern="0" dirty="0">
              <a:solidFill>
                <a:schemeClr val="accent1">
                  <a:lumMod val="40000"/>
                  <a:lumOff val="60000"/>
                </a:schemeClr>
              </a:solidFill>
              <a:latin typeface="微软雅黑" panose="020B0503020204020204" charset="-122"/>
            </a:endParaRPr>
          </a:p>
        </p:txBody>
      </p:sp>
      <p:sp>
        <p:nvSpPr>
          <p:cNvPr id="32" name="椭圆 31"/>
          <p:cNvSpPr/>
          <p:nvPr/>
        </p:nvSpPr>
        <p:spPr>
          <a:xfrm>
            <a:off x="9987564" y="3396615"/>
            <a:ext cx="1251608" cy="1251608"/>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1600" b="1" kern="0">
              <a:solidFill>
                <a:schemeClr val="accent1">
                  <a:lumMod val="75000"/>
                </a:schemeClr>
              </a:solidFill>
              <a:latin typeface="微软雅黑" panose="020B0503020204020204" charset="-122"/>
            </a:endParaRPr>
          </a:p>
        </p:txBody>
      </p:sp>
      <p:sp>
        <p:nvSpPr>
          <p:cNvPr id="35" name="矩形 34"/>
          <p:cNvSpPr/>
          <p:nvPr/>
        </p:nvSpPr>
        <p:spPr>
          <a:xfrm>
            <a:off x="10217129" y="3853707"/>
            <a:ext cx="792480" cy="337185"/>
          </a:xfrm>
          <a:prstGeom prst="rect">
            <a:avLst/>
          </a:prstGeom>
        </p:spPr>
        <p:txBody>
          <a:bodyPr wrap="none">
            <a:spAutoFit/>
          </a:bodyPr>
          <a:lstStyle/>
          <a:p>
            <a:pPr algn="ctr" defTabSz="1219200"/>
            <a:r>
              <a:rPr lang="zh-CN" altLang="en-US" sz="1600" b="1" kern="0">
                <a:solidFill>
                  <a:schemeClr val="accent1">
                    <a:lumMod val="75000"/>
                  </a:schemeClr>
                </a:solidFill>
                <a:latin typeface="微软雅黑" panose="020B0503020204020204" charset="-122"/>
              </a:rPr>
              <a:t>罗茜文</a:t>
            </a:r>
            <a:endParaRPr lang="zh-CN" altLang="en-US" sz="1600" b="1" kern="0">
              <a:solidFill>
                <a:schemeClr val="accent1">
                  <a:lumMod val="75000"/>
                </a:schemeClr>
              </a:solidFill>
              <a:latin typeface="微软雅黑" panose="020B0503020204020204" charset="-122"/>
            </a:endParaRPr>
          </a:p>
        </p:txBody>
      </p:sp>
      <p:sp>
        <p:nvSpPr>
          <p:cNvPr id="37" name="椭圆 36"/>
          <p:cNvSpPr/>
          <p:nvPr/>
        </p:nvSpPr>
        <p:spPr>
          <a:xfrm>
            <a:off x="823945" y="4433600"/>
            <a:ext cx="1251608" cy="1251608"/>
          </a:xfrm>
          <a:prstGeom prst="ellipse">
            <a:avLst/>
          </a:prstGeom>
          <a:solidFill>
            <a:schemeClr val="bg1"/>
          </a:solid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1600" b="1" kern="0">
              <a:solidFill>
                <a:srgbClr val="1A7BAE"/>
              </a:solidFill>
              <a:latin typeface="微软雅黑" panose="020B0503020204020204" charset="-122"/>
            </a:endParaRPr>
          </a:p>
        </p:txBody>
      </p:sp>
      <p:sp>
        <p:nvSpPr>
          <p:cNvPr id="41" name="矩形 40"/>
          <p:cNvSpPr/>
          <p:nvPr/>
        </p:nvSpPr>
        <p:spPr>
          <a:xfrm>
            <a:off x="1053510" y="4891327"/>
            <a:ext cx="792480" cy="337185"/>
          </a:xfrm>
          <a:prstGeom prst="rect">
            <a:avLst/>
          </a:prstGeom>
        </p:spPr>
        <p:txBody>
          <a:bodyPr wrap="none">
            <a:spAutoFit/>
          </a:bodyPr>
          <a:lstStyle/>
          <a:p>
            <a:pPr algn="ctr" defTabSz="1219200"/>
            <a:r>
              <a:rPr lang="en-US" altLang="zh-CN" sz="1600" b="1" kern="0">
                <a:solidFill>
                  <a:schemeClr val="accent1">
                    <a:lumMod val="40000"/>
                    <a:lumOff val="60000"/>
                  </a:schemeClr>
                </a:solidFill>
                <a:latin typeface="微软雅黑" panose="020B0503020204020204" charset="-122"/>
              </a:rPr>
              <a:t>彭琛惠</a:t>
            </a:r>
            <a:endParaRPr lang="en-US" altLang="zh-CN" sz="1600" b="1" kern="0">
              <a:solidFill>
                <a:schemeClr val="accent1">
                  <a:lumMod val="40000"/>
                  <a:lumOff val="60000"/>
                </a:schemeClr>
              </a:solidFill>
              <a:latin typeface="微软雅黑" panose="020B0503020204020204" charset="-122"/>
            </a:endParaRPr>
          </a:p>
        </p:txBody>
      </p:sp>
      <p:sp>
        <p:nvSpPr>
          <p:cNvPr id="43" name="矩形 42"/>
          <p:cNvSpPr/>
          <p:nvPr/>
        </p:nvSpPr>
        <p:spPr>
          <a:xfrm>
            <a:off x="2135505" y="2447925"/>
            <a:ext cx="8147685" cy="1108710"/>
          </a:xfrm>
          <a:prstGeom prst="rect">
            <a:avLst/>
          </a:prstGeom>
        </p:spPr>
        <p:txBody>
          <a:bodyPr wrap="square">
            <a:spAutoFit/>
          </a:bodyPr>
          <a:lstStyle/>
          <a:p>
            <a:pPr defTabSz="1219200">
              <a:lnSpc>
                <a:spcPct val="150000"/>
              </a:lnSpc>
            </a:pPr>
            <a:r>
              <a:rPr lang="zh-CN" altLang="en-US" sz="1465" kern="0" dirty="0">
                <a:solidFill>
                  <a:schemeClr val="tx1">
                    <a:lumMod val="65000"/>
                    <a:lumOff val="35000"/>
                  </a:schemeClr>
                </a:solidFill>
                <a:latin typeface="+mn-ea"/>
              </a:rPr>
              <a:t>参加这次实践让我更加深刻地了解到，在艰苦卓绝的环境中，中国革命星星之火，之所以能够得以熊熊燃烧，归根究底得益于延安革命摇篮里培育出来的“延安精神”。相信在这次实践之后，我们小组成员能够在之后的大学生活中贯彻与传播延安精神，将延安精神发展和传承下去。</a:t>
            </a:r>
            <a:endParaRPr lang="zh-CN" altLang="en-US" sz="1465" kern="0" dirty="0">
              <a:solidFill>
                <a:schemeClr val="tx1">
                  <a:lumMod val="65000"/>
                  <a:lumOff val="35000"/>
                </a:schemeClr>
              </a:solidFill>
              <a:latin typeface="+mn-ea"/>
            </a:endParaRPr>
          </a:p>
        </p:txBody>
      </p:sp>
      <p:sp>
        <p:nvSpPr>
          <p:cNvPr id="28" name="文本占位符 5"/>
          <p:cNvSpPr>
            <a:spLocks noGrp="1"/>
          </p:cNvSpPr>
          <p:nvPr>
            <p:ph type="body" sz="quarter" idx="14"/>
          </p:nvPr>
        </p:nvSpPr>
        <p:spPr>
          <a:xfrm>
            <a:off x="695401" y="551397"/>
            <a:ext cx="6453645" cy="261610"/>
          </a:xfrm>
        </p:spPr>
        <p:txBody>
          <a:bodyPr/>
          <a:lstStyle/>
          <a:p>
            <a:r>
              <a:rPr lang="en-US" altLang="zh-CN" dirty="0"/>
              <a:t>Always believe that something wonderful is about to happen.</a:t>
            </a:r>
            <a:endParaRPr lang="en-US" altLang="zh-CN" dirty="0"/>
          </a:p>
        </p:txBody>
      </p:sp>
      <p:sp>
        <p:nvSpPr>
          <p:cNvPr id="29" name="文本占位符 7"/>
          <p:cNvSpPr>
            <a:spLocks noGrp="1"/>
          </p:cNvSpPr>
          <p:nvPr>
            <p:ph type="body" sz="quarter" idx="15"/>
          </p:nvPr>
        </p:nvSpPr>
        <p:spPr>
          <a:xfrm>
            <a:off x="695402" y="57750"/>
            <a:ext cx="7928834" cy="534035"/>
          </a:xfrm>
        </p:spPr>
        <p:txBody>
          <a:bodyPr/>
          <a:lstStyle/>
          <a:p>
            <a:r>
              <a:rPr lang="zh-CN" altLang="en-US" dirty="0"/>
              <a:t>社会实践感想（</a:t>
            </a:r>
            <a:r>
              <a:rPr lang="zh-CN" altLang="en-US" dirty="0"/>
              <a:t>节选）</a:t>
            </a:r>
            <a:endParaRPr lang="zh-CN" altLang="en-US" dirty="0"/>
          </a:p>
        </p:txBody>
      </p:sp>
      <p:sp>
        <p:nvSpPr>
          <p:cNvPr id="2" name="文本框 1"/>
          <p:cNvSpPr txBox="1"/>
          <p:nvPr/>
        </p:nvSpPr>
        <p:spPr>
          <a:xfrm>
            <a:off x="523240" y="1596390"/>
            <a:ext cx="9354185" cy="1076325"/>
          </a:xfrm>
          <a:prstGeom prst="rect">
            <a:avLst/>
          </a:prstGeom>
          <a:noFill/>
        </p:spPr>
        <p:txBody>
          <a:bodyPr wrap="square" rtlCol="0">
            <a:spAutoFit/>
          </a:bodyPr>
          <a:p>
            <a:r>
              <a:rPr lang="zh-CN" altLang="en-US" sz="1600">
                <a:latin typeface="仿宋" panose="02010609060101010101" charset="-122"/>
                <a:ea typeface="仿宋" panose="02010609060101010101" charset="-122"/>
              </a:rPr>
              <a:t>在这次社会实践中，我和其他组员们团结一心，克服困难，完成了我们的任务。我收获颇丰，因为这次实践加强了我的团队协作能力，与组员们共同完成任务，让我理解了团结就是力量。也让我领悟到了社会实践的意义，大学生就是要走出校门，开拓眼界，回馈社会，实现自己的人生价值，这才不算虚度光阴。</a:t>
            </a:r>
            <a:endParaRPr lang="zh-CN" altLang="en-US" sz="1600">
              <a:latin typeface="仿宋" panose="02010609060101010101" charset="-122"/>
              <a:ea typeface="仿宋" panose="02010609060101010101" charset="-122"/>
            </a:endParaRPr>
          </a:p>
        </p:txBody>
      </p:sp>
      <p:sp>
        <p:nvSpPr>
          <p:cNvPr id="3" name="文本框 2"/>
          <p:cNvSpPr txBox="1"/>
          <p:nvPr/>
        </p:nvSpPr>
        <p:spPr>
          <a:xfrm>
            <a:off x="732155" y="3649345"/>
            <a:ext cx="9145270" cy="829945"/>
          </a:xfrm>
          <a:prstGeom prst="rect">
            <a:avLst/>
          </a:prstGeom>
          <a:noFill/>
        </p:spPr>
        <p:txBody>
          <a:bodyPr wrap="square" rtlCol="0">
            <a:spAutoFit/>
          </a:bodyPr>
          <a:p>
            <a:r>
              <a:rPr lang="zh-CN" altLang="en-US" sz="1600">
                <a:latin typeface="仿宋" panose="02010609060101010101" charset="-122"/>
                <a:ea typeface="仿宋" panose="02010609060101010101" charset="-122"/>
                <a:cs typeface="仿宋" panose="02010609060101010101" charset="-122"/>
              </a:rPr>
              <a:t>延安精神展览分:第一部分，圣地伟业、精神家园；第二部分，延安精神、民族之魂。在这里，我看到了以毛泽东为代表的中国共产党人，将马列主义同中国实际情况时相结合，形成了毛泽东思想，培育了延安精神。切身感受到几十年来的实践证明了延安精神是我们党发展壮大和成就伟业的精神动力。</a:t>
            </a:r>
            <a:endParaRPr lang="zh-CN" altLang="en-US" sz="1600">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2135505" y="4612005"/>
            <a:ext cx="8637905" cy="829945"/>
          </a:xfrm>
          <a:prstGeom prst="rect">
            <a:avLst/>
          </a:prstGeom>
          <a:noFill/>
        </p:spPr>
        <p:txBody>
          <a:bodyPr wrap="square" rtlCol="0">
            <a:spAutoFit/>
          </a:bodyPr>
          <a:p>
            <a:r>
              <a:rPr lang="zh-CN" altLang="en-US" sz="1600"/>
              <a:t>在参观展馆的过程中，我们真正领悟了延安精神的内涵，延安精神是红色基因的精髓，其内涵并非是凝固而单一的，在中华民族漫长的奋斗史中不断丰富、更新。如今，我们在回首中铭记，在缅怀中弘扬，在继承中创新，让延安精神永不褪色薪火相传、弦歌不辍。</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wipe/>
      </p:transition>
    </mc:Choice>
    <mc:Fallback>
      <p:transition spd="med">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289048" y="1130300"/>
            <a:ext cx="4552951" cy="1458321"/>
          </a:xfrm>
        </p:spPr>
        <p:txBody>
          <a:bodyPr/>
          <a:lstStyle/>
          <a:p>
            <a:r>
              <a:rPr lang="en-US" altLang="zh-CN" dirty="0"/>
              <a:t>Thanks.</a:t>
            </a:r>
            <a:br>
              <a:rPr lang="en-US" altLang="zh-CN" dirty="0"/>
            </a:br>
            <a:r>
              <a:rPr lang="en-US" altLang="zh-CN" sz="2800" b="0" dirty="0"/>
              <a:t>And Your Slogan Here.</a:t>
            </a:r>
            <a:endParaRPr lang="zh-CN" altLang="en-US" sz="2800" b="0" dirty="0"/>
          </a:p>
        </p:txBody>
      </p:sp>
      <p:sp>
        <p:nvSpPr>
          <p:cNvPr id="6" name="文本占位符 5"/>
          <p:cNvSpPr>
            <a:spLocks noGrp="1"/>
          </p:cNvSpPr>
          <p:nvPr>
            <p:ph type="body" sz="quarter" idx="17"/>
          </p:nvPr>
        </p:nvSpPr>
        <p:spPr>
          <a:xfrm>
            <a:off x="7815942" y="1342364"/>
            <a:ext cx="3511551" cy="310871"/>
          </a:xfrm>
        </p:spPr>
        <p:txBody>
          <a:bodyPr>
            <a:normAutofit/>
          </a:bodyPr>
          <a:lstStyle/>
          <a:p>
            <a:r>
              <a:rPr lang="en-US" altLang="zh-CN" sz="1100" dirty="0"/>
              <a:t>Speaker name and title</a:t>
            </a:r>
            <a:endParaRPr lang="en-US" altLang="zh-CN" sz="1100" dirty="0"/>
          </a:p>
        </p:txBody>
      </p:sp>
      <p:sp>
        <p:nvSpPr>
          <p:cNvPr id="7" name="文本占位符 6"/>
          <p:cNvSpPr>
            <a:spLocks noGrp="1"/>
          </p:cNvSpPr>
          <p:nvPr>
            <p:ph type="body" sz="quarter" idx="18"/>
          </p:nvPr>
        </p:nvSpPr>
        <p:spPr>
          <a:xfrm>
            <a:off x="7815942" y="1657998"/>
            <a:ext cx="3511551" cy="310871"/>
          </a:xfrm>
        </p:spPr>
        <p:txBody>
          <a:bodyPr>
            <a:normAutofit/>
          </a:bodyPr>
          <a:lstStyle/>
          <a:p>
            <a:r>
              <a:rPr lang="en-US" altLang="zh-CN" sz="1100" dirty="0"/>
              <a:t>Officeplus.cn</a:t>
            </a:r>
            <a:endParaRPr lang="en-US" altLang="en-US" sz="1100" dirty="0"/>
          </a:p>
        </p:txBody>
      </p:sp>
      <p:cxnSp>
        <p:nvCxnSpPr>
          <p:cNvPr id="24" name="直接连接符 23"/>
          <p:cNvCxnSpPr/>
          <p:nvPr/>
        </p:nvCxnSpPr>
        <p:spPr>
          <a:xfrm>
            <a:off x="7531100" y="1274805"/>
            <a:ext cx="0" cy="1313816"/>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6"/>
          <p:cNvSpPr txBox="1"/>
          <p:nvPr/>
        </p:nvSpPr>
        <p:spPr>
          <a:xfrm>
            <a:off x="7815942" y="1968869"/>
            <a:ext cx="3077028" cy="619752"/>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b="1" dirty="0">
                <a:solidFill>
                  <a:schemeClr val="tx2">
                    <a:alpha val="28000"/>
                  </a:schemeClr>
                </a:solidFill>
                <a:latin typeface="+mn-lt"/>
              </a:rPr>
              <a:t>THANKS</a:t>
            </a:r>
            <a:endParaRPr lang="zh-CN" altLang="en-US" sz="16600" b="1" dirty="0">
              <a:solidFill>
                <a:schemeClr val="tx2">
                  <a:alpha val="28000"/>
                </a:schemeClr>
              </a:solidFill>
              <a:latin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endParaRPr lang="zh-CN" altLang="en-US"/>
          </a:p>
        </p:txBody>
      </p:sp>
      <p:sp>
        <p:nvSpPr>
          <p:cNvPr id="6" name="íş1îḑè"/>
          <p:cNvSpPr/>
          <p:nvPr/>
        </p:nvSpPr>
        <p:spPr bwMode="auto">
          <a:xfrm>
            <a:off x="4810125" y="1911243"/>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dirty="0">
                <a:solidFill>
                  <a:schemeClr val="bg1">
                    <a:lumMod val="100000"/>
                  </a:schemeClr>
                </a:solidFill>
                <a:latin typeface="Impact" panose="020B0806030902050204" pitchFamily="34" charset="0"/>
              </a:rPr>
              <a:t>01</a:t>
            </a:r>
            <a:endParaRPr lang="en-US" altLang="zh-CN" sz="2400" dirty="0">
              <a:solidFill>
                <a:schemeClr val="bg1">
                  <a:lumMod val="100000"/>
                </a:schemeClr>
              </a:solidFill>
              <a:latin typeface="Impact" panose="020B0806030902050204" pitchFamily="34" charset="0"/>
            </a:endParaRPr>
          </a:p>
        </p:txBody>
      </p:sp>
      <p:sp>
        <p:nvSpPr>
          <p:cNvPr id="7" name="îşlïḓe"/>
          <p:cNvSpPr/>
          <p:nvPr/>
        </p:nvSpPr>
        <p:spPr bwMode="auto">
          <a:xfrm>
            <a:off x="5367787" y="1911243"/>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a:lnSpc>
                <a:spcPct val="120000"/>
              </a:lnSpc>
            </a:pPr>
            <a:endParaRPr lang="en-US" altLang="zh-CN" sz="1100" dirty="0"/>
          </a:p>
        </p:txBody>
      </p:sp>
      <p:sp>
        <p:nvSpPr>
          <p:cNvPr id="8" name="išḻíďè"/>
          <p:cNvSpPr/>
          <p:nvPr/>
        </p:nvSpPr>
        <p:spPr bwMode="auto">
          <a:xfrm>
            <a:off x="4810125" y="2732134"/>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a:solidFill>
                  <a:schemeClr val="bg1">
                    <a:lumMod val="100000"/>
                  </a:schemeClr>
                </a:solidFill>
                <a:latin typeface="Impact" panose="020B0806030902050204" pitchFamily="34" charset="0"/>
              </a:rPr>
              <a:t>02</a:t>
            </a:r>
            <a:endParaRPr lang="en-US" altLang="zh-CN" sz="2400">
              <a:solidFill>
                <a:schemeClr val="bg1">
                  <a:lumMod val="100000"/>
                </a:schemeClr>
              </a:solidFill>
              <a:latin typeface="Impact" panose="020B0806030902050204" pitchFamily="34" charset="0"/>
            </a:endParaRPr>
          </a:p>
        </p:txBody>
      </p:sp>
      <p:sp>
        <p:nvSpPr>
          <p:cNvPr id="9" name="íşḷïḓè"/>
          <p:cNvSpPr/>
          <p:nvPr/>
        </p:nvSpPr>
        <p:spPr bwMode="auto">
          <a:xfrm>
            <a:off x="5367787" y="2732134"/>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noAutofit/>
          </a:bodyPr>
          <a:lstStyle/>
          <a:p>
            <a:pPr>
              <a:lnSpc>
                <a:spcPct val="120000"/>
              </a:lnSpc>
            </a:pPr>
            <a:r>
              <a:rPr lang="zh-CN" altLang="en-US" sz="2400" dirty="0"/>
              <a:t>问卷调查</a:t>
            </a:r>
            <a:endParaRPr lang="zh-CN" altLang="en-US" sz="2400" dirty="0"/>
          </a:p>
        </p:txBody>
      </p:sp>
      <p:sp>
        <p:nvSpPr>
          <p:cNvPr id="10" name="ï$1ïḋê"/>
          <p:cNvSpPr/>
          <p:nvPr/>
        </p:nvSpPr>
        <p:spPr bwMode="auto">
          <a:xfrm>
            <a:off x="4810125" y="3553025"/>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a:solidFill>
                  <a:schemeClr val="bg1">
                    <a:lumMod val="100000"/>
                  </a:schemeClr>
                </a:solidFill>
                <a:latin typeface="Impact" panose="020B0806030902050204" pitchFamily="34" charset="0"/>
              </a:rPr>
              <a:t>03</a:t>
            </a:r>
            <a:endParaRPr lang="en-US" altLang="zh-CN" sz="2400">
              <a:solidFill>
                <a:schemeClr val="bg1">
                  <a:lumMod val="100000"/>
                </a:schemeClr>
              </a:solidFill>
              <a:latin typeface="Impact" panose="020B0806030902050204" pitchFamily="34" charset="0"/>
            </a:endParaRPr>
          </a:p>
        </p:txBody>
      </p:sp>
      <p:sp>
        <p:nvSpPr>
          <p:cNvPr id="11" name="iS1iḑè"/>
          <p:cNvSpPr/>
          <p:nvPr/>
        </p:nvSpPr>
        <p:spPr bwMode="auto">
          <a:xfrm>
            <a:off x="5367787" y="3553025"/>
            <a:ext cx="5346994" cy="595554"/>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noAutofit/>
          </a:bodyPr>
          <a:lstStyle/>
          <a:p>
            <a:pPr algn="ctr">
              <a:lnSpc>
                <a:spcPct val="120000"/>
              </a:lnSpc>
            </a:pPr>
            <a:r>
              <a:rPr lang="zh-CN" altLang="en-US" sz="2400" dirty="0"/>
              <a:t>读书报告</a:t>
            </a:r>
            <a:endParaRPr lang="zh-CN" altLang="en-US" sz="2400" dirty="0"/>
          </a:p>
        </p:txBody>
      </p:sp>
      <p:sp>
        <p:nvSpPr>
          <p:cNvPr id="12" name="îsḷîḓé"/>
          <p:cNvSpPr/>
          <p:nvPr/>
        </p:nvSpPr>
        <p:spPr bwMode="auto">
          <a:xfrm>
            <a:off x="4810125" y="4373916"/>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noAutofit/>
          </a:bodyPr>
          <a:lstStyle/>
          <a:p>
            <a:pPr algn="ctr"/>
            <a:r>
              <a:rPr lang="en-US" altLang="zh-CN" sz="2400" dirty="0">
                <a:solidFill>
                  <a:schemeClr val="bg1">
                    <a:lumMod val="100000"/>
                  </a:schemeClr>
                </a:solidFill>
                <a:latin typeface="Impact" panose="020B0806030902050204" pitchFamily="34" charset="0"/>
              </a:rPr>
              <a:t>04</a:t>
            </a:r>
            <a:endParaRPr lang="en-US" altLang="zh-CN" sz="2400" dirty="0">
              <a:solidFill>
                <a:schemeClr val="bg1">
                  <a:lumMod val="100000"/>
                </a:schemeClr>
              </a:solidFill>
              <a:latin typeface="Impact" panose="020B0806030902050204" pitchFamily="34" charset="0"/>
            </a:endParaRPr>
          </a:p>
        </p:txBody>
      </p:sp>
      <p:sp>
        <p:nvSpPr>
          <p:cNvPr id="13" name="ís1ïďé"/>
          <p:cNvSpPr/>
          <p:nvPr/>
        </p:nvSpPr>
        <p:spPr bwMode="auto">
          <a:xfrm>
            <a:off x="5367787" y="4373916"/>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noAutofit/>
          </a:bodyPr>
          <a:lstStyle/>
          <a:p>
            <a:pPr>
              <a:lnSpc>
                <a:spcPct val="120000"/>
              </a:lnSpc>
            </a:pPr>
            <a:r>
              <a:rPr lang="zh-CN" altLang="en-US" sz="2400" dirty="0"/>
              <a:t>社会实践报告</a:t>
            </a:r>
            <a:endParaRPr lang="zh-CN" altLang="en-US" sz="2400" dirty="0"/>
          </a:p>
        </p:txBody>
      </p:sp>
      <p:cxnSp>
        <p:nvCxnSpPr>
          <p:cNvPr id="18" name="直接连接符 17"/>
          <p:cNvCxnSpPr/>
          <p:nvPr/>
        </p:nvCxnSpPr>
        <p:spPr>
          <a:xfrm>
            <a:off x="686294" y="3327167"/>
            <a:ext cx="2972663" cy="0"/>
          </a:xfrm>
          <a:prstGeom prst="line">
            <a:avLst/>
          </a:prstGeom>
          <a:ln w="19050"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îŝliḑé"/>
          <p:cNvSpPr txBox="1"/>
          <p:nvPr/>
        </p:nvSpPr>
        <p:spPr>
          <a:xfrm>
            <a:off x="1477219" y="2321985"/>
            <a:ext cx="2181738" cy="1005703"/>
          </a:xfrm>
          <a:prstGeom prst="rect">
            <a:avLst/>
          </a:prstGeom>
        </p:spPr>
        <p:txBody>
          <a:bodyPr wrap="none" anchor="b">
            <a:normAutofit/>
          </a:bodyPr>
          <a:lstStyle/>
          <a:p>
            <a:pPr marL="0" indent="0" algn="r">
              <a:buNone/>
            </a:pPr>
            <a:r>
              <a:rPr lang="en-US" altLang="zh-CN" sz="2800" b="1" dirty="0"/>
              <a:t>CONTENTS</a:t>
            </a:r>
            <a:endParaRPr lang="zh-CN" altLang="en-US" sz="2800" b="1" dirty="0"/>
          </a:p>
        </p:txBody>
      </p:sp>
      <p:sp>
        <p:nvSpPr>
          <p:cNvPr id="3" name="文本框 2"/>
          <p:cNvSpPr txBox="1"/>
          <p:nvPr/>
        </p:nvSpPr>
        <p:spPr>
          <a:xfrm>
            <a:off x="5687060" y="2025015"/>
            <a:ext cx="4832985" cy="368300"/>
          </a:xfrm>
          <a:prstGeom prst="rect">
            <a:avLst/>
          </a:prstGeom>
          <a:noFill/>
        </p:spPr>
        <p:txBody>
          <a:bodyPr wrap="square" rtlCol="0">
            <a:spAutoFit/>
          </a:bodyPr>
          <a:p>
            <a:endParaRPr lang="zh-CN" altLang="en-US"/>
          </a:p>
        </p:txBody>
      </p:sp>
      <p:sp>
        <p:nvSpPr>
          <p:cNvPr id="4" name="文本框 3"/>
          <p:cNvSpPr txBox="1"/>
          <p:nvPr/>
        </p:nvSpPr>
        <p:spPr>
          <a:xfrm>
            <a:off x="5951855" y="2017395"/>
            <a:ext cx="4178935" cy="460375"/>
          </a:xfrm>
          <a:prstGeom prst="rect">
            <a:avLst/>
          </a:prstGeom>
          <a:noFill/>
        </p:spPr>
        <p:txBody>
          <a:bodyPr wrap="square" rtlCol="0">
            <a:spAutoFit/>
          </a:bodyPr>
          <a:p>
            <a:pPr algn="ctr"/>
            <a:r>
              <a:rPr lang="zh-CN" altLang="en-US" sz="2400"/>
              <a:t>视频制作</a:t>
            </a:r>
            <a:endParaRPr lang="zh-CN" alt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1186180" y="2012577"/>
            <a:ext cx="4535055" cy="656792"/>
          </a:xfrm>
        </p:spPr>
        <p:txBody>
          <a:bodyPr>
            <a:normAutofit/>
          </a:bodyPr>
          <a:lstStyle/>
          <a:p>
            <a:r>
              <a:rPr lang="zh-CN" altLang="en-US" sz="2800" b="0" dirty="0"/>
              <a:t>视频制作</a:t>
            </a:r>
            <a:endParaRPr lang="zh-CN" altLang="en-US" sz="2800" b="0" dirty="0"/>
          </a:p>
        </p:txBody>
      </p:sp>
      <p:sp>
        <p:nvSpPr>
          <p:cNvPr id="6" name="文本占位符 5"/>
          <p:cNvSpPr>
            <a:spLocks noGrp="1"/>
          </p:cNvSpPr>
          <p:nvPr userDrawn="1">
            <p:ph type="body" idx="1"/>
          </p:nvPr>
        </p:nvSpPr>
        <p:spPr>
          <a:xfrm>
            <a:off x="1174750" y="2962910"/>
            <a:ext cx="4546600" cy="2766060"/>
          </a:xfr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lvl="0">
              <a:lnSpc>
                <a:spcPct val="100000"/>
              </a:lnSpc>
            </a:pPr>
            <a:r>
              <a:rPr lang="en-US" altLang="zh-CN" sz="2000" dirty="0"/>
              <a:t>1.</a:t>
            </a:r>
            <a:r>
              <a:rPr lang="zh-CN" altLang="en-US" sz="2000" dirty="0"/>
              <a:t>脚本</a:t>
            </a:r>
            <a:r>
              <a:rPr lang="zh-CN" altLang="en-US" sz="2000" dirty="0"/>
              <a:t>编写</a:t>
            </a:r>
            <a:endParaRPr lang="zh-CN" altLang="en-US" sz="2000" dirty="0"/>
          </a:p>
          <a:p>
            <a:pPr lvl="0">
              <a:lnSpc>
                <a:spcPct val="100000"/>
              </a:lnSpc>
            </a:pPr>
            <a:r>
              <a:rPr lang="en-US" altLang="zh-CN" sz="2000" dirty="0"/>
              <a:t>2.</a:t>
            </a:r>
            <a:r>
              <a:rPr lang="zh-CN" altLang="en-US" sz="2000" dirty="0"/>
              <a:t>网络素材</a:t>
            </a:r>
            <a:r>
              <a:rPr lang="zh-CN" altLang="en-US" sz="2000" dirty="0"/>
              <a:t>收集</a:t>
            </a:r>
            <a:endParaRPr lang="zh-CN" altLang="en-US" sz="2000" dirty="0"/>
          </a:p>
          <a:p>
            <a:pPr lvl="0">
              <a:lnSpc>
                <a:spcPct val="100000"/>
              </a:lnSpc>
            </a:pPr>
            <a:r>
              <a:rPr lang="en-US" altLang="zh-CN" sz="2000" dirty="0"/>
              <a:t>3.</a:t>
            </a:r>
            <a:r>
              <a:rPr lang="zh-CN" altLang="en-US" sz="2000" dirty="0"/>
              <a:t>实地拍摄</a:t>
            </a:r>
            <a:endParaRPr lang="zh-CN" altLang="en-US" sz="2000" dirty="0"/>
          </a:p>
          <a:p>
            <a:pPr lvl="0">
              <a:lnSpc>
                <a:spcPct val="100000"/>
              </a:lnSpc>
            </a:pPr>
            <a:r>
              <a:rPr lang="en-US" altLang="zh-CN" sz="2000" dirty="0"/>
              <a:t>4.</a:t>
            </a:r>
            <a:r>
              <a:rPr lang="zh-CN" altLang="en-US" sz="2000" dirty="0"/>
              <a:t>视频剪辑</a:t>
            </a:r>
            <a:endParaRPr lang="zh-CN" altLang="en-US" sz="2000" dirty="0"/>
          </a:p>
        </p:txBody>
      </p:sp>
      <p:grpSp>
        <p:nvGrpSpPr>
          <p:cNvPr id="2" name="组合 1"/>
          <p:cNvGrpSpPr/>
          <p:nvPr/>
        </p:nvGrpSpPr>
        <p:grpSpPr>
          <a:xfrm>
            <a:off x="8200571" y="2808720"/>
            <a:ext cx="3381829" cy="4049280"/>
            <a:chOff x="8200571" y="2808720"/>
            <a:chExt cx="3381829"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01</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01</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0559" y="-223519"/>
            <a:ext cx="10850563" cy="1028699"/>
          </a:xfrm>
        </p:spPr>
        <p:txBody>
          <a:bodyPr/>
          <a:lstStyle/>
          <a:p>
            <a:r>
              <a:rPr lang="zh-CN" altLang="en-US" dirty="0"/>
              <a:t>视频制作</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4a88d47e-fe0c-4395-b478-33dabb5c71d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53060" y="1035685"/>
            <a:ext cx="11446510" cy="5801360"/>
            <a:chOff x="670058" y="2002055"/>
            <a:chExt cx="11137283" cy="3203765"/>
          </a:xfrm>
        </p:grpSpPr>
        <p:sp>
          <p:nvSpPr>
            <p:cNvPr id="6" name="îŝľíďe"/>
            <p:cNvSpPr/>
            <p:nvPr/>
          </p:nvSpPr>
          <p:spPr bwMode="auto">
            <a:xfrm flipH="1">
              <a:off x="683394" y="2002055"/>
              <a:ext cx="2190299" cy="866443"/>
            </a:xfrm>
            <a:custGeom>
              <a:avLst/>
              <a:gdLst>
                <a:gd name="T0" fmla="*/ 1976438 w 21600"/>
                <a:gd name="T1" fmla="*/ 781844 h 21600"/>
                <a:gd name="T2" fmla="*/ 1976438 w 21600"/>
                <a:gd name="T3" fmla="*/ 781844 h 21600"/>
                <a:gd name="T4" fmla="*/ 1976438 w 21600"/>
                <a:gd name="T5" fmla="*/ 781844 h 21600"/>
                <a:gd name="T6" fmla="*/ 1976438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8188"/>
                  </a:lnTo>
                  <a:lnTo>
                    <a:pt x="21599" y="21600"/>
                  </a:lnTo>
                  <a:lnTo>
                    <a:pt x="0" y="21600"/>
                  </a:lnTo>
                  <a:lnTo>
                    <a:pt x="0" y="0"/>
                  </a:lnTo>
                  <a:close/>
                </a:path>
              </a:pathLst>
            </a:custGeom>
            <a:solidFill>
              <a:schemeClr val="accent1"/>
            </a:solidFill>
            <a:ln>
              <a:noFill/>
            </a:ln>
            <a:effectLst/>
          </p:spPr>
          <p:txBody>
            <a:bodyPr wrap="square" lIns="91440" tIns="45720" rIns="91440" bIns="45720" anchor="ctr">
              <a:normAutofit/>
            </a:bodyPr>
            <a:lstStyle/>
            <a:p>
              <a:pPr algn="ctr"/>
            </a:p>
          </p:txBody>
        </p:sp>
        <p:sp>
          <p:nvSpPr>
            <p:cNvPr id="7" name="îšļiḋê"/>
            <p:cNvSpPr/>
            <p:nvPr/>
          </p:nvSpPr>
          <p:spPr bwMode="auto">
            <a:xfrm>
              <a:off x="2104009" y="2002055"/>
              <a:ext cx="769684" cy="866443"/>
            </a:xfrm>
            <a:custGeom>
              <a:avLst/>
              <a:gdLst>
                <a:gd name="T0" fmla="*/ 694532 w 21600"/>
                <a:gd name="T1" fmla="*/ 781844 h 21600"/>
                <a:gd name="T2" fmla="*/ 694532 w 21600"/>
                <a:gd name="T3" fmla="*/ 781844 h 21600"/>
                <a:gd name="T4" fmla="*/ 694532 w 21600"/>
                <a:gd name="T5" fmla="*/ 781844 h 21600"/>
                <a:gd name="T6" fmla="*/ 694532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877"/>
                  </a:lnTo>
                  <a:lnTo>
                    <a:pt x="0" y="21600"/>
                  </a:lnTo>
                  <a:lnTo>
                    <a:pt x="21600" y="21600"/>
                  </a:lnTo>
                  <a:lnTo>
                    <a:pt x="21600" y="0"/>
                  </a:lnTo>
                  <a:close/>
                </a:path>
              </a:pathLst>
            </a:custGeom>
            <a:solidFill>
              <a:schemeClr val="accent1">
                <a:lumMod val="75000"/>
              </a:schemeClr>
            </a:solidFill>
            <a:ln>
              <a:noFill/>
            </a:ln>
            <a:effectLst/>
          </p:spPr>
          <p:txBody>
            <a:bodyPr wrap="square" lIns="91440" tIns="45720" rIns="91440" bIns="45720" anchor="ctr">
              <a:normAutofit/>
            </a:bodyPr>
            <a:lstStyle/>
            <a:p>
              <a:pPr algn="ctr"/>
            </a:p>
          </p:txBody>
        </p:sp>
        <p:sp>
          <p:nvSpPr>
            <p:cNvPr id="8" name="ïsļïḓé"/>
            <p:cNvSpPr/>
            <p:nvPr/>
          </p:nvSpPr>
          <p:spPr bwMode="auto">
            <a:xfrm>
              <a:off x="683393" y="3061139"/>
              <a:ext cx="2103214" cy="13910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wrap="square" lIns="91440" tIns="45720" rIns="91440" bIns="45720" anchor="t" anchorCtr="0">
              <a:normAutofit/>
            </a:bodyPr>
            <a:lstStyle/>
            <a:p>
              <a:pPr defTabSz="309245">
                <a:lnSpc>
                  <a:spcPct val="120000"/>
                </a:lnSpc>
                <a:defRPr/>
              </a:pPr>
              <a:endParaRPr lang="zh-CN" altLang="en-US" sz="900" dirty="0">
                <a:solidFill>
                  <a:srgbClr val="4D4E4C"/>
                </a:solidFill>
              </a:endParaRPr>
            </a:p>
          </p:txBody>
        </p:sp>
        <p:sp>
          <p:nvSpPr>
            <p:cNvPr id="9" name="işļîďé"/>
            <p:cNvSpPr/>
            <p:nvPr/>
          </p:nvSpPr>
          <p:spPr bwMode="auto">
            <a:xfrm>
              <a:off x="670058" y="2288440"/>
              <a:ext cx="1422400" cy="5797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a:bodyPr>
            <a:lstStyle/>
            <a:p>
              <a:pPr algn="ctr">
                <a:defRPr/>
              </a:pPr>
              <a:r>
                <a:rPr lang="zh-CN" altLang="en-US" sz="2000" b="1" dirty="0">
                  <a:solidFill>
                    <a:srgbClr val="FFFFFF"/>
                  </a:solidFill>
                </a:rPr>
                <a:t>脚本</a:t>
              </a:r>
              <a:endParaRPr lang="zh-CN" altLang="en-US" sz="2000" b="1" dirty="0">
                <a:solidFill>
                  <a:srgbClr val="FFFFFF"/>
                </a:solidFill>
              </a:endParaRPr>
            </a:p>
          </p:txBody>
        </p:sp>
        <p:sp>
          <p:nvSpPr>
            <p:cNvPr id="10" name="ïṩḷïḍê"/>
            <p:cNvSpPr/>
            <p:nvPr/>
          </p:nvSpPr>
          <p:spPr bwMode="auto">
            <a:xfrm flipH="1">
              <a:off x="3573005" y="2002055"/>
              <a:ext cx="2190299" cy="866443"/>
            </a:xfrm>
            <a:custGeom>
              <a:avLst/>
              <a:gdLst>
                <a:gd name="T0" fmla="*/ 1976438 w 21600"/>
                <a:gd name="T1" fmla="*/ 781844 h 21600"/>
                <a:gd name="T2" fmla="*/ 1976438 w 21600"/>
                <a:gd name="T3" fmla="*/ 781844 h 21600"/>
                <a:gd name="T4" fmla="*/ 1976438 w 21600"/>
                <a:gd name="T5" fmla="*/ 781844 h 21600"/>
                <a:gd name="T6" fmla="*/ 1976438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8188"/>
                  </a:lnTo>
                  <a:lnTo>
                    <a:pt x="21599" y="21600"/>
                  </a:lnTo>
                  <a:lnTo>
                    <a:pt x="0" y="21600"/>
                  </a:lnTo>
                  <a:lnTo>
                    <a:pt x="0" y="0"/>
                  </a:lnTo>
                  <a:close/>
                </a:path>
              </a:pathLst>
            </a:custGeom>
            <a:solidFill>
              <a:schemeClr val="tx1">
                <a:lumMod val="50000"/>
                <a:lumOff val="50000"/>
              </a:schemeClr>
            </a:solidFill>
            <a:ln>
              <a:noFill/>
            </a:ln>
            <a:effectLst/>
          </p:spPr>
          <p:txBody>
            <a:bodyPr wrap="square" lIns="91440" tIns="45720" rIns="91440" bIns="45720" anchor="ctr">
              <a:normAutofit/>
            </a:bodyPr>
            <a:lstStyle/>
            <a:p>
              <a:pPr algn="ctr"/>
            </a:p>
          </p:txBody>
        </p:sp>
        <p:sp>
          <p:nvSpPr>
            <p:cNvPr id="11" name="ïšľíḍé"/>
            <p:cNvSpPr/>
            <p:nvPr/>
          </p:nvSpPr>
          <p:spPr bwMode="auto">
            <a:xfrm>
              <a:off x="4993621" y="2002055"/>
              <a:ext cx="769683" cy="866443"/>
            </a:xfrm>
            <a:custGeom>
              <a:avLst/>
              <a:gdLst>
                <a:gd name="T0" fmla="*/ 694531 w 21600"/>
                <a:gd name="T1" fmla="*/ 781844 h 21600"/>
                <a:gd name="T2" fmla="*/ 694531 w 21600"/>
                <a:gd name="T3" fmla="*/ 781844 h 21600"/>
                <a:gd name="T4" fmla="*/ 694531 w 21600"/>
                <a:gd name="T5" fmla="*/ 781844 h 21600"/>
                <a:gd name="T6" fmla="*/ 694531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877"/>
                  </a:lnTo>
                  <a:lnTo>
                    <a:pt x="0" y="21600"/>
                  </a:lnTo>
                  <a:lnTo>
                    <a:pt x="21600" y="21600"/>
                  </a:lnTo>
                  <a:lnTo>
                    <a:pt x="21600" y="0"/>
                  </a:lnTo>
                  <a:close/>
                </a:path>
              </a:pathLst>
            </a:custGeom>
            <a:solidFill>
              <a:schemeClr val="tx1">
                <a:lumMod val="65000"/>
                <a:lumOff val="35000"/>
              </a:schemeClr>
            </a:solidFill>
            <a:ln>
              <a:noFill/>
            </a:ln>
            <a:effectLst/>
          </p:spPr>
          <p:txBody>
            <a:bodyPr wrap="square" lIns="91440" tIns="45720" rIns="91440" bIns="45720" anchor="ctr">
              <a:normAutofit/>
            </a:bodyPr>
            <a:lstStyle/>
            <a:p>
              <a:pPr algn="ctr"/>
            </a:p>
          </p:txBody>
        </p:sp>
        <p:sp>
          <p:nvSpPr>
            <p:cNvPr id="12" name="îš1îḍe"/>
            <p:cNvSpPr/>
            <p:nvPr/>
          </p:nvSpPr>
          <p:spPr bwMode="auto">
            <a:xfrm>
              <a:off x="3483729" y="2430580"/>
              <a:ext cx="1665597" cy="2956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a:bodyPr>
            <a:lstStyle/>
            <a:p>
              <a:pPr algn="ctr">
                <a:defRPr/>
              </a:pPr>
              <a:r>
                <a:rPr lang="zh-CN" altLang="en-US" b="1" dirty="0">
                  <a:solidFill>
                    <a:srgbClr val="FFFFFF"/>
                  </a:solidFill>
                </a:rPr>
                <a:t>网络素材收集</a:t>
              </a:r>
              <a:endParaRPr lang="zh-CN" altLang="en-US" b="1" dirty="0">
                <a:solidFill>
                  <a:srgbClr val="FFFFFF"/>
                </a:solidFill>
              </a:endParaRPr>
            </a:p>
          </p:txBody>
        </p:sp>
        <p:sp>
          <p:nvSpPr>
            <p:cNvPr id="13" name="ïşľíḋê"/>
            <p:cNvSpPr/>
            <p:nvPr/>
          </p:nvSpPr>
          <p:spPr bwMode="auto">
            <a:xfrm flipH="1">
              <a:off x="6462616" y="2002055"/>
              <a:ext cx="2190299" cy="866443"/>
            </a:xfrm>
            <a:custGeom>
              <a:avLst/>
              <a:gdLst>
                <a:gd name="T0" fmla="*/ 1976438 w 21600"/>
                <a:gd name="T1" fmla="*/ 781844 h 21600"/>
                <a:gd name="T2" fmla="*/ 1976438 w 21600"/>
                <a:gd name="T3" fmla="*/ 781844 h 21600"/>
                <a:gd name="T4" fmla="*/ 1976438 w 21600"/>
                <a:gd name="T5" fmla="*/ 781844 h 21600"/>
                <a:gd name="T6" fmla="*/ 1976438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8188"/>
                  </a:lnTo>
                  <a:lnTo>
                    <a:pt x="21599" y="21600"/>
                  </a:lnTo>
                  <a:lnTo>
                    <a:pt x="0" y="21600"/>
                  </a:lnTo>
                  <a:lnTo>
                    <a:pt x="0" y="0"/>
                  </a:lnTo>
                  <a:close/>
                </a:path>
              </a:pathLst>
            </a:custGeom>
            <a:solidFill>
              <a:schemeClr val="accent1"/>
            </a:solidFill>
            <a:ln>
              <a:noFill/>
            </a:ln>
            <a:effectLst/>
          </p:spPr>
          <p:txBody>
            <a:bodyPr wrap="square" lIns="91440" tIns="45720" rIns="91440" bIns="45720" anchor="ctr">
              <a:normAutofit/>
            </a:bodyPr>
            <a:lstStyle/>
            <a:p>
              <a:pPr algn="ctr"/>
            </a:p>
          </p:txBody>
        </p:sp>
        <p:sp>
          <p:nvSpPr>
            <p:cNvPr id="14" name="ïŝḷiḓé"/>
            <p:cNvSpPr/>
            <p:nvPr/>
          </p:nvSpPr>
          <p:spPr bwMode="auto">
            <a:xfrm>
              <a:off x="7883231" y="2002055"/>
              <a:ext cx="769684" cy="866443"/>
            </a:xfrm>
            <a:custGeom>
              <a:avLst/>
              <a:gdLst>
                <a:gd name="T0" fmla="*/ 694532 w 21600"/>
                <a:gd name="T1" fmla="*/ 781844 h 21600"/>
                <a:gd name="T2" fmla="*/ 694532 w 21600"/>
                <a:gd name="T3" fmla="*/ 781844 h 21600"/>
                <a:gd name="T4" fmla="*/ 694532 w 21600"/>
                <a:gd name="T5" fmla="*/ 781844 h 21600"/>
                <a:gd name="T6" fmla="*/ 694532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877"/>
                  </a:lnTo>
                  <a:lnTo>
                    <a:pt x="0" y="21600"/>
                  </a:lnTo>
                  <a:lnTo>
                    <a:pt x="21600" y="21600"/>
                  </a:lnTo>
                  <a:lnTo>
                    <a:pt x="21600" y="0"/>
                  </a:lnTo>
                  <a:close/>
                </a:path>
              </a:pathLst>
            </a:custGeom>
            <a:solidFill>
              <a:schemeClr val="accent1">
                <a:lumMod val="75000"/>
              </a:schemeClr>
            </a:solidFill>
            <a:ln>
              <a:noFill/>
            </a:ln>
            <a:effectLst/>
          </p:spPr>
          <p:txBody>
            <a:bodyPr wrap="square" lIns="91440" tIns="45720" rIns="91440" bIns="45720" anchor="ctr">
              <a:normAutofit/>
            </a:bodyPr>
            <a:lstStyle/>
            <a:p>
              <a:pPr algn="ctr"/>
            </a:p>
          </p:txBody>
        </p:sp>
        <p:sp>
          <p:nvSpPr>
            <p:cNvPr id="15" name="ísḷîḍè"/>
            <p:cNvSpPr/>
            <p:nvPr/>
          </p:nvSpPr>
          <p:spPr bwMode="auto">
            <a:xfrm>
              <a:off x="6351147" y="2435840"/>
              <a:ext cx="1636055" cy="2956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a:bodyPr>
            <a:lstStyle/>
            <a:p>
              <a:pPr algn="ctr">
                <a:defRPr/>
              </a:pPr>
              <a:r>
                <a:rPr lang="zh-CN" altLang="en-US" b="1" dirty="0">
                  <a:solidFill>
                    <a:srgbClr val="FFFFFF"/>
                  </a:solidFill>
                </a:rPr>
                <a:t>实地拍摄</a:t>
              </a:r>
              <a:endParaRPr lang="zh-CN" altLang="en-US" b="1" dirty="0">
                <a:solidFill>
                  <a:srgbClr val="FFFFFF"/>
                </a:solidFill>
              </a:endParaRPr>
            </a:p>
          </p:txBody>
        </p:sp>
        <p:sp>
          <p:nvSpPr>
            <p:cNvPr id="16" name="íṥľîdè"/>
            <p:cNvSpPr/>
            <p:nvPr/>
          </p:nvSpPr>
          <p:spPr bwMode="auto">
            <a:xfrm flipH="1">
              <a:off x="9345190" y="2002055"/>
              <a:ext cx="2190299" cy="866443"/>
            </a:xfrm>
            <a:custGeom>
              <a:avLst/>
              <a:gdLst>
                <a:gd name="T0" fmla="*/ 1976438 w 21600"/>
                <a:gd name="T1" fmla="*/ 781844 h 21600"/>
                <a:gd name="T2" fmla="*/ 1976438 w 21600"/>
                <a:gd name="T3" fmla="*/ 781844 h 21600"/>
                <a:gd name="T4" fmla="*/ 1976438 w 21600"/>
                <a:gd name="T5" fmla="*/ 781844 h 21600"/>
                <a:gd name="T6" fmla="*/ 1976438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8188"/>
                  </a:lnTo>
                  <a:lnTo>
                    <a:pt x="21599" y="21600"/>
                  </a:lnTo>
                  <a:lnTo>
                    <a:pt x="0" y="21600"/>
                  </a:lnTo>
                  <a:lnTo>
                    <a:pt x="0" y="0"/>
                  </a:lnTo>
                  <a:close/>
                </a:path>
              </a:pathLst>
            </a:custGeom>
            <a:solidFill>
              <a:schemeClr val="tx1">
                <a:lumMod val="50000"/>
                <a:lumOff val="50000"/>
              </a:schemeClr>
            </a:solidFill>
            <a:ln>
              <a:noFill/>
            </a:ln>
            <a:effectLst/>
          </p:spPr>
          <p:txBody>
            <a:bodyPr wrap="square" lIns="91440" tIns="45720" rIns="91440" bIns="45720" anchor="ctr">
              <a:normAutofit/>
            </a:bodyPr>
            <a:lstStyle/>
            <a:p>
              <a:pPr algn="ctr"/>
            </a:p>
          </p:txBody>
        </p:sp>
        <p:sp>
          <p:nvSpPr>
            <p:cNvPr id="17" name="îṥḷïḋê"/>
            <p:cNvSpPr/>
            <p:nvPr/>
          </p:nvSpPr>
          <p:spPr bwMode="auto">
            <a:xfrm>
              <a:off x="10765805" y="2002055"/>
              <a:ext cx="769683" cy="866443"/>
            </a:xfrm>
            <a:custGeom>
              <a:avLst/>
              <a:gdLst>
                <a:gd name="T0" fmla="*/ 694531 w 21600"/>
                <a:gd name="T1" fmla="*/ 781844 h 21600"/>
                <a:gd name="T2" fmla="*/ 694531 w 21600"/>
                <a:gd name="T3" fmla="*/ 781844 h 21600"/>
                <a:gd name="T4" fmla="*/ 694531 w 21600"/>
                <a:gd name="T5" fmla="*/ 781844 h 21600"/>
                <a:gd name="T6" fmla="*/ 694531 w 21600"/>
                <a:gd name="T7" fmla="*/ 78184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877"/>
                  </a:lnTo>
                  <a:lnTo>
                    <a:pt x="0" y="21600"/>
                  </a:lnTo>
                  <a:lnTo>
                    <a:pt x="21600" y="21600"/>
                  </a:lnTo>
                  <a:lnTo>
                    <a:pt x="21600" y="0"/>
                  </a:lnTo>
                  <a:close/>
                </a:path>
              </a:pathLst>
            </a:custGeom>
            <a:solidFill>
              <a:schemeClr val="tx1">
                <a:lumMod val="65000"/>
                <a:lumOff val="35000"/>
              </a:schemeClr>
            </a:solidFill>
            <a:ln>
              <a:noFill/>
            </a:ln>
            <a:effectLst/>
          </p:spPr>
          <p:txBody>
            <a:bodyPr wrap="square" lIns="91440" tIns="45720" rIns="91440" bIns="45720" anchor="ctr">
              <a:normAutofit/>
            </a:bodyPr>
            <a:lstStyle/>
            <a:p>
              <a:pPr algn="ctr"/>
            </a:p>
          </p:txBody>
        </p:sp>
        <p:sp>
          <p:nvSpPr>
            <p:cNvPr id="18" name="îṩľîḑê"/>
            <p:cNvSpPr/>
            <p:nvPr/>
          </p:nvSpPr>
          <p:spPr bwMode="auto">
            <a:xfrm>
              <a:off x="9127745" y="2333793"/>
              <a:ext cx="1928914" cy="3976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p:spPr>
          <p:txBody>
            <a:bodyPr wrap="square" lIns="91440" tIns="45720" rIns="91440" bIns="45720" anchor="ctr">
              <a:normAutofit/>
            </a:bodyPr>
            <a:lstStyle/>
            <a:p>
              <a:pPr algn="ctr">
                <a:defRPr/>
              </a:pPr>
              <a:r>
                <a:rPr lang="zh-CN" altLang="en-US" sz="1600" b="1" dirty="0">
                  <a:solidFill>
                    <a:srgbClr val="FFFFFF"/>
                  </a:solidFill>
                </a:rPr>
                <a:t>视频</a:t>
              </a:r>
              <a:r>
                <a:rPr lang="zh-CN" altLang="en-US" sz="1600" b="1" dirty="0">
                  <a:solidFill>
                    <a:srgbClr val="FFFFFF"/>
                  </a:solidFill>
                </a:rPr>
                <a:t>剪辑</a:t>
              </a:r>
              <a:endParaRPr lang="zh-CN" altLang="en-US" sz="1600" b="1" dirty="0">
                <a:solidFill>
                  <a:srgbClr val="FFFFFF"/>
                </a:solidFill>
              </a:endParaRPr>
            </a:p>
          </p:txBody>
        </p:sp>
        <p:sp>
          <p:nvSpPr>
            <p:cNvPr id="22" name="îṡḻïďé"/>
            <p:cNvSpPr/>
            <p:nvPr/>
          </p:nvSpPr>
          <p:spPr bwMode="auto">
            <a:xfrm>
              <a:off x="2340631" y="2343356"/>
              <a:ext cx="296438" cy="293798"/>
            </a:xfrm>
            <a:custGeom>
              <a:avLst/>
              <a:gdLst>
                <a:gd name="T0" fmla="*/ 267494 w 21600"/>
                <a:gd name="T1" fmla="*/ 265113 h 21600"/>
                <a:gd name="T2" fmla="*/ 267494 w 21600"/>
                <a:gd name="T3" fmla="*/ 265113 h 21600"/>
                <a:gd name="T4" fmla="*/ 267494 w 21600"/>
                <a:gd name="T5" fmla="*/ 265113 h 21600"/>
                <a:gd name="T6" fmla="*/ 267494 w 21600"/>
                <a:gd name="T7" fmla="*/ 26511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821" y="21405"/>
                  </a:moveTo>
                  <a:cubicBezTo>
                    <a:pt x="9821" y="16015"/>
                    <a:pt x="5524" y="11401"/>
                    <a:pt x="153" y="11401"/>
                  </a:cubicBezTo>
                  <a:lnTo>
                    <a:pt x="153" y="7717"/>
                  </a:lnTo>
                  <a:cubicBezTo>
                    <a:pt x="7251" y="7717"/>
                    <a:pt x="13658" y="12796"/>
                    <a:pt x="13658" y="21405"/>
                  </a:cubicBezTo>
                  <a:cubicBezTo>
                    <a:pt x="13658" y="21405"/>
                    <a:pt x="9821" y="21405"/>
                    <a:pt x="9821" y="21405"/>
                  </a:cubicBezTo>
                  <a:close/>
                  <a:moveTo>
                    <a:pt x="17417" y="21405"/>
                  </a:moveTo>
                  <a:cubicBezTo>
                    <a:pt x="17417" y="12098"/>
                    <a:pt x="9399" y="3994"/>
                    <a:pt x="153" y="3994"/>
                  </a:cubicBezTo>
                  <a:lnTo>
                    <a:pt x="153" y="0"/>
                  </a:lnTo>
                  <a:cubicBezTo>
                    <a:pt x="11509" y="0"/>
                    <a:pt x="21600" y="8725"/>
                    <a:pt x="21600" y="21405"/>
                  </a:cubicBezTo>
                  <a:cubicBezTo>
                    <a:pt x="21600" y="21405"/>
                    <a:pt x="17417" y="21405"/>
                    <a:pt x="17417" y="21405"/>
                  </a:cubicBezTo>
                  <a:close/>
                  <a:moveTo>
                    <a:pt x="2801" y="21599"/>
                  </a:moveTo>
                  <a:cubicBezTo>
                    <a:pt x="1266" y="21599"/>
                    <a:pt x="0" y="20359"/>
                    <a:pt x="0" y="18769"/>
                  </a:cubicBezTo>
                  <a:cubicBezTo>
                    <a:pt x="0" y="17217"/>
                    <a:pt x="1266" y="15937"/>
                    <a:pt x="2801" y="15937"/>
                  </a:cubicBezTo>
                  <a:cubicBezTo>
                    <a:pt x="4335" y="15937"/>
                    <a:pt x="5640" y="17217"/>
                    <a:pt x="5640" y="18769"/>
                  </a:cubicBezTo>
                  <a:cubicBezTo>
                    <a:pt x="5640" y="20359"/>
                    <a:pt x="4335" y="21599"/>
                    <a:pt x="2801" y="21599"/>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p>
              <a:pPr algn="ctr"/>
            </a:p>
          </p:txBody>
        </p:sp>
        <p:sp>
          <p:nvSpPr>
            <p:cNvPr id="23" name="išľïḍe"/>
            <p:cNvSpPr/>
            <p:nvPr/>
          </p:nvSpPr>
          <p:spPr bwMode="auto">
            <a:xfrm>
              <a:off x="5235520" y="2333679"/>
              <a:ext cx="285883" cy="313151"/>
            </a:xfrm>
            <a:custGeom>
              <a:avLst/>
              <a:gdLst>
                <a:gd name="T0" fmla="*/ 257969 w 21600"/>
                <a:gd name="T1" fmla="*/ 282575 h 21600"/>
                <a:gd name="T2" fmla="*/ 257969 w 21600"/>
                <a:gd name="T3" fmla="*/ 282575 h 21600"/>
                <a:gd name="T4" fmla="*/ 257969 w 21600"/>
                <a:gd name="T5" fmla="*/ 282575 h 21600"/>
                <a:gd name="T6" fmla="*/ 257969 w 21600"/>
                <a:gd name="T7" fmla="*/ 2825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15882" y="21599"/>
                  </a:lnTo>
                  <a:lnTo>
                    <a:pt x="15882" y="0"/>
                  </a:lnTo>
                  <a:lnTo>
                    <a:pt x="21600" y="0"/>
                  </a:lnTo>
                  <a:cubicBezTo>
                    <a:pt x="21600" y="0"/>
                    <a:pt x="21600" y="21599"/>
                    <a:pt x="21600" y="21599"/>
                  </a:cubicBezTo>
                  <a:close/>
                  <a:moveTo>
                    <a:pt x="13658" y="21599"/>
                  </a:moveTo>
                  <a:lnTo>
                    <a:pt x="7941" y="21599"/>
                  </a:lnTo>
                  <a:lnTo>
                    <a:pt x="7941" y="9983"/>
                  </a:lnTo>
                  <a:lnTo>
                    <a:pt x="13658" y="9983"/>
                  </a:lnTo>
                  <a:cubicBezTo>
                    <a:pt x="13658" y="9983"/>
                    <a:pt x="13658" y="21599"/>
                    <a:pt x="13658" y="21599"/>
                  </a:cubicBezTo>
                  <a:close/>
                  <a:moveTo>
                    <a:pt x="5717" y="21599"/>
                  </a:moveTo>
                  <a:lnTo>
                    <a:pt x="0" y="21599"/>
                  </a:lnTo>
                  <a:lnTo>
                    <a:pt x="0" y="5989"/>
                  </a:lnTo>
                  <a:lnTo>
                    <a:pt x="5717" y="5989"/>
                  </a:lnTo>
                  <a:cubicBezTo>
                    <a:pt x="5717" y="5989"/>
                    <a:pt x="5717" y="21599"/>
                    <a:pt x="5717" y="21599"/>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p>
              <a:pPr algn="ctr"/>
            </a:p>
          </p:txBody>
        </p:sp>
        <p:sp>
          <p:nvSpPr>
            <p:cNvPr id="24" name="iŝľïḍê"/>
            <p:cNvSpPr/>
            <p:nvPr/>
          </p:nvSpPr>
          <p:spPr bwMode="auto">
            <a:xfrm>
              <a:off x="8119853" y="2343354"/>
              <a:ext cx="322828" cy="323707"/>
            </a:xfrm>
            <a:custGeom>
              <a:avLst/>
              <a:gdLst>
                <a:gd name="T0" fmla="*/ 291306 w 21600"/>
                <a:gd name="T1" fmla="*/ 292100 h 21600"/>
                <a:gd name="T2" fmla="*/ 291306 w 21600"/>
                <a:gd name="T3" fmla="*/ 292100 h 21600"/>
                <a:gd name="T4" fmla="*/ 291306 w 21600"/>
                <a:gd name="T5" fmla="*/ 292100 h 21600"/>
                <a:gd name="T6" fmla="*/ 291306 w 21600"/>
                <a:gd name="T7" fmla="*/ 2921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2277" y="9427"/>
                  </a:moveTo>
                  <a:lnTo>
                    <a:pt x="12277" y="0"/>
                  </a:lnTo>
                  <a:cubicBezTo>
                    <a:pt x="17448" y="0"/>
                    <a:pt x="21599" y="4151"/>
                    <a:pt x="21599" y="9322"/>
                  </a:cubicBezTo>
                  <a:cubicBezTo>
                    <a:pt x="21599" y="9357"/>
                    <a:pt x="21599" y="9392"/>
                    <a:pt x="21599" y="9427"/>
                  </a:cubicBezTo>
                  <a:cubicBezTo>
                    <a:pt x="21599" y="9427"/>
                    <a:pt x="12277" y="9427"/>
                    <a:pt x="12277" y="9427"/>
                  </a:cubicBezTo>
                  <a:close/>
                  <a:moveTo>
                    <a:pt x="18680" y="12382"/>
                  </a:moveTo>
                  <a:cubicBezTo>
                    <a:pt x="18680" y="12312"/>
                    <a:pt x="18680" y="12276"/>
                    <a:pt x="18680" y="12276"/>
                  </a:cubicBezTo>
                  <a:cubicBezTo>
                    <a:pt x="18680" y="17448"/>
                    <a:pt x="14493" y="21599"/>
                    <a:pt x="9322" y="21599"/>
                  </a:cubicBezTo>
                  <a:cubicBezTo>
                    <a:pt x="4151" y="21599"/>
                    <a:pt x="0" y="17448"/>
                    <a:pt x="0" y="12276"/>
                  </a:cubicBezTo>
                  <a:cubicBezTo>
                    <a:pt x="0" y="7105"/>
                    <a:pt x="4151" y="2919"/>
                    <a:pt x="9322" y="2919"/>
                  </a:cubicBezTo>
                  <a:lnTo>
                    <a:pt x="9322" y="12382"/>
                  </a:lnTo>
                  <a:cubicBezTo>
                    <a:pt x="9322" y="12382"/>
                    <a:pt x="18680" y="12382"/>
                    <a:pt x="18680" y="12382"/>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p>
              <a:pPr algn="ctr"/>
            </a:p>
          </p:txBody>
        </p:sp>
        <p:sp>
          <p:nvSpPr>
            <p:cNvPr id="25" name="íŝľîḍe"/>
            <p:cNvSpPr/>
            <p:nvPr/>
          </p:nvSpPr>
          <p:spPr bwMode="auto">
            <a:xfrm>
              <a:off x="11013864" y="2346874"/>
              <a:ext cx="299956" cy="320188"/>
            </a:xfrm>
            <a:custGeom>
              <a:avLst/>
              <a:gdLst>
                <a:gd name="T0" fmla="*/ 270669 w 21600"/>
                <a:gd name="T1" fmla="*/ 288925 h 21600"/>
                <a:gd name="T2" fmla="*/ 270669 w 21600"/>
                <a:gd name="T3" fmla="*/ 288925 h 21600"/>
                <a:gd name="T4" fmla="*/ 270669 w 21600"/>
                <a:gd name="T5" fmla="*/ 288925 h 21600"/>
                <a:gd name="T6" fmla="*/ 270669 w 21600"/>
                <a:gd name="T7" fmla="*/ 2889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072" y="16413"/>
                  </a:moveTo>
                  <a:cubicBezTo>
                    <a:pt x="9072" y="16199"/>
                    <a:pt x="10249" y="16164"/>
                    <a:pt x="10781" y="16164"/>
                  </a:cubicBezTo>
                  <a:cubicBezTo>
                    <a:pt x="12109" y="16164"/>
                    <a:pt x="12489" y="16271"/>
                    <a:pt x="12489" y="16413"/>
                  </a:cubicBezTo>
                  <a:cubicBezTo>
                    <a:pt x="12489" y="17408"/>
                    <a:pt x="11730" y="18189"/>
                    <a:pt x="10781" y="18189"/>
                  </a:cubicBezTo>
                  <a:cubicBezTo>
                    <a:pt x="9831" y="18189"/>
                    <a:pt x="9072" y="17408"/>
                    <a:pt x="9072" y="16413"/>
                  </a:cubicBezTo>
                  <a:close/>
                  <a:moveTo>
                    <a:pt x="19360" y="17265"/>
                  </a:moveTo>
                  <a:cubicBezTo>
                    <a:pt x="17804" y="15525"/>
                    <a:pt x="13779" y="15170"/>
                    <a:pt x="10781" y="15170"/>
                  </a:cubicBezTo>
                  <a:cubicBezTo>
                    <a:pt x="7820" y="15170"/>
                    <a:pt x="3757" y="15525"/>
                    <a:pt x="2201" y="17265"/>
                  </a:cubicBezTo>
                  <a:cubicBezTo>
                    <a:pt x="3757" y="19006"/>
                    <a:pt x="7820" y="19433"/>
                    <a:pt x="10781" y="19397"/>
                  </a:cubicBezTo>
                  <a:cubicBezTo>
                    <a:pt x="13779" y="19397"/>
                    <a:pt x="17804" y="19042"/>
                    <a:pt x="19360" y="17265"/>
                  </a:cubicBezTo>
                  <a:close/>
                  <a:moveTo>
                    <a:pt x="21599" y="17976"/>
                  </a:moveTo>
                  <a:cubicBezTo>
                    <a:pt x="21599" y="20463"/>
                    <a:pt x="14805" y="21600"/>
                    <a:pt x="10781" y="21600"/>
                  </a:cubicBezTo>
                  <a:cubicBezTo>
                    <a:pt x="6756" y="21600"/>
                    <a:pt x="0" y="20463"/>
                    <a:pt x="0" y="17976"/>
                  </a:cubicBezTo>
                  <a:cubicBezTo>
                    <a:pt x="0" y="17585"/>
                    <a:pt x="151" y="17230"/>
                    <a:pt x="455" y="16910"/>
                  </a:cubicBezTo>
                  <a:cubicBezTo>
                    <a:pt x="4138" y="9841"/>
                    <a:pt x="3188" y="6536"/>
                    <a:pt x="5200" y="3908"/>
                  </a:cubicBezTo>
                  <a:cubicBezTo>
                    <a:pt x="6111" y="2735"/>
                    <a:pt x="7175" y="1989"/>
                    <a:pt x="8882" y="1634"/>
                  </a:cubicBezTo>
                  <a:cubicBezTo>
                    <a:pt x="8959" y="710"/>
                    <a:pt x="9756" y="0"/>
                    <a:pt x="10781" y="0"/>
                  </a:cubicBezTo>
                  <a:cubicBezTo>
                    <a:pt x="11768" y="0"/>
                    <a:pt x="12603" y="710"/>
                    <a:pt x="12679" y="1634"/>
                  </a:cubicBezTo>
                  <a:cubicBezTo>
                    <a:pt x="14387" y="1989"/>
                    <a:pt x="15450" y="2735"/>
                    <a:pt x="16361" y="3908"/>
                  </a:cubicBezTo>
                  <a:cubicBezTo>
                    <a:pt x="18372" y="6536"/>
                    <a:pt x="17424" y="9841"/>
                    <a:pt x="21106" y="16910"/>
                  </a:cubicBezTo>
                  <a:cubicBezTo>
                    <a:pt x="21409" y="17230"/>
                    <a:pt x="21599" y="17585"/>
                    <a:pt x="21599" y="17976"/>
                  </a:cubicBezTo>
                  <a:close/>
                </a:path>
              </a:pathLst>
            </a:custGeom>
            <a:solidFill>
              <a:srgbClr val="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1440" tIns="45720" rIns="91440" bIns="45720" anchor="ctr">
              <a:normAutofit/>
            </a:bodyPr>
            <a:lstStyle/>
            <a:p>
              <a:pPr algn="ctr"/>
            </a:p>
          </p:txBody>
        </p:sp>
        <p:cxnSp>
          <p:nvCxnSpPr>
            <p:cNvPr id="26" name="直接连接符 25"/>
            <p:cNvCxnSpPr/>
            <p:nvPr/>
          </p:nvCxnSpPr>
          <p:spPr>
            <a:xfrm>
              <a:off x="3186004" y="2963185"/>
              <a:ext cx="0" cy="2242635"/>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109442" y="2963185"/>
              <a:ext cx="0" cy="2242635"/>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9032877" y="2963185"/>
              <a:ext cx="0" cy="2242635"/>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0" name="íşlíďè"/>
            <p:cNvSpPr/>
            <p:nvPr/>
          </p:nvSpPr>
          <p:spPr bwMode="auto">
            <a:xfrm>
              <a:off x="683393" y="2951740"/>
              <a:ext cx="2224126" cy="619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100" dirty="0"/>
            </a:p>
          </p:txBody>
        </p:sp>
        <p:sp>
          <p:nvSpPr>
            <p:cNvPr id="31" name="iṡļíḑè"/>
            <p:cNvSpPr/>
            <p:nvPr/>
          </p:nvSpPr>
          <p:spPr bwMode="auto">
            <a:xfrm>
              <a:off x="6204718" y="2963255"/>
              <a:ext cx="2538727" cy="64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1700" dirty="0"/>
                <a:t>小组成员抵达中国延安精神展馆</a:t>
              </a:r>
              <a:r>
                <a:rPr lang="zh-CN" altLang="en-US" sz="1700" dirty="0">
                  <a:sym typeface="+mn-ea"/>
                </a:rPr>
                <a:t>根据脚本剧情进行</a:t>
              </a:r>
              <a:endParaRPr lang="zh-CN" altLang="en-US" sz="1700" dirty="0"/>
            </a:p>
            <a:p>
              <a:pPr>
                <a:lnSpc>
                  <a:spcPct val="130000"/>
                </a:lnSpc>
              </a:pPr>
              <a:r>
                <a:rPr lang="zh-CN" altLang="en-US" sz="1700" dirty="0"/>
                <a:t>实地拍摄。</a:t>
              </a:r>
              <a:endParaRPr lang="zh-CN" altLang="en-US" sz="1700" dirty="0"/>
            </a:p>
          </p:txBody>
        </p:sp>
        <p:sp>
          <p:nvSpPr>
            <p:cNvPr id="32" name="í$ļïḍe"/>
            <p:cNvSpPr/>
            <p:nvPr/>
          </p:nvSpPr>
          <p:spPr bwMode="auto">
            <a:xfrm>
              <a:off x="9182733" y="2992010"/>
              <a:ext cx="2624608" cy="61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t>按照脚本对网络素材和实地拍摄所得的素材进行剪辑和配音。</a:t>
              </a:r>
              <a:endParaRPr lang="zh-CN" altLang="en-US" dirty="0"/>
            </a:p>
          </p:txBody>
        </p:sp>
        <p:sp>
          <p:nvSpPr>
            <p:cNvPr id="33" name="ïşľíḍè"/>
            <p:cNvSpPr/>
            <p:nvPr/>
          </p:nvSpPr>
          <p:spPr bwMode="auto">
            <a:xfrm>
              <a:off x="3321851" y="2995517"/>
              <a:ext cx="2747559" cy="89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t>1.</a:t>
              </a:r>
              <a:r>
                <a:rPr lang="zh-CN" altLang="en-US" dirty="0"/>
                <a:t>延安的地形、历史</a:t>
              </a:r>
              <a:endParaRPr lang="zh-CN" altLang="en-US" dirty="0"/>
            </a:p>
            <a:p>
              <a:pPr>
                <a:lnSpc>
                  <a:spcPct val="130000"/>
                </a:lnSpc>
              </a:pPr>
              <a:r>
                <a:rPr lang="en-US" altLang="zh-CN" dirty="0"/>
                <a:t>2.</a:t>
              </a:r>
              <a:r>
                <a:rPr lang="zh-CN" altLang="en-US" dirty="0"/>
                <a:t>知</a:t>
              </a:r>
              <a:r>
                <a:rPr lang="zh-CN" altLang="en-US" dirty="0"/>
                <a:t>青劳动、学习</a:t>
              </a:r>
              <a:endParaRPr lang="zh-CN" altLang="en-US" dirty="0"/>
            </a:p>
            <a:p>
              <a:pPr>
                <a:lnSpc>
                  <a:spcPct val="130000"/>
                </a:lnSpc>
              </a:pPr>
              <a:r>
                <a:rPr lang="en-US" altLang="zh-CN" dirty="0"/>
                <a:t>3.</a:t>
              </a:r>
              <a:r>
                <a:rPr lang="zh-CN" altLang="en-US" dirty="0"/>
                <a:t>当年青年为国家贡献</a:t>
              </a:r>
              <a:r>
                <a:rPr lang="zh-CN" altLang="en-US" dirty="0"/>
                <a:t>力量</a:t>
              </a:r>
              <a:endParaRPr lang="zh-CN" altLang="en-US" dirty="0"/>
            </a:p>
          </p:txBody>
        </p:sp>
      </p:grpSp>
      <p:sp>
        <p:nvSpPr>
          <p:cNvPr id="34" name="文本框 33"/>
          <p:cNvSpPr txBox="1"/>
          <p:nvPr/>
        </p:nvSpPr>
        <p:spPr>
          <a:xfrm>
            <a:off x="501650" y="2649855"/>
            <a:ext cx="2508885" cy="3876675"/>
          </a:xfrm>
          <a:prstGeom prst="rect">
            <a:avLst/>
          </a:prstGeom>
          <a:noFill/>
        </p:spPr>
        <p:txBody>
          <a:bodyPr wrap="square" rtlCol="0">
            <a:spAutoFit/>
          </a:bodyPr>
          <a:p>
            <a:r>
              <a:rPr lang="en-US" altLang="zh-CN"/>
              <a:t>1.</a:t>
            </a:r>
            <a:r>
              <a:rPr lang="zh-CN" altLang="en-US"/>
              <a:t>规划剧情：</a:t>
            </a:r>
            <a:endParaRPr lang="zh-CN" altLang="en-US"/>
          </a:p>
          <a:p>
            <a:r>
              <a:rPr lang="zh-CN" altLang="en-US" sz="1600">
                <a:latin typeface="华文宋体" panose="02010600040101010101" charset="-122"/>
                <a:ea typeface="华文宋体" panose="02010600040101010101" charset="-122"/>
              </a:rPr>
              <a:t>走进延安精神展馆、参观展品的画面。</a:t>
            </a:r>
            <a:endParaRPr lang="zh-CN" altLang="en-US" sz="1600">
              <a:latin typeface="华文宋体" panose="02010600040101010101" charset="-122"/>
              <a:ea typeface="华文宋体" panose="02010600040101010101" charset="-122"/>
            </a:endParaRPr>
          </a:p>
          <a:p>
            <a:r>
              <a:rPr lang="zh-CN" altLang="en-US" sz="1600">
                <a:latin typeface="华文宋体" panose="02010600040101010101" charset="-122"/>
                <a:ea typeface="华文宋体" panose="02010600040101010101" charset="-122"/>
              </a:rPr>
              <a:t>主人公走近知情下乡那张照片，被吸进去。</a:t>
            </a:r>
            <a:endParaRPr lang="zh-CN" altLang="en-US" sz="1600">
              <a:latin typeface="华文宋体" panose="02010600040101010101" charset="-122"/>
              <a:ea typeface="华文宋体" panose="02010600040101010101" charset="-122"/>
            </a:endParaRPr>
          </a:p>
          <a:p>
            <a:r>
              <a:rPr lang="zh-CN" altLang="en-US" sz="1600">
                <a:latin typeface="华文宋体" panose="02010600040101010101" charset="-122"/>
                <a:ea typeface="华文宋体" panose="02010600040101010101" charset="-122"/>
              </a:rPr>
              <a:t>有关延安的网络素材。</a:t>
            </a:r>
            <a:endParaRPr lang="zh-CN" altLang="en-US" sz="1600">
              <a:latin typeface="华文宋体" panose="02010600040101010101" charset="-122"/>
              <a:ea typeface="华文宋体" panose="02010600040101010101" charset="-122"/>
            </a:endParaRPr>
          </a:p>
          <a:p>
            <a:r>
              <a:rPr lang="zh-CN" altLang="en-US" sz="1600">
                <a:latin typeface="华文宋体" panose="02010600040101010101" charset="-122"/>
                <a:ea typeface="华文宋体" panose="02010600040101010101" charset="-122"/>
              </a:rPr>
              <a:t>知青劳动、学习的网络素材。</a:t>
            </a:r>
            <a:endParaRPr lang="zh-CN" altLang="en-US" sz="1600">
              <a:latin typeface="华文宋体" panose="02010600040101010101" charset="-122"/>
              <a:ea typeface="华文宋体" panose="02010600040101010101" charset="-122"/>
            </a:endParaRPr>
          </a:p>
          <a:p>
            <a:r>
              <a:rPr lang="zh-CN" altLang="en-US" sz="1600">
                <a:latin typeface="华文宋体" panose="02010600040101010101" charset="-122"/>
                <a:ea typeface="华文宋体" panose="02010600040101010101" charset="-122"/>
              </a:rPr>
              <a:t>窑洞前拍的第二段视频接主人公从照片里跳出来。</a:t>
            </a:r>
            <a:endParaRPr lang="zh-CN" altLang="en-US" sz="1600">
              <a:latin typeface="华文宋体" panose="02010600040101010101" charset="-122"/>
              <a:ea typeface="华文宋体" panose="02010600040101010101" charset="-122"/>
            </a:endParaRPr>
          </a:p>
          <a:p>
            <a:r>
              <a:rPr lang="zh-CN" altLang="en-US" sz="1600">
                <a:latin typeface="华文宋体" panose="02010600040101010101" charset="-122"/>
                <a:ea typeface="华文宋体" panose="02010600040101010101" charset="-122"/>
              </a:rPr>
              <a:t>当代青年人学习、运动、为社会国家作贡献的网络素材。</a:t>
            </a:r>
            <a:endParaRPr lang="zh-CN" altLang="en-US" sz="1600">
              <a:latin typeface="华文宋体" panose="02010600040101010101" charset="-122"/>
              <a:ea typeface="华文宋体" panose="02010600040101010101" charset="-122"/>
            </a:endParaRPr>
          </a:p>
          <a:p>
            <a:r>
              <a:rPr lang="en-US" altLang="zh-CN"/>
              <a:t>2.</a:t>
            </a:r>
            <a:r>
              <a:rPr lang="zh-CN" altLang="en-US"/>
              <a:t>撰写旁白</a:t>
            </a:r>
            <a:endParaRPr lang="zh-CN" altLang="en-US"/>
          </a:p>
          <a:p>
            <a:endParaRPr lang="zh-CN" alt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a:xfrm>
            <a:off x="1174750" y="1475740"/>
            <a:ext cx="5241290" cy="1251585"/>
          </a:xfrm>
        </p:spPr>
        <p:txBody>
          <a:bodyPr>
            <a:normAutofit/>
          </a:bodyPr>
          <a:lstStyle/>
          <a:p>
            <a:r>
              <a:rPr lang="zh-CN" altLang="en-US" sz="2800" b="0" dirty="0"/>
              <a:t>问卷调查</a:t>
            </a:r>
            <a:endParaRPr lang="zh-CN" altLang="en-US" sz="2800" b="0" dirty="0"/>
          </a:p>
        </p:txBody>
      </p:sp>
      <p:grpSp>
        <p:nvGrpSpPr>
          <p:cNvPr id="2" name="组合 1"/>
          <p:cNvGrpSpPr/>
          <p:nvPr/>
        </p:nvGrpSpPr>
        <p:grpSpPr>
          <a:xfrm>
            <a:off x="8200571" y="2808720"/>
            <a:ext cx="3381829" cy="4049280"/>
            <a:chOff x="8200571" y="2808720"/>
            <a:chExt cx="3381829"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02</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02</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调查问卷（</a:t>
            </a:r>
            <a:r>
              <a:rPr lang="zh-CN" altLang="en-US" dirty="0"/>
              <a:t>节选）</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ea8196ce-cd1a-4fec-a71d-d24a165c23f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35965" y="1060450"/>
            <a:ext cx="10998741" cy="5898515"/>
            <a:chOff x="721109" y="1391756"/>
            <a:chExt cx="10998798" cy="4464496"/>
          </a:xfrm>
        </p:grpSpPr>
        <p:grpSp>
          <p:nvGrpSpPr>
            <p:cNvPr id="6" name="íṣļîḑè"/>
            <p:cNvGrpSpPr/>
            <p:nvPr/>
          </p:nvGrpSpPr>
          <p:grpSpPr>
            <a:xfrm>
              <a:off x="721109" y="1484784"/>
              <a:ext cx="3307537" cy="4199806"/>
              <a:chOff x="1416748" y="1485488"/>
              <a:chExt cx="3227861" cy="4098637"/>
            </a:xfrm>
          </p:grpSpPr>
          <p:grpSp>
            <p:nvGrpSpPr>
              <p:cNvPr id="28" name="iśľîḓé"/>
              <p:cNvGrpSpPr/>
              <p:nvPr/>
            </p:nvGrpSpPr>
            <p:grpSpPr>
              <a:xfrm>
                <a:off x="1416748" y="1485488"/>
                <a:ext cx="3227861" cy="4098637"/>
                <a:chOff x="1416748" y="1485488"/>
                <a:chExt cx="3227861" cy="4098637"/>
              </a:xfrm>
            </p:grpSpPr>
            <p:sp>
              <p:nvSpPr>
                <p:cNvPr id="37" name="ïşlîďê"/>
                <p:cNvSpPr/>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lstStyle/>
                <a:p>
                  <a:pPr algn="ctr"/>
                </a:p>
              </p:txBody>
            </p:sp>
            <p:grpSp>
              <p:nvGrpSpPr>
                <p:cNvPr id="38" name="iṣļîḍè"/>
                <p:cNvGrpSpPr/>
                <p:nvPr/>
              </p:nvGrpSpPr>
              <p:grpSpPr>
                <a:xfrm>
                  <a:off x="3359518" y="4532488"/>
                  <a:ext cx="312551" cy="393463"/>
                  <a:chOff x="4541592" y="4960612"/>
                  <a:chExt cx="312551" cy="393463"/>
                </a:xfrm>
              </p:grpSpPr>
              <p:sp>
                <p:nvSpPr>
                  <p:cNvPr id="122" name="íśḻïḍé"/>
                  <p:cNvSpPr/>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lstStyle/>
                  <a:p>
                    <a:pPr algn="ctr"/>
                  </a:p>
                </p:txBody>
              </p:sp>
              <p:sp>
                <p:nvSpPr>
                  <p:cNvPr id="123" name="i$ľïdê"/>
                  <p:cNvSpPr/>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lstStyle/>
                  <a:p>
                    <a:pPr algn="ctr"/>
                  </a:p>
                </p:txBody>
              </p:sp>
              <p:sp>
                <p:nvSpPr>
                  <p:cNvPr id="124" name="iṩļîḓe"/>
                  <p:cNvSpPr/>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lstStyle/>
                  <a:p>
                    <a:pPr algn="ctr"/>
                  </a:p>
                </p:txBody>
              </p:sp>
              <p:sp>
                <p:nvSpPr>
                  <p:cNvPr id="125" name="íśļíḑê"/>
                  <p:cNvSpPr/>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lstStyle/>
                  <a:p>
                    <a:pPr algn="ctr"/>
                  </a:p>
                </p:txBody>
              </p:sp>
              <p:sp>
                <p:nvSpPr>
                  <p:cNvPr id="126" name="iṥ1îdè"/>
                  <p:cNvSpPr/>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lstStyle/>
                  <a:p>
                    <a:pPr algn="ctr"/>
                  </a:p>
                </p:txBody>
              </p:sp>
              <p:sp>
                <p:nvSpPr>
                  <p:cNvPr id="127" name="îSļîḑè"/>
                  <p:cNvSpPr/>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lstStyle/>
                  <a:p>
                    <a:pPr algn="ctr"/>
                  </a:p>
                </p:txBody>
              </p:sp>
              <p:sp>
                <p:nvSpPr>
                  <p:cNvPr id="128" name="íṧḷídê"/>
                  <p:cNvSpPr/>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lstStyle/>
                  <a:p>
                    <a:pPr algn="ctr"/>
                  </a:p>
                </p:txBody>
              </p:sp>
            </p:grpSp>
            <p:grpSp>
              <p:nvGrpSpPr>
                <p:cNvPr id="39" name="îŝļíḍè"/>
                <p:cNvGrpSpPr/>
                <p:nvPr/>
              </p:nvGrpSpPr>
              <p:grpSpPr>
                <a:xfrm>
                  <a:off x="1416748" y="2456247"/>
                  <a:ext cx="312549" cy="442646"/>
                  <a:chOff x="5698186" y="1950933"/>
                  <a:chExt cx="312549" cy="442646"/>
                </a:xfrm>
              </p:grpSpPr>
              <p:sp>
                <p:nvSpPr>
                  <p:cNvPr id="119" name="îṣľide"/>
                  <p:cNvSpPr/>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lstStyle/>
                  <a:p>
                    <a:pPr algn="ctr"/>
                  </a:p>
                </p:txBody>
              </p:sp>
              <p:sp>
                <p:nvSpPr>
                  <p:cNvPr id="120" name="isliḍé"/>
                  <p:cNvSpPr/>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lstStyle/>
                  <a:p>
                    <a:pPr algn="ctr"/>
                  </a:p>
                </p:txBody>
              </p:sp>
              <p:sp>
                <p:nvSpPr>
                  <p:cNvPr id="121" name="işḷïḓê"/>
                  <p:cNvSpPr/>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lstStyle/>
                  <a:p>
                    <a:pPr algn="ctr"/>
                  </a:p>
                </p:txBody>
              </p:sp>
            </p:grpSp>
            <p:grpSp>
              <p:nvGrpSpPr>
                <p:cNvPr id="40" name="ïṥļïḍé"/>
                <p:cNvGrpSpPr/>
                <p:nvPr/>
              </p:nvGrpSpPr>
              <p:grpSpPr>
                <a:xfrm>
                  <a:off x="2170350" y="4994742"/>
                  <a:ext cx="230051" cy="326829"/>
                  <a:chOff x="4382937" y="5523837"/>
                  <a:chExt cx="230051" cy="326829"/>
                </a:xfrm>
              </p:grpSpPr>
              <p:sp>
                <p:nvSpPr>
                  <p:cNvPr id="116" name="íṥ1iḋe"/>
                  <p:cNvSpPr/>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lstStyle/>
                  <a:p>
                    <a:pPr algn="ctr"/>
                  </a:p>
                </p:txBody>
              </p:sp>
              <p:sp>
                <p:nvSpPr>
                  <p:cNvPr id="117" name="íŝḻiḋê"/>
                  <p:cNvSpPr/>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lstStyle/>
                  <a:p>
                    <a:pPr algn="ctr"/>
                  </a:p>
                </p:txBody>
              </p:sp>
              <p:sp>
                <p:nvSpPr>
                  <p:cNvPr id="118" name="íSlîḓê"/>
                  <p:cNvSpPr/>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lstStyle/>
                  <a:p>
                    <a:pPr algn="ctr"/>
                  </a:p>
                </p:txBody>
              </p:sp>
            </p:grpSp>
            <p:grpSp>
              <p:nvGrpSpPr>
                <p:cNvPr id="41" name="îSḷîḋé"/>
                <p:cNvGrpSpPr/>
                <p:nvPr/>
              </p:nvGrpSpPr>
              <p:grpSpPr>
                <a:xfrm>
                  <a:off x="1931456" y="1808281"/>
                  <a:ext cx="406156" cy="679041"/>
                  <a:chOff x="5714051" y="2563340"/>
                  <a:chExt cx="406156" cy="679041"/>
                </a:xfrm>
              </p:grpSpPr>
              <p:sp>
                <p:nvSpPr>
                  <p:cNvPr id="102" name="îsľïḍê"/>
                  <p:cNvSpPr/>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lstStyle/>
                  <a:p>
                    <a:pPr algn="ctr"/>
                  </a:p>
                </p:txBody>
              </p:sp>
              <p:sp>
                <p:nvSpPr>
                  <p:cNvPr id="103" name="iṥḷïḋé"/>
                  <p:cNvSpPr/>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lstStyle/>
                  <a:p>
                    <a:pPr algn="ctr"/>
                  </a:p>
                </p:txBody>
              </p:sp>
              <p:sp>
                <p:nvSpPr>
                  <p:cNvPr id="104" name="îṩ1ïďé"/>
                  <p:cNvSpPr/>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lstStyle/>
                  <a:p>
                    <a:pPr algn="ctr"/>
                  </a:p>
                </p:txBody>
              </p:sp>
              <p:sp>
                <p:nvSpPr>
                  <p:cNvPr id="105" name="ïṥlíḓè"/>
                  <p:cNvSpPr/>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lstStyle/>
                  <a:p>
                    <a:pPr algn="ctr"/>
                  </a:p>
                </p:txBody>
              </p:sp>
              <p:sp>
                <p:nvSpPr>
                  <p:cNvPr id="106" name="ísḻíḓè"/>
                  <p:cNvSpPr/>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7" name="íṥ1îḍé"/>
                  <p:cNvSpPr/>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lstStyle/>
                  <a:p>
                    <a:pPr algn="ctr"/>
                  </a:p>
                </p:txBody>
              </p:sp>
              <p:sp>
                <p:nvSpPr>
                  <p:cNvPr id="108" name="íṩ1iďê"/>
                  <p:cNvSpPr/>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lstStyle/>
                  <a:p>
                    <a:pPr algn="ctr"/>
                  </a:p>
                </p:txBody>
              </p:sp>
              <p:sp>
                <p:nvSpPr>
                  <p:cNvPr id="109" name="íṩľíḍê"/>
                  <p:cNvSpPr/>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lstStyle/>
                  <a:p>
                    <a:pPr algn="ctr"/>
                  </a:p>
                </p:txBody>
              </p:sp>
              <p:sp>
                <p:nvSpPr>
                  <p:cNvPr id="110" name="ïṡ1îďè"/>
                  <p:cNvSpPr/>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lstStyle/>
                  <a:p>
                    <a:pPr algn="ctr"/>
                  </a:p>
                </p:txBody>
              </p:sp>
              <p:sp>
                <p:nvSpPr>
                  <p:cNvPr id="111" name="î$ľiḓè"/>
                  <p:cNvSpPr/>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lstStyle/>
                  <a:p>
                    <a:pPr algn="ctr"/>
                  </a:p>
                </p:txBody>
              </p:sp>
              <p:sp>
                <p:nvSpPr>
                  <p:cNvPr id="112" name="iṧḷíḑê"/>
                  <p:cNvSpPr/>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lstStyle/>
                  <a:p>
                    <a:pPr algn="ctr"/>
                  </a:p>
                </p:txBody>
              </p:sp>
              <p:sp>
                <p:nvSpPr>
                  <p:cNvPr id="113" name="íş1îḍé"/>
                  <p:cNvSpPr/>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lstStyle/>
                  <a:p>
                    <a:pPr algn="ctr"/>
                  </a:p>
                </p:txBody>
              </p:sp>
              <p:sp>
                <p:nvSpPr>
                  <p:cNvPr id="114" name="íṣļîdè"/>
                  <p:cNvSpPr/>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lstStyle/>
                  <a:p>
                    <a:pPr algn="ctr"/>
                  </a:p>
                </p:txBody>
              </p:sp>
              <p:sp>
                <p:nvSpPr>
                  <p:cNvPr id="115" name="ïşḷiḍè"/>
                  <p:cNvSpPr/>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lstStyle/>
                  <a:p>
                    <a:pPr algn="ctr"/>
                  </a:p>
                </p:txBody>
              </p:sp>
            </p:grpSp>
            <p:grpSp>
              <p:nvGrpSpPr>
                <p:cNvPr id="42" name="íśľiďe"/>
                <p:cNvGrpSpPr/>
                <p:nvPr/>
              </p:nvGrpSpPr>
              <p:grpSpPr>
                <a:xfrm>
                  <a:off x="3272257" y="5170037"/>
                  <a:ext cx="309377" cy="414088"/>
                  <a:chOff x="3957743" y="5628549"/>
                  <a:chExt cx="309377" cy="414088"/>
                </a:xfrm>
              </p:grpSpPr>
              <p:sp>
                <p:nvSpPr>
                  <p:cNvPr id="96" name="iṣļïde"/>
                  <p:cNvSpPr/>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7" name="iśḷîde"/>
                  <p:cNvSpPr/>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lstStyle/>
                  <a:p>
                    <a:pPr algn="ctr"/>
                  </a:p>
                </p:txBody>
              </p:sp>
              <p:sp>
                <p:nvSpPr>
                  <p:cNvPr id="98" name="işḷîďé"/>
                  <p:cNvSpPr/>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lstStyle/>
                  <a:p>
                    <a:pPr algn="ctr"/>
                  </a:p>
                </p:txBody>
              </p:sp>
              <p:sp>
                <p:nvSpPr>
                  <p:cNvPr id="99" name="î$ḻîḋè"/>
                  <p:cNvSpPr/>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lstStyle/>
                  <a:p>
                    <a:pPr algn="ctr"/>
                  </a:p>
                </p:txBody>
              </p:sp>
              <p:sp>
                <p:nvSpPr>
                  <p:cNvPr id="100" name="ï$1iḋê"/>
                  <p:cNvSpPr/>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lstStyle/>
                  <a:p>
                    <a:pPr algn="ctr"/>
                  </a:p>
                </p:txBody>
              </p:sp>
              <p:sp>
                <p:nvSpPr>
                  <p:cNvPr id="101" name="îšlidê"/>
                  <p:cNvSpPr/>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lstStyle/>
                  <a:p>
                    <a:pPr algn="ctr"/>
                  </a:p>
                </p:txBody>
              </p:sp>
            </p:grpSp>
            <p:grpSp>
              <p:nvGrpSpPr>
                <p:cNvPr id="43" name="íśliḋê"/>
                <p:cNvGrpSpPr/>
                <p:nvPr/>
              </p:nvGrpSpPr>
              <p:grpSpPr>
                <a:xfrm>
                  <a:off x="1882274" y="3689768"/>
                  <a:ext cx="414088" cy="488656"/>
                  <a:chOff x="4711354" y="5301720"/>
                  <a:chExt cx="414088" cy="488656"/>
                </a:xfrm>
              </p:grpSpPr>
              <p:sp>
                <p:nvSpPr>
                  <p:cNvPr id="92" name="iṥḻïḍe"/>
                  <p:cNvSpPr/>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lstStyle/>
                  <a:p>
                    <a:pPr algn="ctr"/>
                  </a:p>
                </p:txBody>
              </p:sp>
              <p:sp>
                <p:nvSpPr>
                  <p:cNvPr id="93" name="îṧļíḍe"/>
                  <p:cNvSpPr/>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lstStyle/>
                  <a:p>
                    <a:pPr algn="ctr"/>
                  </a:p>
                </p:txBody>
              </p:sp>
              <p:sp>
                <p:nvSpPr>
                  <p:cNvPr id="94" name="íś1iḍè"/>
                  <p:cNvSpPr/>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lstStyle/>
                  <a:p>
                    <a:pPr algn="ctr"/>
                  </a:p>
                </p:txBody>
              </p:sp>
              <p:sp>
                <p:nvSpPr>
                  <p:cNvPr id="95" name="îṣľidê"/>
                  <p:cNvSpPr/>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lstStyle/>
                  <a:p>
                    <a:pPr algn="ctr"/>
                  </a:p>
                </p:txBody>
              </p:sp>
            </p:grpSp>
            <p:grpSp>
              <p:nvGrpSpPr>
                <p:cNvPr id="44" name="iṩḷíḓe"/>
                <p:cNvGrpSpPr/>
                <p:nvPr/>
              </p:nvGrpSpPr>
              <p:grpSpPr>
                <a:xfrm>
                  <a:off x="2627909" y="1485488"/>
                  <a:ext cx="339521" cy="337934"/>
                  <a:chOff x="5698186" y="4535417"/>
                  <a:chExt cx="339521" cy="337934"/>
                </a:xfrm>
              </p:grpSpPr>
              <p:sp>
                <p:nvSpPr>
                  <p:cNvPr id="87" name="iş1ide"/>
                  <p:cNvSpPr/>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lstStyle/>
                  <a:p>
                    <a:pPr algn="ctr"/>
                  </a:p>
                </p:txBody>
              </p:sp>
              <p:sp>
                <p:nvSpPr>
                  <p:cNvPr id="88" name="ïšḷïḍè"/>
                  <p:cNvSpPr/>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lstStyle/>
                  <a:p>
                    <a:pPr algn="ctr"/>
                  </a:p>
                </p:txBody>
              </p:sp>
              <p:sp>
                <p:nvSpPr>
                  <p:cNvPr id="89" name="îşḷîďè"/>
                  <p:cNvSpPr/>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lstStyle/>
                  <a:p>
                    <a:pPr algn="ctr"/>
                  </a:p>
                </p:txBody>
              </p:sp>
              <p:sp>
                <p:nvSpPr>
                  <p:cNvPr id="90" name="ïṩḷiḓê"/>
                  <p:cNvSpPr/>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lstStyle/>
                  <a:p>
                    <a:pPr algn="ctr"/>
                  </a:p>
                </p:txBody>
              </p:sp>
              <p:sp>
                <p:nvSpPr>
                  <p:cNvPr id="91" name="îṩľiḑè"/>
                  <p:cNvSpPr/>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lstStyle/>
                  <a:p>
                    <a:pPr algn="ctr"/>
                  </a:p>
                </p:txBody>
              </p:sp>
            </p:grpSp>
            <p:grpSp>
              <p:nvGrpSpPr>
                <p:cNvPr id="45" name="isliḓe"/>
                <p:cNvGrpSpPr/>
                <p:nvPr/>
              </p:nvGrpSpPr>
              <p:grpSpPr>
                <a:xfrm>
                  <a:off x="3272006" y="1596959"/>
                  <a:ext cx="425193" cy="425194"/>
                  <a:chOff x="5623618" y="3915078"/>
                  <a:chExt cx="425193" cy="425194"/>
                </a:xfrm>
              </p:grpSpPr>
              <p:sp>
                <p:nvSpPr>
                  <p:cNvPr id="82" name="íSľïḓè"/>
                  <p:cNvSpPr/>
                  <p:nvPr/>
                </p:nvSpPr>
                <p:spPr bwMode="auto">
                  <a:xfrm>
                    <a:off x="5653762" y="3942049"/>
                    <a:ext cx="11106" cy="376011"/>
                  </a:xfrm>
                  <a:prstGeom prst="rect">
                    <a:avLst/>
                  </a:prstGeom>
                  <a:solidFill>
                    <a:schemeClr val="bg1">
                      <a:lumMod val="85000"/>
                    </a:schemeClr>
                  </a:solidFill>
                  <a:ln>
                    <a:noFill/>
                  </a:ln>
                </p:spPr>
                <p:txBody>
                  <a:bodyPr anchor="ctr"/>
                  <a:lstStyle/>
                  <a:p>
                    <a:pPr algn="ctr"/>
                  </a:p>
                </p:txBody>
              </p:sp>
              <p:sp>
                <p:nvSpPr>
                  <p:cNvPr id="83" name="iŝḷíḍé"/>
                  <p:cNvSpPr/>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lstStyle/>
                  <a:p>
                    <a:pPr algn="ctr"/>
                  </a:p>
                </p:txBody>
              </p:sp>
              <p:sp>
                <p:nvSpPr>
                  <p:cNvPr id="84" name="íṥḻîḑè"/>
                  <p:cNvSpPr/>
                  <p:nvPr/>
                </p:nvSpPr>
                <p:spPr bwMode="auto">
                  <a:xfrm>
                    <a:off x="5653762" y="4305369"/>
                    <a:ext cx="369666" cy="12692"/>
                  </a:xfrm>
                  <a:prstGeom prst="rect">
                    <a:avLst/>
                  </a:prstGeom>
                  <a:solidFill>
                    <a:schemeClr val="bg1">
                      <a:lumMod val="85000"/>
                    </a:schemeClr>
                  </a:solidFill>
                  <a:ln>
                    <a:noFill/>
                  </a:ln>
                </p:spPr>
                <p:txBody>
                  <a:bodyPr anchor="ctr"/>
                  <a:lstStyle/>
                  <a:p>
                    <a:pPr algn="ctr"/>
                  </a:p>
                </p:txBody>
              </p:sp>
              <p:sp>
                <p:nvSpPr>
                  <p:cNvPr id="85" name="íşḷiḍé"/>
                  <p:cNvSpPr/>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lstStyle/>
                  <a:p>
                    <a:pPr algn="ctr"/>
                  </a:p>
                </p:txBody>
              </p:sp>
              <p:sp>
                <p:nvSpPr>
                  <p:cNvPr id="86" name="işliḋé"/>
                  <p:cNvSpPr/>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lstStyle/>
                  <a:p>
                    <a:pPr algn="ctr"/>
                  </a:p>
                </p:txBody>
              </p:sp>
            </p:grpSp>
            <p:grpSp>
              <p:nvGrpSpPr>
                <p:cNvPr id="46" name="ïśḻïḋé"/>
                <p:cNvGrpSpPr/>
                <p:nvPr/>
              </p:nvGrpSpPr>
              <p:grpSpPr>
                <a:xfrm>
                  <a:off x="4263837" y="2865836"/>
                  <a:ext cx="380772" cy="341108"/>
                  <a:chOff x="5100057" y="4749602"/>
                  <a:chExt cx="380772" cy="341108"/>
                </a:xfrm>
              </p:grpSpPr>
              <p:sp>
                <p:nvSpPr>
                  <p:cNvPr id="80" name="îṧlíḍè"/>
                  <p:cNvSpPr/>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lstStyle/>
                  <a:p>
                    <a:pPr algn="ctr"/>
                  </a:p>
                </p:txBody>
              </p:sp>
              <p:sp>
                <p:nvSpPr>
                  <p:cNvPr id="81" name="ïṣ1íḍe"/>
                  <p:cNvSpPr/>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lstStyle/>
                  <a:p>
                    <a:pPr algn="ctr"/>
                  </a:p>
                </p:txBody>
              </p:sp>
            </p:grpSp>
            <p:grpSp>
              <p:nvGrpSpPr>
                <p:cNvPr id="47" name="ïṥľïḋe"/>
                <p:cNvGrpSpPr/>
                <p:nvPr/>
              </p:nvGrpSpPr>
              <p:grpSpPr>
                <a:xfrm>
                  <a:off x="4006816" y="3479570"/>
                  <a:ext cx="447407" cy="322069"/>
                  <a:chOff x="5141307" y="4268878"/>
                  <a:chExt cx="447407" cy="322069"/>
                </a:xfrm>
              </p:grpSpPr>
              <p:sp>
                <p:nvSpPr>
                  <p:cNvPr id="78" name="îṩḻiḓe"/>
                  <p:cNvSpPr/>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lstStyle/>
                  <a:p>
                    <a:pPr algn="ctr"/>
                  </a:p>
                </p:txBody>
              </p:sp>
              <p:sp>
                <p:nvSpPr>
                  <p:cNvPr id="79" name="iSḻïḑé"/>
                  <p:cNvSpPr/>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lstStyle/>
                  <a:p>
                    <a:pPr algn="ctr"/>
                  </a:p>
                </p:txBody>
              </p:sp>
            </p:grpSp>
            <p:grpSp>
              <p:nvGrpSpPr>
                <p:cNvPr id="48" name="iŝḷíde"/>
                <p:cNvGrpSpPr/>
                <p:nvPr/>
              </p:nvGrpSpPr>
              <p:grpSpPr>
                <a:xfrm>
                  <a:off x="3748713" y="3953154"/>
                  <a:ext cx="285578" cy="412502"/>
                  <a:chOff x="4651064" y="4359311"/>
                  <a:chExt cx="285578" cy="412502"/>
                </a:xfrm>
              </p:grpSpPr>
              <p:sp>
                <p:nvSpPr>
                  <p:cNvPr id="73" name="îṩļïďê"/>
                  <p:cNvSpPr/>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lstStyle/>
                  <a:p>
                    <a:pPr algn="ctr"/>
                  </a:p>
                </p:txBody>
              </p:sp>
              <p:sp>
                <p:nvSpPr>
                  <p:cNvPr id="74" name="isľiḑé"/>
                  <p:cNvSpPr/>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lstStyle/>
                  <a:p>
                    <a:pPr algn="ctr"/>
                  </a:p>
                </p:txBody>
              </p:sp>
              <p:sp>
                <p:nvSpPr>
                  <p:cNvPr id="75" name="íşlíďê"/>
                  <p:cNvSpPr/>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lstStyle/>
                  <a:p>
                    <a:pPr algn="ctr"/>
                  </a:p>
                </p:txBody>
              </p:sp>
              <p:sp>
                <p:nvSpPr>
                  <p:cNvPr id="76" name="íSļîḍe"/>
                  <p:cNvSpPr/>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lstStyle/>
                  <a:p>
                    <a:pPr algn="ctr"/>
                  </a:p>
                </p:txBody>
              </p:sp>
              <p:sp>
                <p:nvSpPr>
                  <p:cNvPr id="77" name="îšliďe"/>
                  <p:cNvSpPr/>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lstStyle/>
                  <a:p>
                    <a:pPr algn="ctr"/>
                  </a:p>
                </p:txBody>
              </p:sp>
            </p:grpSp>
            <p:grpSp>
              <p:nvGrpSpPr>
                <p:cNvPr id="49" name="iṧlîḑê"/>
                <p:cNvGrpSpPr/>
                <p:nvPr/>
              </p:nvGrpSpPr>
              <p:grpSpPr>
                <a:xfrm>
                  <a:off x="3835973" y="2208213"/>
                  <a:ext cx="490243" cy="463271"/>
                  <a:chOff x="5607752" y="3426422"/>
                  <a:chExt cx="490243" cy="463271"/>
                </a:xfrm>
              </p:grpSpPr>
              <p:sp>
                <p:nvSpPr>
                  <p:cNvPr id="65" name="îŝlîḑê"/>
                  <p:cNvSpPr/>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lstStyle/>
                  <a:p>
                    <a:pPr algn="ctr"/>
                  </a:p>
                </p:txBody>
              </p:sp>
              <p:sp>
                <p:nvSpPr>
                  <p:cNvPr id="66" name="ïSḷíḋè"/>
                  <p:cNvSpPr/>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lstStyle/>
                  <a:p>
                    <a:pPr algn="ctr"/>
                  </a:p>
                </p:txBody>
              </p:sp>
              <p:sp>
                <p:nvSpPr>
                  <p:cNvPr id="67" name="îṩḷíḓê"/>
                  <p:cNvSpPr/>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8" name="ïŝliḑé"/>
                  <p:cNvSpPr/>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lstStyle/>
                  <a:p>
                    <a:pPr algn="ctr"/>
                  </a:p>
                </p:txBody>
              </p:sp>
              <p:sp>
                <p:nvSpPr>
                  <p:cNvPr id="69" name="iş1îdê"/>
                  <p:cNvSpPr/>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lstStyle/>
                  <a:p>
                    <a:pPr algn="ctr"/>
                  </a:p>
                </p:txBody>
              </p:sp>
              <p:sp>
                <p:nvSpPr>
                  <p:cNvPr id="70" name="îSliḑê"/>
                  <p:cNvSpPr/>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lstStyle/>
                  <a:p>
                    <a:pPr algn="ctr"/>
                  </a:p>
                </p:txBody>
              </p:sp>
              <p:sp>
                <p:nvSpPr>
                  <p:cNvPr id="71" name="íšľíḑê"/>
                  <p:cNvSpPr/>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lstStyle/>
                  <a:p>
                    <a:pPr algn="ctr"/>
                  </a:p>
                </p:txBody>
              </p:sp>
              <p:sp>
                <p:nvSpPr>
                  <p:cNvPr id="72" name="işḻiďê"/>
                  <p:cNvSpPr/>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lstStyle/>
                  <a:p>
                    <a:pPr algn="ctr"/>
                  </a:p>
                </p:txBody>
              </p:sp>
            </p:grpSp>
            <p:grpSp>
              <p:nvGrpSpPr>
                <p:cNvPr id="50" name="ïślîḍe"/>
                <p:cNvGrpSpPr/>
                <p:nvPr/>
              </p:nvGrpSpPr>
              <p:grpSpPr>
                <a:xfrm>
                  <a:off x="4009701" y="3982239"/>
                  <a:ext cx="547357" cy="255434"/>
                  <a:chOff x="5057221" y="3151948"/>
                  <a:chExt cx="547357" cy="255434"/>
                </a:xfrm>
              </p:grpSpPr>
              <p:sp>
                <p:nvSpPr>
                  <p:cNvPr id="60" name="iṡ1íḋe"/>
                  <p:cNvSpPr/>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lstStyle/>
                  <a:p>
                    <a:pPr algn="ctr"/>
                  </a:p>
                </p:txBody>
              </p:sp>
              <p:sp>
                <p:nvSpPr>
                  <p:cNvPr id="61" name="iṣ1îḍé"/>
                  <p:cNvSpPr/>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lstStyle/>
                  <a:p>
                    <a:pPr algn="ctr"/>
                  </a:p>
                </p:txBody>
              </p:sp>
              <p:sp>
                <p:nvSpPr>
                  <p:cNvPr id="62" name="ïṡḻïḓe"/>
                  <p:cNvSpPr/>
                  <p:nvPr/>
                </p:nvSpPr>
                <p:spPr bwMode="auto">
                  <a:xfrm>
                    <a:off x="5100057" y="3220170"/>
                    <a:ext cx="93606" cy="11105"/>
                  </a:xfrm>
                  <a:prstGeom prst="rect">
                    <a:avLst/>
                  </a:prstGeom>
                  <a:solidFill>
                    <a:schemeClr val="bg1">
                      <a:lumMod val="85000"/>
                    </a:schemeClr>
                  </a:solidFill>
                  <a:ln>
                    <a:noFill/>
                  </a:ln>
                </p:spPr>
                <p:txBody>
                  <a:bodyPr anchor="ctr"/>
                  <a:lstStyle/>
                  <a:p>
                    <a:pPr algn="ctr"/>
                  </a:p>
                </p:txBody>
              </p:sp>
              <p:sp>
                <p:nvSpPr>
                  <p:cNvPr id="63" name="iṥḻïďê"/>
                  <p:cNvSpPr/>
                  <p:nvPr/>
                </p:nvSpPr>
                <p:spPr bwMode="auto">
                  <a:xfrm>
                    <a:off x="5111163" y="3332815"/>
                    <a:ext cx="98366" cy="11105"/>
                  </a:xfrm>
                  <a:prstGeom prst="rect">
                    <a:avLst/>
                  </a:prstGeom>
                  <a:solidFill>
                    <a:schemeClr val="bg1">
                      <a:lumMod val="85000"/>
                    </a:schemeClr>
                  </a:solidFill>
                  <a:ln>
                    <a:noFill/>
                  </a:ln>
                </p:spPr>
                <p:txBody>
                  <a:bodyPr anchor="ctr"/>
                  <a:lstStyle/>
                  <a:p>
                    <a:pPr algn="ctr"/>
                  </a:p>
                </p:txBody>
              </p:sp>
              <p:sp>
                <p:nvSpPr>
                  <p:cNvPr id="64" name="íṣ1íďé"/>
                  <p:cNvSpPr/>
                  <p:nvPr/>
                </p:nvSpPr>
                <p:spPr bwMode="auto">
                  <a:xfrm>
                    <a:off x="5057221" y="3277286"/>
                    <a:ext cx="136443" cy="11105"/>
                  </a:xfrm>
                  <a:prstGeom prst="rect">
                    <a:avLst/>
                  </a:prstGeom>
                  <a:solidFill>
                    <a:schemeClr val="bg1">
                      <a:lumMod val="85000"/>
                    </a:schemeClr>
                  </a:solidFill>
                  <a:ln>
                    <a:noFill/>
                  </a:ln>
                </p:spPr>
                <p:txBody>
                  <a:bodyPr anchor="ctr"/>
                  <a:lstStyle/>
                  <a:p>
                    <a:pPr algn="ctr"/>
                  </a:p>
                </p:txBody>
              </p:sp>
            </p:grpSp>
            <p:grpSp>
              <p:nvGrpSpPr>
                <p:cNvPr id="51" name="íśļíḋé"/>
                <p:cNvGrpSpPr/>
                <p:nvPr/>
              </p:nvGrpSpPr>
              <p:grpSpPr>
                <a:xfrm>
                  <a:off x="3859160" y="4537310"/>
                  <a:ext cx="325243" cy="337935"/>
                  <a:chOff x="5125442" y="3615221"/>
                  <a:chExt cx="325243" cy="337935"/>
                </a:xfrm>
              </p:grpSpPr>
              <p:sp>
                <p:nvSpPr>
                  <p:cNvPr id="56" name="îş1iḋê"/>
                  <p:cNvSpPr/>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lstStyle/>
                  <a:p>
                    <a:pPr algn="ctr"/>
                  </a:p>
                </p:txBody>
              </p:sp>
              <p:sp>
                <p:nvSpPr>
                  <p:cNvPr id="57" name="ï$ḻidê"/>
                  <p:cNvSpPr/>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lstStyle/>
                  <a:p>
                    <a:pPr algn="ctr"/>
                  </a:p>
                </p:txBody>
              </p:sp>
              <p:sp>
                <p:nvSpPr>
                  <p:cNvPr id="58" name="ïŝļîḍe"/>
                  <p:cNvSpPr/>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lstStyle/>
                  <a:p>
                    <a:pPr algn="ctr"/>
                  </a:p>
                </p:txBody>
              </p:sp>
              <p:sp>
                <p:nvSpPr>
                  <p:cNvPr id="59" name="ïṡlïḋè"/>
                  <p:cNvSpPr/>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lstStyle/>
                  <a:p>
                    <a:pPr algn="ctr"/>
                  </a:p>
                </p:txBody>
              </p:sp>
            </p:grpSp>
            <p:grpSp>
              <p:nvGrpSpPr>
                <p:cNvPr id="52" name="iṩ1îḍé"/>
                <p:cNvGrpSpPr/>
                <p:nvPr/>
              </p:nvGrpSpPr>
              <p:grpSpPr>
                <a:xfrm>
                  <a:off x="1682532" y="3174341"/>
                  <a:ext cx="214184" cy="315721"/>
                  <a:chOff x="5303135" y="5279509"/>
                  <a:chExt cx="214184" cy="315721"/>
                </a:xfrm>
              </p:grpSpPr>
              <p:sp>
                <p:nvSpPr>
                  <p:cNvPr id="53" name="iśľiďé"/>
                  <p:cNvSpPr/>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lstStyle/>
                  <a:p>
                    <a:pPr algn="ctr"/>
                  </a:p>
                </p:txBody>
              </p:sp>
              <p:sp>
                <p:nvSpPr>
                  <p:cNvPr id="54" name="iṣḷídè"/>
                  <p:cNvSpPr/>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lstStyle/>
                  <a:p>
                    <a:pPr algn="ctr"/>
                  </a:p>
                </p:txBody>
              </p:sp>
              <p:sp>
                <p:nvSpPr>
                  <p:cNvPr id="55" name="îṧ1iďé"/>
                  <p:cNvSpPr/>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lstStyle/>
                  <a:p>
                    <a:pPr algn="ctr"/>
                  </a:p>
                </p:txBody>
              </p:sp>
            </p:grpSp>
          </p:grpSp>
          <p:grpSp>
            <p:nvGrpSpPr>
              <p:cNvPr id="29" name="íṡlíḋê"/>
              <p:cNvGrpSpPr/>
              <p:nvPr/>
            </p:nvGrpSpPr>
            <p:grpSpPr>
              <a:xfrm>
                <a:off x="1811797" y="1791124"/>
                <a:ext cx="2339288" cy="3761336"/>
                <a:chOff x="8253415" y="755650"/>
                <a:chExt cx="1125538" cy="1809750"/>
              </a:xfrm>
            </p:grpSpPr>
            <p:sp>
              <p:nvSpPr>
                <p:cNvPr id="30" name="iSľïde"/>
                <p:cNvSpPr/>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íṧlïḍè"/>
                <p:cNvSpPr/>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îšḷîďê"/>
                <p:cNvSpPr/>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íṧľíďé"/>
                <p:cNvSpPr/>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iṩļidé"/>
                <p:cNvSpPr/>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išľîḑe"/>
                <p:cNvSpPr/>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i$líḓe"/>
                <p:cNvSpPr/>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sp>
          <p:nvSpPr>
            <p:cNvPr id="7" name="i$líďe"/>
            <p:cNvSpPr/>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cxnSp>
          <p:nvCxnSpPr>
            <p:cNvPr id="8" name="直接连接符 7"/>
            <p:cNvCxnSpPr/>
            <p:nvPr/>
          </p:nvCxnSpPr>
          <p:spPr>
            <a:xfrm>
              <a:off x="5531267" y="2934474"/>
              <a:ext cx="5989220"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9" name="íṧ1idê"/>
            <p:cNvGrpSpPr/>
            <p:nvPr/>
          </p:nvGrpSpPr>
          <p:grpSpPr>
            <a:xfrm>
              <a:off x="4518571" y="1665238"/>
              <a:ext cx="540000" cy="540000"/>
              <a:chOff x="824229" y="5280877"/>
              <a:chExt cx="347557" cy="347557"/>
            </a:xfrm>
            <a:solidFill>
              <a:schemeClr val="accent1"/>
            </a:solidFill>
          </p:grpSpPr>
          <p:sp>
            <p:nvSpPr>
              <p:cNvPr id="26" name="îşḷiḓe"/>
              <p:cNvSpPr/>
              <p:nvPr/>
            </p:nvSpPr>
            <p:spPr>
              <a:xfrm>
                <a:off x="824229" y="5280877"/>
                <a:ext cx="347557" cy="347557"/>
              </a:xfrm>
              <a:prstGeom prst="ellipse">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7" name="iš1ïḑé"/>
              <p:cNvSpPr/>
              <p:nvPr/>
            </p:nvSpPr>
            <p:spPr>
              <a:xfrm>
                <a:off x="911682" y="5372326"/>
                <a:ext cx="172652" cy="16465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cxnSp>
          <p:nvCxnSpPr>
            <p:cNvPr id="10" name="直接连接符 9"/>
            <p:cNvCxnSpPr/>
            <p:nvPr/>
          </p:nvCxnSpPr>
          <p:spPr>
            <a:xfrm>
              <a:off x="5531267" y="4436045"/>
              <a:ext cx="5989220" cy="0"/>
            </a:xfrm>
            <a:prstGeom prst="line">
              <a:avLst/>
            </a:prstGeom>
            <a:ln>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1" name="ï$ļidê"/>
            <p:cNvGrpSpPr/>
            <p:nvPr/>
          </p:nvGrpSpPr>
          <p:grpSpPr>
            <a:xfrm>
              <a:off x="5146791" y="3155877"/>
              <a:ext cx="540000" cy="540000"/>
              <a:chOff x="824229" y="5280877"/>
              <a:chExt cx="347557" cy="347557"/>
            </a:xfrm>
            <a:solidFill>
              <a:schemeClr val="accent1"/>
            </a:solidFill>
          </p:grpSpPr>
          <p:sp>
            <p:nvSpPr>
              <p:cNvPr id="24" name="îśļîḓé"/>
              <p:cNvSpPr/>
              <p:nvPr/>
            </p:nvSpPr>
            <p:spPr>
              <a:xfrm>
                <a:off x="824229" y="5280877"/>
                <a:ext cx="347557" cy="347557"/>
              </a:xfrm>
              <a:prstGeom prst="ellipse">
                <a:avLst/>
              </a:prstGeom>
              <a:solidFill>
                <a:schemeClr val="accent2"/>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5" name="ïšlîḑé"/>
              <p:cNvSpPr/>
              <p:nvPr/>
            </p:nvSpPr>
            <p:spPr>
              <a:xfrm>
                <a:off x="911682" y="5372326"/>
                <a:ext cx="172652" cy="16465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grpSp>
          <p:nvGrpSpPr>
            <p:cNvPr id="12" name="í$1íḍê"/>
            <p:cNvGrpSpPr/>
            <p:nvPr/>
          </p:nvGrpSpPr>
          <p:grpSpPr>
            <a:xfrm>
              <a:off x="4755799" y="4572785"/>
              <a:ext cx="540000" cy="540000"/>
              <a:chOff x="824229" y="5280877"/>
              <a:chExt cx="347557" cy="347557"/>
            </a:xfrm>
            <a:solidFill>
              <a:schemeClr val="accent1"/>
            </a:solidFill>
          </p:grpSpPr>
          <p:sp>
            <p:nvSpPr>
              <p:cNvPr id="22" name="ïS1idé"/>
              <p:cNvSpPr/>
              <p:nvPr/>
            </p:nvSpPr>
            <p:spPr>
              <a:xfrm>
                <a:off x="824229" y="5280877"/>
                <a:ext cx="347557" cy="347557"/>
              </a:xfrm>
              <a:prstGeom prst="ellipse">
                <a:avLst/>
              </a:prstGeom>
              <a:solidFill>
                <a:schemeClr val="accent3"/>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dirty="0"/>
              </a:p>
            </p:txBody>
          </p:sp>
          <p:sp>
            <p:nvSpPr>
              <p:cNvPr id="23" name="íšļíḑe"/>
              <p:cNvSpPr/>
              <p:nvPr/>
            </p:nvSpPr>
            <p:spPr>
              <a:xfrm>
                <a:off x="911682" y="5372326"/>
                <a:ext cx="172652" cy="16465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grpSp>
        <p:grpSp>
          <p:nvGrpSpPr>
            <p:cNvPr id="13" name="îŝļiḋé"/>
            <p:cNvGrpSpPr/>
            <p:nvPr/>
          </p:nvGrpSpPr>
          <p:grpSpPr>
            <a:xfrm>
              <a:off x="5588440" y="1598708"/>
              <a:ext cx="5932201" cy="1325555"/>
              <a:chOff x="5588440" y="1481799"/>
              <a:chExt cx="5932201" cy="1325555"/>
            </a:xfrm>
          </p:grpSpPr>
          <p:sp>
            <p:nvSpPr>
              <p:cNvPr id="20" name="ïş1íḍé"/>
              <p:cNvSpPr txBox="1"/>
              <p:nvPr/>
            </p:nvSpPr>
            <p:spPr>
              <a:xfrm>
                <a:off x="5589075" y="1890328"/>
                <a:ext cx="5931566" cy="917026"/>
              </a:xfrm>
              <a:prstGeom prst="rect">
                <a:avLst/>
              </a:prstGeom>
              <a:noFill/>
            </p:spPr>
            <p:txBody>
              <a:bodyPr wrap="square" lIns="90000" tIns="46800" rIns="90000" bIns="46800" rtlCol="0">
                <a:noAutofit/>
              </a:bodyPr>
              <a:lstStyle/>
              <a:p>
                <a:pPr>
                  <a:lnSpc>
                    <a:spcPct val="150000"/>
                  </a:lnSpc>
                  <a:spcBef>
                    <a:spcPct val="0"/>
                  </a:spcBef>
                </a:pPr>
                <a:r>
                  <a:rPr lang="en-US" altLang="zh-CN" sz="1600" dirty="0"/>
                  <a:t>A.自力更生，艰苦奋斗  B.默默无闻，勇于奉</a:t>
                </a:r>
                <a:r>
                  <a:rPr lang="zh-CN" altLang="en-US" sz="1600" dirty="0"/>
                  <a:t>献</a:t>
                </a:r>
                <a:endParaRPr lang="zh-CN" altLang="en-US" sz="1600" dirty="0"/>
              </a:p>
              <a:p>
                <a:pPr>
                  <a:lnSpc>
                    <a:spcPct val="150000"/>
                  </a:lnSpc>
                  <a:spcBef>
                    <a:spcPct val="0"/>
                  </a:spcBef>
                </a:pPr>
                <a:r>
                  <a:rPr lang="en-US" altLang="zh-CN" sz="1600" dirty="0"/>
                  <a:t>C.全心全意为人民服务  D.努力学习，勇于担当</a:t>
                </a:r>
                <a:endParaRPr lang="en-US" altLang="zh-CN" sz="1600" dirty="0"/>
              </a:p>
              <a:p>
                <a:pPr>
                  <a:lnSpc>
                    <a:spcPct val="150000"/>
                  </a:lnSpc>
                  <a:spcBef>
                    <a:spcPct val="0"/>
                  </a:spcBef>
                </a:pPr>
                <a:r>
                  <a:rPr lang="en-US" altLang="zh-CN" sz="1600" dirty="0"/>
                  <a:t>E.实事求是，理论联系实际  F.不忘初心，砥砺前行  G还有其他</a:t>
                </a:r>
                <a:endParaRPr lang="en-US" altLang="zh-CN" sz="1600" dirty="0"/>
              </a:p>
            </p:txBody>
          </p:sp>
          <p:sp>
            <p:nvSpPr>
              <p:cNvPr id="21" name="i$ļíḓè"/>
              <p:cNvSpPr txBox="1"/>
              <p:nvPr/>
            </p:nvSpPr>
            <p:spPr>
              <a:xfrm>
                <a:off x="5588440" y="1481799"/>
                <a:ext cx="5931412" cy="471820"/>
              </a:xfrm>
              <a:prstGeom prst="rect">
                <a:avLst/>
              </a:prstGeom>
              <a:noFill/>
            </p:spPr>
            <p:txBody>
              <a:bodyPr wrap="square" rtlCol="0" anchor="ctr">
                <a:normAutofit/>
              </a:bodyPr>
              <a:lstStyle/>
              <a:p>
                <a:pPr lvl="0" defTabSz="914400">
                  <a:spcBef>
                    <a:spcPct val="0"/>
                  </a:spcBef>
                  <a:defRPr/>
                </a:pPr>
                <a:r>
                  <a:rPr lang="zh-CN" altLang="en-US" sz="1600" b="1" dirty="0"/>
                  <a:t>您认为下列属于延安精神的有？（</a:t>
                </a:r>
                <a:r>
                  <a:rPr lang="zh-CN" altLang="en-US" sz="1600" b="1" dirty="0"/>
                  <a:t>多选）</a:t>
                </a:r>
                <a:endParaRPr lang="zh-CN" altLang="en-US" sz="1600" b="1" dirty="0"/>
              </a:p>
            </p:txBody>
          </p:sp>
        </p:grpSp>
        <p:grpSp>
          <p:nvGrpSpPr>
            <p:cNvPr id="14" name="ïṥľîdè"/>
            <p:cNvGrpSpPr/>
            <p:nvPr/>
          </p:nvGrpSpPr>
          <p:grpSpPr>
            <a:xfrm>
              <a:off x="5686740" y="2969099"/>
              <a:ext cx="6033166" cy="1466858"/>
              <a:chOff x="5332445" y="1278624"/>
              <a:chExt cx="6399574" cy="1466858"/>
            </a:xfrm>
          </p:grpSpPr>
          <p:sp>
            <p:nvSpPr>
              <p:cNvPr id="18" name="íṣľîḍê"/>
              <p:cNvSpPr txBox="1"/>
              <p:nvPr/>
            </p:nvSpPr>
            <p:spPr>
              <a:xfrm>
                <a:off x="5332445" y="1736176"/>
                <a:ext cx="6399574" cy="1009306"/>
              </a:xfrm>
              <a:prstGeom prst="rect">
                <a:avLst/>
              </a:prstGeom>
              <a:noFill/>
            </p:spPr>
            <p:txBody>
              <a:bodyPr wrap="square" lIns="90000" tIns="46800" rIns="90000" bIns="46800" rtlCol="0">
                <a:noAutofit/>
              </a:bodyPr>
              <a:lstStyle/>
              <a:p>
                <a:pPr>
                  <a:lnSpc>
                    <a:spcPct val="150000"/>
                  </a:lnSpc>
                  <a:spcBef>
                    <a:spcPct val="0"/>
                  </a:spcBef>
                </a:pPr>
                <a:r>
                  <a:rPr lang="zh-CN" altLang="en-US" sz="1700" dirty="0"/>
                  <a:t>A.抗日神剧歪曲历史</a:t>
                </a:r>
                <a:r>
                  <a:rPr lang="en-US" altLang="zh-CN" sz="1700" dirty="0"/>
                  <a:t>  </a:t>
                </a:r>
                <a:r>
                  <a:rPr lang="zh-CN" altLang="en-US" sz="1700" dirty="0"/>
                  <a:t>B.生活所迫无暇顾及</a:t>
                </a:r>
                <a:r>
                  <a:rPr lang="en-US" altLang="zh-CN" sz="1700" dirty="0"/>
                  <a:t> </a:t>
                </a:r>
                <a:endParaRPr lang="en-US" altLang="zh-CN" sz="1700" dirty="0"/>
              </a:p>
              <a:p>
                <a:pPr>
                  <a:lnSpc>
                    <a:spcPct val="150000"/>
                  </a:lnSpc>
                  <a:spcBef>
                    <a:spcPct val="0"/>
                  </a:spcBef>
                </a:pPr>
                <a:r>
                  <a:rPr lang="zh-CN" altLang="en-US" sz="1700" dirty="0"/>
                  <a:t>C.娱乐至死传承丢失</a:t>
                </a:r>
                <a:r>
                  <a:rPr lang="en-US" altLang="zh-CN" sz="1700" dirty="0"/>
                  <a:t>  </a:t>
                </a:r>
                <a:r>
                  <a:rPr lang="zh-CN" altLang="en-US" sz="1700" dirty="0"/>
                  <a:t>D.盲目跟风没有主见</a:t>
                </a:r>
                <a:endParaRPr lang="zh-CN" altLang="en-US" sz="1700" dirty="0"/>
              </a:p>
              <a:p>
                <a:pPr>
                  <a:lnSpc>
                    <a:spcPct val="150000"/>
                  </a:lnSpc>
                  <a:spcBef>
                    <a:spcPct val="0"/>
                  </a:spcBef>
                </a:pPr>
                <a:r>
                  <a:rPr lang="zh-CN" altLang="en-US" sz="1700" dirty="0"/>
                  <a:t>E信仰缺失没有理想</a:t>
                </a:r>
                <a:r>
                  <a:rPr lang="en-US" altLang="zh-CN" sz="1700" dirty="0"/>
                  <a:t>    </a:t>
                </a:r>
                <a:r>
                  <a:rPr lang="zh-CN" altLang="en-US" sz="1700" dirty="0"/>
                  <a:t>F.还有其他影响因素</a:t>
                </a:r>
                <a:endParaRPr lang="zh-CN" altLang="en-US" sz="1700" dirty="0"/>
              </a:p>
            </p:txBody>
          </p:sp>
          <p:sp>
            <p:nvSpPr>
              <p:cNvPr id="19" name="ïSľiḍé"/>
              <p:cNvSpPr txBox="1"/>
              <p:nvPr/>
            </p:nvSpPr>
            <p:spPr>
              <a:xfrm>
                <a:off x="5378248" y="1278624"/>
                <a:ext cx="5931412" cy="471820"/>
              </a:xfrm>
              <a:prstGeom prst="rect">
                <a:avLst/>
              </a:prstGeom>
              <a:noFill/>
            </p:spPr>
            <p:txBody>
              <a:bodyPr wrap="square" rtlCol="0" anchor="ctr">
                <a:normAutofit/>
              </a:bodyPr>
              <a:lstStyle/>
              <a:p>
                <a:pPr lvl="0" defTabSz="914400">
                  <a:spcBef>
                    <a:spcPct val="0"/>
                  </a:spcBef>
                  <a:defRPr/>
                </a:pPr>
                <a:r>
                  <a:rPr lang="zh-CN" altLang="en-US" sz="1600" b="1" dirty="0">
                    <a:sym typeface="+mn-ea"/>
                  </a:rPr>
                  <a:t>您觉得下列哪些因素会对延安精神等传统革命精神的传承造成不利的影响？（多选）</a:t>
                </a:r>
                <a:endParaRPr lang="zh-CN" altLang="en-US" sz="1600" b="1" dirty="0"/>
              </a:p>
            </p:txBody>
          </p:sp>
        </p:grpSp>
        <p:grpSp>
          <p:nvGrpSpPr>
            <p:cNvPr id="15" name="îṡ1íḋé"/>
            <p:cNvGrpSpPr/>
            <p:nvPr/>
          </p:nvGrpSpPr>
          <p:grpSpPr>
            <a:xfrm>
              <a:off x="5589075" y="4516159"/>
              <a:ext cx="5931412" cy="1059056"/>
              <a:chOff x="5589075" y="1432904"/>
              <a:chExt cx="5931412" cy="1059056"/>
            </a:xfrm>
          </p:grpSpPr>
          <p:sp>
            <p:nvSpPr>
              <p:cNvPr id="16" name="iSḷíḑê"/>
              <p:cNvSpPr txBox="1"/>
              <p:nvPr/>
            </p:nvSpPr>
            <p:spPr>
              <a:xfrm>
                <a:off x="5589075" y="1904725"/>
                <a:ext cx="5931412" cy="587235"/>
              </a:xfrm>
              <a:prstGeom prst="rect">
                <a:avLst/>
              </a:prstGeom>
              <a:noFill/>
            </p:spPr>
            <p:txBody>
              <a:bodyPr wrap="square" lIns="90000" tIns="46800" rIns="90000" bIns="46800" rtlCol="0">
                <a:normAutofit/>
              </a:bodyPr>
              <a:lstStyle/>
              <a:p>
                <a:pPr>
                  <a:lnSpc>
                    <a:spcPct val="150000"/>
                  </a:lnSpc>
                  <a:spcBef>
                    <a:spcPct val="0"/>
                  </a:spcBef>
                </a:pPr>
                <a:endParaRPr lang="zh-CN" altLang="en-US" sz="900" dirty="0"/>
              </a:p>
            </p:txBody>
          </p:sp>
          <p:sp>
            <p:nvSpPr>
              <p:cNvPr id="17" name="i$ḷíďê"/>
              <p:cNvSpPr txBox="1"/>
              <p:nvPr/>
            </p:nvSpPr>
            <p:spPr>
              <a:xfrm>
                <a:off x="5589075" y="1432904"/>
                <a:ext cx="5931412" cy="471820"/>
              </a:xfrm>
              <a:prstGeom prst="rect">
                <a:avLst/>
              </a:prstGeom>
              <a:noFill/>
            </p:spPr>
            <p:txBody>
              <a:bodyPr wrap="square" rtlCol="0" anchor="ctr">
                <a:normAutofit/>
              </a:bodyPr>
              <a:lstStyle/>
              <a:p>
                <a:pPr lvl="0" defTabSz="914400">
                  <a:spcBef>
                    <a:spcPct val="0"/>
                  </a:spcBef>
                  <a:defRPr/>
                </a:pPr>
                <a:r>
                  <a:rPr lang="zh-CN" altLang="en-US" sz="1600" b="1" dirty="0"/>
                  <a:t>为传承和发扬延安精神，您觉得下列哪些方式可行有效？（多选）</a:t>
                </a:r>
                <a:endParaRPr lang="zh-CN" altLang="en-US" sz="1600" b="1" dirty="0"/>
              </a:p>
            </p:txBody>
          </p:sp>
        </p:grpSp>
      </p:grpSp>
      <p:sp>
        <p:nvSpPr>
          <p:cNvPr id="129" name="文本框 128"/>
          <p:cNvSpPr txBox="1"/>
          <p:nvPr/>
        </p:nvSpPr>
        <p:spPr>
          <a:xfrm>
            <a:off x="5744845" y="5810885"/>
            <a:ext cx="5908675" cy="922020"/>
          </a:xfrm>
          <a:prstGeom prst="rect">
            <a:avLst/>
          </a:prstGeom>
          <a:noFill/>
        </p:spPr>
        <p:txBody>
          <a:bodyPr wrap="square" rtlCol="0">
            <a:spAutoFit/>
          </a:bodyPr>
          <a:p>
            <a:r>
              <a:rPr lang="zh-CN" altLang="en-US"/>
              <a:t>A.亲自探访革命旧址B.开设电视节目宣传弘扬</a:t>
            </a:r>
            <a:endParaRPr lang="zh-CN" altLang="en-US"/>
          </a:p>
          <a:p>
            <a:r>
              <a:rPr lang="zh-CN" altLang="en-US"/>
              <a:t>C.定期举办纪念活动D.在报刊杂志上发表相关文章</a:t>
            </a:r>
            <a:endParaRPr lang="zh-CN" altLang="en-US"/>
          </a:p>
          <a:p>
            <a:r>
              <a:rPr lang="en-US" altLang="zh-CN"/>
              <a:t>E.</a:t>
            </a:r>
            <a:r>
              <a:rPr lang="zh-CN" altLang="en-US"/>
              <a:t>其他</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rmAutofit/>
          </a:bodyPr>
          <a:lstStyle/>
          <a:p>
            <a:r>
              <a:rPr lang="zh-CN" altLang="en-US" sz="3200" b="0" dirty="0"/>
              <a:t>读书报告</a:t>
            </a:r>
            <a:endParaRPr lang="zh-CN" altLang="en-US" sz="3200" b="0" dirty="0"/>
          </a:p>
        </p:txBody>
      </p:sp>
      <p:sp>
        <p:nvSpPr>
          <p:cNvPr id="6" name="文本占位符 5"/>
          <p:cNvSpPr>
            <a:spLocks noGrp="1"/>
          </p:cNvSpPr>
          <p:nvPr userDrawn="1">
            <p:ph type="body" idx="1"/>
          </p:nvPr>
        </p:nvSpPr>
        <p:spPr>
          <a:xfrm>
            <a:off x="1174750" y="2962910"/>
            <a:ext cx="4546600" cy="1831975"/>
          </a:xfrm>
        </p:spPr>
        <p:txBody>
          <a:bodyPr>
            <a:normAutofit/>
          </a:bodyPr>
          <a:lstStyle/>
          <a:p>
            <a:pPr lvl="0">
              <a:lnSpc>
                <a:spcPct val="100000"/>
              </a:lnSpc>
            </a:pPr>
            <a:r>
              <a:rPr lang="en-US" altLang="zh-CN" sz="2000" dirty="0"/>
              <a:t>1.</a:t>
            </a:r>
            <a:r>
              <a:rPr lang="zh-CN" altLang="en-US" sz="2000" dirty="0"/>
              <a:t>本书框架结构</a:t>
            </a:r>
            <a:endParaRPr lang="zh-CN" altLang="en-US" sz="2000" dirty="0"/>
          </a:p>
          <a:p>
            <a:pPr lvl="0">
              <a:lnSpc>
                <a:spcPct val="100000"/>
              </a:lnSpc>
            </a:pPr>
            <a:r>
              <a:rPr lang="en-US" altLang="zh-CN" sz="2000" dirty="0"/>
              <a:t>2.</a:t>
            </a:r>
            <a:r>
              <a:rPr lang="zh-CN" altLang="en-US" sz="2000" dirty="0"/>
              <a:t>思想内容及</a:t>
            </a:r>
            <a:r>
              <a:rPr lang="zh-CN" altLang="en-US" sz="2000" dirty="0"/>
              <a:t>观点</a:t>
            </a:r>
            <a:endParaRPr lang="zh-CN" altLang="en-US" sz="2000" dirty="0"/>
          </a:p>
          <a:p>
            <a:pPr lvl="0">
              <a:lnSpc>
                <a:spcPct val="100000"/>
              </a:lnSpc>
            </a:pPr>
            <a:r>
              <a:rPr lang="en-US" altLang="zh-CN" sz="2000" dirty="0"/>
              <a:t>3.</a:t>
            </a:r>
            <a:r>
              <a:rPr lang="zh-CN" altLang="en-US" sz="2000" dirty="0"/>
              <a:t>就学术界对本书的评论</a:t>
            </a:r>
            <a:r>
              <a:rPr lang="zh-CN" altLang="en-US" sz="2000" dirty="0"/>
              <a:t>进行概括</a:t>
            </a:r>
            <a:endParaRPr lang="zh-CN" altLang="en-US" sz="2000" dirty="0"/>
          </a:p>
          <a:p>
            <a:pPr lvl="0">
              <a:lnSpc>
                <a:spcPct val="100000"/>
              </a:lnSpc>
            </a:pPr>
            <a:r>
              <a:rPr lang="en-US" altLang="zh-CN" sz="2000" dirty="0"/>
              <a:t>4.</a:t>
            </a:r>
            <a:r>
              <a:rPr lang="zh-CN" altLang="en-US" sz="2000" dirty="0"/>
              <a:t>小组看法与观点</a:t>
            </a:r>
            <a:endParaRPr lang="zh-CN" altLang="en-US" sz="2000" dirty="0"/>
          </a:p>
        </p:txBody>
      </p:sp>
      <p:grpSp>
        <p:nvGrpSpPr>
          <p:cNvPr id="2" name="组合 1"/>
          <p:cNvGrpSpPr/>
          <p:nvPr/>
        </p:nvGrpSpPr>
        <p:grpSpPr>
          <a:xfrm>
            <a:off x="8200571" y="2808720"/>
            <a:ext cx="3381829" cy="4049280"/>
            <a:chOff x="8200571" y="2808720"/>
            <a:chExt cx="3381829" cy="4049280"/>
          </a:xfrm>
        </p:grpSpPr>
        <p:sp>
          <p:nvSpPr>
            <p:cNvPr id="28" name="文本框 27"/>
            <p:cNvSpPr txBox="1"/>
            <p:nvPr/>
          </p:nvSpPr>
          <p:spPr>
            <a:xfrm>
              <a:off x="8426045" y="3056138"/>
              <a:ext cx="3156355" cy="3791225"/>
            </a:xfrm>
            <a:prstGeom prst="rect">
              <a:avLst/>
            </a:prstGeom>
            <a:noFill/>
          </p:spPr>
          <p:txBody>
            <a:bodyPr wrap="none" rtlCol="0">
              <a:prstTxWarp prst="textPlain">
                <a:avLst/>
              </a:prstTxWarp>
              <a:spAutoFit/>
            </a:bodyPr>
            <a:lstStyle/>
            <a:p>
              <a:r>
                <a:rPr lang="en-US" altLang="zh-CN" dirty="0">
                  <a:solidFill>
                    <a:schemeClr val="accent2">
                      <a:alpha val="57000"/>
                    </a:schemeClr>
                  </a:solidFill>
                  <a:latin typeface="Impact" panose="020B0806030902050204" pitchFamily="34" charset="0"/>
                  <a:cs typeface="Arial" panose="020B0604020202020204" pitchFamily="34" charset="0"/>
                </a:rPr>
                <a:t>03</a:t>
              </a:r>
              <a:endParaRPr lang="zh-CN" altLang="en-US" dirty="0">
                <a:solidFill>
                  <a:schemeClr val="accent2">
                    <a:alpha val="57000"/>
                  </a:schemeClr>
                </a:solidFill>
                <a:latin typeface="Impact" panose="020B0806030902050204" pitchFamily="34" charset="0"/>
                <a:cs typeface="Arial" panose="020B0604020202020204" pitchFamily="34" charset="0"/>
              </a:endParaRPr>
            </a:p>
          </p:txBody>
        </p:sp>
        <p:sp>
          <p:nvSpPr>
            <p:cNvPr id="7" name="文本框 6"/>
            <p:cNvSpPr txBox="1"/>
            <p:nvPr/>
          </p:nvSpPr>
          <p:spPr>
            <a:xfrm>
              <a:off x="8200571" y="2808720"/>
              <a:ext cx="3371197" cy="4049280"/>
            </a:xfrm>
            <a:prstGeom prst="rect">
              <a:avLst/>
            </a:prstGeom>
            <a:noFill/>
            <a:ln w="19050">
              <a:noFill/>
            </a:ln>
          </p:spPr>
          <p:txBody>
            <a:bodyPr wrap="none" rtlCol="0">
              <a:prstTxWarp prst="textPlain">
                <a:avLst/>
              </a:prstTxWarp>
              <a:spAutoFit/>
            </a:bodyPr>
            <a:lstStyle/>
            <a:p>
              <a:r>
                <a:rPr lang="en-US" altLang="zh-CN" dirty="0">
                  <a:ln w="22225">
                    <a:solidFill>
                      <a:schemeClr val="accent1">
                        <a:lumMod val="75000"/>
                      </a:schemeClr>
                    </a:solidFill>
                  </a:ln>
                  <a:noFill/>
                  <a:latin typeface="Impact" panose="020B0806030902050204" pitchFamily="34" charset="0"/>
                  <a:cs typeface="Arial" panose="020B0604020202020204" pitchFamily="34" charset="0"/>
                </a:rPr>
                <a:t>03</a:t>
              </a:r>
              <a:endParaRPr lang="zh-CN" altLang="en-US" dirty="0">
                <a:ln w="22225">
                  <a:solidFill>
                    <a:schemeClr val="accent1">
                      <a:lumMod val="75000"/>
                    </a:schemeClr>
                  </a:solidFill>
                </a:ln>
                <a:noFill/>
                <a:latin typeface="Impact" panose="020B0806030902050204" pitchFamily="34" charset="0"/>
                <a:cs typeface="Arial" panose="020B0604020202020204" pitchFamily="34"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框架结构和思想内容</a:t>
            </a:r>
            <a:r>
              <a:rPr lang="zh-CN" altLang="en-US" dirty="0"/>
              <a:t>概括</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0fd8bebb-7a96-4533-9b50-1fdcac53c87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28404" y="1286190"/>
            <a:ext cx="10604382" cy="4446957"/>
            <a:chOff x="736024" y="1286190"/>
            <a:chExt cx="10604382" cy="4446957"/>
          </a:xfrm>
        </p:grpSpPr>
        <p:sp>
          <p:nvSpPr>
            <p:cNvPr id="6" name="ïş1ïdé"/>
            <p:cNvSpPr/>
            <p:nvPr/>
          </p:nvSpPr>
          <p:spPr bwMode="auto">
            <a:xfrm>
              <a:off x="4120793" y="4603850"/>
              <a:ext cx="928540" cy="940334"/>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2800" dirty="0">
                  <a:solidFill>
                    <a:srgbClr val="FFFFFF"/>
                  </a:solidFill>
                  <a:latin typeface="Impact" panose="020B0806030902050204" pitchFamily="34" charset="0"/>
                </a:rPr>
                <a:t>01</a:t>
              </a:r>
              <a:endParaRPr lang="en-US" altLang="zh-CN" sz="2800" dirty="0">
                <a:solidFill>
                  <a:srgbClr val="FFFFFF"/>
                </a:solidFill>
                <a:latin typeface="Impact" panose="020B0806030902050204" pitchFamily="34" charset="0"/>
              </a:endParaRPr>
            </a:p>
          </p:txBody>
        </p:sp>
        <p:sp>
          <p:nvSpPr>
            <p:cNvPr id="7" name="îṧḷiḍê"/>
            <p:cNvSpPr/>
            <p:nvPr/>
          </p:nvSpPr>
          <p:spPr bwMode="auto">
            <a:xfrm>
              <a:off x="2837326" y="2852524"/>
              <a:ext cx="1174447" cy="1189365"/>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kumimoji="0" lang="en-US" altLang="zh-CN" sz="2800" b="0" i="0" u="none" strike="noStrike" kern="1200" cap="none" spc="0" normalizeH="0" baseline="0" noProof="0" dirty="0">
                  <a:ln>
                    <a:noFill/>
                  </a:ln>
                  <a:solidFill>
                    <a:srgbClr val="FFFFFF"/>
                  </a:solidFill>
                  <a:effectLst/>
                  <a:uLnTx/>
                  <a:uFillTx/>
                  <a:latin typeface="Impact" panose="020B0806030902050204" pitchFamily="34" charset="0"/>
                </a:rPr>
                <a:t>02</a:t>
              </a:r>
              <a:endParaRPr kumimoji="0" lang="en-US" altLang="zh-CN" sz="2800" b="0" i="0" u="none" strike="noStrike" kern="1200" cap="none" spc="0" normalizeH="0" baseline="0" noProof="0" dirty="0">
                <a:ln>
                  <a:noFill/>
                </a:ln>
                <a:solidFill>
                  <a:srgbClr val="FFFFFF"/>
                </a:solidFill>
                <a:effectLst/>
                <a:uLnTx/>
                <a:uFillTx/>
                <a:latin typeface="Impact" panose="020B0806030902050204" pitchFamily="34" charset="0"/>
              </a:endParaRPr>
            </a:p>
          </p:txBody>
        </p:sp>
        <p:sp>
          <p:nvSpPr>
            <p:cNvPr id="8" name="i$ļïḋê"/>
            <p:cNvSpPr/>
            <p:nvPr/>
          </p:nvSpPr>
          <p:spPr bwMode="auto">
            <a:xfrm>
              <a:off x="4612929" y="2503777"/>
              <a:ext cx="1064965" cy="1080508"/>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2800" dirty="0">
                  <a:solidFill>
                    <a:srgbClr val="FFFFFF"/>
                  </a:solidFill>
                  <a:latin typeface="Impact" panose="020B0806030902050204" pitchFamily="34" charset="0"/>
                </a:rPr>
                <a:t>03</a:t>
              </a:r>
              <a:endParaRPr lang="en-US" altLang="zh-CN" sz="2800" dirty="0">
                <a:solidFill>
                  <a:srgbClr val="FFFFFF"/>
                </a:solidFill>
                <a:latin typeface="Impact" panose="020B0806030902050204" pitchFamily="34" charset="0"/>
              </a:endParaRPr>
            </a:p>
          </p:txBody>
        </p:sp>
        <p:sp>
          <p:nvSpPr>
            <p:cNvPr id="9" name="islíḓè"/>
            <p:cNvSpPr/>
            <p:nvPr/>
          </p:nvSpPr>
          <p:spPr bwMode="auto">
            <a:xfrm>
              <a:off x="7782143" y="3025578"/>
              <a:ext cx="1362704" cy="1380014"/>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2800" dirty="0">
                  <a:solidFill>
                    <a:srgbClr val="FFFFFF"/>
                  </a:solidFill>
                  <a:latin typeface="Impact" panose="020B0806030902050204" pitchFamily="34" charset="0"/>
                </a:rPr>
                <a:t>05</a:t>
              </a:r>
              <a:endParaRPr lang="en-US" altLang="zh-CN" sz="2800" dirty="0">
                <a:solidFill>
                  <a:srgbClr val="FFFFFF"/>
                </a:solidFill>
                <a:latin typeface="Impact" panose="020B0806030902050204" pitchFamily="34" charset="0"/>
              </a:endParaRPr>
            </a:p>
          </p:txBody>
        </p:sp>
        <p:sp>
          <p:nvSpPr>
            <p:cNvPr id="10" name="iṧľide"/>
            <p:cNvSpPr/>
            <p:nvPr/>
          </p:nvSpPr>
          <p:spPr bwMode="auto">
            <a:xfrm>
              <a:off x="6122030" y="1286190"/>
              <a:ext cx="1672093" cy="1693333"/>
            </a:xfrm>
            <a:prstGeom prst="ellipse">
              <a:avLst/>
            </a:prstGeom>
            <a:solidFill>
              <a:schemeClr val="accent3"/>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4000" dirty="0">
                  <a:solidFill>
                    <a:srgbClr val="FFFFFF"/>
                  </a:solidFill>
                  <a:latin typeface="Impact" panose="020B0806030902050204" pitchFamily="34" charset="0"/>
                </a:rPr>
                <a:t>04</a:t>
              </a:r>
              <a:endParaRPr lang="en-US" altLang="zh-CN" sz="4000" dirty="0">
                <a:solidFill>
                  <a:srgbClr val="FFFFFF"/>
                </a:solidFill>
                <a:latin typeface="Impact" panose="020B0806030902050204" pitchFamily="34" charset="0"/>
              </a:endParaRPr>
            </a:p>
          </p:txBody>
        </p:sp>
        <p:cxnSp>
          <p:nvCxnSpPr>
            <p:cNvPr id="11" name="直接连接符 10"/>
            <p:cNvCxnSpPr>
              <a:stCxn id="6" idx="1"/>
              <a:endCxn id="7" idx="5"/>
            </p:cNvCxnSpPr>
            <p:nvPr/>
          </p:nvCxnSpPr>
          <p:spPr>
            <a:xfrm flipH="1" flipV="1">
              <a:off x="3839779" y="3867711"/>
              <a:ext cx="416996" cy="873848"/>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6"/>
              <a:endCxn id="8" idx="2"/>
            </p:cNvCxnSpPr>
            <p:nvPr/>
          </p:nvCxnSpPr>
          <p:spPr>
            <a:xfrm flipV="1">
              <a:off x="4011773" y="3044031"/>
              <a:ext cx="601156" cy="403176"/>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7"/>
              <a:endCxn id="10" idx="2"/>
            </p:cNvCxnSpPr>
            <p:nvPr/>
          </p:nvCxnSpPr>
          <p:spPr>
            <a:xfrm flipV="1">
              <a:off x="5521933" y="2132857"/>
              <a:ext cx="600097" cy="529157"/>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a:endCxn id="9" idx="0"/>
            </p:cNvCxnSpPr>
            <p:nvPr/>
          </p:nvCxnSpPr>
          <p:spPr>
            <a:xfrm>
              <a:off x="7794123" y="2132857"/>
              <a:ext cx="669372" cy="892721"/>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2"/>
            </p:cNvCxnSpPr>
            <p:nvPr/>
          </p:nvCxnSpPr>
          <p:spPr>
            <a:xfrm flipH="1">
              <a:off x="3089979" y="5074017"/>
              <a:ext cx="1030814" cy="0"/>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6" name="íşḷïďé"/>
            <p:cNvSpPr/>
            <p:nvPr/>
          </p:nvSpPr>
          <p:spPr bwMode="auto">
            <a:xfrm>
              <a:off x="850324" y="4959665"/>
              <a:ext cx="219583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nSpc>
                  <a:spcPct val="150000"/>
                </a:lnSpc>
              </a:pPr>
              <a:r>
                <a:rPr lang="zh-CN" altLang="en-US" sz="1200" dirty="0"/>
                <a:t>从</a:t>
              </a:r>
              <a:r>
                <a:rPr lang="en-US" altLang="zh-CN" sz="1200" dirty="0"/>
                <a:t>经济、地理、人文、历史等方面讲述革命艰苦的环境</a:t>
              </a:r>
              <a:endParaRPr lang="en-US" altLang="zh-CN" sz="1200" dirty="0"/>
            </a:p>
          </p:txBody>
        </p:sp>
        <p:sp>
          <p:nvSpPr>
            <p:cNvPr id="17" name="íṧḻïďè"/>
            <p:cNvSpPr txBox="1"/>
            <p:nvPr/>
          </p:nvSpPr>
          <p:spPr bwMode="auto">
            <a:xfrm>
              <a:off x="850324" y="4608694"/>
              <a:ext cx="2195910" cy="3511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0000" lnSpcReduction="10000"/>
            </a:bodyPr>
            <a:lstStyle/>
            <a:p>
              <a:pPr marL="0" marR="0" lvl="0" indent="0" algn="l" defTabSz="914400"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effectLst/>
                  <a:uLnTx/>
                  <a:uFillTx/>
                </a:rPr>
                <a:t>历史背景</a:t>
              </a:r>
              <a:endParaRPr kumimoji="0" lang="zh-CN" altLang="en-US" sz="1800" b="1" i="0" u="none" strike="noStrike" kern="1200" cap="none" spc="0" normalizeH="0" baseline="0" noProof="0" dirty="0">
                <a:ln>
                  <a:noFill/>
                </a:ln>
                <a:effectLst/>
                <a:uLnTx/>
                <a:uFillTx/>
              </a:endParaRPr>
            </a:p>
          </p:txBody>
        </p:sp>
        <p:sp>
          <p:nvSpPr>
            <p:cNvPr id="18" name="íṣļïḋe"/>
            <p:cNvSpPr/>
            <p:nvPr/>
          </p:nvSpPr>
          <p:spPr bwMode="auto">
            <a:xfrm>
              <a:off x="9144496" y="3436636"/>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50000"/>
                </a:lnSpc>
              </a:pPr>
              <a:r>
                <a:rPr lang="en-US" altLang="zh-CN" sz="1400" dirty="0"/>
                <a:t>共产党遇到的困难以及对新秩序的探索</a:t>
              </a:r>
              <a:endParaRPr lang="en-US" altLang="zh-CN" sz="1400" dirty="0"/>
            </a:p>
          </p:txBody>
        </p:sp>
        <p:sp>
          <p:nvSpPr>
            <p:cNvPr id="20" name="íṡlîḑè"/>
            <p:cNvSpPr/>
            <p:nvPr/>
          </p:nvSpPr>
          <p:spPr bwMode="auto">
            <a:xfrm>
              <a:off x="736024" y="289513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50000"/>
                </a:lnSpc>
              </a:pPr>
              <a:r>
                <a:rPr lang="en-US" altLang="zh-CN" sz="1200" dirty="0"/>
                <a:t>随着马克思主义的传播，西北出现了思想的觉醒者，他们开展了反革命运动</a:t>
              </a:r>
              <a:endParaRPr lang="en-US" altLang="zh-CN" sz="1200" dirty="0"/>
            </a:p>
          </p:txBody>
        </p:sp>
        <p:sp>
          <p:nvSpPr>
            <p:cNvPr id="21" name="íṩļîḓè"/>
            <p:cNvSpPr txBox="1"/>
            <p:nvPr/>
          </p:nvSpPr>
          <p:spPr bwMode="auto">
            <a:xfrm>
              <a:off x="783649" y="254399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0000" lnSpcReduction="10000"/>
            </a:bodyPr>
            <a:lstStyle/>
            <a:p>
              <a:pPr marL="0" marR="0" lvl="0" indent="0" algn="l" defTabSz="914400"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effectLst/>
                  <a:uLnTx/>
                  <a:uFillTx/>
                </a:rPr>
                <a:t>西北的反叛者和革命者</a:t>
              </a:r>
              <a:endParaRPr kumimoji="0" lang="zh-CN" altLang="en-US" sz="1800" b="1" i="0" u="none" strike="noStrike" kern="1200" cap="none" spc="0" normalizeH="0" baseline="0" noProof="0" dirty="0">
                <a:ln>
                  <a:noFill/>
                </a:ln>
                <a:effectLst/>
                <a:uLnTx/>
                <a:uFillTx/>
              </a:endParaRPr>
            </a:p>
          </p:txBody>
        </p:sp>
        <p:sp>
          <p:nvSpPr>
            <p:cNvPr id="22" name="í$liḑè"/>
            <p:cNvSpPr/>
            <p:nvPr/>
          </p:nvSpPr>
          <p:spPr bwMode="auto">
            <a:xfrm>
              <a:off x="1630739" y="1898965"/>
              <a:ext cx="349694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50000"/>
                </a:lnSpc>
              </a:pPr>
              <a:r>
                <a:rPr lang="en-US" altLang="zh-CN" sz="1200" dirty="0"/>
                <a:t>1935-1936年共产党是如何走人民群众的路线，开展土地革命，获得农民的支持，统一战线</a:t>
              </a:r>
              <a:endParaRPr lang="en-US" altLang="zh-CN" sz="1200" dirty="0"/>
            </a:p>
          </p:txBody>
        </p:sp>
        <p:sp>
          <p:nvSpPr>
            <p:cNvPr id="23" name="i$lïde"/>
            <p:cNvSpPr txBox="1"/>
            <p:nvPr/>
          </p:nvSpPr>
          <p:spPr bwMode="auto">
            <a:xfrm>
              <a:off x="1733400" y="1611054"/>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0000" lnSpcReduction="10000"/>
            </a:bodyPr>
            <a:lstStyle/>
            <a:p>
              <a:pPr marL="0" marR="0" lvl="0" indent="0" algn="l" defTabSz="914400"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effectLst/>
                  <a:uLnTx/>
                  <a:uFillTx/>
                </a:rPr>
                <a:t>人民群众</a:t>
              </a:r>
              <a:r>
                <a:rPr kumimoji="0" lang="zh-CN" altLang="en-US" sz="1800" b="1" i="0" u="none" strike="noStrike" kern="1200" cap="none" spc="0" normalizeH="0" baseline="0" noProof="0" dirty="0">
                  <a:ln>
                    <a:noFill/>
                  </a:ln>
                  <a:effectLst/>
                  <a:uLnTx/>
                  <a:uFillTx/>
                </a:rPr>
                <a:t>路线</a:t>
              </a:r>
              <a:endParaRPr kumimoji="0" lang="zh-CN" altLang="en-US" sz="1800" b="1" i="0" u="none" strike="noStrike" kern="1200" cap="none" spc="0" normalizeH="0" baseline="0" noProof="0" dirty="0">
                <a:ln>
                  <a:noFill/>
                </a:ln>
                <a:effectLst/>
                <a:uLnTx/>
                <a:uFillTx/>
              </a:endParaRPr>
            </a:p>
          </p:txBody>
        </p:sp>
        <p:sp>
          <p:nvSpPr>
            <p:cNvPr id="24" name="ïṩļíḍé"/>
            <p:cNvSpPr/>
            <p:nvPr/>
          </p:nvSpPr>
          <p:spPr bwMode="auto">
            <a:xfrm>
              <a:off x="7830879" y="1707830"/>
              <a:ext cx="2946400" cy="557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50000"/>
                </a:lnSpc>
              </a:pPr>
              <a:r>
                <a:rPr lang="en-US" altLang="zh-CN" sz="1400" dirty="0"/>
                <a:t>1937-1941年陕甘宁边区的新民主主义</a:t>
              </a:r>
              <a:endParaRPr lang="en-US" altLang="zh-CN" sz="1400" dirty="0"/>
            </a:p>
          </p:txBody>
        </p:sp>
        <p:sp>
          <p:nvSpPr>
            <p:cNvPr id="25" name="ísḻîḑé"/>
            <p:cNvSpPr txBox="1"/>
            <p:nvPr/>
          </p:nvSpPr>
          <p:spPr bwMode="auto">
            <a:xfrm>
              <a:off x="7830921" y="1356497"/>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0000" lnSpcReduction="10000"/>
            </a:bodyPr>
            <a:lstStyle/>
            <a:p>
              <a:pPr marL="0" marR="0" lvl="0" indent="0" algn="l" defTabSz="914400"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effectLst/>
                  <a:uLnTx/>
                  <a:uFillTx/>
                </a:rPr>
                <a:t>新民主主义</a:t>
              </a:r>
              <a:endParaRPr kumimoji="0" lang="zh-CN" altLang="en-US" sz="1800" b="1" i="0" u="none" strike="noStrike" kern="1200" cap="none" spc="0" normalizeH="0" baseline="0" noProof="0" dirty="0">
                <a:ln>
                  <a:noFill/>
                </a:ln>
                <a:effectLst/>
                <a:uLnTx/>
                <a:uFillTx/>
              </a:endParaRPr>
            </a:p>
          </p:txBody>
        </p:sp>
        <p:sp>
          <p:nvSpPr>
            <p:cNvPr id="26" name="íŝ1îḑé"/>
            <p:cNvSpPr/>
            <p:nvPr/>
          </p:nvSpPr>
          <p:spPr bwMode="auto">
            <a:xfrm>
              <a:off x="6486856" y="4615760"/>
              <a:ext cx="1103372" cy="1117387"/>
            </a:xfrm>
            <a:prstGeom prst="ellipse">
              <a:avLst/>
            </a:prstGeom>
            <a:solidFill>
              <a:schemeClr val="accent2"/>
            </a:solidFill>
            <a:ln>
              <a:noFill/>
            </a:ln>
          </p:spPr>
          <p:txBody>
            <a:bodyPr wrap="none" lIns="90000" tIns="46800" rIns="90000" bIns="46800" anchor="ctr">
              <a:normAutofit/>
            </a:bodyPr>
            <a:lstStyle/>
            <a:p>
              <a:pPr marL="0" marR="0" lvl="0" indent="0" algn="ctr" defTabSz="1151890" rtl="0" eaLnBrk="1" fontAlgn="auto" latinLnBrk="0" hangingPunct="1">
                <a:spcBef>
                  <a:spcPts val="0"/>
                </a:spcBef>
                <a:spcAft>
                  <a:spcPts val="0"/>
                </a:spcAft>
                <a:buClrTx/>
                <a:buSzTx/>
                <a:buFontTx/>
                <a:buNone/>
                <a:defRPr/>
              </a:pPr>
              <a:r>
                <a:rPr lang="en-US" altLang="zh-CN" sz="2800" dirty="0">
                  <a:solidFill>
                    <a:srgbClr val="FFFFFF"/>
                  </a:solidFill>
                  <a:latin typeface="Impact" panose="020B0806030902050204" pitchFamily="34" charset="0"/>
                </a:rPr>
                <a:t>06</a:t>
              </a:r>
              <a:endParaRPr lang="en-US" altLang="zh-CN" sz="2800" dirty="0">
                <a:solidFill>
                  <a:srgbClr val="FFFFFF"/>
                </a:solidFill>
                <a:latin typeface="Impact" panose="020B0806030902050204" pitchFamily="34" charset="0"/>
              </a:endParaRPr>
            </a:p>
          </p:txBody>
        </p:sp>
        <p:cxnSp>
          <p:nvCxnSpPr>
            <p:cNvPr id="27" name="直接连接符 26"/>
            <p:cNvCxnSpPr>
              <a:stCxn id="9" idx="4"/>
              <a:endCxn id="26" idx="6"/>
            </p:cNvCxnSpPr>
            <p:nvPr/>
          </p:nvCxnSpPr>
          <p:spPr>
            <a:xfrm flipH="1">
              <a:off x="7590228" y="4405592"/>
              <a:ext cx="873267" cy="768862"/>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îŝḻiḍe"/>
            <p:cNvSpPr/>
            <p:nvPr/>
          </p:nvSpPr>
          <p:spPr bwMode="auto">
            <a:xfrm>
              <a:off x="8709719" y="4960300"/>
              <a:ext cx="2475865" cy="557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50000"/>
                </a:lnSpc>
              </a:pPr>
              <a:r>
                <a:rPr lang="en-US" altLang="zh-CN" sz="1200" dirty="0">
                  <a:latin typeface="+mj-ea"/>
                  <a:ea typeface="+mj-ea"/>
                </a:rPr>
                <a:t>讲述经过一系列运动，共产党所建立的延安模式所取得的成就</a:t>
              </a:r>
              <a:endParaRPr lang="en-US" altLang="zh-CN" sz="1200" dirty="0">
                <a:latin typeface="+mj-ea"/>
                <a:ea typeface="+mj-ea"/>
              </a:endParaRPr>
            </a:p>
          </p:txBody>
        </p:sp>
        <p:cxnSp>
          <p:nvCxnSpPr>
            <p:cNvPr id="30" name="直接连接符 29"/>
            <p:cNvCxnSpPr>
              <a:stCxn id="26" idx="6"/>
            </p:cNvCxnSpPr>
            <p:nvPr/>
          </p:nvCxnSpPr>
          <p:spPr>
            <a:xfrm>
              <a:off x="7590228" y="5174454"/>
              <a:ext cx="1026052"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学术界的</a:t>
            </a:r>
            <a:r>
              <a:rPr lang="zh-CN" altLang="en-US" dirty="0"/>
              <a:t>评价</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fld>
            <a:endParaRPr lang="zh-CN" altLang="en-US"/>
          </a:p>
        </p:txBody>
      </p:sp>
      <p:grpSp>
        <p:nvGrpSpPr>
          <p:cNvPr id="5" name="2d9f6fab-57a2-4cc7-9e3e-68c975a43ba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68220" y="1132205"/>
            <a:ext cx="10957569" cy="5725160"/>
            <a:chOff x="568219" y="1132493"/>
            <a:chExt cx="10957568" cy="5012113"/>
          </a:xfrm>
        </p:grpSpPr>
        <p:sp>
          <p:nvSpPr>
            <p:cNvPr id="6" name="ïṥľïďè"/>
            <p:cNvSpPr/>
            <p:nvPr/>
          </p:nvSpPr>
          <p:spPr>
            <a:xfrm>
              <a:off x="4348586" y="1891135"/>
              <a:ext cx="3494828" cy="3494828"/>
            </a:xfrm>
            <a:prstGeom prst="ellipse">
              <a:avLst/>
            </a:prstGeom>
            <a:noFill/>
            <a:ln w="222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7" name="iṧlíḋe"/>
            <p:cNvSpPr/>
            <p:nvPr/>
          </p:nvSpPr>
          <p:spPr>
            <a:xfrm>
              <a:off x="7526761" y="3321896"/>
              <a:ext cx="633306" cy="633306"/>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8" name="iŝļïďé"/>
            <p:cNvSpPr/>
            <p:nvPr/>
          </p:nvSpPr>
          <p:spPr bwMode="auto">
            <a:xfrm>
              <a:off x="7659448" y="3483084"/>
              <a:ext cx="367935" cy="310931"/>
            </a:xfrm>
            <a:custGeom>
              <a:avLst/>
              <a:gdLst>
                <a:gd name="connsiteX0" fmla="*/ 46038 w 338137"/>
                <a:gd name="connsiteY0" fmla="*/ 261937 h 285750"/>
                <a:gd name="connsiteX1" fmla="*/ 38100 w 338137"/>
                <a:gd name="connsiteY1" fmla="*/ 269875 h 285750"/>
                <a:gd name="connsiteX2" fmla="*/ 46038 w 338137"/>
                <a:gd name="connsiteY2" fmla="*/ 277813 h 285750"/>
                <a:gd name="connsiteX3" fmla="*/ 53976 w 338137"/>
                <a:gd name="connsiteY3" fmla="*/ 269875 h 285750"/>
                <a:gd name="connsiteX4" fmla="*/ 46038 w 338137"/>
                <a:gd name="connsiteY4" fmla="*/ 261937 h 285750"/>
                <a:gd name="connsiteX5" fmla="*/ 288131 w 338137"/>
                <a:gd name="connsiteY5" fmla="*/ 184150 h 285750"/>
                <a:gd name="connsiteX6" fmla="*/ 277812 w 338137"/>
                <a:gd name="connsiteY6" fmla="*/ 194469 h 285750"/>
                <a:gd name="connsiteX7" fmla="*/ 288131 w 338137"/>
                <a:gd name="connsiteY7" fmla="*/ 204788 h 285750"/>
                <a:gd name="connsiteX8" fmla="*/ 298450 w 338137"/>
                <a:gd name="connsiteY8" fmla="*/ 194469 h 285750"/>
                <a:gd name="connsiteX9" fmla="*/ 288131 w 338137"/>
                <a:gd name="connsiteY9" fmla="*/ 184150 h 285750"/>
                <a:gd name="connsiteX10" fmla="*/ 19050 w 338137"/>
                <a:gd name="connsiteY10" fmla="*/ 163512 h 285750"/>
                <a:gd name="connsiteX11" fmla="*/ 19050 w 338137"/>
                <a:gd name="connsiteY11" fmla="*/ 242887 h 285750"/>
                <a:gd name="connsiteX12" fmla="*/ 73025 w 338137"/>
                <a:gd name="connsiteY12" fmla="*/ 242887 h 285750"/>
                <a:gd name="connsiteX13" fmla="*/ 73025 w 338137"/>
                <a:gd name="connsiteY13" fmla="*/ 163512 h 285750"/>
                <a:gd name="connsiteX14" fmla="*/ 12010 w 338137"/>
                <a:gd name="connsiteY14" fmla="*/ 139700 h 285750"/>
                <a:gd name="connsiteX15" fmla="*/ 81400 w 338137"/>
                <a:gd name="connsiteY15" fmla="*/ 139700 h 285750"/>
                <a:gd name="connsiteX16" fmla="*/ 92075 w 338137"/>
                <a:gd name="connsiteY16" fmla="*/ 151650 h 285750"/>
                <a:gd name="connsiteX17" fmla="*/ 92075 w 338137"/>
                <a:gd name="connsiteY17" fmla="*/ 273801 h 285750"/>
                <a:gd name="connsiteX18" fmla="*/ 81400 w 338137"/>
                <a:gd name="connsiteY18" fmla="*/ 285750 h 285750"/>
                <a:gd name="connsiteX19" fmla="*/ 12010 w 338137"/>
                <a:gd name="connsiteY19" fmla="*/ 285750 h 285750"/>
                <a:gd name="connsiteX20" fmla="*/ 0 w 338137"/>
                <a:gd name="connsiteY20" fmla="*/ 273801 h 285750"/>
                <a:gd name="connsiteX21" fmla="*/ 0 w 338137"/>
                <a:gd name="connsiteY21" fmla="*/ 151650 h 285750"/>
                <a:gd name="connsiteX22" fmla="*/ 12010 w 338137"/>
                <a:gd name="connsiteY22" fmla="*/ 139700 h 285750"/>
                <a:gd name="connsiteX23" fmla="*/ 177849 w 338137"/>
                <a:gd name="connsiteY23" fmla="*/ 131762 h 285750"/>
                <a:gd name="connsiteX24" fmla="*/ 179144 w 338137"/>
                <a:gd name="connsiteY24" fmla="*/ 134394 h 285750"/>
                <a:gd name="connsiteX25" fmla="*/ 192088 w 338137"/>
                <a:gd name="connsiteY25" fmla="*/ 142291 h 285750"/>
                <a:gd name="connsiteX26" fmla="*/ 192088 w 338137"/>
                <a:gd name="connsiteY26" fmla="*/ 268640 h 285750"/>
                <a:gd name="connsiteX27" fmla="*/ 173966 w 338137"/>
                <a:gd name="connsiteY27" fmla="*/ 285750 h 285750"/>
                <a:gd name="connsiteX28" fmla="*/ 107950 w 338137"/>
                <a:gd name="connsiteY28" fmla="*/ 285750 h 285750"/>
                <a:gd name="connsiteX29" fmla="*/ 109244 w 338137"/>
                <a:gd name="connsiteY29" fmla="*/ 276537 h 285750"/>
                <a:gd name="connsiteX30" fmla="*/ 109244 w 338137"/>
                <a:gd name="connsiteY30" fmla="*/ 273905 h 285750"/>
                <a:gd name="connsiteX31" fmla="*/ 115716 w 338137"/>
                <a:gd name="connsiteY31" fmla="*/ 275221 h 285750"/>
                <a:gd name="connsiteX32" fmla="*/ 124778 w 338137"/>
                <a:gd name="connsiteY32" fmla="*/ 264692 h 285750"/>
                <a:gd name="connsiteX33" fmla="*/ 115716 w 338137"/>
                <a:gd name="connsiteY33" fmla="*/ 254163 h 285750"/>
                <a:gd name="connsiteX34" fmla="*/ 109244 w 338137"/>
                <a:gd name="connsiteY34" fmla="*/ 256795 h 285750"/>
                <a:gd name="connsiteX35" fmla="*/ 109244 w 338137"/>
                <a:gd name="connsiteY35" fmla="*/ 235737 h 285750"/>
                <a:gd name="connsiteX36" fmla="*/ 167494 w 338137"/>
                <a:gd name="connsiteY36" fmla="*/ 235737 h 285750"/>
                <a:gd name="connsiteX37" fmla="*/ 167494 w 338137"/>
                <a:gd name="connsiteY37" fmla="*/ 142291 h 285750"/>
                <a:gd name="connsiteX38" fmla="*/ 177849 w 338137"/>
                <a:gd name="connsiteY38" fmla="*/ 131762 h 285750"/>
                <a:gd name="connsiteX39" fmla="*/ 54988 w 338137"/>
                <a:gd name="connsiteY39" fmla="*/ 82550 h 285750"/>
                <a:gd name="connsiteX40" fmla="*/ 136812 w 338137"/>
                <a:gd name="connsiteY40" fmla="*/ 82550 h 285750"/>
                <a:gd name="connsiteX41" fmla="*/ 143411 w 338137"/>
                <a:gd name="connsiteY41" fmla="*/ 96838 h 285750"/>
                <a:gd name="connsiteX42" fmla="*/ 146050 w 338137"/>
                <a:gd name="connsiteY42" fmla="*/ 98137 h 285750"/>
                <a:gd name="connsiteX43" fmla="*/ 134173 w 338137"/>
                <a:gd name="connsiteY43" fmla="*/ 109827 h 285750"/>
                <a:gd name="connsiteX44" fmla="*/ 61587 w 338137"/>
                <a:gd name="connsiteY44" fmla="*/ 109827 h 285750"/>
                <a:gd name="connsiteX45" fmla="*/ 61587 w 338137"/>
                <a:gd name="connsiteY45" fmla="*/ 125413 h 285750"/>
                <a:gd name="connsiteX46" fmla="*/ 36512 w 338137"/>
                <a:gd name="connsiteY46" fmla="*/ 125413 h 285750"/>
                <a:gd name="connsiteX47" fmla="*/ 36512 w 338137"/>
                <a:gd name="connsiteY47" fmla="*/ 99436 h 285750"/>
                <a:gd name="connsiteX48" fmla="*/ 54988 w 338137"/>
                <a:gd name="connsiteY48" fmla="*/ 82550 h 285750"/>
                <a:gd name="connsiteX49" fmla="*/ 208756 w 338137"/>
                <a:gd name="connsiteY49" fmla="*/ 63500 h 285750"/>
                <a:gd name="connsiteX50" fmla="*/ 210079 w 338137"/>
                <a:gd name="connsiteY50" fmla="*/ 63500 h 285750"/>
                <a:gd name="connsiteX51" fmla="*/ 212725 w 338137"/>
                <a:gd name="connsiteY51" fmla="*/ 64819 h 285750"/>
                <a:gd name="connsiteX52" fmla="*/ 212725 w 338137"/>
                <a:gd name="connsiteY52" fmla="*/ 67458 h 285750"/>
                <a:gd name="connsiteX53" fmla="*/ 195527 w 338137"/>
                <a:gd name="connsiteY53" fmla="*/ 126822 h 285750"/>
                <a:gd name="connsiteX54" fmla="*/ 192881 w 338137"/>
                <a:gd name="connsiteY54" fmla="*/ 129460 h 285750"/>
                <a:gd name="connsiteX55" fmla="*/ 188913 w 338137"/>
                <a:gd name="connsiteY55" fmla="*/ 128141 h 285750"/>
                <a:gd name="connsiteX56" fmla="*/ 180975 w 338137"/>
                <a:gd name="connsiteY56" fmla="*/ 112310 h 285750"/>
                <a:gd name="connsiteX57" fmla="*/ 137319 w 338137"/>
                <a:gd name="connsiteY57" fmla="*/ 154525 h 285750"/>
                <a:gd name="connsiteX58" fmla="*/ 129381 w 338137"/>
                <a:gd name="connsiteY58" fmla="*/ 157163 h 285750"/>
                <a:gd name="connsiteX59" fmla="*/ 121444 w 338137"/>
                <a:gd name="connsiteY59" fmla="*/ 154525 h 285750"/>
                <a:gd name="connsiteX60" fmla="*/ 121444 w 338137"/>
                <a:gd name="connsiteY60" fmla="*/ 138694 h 285750"/>
                <a:gd name="connsiteX61" fmla="*/ 165100 w 338137"/>
                <a:gd name="connsiteY61" fmla="*/ 95161 h 285750"/>
                <a:gd name="connsiteX62" fmla="*/ 147902 w 338137"/>
                <a:gd name="connsiteY62" fmla="*/ 87246 h 285750"/>
                <a:gd name="connsiteX63" fmla="*/ 146579 w 338137"/>
                <a:gd name="connsiteY63" fmla="*/ 83288 h 285750"/>
                <a:gd name="connsiteX64" fmla="*/ 149225 w 338137"/>
                <a:gd name="connsiteY64" fmla="*/ 80650 h 285750"/>
                <a:gd name="connsiteX65" fmla="*/ 208756 w 338137"/>
                <a:gd name="connsiteY65" fmla="*/ 63500 h 285750"/>
                <a:gd name="connsiteX66" fmla="*/ 101335 w 338137"/>
                <a:gd name="connsiteY66" fmla="*/ 0 h 285750"/>
                <a:gd name="connsiteX67" fmla="*/ 305064 w 338137"/>
                <a:gd name="connsiteY67" fmla="*/ 0 h 285750"/>
                <a:gd name="connsiteX68" fmla="*/ 338137 w 338137"/>
                <a:gd name="connsiteY68" fmla="*/ 34237 h 285750"/>
                <a:gd name="connsiteX69" fmla="*/ 338137 w 338137"/>
                <a:gd name="connsiteY69" fmla="*/ 188305 h 285750"/>
                <a:gd name="connsiteX70" fmla="*/ 305064 w 338137"/>
                <a:gd name="connsiteY70" fmla="*/ 221226 h 285750"/>
                <a:gd name="connsiteX71" fmla="*/ 233627 w 338137"/>
                <a:gd name="connsiteY71" fmla="*/ 221226 h 285750"/>
                <a:gd name="connsiteX72" fmla="*/ 233627 w 338137"/>
                <a:gd name="connsiteY72" fmla="*/ 243612 h 285750"/>
                <a:gd name="connsiteX73" fmla="*/ 265377 w 338137"/>
                <a:gd name="connsiteY73" fmla="*/ 243612 h 285750"/>
                <a:gd name="connsiteX74" fmla="*/ 277283 w 338137"/>
                <a:gd name="connsiteY74" fmla="*/ 256780 h 285750"/>
                <a:gd name="connsiteX75" fmla="*/ 277283 w 338137"/>
                <a:gd name="connsiteY75" fmla="*/ 272582 h 285750"/>
                <a:gd name="connsiteX76" fmla="*/ 265377 w 338137"/>
                <a:gd name="connsiteY76" fmla="*/ 285750 h 285750"/>
                <a:gd name="connsiteX77" fmla="*/ 204523 w 338137"/>
                <a:gd name="connsiteY77" fmla="*/ 285750 h 285750"/>
                <a:gd name="connsiteX78" fmla="*/ 209814 w 338137"/>
                <a:gd name="connsiteY78" fmla="*/ 269948 h 285750"/>
                <a:gd name="connsiteX79" fmla="*/ 209814 w 338137"/>
                <a:gd name="connsiteY79" fmla="*/ 213325 h 285750"/>
                <a:gd name="connsiteX80" fmla="*/ 209814 w 338137"/>
                <a:gd name="connsiteY80" fmla="*/ 172504 h 285750"/>
                <a:gd name="connsiteX81" fmla="*/ 295804 w 338137"/>
                <a:gd name="connsiteY81" fmla="*/ 172504 h 285750"/>
                <a:gd name="connsiteX82" fmla="*/ 309033 w 338137"/>
                <a:gd name="connsiteY82" fmla="*/ 159335 h 285750"/>
                <a:gd name="connsiteX83" fmla="*/ 309033 w 338137"/>
                <a:gd name="connsiteY83" fmla="*/ 39504 h 285750"/>
                <a:gd name="connsiteX84" fmla="*/ 295804 w 338137"/>
                <a:gd name="connsiteY84" fmla="*/ 27653 h 285750"/>
                <a:gd name="connsiteX85" fmla="*/ 109272 w 338137"/>
                <a:gd name="connsiteY85" fmla="*/ 27653 h 285750"/>
                <a:gd name="connsiteX86" fmla="*/ 97366 w 338137"/>
                <a:gd name="connsiteY86" fmla="*/ 39504 h 285750"/>
                <a:gd name="connsiteX87" fmla="*/ 97366 w 338137"/>
                <a:gd name="connsiteY87" fmla="*/ 65841 h 285750"/>
                <a:gd name="connsiteX88" fmla="*/ 68262 w 338137"/>
                <a:gd name="connsiteY88" fmla="*/ 65841 h 285750"/>
                <a:gd name="connsiteX89" fmla="*/ 68262 w 338137"/>
                <a:gd name="connsiteY89" fmla="*/ 34237 h 285750"/>
                <a:gd name="connsiteX90" fmla="*/ 101335 w 338137"/>
                <a:gd name="connsiteY90" fmla="*/ 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38137" h="285750">
                  <a:moveTo>
                    <a:pt x="46038" y="261937"/>
                  </a:moveTo>
                  <a:cubicBezTo>
                    <a:pt x="41654" y="261937"/>
                    <a:pt x="38100" y="265491"/>
                    <a:pt x="38100" y="269875"/>
                  </a:cubicBezTo>
                  <a:cubicBezTo>
                    <a:pt x="38100" y="274259"/>
                    <a:pt x="41654" y="277813"/>
                    <a:pt x="46038" y="277813"/>
                  </a:cubicBezTo>
                  <a:cubicBezTo>
                    <a:pt x="50422" y="277813"/>
                    <a:pt x="53976" y="274259"/>
                    <a:pt x="53976" y="269875"/>
                  </a:cubicBezTo>
                  <a:cubicBezTo>
                    <a:pt x="53976" y="265491"/>
                    <a:pt x="50422" y="261937"/>
                    <a:pt x="46038" y="261937"/>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3512"/>
                  </a:moveTo>
                  <a:lnTo>
                    <a:pt x="19050" y="242887"/>
                  </a:lnTo>
                  <a:lnTo>
                    <a:pt x="73025" y="242887"/>
                  </a:lnTo>
                  <a:lnTo>
                    <a:pt x="73025" y="163512"/>
                  </a:lnTo>
                  <a:close/>
                  <a:moveTo>
                    <a:pt x="12010" y="139700"/>
                  </a:moveTo>
                  <a:cubicBezTo>
                    <a:pt x="12010" y="139700"/>
                    <a:pt x="12010" y="139700"/>
                    <a:pt x="81400" y="139700"/>
                  </a:cubicBezTo>
                  <a:cubicBezTo>
                    <a:pt x="86737" y="139700"/>
                    <a:pt x="92075" y="145011"/>
                    <a:pt x="92075" y="151650"/>
                  </a:cubicBezTo>
                  <a:cubicBezTo>
                    <a:pt x="92075" y="151650"/>
                    <a:pt x="92075" y="151650"/>
                    <a:pt x="92075" y="273801"/>
                  </a:cubicBezTo>
                  <a:cubicBezTo>
                    <a:pt x="92075" y="280439"/>
                    <a:pt x="86737" y="285750"/>
                    <a:pt x="81400" y="285750"/>
                  </a:cubicBezTo>
                  <a:cubicBezTo>
                    <a:pt x="81400" y="285750"/>
                    <a:pt x="81400" y="285750"/>
                    <a:pt x="12010" y="285750"/>
                  </a:cubicBezTo>
                  <a:cubicBezTo>
                    <a:pt x="5338" y="285750"/>
                    <a:pt x="0" y="280439"/>
                    <a:pt x="0" y="273801"/>
                  </a:cubicBezTo>
                  <a:cubicBezTo>
                    <a:pt x="0" y="273801"/>
                    <a:pt x="0" y="273801"/>
                    <a:pt x="0" y="151650"/>
                  </a:cubicBezTo>
                  <a:cubicBezTo>
                    <a:pt x="0" y="145011"/>
                    <a:pt x="5338" y="139700"/>
                    <a:pt x="12010" y="139700"/>
                  </a:cubicBezTo>
                  <a:close/>
                  <a:moveTo>
                    <a:pt x="177849" y="131762"/>
                  </a:moveTo>
                  <a:cubicBezTo>
                    <a:pt x="177849" y="131762"/>
                    <a:pt x="177849" y="131762"/>
                    <a:pt x="179144" y="134394"/>
                  </a:cubicBezTo>
                  <a:cubicBezTo>
                    <a:pt x="181733" y="138343"/>
                    <a:pt x="186910" y="142291"/>
                    <a:pt x="192088" y="142291"/>
                  </a:cubicBezTo>
                  <a:cubicBezTo>
                    <a:pt x="192088" y="142291"/>
                    <a:pt x="192088" y="142291"/>
                    <a:pt x="192088" y="268640"/>
                  </a:cubicBezTo>
                  <a:cubicBezTo>
                    <a:pt x="192088" y="277853"/>
                    <a:pt x="184322" y="285750"/>
                    <a:pt x="173966" y="285750"/>
                  </a:cubicBezTo>
                  <a:cubicBezTo>
                    <a:pt x="173966" y="285750"/>
                    <a:pt x="173966" y="285750"/>
                    <a:pt x="107950" y="285750"/>
                  </a:cubicBezTo>
                  <a:cubicBezTo>
                    <a:pt x="109244" y="283118"/>
                    <a:pt x="109244" y="279169"/>
                    <a:pt x="109244" y="276537"/>
                  </a:cubicBezTo>
                  <a:cubicBezTo>
                    <a:pt x="109244" y="276537"/>
                    <a:pt x="109244" y="276537"/>
                    <a:pt x="109244" y="273905"/>
                  </a:cubicBezTo>
                  <a:cubicBezTo>
                    <a:pt x="110539" y="273905"/>
                    <a:pt x="113128" y="275221"/>
                    <a:pt x="115716" y="275221"/>
                  </a:cubicBezTo>
                  <a:cubicBezTo>
                    <a:pt x="120894" y="275221"/>
                    <a:pt x="124778" y="271273"/>
                    <a:pt x="124778" y="264692"/>
                  </a:cubicBezTo>
                  <a:cubicBezTo>
                    <a:pt x="124778" y="259427"/>
                    <a:pt x="120894" y="254163"/>
                    <a:pt x="115716" y="254163"/>
                  </a:cubicBezTo>
                  <a:cubicBezTo>
                    <a:pt x="113128" y="254163"/>
                    <a:pt x="110539" y="255479"/>
                    <a:pt x="109244" y="256795"/>
                  </a:cubicBezTo>
                  <a:cubicBezTo>
                    <a:pt x="109244" y="256795"/>
                    <a:pt x="109244" y="256795"/>
                    <a:pt x="109244" y="235737"/>
                  </a:cubicBezTo>
                  <a:cubicBezTo>
                    <a:pt x="109244" y="235737"/>
                    <a:pt x="109244" y="235737"/>
                    <a:pt x="167494" y="235737"/>
                  </a:cubicBezTo>
                  <a:cubicBezTo>
                    <a:pt x="167494" y="235737"/>
                    <a:pt x="167494" y="235737"/>
                    <a:pt x="167494" y="142291"/>
                  </a:cubicBezTo>
                  <a:cubicBezTo>
                    <a:pt x="167494" y="142291"/>
                    <a:pt x="167494" y="142291"/>
                    <a:pt x="177849" y="131762"/>
                  </a:cubicBezTo>
                  <a:close/>
                  <a:moveTo>
                    <a:pt x="54988" y="82550"/>
                  </a:moveTo>
                  <a:cubicBezTo>
                    <a:pt x="54988" y="82550"/>
                    <a:pt x="54988" y="82550"/>
                    <a:pt x="136812" y="82550"/>
                  </a:cubicBezTo>
                  <a:cubicBezTo>
                    <a:pt x="135492" y="89045"/>
                    <a:pt x="138132" y="94240"/>
                    <a:pt x="143411" y="96838"/>
                  </a:cubicBezTo>
                  <a:cubicBezTo>
                    <a:pt x="143411" y="96838"/>
                    <a:pt x="143411" y="96838"/>
                    <a:pt x="146050" y="98137"/>
                  </a:cubicBezTo>
                  <a:cubicBezTo>
                    <a:pt x="146050" y="98137"/>
                    <a:pt x="146050" y="98137"/>
                    <a:pt x="134173" y="109827"/>
                  </a:cubicBezTo>
                  <a:cubicBezTo>
                    <a:pt x="134173" y="109827"/>
                    <a:pt x="134173" y="109827"/>
                    <a:pt x="61587" y="109827"/>
                  </a:cubicBezTo>
                  <a:lnTo>
                    <a:pt x="61587" y="125413"/>
                  </a:lnTo>
                  <a:cubicBezTo>
                    <a:pt x="61587" y="125413"/>
                    <a:pt x="61587" y="125413"/>
                    <a:pt x="36512" y="125413"/>
                  </a:cubicBezTo>
                  <a:cubicBezTo>
                    <a:pt x="36512" y="125413"/>
                    <a:pt x="36512" y="125413"/>
                    <a:pt x="36512" y="99436"/>
                  </a:cubicBezTo>
                  <a:cubicBezTo>
                    <a:pt x="36512" y="90343"/>
                    <a:pt x="45750" y="82550"/>
                    <a:pt x="54988" y="82550"/>
                  </a:cubicBezTo>
                  <a:close/>
                  <a:moveTo>
                    <a:pt x="208756" y="63500"/>
                  </a:moveTo>
                  <a:cubicBezTo>
                    <a:pt x="208756" y="63500"/>
                    <a:pt x="210079" y="63500"/>
                    <a:pt x="210079" y="63500"/>
                  </a:cubicBezTo>
                  <a:cubicBezTo>
                    <a:pt x="211402" y="63500"/>
                    <a:pt x="211402" y="63500"/>
                    <a:pt x="212725" y="64819"/>
                  </a:cubicBezTo>
                  <a:cubicBezTo>
                    <a:pt x="212725" y="64819"/>
                    <a:pt x="212725" y="66139"/>
                    <a:pt x="212725" y="67458"/>
                  </a:cubicBezTo>
                  <a:cubicBezTo>
                    <a:pt x="212725" y="67458"/>
                    <a:pt x="212725" y="67458"/>
                    <a:pt x="195527" y="126822"/>
                  </a:cubicBezTo>
                  <a:cubicBezTo>
                    <a:pt x="195527" y="128141"/>
                    <a:pt x="194204" y="129460"/>
                    <a:pt x="192881" y="129460"/>
                  </a:cubicBezTo>
                  <a:cubicBezTo>
                    <a:pt x="191558" y="129460"/>
                    <a:pt x="190236" y="129460"/>
                    <a:pt x="188913" y="128141"/>
                  </a:cubicBezTo>
                  <a:cubicBezTo>
                    <a:pt x="188913" y="128141"/>
                    <a:pt x="188913" y="128141"/>
                    <a:pt x="180975" y="112310"/>
                  </a:cubicBezTo>
                  <a:cubicBezTo>
                    <a:pt x="180975" y="112310"/>
                    <a:pt x="180975" y="112310"/>
                    <a:pt x="137319" y="154525"/>
                  </a:cubicBezTo>
                  <a:cubicBezTo>
                    <a:pt x="135996" y="157163"/>
                    <a:pt x="133350" y="157163"/>
                    <a:pt x="129381" y="157163"/>
                  </a:cubicBezTo>
                  <a:cubicBezTo>
                    <a:pt x="126736" y="157163"/>
                    <a:pt x="124090" y="157163"/>
                    <a:pt x="121444" y="154525"/>
                  </a:cubicBezTo>
                  <a:cubicBezTo>
                    <a:pt x="117475" y="150567"/>
                    <a:pt x="117475" y="142652"/>
                    <a:pt x="121444" y="138694"/>
                  </a:cubicBezTo>
                  <a:cubicBezTo>
                    <a:pt x="121444" y="138694"/>
                    <a:pt x="121444" y="138694"/>
                    <a:pt x="165100" y="95161"/>
                  </a:cubicBezTo>
                  <a:cubicBezTo>
                    <a:pt x="165100" y="95161"/>
                    <a:pt x="165100" y="95161"/>
                    <a:pt x="147902" y="87246"/>
                  </a:cubicBezTo>
                  <a:cubicBezTo>
                    <a:pt x="147902" y="85926"/>
                    <a:pt x="146579" y="84607"/>
                    <a:pt x="146579" y="83288"/>
                  </a:cubicBezTo>
                  <a:cubicBezTo>
                    <a:pt x="146579" y="81969"/>
                    <a:pt x="147902" y="81969"/>
                    <a:pt x="149225" y="80650"/>
                  </a:cubicBezTo>
                  <a:cubicBezTo>
                    <a:pt x="149225" y="80650"/>
                    <a:pt x="149225" y="80650"/>
                    <a:pt x="208756" y="63500"/>
                  </a:cubicBezTo>
                  <a:close/>
                  <a:moveTo>
                    <a:pt x="101335" y="0"/>
                  </a:moveTo>
                  <a:cubicBezTo>
                    <a:pt x="101335" y="0"/>
                    <a:pt x="101335" y="0"/>
                    <a:pt x="305064" y="0"/>
                  </a:cubicBezTo>
                  <a:cubicBezTo>
                    <a:pt x="323585" y="0"/>
                    <a:pt x="338137" y="15802"/>
                    <a:pt x="338137" y="34237"/>
                  </a:cubicBezTo>
                  <a:cubicBezTo>
                    <a:pt x="338137" y="34237"/>
                    <a:pt x="338137" y="34237"/>
                    <a:pt x="338137" y="188305"/>
                  </a:cubicBezTo>
                  <a:cubicBezTo>
                    <a:pt x="338137" y="206741"/>
                    <a:pt x="323585" y="221226"/>
                    <a:pt x="305064" y="221226"/>
                  </a:cubicBezTo>
                  <a:cubicBezTo>
                    <a:pt x="305064" y="221226"/>
                    <a:pt x="305064" y="221226"/>
                    <a:pt x="233627" y="221226"/>
                  </a:cubicBezTo>
                  <a:cubicBezTo>
                    <a:pt x="233627" y="221226"/>
                    <a:pt x="233627" y="221226"/>
                    <a:pt x="233627" y="243612"/>
                  </a:cubicBezTo>
                  <a:cubicBezTo>
                    <a:pt x="233627" y="243612"/>
                    <a:pt x="233627" y="243612"/>
                    <a:pt x="265377" y="243612"/>
                  </a:cubicBezTo>
                  <a:cubicBezTo>
                    <a:pt x="271991" y="243612"/>
                    <a:pt x="277283" y="250196"/>
                    <a:pt x="277283" y="256780"/>
                  </a:cubicBezTo>
                  <a:cubicBezTo>
                    <a:pt x="277283" y="256780"/>
                    <a:pt x="277283" y="256780"/>
                    <a:pt x="277283" y="272582"/>
                  </a:cubicBezTo>
                  <a:cubicBezTo>
                    <a:pt x="277283" y="280483"/>
                    <a:pt x="271991" y="285750"/>
                    <a:pt x="265377" y="285750"/>
                  </a:cubicBezTo>
                  <a:cubicBezTo>
                    <a:pt x="265377" y="285750"/>
                    <a:pt x="265377" y="285750"/>
                    <a:pt x="204523" y="285750"/>
                  </a:cubicBezTo>
                  <a:cubicBezTo>
                    <a:pt x="207168" y="280483"/>
                    <a:pt x="208491" y="275216"/>
                    <a:pt x="209814" y="269948"/>
                  </a:cubicBezTo>
                  <a:cubicBezTo>
                    <a:pt x="209814" y="268631"/>
                    <a:pt x="209814" y="213325"/>
                    <a:pt x="209814" y="213325"/>
                  </a:cubicBezTo>
                  <a:cubicBezTo>
                    <a:pt x="209814" y="213325"/>
                    <a:pt x="209814" y="213325"/>
                    <a:pt x="209814" y="172504"/>
                  </a:cubicBezTo>
                  <a:cubicBezTo>
                    <a:pt x="209814" y="172504"/>
                    <a:pt x="209814" y="172504"/>
                    <a:pt x="295804" y="172504"/>
                  </a:cubicBezTo>
                  <a:cubicBezTo>
                    <a:pt x="303741" y="172504"/>
                    <a:pt x="309033" y="165919"/>
                    <a:pt x="309033" y="159335"/>
                  </a:cubicBezTo>
                  <a:cubicBezTo>
                    <a:pt x="309033" y="159335"/>
                    <a:pt x="309033" y="159335"/>
                    <a:pt x="309033" y="39504"/>
                  </a:cubicBezTo>
                  <a:cubicBezTo>
                    <a:pt x="309033" y="32920"/>
                    <a:pt x="303741" y="27653"/>
                    <a:pt x="295804" y="27653"/>
                  </a:cubicBezTo>
                  <a:cubicBezTo>
                    <a:pt x="295804" y="27653"/>
                    <a:pt x="295804" y="27653"/>
                    <a:pt x="109272" y="27653"/>
                  </a:cubicBezTo>
                  <a:cubicBezTo>
                    <a:pt x="102658" y="27653"/>
                    <a:pt x="97366" y="32920"/>
                    <a:pt x="97366" y="39504"/>
                  </a:cubicBezTo>
                  <a:cubicBezTo>
                    <a:pt x="97366" y="39504"/>
                    <a:pt x="97366" y="39504"/>
                    <a:pt x="97366" y="65841"/>
                  </a:cubicBezTo>
                  <a:cubicBezTo>
                    <a:pt x="97366" y="65841"/>
                    <a:pt x="97366" y="65841"/>
                    <a:pt x="68262" y="65841"/>
                  </a:cubicBezTo>
                  <a:cubicBezTo>
                    <a:pt x="68262" y="65841"/>
                    <a:pt x="68262" y="65841"/>
                    <a:pt x="68262" y="34237"/>
                  </a:cubicBezTo>
                  <a:cubicBezTo>
                    <a:pt x="68262" y="15802"/>
                    <a:pt x="82814" y="0"/>
                    <a:pt x="101335" y="0"/>
                  </a:cubicBezTo>
                  <a:close/>
                </a:path>
              </a:pathLst>
            </a:custGeom>
            <a:solidFill>
              <a:schemeClr val="bg1"/>
            </a:solidFill>
            <a:ln>
              <a:noFill/>
            </a:ln>
          </p:spPr>
          <p:txBody>
            <a:bodyPr wrap="square" lIns="91440" tIns="45720" rIns="91440" bIns="45720" anchor="ctr">
              <a:normAutofit fontScale="92500"/>
            </a:bodyPr>
            <a:lstStyle/>
            <a:p>
              <a:pPr algn="ctr"/>
            </a:p>
          </p:txBody>
        </p:sp>
        <p:sp>
          <p:nvSpPr>
            <p:cNvPr id="9" name="ïšḷiďe"/>
            <p:cNvSpPr/>
            <p:nvPr/>
          </p:nvSpPr>
          <p:spPr>
            <a:xfrm>
              <a:off x="5385385" y="3020216"/>
              <a:ext cx="1421229" cy="1421229"/>
            </a:xfrm>
            <a:prstGeom prst="ellipse">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0" name="îšľíḑè"/>
            <p:cNvSpPr/>
            <p:nvPr/>
          </p:nvSpPr>
          <p:spPr bwMode="auto">
            <a:xfrm>
              <a:off x="5791781" y="3401215"/>
              <a:ext cx="608436" cy="629211"/>
            </a:xfrm>
            <a:custGeom>
              <a:avLst/>
              <a:gdLst>
                <a:gd name="connsiteX0" fmla="*/ 112713 w 325438"/>
                <a:gd name="connsiteY0" fmla="*/ 266700 h 336550"/>
                <a:gd name="connsiteX1" fmla="*/ 104775 w 325438"/>
                <a:gd name="connsiteY1" fmla="*/ 274638 h 336550"/>
                <a:gd name="connsiteX2" fmla="*/ 112713 w 325438"/>
                <a:gd name="connsiteY2" fmla="*/ 282576 h 336550"/>
                <a:gd name="connsiteX3" fmla="*/ 120651 w 325438"/>
                <a:gd name="connsiteY3" fmla="*/ 274638 h 336550"/>
                <a:gd name="connsiteX4" fmla="*/ 112713 w 325438"/>
                <a:gd name="connsiteY4" fmla="*/ 266700 h 336550"/>
                <a:gd name="connsiteX5" fmla="*/ 125413 w 325438"/>
                <a:gd name="connsiteY5" fmla="*/ 230187 h 336550"/>
                <a:gd name="connsiteX6" fmla="*/ 125413 w 325438"/>
                <a:gd name="connsiteY6" fmla="*/ 319087 h 336550"/>
                <a:gd name="connsiteX7" fmla="*/ 242085 w 325438"/>
                <a:gd name="connsiteY7" fmla="*/ 319087 h 336550"/>
                <a:gd name="connsiteX8" fmla="*/ 246063 w 325438"/>
                <a:gd name="connsiteY8" fmla="*/ 315165 h 336550"/>
                <a:gd name="connsiteX9" fmla="*/ 246063 w 325438"/>
                <a:gd name="connsiteY9" fmla="*/ 234109 h 336550"/>
                <a:gd name="connsiteX10" fmla="*/ 242085 w 325438"/>
                <a:gd name="connsiteY10" fmla="*/ 230187 h 336550"/>
                <a:gd name="connsiteX11" fmla="*/ 125413 w 325438"/>
                <a:gd name="connsiteY11" fmla="*/ 230187 h 336550"/>
                <a:gd name="connsiteX12" fmla="*/ 295031 w 325438"/>
                <a:gd name="connsiteY12" fmla="*/ 222250 h 336550"/>
                <a:gd name="connsiteX13" fmla="*/ 311150 w 325438"/>
                <a:gd name="connsiteY13" fmla="*/ 222250 h 336550"/>
                <a:gd name="connsiteX14" fmla="*/ 311150 w 325438"/>
                <a:gd name="connsiteY14" fmla="*/ 293922 h 336550"/>
                <a:gd name="connsiteX15" fmla="*/ 303091 w 325438"/>
                <a:gd name="connsiteY15" fmla="*/ 303213 h 336550"/>
                <a:gd name="connsiteX16" fmla="*/ 276225 w 325438"/>
                <a:gd name="connsiteY16" fmla="*/ 303213 h 336550"/>
                <a:gd name="connsiteX17" fmla="*/ 276225 w 325438"/>
                <a:gd name="connsiteY17" fmla="*/ 285959 h 336550"/>
                <a:gd name="connsiteX18" fmla="*/ 295031 w 325438"/>
                <a:gd name="connsiteY18" fmla="*/ 285959 h 336550"/>
                <a:gd name="connsiteX19" fmla="*/ 295031 w 325438"/>
                <a:gd name="connsiteY19" fmla="*/ 244814 h 336550"/>
                <a:gd name="connsiteX20" fmla="*/ 119523 w 325438"/>
                <a:gd name="connsiteY20" fmla="*/ 212725 h 336550"/>
                <a:gd name="connsiteX21" fmla="*/ 242158 w 325438"/>
                <a:gd name="connsiteY21" fmla="*/ 212725 h 336550"/>
                <a:gd name="connsiteX22" fmla="*/ 261938 w 325438"/>
                <a:gd name="connsiteY22" fmla="*/ 233802 h 336550"/>
                <a:gd name="connsiteX23" fmla="*/ 261938 w 325438"/>
                <a:gd name="connsiteY23" fmla="*/ 315474 h 336550"/>
                <a:gd name="connsiteX24" fmla="*/ 242158 w 325438"/>
                <a:gd name="connsiteY24" fmla="*/ 336550 h 336550"/>
                <a:gd name="connsiteX25" fmla="*/ 119523 w 325438"/>
                <a:gd name="connsiteY25" fmla="*/ 336550 h 336550"/>
                <a:gd name="connsiteX26" fmla="*/ 98425 w 325438"/>
                <a:gd name="connsiteY26" fmla="*/ 315474 h 336550"/>
                <a:gd name="connsiteX27" fmla="*/ 98425 w 325438"/>
                <a:gd name="connsiteY27" fmla="*/ 233802 h 336550"/>
                <a:gd name="connsiteX28" fmla="*/ 119523 w 325438"/>
                <a:gd name="connsiteY28" fmla="*/ 212725 h 336550"/>
                <a:gd name="connsiteX29" fmla="*/ 290514 w 325438"/>
                <a:gd name="connsiteY29" fmla="*/ 190500 h 336550"/>
                <a:gd name="connsiteX30" fmla="*/ 285750 w 325438"/>
                <a:gd name="connsiteY30" fmla="*/ 196056 h 336550"/>
                <a:gd name="connsiteX31" fmla="*/ 290514 w 325438"/>
                <a:gd name="connsiteY31" fmla="*/ 201613 h 336550"/>
                <a:gd name="connsiteX32" fmla="*/ 295277 w 325438"/>
                <a:gd name="connsiteY32" fmla="*/ 196056 h 336550"/>
                <a:gd name="connsiteX33" fmla="*/ 290514 w 325438"/>
                <a:gd name="connsiteY33" fmla="*/ 190500 h 336550"/>
                <a:gd name="connsiteX34" fmla="*/ 12700 w 325438"/>
                <a:gd name="connsiteY34" fmla="*/ 173037 h 336550"/>
                <a:gd name="connsiteX35" fmla="*/ 29968 w 325438"/>
                <a:gd name="connsiteY35" fmla="*/ 173037 h 336550"/>
                <a:gd name="connsiteX36" fmla="*/ 29968 w 325438"/>
                <a:gd name="connsiteY36" fmla="*/ 286118 h 336550"/>
                <a:gd name="connsiteX37" fmla="*/ 77788 w 325438"/>
                <a:gd name="connsiteY37" fmla="*/ 286118 h 336550"/>
                <a:gd name="connsiteX38" fmla="*/ 77788 w 325438"/>
                <a:gd name="connsiteY38" fmla="*/ 303212 h 336550"/>
                <a:gd name="connsiteX39" fmla="*/ 20670 w 325438"/>
                <a:gd name="connsiteY39" fmla="*/ 303212 h 336550"/>
                <a:gd name="connsiteX40" fmla="*/ 12700 w 325438"/>
                <a:gd name="connsiteY40" fmla="*/ 294008 h 336550"/>
                <a:gd name="connsiteX41" fmla="*/ 12700 w 325438"/>
                <a:gd name="connsiteY41" fmla="*/ 173037 h 336550"/>
                <a:gd name="connsiteX42" fmla="*/ 265113 w 325438"/>
                <a:gd name="connsiteY42" fmla="*/ 103187 h 336550"/>
                <a:gd name="connsiteX43" fmla="*/ 265113 w 325438"/>
                <a:gd name="connsiteY43" fmla="*/ 185737 h 336550"/>
                <a:gd name="connsiteX44" fmla="*/ 314326 w 325438"/>
                <a:gd name="connsiteY44" fmla="*/ 185737 h 336550"/>
                <a:gd name="connsiteX45" fmla="*/ 314326 w 325438"/>
                <a:gd name="connsiteY45" fmla="*/ 103187 h 336550"/>
                <a:gd name="connsiteX46" fmla="*/ 266131 w 325438"/>
                <a:gd name="connsiteY46" fmla="*/ 93662 h 336550"/>
                <a:gd name="connsiteX47" fmla="*/ 314895 w 325438"/>
                <a:gd name="connsiteY47" fmla="*/ 93662 h 336550"/>
                <a:gd name="connsiteX48" fmla="*/ 325438 w 325438"/>
                <a:gd name="connsiteY48" fmla="*/ 104147 h 336550"/>
                <a:gd name="connsiteX49" fmla="*/ 325438 w 325438"/>
                <a:gd name="connsiteY49" fmla="*/ 195890 h 336550"/>
                <a:gd name="connsiteX50" fmla="*/ 314895 w 325438"/>
                <a:gd name="connsiteY50" fmla="*/ 206375 h 336550"/>
                <a:gd name="connsiteX51" fmla="*/ 266131 w 325438"/>
                <a:gd name="connsiteY51" fmla="*/ 206375 h 336550"/>
                <a:gd name="connsiteX52" fmla="*/ 255588 w 325438"/>
                <a:gd name="connsiteY52" fmla="*/ 195890 h 336550"/>
                <a:gd name="connsiteX53" fmla="*/ 255588 w 325438"/>
                <a:gd name="connsiteY53" fmla="*/ 104147 h 336550"/>
                <a:gd name="connsiteX54" fmla="*/ 266131 w 325438"/>
                <a:gd name="connsiteY54" fmla="*/ 93662 h 336550"/>
                <a:gd name="connsiteX55" fmla="*/ 23813 w 325438"/>
                <a:gd name="connsiteY55" fmla="*/ 22225 h 336550"/>
                <a:gd name="connsiteX56" fmla="*/ 23813 w 325438"/>
                <a:gd name="connsiteY56" fmla="*/ 133350 h 336550"/>
                <a:gd name="connsiteX57" fmla="*/ 187326 w 325438"/>
                <a:gd name="connsiteY57" fmla="*/ 133350 h 336550"/>
                <a:gd name="connsiteX58" fmla="*/ 187326 w 325438"/>
                <a:gd name="connsiteY58" fmla="*/ 22225 h 336550"/>
                <a:gd name="connsiteX59" fmla="*/ 21220 w 325438"/>
                <a:gd name="connsiteY59" fmla="*/ 0 h 336550"/>
                <a:gd name="connsiteX60" fmla="*/ 189656 w 325438"/>
                <a:gd name="connsiteY60" fmla="*/ 0 h 336550"/>
                <a:gd name="connsiteX61" fmla="*/ 209550 w 325438"/>
                <a:gd name="connsiteY61" fmla="*/ 21004 h 336550"/>
                <a:gd name="connsiteX62" fmla="*/ 209550 w 325438"/>
                <a:gd name="connsiteY62" fmla="*/ 133900 h 336550"/>
                <a:gd name="connsiteX63" fmla="*/ 189656 w 325438"/>
                <a:gd name="connsiteY63" fmla="*/ 154904 h 336550"/>
                <a:gd name="connsiteX64" fmla="*/ 132626 w 325438"/>
                <a:gd name="connsiteY64" fmla="*/ 154904 h 336550"/>
                <a:gd name="connsiteX65" fmla="*/ 132626 w 325438"/>
                <a:gd name="connsiteY65" fmla="*/ 182471 h 336550"/>
                <a:gd name="connsiteX66" fmla="*/ 141910 w 325438"/>
                <a:gd name="connsiteY66" fmla="*/ 182471 h 336550"/>
                <a:gd name="connsiteX67" fmla="*/ 152520 w 325438"/>
                <a:gd name="connsiteY67" fmla="*/ 192973 h 336550"/>
                <a:gd name="connsiteX68" fmla="*/ 141910 w 325438"/>
                <a:gd name="connsiteY68" fmla="*/ 204788 h 336550"/>
                <a:gd name="connsiteX69" fmla="*/ 67639 w 325438"/>
                <a:gd name="connsiteY69" fmla="*/ 204788 h 336550"/>
                <a:gd name="connsiteX70" fmla="*/ 57029 w 325438"/>
                <a:gd name="connsiteY70" fmla="*/ 192973 h 336550"/>
                <a:gd name="connsiteX71" fmla="*/ 67639 w 325438"/>
                <a:gd name="connsiteY71" fmla="*/ 182471 h 336550"/>
                <a:gd name="connsiteX72" fmla="*/ 76923 w 325438"/>
                <a:gd name="connsiteY72" fmla="*/ 182471 h 336550"/>
                <a:gd name="connsiteX73" fmla="*/ 76923 w 325438"/>
                <a:gd name="connsiteY73" fmla="*/ 154904 h 336550"/>
                <a:gd name="connsiteX74" fmla="*/ 21220 w 325438"/>
                <a:gd name="connsiteY74" fmla="*/ 154904 h 336550"/>
                <a:gd name="connsiteX75" fmla="*/ 0 w 325438"/>
                <a:gd name="connsiteY75" fmla="*/ 133900 h 336550"/>
                <a:gd name="connsiteX76" fmla="*/ 0 w 325438"/>
                <a:gd name="connsiteY76" fmla="*/ 21004 h 336550"/>
                <a:gd name="connsiteX77" fmla="*/ 21220 w 325438"/>
                <a:gd name="connsiteY77"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25438" h="336550">
                  <a:moveTo>
                    <a:pt x="112713" y="266700"/>
                  </a:moveTo>
                  <a:cubicBezTo>
                    <a:pt x="108329" y="266700"/>
                    <a:pt x="104775" y="270254"/>
                    <a:pt x="104775" y="274638"/>
                  </a:cubicBezTo>
                  <a:cubicBezTo>
                    <a:pt x="104775" y="279022"/>
                    <a:pt x="108329" y="282576"/>
                    <a:pt x="112713" y="282576"/>
                  </a:cubicBezTo>
                  <a:cubicBezTo>
                    <a:pt x="117097" y="282576"/>
                    <a:pt x="120651" y="279022"/>
                    <a:pt x="120651" y="274638"/>
                  </a:cubicBezTo>
                  <a:cubicBezTo>
                    <a:pt x="120651" y="270254"/>
                    <a:pt x="117097" y="266700"/>
                    <a:pt x="112713" y="266700"/>
                  </a:cubicBezTo>
                  <a:close/>
                  <a:moveTo>
                    <a:pt x="125413" y="230187"/>
                  </a:moveTo>
                  <a:cubicBezTo>
                    <a:pt x="125413" y="230187"/>
                    <a:pt x="125413" y="230187"/>
                    <a:pt x="125413" y="319087"/>
                  </a:cubicBezTo>
                  <a:cubicBezTo>
                    <a:pt x="125413" y="319087"/>
                    <a:pt x="125413" y="319087"/>
                    <a:pt x="242085" y="319087"/>
                  </a:cubicBezTo>
                  <a:cubicBezTo>
                    <a:pt x="243411" y="319087"/>
                    <a:pt x="246063" y="317780"/>
                    <a:pt x="246063" y="315165"/>
                  </a:cubicBezTo>
                  <a:lnTo>
                    <a:pt x="246063" y="234109"/>
                  </a:lnTo>
                  <a:cubicBezTo>
                    <a:pt x="246063" y="231494"/>
                    <a:pt x="243411" y="230187"/>
                    <a:pt x="242085" y="230187"/>
                  </a:cubicBezTo>
                  <a:cubicBezTo>
                    <a:pt x="242085" y="230187"/>
                    <a:pt x="242085" y="230187"/>
                    <a:pt x="125413" y="230187"/>
                  </a:cubicBezTo>
                  <a:close/>
                  <a:moveTo>
                    <a:pt x="295031" y="222250"/>
                  </a:moveTo>
                  <a:cubicBezTo>
                    <a:pt x="295031" y="222250"/>
                    <a:pt x="295031" y="222250"/>
                    <a:pt x="311150" y="222250"/>
                  </a:cubicBezTo>
                  <a:cubicBezTo>
                    <a:pt x="311150" y="222250"/>
                    <a:pt x="311150" y="222250"/>
                    <a:pt x="311150" y="293922"/>
                  </a:cubicBezTo>
                  <a:cubicBezTo>
                    <a:pt x="311150" y="299231"/>
                    <a:pt x="308464" y="303213"/>
                    <a:pt x="303091" y="303213"/>
                  </a:cubicBezTo>
                  <a:cubicBezTo>
                    <a:pt x="303091" y="303213"/>
                    <a:pt x="303091" y="303213"/>
                    <a:pt x="276225" y="303213"/>
                  </a:cubicBezTo>
                  <a:cubicBezTo>
                    <a:pt x="276225" y="303213"/>
                    <a:pt x="276225" y="303213"/>
                    <a:pt x="276225" y="285959"/>
                  </a:cubicBezTo>
                  <a:cubicBezTo>
                    <a:pt x="276225" y="285959"/>
                    <a:pt x="276225" y="285959"/>
                    <a:pt x="295031" y="285959"/>
                  </a:cubicBezTo>
                  <a:cubicBezTo>
                    <a:pt x="295031" y="285959"/>
                    <a:pt x="295031" y="285959"/>
                    <a:pt x="295031" y="244814"/>
                  </a:cubicBezTo>
                  <a:close/>
                  <a:moveTo>
                    <a:pt x="119523" y="212725"/>
                  </a:moveTo>
                  <a:cubicBezTo>
                    <a:pt x="119523" y="212725"/>
                    <a:pt x="119523" y="212725"/>
                    <a:pt x="242158" y="212725"/>
                  </a:cubicBezTo>
                  <a:cubicBezTo>
                    <a:pt x="252707" y="212725"/>
                    <a:pt x="261938" y="221946"/>
                    <a:pt x="261938" y="233802"/>
                  </a:cubicBezTo>
                  <a:cubicBezTo>
                    <a:pt x="261938" y="233802"/>
                    <a:pt x="261938" y="233802"/>
                    <a:pt x="261938" y="315474"/>
                  </a:cubicBezTo>
                  <a:cubicBezTo>
                    <a:pt x="261938" y="327329"/>
                    <a:pt x="252707" y="336550"/>
                    <a:pt x="242158" y="336550"/>
                  </a:cubicBezTo>
                  <a:cubicBezTo>
                    <a:pt x="242158" y="336550"/>
                    <a:pt x="242158" y="336550"/>
                    <a:pt x="119523" y="336550"/>
                  </a:cubicBezTo>
                  <a:cubicBezTo>
                    <a:pt x="107655" y="336550"/>
                    <a:pt x="98425" y="327329"/>
                    <a:pt x="98425" y="315474"/>
                  </a:cubicBezTo>
                  <a:cubicBezTo>
                    <a:pt x="98425" y="315474"/>
                    <a:pt x="98425" y="315474"/>
                    <a:pt x="98425" y="233802"/>
                  </a:cubicBezTo>
                  <a:cubicBezTo>
                    <a:pt x="98425" y="221946"/>
                    <a:pt x="107655" y="212725"/>
                    <a:pt x="119523" y="212725"/>
                  </a:cubicBezTo>
                  <a:close/>
                  <a:moveTo>
                    <a:pt x="290514" y="190500"/>
                  </a:moveTo>
                  <a:cubicBezTo>
                    <a:pt x="287883" y="190500"/>
                    <a:pt x="285750" y="192988"/>
                    <a:pt x="285750" y="196056"/>
                  </a:cubicBezTo>
                  <a:cubicBezTo>
                    <a:pt x="285750" y="199125"/>
                    <a:pt x="287883" y="201613"/>
                    <a:pt x="290514" y="201613"/>
                  </a:cubicBezTo>
                  <a:cubicBezTo>
                    <a:pt x="293144" y="201613"/>
                    <a:pt x="295277" y="199125"/>
                    <a:pt x="295277" y="196056"/>
                  </a:cubicBezTo>
                  <a:cubicBezTo>
                    <a:pt x="295277" y="192988"/>
                    <a:pt x="293144" y="190500"/>
                    <a:pt x="290514" y="190500"/>
                  </a:cubicBezTo>
                  <a:close/>
                  <a:moveTo>
                    <a:pt x="12700" y="173037"/>
                  </a:moveTo>
                  <a:cubicBezTo>
                    <a:pt x="12700" y="173037"/>
                    <a:pt x="12700" y="173037"/>
                    <a:pt x="29968" y="173037"/>
                  </a:cubicBezTo>
                  <a:cubicBezTo>
                    <a:pt x="29968" y="173037"/>
                    <a:pt x="29968" y="173037"/>
                    <a:pt x="29968" y="286118"/>
                  </a:cubicBezTo>
                  <a:lnTo>
                    <a:pt x="77788" y="286118"/>
                  </a:lnTo>
                  <a:cubicBezTo>
                    <a:pt x="77788" y="286118"/>
                    <a:pt x="77788" y="286118"/>
                    <a:pt x="77788" y="303212"/>
                  </a:cubicBezTo>
                  <a:cubicBezTo>
                    <a:pt x="77788" y="303212"/>
                    <a:pt x="77788" y="303212"/>
                    <a:pt x="20670" y="303212"/>
                  </a:cubicBezTo>
                  <a:cubicBezTo>
                    <a:pt x="16685" y="303212"/>
                    <a:pt x="12700" y="299267"/>
                    <a:pt x="12700" y="294008"/>
                  </a:cubicBezTo>
                  <a:cubicBezTo>
                    <a:pt x="12700" y="294008"/>
                    <a:pt x="12700" y="294008"/>
                    <a:pt x="12700" y="173037"/>
                  </a:cubicBezTo>
                  <a:close/>
                  <a:moveTo>
                    <a:pt x="265113" y="103187"/>
                  </a:moveTo>
                  <a:lnTo>
                    <a:pt x="265113" y="185737"/>
                  </a:lnTo>
                  <a:lnTo>
                    <a:pt x="314326" y="185737"/>
                  </a:lnTo>
                  <a:lnTo>
                    <a:pt x="314326" y="103187"/>
                  </a:lnTo>
                  <a:close/>
                  <a:moveTo>
                    <a:pt x="266131" y="93662"/>
                  </a:moveTo>
                  <a:cubicBezTo>
                    <a:pt x="266131" y="93662"/>
                    <a:pt x="266131" y="93662"/>
                    <a:pt x="314895" y="93662"/>
                  </a:cubicBezTo>
                  <a:cubicBezTo>
                    <a:pt x="321484" y="93662"/>
                    <a:pt x="325438" y="97594"/>
                    <a:pt x="325438" y="104147"/>
                  </a:cubicBezTo>
                  <a:cubicBezTo>
                    <a:pt x="325438" y="104147"/>
                    <a:pt x="325438" y="104147"/>
                    <a:pt x="325438" y="195890"/>
                  </a:cubicBezTo>
                  <a:cubicBezTo>
                    <a:pt x="325438" y="201132"/>
                    <a:pt x="321484" y="206375"/>
                    <a:pt x="314895" y="206375"/>
                  </a:cubicBezTo>
                  <a:cubicBezTo>
                    <a:pt x="314895" y="206375"/>
                    <a:pt x="314895" y="206375"/>
                    <a:pt x="266131" y="206375"/>
                  </a:cubicBezTo>
                  <a:cubicBezTo>
                    <a:pt x="260860" y="206375"/>
                    <a:pt x="255588" y="201132"/>
                    <a:pt x="255588" y="195890"/>
                  </a:cubicBezTo>
                  <a:cubicBezTo>
                    <a:pt x="255588" y="195890"/>
                    <a:pt x="255588" y="195890"/>
                    <a:pt x="255588" y="104147"/>
                  </a:cubicBezTo>
                  <a:cubicBezTo>
                    <a:pt x="255588" y="97594"/>
                    <a:pt x="260860" y="93662"/>
                    <a:pt x="266131" y="93662"/>
                  </a:cubicBezTo>
                  <a:close/>
                  <a:moveTo>
                    <a:pt x="23813" y="22225"/>
                  </a:moveTo>
                  <a:lnTo>
                    <a:pt x="23813" y="133350"/>
                  </a:lnTo>
                  <a:lnTo>
                    <a:pt x="187326" y="133350"/>
                  </a:lnTo>
                  <a:lnTo>
                    <a:pt x="187326" y="22225"/>
                  </a:lnTo>
                  <a:close/>
                  <a:moveTo>
                    <a:pt x="21220" y="0"/>
                  </a:moveTo>
                  <a:cubicBezTo>
                    <a:pt x="21220" y="0"/>
                    <a:pt x="21220" y="0"/>
                    <a:pt x="189656" y="0"/>
                  </a:cubicBezTo>
                  <a:cubicBezTo>
                    <a:pt x="200266" y="0"/>
                    <a:pt x="209550" y="9189"/>
                    <a:pt x="209550" y="21004"/>
                  </a:cubicBezTo>
                  <a:cubicBezTo>
                    <a:pt x="209550" y="21004"/>
                    <a:pt x="209550" y="21004"/>
                    <a:pt x="209550" y="133900"/>
                  </a:cubicBezTo>
                  <a:cubicBezTo>
                    <a:pt x="209550" y="145714"/>
                    <a:pt x="200266" y="154904"/>
                    <a:pt x="189656" y="154904"/>
                  </a:cubicBezTo>
                  <a:cubicBezTo>
                    <a:pt x="189656" y="154904"/>
                    <a:pt x="189656" y="154904"/>
                    <a:pt x="132626" y="154904"/>
                  </a:cubicBezTo>
                  <a:cubicBezTo>
                    <a:pt x="132626" y="154904"/>
                    <a:pt x="132626" y="154904"/>
                    <a:pt x="132626" y="182471"/>
                  </a:cubicBezTo>
                  <a:cubicBezTo>
                    <a:pt x="132626" y="182471"/>
                    <a:pt x="132626" y="182471"/>
                    <a:pt x="141910" y="182471"/>
                  </a:cubicBezTo>
                  <a:cubicBezTo>
                    <a:pt x="147215" y="182471"/>
                    <a:pt x="152520" y="186409"/>
                    <a:pt x="152520" y="192973"/>
                  </a:cubicBezTo>
                  <a:cubicBezTo>
                    <a:pt x="152520" y="199537"/>
                    <a:pt x="147215" y="204788"/>
                    <a:pt x="141910" y="204788"/>
                  </a:cubicBezTo>
                  <a:cubicBezTo>
                    <a:pt x="141910" y="204788"/>
                    <a:pt x="141910" y="204788"/>
                    <a:pt x="67639" y="204788"/>
                  </a:cubicBezTo>
                  <a:cubicBezTo>
                    <a:pt x="62334" y="204788"/>
                    <a:pt x="57029" y="199537"/>
                    <a:pt x="57029" y="192973"/>
                  </a:cubicBezTo>
                  <a:cubicBezTo>
                    <a:pt x="57029" y="186409"/>
                    <a:pt x="62334" y="182471"/>
                    <a:pt x="67639" y="182471"/>
                  </a:cubicBezTo>
                  <a:cubicBezTo>
                    <a:pt x="67639" y="182471"/>
                    <a:pt x="67639" y="182471"/>
                    <a:pt x="76923" y="182471"/>
                  </a:cubicBezTo>
                  <a:cubicBezTo>
                    <a:pt x="76923" y="182471"/>
                    <a:pt x="76923" y="182471"/>
                    <a:pt x="76923" y="154904"/>
                  </a:cubicBezTo>
                  <a:lnTo>
                    <a:pt x="21220" y="154904"/>
                  </a:lnTo>
                  <a:cubicBezTo>
                    <a:pt x="9284" y="154904"/>
                    <a:pt x="0" y="145714"/>
                    <a:pt x="0" y="133900"/>
                  </a:cubicBezTo>
                  <a:cubicBezTo>
                    <a:pt x="0" y="133900"/>
                    <a:pt x="0" y="133900"/>
                    <a:pt x="0" y="21004"/>
                  </a:cubicBezTo>
                  <a:cubicBezTo>
                    <a:pt x="0" y="9189"/>
                    <a:pt x="9284" y="0"/>
                    <a:pt x="21220" y="0"/>
                  </a:cubicBezTo>
                  <a:close/>
                </a:path>
              </a:pathLst>
            </a:custGeom>
            <a:solidFill>
              <a:schemeClr val="bg1"/>
            </a:solidFill>
            <a:ln>
              <a:noFill/>
            </a:ln>
          </p:spPr>
          <p:txBody>
            <a:bodyPr wrap="square" lIns="91440" tIns="45720" rIns="91440" bIns="45720" anchor="ctr">
              <a:normAutofit/>
            </a:bodyPr>
            <a:lstStyle/>
            <a:p>
              <a:pPr algn="ctr"/>
            </a:p>
          </p:txBody>
        </p:sp>
        <p:sp>
          <p:nvSpPr>
            <p:cNvPr id="11" name="í$1iḓé"/>
            <p:cNvSpPr/>
            <p:nvPr/>
          </p:nvSpPr>
          <p:spPr>
            <a:xfrm>
              <a:off x="4031933" y="3321896"/>
              <a:ext cx="633306" cy="633306"/>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2" name="iśļîḓè"/>
            <p:cNvSpPr/>
            <p:nvPr/>
          </p:nvSpPr>
          <p:spPr bwMode="auto">
            <a:xfrm>
              <a:off x="4195173" y="3446119"/>
              <a:ext cx="306826" cy="384860"/>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solidFill>
                  <a:schemeClr val="lt1"/>
                </a:solidFill>
              </a:endParaRPr>
            </a:p>
          </p:txBody>
        </p:sp>
        <p:sp>
          <p:nvSpPr>
            <p:cNvPr id="13" name="ïslîḑé"/>
            <p:cNvSpPr/>
            <p:nvPr/>
          </p:nvSpPr>
          <p:spPr>
            <a:xfrm>
              <a:off x="662304" y="4345115"/>
              <a:ext cx="3629660" cy="1795599"/>
            </a:xfrm>
            <a:prstGeom prst="rect">
              <a:avLst/>
            </a:prstGeom>
            <a:solidFill>
              <a:schemeClr val="accent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4" name="íśľídè"/>
            <p:cNvSpPr/>
            <p:nvPr/>
          </p:nvSpPr>
          <p:spPr>
            <a:xfrm>
              <a:off x="673099" y="1132493"/>
              <a:ext cx="3619500" cy="1936750"/>
            </a:xfrm>
            <a:prstGeom prst="rect">
              <a:avLst/>
            </a:prstGeom>
            <a:solidFill>
              <a:schemeClr val="accent1">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grpSp>
          <p:nvGrpSpPr>
            <p:cNvPr id="15" name="ïSľídê"/>
            <p:cNvGrpSpPr/>
            <p:nvPr/>
          </p:nvGrpSpPr>
          <p:grpSpPr>
            <a:xfrm>
              <a:off x="673100" y="1349423"/>
              <a:ext cx="3619375" cy="944997"/>
              <a:chOff x="1779311" y="1331369"/>
              <a:chExt cx="2873828" cy="944997"/>
            </a:xfrm>
          </p:grpSpPr>
          <p:sp>
            <p:nvSpPr>
              <p:cNvPr id="35" name="ïŝḷíḋe"/>
              <p:cNvSpPr/>
              <p:nvPr/>
            </p:nvSpPr>
            <p:spPr bwMode="auto">
              <a:xfrm>
                <a:off x="1779311" y="1718967"/>
                <a:ext cx="287382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100" dirty="0">
                  <a:solidFill>
                    <a:schemeClr val="bg1"/>
                  </a:solidFill>
                </a:endParaRPr>
              </a:p>
            </p:txBody>
          </p:sp>
          <p:sp>
            <p:nvSpPr>
              <p:cNvPr id="36" name="işlïďe"/>
              <p:cNvSpPr txBox="1"/>
              <p:nvPr/>
            </p:nvSpPr>
            <p:spPr bwMode="auto">
              <a:xfrm>
                <a:off x="1779311" y="1331369"/>
                <a:ext cx="287382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solidFill>
                      <a:schemeClr val="bg1"/>
                    </a:solidFill>
                  </a:rPr>
                  <a:t>梅笑雪</a:t>
                </a:r>
                <a:endParaRPr lang="zh-CN" altLang="en-US" sz="2000" b="1" dirty="0">
                  <a:solidFill>
                    <a:schemeClr val="bg1"/>
                  </a:solidFill>
                </a:endParaRPr>
              </a:p>
            </p:txBody>
          </p:sp>
        </p:grpSp>
        <p:grpSp>
          <p:nvGrpSpPr>
            <p:cNvPr id="16" name="ïṣļiḋé"/>
            <p:cNvGrpSpPr/>
            <p:nvPr/>
          </p:nvGrpSpPr>
          <p:grpSpPr>
            <a:xfrm>
              <a:off x="568219" y="4441219"/>
              <a:ext cx="3817620" cy="1163526"/>
              <a:chOff x="552989" y="4452599"/>
              <a:chExt cx="3817620" cy="1163526"/>
            </a:xfrm>
          </p:grpSpPr>
          <p:sp>
            <p:nvSpPr>
              <p:cNvPr id="33" name="işḻïďé"/>
              <p:cNvSpPr/>
              <p:nvPr/>
            </p:nvSpPr>
            <p:spPr bwMode="auto">
              <a:xfrm>
                <a:off x="552989" y="4788370"/>
                <a:ext cx="3817620" cy="8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en-US" altLang="zh-CN" sz="1400" dirty="0">
                    <a:solidFill>
                      <a:schemeClr val="bg1"/>
                    </a:solidFill>
                    <a:latin typeface="仿宋" panose="02010609060101010101" charset="-122"/>
                    <a:ea typeface="仿宋" panose="02010609060101010101" charset="-122"/>
                    <a:cs typeface="仿宋" panose="02010609060101010101" charset="-122"/>
                  </a:rPr>
                  <a:t>《革命中的中国:延安道路》通过运用地域研究的方法,从史料本身出发,摆脱了西方学界原有的对中国革命的种种偏见,提炼出“延安道路”这一概念,尝试回答了中国革命的成功之道,进而提出“延安道路”对第三世界也具有重要的意义。</a:t>
                </a:r>
                <a:endParaRPr lang="en-US" altLang="zh-CN" sz="1400" dirty="0">
                  <a:solidFill>
                    <a:schemeClr val="bg1"/>
                  </a:solidFill>
                  <a:latin typeface="仿宋" panose="02010609060101010101" charset="-122"/>
                  <a:ea typeface="仿宋" panose="02010609060101010101" charset="-122"/>
                  <a:cs typeface="仿宋" panose="02010609060101010101" charset="-122"/>
                </a:endParaRPr>
              </a:p>
            </p:txBody>
          </p:sp>
          <p:sp>
            <p:nvSpPr>
              <p:cNvPr id="34" name="iś1íḍé"/>
              <p:cNvSpPr txBox="1"/>
              <p:nvPr/>
            </p:nvSpPr>
            <p:spPr bwMode="auto">
              <a:xfrm>
                <a:off x="985424" y="4452599"/>
                <a:ext cx="287382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solidFill>
                      <a:schemeClr val="bg1"/>
                    </a:solidFill>
                  </a:rPr>
                  <a:t>杨凯</a:t>
                </a:r>
                <a:endParaRPr lang="zh-CN" altLang="en-US" sz="2000" b="1" dirty="0">
                  <a:solidFill>
                    <a:schemeClr val="bg1"/>
                  </a:solidFill>
                </a:endParaRPr>
              </a:p>
            </p:txBody>
          </p:sp>
        </p:grpSp>
        <p:sp>
          <p:nvSpPr>
            <p:cNvPr id="21" name="ïś1iḓê"/>
            <p:cNvSpPr/>
            <p:nvPr/>
          </p:nvSpPr>
          <p:spPr>
            <a:xfrm>
              <a:off x="7922893" y="4349007"/>
              <a:ext cx="3602355" cy="1795599"/>
            </a:xfrm>
            <a:prstGeom prst="rect">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22" name="ïṩḻïďe"/>
            <p:cNvSpPr/>
            <p:nvPr/>
          </p:nvSpPr>
          <p:spPr>
            <a:xfrm>
              <a:off x="7899399" y="1132493"/>
              <a:ext cx="3619500" cy="1936750"/>
            </a:xfrm>
            <a:prstGeom prst="rect">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grpSp>
          <p:nvGrpSpPr>
            <p:cNvPr id="23" name="ïṣlíḋê"/>
            <p:cNvGrpSpPr/>
            <p:nvPr/>
          </p:nvGrpSpPr>
          <p:grpSpPr>
            <a:xfrm>
              <a:off x="7899523" y="1275763"/>
              <a:ext cx="3625725" cy="1018657"/>
              <a:chOff x="7544713" y="1257709"/>
              <a:chExt cx="2878870" cy="1018657"/>
            </a:xfrm>
          </p:grpSpPr>
          <p:sp>
            <p:nvSpPr>
              <p:cNvPr id="27" name="îṣḷíḍè"/>
              <p:cNvSpPr/>
              <p:nvPr/>
            </p:nvSpPr>
            <p:spPr bwMode="auto">
              <a:xfrm>
                <a:off x="7544713" y="1718967"/>
                <a:ext cx="2873828"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endParaRPr lang="en-US" altLang="zh-CN" sz="1100" dirty="0">
                  <a:solidFill>
                    <a:schemeClr val="bg1"/>
                  </a:solidFill>
                </a:endParaRPr>
              </a:p>
            </p:txBody>
          </p:sp>
          <p:sp>
            <p:nvSpPr>
              <p:cNvPr id="28" name="îŝļîḋè"/>
              <p:cNvSpPr txBox="1"/>
              <p:nvPr/>
            </p:nvSpPr>
            <p:spPr bwMode="auto">
              <a:xfrm>
                <a:off x="7549755" y="1257709"/>
                <a:ext cx="2873828"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solidFill>
                      <a:schemeClr val="bg1"/>
                    </a:solidFill>
                  </a:rPr>
                  <a:t>年勇</a:t>
                </a:r>
                <a:endParaRPr lang="zh-CN" altLang="en-US" sz="2000" b="1" dirty="0">
                  <a:solidFill>
                    <a:schemeClr val="bg1"/>
                  </a:solidFill>
                </a:endParaRPr>
              </a:p>
            </p:txBody>
          </p:sp>
        </p:grpSp>
        <p:grpSp>
          <p:nvGrpSpPr>
            <p:cNvPr id="24" name="ïšḻîḍè"/>
            <p:cNvGrpSpPr/>
            <p:nvPr/>
          </p:nvGrpSpPr>
          <p:grpSpPr>
            <a:xfrm>
              <a:off x="8028207" y="4348938"/>
              <a:ext cx="3497580" cy="1578793"/>
              <a:chOff x="8040512" y="4360318"/>
              <a:chExt cx="3497580" cy="1578793"/>
            </a:xfrm>
          </p:grpSpPr>
          <p:sp>
            <p:nvSpPr>
              <p:cNvPr id="25" name="ïśḻíḋé"/>
              <p:cNvSpPr/>
              <p:nvPr/>
            </p:nvSpPr>
            <p:spPr bwMode="auto">
              <a:xfrm>
                <a:off x="8040512" y="4679968"/>
                <a:ext cx="3497580" cy="125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1400" dirty="0">
                    <a:solidFill>
                      <a:schemeClr val="bg1"/>
                    </a:solidFill>
                    <a:latin typeface="仿宋" panose="02010609060101010101" charset="-122"/>
                    <a:ea typeface="仿宋" panose="02010609060101010101" charset="-122"/>
                    <a:cs typeface="仿宋" panose="02010609060101010101" charset="-122"/>
                  </a:rPr>
                  <a:t>改书</a:t>
                </a:r>
                <a:r>
                  <a:rPr lang="en-US" altLang="zh-CN" sz="1400" dirty="0">
                    <a:solidFill>
                      <a:schemeClr val="bg1"/>
                    </a:solidFill>
                    <a:latin typeface="仿宋" panose="02010609060101010101" charset="-122"/>
                    <a:ea typeface="仿宋" panose="02010609060101010101" charset="-122"/>
                    <a:cs typeface="仿宋" panose="02010609060101010101" charset="-122"/>
                  </a:rPr>
                  <a:t>在问题意识方面,该书受到政治环境、学术环境、人生经历、学术史等多重因素的影响,最终促使作者进入中共革命史的核心命题;在文章结构上,该书纵向延伸和横向拓展相结合,探究了"延安道路"的形成和发展史。</a:t>
                </a:r>
                <a:endParaRPr lang="en-US" altLang="zh-CN" sz="1400" dirty="0">
                  <a:solidFill>
                    <a:schemeClr val="bg1"/>
                  </a:solidFill>
                  <a:latin typeface="仿宋" panose="02010609060101010101" charset="-122"/>
                  <a:ea typeface="仿宋" panose="02010609060101010101" charset="-122"/>
                  <a:cs typeface="仿宋" panose="02010609060101010101" charset="-122"/>
                </a:endParaRPr>
              </a:p>
            </p:txBody>
          </p:sp>
          <p:sp>
            <p:nvSpPr>
              <p:cNvPr id="26" name="îslîḑe"/>
              <p:cNvSpPr txBox="1"/>
              <p:nvPr/>
            </p:nvSpPr>
            <p:spPr bwMode="auto">
              <a:xfrm>
                <a:off x="8299592" y="4360318"/>
                <a:ext cx="2874010" cy="367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000" b="1" dirty="0">
                    <a:solidFill>
                      <a:schemeClr val="bg1"/>
                    </a:solidFill>
                  </a:rPr>
                  <a:t>宋弘</a:t>
                </a:r>
                <a:endParaRPr lang="zh-CN" altLang="en-US" sz="2000" b="1" dirty="0">
                  <a:solidFill>
                    <a:schemeClr val="bg1"/>
                  </a:solidFill>
                </a:endParaRPr>
              </a:p>
            </p:txBody>
          </p:sp>
        </p:grpSp>
      </p:grpSp>
      <p:sp>
        <p:nvSpPr>
          <p:cNvPr id="3" name="文本框 2"/>
          <p:cNvSpPr txBox="1"/>
          <p:nvPr/>
        </p:nvSpPr>
        <p:spPr>
          <a:xfrm>
            <a:off x="692150" y="1746885"/>
            <a:ext cx="3599815" cy="1322070"/>
          </a:xfrm>
          <a:prstGeom prst="rect">
            <a:avLst/>
          </a:prstGeom>
          <a:noFill/>
        </p:spPr>
        <p:txBody>
          <a:bodyPr wrap="square" rtlCol="0">
            <a:spAutoFit/>
          </a:bodyPr>
          <a:p>
            <a:r>
              <a:rPr lang="zh-CN" altLang="en-US" sz="1600">
                <a:latin typeface="仿宋" panose="02010609060101010101" charset="-122"/>
                <a:ea typeface="仿宋" panose="02010609060101010101" charset="-122"/>
                <a:cs typeface="仿宋" panose="02010609060101010101" charset="-122"/>
              </a:rPr>
              <a:t>该书的意义不只在于深化了再分配学派理论对中国革命的读解，还在于跨越了美国中国学的泾渭分明的内/外部视角局限，实现了两个研究方向有意义的联结。</a:t>
            </a:r>
            <a:endParaRPr lang="zh-CN" altLang="en-US" sz="1600">
              <a:latin typeface="仿宋" panose="02010609060101010101" charset="-122"/>
              <a:ea typeface="仿宋" panose="02010609060101010101" charset="-122"/>
              <a:cs typeface="仿宋" panose="02010609060101010101" charset="-122"/>
            </a:endParaRPr>
          </a:p>
        </p:txBody>
      </p:sp>
      <p:sp>
        <p:nvSpPr>
          <p:cNvPr id="37" name="文本框 36"/>
          <p:cNvSpPr txBox="1"/>
          <p:nvPr/>
        </p:nvSpPr>
        <p:spPr>
          <a:xfrm>
            <a:off x="7900035" y="1631315"/>
            <a:ext cx="3783965" cy="1814830"/>
          </a:xfrm>
          <a:prstGeom prst="rect">
            <a:avLst/>
          </a:prstGeom>
          <a:noFill/>
        </p:spPr>
        <p:txBody>
          <a:bodyPr wrap="square" rtlCol="0">
            <a:spAutoFit/>
          </a:bodyPr>
          <a:p>
            <a:r>
              <a:rPr lang="zh-CN" altLang="en-US" sz="1600">
                <a:latin typeface="仿宋" panose="02010609060101010101" charset="-122"/>
                <a:ea typeface="仿宋" panose="02010609060101010101" charset="-122"/>
                <a:cs typeface="仿宋" panose="02010609060101010101" charset="-122"/>
              </a:rPr>
              <a:t>中国共产党在抗日战争期间的表现与成就是不可否认的，在特殊时期的延安中国共产党的革命根据地注重民生经济、生产等各方面的建设革命运动成果丰富。赛尔登就”延安道路”从理论上提供了一条理解中国共产党领导下的不同时期革命的独特路线。</a:t>
            </a:r>
            <a:endParaRPr lang="zh-CN" altLang="en-US" sz="1600">
              <a:latin typeface="仿宋" panose="02010609060101010101" charset="-122"/>
              <a:ea typeface="仿宋" panose="02010609060101010101" charset="-122"/>
              <a:cs typeface="仿宋" panose="02010609060101010101"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tags/tag1.xml><?xml version="1.0" encoding="utf-8"?>
<p:tagLst xmlns:p="http://schemas.openxmlformats.org/presentationml/2006/main">
  <p:tag name="ISLIDE.DIAGRAM" val="4a88d47e-fe0c-4395-b478-33dabb5c71d6"/>
</p:tagLst>
</file>

<file path=ppt/tags/tag2.xml><?xml version="1.0" encoding="utf-8"?>
<p:tagLst xmlns:p="http://schemas.openxmlformats.org/presentationml/2006/main">
  <p:tag name="ISLIDE.DIAGRAM" val="ea8196ce-cd1a-4fec-a71d-d24a165c23f2"/>
</p:tagLst>
</file>

<file path=ppt/tags/tag3.xml><?xml version="1.0" encoding="utf-8"?>
<p:tagLst xmlns:p="http://schemas.openxmlformats.org/presentationml/2006/main">
  <p:tag name="ISLIDE.DIAGRAM" val="0fd8bebb-7a96-4533-9b50-1fdcac53c870"/>
</p:tagLst>
</file>

<file path=ppt/tags/tag4.xml><?xml version="1.0" encoding="utf-8"?>
<p:tagLst xmlns:p="http://schemas.openxmlformats.org/presentationml/2006/main">
  <p:tag name="ISLIDE.DIAGRAM" val="2d9f6fab-57a2-4cc7-9e3e-68c975a43ba7"/>
</p:tagLst>
</file>

<file path=ppt/tags/tag5.xml><?xml version="1.0" encoding="utf-8"?>
<p:tagLst xmlns:p="http://schemas.openxmlformats.org/presentationml/2006/main">
  <p:tag name="ISLIDE.DIAGRAM" val="ec2bb9f1-0f13-4eb3-b978-bda6cec0ff09"/>
</p:tagLst>
</file>

<file path=ppt/tags/tag6.xml><?xml version="1.0" encoding="utf-8"?>
<p:tagLst xmlns:p="http://schemas.openxmlformats.org/presentationml/2006/main">
  <p:tag name="ISLIDE.DIAGRAM" val="4d4b18ec-bfcc-4de0-8910-e68476965f6e"/>
</p:tagLst>
</file>

<file path=ppt/tags/tag7.xml><?xml version="1.0" encoding="utf-8"?>
<p:tagLst xmlns:p="http://schemas.openxmlformats.org/presentationml/2006/main">
  <p:tag name="ISLIDE.DIAGRAM" val="c99bb199-d781-4f46-8377-18a954377178"/>
</p:tagLst>
</file>

<file path=ppt/tags/tag8.xml><?xml version="1.0" encoding="utf-8"?>
<p:tagLst xmlns:p="http://schemas.openxmlformats.org/presentationml/2006/main">
  <p:tag name="ISLIDE.DIAGRAM" val="0e98d43a-3b24-4b77-a27d-57234d867fa4"/>
</p:tagLst>
</file>

<file path=ppt/tags/tag9.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86e5bd8-2905-4f14-ba47-541a377ef3a2"/>
</p:tagLst>
</file>

<file path=ppt/theme/theme1.xml><?xml version="1.0" encoding="utf-8"?>
<a:theme xmlns:a="http://schemas.openxmlformats.org/drawingml/2006/main" name="主题5">
  <a:themeElements>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ppt/theme/themeOverride2.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ppt/theme/themeOverride3.xml><?xml version="1.0" encoding="utf-8"?>
<a:themeOverride xmlns:a="http://schemas.openxmlformats.org/drawingml/2006/main">
  <a:clrScheme name="埃克森美孚">
    <a:dk1>
      <a:srgbClr val="000000"/>
    </a:dk1>
    <a:lt1>
      <a:srgbClr val="FFFFFF"/>
    </a:lt1>
    <a:dk2>
      <a:srgbClr val="778495"/>
    </a:dk2>
    <a:lt2>
      <a:srgbClr val="F0F0F0"/>
    </a:lt2>
    <a:accent1>
      <a:srgbClr val="FA9600"/>
    </a:accent1>
    <a:accent2>
      <a:srgbClr val="C97816"/>
    </a:accent2>
    <a:accent3>
      <a:srgbClr val="14809E"/>
    </a:accent3>
    <a:accent4>
      <a:srgbClr val="1359C3"/>
    </a:accent4>
    <a:accent5>
      <a:srgbClr val="005C76"/>
    </a:accent5>
    <a:accent6>
      <a:srgbClr val="C7720B"/>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4621</Words>
  <Application>WPS 演示</Application>
  <PresentationFormat>宽屏</PresentationFormat>
  <Paragraphs>315</Paragraphs>
  <Slides>19</Slides>
  <Notes>32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19</vt:i4>
      </vt:variant>
    </vt:vector>
  </HeadingPairs>
  <TitlesOfParts>
    <vt:vector size="34" baseType="lpstr">
      <vt:lpstr>Arial</vt:lpstr>
      <vt:lpstr>宋体</vt:lpstr>
      <vt:lpstr>Wingdings</vt:lpstr>
      <vt:lpstr>Impact</vt:lpstr>
      <vt:lpstr>Times New Roman</vt:lpstr>
      <vt:lpstr>Segoe UI Light</vt:lpstr>
      <vt:lpstr>微软雅黑</vt:lpstr>
      <vt:lpstr>华文宋体</vt:lpstr>
      <vt:lpstr>Arial Unicode MS</vt:lpstr>
      <vt:lpstr>Calibri</vt:lpstr>
      <vt:lpstr>方正姚体</vt:lpstr>
      <vt:lpstr>仿宋</vt:lpstr>
      <vt:lpstr>Century Gothic</vt:lpstr>
      <vt:lpstr>主题5</vt:lpstr>
      <vt:lpstr>OfficePLUS</vt:lpstr>
      <vt:lpstr>延安精神修党性，京畿红迹聚民心</vt:lpstr>
      <vt:lpstr>PowerPoint 演示文稿</vt:lpstr>
      <vt:lpstr>视频制作</vt:lpstr>
      <vt:lpstr>视频制作</vt:lpstr>
      <vt:lpstr>问卷调查</vt:lpstr>
      <vt:lpstr>调查问卷（节选）</vt:lpstr>
      <vt:lpstr>读书报告</vt:lpstr>
      <vt:lpstr>框架结构</vt:lpstr>
      <vt:lpstr>Click to edit Master title style</vt:lpstr>
      <vt:lpstr>PowerPoint 演示文稿</vt:lpstr>
      <vt:lpstr>社会实践报告</vt:lpstr>
      <vt:lpstr>社会实践报告</vt:lpstr>
      <vt:lpstr>实践路线图</vt:lpstr>
      <vt:lpstr>创新点</vt:lpstr>
      <vt:lpstr>存在问题</vt:lpstr>
      <vt:lpstr>PowerPoint 演示文稿</vt:lpstr>
      <vt:lpstr>PowerPoint 演示文稿</vt:lpstr>
      <vt:lpstr>PowerPoint 演示文稿</vt:lpstr>
      <vt:lpstr>Thanks. And Your Slogan Here.</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环游梦境</cp:lastModifiedBy>
  <cp:revision>24</cp:revision>
  <cp:lastPrinted>2017-11-15T16:00:00Z</cp:lastPrinted>
  <dcterms:created xsi:type="dcterms:W3CDTF">2017-11-15T16:00:00Z</dcterms:created>
  <dcterms:modified xsi:type="dcterms:W3CDTF">2021-05-25T00:49:09Z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2018-11-16T07:34:11.2913418Z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76E2ED0D84C74A7F9501F7D5C9285504</vt:lpwstr>
  </property>
  <property fmtid="{D5CDD505-2E9C-101B-9397-08002B2CF9AE}" pid="12" name="KSOProductBuildVer">
    <vt:lpwstr>2052-11.1.0.10495</vt:lpwstr>
  </property>
</Properties>
</file>