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9A9DD-45B1-4E70-839C-A1233CDB77DB}" v="88" dt="2018-05-21T10:11:48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657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37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931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34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67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0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519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68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2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70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36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21.05.2018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856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feat.org/overview/dsift.html" TargetMode="External"/><Relationship Id="rId2" Type="http://schemas.openxmlformats.org/officeDocument/2006/relationships/hyperlink" Target="https://web.stanford.edu/class/cs231a/prev_projects_2016/CS_231A_Final_Repo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cale-invariant_feature_transform" TargetMode="External"/><Relationship Id="rId4" Type="http://schemas.openxmlformats.org/officeDocument/2006/relationships/hyperlink" Target="http://answers.opencv.org/question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err="1">
                <a:cs typeface="Calibri Light"/>
              </a:rPr>
              <a:t>Chess</a:t>
            </a:r>
            <a:r>
              <a:rPr lang="ro-RO">
                <a:cs typeface="Calibri Light"/>
              </a:rPr>
              <a:t> board </a:t>
            </a:r>
            <a:r>
              <a:rPr lang="ro-RO" err="1">
                <a:cs typeface="Calibri Light"/>
              </a:rPr>
              <a:t>and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piece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recognition</a:t>
            </a:r>
            <a:endParaRPr lang="ro-RO" err="1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409086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>
                <a:cs typeface="Calibri"/>
              </a:rPr>
              <a:t>Student: </a:t>
            </a:r>
            <a:r>
              <a:rPr lang="ro-RO" err="1">
                <a:cs typeface="Calibri"/>
              </a:rPr>
              <a:t>Samarghitan</a:t>
            </a:r>
            <a:r>
              <a:rPr lang="ro-RO">
                <a:cs typeface="Calibri"/>
              </a:rPr>
              <a:t> Flaviu, </a:t>
            </a:r>
            <a:r>
              <a:rPr lang="ro-RO" err="1">
                <a:cs typeface="Calibri"/>
              </a:rPr>
              <a:t>group</a:t>
            </a:r>
            <a:r>
              <a:rPr lang="ro-RO">
                <a:cs typeface="Calibri"/>
              </a:rPr>
              <a:t> 30434</a:t>
            </a:r>
          </a:p>
          <a:p>
            <a:r>
              <a:rPr lang="ro-RO" err="1">
                <a:cs typeface="Calibri"/>
              </a:rPr>
              <a:t>Supervisor</a:t>
            </a:r>
            <a:r>
              <a:rPr lang="ro-RO">
                <a:cs typeface="Calibri"/>
              </a:rPr>
              <a:t>: Varga Robert</a:t>
            </a:r>
          </a:p>
          <a:p>
            <a:r>
              <a:rPr lang="ro-RO">
                <a:cs typeface="Calibri"/>
              </a:rPr>
              <a:t>21.05.2018</a:t>
            </a:r>
          </a:p>
          <a:p>
            <a:endParaRPr lang="ro-RO">
              <a:cs typeface="Calibri"/>
            </a:endParaRPr>
          </a:p>
          <a:p>
            <a:endParaRPr lang="ro-R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3901E1-8870-4FB4-9A47-54F9B3F3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cs typeface="Calibri Light"/>
              </a:rPr>
              <a:t>Piece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classification</a:t>
            </a:r>
            <a:endParaRPr lang="ro-RO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AE6A598-206F-4E0B-9F7A-EDDBD085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7" y="169622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endParaRPr lang="ro-RO">
              <a:cs typeface="Calibri"/>
            </a:endParaRPr>
          </a:p>
          <a:p>
            <a:pPr marL="0" indent="0"/>
            <a:r>
              <a:rPr lang="ro-RO" dirty="0">
                <a:cs typeface="Calibri"/>
              </a:rPr>
              <a:t> In </a:t>
            </a:r>
            <a:r>
              <a:rPr lang="ro-RO" dirty="0" err="1">
                <a:cs typeface="Calibri"/>
              </a:rPr>
              <a:t>order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ensure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resulting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were</a:t>
            </a:r>
            <a:r>
              <a:rPr lang="ro-RO" dirty="0">
                <a:cs typeface="Calibri"/>
              </a:rPr>
              <a:t> of 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 same </a:t>
            </a:r>
            <a:r>
              <a:rPr lang="ro-RO" dirty="0" err="1">
                <a:cs typeface="Calibri"/>
              </a:rPr>
              <a:t>size</a:t>
            </a:r>
            <a:r>
              <a:rPr lang="ro-RO" dirty="0">
                <a:cs typeface="Calibri"/>
              </a:rPr>
              <a:t>, </a:t>
            </a:r>
            <a:r>
              <a:rPr lang="ro-RO" dirty="0" err="1">
                <a:cs typeface="Calibri"/>
              </a:rPr>
              <a:t>all</a:t>
            </a:r>
            <a:r>
              <a:rPr lang="ro-RO" dirty="0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ro-RO" dirty="0">
                <a:cs typeface="Calibri"/>
              </a:rPr>
              <a:t>   </a:t>
            </a:r>
            <a:r>
              <a:rPr lang="ro-RO" dirty="0" err="1">
                <a:cs typeface="Calibri"/>
              </a:rPr>
              <a:t>images</a:t>
            </a:r>
            <a:r>
              <a:rPr lang="ro-RO" dirty="0">
                <a:cs typeface="Calibri"/>
              </a:rPr>
              <a:t> in 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database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were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resized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 64 </a:t>
            </a:r>
            <a:r>
              <a:rPr lang="ro-RO" dirty="0" err="1">
                <a:cs typeface="Calibri"/>
              </a:rPr>
              <a:t>pixels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by</a:t>
            </a:r>
            <a:r>
              <a:rPr lang="ro-RO" dirty="0">
                <a:cs typeface="Calibri"/>
              </a:rPr>
              <a:t> 128 </a:t>
            </a:r>
            <a:r>
              <a:rPr lang="ro-RO" dirty="0" err="1">
                <a:cs typeface="Calibri"/>
              </a:rPr>
              <a:t>pixels</a:t>
            </a:r>
            <a:r>
              <a:rPr lang="ro-RO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were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constructed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using</a:t>
            </a:r>
            <a:r>
              <a:rPr lang="ro-RO" dirty="0">
                <a:cs typeface="Calibri"/>
              </a:rPr>
              <a:t> dense SIFT (scale invariant </a:t>
            </a:r>
            <a:r>
              <a:rPr lang="ro-RO" dirty="0" err="1">
                <a:cs typeface="Calibri"/>
              </a:rPr>
              <a:t>feature</a:t>
            </a:r>
            <a:r>
              <a:rPr lang="ro-RO" dirty="0">
                <a:cs typeface="Calibri"/>
              </a:rPr>
              <a:t> transform).</a:t>
            </a:r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should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perform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better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when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performing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recognition</a:t>
            </a:r>
            <a:r>
              <a:rPr lang="ro-RO" dirty="0">
                <a:cs typeface="Calibri"/>
              </a:rPr>
              <a:t> on </a:t>
            </a:r>
            <a:r>
              <a:rPr lang="ro-RO" dirty="0" err="1">
                <a:cs typeface="Calibri"/>
              </a:rPr>
              <a:t>small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images</a:t>
            </a:r>
          </a:p>
          <a:p>
            <a:r>
              <a:rPr lang="ro-RO" dirty="0">
                <a:cs typeface="Calibri"/>
              </a:rPr>
              <a:t>For </a:t>
            </a:r>
            <a:r>
              <a:rPr lang="ro-RO" dirty="0" err="1">
                <a:cs typeface="Calibri"/>
              </a:rPr>
              <a:t>each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extracted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piece</a:t>
            </a:r>
            <a:r>
              <a:rPr lang="ro-RO" dirty="0">
                <a:cs typeface="Calibri"/>
              </a:rPr>
              <a:t>, a </a:t>
            </a:r>
            <a:r>
              <a:rPr lang="ro-RO" dirty="0" err="1">
                <a:cs typeface="Calibri"/>
              </a:rPr>
              <a:t>histogram</a:t>
            </a:r>
            <a:r>
              <a:rPr lang="ro-RO" dirty="0">
                <a:cs typeface="Calibri"/>
              </a:rPr>
              <a:t> of 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was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constructed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fed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 a </a:t>
            </a:r>
            <a:r>
              <a:rPr lang="ro-RO" dirty="0" err="1">
                <a:cs typeface="Calibri"/>
              </a:rPr>
              <a:t>series</a:t>
            </a:r>
            <a:r>
              <a:rPr lang="ro-RO" dirty="0">
                <a:cs typeface="Calibri"/>
              </a:rPr>
              <a:t> of </a:t>
            </a:r>
            <a:r>
              <a:rPr lang="ro-RO" dirty="0" err="1">
                <a:cs typeface="Calibri"/>
              </a:rPr>
              <a:t>classifiers</a:t>
            </a:r>
            <a:r>
              <a:rPr lang="ro-RO" dirty="0">
                <a:cs typeface="Calibri"/>
              </a:rPr>
              <a:t> in </a:t>
            </a:r>
            <a:r>
              <a:rPr lang="ro-RO" dirty="0" err="1">
                <a:cs typeface="Calibri"/>
              </a:rPr>
              <a:t>order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 determine 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piece</a:t>
            </a:r>
          </a:p>
          <a:p>
            <a:endParaRPr lang="ro-RO" dirty="0">
              <a:cs typeface="Calibri"/>
            </a:endParaRPr>
          </a:p>
          <a:p>
            <a:endParaRPr lang="ro-R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0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167A49-8D4C-490F-BA42-F374336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Training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5A233B-38B1-4DEF-A114-DED1C7C1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o-RO">
              <a:cs typeface="Calibri"/>
            </a:endParaRPr>
          </a:p>
          <a:p>
            <a:r>
              <a:rPr lang="ro-RO" err="1">
                <a:cs typeface="Calibri"/>
              </a:rPr>
              <a:t>There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does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not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currently</a:t>
            </a:r>
            <a:r>
              <a:rPr lang="ro-RO">
                <a:cs typeface="Calibri"/>
              </a:rPr>
              <a:t> exist an extensive </a:t>
            </a:r>
            <a:r>
              <a:rPr lang="ro-RO" err="1">
                <a:cs typeface="Calibri"/>
              </a:rPr>
              <a:t>database</a:t>
            </a:r>
            <a:r>
              <a:rPr lang="ro-RO">
                <a:cs typeface="Calibri"/>
              </a:rPr>
              <a:t> of </a:t>
            </a:r>
            <a:r>
              <a:rPr lang="ro-RO" err="1">
                <a:cs typeface="Calibri"/>
              </a:rPr>
              <a:t>labeled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chess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 (</a:t>
            </a:r>
            <a:r>
              <a:rPr lang="ro-RO" err="1">
                <a:cs typeface="Calibri"/>
              </a:rPr>
              <a:t>small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labeled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database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with</a:t>
            </a:r>
            <a:r>
              <a:rPr lang="ro-RO">
                <a:cs typeface="Calibri"/>
              </a:rPr>
              <a:t> a total of 330 </a:t>
            </a:r>
            <a:r>
              <a:rPr lang="ro-RO" err="1">
                <a:cs typeface="Calibri"/>
              </a:rPr>
              <a:t>images</a:t>
            </a:r>
            <a:r>
              <a:rPr lang="ro-RO">
                <a:cs typeface="Calibri"/>
              </a:rPr>
              <a:t>, </a:t>
            </a:r>
            <a:r>
              <a:rPr lang="ro-RO" err="1">
                <a:cs typeface="Calibri"/>
              </a:rPr>
              <a:t>ratio</a:t>
            </a:r>
            <a:r>
              <a:rPr lang="ro-RO">
                <a:cs typeface="Calibri"/>
              </a:rPr>
              <a:t> 2:1)</a:t>
            </a:r>
          </a:p>
          <a:p>
            <a:r>
              <a:rPr lang="ro-RO">
                <a:cs typeface="Calibri"/>
              </a:rPr>
              <a:t>K-</a:t>
            </a:r>
            <a:r>
              <a:rPr lang="ro-RO" err="1">
                <a:cs typeface="Calibri"/>
              </a:rPr>
              <a:t>means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was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run</a:t>
            </a:r>
            <a:r>
              <a:rPr lang="ro-RO">
                <a:cs typeface="Calibri"/>
              </a:rPr>
              <a:t> over </a:t>
            </a:r>
            <a:r>
              <a:rPr lang="ro-RO" err="1">
                <a:cs typeface="Calibri"/>
              </a:rPr>
              <a:t>extracted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keypoints</a:t>
            </a:r>
            <a:r>
              <a:rPr lang="ro-RO">
                <a:cs typeface="Calibri"/>
              </a:rPr>
              <a:t> for </a:t>
            </a:r>
            <a:r>
              <a:rPr lang="ro-RO" err="1">
                <a:cs typeface="Calibri"/>
              </a:rPr>
              <a:t>each</a:t>
            </a:r>
            <a:r>
              <a:rPr lang="ro-RO">
                <a:cs typeface="Calibri"/>
              </a:rPr>
              <a:t> training </a:t>
            </a:r>
            <a:r>
              <a:rPr lang="ro-RO" err="1">
                <a:cs typeface="Calibri"/>
              </a:rPr>
              <a:t>image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thus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obtaining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centroids</a:t>
            </a:r>
            <a:r>
              <a:rPr lang="ro-RO">
                <a:cs typeface="Calibri"/>
              </a:rPr>
              <a:t>, </a:t>
            </a:r>
            <a:r>
              <a:rPr lang="ro-RO" err="1">
                <a:cs typeface="Calibri"/>
              </a:rPr>
              <a:t>which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we</a:t>
            </a:r>
            <a:r>
              <a:rPr lang="ro-RO">
                <a:cs typeface="Calibri"/>
              </a:rPr>
              <a:t> refer 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 as </a:t>
            </a:r>
            <a:r>
              <a:rPr lang="ro-RO" err="1">
                <a:cs typeface="Calibri"/>
              </a:rPr>
              <a:t>words</a:t>
            </a:r>
          </a:p>
          <a:p>
            <a:r>
              <a:rPr lang="ro-RO" err="1">
                <a:cs typeface="Calibri"/>
              </a:rPr>
              <a:t>These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centroids</a:t>
            </a:r>
            <a:r>
              <a:rPr lang="ro-RO">
                <a:cs typeface="Calibri"/>
              </a:rPr>
              <a:t> are </a:t>
            </a:r>
            <a:r>
              <a:rPr lang="ro-RO" err="1">
                <a:cs typeface="Calibri"/>
              </a:rPr>
              <a:t>used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construct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histogram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features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mapping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each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feature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obtained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with</a:t>
            </a:r>
            <a:r>
              <a:rPr lang="ro-RO">
                <a:cs typeface="Calibri"/>
              </a:rPr>
              <a:t> SIFT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closest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centroid</a:t>
            </a:r>
          </a:p>
          <a:p>
            <a:r>
              <a:rPr lang="ro-RO" err="1">
                <a:cs typeface="Calibri"/>
              </a:rPr>
              <a:t>Libraries</a:t>
            </a:r>
            <a:r>
              <a:rPr lang="ro-RO">
                <a:cs typeface="Calibri"/>
              </a:rPr>
              <a:t>/ </a:t>
            </a:r>
            <a:r>
              <a:rPr lang="ro-RO" err="1">
                <a:cs typeface="Calibri"/>
              </a:rPr>
              <a:t>functions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used</a:t>
            </a:r>
            <a:r>
              <a:rPr lang="ro-RO">
                <a:cs typeface="Calibri"/>
              </a:rPr>
              <a:t>: </a:t>
            </a:r>
            <a:r>
              <a:rPr lang="ro-RO" err="1">
                <a:cs typeface="Calibri"/>
              </a:rPr>
              <a:t>VLfeat</a:t>
            </a:r>
            <a:r>
              <a:rPr lang="ro-RO">
                <a:cs typeface="Calibri"/>
              </a:rPr>
              <a:t> for DSIFT, </a:t>
            </a:r>
            <a:r>
              <a:rPr lang="ro-RO" err="1">
                <a:cs typeface="Calibri"/>
              </a:rPr>
              <a:t>opencv's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kmeans</a:t>
            </a:r>
          </a:p>
          <a:p>
            <a:endParaRPr lang="ro-RO">
              <a:cs typeface="Calibri"/>
            </a:endParaRPr>
          </a:p>
          <a:p>
            <a:endParaRPr lang="ro-R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05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15323F-8B37-4541-86E7-D2C9CA1F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Training</a:t>
            </a:r>
            <a:endParaRPr lang="ro-RO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CB22CF88-CB51-45F5-BD8A-FA07F0A98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09" y="2026908"/>
            <a:ext cx="5543241" cy="4035037"/>
          </a:xfrm>
          <a:prstGeom prst="rect">
            <a:avLst/>
          </a:prstGeom>
        </p:spPr>
      </p:pic>
      <p:pic>
        <p:nvPicPr>
          <p:cNvPr id="8" name="Imagine 8">
            <a:extLst>
              <a:ext uri="{FF2B5EF4-FFF2-40B4-BE49-F238E27FC236}">
                <a16:creationId xmlns:a16="http://schemas.microsoft.com/office/drawing/2014/main" id="{7589AB7F-0C62-4599-B9B4-E999A602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1" y="1974560"/>
            <a:ext cx="5676181" cy="4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7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DC2764-4FFE-45B9-9E40-B14C3F9E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Training</a:t>
            </a:r>
            <a:endParaRPr lang="ro-RO">
              <a:ea typeface="+mj-lt"/>
              <a:cs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F646CF2-1368-462D-9645-3C637F69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>
                <a:cs typeface="Calibri"/>
              </a:rPr>
              <a:t>The </a:t>
            </a:r>
            <a:r>
              <a:rPr lang="ro-RO" err="1">
                <a:cs typeface="Calibri"/>
              </a:rPr>
              <a:t>learning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algorithm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uses</a:t>
            </a:r>
            <a:r>
              <a:rPr lang="ro-RO">
                <a:cs typeface="Calibri"/>
              </a:rPr>
              <a:t> SVM. The </a:t>
            </a:r>
            <a:r>
              <a:rPr lang="ro-RO" err="1">
                <a:cs typeface="Calibri"/>
              </a:rPr>
              <a:t>inputs</a:t>
            </a:r>
            <a:r>
              <a:rPr lang="ro-RO">
                <a:cs typeface="Calibri"/>
              </a:rPr>
              <a:t> are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labeled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histograms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features</a:t>
            </a:r>
            <a:r>
              <a:rPr lang="ro-RO">
                <a:cs typeface="Calibri"/>
              </a:rPr>
              <a:t>.</a:t>
            </a:r>
          </a:p>
          <a:p>
            <a:r>
              <a:rPr lang="ro-RO">
                <a:cs typeface="Calibri"/>
              </a:rPr>
              <a:t>The </a:t>
            </a:r>
            <a:r>
              <a:rPr lang="ro-RO" err="1">
                <a:cs typeface="Calibri"/>
              </a:rPr>
              <a:t>histograms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features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have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size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equal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number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centroids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obtained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by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k-</a:t>
            </a:r>
            <a:r>
              <a:rPr lang="ro-RO" err="1">
                <a:cs typeface="Calibri"/>
              </a:rPr>
              <a:t>means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clustering</a:t>
            </a:r>
            <a:r>
              <a:rPr lang="ro-RO">
                <a:cs typeface="Calibri"/>
              </a:rPr>
              <a:t>. </a:t>
            </a:r>
            <a:r>
              <a:rPr lang="ro-RO" err="1">
                <a:cs typeface="Calibri"/>
              </a:rPr>
              <a:t>Each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feature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image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looks</a:t>
            </a:r>
            <a:r>
              <a:rPr lang="ro-RO">
                <a:cs typeface="Calibri"/>
              </a:rPr>
              <a:t> for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centroid</a:t>
            </a:r>
            <a:r>
              <a:rPr lang="ro-RO">
                <a:cs typeface="Calibri"/>
              </a:rPr>
              <a:t> it </a:t>
            </a:r>
            <a:r>
              <a:rPr lang="ro-RO" err="1">
                <a:cs typeface="Calibri"/>
              </a:rPr>
              <a:t>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closest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increases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position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corresponding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it in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histogram</a:t>
            </a:r>
            <a:r>
              <a:rPr lang="ro-RO">
                <a:cs typeface="Calibri"/>
              </a:rPr>
              <a:t>. </a:t>
            </a:r>
            <a:r>
              <a:rPr lang="ro-RO" err="1">
                <a:cs typeface="Calibri"/>
              </a:rPr>
              <a:t>Then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histogram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normalized</a:t>
            </a:r>
          </a:p>
          <a:p>
            <a:r>
              <a:rPr lang="ro-RO">
                <a:cs typeface="Calibri"/>
              </a:rPr>
              <a:t>Multiple </a:t>
            </a:r>
            <a:r>
              <a:rPr lang="ro-RO" err="1">
                <a:cs typeface="Calibri"/>
              </a:rPr>
              <a:t>classifiers</a:t>
            </a:r>
            <a:r>
              <a:rPr lang="ro-RO">
                <a:cs typeface="Calibri"/>
              </a:rPr>
              <a:t> are </a:t>
            </a:r>
            <a:r>
              <a:rPr lang="ro-RO" err="1">
                <a:cs typeface="Calibri"/>
              </a:rPr>
              <a:t>used</a:t>
            </a:r>
            <a:r>
              <a:rPr lang="ro-RO">
                <a:cs typeface="Calibri"/>
              </a:rPr>
              <a:t> (</a:t>
            </a:r>
            <a:r>
              <a:rPr lang="ro-RO" err="1">
                <a:cs typeface="Calibri"/>
              </a:rPr>
              <a:t>One</a:t>
            </a:r>
            <a:r>
              <a:rPr lang="ro-RO">
                <a:cs typeface="Calibri"/>
              </a:rPr>
              <a:t> vs. </a:t>
            </a:r>
            <a:r>
              <a:rPr lang="ro-RO" err="1">
                <a:cs typeface="Calibri"/>
              </a:rPr>
              <a:t>All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approach</a:t>
            </a:r>
            <a:r>
              <a:rPr lang="ro-RO">
                <a:cs typeface="Calibri"/>
              </a:rPr>
              <a:t>). The </a:t>
            </a:r>
            <a:r>
              <a:rPr lang="ro-RO" err="1">
                <a:cs typeface="Calibri"/>
              </a:rPr>
              <a:t>one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which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yields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highest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probability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selected</a:t>
            </a:r>
            <a:r>
              <a:rPr lang="ro-RO">
                <a:cs typeface="Calibri"/>
              </a:rPr>
              <a:t> as </a:t>
            </a:r>
            <a:r>
              <a:rPr lang="ro-RO" err="1">
                <a:cs typeface="Calibri"/>
              </a:rPr>
              <a:t>our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predicted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class</a:t>
            </a:r>
          </a:p>
          <a:p>
            <a:r>
              <a:rPr lang="ro-RO" err="1">
                <a:cs typeface="Calibri"/>
              </a:rPr>
              <a:t>Functions</a:t>
            </a:r>
            <a:r>
              <a:rPr lang="ro-RO">
                <a:cs typeface="Calibri"/>
              </a:rPr>
              <a:t>: </a:t>
            </a:r>
            <a:r>
              <a:rPr lang="ro-RO" err="1">
                <a:cs typeface="Calibri"/>
              </a:rPr>
              <a:t>opencv's</a:t>
            </a:r>
            <a:r>
              <a:rPr lang="ro-RO">
                <a:cs typeface="Calibri"/>
              </a:rPr>
              <a:t> SVM</a:t>
            </a:r>
          </a:p>
          <a:p>
            <a:endParaRPr lang="ro-RO">
              <a:cs typeface="Calibri"/>
            </a:endParaRPr>
          </a:p>
          <a:p>
            <a:endParaRPr lang="ro-R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631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414B28-49FE-4768-8171-B54D1B38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Board </a:t>
            </a:r>
            <a:r>
              <a:rPr lang="ro-RO" err="1">
                <a:cs typeface="Calibri Light"/>
              </a:rPr>
              <a:t>reconstruction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and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result</a:t>
            </a:r>
            <a:endParaRPr lang="ro-RO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B4A6A5F-C017-42E8-B6F3-72F99772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>
                <a:cs typeface="Calibri"/>
              </a:rPr>
              <a:t>After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iterating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through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whole</a:t>
            </a:r>
            <a:r>
              <a:rPr lang="ro-RO" dirty="0">
                <a:cs typeface="Calibri"/>
              </a:rPr>
              <a:t> board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checking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each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slot</a:t>
            </a:r>
            <a:r>
              <a:rPr lang="ro-RO" dirty="0">
                <a:cs typeface="Calibri"/>
              </a:rPr>
              <a:t> for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corresponding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piece</a:t>
            </a:r>
            <a:r>
              <a:rPr lang="ro-RO" dirty="0">
                <a:cs typeface="Calibri"/>
              </a:rPr>
              <a:t>,</a:t>
            </a:r>
            <a:endParaRPr lang="ro-RO" dirty="0"/>
          </a:p>
          <a:p>
            <a:pPr marL="0" indent="0">
              <a:buNone/>
            </a:pPr>
            <a:r>
              <a:rPr lang="ro-RO" dirty="0">
                <a:cs typeface="Calibri"/>
              </a:rPr>
              <a:t>   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board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put </a:t>
            </a:r>
            <a:r>
              <a:rPr lang="ro-RO" dirty="0" err="1">
                <a:cs typeface="Calibri"/>
              </a:rPr>
              <a:t>toghether</a:t>
            </a:r>
            <a:r>
              <a:rPr lang="ro-RO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ro-RO" dirty="0">
                <a:cs typeface="Calibri"/>
              </a:rPr>
              <a:t>   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outputed</a:t>
            </a:r>
            <a:r>
              <a:rPr lang="ro-RO" dirty="0">
                <a:cs typeface="Calibri"/>
              </a:rPr>
              <a:t> as a </a:t>
            </a:r>
            <a:r>
              <a:rPr lang="ro-RO" dirty="0" err="1">
                <a:cs typeface="Calibri"/>
              </a:rPr>
              <a:t>matrix</a:t>
            </a:r>
            <a:endParaRPr lang="ro-RO" dirty="0">
              <a:cs typeface="Calibri"/>
            </a:endParaRPr>
          </a:p>
          <a:p>
            <a:r>
              <a:rPr lang="ro-RO" dirty="0">
                <a:cs typeface="Calibri"/>
              </a:rPr>
              <a:t>The </a:t>
            </a:r>
            <a:r>
              <a:rPr lang="ro-RO" dirty="0" err="1">
                <a:cs typeface="Calibri"/>
              </a:rPr>
              <a:t>results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have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around</a:t>
            </a:r>
            <a:r>
              <a:rPr lang="ro-RO" dirty="0">
                <a:cs typeface="Calibri"/>
              </a:rPr>
              <a:t> 40 %</a:t>
            </a:r>
          </a:p>
          <a:p>
            <a:pPr marL="0" indent="0">
              <a:buNone/>
            </a:pPr>
            <a:r>
              <a:rPr lang="ro-RO" dirty="0">
                <a:cs typeface="Calibri"/>
              </a:rPr>
              <a:t>   </a:t>
            </a:r>
            <a:r>
              <a:rPr lang="ro-RO" dirty="0" err="1">
                <a:cs typeface="Calibri"/>
              </a:rPr>
              <a:t>accuracy</a:t>
            </a:r>
          </a:p>
          <a:p>
            <a:endParaRPr lang="ro-RO">
              <a:cs typeface="Calibri"/>
            </a:endParaRPr>
          </a:p>
        </p:txBody>
      </p:sp>
      <p:pic>
        <p:nvPicPr>
          <p:cNvPr id="4" name="Imagine 4" descr="O imagine care conține interior&#10;&#10;Descrierea a fost generată cu un grad mare de încredere">
            <a:extLst>
              <a:ext uri="{FF2B5EF4-FFF2-40B4-BE49-F238E27FC236}">
                <a16:creationId xmlns:a16="http://schemas.microsoft.com/office/drawing/2014/main" id="{8AAADCA8-9AFE-4F2A-B201-AE51E48B2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91" y="2336272"/>
            <a:ext cx="6366295" cy="42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8851B7-7475-40D5-A4AE-2134E3C5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cs typeface="Calibri Light"/>
              </a:rPr>
              <a:t>Conclusion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B29C2D2-54BB-49F1-9D54-98413B6C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have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proved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kind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approach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piece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recognition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has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some</a:t>
            </a:r>
            <a:r>
              <a:rPr lang="ro-RO" dirty="0">
                <a:cs typeface="Calibri"/>
              </a:rPr>
              <a:t> merit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could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looked</a:t>
            </a:r>
            <a:r>
              <a:rPr lang="ro-RO" dirty="0">
                <a:cs typeface="Calibri"/>
              </a:rPr>
              <a:t> more </a:t>
            </a:r>
            <a:r>
              <a:rPr lang="ro-RO" dirty="0" err="1">
                <a:cs typeface="Calibri"/>
              </a:rPr>
              <a:t>into</a:t>
            </a:r>
          </a:p>
          <a:p>
            <a:r>
              <a:rPr lang="ro-RO" dirty="0" err="1">
                <a:cs typeface="Calibri"/>
              </a:rPr>
              <a:t>Some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problems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arise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should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improved</a:t>
            </a:r>
            <a:r>
              <a:rPr lang="ro-RO" dirty="0">
                <a:cs typeface="Calibri"/>
              </a:rPr>
              <a:t>:</a:t>
            </a:r>
          </a:p>
          <a:p>
            <a:pPr lvl="1"/>
            <a:r>
              <a:rPr lang="ro-RO" dirty="0" err="1">
                <a:cs typeface="Calibri"/>
              </a:rPr>
              <a:t>Low</a:t>
            </a:r>
            <a:r>
              <a:rPr lang="ro-RO" dirty="0">
                <a:cs typeface="Calibri"/>
              </a:rPr>
              <a:t> data </a:t>
            </a:r>
            <a:r>
              <a:rPr lang="ro-RO" dirty="0" err="1">
                <a:cs typeface="Calibri"/>
              </a:rPr>
              <a:t>availability</a:t>
            </a:r>
          </a:p>
          <a:p>
            <a:pPr lvl="1"/>
            <a:r>
              <a:rPr lang="ro-RO" dirty="0">
                <a:cs typeface="Calibri"/>
              </a:rPr>
              <a:t>Optimal </a:t>
            </a:r>
            <a:r>
              <a:rPr lang="ro-RO" dirty="0" err="1">
                <a:cs typeface="Calibri"/>
              </a:rPr>
              <a:t>size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bounding</a:t>
            </a:r>
            <a:r>
              <a:rPr lang="ro-RO" dirty="0">
                <a:cs typeface="Calibri"/>
              </a:rPr>
              <a:t> box</a:t>
            </a:r>
          </a:p>
          <a:p>
            <a:pPr lvl="1"/>
            <a:r>
              <a:rPr lang="ro-RO" dirty="0" err="1">
                <a:cs typeface="Calibri"/>
              </a:rPr>
              <a:t>Classification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algorithm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improvement</a:t>
            </a:r>
          </a:p>
          <a:p>
            <a:pPr lvl="1"/>
            <a:r>
              <a:rPr lang="ro-RO" dirty="0">
                <a:cs typeface="Calibri"/>
              </a:rPr>
              <a:t>Automatic board </a:t>
            </a:r>
            <a:r>
              <a:rPr lang="ro-RO" dirty="0" err="1">
                <a:cs typeface="Calibri"/>
              </a:rPr>
              <a:t>recognition</a:t>
            </a:r>
          </a:p>
          <a:p>
            <a:pPr marL="457200" lvl="1" indent="0">
              <a:buNone/>
            </a:pPr>
            <a:endParaRPr lang="ro-RO" dirty="0">
              <a:cs typeface="Calibri"/>
            </a:endParaRPr>
          </a:p>
          <a:p>
            <a:pPr marL="457200" lvl="1" indent="0">
              <a:buNone/>
            </a:pPr>
            <a:r>
              <a:rPr lang="ro-RO" sz="2800" b="1" dirty="0" err="1">
                <a:cs typeface="Calibri"/>
              </a:rPr>
              <a:t>Discussion</a:t>
            </a:r>
            <a:r>
              <a:rPr lang="ro-RO" sz="2800" b="1" dirty="0">
                <a:cs typeface="Calibri"/>
              </a:rPr>
              <a:t>! </a:t>
            </a:r>
          </a:p>
          <a:p>
            <a:pPr marL="457200" lvl="1" indent="0">
              <a:buNone/>
            </a:pPr>
            <a:r>
              <a:rPr lang="ro-RO" sz="2800" b="1" dirty="0">
                <a:cs typeface="Calibri"/>
              </a:rPr>
              <a:t>         - </a:t>
            </a:r>
            <a:r>
              <a:rPr lang="ro-RO" sz="2800" b="1" dirty="0" err="1">
                <a:cs typeface="Calibri"/>
              </a:rPr>
              <a:t>Bounding</a:t>
            </a:r>
            <a:r>
              <a:rPr lang="ro-RO" sz="2800" b="1" dirty="0">
                <a:cs typeface="Calibri"/>
              </a:rPr>
              <a:t> box </a:t>
            </a:r>
            <a:r>
              <a:rPr lang="ro-RO" sz="2800" b="1" dirty="0" err="1">
                <a:cs typeface="Calibri"/>
              </a:rPr>
              <a:t>size</a:t>
            </a:r>
            <a:r>
              <a:rPr lang="ro-RO" sz="2800" b="1" dirty="0">
                <a:cs typeface="Calibri"/>
              </a:rPr>
              <a:t> – multiple </a:t>
            </a:r>
            <a:r>
              <a:rPr lang="ro-RO" sz="2800" b="1" dirty="0" err="1">
                <a:cs typeface="Calibri"/>
              </a:rPr>
              <a:t>ratios</a:t>
            </a:r>
            <a:r>
              <a:rPr lang="ro-RO" sz="2800" b="1" dirty="0">
                <a:cs typeface="Calibri"/>
              </a:rPr>
              <a:t> </a:t>
            </a:r>
            <a:r>
              <a:rPr lang="ro-RO" sz="2800" b="1" dirty="0" err="1">
                <a:cs typeface="Calibri"/>
              </a:rPr>
              <a:t>and</a:t>
            </a:r>
            <a:r>
              <a:rPr lang="ro-RO" sz="2800" b="1" dirty="0">
                <a:cs typeface="Calibri"/>
              </a:rPr>
              <a:t> </a:t>
            </a:r>
            <a:r>
              <a:rPr lang="ro-RO" sz="2800" b="1" dirty="0" err="1">
                <a:cs typeface="Calibri"/>
              </a:rPr>
              <a:t>feature</a:t>
            </a:r>
            <a:r>
              <a:rPr lang="ro-RO" sz="2800" b="1" dirty="0">
                <a:cs typeface="Calibri"/>
              </a:rPr>
              <a:t> </a:t>
            </a:r>
            <a:r>
              <a:rPr lang="ro-RO" sz="2800" b="1" dirty="0" err="1">
                <a:cs typeface="Calibri"/>
              </a:rPr>
              <a:t>duplication</a:t>
            </a:r>
          </a:p>
        </p:txBody>
      </p:sp>
    </p:spTree>
    <p:extLst>
      <p:ext uri="{BB962C8B-B14F-4D97-AF65-F5344CB8AC3E}">
        <p14:creationId xmlns:p14="http://schemas.microsoft.com/office/powerpoint/2010/main" val="188645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6CA0D9-2D29-4529-96DC-DCCB53AB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cs typeface="Calibri Light"/>
              </a:rPr>
              <a:t>Bibliography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D7F948-4DF3-4CF0-B76C-4F2F70C4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  <a:hlinkClick r:id="rId2"/>
              </a:rPr>
              <a:t>https://web.stanford.edu/class/cs231a/prev_projects_2016/CS_231A_Final_Report.pdf</a:t>
            </a:r>
            <a:r>
              <a:rPr lang="ro-RO" dirty="0">
                <a:cs typeface="Calibri"/>
              </a:rPr>
              <a:t> - </a:t>
            </a:r>
            <a:r>
              <a:rPr lang="ro-RO" dirty="0" err="1">
                <a:cs typeface="Calibri"/>
              </a:rPr>
              <a:t>chess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vision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research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paper</a:t>
            </a:r>
          </a:p>
          <a:p>
            <a:r>
              <a:rPr lang="ro-RO" dirty="0">
                <a:cs typeface="Calibri"/>
                <a:hlinkClick r:id="rId3"/>
              </a:rPr>
              <a:t>http://www.vlfeat.org/overview/dsift.html</a:t>
            </a:r>
            <a:r>
              <a:rPr lang="ro-RO" dirty="0">
                <a:cs typeface="Calibri"/>
              </a:rPr>
              <a:t> - </a:t>
            </a:r>
            <a:r>
              <a:rPr lang="ro-RO" dirty="0" err="1">
                <a:cs typeface="Calibri"/>
              </a:rPr>
              <a:t>VLFeat</a:t>
            </a:r>
            <a:r>
              <a:rPr lang="ro-RO" dirty="0">
                <a:cs typeface="Calibri"/>
              </a:rPr>
              <a:t> DSIFT </a:t>
            </a:r>
            <a:r>
              <a:rPr lang="ro-RO" dirty="0" err="1">
                <a:cs typeface="Calibri"/>
              </a:rPr>
              <a:t>documentaiton</a:t>
            </a:r>
          </a:p>
          <a:p>
            <a:r>
              <a:rPr lang="ro-RO" dirty="0">
                <a:cs typeface="Calibri"/>
                <a:hlinkClick r:id="rId4"/>
              </a:rPr>
              <a:t>http://answers.opencv.org/questions/</a:t>
            </a:r>
            <a:r>
              <a:rPr lang="ro-RO" dirty="0">
                <a:cs typeface="Calibri"/>
              </a:rPr>
              <a:t> - </a:t>
            </a:r>
            <a:r>
              <a:rPr lang="ro-RO" dirty="0" err="1">
                <a:cs typeface="Calibri"/>
              </a:rPr>
              <a:t>Machine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learning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questions</a:t>
            </a:r>
            <a:r>
              <a:rPr lang="ro-RO" dirty="0">
                <a:cs typeface="Calibri"/>
              </a:rPr>
              <a:t> (</a:t>
            </a:r>
            <a:r>
              <a:rPr lang="ro-RO" dirty="0" err="1">
                <a:cs typeface="Calibri"/>
              </a:rPr>
              <a:t>openCV</a:t>
            </a:r>
            <a:r>
              <a:rPr lang="ro-RO" dirty="0">
                <a:cs typeface="Calibri"/>
              </a:rPr>
              <a:t>)</a:t>
            </a:r>
          </a:p>
          <a:p>
            <a:r>
              <a:rPr lang="ro-RO" dirty="0">
                <a:cs typeface="Calibri"/>
                <a:hlinkClick r:id="rId5"/>
              </a:rPr>
              <a:t>https://en.wikipedia.org/wiki/Scale-invariant_feature_transform</a:t>
            </a:r>
            <a:r>
              <a:rPr lang="ro-RO" dirty="0">
                <a:cs typeface="Calibri"/>
              </a:rPr>
              <a:t> - </a:t>
            </a:r>
            <a:r>
              <a:rPr lang="ro-RO" dirty="0" err="1">
                <a:cs typeface="Calibri"/>
              </a:rPr>
              <a:t>understanding</a:t>
            </a:r>
            <a:r>
              <a:rPr lang="ro-RO" dirty="0">
                <a:cs typeface="Calibri"/>
              </a:rPr>
              <a:t> SIFT</a:t>
            </a:r>
          </a:p>
        </p:txBody>
      </p:sp>
    </p:spTree>
    <p:extLst>
      <p:ext uri="{BB962C8B-B14F-4D97-AF65-F5344CB8AC3E}">
        <p14:creationId xmlns:p14="http://schemas.microsoft.com/office/powerpoint/2010/main" val="41966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826F0F-7C31-4E47-A5BF-6E209A31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60" y="2248559"/>
            <a:ext cx="10515600" cy="1325563"/>
          </a:xfrm>
        </p:spPr>
        <p:txBody>
          <a:bodyPr/>
          <a:lstStyle/>
          <a:p>
            <a:pPr algn="ctr"/>
            <a:r>
              <a:rPr lang="ro-RO" dirty="0" err="1">
                <a:cs typeface="Calibri Light"/>
              </a:rPr>
              <a:t>Thank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you</a:t>
            </a:r>
            <a:r>
              <a:rPr lang="ro-RO" dirty="0">
                <a:cs typeface="Calibri Light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4612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9BF573-BB77-4C3F-8DB0-EA59650F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cs typeface="Calibri Light"/>
              </a:rPr>
              <a:t>Introduction</a:t>
            </a:r>
            <a:endParaRPr lang="ro-RO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50F7B95-3970-430F-8ACD-37C6FBA2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>
                <a:cs typeface="Calibri"/>
              </a:rPr>
              <a:t>The </a:t>
            </a:r>
            <a:r>
              <a:rPr lang="ro-RO" err="1">
                <a:cs typeface="Calibri"/>
              </a:rPr>
              <a:t>recording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moves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during</a:t>
            </a:r>
            <a:r>
              <a:rPr lang="ro-RO">
                <a:cs typeface="Calibri"/>
              </a:rPr>
              <a:t> a </a:t>
            </a:r>
            <a:r>
              <a:rPr lang="ro-RO" err="1">
                <a:cs typeface="Calibri"/>
              </a:rPr>
              <a:t>chess</a:t>
            </a:r>
            <a:r>
              <a:rPr lang="ro-RO">
                <a:cs typeface="Calibri"/>
              </a:rPr>
              <a:t> game </a:t>
            </a:r>
            <a:r>
              <a:rPr lang="ro-RO" err="1">
                <a:cs typeface="Calibri"/>
              </a:rPr>
              <a:t>is</a:t>
            </a:r>
            <a:r>
              <a:rPr lang="ro-RO">
                <a:cs typeface="Calibri"/>
              </a:rPr>
              <a:t> a </a:t>
            </a:r>
            <a:r>
              <a:rPr lang="ro-RO" err="1">
                <a:cs typeface="Calibri"/>
              </a:rPr>
              <a:t>tedious</a:t>
            </a:r>
            <a:r>
              <a:rPr lang="ro-RO">
                <a:cs typeface="Calibri"/>
              </a:rPr>
              <a:t> manual task </a:t>
            </a:r>
            <a:r>
              <a:rPr lang="ro-RO" err="1">
                <a:cs typeface="Calibri"/>
              </a:rPr>
              <a:t>that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impedes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flow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game, </a:t>
            </a:r>
            <a:r>
              <a:rPr lang="ro-RO" err="1">
                <a:cs typeface="Calibri"/>
              </a:rPr>
              <a:t>especially</a:t>
            </a:r>
            <a:r>
              <a:rPr lang="ro-RO">
                <a:cs typeface="Calibri"/>
              </a:rPr>
              <a:t> in </a:t>
            </a:r>
            <a:r>
              <a:rPr lang="ro-RO" err="1">
                <a:cs typeface="Calibri"/>
              </a:rPr>
              <a:t>formats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such</a:t>
            </a:r>
            <a:r>
              <a:rPr lang="ro-RO">
                <a:cs typeface="Calibri"/>
              </a:rPr>
              <a:t> as </a:t>
            </a:r>
            <a:r>
              <a:rPr lang="ro-RO" err="1">
                <a:cs typeface="Calibri"/>
              </a:rPr>
              <a:t>speed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chess</a:t>
            </a:r>
          </a:p>
          <a:p>
            <a:r>
              <a:rPr lang="ro-RO">
                <a:cs typeface="Calibri"/>
              </a:rPr>
              <a:t>More </a:t>
            </a:r>
            <a:r>
              <a:rPr lang="ro-RO" err="1">
                <a:cs typeface="Calibri"/>
              </a:rPr>
              <a:t>recently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chess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playing</a:t>
            </a:r>
            <a:r>
              <a:rPr lang="ro-RO">
                <a:cs typeface="Calibri"/>
              </a:rPr>
              <a:t> AI </a:t>
            </a:r>
            <a:r>
              <a:rPr lang="ro-RO" err="1">
                <a:cs typeface="Calibri"/>
              </a:rPr>
              <a:t>have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relied</a:t>
            </a:r>
            <a:r>
              <a:rPr lang="ro-RO">
                <a:cs typeface="Calibri"/>
              </a:rPr>
              <a:t> on </a:t>
            </a:r>
            <a:r>
              <a:rPr lang="ro-RO" err="1">
                <a:cs typeface="Calibri"/>
              </a:rPr>
              <a:t>either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specialized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equipment</a:t>
            </a:r>
            <a:r>
              <a:rPr lang="ro-RO">
                <a:cs typeface="Calibri"/>
              </a:rPr>
              <a:t> or </a:t>
            </a:r>
            <a:r>
              <a:rPr lang="ro-RO" err="1">
                <a:cs typeface="Calibri"/>
              </a:rPr>
              <a:t>human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assistance</a:t>
            </a:r>
            <a:r>
              <a:rPr lang="ro-RO">
                <a:cs typeface="Calibri"/>
              </a:rPr>
              <a:t> in </a:t>
            </a:r>
            <a:r>
              <a:rPr lang="ro-RO" err="1">
                <a:cs typeface="Calibri"/>
              </a:rPr>
              <a:t>order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function</a:t>
            </a:r>
            <a:r>
              <a:rPr lang="ro-RO">
                <a:cs typeface="Calibri"/>
              </a:rPr>
              <a:t>.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 create an </a:t>
            </a:r>
            <a:r>
              <a:rPr lang="ro-RO" err="1">
                <a:cs typeface="Calibri"/>
              </a:rPr>
              <a:t>autonomous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chess-playing</a:t>
            </a:r>
            <a:r>
              <a:rPr lang="ro-RO">
                <a:cs typeface="Calibri"/>
              </a:rPr>
              <a:t> robot </a:t>
            </a:r>
            <a:r>
              <a:rPr lang="ro-RO" err="1">
                <a:cs typeface="Calibri"/>
              </a:rPr>
              <a:t>would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require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ability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detect</a:t>
            </a:r>
            <a:r>
              <a:rPr lang="ro-RO">
                <a:cs typeface="Calibri"/>
              </a:rPr>
              <a:t> a </a:t>
            </a:r>
            <a:r>
              <a:rPr lang="ro-RO" err="1">
                <a:cs typeface="Calibri"/>
              </a:rPr>
              <a:t>chessboard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through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vision</a:t>
            </a:r>
            <a:r>
              <a:rPr lang="ro-RO">
                <a:cs typeface="Calibri"/>
              </a:rPr>
              <a:t>.</a:t>
            </a:r>
          </a:p>
          <a:p>
            <a:r>
              <a:rPr lang="ro-RO" err="1">
                <a:cs typeface="Calibri"/>
              </a:rPr>
              <a:t>This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where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this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project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intervenes</a:t>
            </a:r>
            <a:r>
              <a:rPr lang="ro-RO">
                <a:cs typeface="Calibri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8360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988829-B66D-4421-BAB9-258EA72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State of </a:t>
            </a:r>
            <a:r>
              <a:rPr lang="ro-RO" err="1">
                <a:cs typeface="Calibri Light"/>
              </a:rPr>
              <a:t>the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Art</a:t>
            </a:r>
            <a:endParaRPr lang="ro-RO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306CC70-0F72-4226-B34A-110BC704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o-RO" err="1">
                <a:cs typeface="Calibri"/>
              </a:rPr>
              <a:t>Most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previous</a:t>
            </a:r>
            <a:r>
              <a:rPr lang="ro-RO">
                <a:cs typeface="Calibri"/>
              </a:rPr>
              <a:t> computer </a:t>
            </a:r>
            <a:r>
              <a:rPr lang="ro-RO" err="1">
                <a:cs typeface="Calibri"/>
              </a:rPr>
              <a:t>vision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work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related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chess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has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focused</a:t>
            </a:r>
            <a:r>
              <a:rPr lang="ro-RO">
                <a:cs typeface="Calibri"/>
              </a:rPr>
              <a:t> on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area</a:t>
            </a:r>
            <a:r>
              <a:rPr lang="ro-RO">
                <a:cs typeface="Calibri"/>
              </a:rPr>
              <a:t> of board </a:t>
            </a:r>
            <a:r>
              <a:rPr lang="ro-RO" err="1">
                <a:cs typeface="Calibri"/>
              </a:rPr>
              <a:t>recognition</a:t>
            </a:r>
            <a:r>
              <a:rPr lang="ro-RO">
                <a:cs typeface="Calibri"/>
              </a:rPr>
              <a:t>. General </a:t>
            </a:r>
            <a:r>
              <a:rPr lang="ro-RO" err="1">
                <a:cs typeface="Calibri"/>
              </a:rPr>
              <a:t>techniques</a:t>
            </a:r>
            <a:r>
              <a:rPr lang="ro-RO">
                <a:cs typeface="Calibri"/>
              </a:rPr>
              <a:t> for board </a:t>
            </a:r>
            <a:r>
              <a:rPr lang="ro-RO" err="1">
                <a:cs typeface="Calibri"/>
              </a:rPr>
              <a:t>recognition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can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separated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into</a:t>
            </a:r>
            <a:r>
              <a:rPr lang="ro-RO">
                <a:cs typeface="Calibri"/>
              </a:rPr>
              <a:t> corner-</a:t>
            </a:r>
            <a:r>
              <a:rPr lang="ro-RO" err="1">
                <a:cs typeface="Calibri"/>
              </a:rPr>
              <a:t>based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approaches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line-</a:t>
            </a:r>
            <a:r>
              <a:rPr lang="ro-RO" err="1">
                <a:cs typeface="Calibri"/>
              </a:rPr>
              <a:t>based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approaches</a:t>
            </a:r>
            <a:r>
              <a:rPr lang="ro-RO">
                <a:cs typeface="Calibri"/>
              </a:rPr>
              <a:t>.</a:t>
            </a:r>
          </a:p>
          <a:p>
            <a:r>
              <a:rPr lang="ro-RO">
                <a:cs typeface="Calibri"/>
              </a:rPr>
              <a:t>Corner-</a:t>
            </a:r>
            <a:r>
              <a:rPr lang="ro-RO" err="1">
                <a:cs typeface="Calibri"/>
              </a:rPr>
              <a:t>based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approaches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use</a:t>
            </a:r>
            <a:r>
              <a:rPr lang="ro-RO">
                <a:cs typeface="Calibri"/>
              </a:rPr>
              <a:t> corner </a:t>
            </a:r>
            <a:r>
              <a:rPr lang="ro-RO" err="1">
                <a:cs typeface="Calibri"/>
              </a:rPr>
              <a:t>detection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then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either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perform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Hough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transforms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identify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lines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 board or </a:t>
            </a:r>
            <a:r>
              <a:rPr lang="ro-RO" err="1">
                <a:cs typeface="Calibri"/>
              </a:rPr>
              <a:t>assign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coordinates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corners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directly</a:t>
            </a:r>
          </a:p>
          <a:p>
            <a:r>
              <a:rPr lang="ro-RO">
                <a:cs typeface="Calibri"/>
              </a:rPr>
              <a:t>Line-</a:t>
            </a:r>
            <a:r>
              <a:rPr lang="ro-RO" err="1">
                <a:cs typeface="Calibri"/>
              </a:rPr>
              <a:t>based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approaches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use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edge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detection</a:t>
            </a:r>
            <a:r>
              <a:rPr lang="ro-RO">
                <a:cs typeface="Calibri"/>
              </a:rPr>
              <a:t> on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input </a:t>
            </a:r>
            <a:r>
              <a:rPr lang="ro-RO" err="1">
                <a:cs typeface="Calibri"/>
              </a:rPr>
              <a:t>image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identify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lines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chess</a:t>
            </a:r>
            <a:r>
              <a:rPr lang="ro-RO">
                <a:cs typeface="Calibri"/>
              </a:rPr>
              <a:t> board. </a:t>
            </a:r>
            <a:r>
              <a:rPr lang="ro-RO" err="1">
                <a:cs typeface="Calibri"/>
              </a:rPr>
              <a:t>Domain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knowledge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such</a:t>
            </a:r>
            <a:r>
              <a:rPr lang="ro-RO">
                <a:cs typeface="Calibri"/>
              </a:rPr>
              <a:t> as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fact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that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board </a:t>
            </a:r>
            <a:r>
              <a:rPr lang="ro-RO" err="1">
                <a:cs typeface="Calibri"/>
              </a:rPr>
              <a:t>can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identified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by</a:t>
            </a:r>
            <a:r>
              <a:rPr lang="ro-RO">
                <a:cs typeface="Calibri"/>
              </a:rPr>
              <a:t> 18 total </a:t>
            </a:r>
            <a:r>
              <a:rPr lang="ro-RO" err="1">
                <a:cs typeface="Calibri"/>
              </a:rPr>
              <a:t>lines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orientations</a:t>
            </a:r>
            <a:r>
              <a:rPr lang="ro-RO">
                <a:cs typeface="Calibri"/>
              </a:rPr>
              <a:t> of half </a:t>
            </a:r>
            <a:r>
              <a:rPr lang="ro-RO" err="1">
                <a:cs typeface="Calibri"/>
              </a:rPr>
              <a:t>those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lines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will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orthogonal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other</a:t>
            </a:r>
            <a:r>
              <a:rPr lang="ro-RO">
                <a:cs typeface="Calibri"/>
              </a:rPr>
              <a:t> half, </a:t>
            </a:r>
            <a:r>
              <a:rPr lang="ro-RO" err="1">
                <a:cs typeface="Calibri"/>
              </a:rPr>
              <a:t>makes</a:t>
            </a:r>
            <a:r>
              <a:rPr lang="ro-RO">
                <a:cs typeface="Calibri"/>
              </a:rPr>
              <a:t> line-</a:t>
            </a:r>
            <a:r>
              <a:rPr lang="ro-RO" err="1">
                <a:cs typeface="Calibri"/>
              </a:rPr>
              <a:t>based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approaches</a:t>
            </a:r>
            <a:r>
              <a:rPr lang="ro-RO">
                <a:cs typeface="Calibri"/>
              </a:rPr>
              <a:t> more robust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noise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therefore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more popular </a:t>
            </a:r>
            <a:r>
              <a:rPr lang="ro-RO" err="1">
                <a:cs typeface="Calibri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9077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7ABCBB-1258-4332-976F-E9F89AE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State of </a:t>
            </a:r>
            <a:r>
              <a:rPr lang="ro-RO" err="1">
                <a:cs typeface="Calibri Light"/>
              </a:rPr>
              <a:t>the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Art</a:t>
            </a:r>
            <a:endParaRPr lang="ro-RO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F34E71F-4B2A-4275-8F9D-8ABAE877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o-RO" err="1">
                <a:cs typeface="Calibri"/>
              </a:rPr>
              <a:t>Not</a:t>
            </a:r>
            <a:r>
              <a:rPr lang="ro-RO">
                <a:cs typeface="Calibri"/>
              </a:rPr>
              <a:t> as </a:t>
            </a:r>
            <a:r>
              <a:rPr lang="ro-RO" err="1">
                <a:cs typeface="Calibri"/>
              </a:rPr>
              <a:t>much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work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has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gone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into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recognition</a:t>
            </a:r>
            <a:r>
              <a:rPr lang="ro-RO">
                <a:cs typeface="Calibri"/>
              </a:rPr>
              <a:t>.</a:t>
            </a:r>
          </a:p>
          <a:p>
            <a:r>
              <a:rPr lang="ro-RO">
                <a:cs typeface="Calibri"/>
              </a:rPr>
              <a:t>Game-</a:t>
            </a:r>
            <a:r>
              <a:rPr lang="ro-RO" err="1">
                <a:cs typeface="Calibri"/>
              </a:rPr>
              <a:t>tracking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applications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assume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starting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positions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there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can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use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differences</a:t>
            </a:r>
            <a:r>
              <a:rPr lang="ro-RO">
                <a:cs typeface="Calibri"/>
              </a:rPr>
              <a:t> in </a:t>
            </a:r>
            <a:r>
              <a:rPr lang="ro-RO" err="1">
                <a:cs typeface="Calibri"/>
              </a:rPr>
              <a:t>intensity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values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after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each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move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track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movement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.</a:t>
            </a:r>
          </a:p>
          <a:p>
            <a:r>
              <a:rPr lang="ro-RO" err="1">
                <a:cs typeface="Calibri"/>
              </a:rPr>
              <a:t>Techniques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that</a:t>
            </a:r>
            <a:r>
              <a:rPr lang="ro-RO">
                <a:cs typeface="Calibri"/>
              </a:rPr>
              <a:t> do </a:t>
            </a:r>
            <a:r>
              <a:rPr lang="ro-RO" err="1">
                <a:cs typeface="Calibri"/>
              </a:rPr>
              <a:t>not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assume</a:t>
            </a:r>
            <a:r>
              <a:rPr lang="ro-RO">
                <a:cs typeface="Calibri"/>
              </a:rPr>
              <a:t> a </a:t>
            </a:r>
            <a:r>
              <a:rPr lang="ro-RO" err="1">
                <a:cs typeface="Calibri"/>
              </a:rPr>
              <a:t>starting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position</a:t>
            </a:r>
            <a:r>
              <a:rPr lang="ro-RO">
                <a:cs typeface="Calibri"/>
              </a:rPr>
              <a:t> focus on color </a:t>
            </a:r>
            <a:r>
              <a:rPr lang="ro-RO" err="1">
                <a:cs typeface="Calibri"/>
              </a:rPr>
              <a:t>segmentation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detect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use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shape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descriptors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identify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them</a:t>
            </a:r>
            <a:r>
              <a:rPr lang="ro-RO">
                <a:cs typeface="Calibri"/>
              </a:rPr>
              <a:t>.</a:t>
            </a:r>
          </a:p>
          <a:p>
            <a:r>
              <a:rPr lang="ro-RO" err="1">
                <a:cs typeface="Calibri"/>
              </a:rPr>
              <a:t>However</a:t>
            </a:r>
            <a:r>
              <a:rPr lang="ro-RO">
                <a:cs typeface="Calibri"/>
              </a:rPr>
              <a:t>, color </a:t>
            </a:r>
            <a:r>
              <a:rPr lang="ro-RO" err="1">
                <a:cs typeface="Calibri"/>
              </a:rPr>
              <a:t>segmentation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often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relies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heavily</a:t>
            </a:r>
            <a:r>
              <a:rPr lang="ro-RO">
                <a:cs typeface="Calibri"/>
              </a:rPr>
              <a:t> on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ability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distinguish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four</a:t>
            </a:r>
            <a:r>
              <a:rPr lang="ro-RO">
                <a:cs typeface="Calibri"/>
              </a:rPr>
              <a:t> major </a:t>
            </a:r>
            <a:r>
              <a:rPr lang="ro-RO" err="1">
                <a:cs typeface="Calibri"/>
              </a:rPr>
              <a:t>colors</a:t>
            </a:r>
            <a:r>
              <a:rPr lang="ro-RO">
                <a:cs typeface="Calibri"/>
              </a:rPr>
              <a:t> on a </a:t>
            </a:r>
            <a:r>
              <a:rPr lang="ro-RO" err="1">
                <a:cs typeface="Calibri"/>
              </a:rPr>
              <a:t>chessboard</a:t>
            </a:r>
            <a:r>
              <a:rPr lang="ro-RO">
                <a:cs typeface="Calibri"/>
              </a:rPr>
              <a:t> –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colors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white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squares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black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squares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white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black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. </a:t>
            </a:r>
            <a:r>
              <a:rPr lang="ro-RO" err="1">
                <a:cs typeface="Calibri"/>
              </a:rPr>
              <a:t>Often</a:t>
            </a:r>
            <a:r>
              <a:rPr lang="ro-RO">
                <a:cs typeface="Calibri"/>
              </a:rPr>
              <a:t>, </a:t>
            </a:r>
            <a:r>
              <a:rPr lang="ro-RO" err="1">
                <a:cs typeface="Calibri"/>
              </a:rPr>
              <a:t>squares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and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same color are </a:t>
            </a:r>
            <a:r>
              <a:rPr lang="ro-RO" err="1">
                <a:cs typeface="Calibri"/>
              </a:rPr>
              <a:t>difficult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distinguish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so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unreasonable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constraints</a:t>
            </a:r>
            <a:r>
              <a:rPr lang="ro-RO">
                <a:cs typeface="Calibri"/>
              </a:rPr>
              <a:t> must </a:t>
            </a:r>
            <a:r>
              <a:rPr lang="ro-RO" err="1">
                <a:cs typeface="Calibri"/>
              </a:rPr>
              <a:t>be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placed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such</a:t>
            </a:r>
            <a:r>
              <a:rPr lang="ro-RO">
                <a:cs typeface="Calibri"/>
              </a:rPr>
              <a:t> as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usage</a:t>
            </a:r>
            <a:r>
              <a:rPr lang="ro-RO">
                <a:cs typeface="Calibri"/>
              </a:rPr>
              <a:t> of a </a:t>
            </a:r>
            <a:r>
              <a:rPr lang="ro-RO" err="1">
                <a:cs typeface="Calibri"/>
              </a:rPr>
              <a:t>red-and-green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chessboard</a:t>
            </a:r>
            <a:endParaRPr lang="ro-RO">
              <a:cs typeface="Calibri"/>
            </a:endParaRPr>
          </a:p>
          <a:p>
            <a:endParaRPr lang="ro-R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17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38C553-0CFD-4C8B-9A77-9F3161F5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cs typeface="Calibri Light"/>
              </a:rPr>
              <a:t>Proposed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solution</a:t>
            </a:r>
            <a:endParaRPr lang="ro-RO" err="1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CAFDF234-649A-469A-AB33-A3DCA8D2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63" y="1825625"/>
            <a:ext cx="7747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4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A38989-C609-4A1B-B704-65CE2EBF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Board </a:t>
            </a:r>
            <a:r>
              <a:rPr lang="ro-RO" err="1">
                <a:cs typeface="Calibri Light"/>
              </a:rPr>
              <a:t>detection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and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transformation</a:t>
            </a:r>
            <a:endParaRPr lang="ro-RO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B28C18-D461-4F0B-A1B9-85045BE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In </a:t>
            </a:r>
            <a:r>
              <a:rPr lang="ro-RO" dirty="0" err="1">
                <a:cs typeface="Calibri"/>
              </a:rPr>
              <a:t>order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avoid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errors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while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detecting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board,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prompted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select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corners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board (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focus </a:t>
            </a:r>
            <a:r>
              <a:rPr lang="ro-RO" dirty="0" err="1">
                <a:cs typeface="Calibri"/>
              </a:rPr>
              <a:t>falling</a:t>
            </a:r>
            <a:r>
              <a:rPr lang="ro-RO" dirty="0">
                <a:cs typeface="Calibri"/>
              </a:rPr>
              <a:t> on </a:t>
            </a:r>
            <a:r>
              <a:rPr lang="ro-RO" dirty="0" err="1">
                <a:cs typeface="Calibri"/>
              </a:rPr>
              <a:t>piece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recognition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accuracy</a:t>
            </a:r>
            <a:r>
              <a:rPr lang="ro-RO" dirty="0">
                <a:cs typeface="Calibri"/>
              </a:rPr>
              <a:t>)</a:t>
            </a:r>
          </a:p>
          <a:p>
            <a:r>
              <a:rPr lang="ro-RO" dirty="0">
                <a:cs typeface="Calibri"/>
              </a:rPr>
              <a:t>The 2D </a:t>
            </a:r>
            <a:r>
              <a:rPr lang="ro-RO" dirty="0" err="1">
                <a:cs typeface="Calibri"/>
              </a:rPr>
              <a:t>coordinates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these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corners</a:t>
            </a:r>
            <a:r>
              <a:rPr lang="ro-RO" dirty="0">
                <a:cs typeface="Calibri"/>
              </a:rPr>
              <a:t> are </a:t>
            </a:r>
            <a:r>
              <a:rPr lang="ro-RO" dirty="0" err="1">
                <a:cs typeface="Calibri"/>
              </a:rPr>
              <a:t>then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calculate a </a:t>
            </a:r>
            <a:r>
              <a:rPr lang="ro-RO" dirty="0" err="1">
                <a:cs typeface="Calibri"/>
              </a:rPr>
              <a:t>projective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transformation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maps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board in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image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a 640 pixel </a:t>
            </a:r>
            <a:r>
              <a:rPr lang="ro-RO" dirty="0" err="1">
                <a:cs typeface="Calibri"/>
              </a:rPr>
              <a:t>by</a:t>
            </a:r>
            <a:r>
              <a:rPr lang="ro-RO" dirty="0">
                <a:cs typeface="Calibri"/>
              </a:rPr>
              <a:t> 640 pixel </a:t>
            </a:r>
            <a:r>
              <a:rPr lang="ro-RO" dirty="0" err="1">
                <a:cs typeface="Calibri"/>
              </a:rPr>
              <a:t>rectified</a:t>
            </a:r>
            <a:r>
              <a:rPr lang="ro-RO" dirty="0">
                <a:cs typeface="Calibri"/>
              </a:rPr>
              <a:t> board </a:t>
            </a:r>
            <a:endParaRPr lang="en" dirty="0">
              <a:cs typeface="Calibri"/>
            </a:endParaRPr>
          </a:p>
          <a:p>
            <a:r>
              <a:rPr lang="ro-RO" dirty="0" err="1">
                <a:cs typeface="Calibri"/>
              </a:rPr>
              <a:t>All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following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operations</a:t>
            </a:r>
            <a:r>
              <a:rPr lang="ro-RO" dirty="0">
                <a:cs typeface="Calibri"/>
              </a:rPr>
              <a:t> are </a:t>
            </a:r>
            <a:r>
              <a:rPr lang="ro-RO" dirty="0" err="1">
                <a:cs typeface="Calibri"/>
              </a:rPr>
              <a:t>performed</a:t>
            </a:r>
            <a:r>
              <a:rPr lang="ro-RO" dirty="0">
                <a:cs typeface="Calibri"/>
              </a:rPr>
              <a:t> on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rectified</a:t>
            </a:r>
            <a:r>
              <a:rPr lang="ro-RO" dirty="0">
                <a:cs typeface="Calibri"/>
              </a:rPr>
              <a:t> board, </a:t>
            </a:r>
            <a:r>
              <a:rPr lang="ro-RO" dirty="0" err="1">
                <a:cs typeface="Calibri"/>
              </a:rPr>
              <a:t>containing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only</a:t>
            </a:r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board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pieces</a:t>
            </a:r>
            <a:r>
              <a:rPr lang="ro-RO" dirty="0">
                <a:cs typeface="Calibri"/>
              </a:rPr>
              <a:t> </a:t>
            </a:r>
          </a:p>
          <a:p>
            <a:r>
              <a:rPr lang="ro-RO" dirty="0" err="1">
                <a:cs typeface="Calibri"/>
              </a:rPr>
              <a:t>Function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used</a:t>
            </a:r>
            <a:r>
              <a:rPr lang="ro-RO" dirty="0">
                <a:cs typeface="Calibri"/>
              </a:rPr>
              <a:t>: </a:t>
            </a:r>
            <a:r>
              <a:rPr lang="ro-RO" dirty="0" err="1">
                <a:cs typeface="Calibri"/>
              </a:rPr>
              <a:t>opencv's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findHomography</a:t>
            </a:r>
            <a:r>
              <a:rPr lang="ro-RO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30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A50C41-AB7C-4E95-BF99-18850D02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Board </a:t>
            </a:r>
            <a:r>
              <a:rPr lang="ro-RO" err="1">
                <a:cs typeface="Calibri Light"/>
              </a:rPr>
              <a:t>detection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and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transformation</a:t>
            </a:r>
            <a:endParaRPr lang="ro-RO" err="1"/>
          </a:p>
        </p:txBody>
      </p:sp>
      <p:pic>
        <p:nvPicPr>
          <p:cNvPr id="4" name="Imagine 4" descr="O imagine care conține podea, interior, negru, text&#10;&#10;Descrierea a fost generată cu un grad foarte mare de încredere">
            <a:extLst>
              <a:ext uri="{FF2B5EF4-FFF2-40B4-BE49-F238E27FC236}">
                <a16:creationId xmlns:a16="http://schemas.microsoft.com/office/drawing/2014/main" id="{F6B1CD5B-C6AD-49D6-BB33-CB61ADEA4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84" y="2156304"/>
            <a:ext cx="5866655" cy="3301790"/>
          </a:xfrm>
          <a:prstGeom prst="rect">
            <a:avLst/>
          </a:prstGeom>
        </p:spPr>
      </p:pic>
      <p:pic>
        <p:nvPicPr>
          <p:cNvPr id="6" name="Imagine 6" descr="O imagine care conține negru, interior, alb, podea&#10;&#10;Descrierea a fost generată cu un grad mare de încredere">
            <a:extLst>
              <a:ext uri="{FF2B5EF4-FFF2-40B4-BE49-F238E27FC236}">
                <a16:creationId xmlns:a16="http://schemas.microsoft.com/office/drawing/2014/main" id="{7A18D9C4-DE80-47CB-A84D-D548ED84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32" y="1576662"/>
            <a:ext cx="4655388" cy="48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9851A9-6A60-4688-B9B2-727253CF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cs typeface="Calibri Light"/>
              </a:rPr>
              <a:t>Obtaining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bounding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boxes</a:t>
            </a:r>
            <a:endParaRPr lang="ro-RO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3AA421A-9688-4F1B-9117-C28EE27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err="1">
                <a:cs typeface="Calibri"/>
              </a:rPr>
              <a:t>Using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knowledge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about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our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domain</a:t>
            </a:r>
            <a:r>
              <a:rPr lang="ro-RO">
                <a:cs typeface="Calibri"/>
              </a:rPr>
              <a:t> (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chess</a:t>
            </a:r>
            <a:r>
              <a:rPr lang="ro-RO">
                <a:cs typeface="Calibri"/>
              </a:rPr>
              <a:t> board), </a:t>
            </a:r>
            <a:r>
              <a:rPr lang="ro-RO" err="1">
                <a:cs typeface="Calibri"/>
              </a:rPr>
              <a:t>extracting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bounding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boxes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can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done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easily</a:t>
            </a:r>
          </a:p>
          <a:p>
            <a:r>
              <a:rPr lang="ro-RO">
                <a:cs typeface="Calibri"/>
              </a:rPr>
              <a:t>In </a:t>
            </a:r>
            <a:r>
              <a:rPr lang="ro-RO" err="1">
                <a:cs typeface="Calibri"/>
              </a:rPr>
              <a:t>our</a:t>
            </a:r>
            <a:r>
              <a:rPr lang="ro-RO">
                <a:cs typeface="Calibri"/>
              </a:rPr>
              <a:t> 640x640 </a:t>
            </a:r>
            <a:r>
              <a:rPr lang="ro-RO" err="1">
                <a:cs typeface="Calibri"/>
              </a:rPr>
              <a:t>rectified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image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we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know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should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have</a:t>
            </a:r>
            <a:r>
              <a:rPr lang="ro-RO">
                <a:cs typeface="Calibri"/>
              </a:rPr>
              <a:t> 64 </a:t>
            </a:r>
            <a:r>
              <a:rPr lang="ro-RO" err="1">
                <a:cs typeface="Calibri"/>
              </a:rPr>
              <a:t>squares</a:t>
            </a:r>
            <a:r>
              <a:rPr lang="ro-RO">
                <a:cs typeface="Calibri"/>
              </a:rPr>
              <a:t>, </a:t>
            </a:r>
            <a:r>
              <a:rPr lang="ro-RO" err="1">
                <a:cs typeface="Calibri"/>
              </a:rPr>
              <a:t>each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square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having</a:t>
            </a:r>
            <a:r>
              <a:rPr lang="ro-RO">
                <a:cs typeface="Calibri"/>
              </a:rPr>
              <a:t> an </a:t>
            </a:r>
            <a:r>
              <a:rPr lang="ro-RO" err="1">
                <a:cs typeface="Calibri"/>
              </a:rPr>
              <a:t>area</a:t>
            </a:r>
            <a:r>
              <a:rPr lang="ro-RO">
                <a:cs typeface="Calibri"/>
              </a:rPr>
              <a:t> of 80x80 </a:t>
            </a:r>
            <a:r>
              <a:rPr lang="ro-RO" err="1">
                <a:cs typeface="Calibri"/>
              </a:rPr>
              <a:t>pixels</a:t>
            </a:r>
          </a:p>
          <a:p>
            <a:r>
              <a:rPr lang="ro-RO">
                <a:cs typeface="Calibri"/>
              </a:rPr>
              <a:t>The input for </a:t>
            </a:r>
            <a:r>
              <a:rPr lang="ro-RO" err="1">
                <a:cs typeface="Calibri"/>
              </a:rPr>
              <a:t>our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classifier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will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be</a:t>
            </a:r>
            <a:r>
              <a:rPr lang="ro-RO">
                <a:cs typeface="Calibri"/>
              </a:rPr>
              <a:t> an </a:t>
            </a:r>
            <a:r>
              <a:rPr lang="ro-RO" err="1">
                <a:cs typeface="Calibri"/>
              </a:rPr>
              <a:t>image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with</a:t>
            </a:r>
            <a:r>
              <a:rPr lang="ro-RO">
                <a:cs typeface="Calibri"/>
              </a:rPr>
              <a:t> a </a:t>
            </a:r>
            <a:r>
              <a:rPr lang="ro-RO" err="1">
                <a:cs typeface="Calibri"/>
              </a:rPr>
              <a:t>ratio</a:t>
            </a:r>
            <a:r>
              <a:rPr lang="ro-RO">
                <a:cs typeface="Calibri"/>
              </a:rPr>
              <a:t> of 1:2. </a:t>
            </a:r>
            <a:r>
              <a:rPr lang="ro-RO" err="1">
                <a:cs typeface="Calibri"/>
              </a:rPr>
              <a:t>This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ratio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has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been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chosen</a:t>
            </a:r>
            <a:r>
              <a:rPr lang="ro-RO">
                <a:cs typeface="Calibri"/>
              </a:rPr>
              <a:t> in </a:t>
            </a:r>
            <a:r>
              <a:rPr lang="ro-RO" err="1">
                <a:cs typeface="Calibri"/>
              </a:rPr>
              <a:t>order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to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encapsulate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all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features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present</a:t>
            </a:r>
            <a:r>
              <a:rPr lang="ro-RO">
                <a:cs typeface="Calibri"/>
              </a:rPr>
              <a:t> for </a:t>
            </a:r>
            <a:r>
              <a:rPr lang="ro-RO" err="1">
                <a:cs typeface="Calibri"/>
              </a:rPr>
              <a:t>some</a:t>
            </a:r>
            <a:r>
              <a:rPr lang="ro-RO">
                <a:cs typeface="Calibri"/>
              </a:rPr>
              <a:t> of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taller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pieces</a:t>
            </a:r>
            <a:r>
              <a:rPr lang="ro-RO">
                <a:cs typeface="Calibri"/>
              </a:rPr>
              <a:t> (</a:t>
            </a:r>
            <a:r>
              <a:rPr lang="ro-RO" err="1">
                <a:cs typeface="Calibri"/>
              </a:rPr>
              <a:t>like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queen</a:t>
            </a:r>
            <a:r>
              <a:rPr lang="ro-RO">
                <a:cs typeface="Calibri"/>
              </a:rPr>
              <a:t> or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king). A </a:t>
            </a:r>
            <a:r>
              <a:rPr lang="ro-RO" err="1">
                <a:cs typeface="Calibri"/>
              </a:rPr>
              <a:t>discussion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about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why</a:t>
            </a:r>
            <a:r>
              <a:rPr lang="ro-RO">
                <a:cs typeface="Calibri"/>
              </a:rPr>
              <a:t> multiple </a:t>
            </a:r>
            <a:r>
              <a:rPr lang="ro-RO" err="1">
                <a:cs typeface="Calibri"/>
              </a:rPr>
              <a:t>ratios</a:t>
            </a:r>
            <a:r>
              <a:rPr lang="ro-RO">
                <a:cs typeface="Calibri"/>
              </a:rPr>
              <a:t> </a:t>
            </a:r>
            <a:r>
              <a:rPr lang="ro-RO" err="1">
                <a:cs typeface="Calibri"/>
              </a:rPr>
              <a:t>should</a:t>
            </a:r>
            <a:r>
              <a:rPr lang="ro-RO">
                <a:cs typeface="Calibri"/>
              </a:rPr>
              <a:t>/ </a:t>
            </a:r>
            <a:r>
              <a:rPr lang="ro-RO" err="1">
                <a:cs typeface="Calibri"/>
              </a:rPr>
              <a:t>shouldn't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been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considered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is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present</a:t>
            </a:r>
            <a:r>
              <a:rPr lang="ro-RO">
                <a:cs typeface="Calibri"/>
              </a:rPr>
              <a:t> at </a:t>
            </a:r>
            <a:r>
              <a:rPr lang="ro-RO" err="1">
                <a:cs typeface="Calibri"/>
              </a:rPr>
              <a:t>the</a:t>
            </a:r>
            <a:r>
              <a:rPr lang="ro-RO">
                <a:cs typeface="Calibri"/>
              </a:rPr>
              <a:t> </a:t>
            </a:r>
            <a:r>
              <a:rPr lang="ro-RO" err="1">
                <a:cs typeface="Calibri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370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27D635-D9A3-4F61-897A-0389BDC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cs typeface="Calibri Light"/>
              </a:rPr>
              <a:t>Obtaining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bounding</a:t>
            </a:r>
            <a:r>
              <a:rPr lang="ro-RO">
                <a:cs typeface="Calibri Light"/>
              </a:rPr>
              <a:t> </a:t>
            </a:r>
            <a:r>
              <a:rPr lang="ro-RO" err="1">
                <a:cs typeface="Calibri Light"/>
              </a:rPr>
              <a:t>boxes</a:t>
            </a:r>
            <a:endParaRPr lang="ro-RO" err="1"/>
          </a:p>
        </p:txBody>
      </p:sp>
      <p:pic>
        <p:nvPicPr>
          <p:cNvPr id="4" name="Imagine 4" descr="O imagine care conține obiect&#10;&#10;Descrierea a fost generată cu un grad foarte mare de încredere">
            <a:extLst>
              <a:ext uri="{FF2B5EF4-FFF2-40B4-BE49-F238E27FC236}">
                <a16:creationId xmlns:a16="http://schemas.microsoft.com/office/drawing/2014/main" id="{48A548F5-7F8A-42E0-B286-955D13D2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104" y="2050557"/>
            <a:ext cx="1095375" cy="1457325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53E4BF27-D5B2-4122-85F1-79E5E77F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98" y="2024692"/>
            <a:ext cx="1076325" cy="1485900"/>
          </a:xfrm>
          <a:prstGeom prst="rect">
            <a:avLst/>
          </a:prstGeom>
        </p:spPr>
      </p:pic>
      <p:pic>
        <p:nvPicPr>
          <p:cNvPr id="8" name="Imagine 8" descr="O imagine care conține obiect&#10;&#10;Descrierea a fost generată cu un grad mare de încredere">
            <a:extLst>
              <a:ext uri="{FF2B5EF4-FFF2-40B4-BE49-F238E27FC236}">
                <a16:creationId xmlns:a16="http://schemas.microsoft.com/office/drawing/2014/main" id="{1846DE39-CCA4-44FF-8841-F1E48C94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03" y="1943190"/>
            <a:ext cx="1104900" cy="1476375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3C66FD7C-9F97-412A-9C7B-36C0D0B195E0}"/>
              </a:ext>
            </a:extLst>
          </p:cNvPr>
          <p:cNvSpPr txBox="1"/>
          <p:nvPr/>
        </p:nvSpPr>
        <p:spPr>
          <a:xfrm>
            <a:off x="741870" y="2546230"/>
            <a:ext cx="406591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err="1"/>
              <a:t>Extracted</a:t>
            </a:r>
            <a:r>
              <a:rPr lang="ro-RO" sz="3600">
                <a:cs typeface="Calibri"/>
              </a:rPr>
              <a:t> </a:t>
            </a:r>
            <a:r>
              <a:rPr lang="ro-RO" sz="3600" err="1">
                <a:cs typeface="Calibri"/>
              </a:rPr>
              <a:t>pieces</a:t>
            </a:r>
            <a:r>
              <a:rPr lang="ro-RO" sz="3600">
                <a:cs typeface="Calibri"/>
              </a:rPr>
              <a:t>:</a:t>
            </a:r>
          </a:p>
          <a:p>
            <a:pPr algn="ctr"/>
            <a:endParaRPr lang="ro-RO">
              <a:cs typeface="Calibri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E5A309CF-80FD-4128-A782-A4062FF58223}"/>
              </a:ext>
            </a:extLst>
          </p:cNvPr>
          <p:cNvSpPr txBox="1"/>
          <p:nvPr/>
        </p:nvSpPr>
        <p:spPr>
          <a:xfrm>
            <a:off x="785003" y="5062266"/>
            <a:ext cx="397965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/>
              <a:t>Training </a:t>
            </a:r>
            <a:r>
              <a:rPr lang="ro-RO" sz="3600" err="1"/>
              <a:t>pieces</a:t>
            </a:r>
            <a:r>
              <a:rPr lang="ro-RO" sz="3200"/>
              <a:t>:</a:t>
            </a:r>
            <a:endParaRPr lang="ro-RO" sz="3200">
              <a:cs typeface="Calibri"/>
            </a:endParaRPr>
          </a:p>
        </p:txBody>
      </p:sp>
      <p:pic>
        <p:nvPicPr>
          <p:cNvPr id="14" name="Imagine 14" descr="O imagine care conține obiect, interior&#10;&#10;Descrierea a fost generată cu un grad foarte mare de încredere">
            <a:extLst>
              <a:ext uri="{FF2B5EF4-FFF2-40B4-BE49-F238E27FC236}">
                <a16:creationId xmlns:a16="http://schemas.microsoft.com/office/drawing/2014/main" id="{2D721DD7-AE11-444E-9164-08B0F454F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534" y="4407199"/>
            <a:ext cx="847725" cy="1695450"/>
          </a:xfrm>
          <a:prstGeom prst="rect">
            <a:avLst/>
          </a:prstGeom>
        </p:spPr>
      </p:pic>
      <p:pic>
        <p:nvPicPr>
          <p:cNvPr id="16" name="Imagine 16">
            <a:extLst>
              <a:ext uri="{FF2B5EF4-FFF2-40B4-BE49-F238E27FC236}">
                <a16:creationId xmlns:a16="http://schemas.microsoft.com/office/drawing/2014/main" id="{E2CF1730-CAC8-4820-B54D-5053C7FA0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2916" y="4402527"/>
            <a:ext cx="866775" cy="1733550"/>
          </a:xfrm>
          <a:prstGeom prst="rect">
            <a:avLst/>
          </a:prstGeom>
        </p:spPr>
      </p:pic>
      <p:pic>
        <p:nvPicPr>
          <p:cNvPr id="18" name="Imagine 18" descr="O imagine care conține obiect&#10;&#10;Descrierea a fost generată cu un grad mare de încredere">
            <a:extLst>
              <a:ext uri="{FF2B5EF4-FFF2-40B4-BE49-F238E27FC236}">
                <a16:creationId xmlns:a16="http://schemas.microsoft.com/office/drawing/2014/main" id="{CED3188B-0F2A-4BCF-B52E-E4DC6EA58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322" y="4412142"/>
            <a:ext cx="8763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Temă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ă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ă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Ecran lat</PresentationFormat>
  <Slides>17</Slides>
  <Notes>0</Notes>
  <HiddenSlides>1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Temă Office</vt:lpstr>
      <vt:lpstr>Chess board and piece recognition</vt:lpstr>
      <vt:lpstr>Introduction</vt:lpstr>
      <vt:lpstr>State of the Art</vt:lpstr>
      <vt:lpstr>State of the Art</vt:lpstr>
      <vt:lpstr>Proposed solution</vt:lpstr>
      <vt:lpstr>Board detection and transformation</vt:lpstr>
      <vt:lpstr>Board detection and transformation</vt:lpstr>
      <vt:lpstr>Obtaining bounding boxes</vt:lpstr>
      <vt:lpstr>Obtaining bounding boxes</vt:lpstr>
      <vt:lpstr>Piece classification</vt:lpstr>
      <vt:lpstr>Training</vt:lpstr>
      <vt:lpstr>Training</vt:lpstr>
      <vt:lpstr>Training</vt:lpstr>
      <vt:lpstr>Board reconstruction and result</vt:lpstr>
      <vt:lpstr>Conclusion</vt:lpstr>
      <vt:lpstr>Bibliography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revision>21</cp:revision>
  <dcterms:modified xsi:type="dcterms:W3CDTF">2018-05-21T13:49:58Z</dcterms:modified>
</cp:coreProperties>
</file>