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68" r:id="rId3"/>
    <p:sldId id="269" r:id="rId4"/>
    <p:sldId id="270" r:id="rId5"/>
    <p:sldId id="272" r:id="rId6"/>
    <p:sldId id="271" r:id="rId7"/>
    <p:sldId id="267" r:id="rId8"/>
    <p:sldId id="257" r:id="rId9"/>
    <p:sldId id="258" r:id="rId10"/>
    <p:sldId id="259" r:id="rId11"/>
    <p:sldId id="260" r:id="rId12"/>
    <p:sldId id="261" r:id="rId13"/>
    <p:sldId id="262" r:id="rId14"/>
    <p:sldId id="264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63" r:id="rId26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8CECE0-CF0C-D625-CB0F-07543C59E719}" v="1" dt="2018-10-30T14:49:41.933"/>
    <p1510:client id="{8ACE9A6F-84A0-233F-0D37-067C3DB3DBE2}" v="1" dt="2018-11-03T15:49:39.7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Clic pentru editare stil titlu</a:t>
            </a:r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Clic pentru a edita stilul de subtitlu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16.01.2019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6736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16.01.2019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8189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16.01.2019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68357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16.01.2019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92769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Clic pentru editare stil titlu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16.01.2019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03149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16.01.2019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39618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16.01.2019</a:t>
            </a:fld>
            <a:endParaRPr lang="ro-RO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52911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16.01.2019</a:t>
            </a:fld>
            <a:endParaRPr lang="ro-RO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36998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16.01.2019</a:t>
            </a:fld>
            <a:endParaRPr lang="ro-RO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95968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Clic pentru editare stil titlu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16.01.2019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43803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Clic pentru editare stil titlu</a:t>
            </a:r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16.01.2019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2501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3E8AD-4F80-492A-97A9-79DD5BB5D54F}" type="datetimeFigureOut">
              <a:rPr lang="ro-RO" smtClean="0"/>
              <a:t>16.01.2019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34950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cs229.stanford.edu/notes/cs229-notes10.pdf" TargetMode="External"/><Relationship Id="rId2" Type="http://schemas.openxmlformats.org/officeDocument/2006/relationships/hyperlink" Target="http://users.utcluj.ro/~igiosan/Resources/PRS/L7/lab_07e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aculty.iiit.ac.in/~mkrishna/PrincipalComponents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>
                <a:cs typeface="Calibri Light"/>
              </a:rPr>
              <a:t>Principal component </a:t>
            </a:r>
            <a:r>
              <a:rPr lang="en-US">
                <a:cs typeface="Calibri Light"/>
              </a:rPr>
              <a:t>analysis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Extracting relevant features from pedestrian contours</a:t>
            </a:r>
          </a:p>
          <a:p>
            <a:endParaRPr lang="ro-RO" dirty="0">
              <a:cs typeface="Calibri"/>
            </a:endParaRPr>
          </a:p>
          <a:p>
            <a:r>
              <a:rPr lang="ro-RO" dirty="0" err="1">
                <a:cs typeface="Calibri"/>
              </a:rPr>
              <a:t>Samarghitan</a:t>
            </a:r>
            <a:r>
              <a:rPr lang="ro-RO" dirty="0">
                <a:cs typeface="Calibri"/>
              </a:rPr>
              <a:t> Flaviu 30444</a:t>
            </a:r>
          </a:p>
          <a:p>
            <a:endParaRPr lang="ro-RO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9791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E747D5D-FC22-43F0-BEA9-863AF1882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cs typeface="Calibri Light"/>
              </a:rPr>
              <a:t>2.2 Intuitive </a:t>
            </a:r>
            <a:r>
              <a:rPr lang="ro-RO" dirty="0" err="1">
                <a:cs typeface="Calibri Light"/>
              </a:rPr>
              <a:t>example</a:t>
            </a:r>
            <a:endParaRPr lang="ro-RO" dirty="0" err="1"/>
          </a:p>
        </p:txBody>
      </p:sp>
      <p:pic>
        <p:nvPicPr>
          <p:cNvPr id="4" name="Imagine 4" descr="O imagine care conține cer, fotografie&#10;&#10;Descrierea a fost generată cu un grad foarte mare de încredere">
            <a:extLst>
              <a:ext uri="{FF2B5EF4-FFF2-40B4-BE49-F238E27FC236}">
                <a16:creationId xmlns:a16="http://schemas.microsoft.com/office/drawing/2014/main" id="{8AEBF02F-24EF-4E9C-8404-3366A789F5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0664" y="2001314"/>
            <a:ext cx="5161652" cy="4646942"/>
          </a:xfrm>
          <a:prstGeom prst="rect">
            <a:avLst/>
          </a:prstGeom>
        </p:spPr>
      </p:pic>
      <p:pic>
        <p:nvPicPr>
          <p:cNvPr id="6" name="Imagine 6" descr="O imagine care conține obiect, cer, exterior, antenă&#10;&#10;Descrierea a fost generată cu un grad foarte mare de încredere">
            <a:extLst>
              <a:ext uri="{FF2B5EF4-FFF2-40B4-BE49-F238E27FC236}">
                <a16:creationId xmlns:a16="http://schemas.microsoft.com/office/drawing/2014/main" id="{3F5980B1-4491-460B-9461-675812544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6476" y="2200096"/>
            <a:ext cx="5014822" cy="4398752"/>
          </a:xfrm>
          <a:prstGeom prst="rect">
            <a:avLst/>
          </a:prstGeom>
        </p:spPr>
      </p:pic>
      <p:sp>
        <p:nvSpPr>
          <p:cNvPr id="3" name="CasetăText 2">
            <a:extLst>
              <a:ext uri="{FF2B5EF4-FFF2-40B4-BE49-F238E27FC236}">
                <a16:creationId xmlns:a16="http://schemas.microsoft.com/office/drawing/2014/main" id="{28E04A0C-7F2B-4D57-BFCA-0C0B3381C853}"/>
              </a:ext>
            </a:extLst>
          </p:cNvPr>
          <p:cNvSpPr txBox="1"/>
          <p:nvPr/>
        </p:nvSpPr>
        <p:spPr>
          <a:xfrm>
            <a:off x="2136475" y="1870494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o-RO">
                <a:cs typeface="Calibri"/>
              </a:rPr>
              <a:t>High variance</a:t>
            </a:r>
            <a:endParaRPr lang="ro-RO" dirty="0">
              <a:cs typeface="Calibri"/>
            </a:endParaRPr>
          </a:p>
          <a:p>
            <a:pPr algn="ctr"/>
            <a:endParaRPr lang="ro-RO" dirty="0">
              <a:cs typeface="Calibri"/>
            </a:endParaRPr>
          </a:p>
        </p:txBody>
      </p:sp>
      <p:sp>
        <p:nvSpPr>
          <p:cNvPr id="7" name="CasetăText 6">
            <a:extLst>
              <a:ext uri="{FF2B5EF4-FFF2-40B4-BE49-F238E27FC236}">
                <a16:creationId xmlns:a16="http://schemas.microsoft.com/office/drawing/2014/main" id="{41A4FD8C-B1B3-41AB-B152-D54264494615}"/>
              </a:ext>
            </a:extLst>
          </p:cNvPr>
          <p:cNvSpPr txBox="1"/>
          <p:nvPr/>
        </p:nvSpPr>
        <p:spPr>
          <a:xfrm>
            <a:off x="7082286" y="1870493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o-RO">
                <a:cs typeface="Calibri"/>
              </a:rPr>
              <a:t>Low variance</a:t>
            </a:r>
            <a:endParaRPr lang="ro-RO" dirty="0">
              <a:cs typeface="Calibri"/>
            </a:endParaRPr>
          </a:p>
          <a:p>
            <a:pPr algn="ctr"/>
            <a:endParaRPr lang="ro-RO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0715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0353168-4045-4581-8CDD-D44233519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cs typeface="Calibri Light"/>
              </a:rPr>
              <a:t>2.2 PCA </a:t>
            </a:r>
            <a:r>
              <a:rPr lang="ro-RO" dirty="0" err="1">
                <a:cs typeface="Calibri Light"/>
              </a:rPr>
              <a:t>exlpanation</a:t>
            </a:r>
            <a:endParaRPr lang="ro-RO" dirty="0" err="1">
              <a:ea typeface="+mj-lt"/>
              <a:cs typeface="+mj-lt"/>
            </a:endParaRP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64786891-8A8C-4F18-9B60-F8BF316EB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31902" cy="42938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o-RO">
                <a:cs typeface="Calibri"/>
              </a:rPr>
              <a:t>Steps:</a:t>
            </a:r>
          </a:p>
          <a:p>
            <a:pPr marL="0" indent="0">
              <a:buNone/>
            </a:pPr>
            <a:r>
              <a:rPr lang="ro-RO">
                <a:cs typeface="Calibri"/>
              </a:rPr>
              <a:t>    1.Mean normalization (mean centering) and feature scaling</a:t>
            </a:r>
          </a:p>
          <a:p>
            <a:pPr lvl="2"/>
            <a:r>
              <a:rPr lang="ro-RO">
                <a:cs typeface="Calibri"/>
              </a:rPr>
              <a:t>Compute mean and subtract from each data point on every dimension</a:t>
            </a:r>
            <a:endParaRPr lang="en-US">
              <a:cs typeface="Calibri"/>
            </a:endParaRPr>
          </a:p>
          <a:p>
            <a:pPr lvl="2"/>
            <a:r>
              <a:rPr lang="ro-RO">
                <a:cs typeface="Calibri"/>
              </a:rPr>
              <a:t>Scale each feature according to its magnitude</a:t>
            </a:r>
          </a:p>
          <a:p>
            <a:pPr marL="0" indent="0">
              <a:buNone/>
            </a:pPr>
            <a:r>
              <a:rPr lang="ro-RO">
                <a:cs typeface="Calibri"/>
              </a:rPr>
              <a:t>    2. Calculate covariance matrix</a:t>
            </a:r>
          </a:p>
          <a:p>
            <a:pPr marL="1428750" lvl="1" indent="-457200"/>
            <a:r>
              <a:rPr lang="ro-RO" sz="2000">
                <a:cs typeface="Calibri"/>
              </a:rPr>
              <a:t>Covariance shows the tendency in the linear relationship between random variables</a:t>
            </a:r>
          </a:p>
          <a:p>
            <a:pPr marL="1428750" lvl="1" indent="-457200"/>
            <a:r>
              <a:rPr lang="ro-RO" sz="2000">
                <a:cs typeface="Calibri"/>
              </a:rPr>
              <a:t>Measures how much the dimensions vary from the mean with respect to eachother</a:t>
            </a:r>
            <a:endParaRPr lang="ro-RO" sz="2000" dirty="0">
              <a:cs typeface="Calibri"/>
            </a:endParaRPr>
          </a:p>
          <a:p>
            <a:pPr marL="1428750" lvl="1" indent="-457200"/>
            <a:r>
              <a:rPr lang="ro-RO" sz="2100">
                <a:cs typeface="Calibri"/>
              </a:rPr>
              <a:t>We  are  interested  in  maximizing  the  preserved  variance</a:t>
            </a:r>
          </a:p>
          <a:p>
            <a:pPr marL="0" indent="0">
              <a:buNone/>
            </a:pPr>
            <a:r>
              <a:rPr lang="ro-RO" dirty="0">
                <a:cs typeface="Calibri"/>
              </a:rPr>
              <a:t>    </a:t>
            </a:r>
            <a:endParaRPr lang="ro-RO"/>
          </a:p>
          <a:p>
            <a:pPr marL="0" indent="0">
              <a:buNone/>
            </a:pPr>
            <a:r>
              <a:rPr lang="ro-RO" dirty="0">
                <a:cs typeface="Calibri"/>
              </a:rPr>
              <a:t>  </a:t>
            </a:r>
          </a:p>
          <a:p>
            <a:pPr lvl="2"/>
            <a:endParaRPr lang="ro-RO" dirty="0">
              <a:cs typeface="Calibri"/>
            </a:endParaRPr>
          </a:p>
          <a:p>
            <a:pPr marL="914400" lvl="2" indent="0">
              <a:buNone/>
            </a:pPr>
            <a:endParaRPr lang="ro-RO" dirty="0">
              <a:cs typeface="Calibri"/>
            </a:endParaRPr>
          </a:p>
          <a:p>
            <a:pPr lvl="2"/>
            <a:endParaRPr lang="ro-RO" dirty="0">
              <a:cs typeface="Calibri"/>
            </a:endParaRPr>
          </a:p>
          <a:p>
            <a:pPr lvl="2"/>
            <a:endParaRPr lang="ro-RO" dirty="0">
              <a:cs typeface="Calibri"/>
            </a:endParaRPr>
          </a:p>
          <a:p>
            <a:pPr lvl="2"/>
            <a:endParaRPr lang="ro-RO" dirty="0">
              <a:cs typeface="Calibri"/>
            </a:endParaRPr>
          </a:p>
          <a:p>
            <a:pPr lvl="2"/>
            <a:endParaRPr lang="ro-RO" dirty="0">
              <a:cs typeface="Calibri"/>
            </a:endParaRPr>
          </a:p>
        </p:txBody>
      </p:sp>
      <p:pic>
        <p:nvPicPr>
          <p:cNvPr id="5" name="Imagine 5" descr="O imagine care conține obiect&#10;&#10;Descrierea a fost generată cu un grad mare de încredere">
            <a:extLst>
              <a:ext uri="{FF2B5EF4-FFF2-40B4-BE49-F238E27FC236}">
                <a16:creationId xmlns:a16="http://schemas.microsoft.com/office/drawing/2014/main" id="{C0064017-7029-4233-B0FC-625933048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183" y="5098571"/>
            <a:ext cx="5532766" cy="116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435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3CC2EDC-2063-4EE1-A3F3-D21C7936C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cs typeface="Calibri Light"/>
              </a:rPr>
              <a:t>2.2PCA </a:t>
            </a:r>
            <a:r>
              <a:rPr lang="ro-RO" dirty="0" err="1">
                <a:cs typeface="Calibri Light"/>
              </a:rPr>
              <a:t>explanation</a:t>
            </a:r>
            <a:endParaRPr lang="ro-RO" dirty="0" err="1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AA0FB023-DD81-4BFD-9BE0-AC44946B3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o-RO" dirty="0">
                <a:cs typeface="Calibri"/>
              </a:rPr>
              <a:t>   </a:t>
            </a:r>
            <a:endParaRPr lang="ro-RO"/>
          </a:p>
          <a:p>
            <a:pPr marL="0" indent="0">
              <a:buNone/>
            </a:pPr>
            <a:r>
              <a:rPr lang="ro-RO" dirty="0">
                <a:cs typeface="Calibri"/>
              </a:rPr>
              <a:t>       3.   Calculate the unit eigenvectors and eigenvalues of the covariance </a:t>
            </a:r>
            <a:r>
              <a:rPr lang="ro-RO">
                <a:cs typeface="Calibri"/>
              </a:rPr>
              <a:t>matrix</a:t>
            </a:r>
            <a:endParaRPr lang="ro-RO" sz="2000">
              <a:cs typeface="Calibri"/>
            </a:endParaRPr>
          </a:p>
          <a:p>
            <a:pPr lvl="2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o-RO">
                <a:cs typeface="Calibri"/>
              </a:rPr>
              <a:t>Find  the  axes  along  which  the  covariance  is  maximal</a:t>
            </a:r>
            <a:endParaRPr lang="en-US" sz="1200">
              <a:cs typeface="Calibri"/>
            </a:endParaRPr>
          </a:p>
          <a:p>
            <a:pPr lvl="2"/>
            <a:r>
              <a:rPr lang="ro-RO">
                <a:cs typeface="Calibri"/>
              </a:rPr>
              <a:t>Eigenvectors : vectors that "reflect on themselves" accoring to our linear transformation (defined by covariance matrix)</a:t>
            </a:r>
            <a:endParaRPr lang="ro-RO" dirty="0">
              <a:cs typeface="Calibri"/>
            </a:endParaRPr>
          </a:p>
          <a:p>
            <a:pPr lvl="2"/>
            <a:r>
              <a:rPr lang="ro-RO">
                <a:cs typeface="Calibri"/>
              </a:rPr>
              <a:t>Can only be found of square matrices (not all), scaling does not affect their direction, they are othogonal (perpendicular) to each other</a:t>
            </a:r>
            <a:endParaRPr lang="ro-RO" dirty="0">
              <a:cs typeface="Calibri"/>
            </a:endParaRPr>
          </a:p>
          <a:p>
            <a:pPr marL="0" indent="0">
              <a:buNone/>
            </a:pPr>
            <a:r>
              <a:rPr lang="ro-RO">
                <a:cs typeface="Calibri"/>
              </a:rPr>
              <a:t>  4. Selecting relevant components</a:t>
            </a:r>
          </a:p>
          <a:p>
            <a:pPr marL="1600200" lvl="2" indent="-457200"/>
            <a:r>
              <a:rPr lang="ro-RO">
                <a:cs typeface="Calibri"/>
              </a:rPr>
              <a:t>The eigen vector with highest eigenvalue is the principal component of our dataset</a:t>
            </a:r>
            <a:endParaRPr lang="ro-RO" dirty="0">
              <a:cs typeface="Calibri"/>
            </a:endParaRPr>
          </a:p>
          <a:p>
            <a:pPr marL="1600200" lvl="2" indent="-457200"/>
            <a:r>
              <a:rPr lang="ro-RO">
                <a:cs typeface="Calibri"/>
              </a:rPr>
              <a:t>Order eigenvectors by eigenvalues, choose k most significant ones</a:t>
            </a:r>
            <a:endParaRPr lang="ro-RO" dirty="0">
              <a:cs typeface="Calibri"/>
            </a:endParaRPr>
          </a:p>
          <a:p>
            <a:pPr marL="0" indent="0">
              <a:buNone/>
            </a:pPr>
            <a:endParaRPr lang="ro-RO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1268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A7921F1-6E3D-499A-A388-45A8087C5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cs typeface="Calibri Light"/>
              </a:rPr>
              <a:t>2.2 PCA </a:t>
            </a:r>
            <a:r>
              <a:rPr lang="ro-RO" dirty="0" err="1">
                <a:cs typeface="Calibri Light"/>
              </a:rPr>
              <a:t>explanation</a:t>
            </a:r>
            <a:endParaRPr lang="ro-RO" dirty="0" err="1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79EF3CE0-C735-4FC9-BF07-AFD8EFA91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ro-RO">
              <a:cs typeface="Calibri"/>
            </a:endParaRPr>
          </a:p>
          <a:p>
            <a:pPr marL="0" indent="0">
              <a:buNone/>
            </a:pPr>
            <a:r>
              <a:rPr lang="ro-RO">
                <a:cs typeface="Calibri"/>
              </a:rPr>
              <a:t>      6.   Deriving new dataset</a:t>
            </a:r>
            <a:endParaRPr lang="en-US">
              <a:cs typeface="Calibri"/>
            </a:endParaRPr>
          </a:p>
          <a:p>
            <a:pPr marL="1600200" lvl="2" indent="-457200"/>
            <a:r>
              <a:rPr lang="ro-RO">
                <a:cs typeface="Calibri"/>
              </a:rPr>
              <a:t>Multiply components selected (feature vector) with original dataset (both transposed)</a:t>
            </a:r>
          </a:p>
          <a:p>
            <a:pPr marL="1600200" lvl="2" indent="-457200"/>
            <a:r>
              <a:rPr lang="ro-RO">
                <a:cs typeface="Calibri"/>
              </a:rPr>
              <a:t>The result is the old data set expressed only by the components we have chosen</a:t>
            </a:r>
            <a:endParaRPr lang="en-US" sz="2800">
              <a:cs typeface="Calibri"/>
            </a:endParaRPr>
          </a:p>
          <a:p>
            <a:pPr marL="0" indent="0">
              <a:buNone/>
            </a:pPr>
            <a:r>
              <a:rPr lang="ro-RO">
                <a:cs typeface="Calibri"/>
              </a:rPr>
              <a:t>      7. (optional) Getting our old data back </a:t>
            </a:r>
          </a:p>
          <a:p>
            <a:pPr marL="1600200" lvl="2" indent="-457200"/>
            <a:r>
              <a:rPr lang="ro-RO">
                <a:cs typeface="Calibri"/>
              </a:rPr>
              <a:t>Perform reverse operation of step 6 (some data might be lost due to component selection)</a:t>
            </a:r>
            <a:endParaRPr lang="ro-RO" sz="2800">
              <a:cs typeface="Calibri"/>
            </a:endParaRPr>
          </a:p>
          <a:p>
            <a:pPr marL="0" indent="0">
              <a:buNone/>
            </a:pPr>
            <a:endParaRPr lang="ro-RO" dirty="0">
              <a:cs typeface="Calibri"/>
            </a:endParaRPr>
          </a:p>
          <a:p>
            <a:pPr marL="1600200" lvl="2" indent="-457200"/>
            <a:endParaRPr lang="ro-RO" dirty="0">
              <a:cs typeface="Calibri"/>
            </a:endParaRPr>
          </a:p>
          <a:p>
            <a:pPr lvl="2" indent="0">
              <a:buNone/>
            </a:pPr>
            <a:endParaRPr lang="ro-RO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3253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BA7E132-CDC9-4646-ADB6-04BA699C2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cs typeface="Calibri Light"/>
              </a:rPr>
              <a:t>2.3 </a:t>
            </a:r>
            <a:r>
              <a:rPr lang="ro-RO" dirty="0" err="1">
                <a:cs typeface="Calibri Light"/>
              </a:rPr>
              <a:t>Dataset</a:t>
            </a:r>
            <a:r>
              <a:rPr lang="ro-RO" dirty="0">
                <a:cs typeface="Calibri Light"/>
              </a:rPr>
              <a:t> </a:t>
            </a:r>
            <a:r>
              <a:rPr lang="ro-RO" dirty="0" err="1">
                <a:cs typeface="Calibri Light"/>
              </a:rPr>
              <a:t>chosen</a:t>
            </a:r>
            <a:endParaRPr lang="ro-RO" dirty="0" err="1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8D2A345-C52E-4250-97BF-72F359A6A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ro-RO" sz="2200" dirty="0">
              <a:cs typeface="Calibri"/>
            </a:endParaRPr>
          </a:p>
          <a:p>
            <a:r>
              <a:rPr lang="ro-RO" sz="3300" dirty="0">
                <a:cs typeface="Calibri"/>
              </a:rPr>
              <a:t>The </a:t>
            </a:r>
            <a:r>
              <a:rPr lang="ro-RO" sz="3300" dirty="0" err="1">
                <a:cs typeface="Calibri"/>
              </a:rPr>
              <a:t>dataset</a:t>
            </a:r>
            <a:r>
              <a:rPr lang="ro-RO" sz="3300" dirty="0">
                <a:cs typeface="Calibri"/>
              </a:rPr>
              <a:t> </a:t>
            </a:r>
            <a:r>
              <a:rPr lang="ro-RO" sz="3300" dirty="0" err="1">
                <a:cs typeface="Calibri"/>
              </a:rPr>
              <a:t>chosen</a:t>
            </a:r>
            <a:r>
              <a:rPr lang="ro-RO" sz="3300" dirty="0">
                <a:cs typeface="Calibri"/>
              </a:rPr>
              <a:t> </a:t>
            </a:r>
            <a:r>
              <a:rPr lang="ro-RO" sz="3300" dirty="0" err="1">
                <a:cs typeface="Calibri"/>
              </a:rPr>
              <a:t>is</a:t>
            </a:r>
            <a:r>
              <a:rPr lang="ro-RO" sz="3300" dirty="0">
                <a:cs typeface="Calibri"/>
              </a:rPr>
              <a:t> </a:t>
            </a:r>
            <a:r>
              <a:rPr lang="ro-RO" sz="3300" dirty="0" err="1">
                <a:cs typeface="Calibri"/>
              </a:rPr>
              <a:t>the</a:t>
            </a:r>
            <a:r>
              <a:rPr lang="ro-RO" sz="3300" dirty="0">
                <a:cs typeface="Calibri"/>
              </a:rPr>
              <a:t> </a:t>
            </a:r>
            <a:r>
              <a:rPr lang="ro-RO" sz="3300" dirty="0" err="1">
                <a:cs typeface="Calibri"/>
              </a:rPr>
              <a:t>PedCut</a:t>
            </a:r>
            <a:r>
              <a:rPr lang="ro-RO" sz="3300" dirty="0">
                <a:cs typeface="Calibri"/>
              </a:rPr>
              <a:t> </a:t>
            </a:r>
            <a:r>
              <a:rPr lang="ro-RO" sz="3300" dirty="0" err="1">
                <a:cs typeface="Calibri"/>
              </a:rPr>
              <a:t>Benchmark</a:t>
            </a:r>
            <a:r>
              <a:rPr lang="ro-RO" sz="3300" dirty="0">
                <a:cs typeface="Calibri"/>
              </a:rPr>
              <a:t> </a:t>
            </a:r>
            <a:r>
              <a:rPr lang="ro-RO" sz="3300" dirty="0" err="1">
                <a:cs typeface="Calibri"/>
              </a:rPr>
              <a:t>dataset</a:t>
            </a:r>
            <a:r>
              <a:rPr lang="ro-RO" sz="3300" dirty="0">
                <a:cs typeface="Calibri"/>
              </a:rPr>
              <a:t>. It </a:t>
            </a:r>
            <a:r>
              <a:rPr lang="ro-RO" sz="3300" dirty="0" err="1">
                <a:cs typeface="Calibri"/>
              </a:rPr>
              <a:t>contains</a:t>
            </a:r>
            <a:r>
              <a:rPr lang="ro-RO" sz="3300" dirty="0">
                <a:cs typeface="Calibri"/>
              </a:rPr>
              <a:t> 785 </a:t>
            </a:r>
            <a:r>
              <a:rPr lang="ro-RO" sz="3300" dirty="0" err="1">
                <a:cs typeface="Calibri"/>
              </a:rPr>
              <a:t>pedestrian</a:t>
            </a:r>
            <a:r>
              <a:rPr lang="ro-RO" sz="3300" dirty="0">
                <a:cs typeface="Calibri"/>
              </a:rPr>
              <a:t> </a:t>
            </a:r>
            <a:r>
              <a:rPr lang="ro-RO" sz="3300" dirty="0" err="1">
                <a:cs typeface="Calibri"/>
              </a:rPr>
              <a:t>cutouts</a:t>
            </a:r>
            <a:r>
              <a:rPr lang="ro-RO" sz="3300" dirty="0">
                <a:cs typeface="Calibri"/>
              </a:rPr>
              <a:t> </a:t>
            </a:r>
            <a:r>
              <a:rPr lang="ro-RO" sz="3300" dirty="0" err="1">
                <a:cs typeface="Calibri"/>
              </a:rPr>
              <a:t>capured</a:t>
            </a:r>
            <a:r>
              <a:rPr lang="ro-RO" sz="3300" dirty="0">
                <a:cs typeface="Calibri"/>
              </a:rPr>
              <a:t> </a:t>
            </a:r>
            <a:r>
              <a:rPr lang="ro-RO" sz="3300" dirty="0" err="1">
                <a:cs typeface="Calibri"/>
              </a:rPr>
              <a:t>with</a:t>
            </a:r>
            <a:r>
              <a:rPr lang="ro-RO" sz="3300" dirty="0">
                <a:cs typeface="Calibri"/>
              </a:rPr>
              <a:t> a stereo camera </a:t>
            </a:r>
            <a:r>
              <a:rPr lang="ro-RO" sz="3300" dirty="0" err="1">
                <a:cs typeface="Calibri"/>
              </a:rPr>
              <a:t>from</a:t>
            </a:r>
            <a:r>
              <a:rPr lang="ro-RO" sz="3300" dirty="0">
                <a:cs typeface="Calibri"/>
              </a:rPr>
              <a:t> an on-</a:t>
            </a:r>
            <a:r>
              <a:rPr lang="ro-RO" sz="3300" dirty="0" err="1">
                <a:cs typeface="Calibri"/>
              </a:rPr>
              <a:t>screen</a:t>
            </a:r>
            <a:r>
              <a:rPr lang="ro-RO" sz="3300" dirty="0">
                <a:cs typeface="Calibri"/>
              </a:rPr>
              <a:t> board</a:t>
            </a:r>
          </a:p>
          <a:p>
            <a:endParaRPr lang="ro-RO" sz="3300" dirty="0">
              <a:cs typeface="Calibri"/>
            </a:endParaRPr>
          </a:p>
          <a:p>
            <a:r>
              <a:rPr lang="ro-RO" sz="3300" dirty="0" err="1">
                <a:cs typeface="Calibri"/>
              </a:rPr>
              <a:t>Applying</a:t>
            </a:r>
            <a:r>
              <a:rPr lang="ro-RO" sz="3300" dirty="0">
                <a:cs typeface="Calibri"/>
              </a:rPr>
              <a:t> PCA on </a:t>
            </a:r>
            <a:r>
              <a:rPr lang="ro-RO" sz="3300" dirty="0" err="1">
                <a:cs typeface="Calibri"/>
              </a:rPr>
              <a:t>the</a:t>
            </a:r>
            <a:r>
              <a:rPr lang="ro-RO" sz="3300" dirty="0">
                <a:cs typeface="Calibri"/>
              </a:rPr>
              <a:t> </a:t>
            </a:r>
            <a:r>
              <a:rPr lang="ro-RO" sz="3300" dirty="0" err="1">
                <a:cs typeface="Calibri"/>
              </a:rPr>
              <a:t>pedestrian</a:t>
            </a:r>
            <a:r>
              <a:rPr lang="ro-RO" sz="3300" dirty="0">
                <a:cs typeface="Calibri"/>
              </a:rPr>
              <a:t> </a:t>
            </a:r>
            <a:r>
              <a:rPr lang="ro-RO" sz="3300" dirty="0" err="1">
                <a:cs typeface="Calibri"/>
              </a:rPr>
              <a:t>contours</a:t>
            </a:r>
            <a:r>
              <a:rPr lang="ro-RO" sz="3300" dirty="0">
                <a:cs typeface="Calibri"/>
              </a:rPr>
              <a:t> (</a:t>
            </a:r>
            <a:r>
              <a:rPr lang="ro-RO" sz="3300" dirty="0" err="1">
                <a:cs typeface="Calibri"/>
              </a:rPr>
              <a:t>after</a:t>
            </a:r>
            <a:r>
              <a:rPr lang="ro-RO" sz="3300" dirty="0">
                <a:cs typeface="Calibri"/>
              </a:rPr>
              <a:t> </a:t>
            </a:r>
            <a:r>
              <a:rPr lang="ro-RO" sz="3300" dirty="0" err="1">
                <a:cs typeface="Calibri"/>
              </a:rPr>
              <a:t>normalization</a:t>
            </a:r>
            <a:r>
              <a:rPr lang="ro-RO" sz="3300" dirty="0">
                <a:cs typeface="Calibri"/>
              </a:rPr>
              <a:t>), </a:t>
            </a:r>
            <a:r>
              <a:rPr lang="ro-RO" sz="3300" dirty="0" err="1">
                <a:cs typeface="Calibri"/>
              </a:rPr>
              <a:t>and</a:t>
            </a:r>
            <a:r>
              <a:rPr lang="ro-RO" sz="3300" dirty="0">
                <a:cs typeface="Calibri"/>
              </a:rPr>
              <a:t> </a:t>
            </a:r>
            <a:r>
              <a:rPr lang="ro-RO" sz="3300" dirty="0" err="1">
                <a:cs typeface="Calibri"/>
              </a:rPr>
              <a:t>then</a:t>
            </a:r>
            <a:r>
              <a:rPr lang="ro-RO" sz="3300" dirty="0">
                <a:cs typeface="Calibri"/>
              </a:rPr>
              <a:t> </a:t>
            </a:r>
            <a:r>
              <a:rPr lang="ro-RO" sz="3300" dirty="0" err="1">
                <a:cs typeface="Calibri"/>
              </a:rPr>
              <a:t>reconstructing</a:t>
            </a:r>
            <a:r>
              <a:rPr lang="ro-RO" sz="3300" dirty="0">
                <a:cs typeface="Calibri"/>
              </a:rPr>
              <a:t> a </a:t>
            </a:r>
            <a:r>
              <a:rPr lang="ro-RO" sz="3300" dirty="0" err="1">
                <a:cs typeface="Calibri"/>
              </a:rPr>
              <a:t>pedestrian</a:t>
            </a:r>
            <a:r>
              <a:rPr lang="ro-RO" sz="3300" dirty="0">
                <a:cs typeface="Calibri"/>
              </a:rPr>
              <a:t> </a:t>
            </a:r>
            <a:r>
              <a:rPr lang="ro-RO" sz="3300" dirty="0" err="1">
                <a:cs typeface="Calibri"/>
              </a:rPr>
              <a:t>contour</a:t>
            </a:r>
            <a:r>
              <a:rPr lang="ro-RO" sz="3300" dirty="0">
                <a:cs typeface="Calibri"/>
              </a:rPr>
              <a:t> </a:t>
            </a:r>
            <a:r>
              <a:rPr lang="ro-RO" sz="3300" dirty="0" err="1">
                <a:cs typeface="Calibri"/>
              </a:rPr>
              <a:t>from</a:t>
            </a:r>
            <a:r>
              <a:rPr lang="ro-RO" sz="3300" dirty="0">
                <a:cs typeface="Calibri"/>
              </a:rPr>
              <a:t> </a:t>
            </a:r>
            <a:r>
              <a:rPr lang="ro-RO" sz="3300" dirty="0" err="1">
                <a:cs typeface="Calibri"/>
              </a:rPr>
              <a:t>the</a:t>
            </a:r>
            <a:r>
              <a:rPr lang="ro-RO" sz="3300" dirty="0">
                <a:cs typeface="Calibri"/>
              </a:rPr>
              <a:t> </a:t>
            </a:r>
            <a:r>
              <a:rPr lang="ro-RO" sz="3300" dirty="0" err="1">
                <a:cs typeface="Calibri"/>
              </a:rPr>
              <a:t>extracted</a:t>
            </a:r>
            <a:r>
              <a:rPr lang="ro-RO" sz="3300" dirty="0">
                <a:cs typeface="Calibri"/>
              </a:rPr>
              <a:t> vector</a:t>
            </a:r>
          </a:p>
        </p:txBody>
      </p:sp>
    </p:spTree>
    <p:extLst>
      <p:ext uri="{BB962C8B-B14F-4D97-AF65-F5344CB8AC3E}">
        <p14:creationId xmlns:p14="http://schemas.microsoft.com/office/powerpoint/2010/main" val="3685656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B547381-9C3E-490C-A04D-2CAFB3DF73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>
                <a:cs typeface="Calibri Light"/>
              </a:rPr>
              <a:t>3. Design </a:t>
            </a:r>
            <a:r>
              <a:rPr lang="ro-RO" dirty="0" err="1">
                <a:cs typeface="Calibri Light"/>
              </a:rPr>
              <a:t>and</a:t>
            </a:r>
            <a:r>
              <a:rPr lang="ro-RO" dirty="0">
                <a:cs typeface="Calibri Light"/>
              </a:rPr>
              <a:t> </a:t>
            </a:r>
            <a:r>
              <a:rPr lang="ro-RO" dirty="0" err="1">
                <a:cs typeface="Calibri Light"/>
              </a:rPr>
              <a:t>implementation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745855A0-41CD-430F-AEC4-F3F59897E3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46093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8E6E6FC-2B6B-43EA-AE25-B3D466CD2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cs typeface="Calibri Light"/>
              </a:rPr>
              <a:t>3.1 Step </a:t>
            </a:r>
            <a:r>
              <a:rPr lang="ro-RO" dirty="0" err="1">
                <a:cs typeface="Calibri Light"/>
              </a:rPr>
              <a:t>analysis</a:t>
            </a:r>
            <a:endParaRPr lang="ro-RO" dirty="0" err="1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5C602741-B453-4A74-A787-DA0DB5CC3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o-RO" dirty="0">
                <a:cs typeface="Calibri" panose="020F0502020204030204"/>
              </a:rPr>
              <a:t>1.  </a:t>
            </a:r>
            <a:r>
              <a:rPr lang="ro-RO" dirty="0" err="1">
                <a:cs typeface="Calibri" panose="020F0502020204030204"/>
              </a:rPr>
              <a:t>Extracting</a:t>
            </a:r>
            <a:r>
              <a:rPr lang="ro-RO" dirty="0">
                <a:cs typeface="Calibri" panose="020F0502020204030204"/>
              </a:rPr>
              <a:t> </a:t>
            </a:r>
            <a:r>
              <a:rPr lang="ro-RO" dirty="0" err="1">
                <a:cs typeface="Calibri" panose="020F0502020204030204"/>
              </a:rPr>
              <a:t>contours</a:t>
            </a:r>
            <a:r>
              <a:rPr lang="ro-RO" dirty="0">
                <a:cs typeface="Calibri" panose="020F0502020204030204"/>
              </a:rPr>
              <a:t> </a:t>
            </a:r>
            <a:r>
              <a:rPr lang="ro-RO" dirty="0" err="1">
                <a:cs typeface="Calibri" panose="020F0502020204030204"/>
              </a:rPr>
              <a:t>and</a:t>
            </a:r>
            <a:r>
              <a:rPr lang="ro-RO" dirty="0">
                <a:cs typeface="Calibri" panose="020F0502020204030204"/>
              </a:rPr>
              <a:t> </a:t>
            </a:r>
            <a:r>
              <a:rPr lang="ro-RO" dirty="0" err="1">
                <a:cs typeface="Calibri" panose="020F0502020204030204"/>
              </a:rPr>
              <a:t>normalizing</a:t>
            </a:r>
            <a:r>
              <a:rPr lang="ro-RO" dirty="0">
                <a:cs typeface="Calibri" panose="020F0502020204030204"/>
              </a:rPr>
              <a:t> data</a:t>
            </a:r>
          </a:p>
          <a:p>
            <a:pPr marL="0" indent="0">
              <a:buNone/>
            </a:pPr>
            <a:r>
              <a:rPr lang="ro-RO" dirty="0">
                <a:cs typeface="Calibri" panose="020F0502020204030204"/>
              </a:rPr>
              <a:t>2. </a:t>
            </a:r>
            <a:r>
              <a:rPr lang="ro-RO" dirty="0" err="1">
                <a:cs typeface="Calibri" panose="020F0502020204030204"/>
              </a:rPr>
              <a:t>Use</a:t>
            </a:r>
            <a:r>
              <a:rPr lang="ro-RO" dirty="0">
                <a:cs typeface="Calibri" panose="020F0502020204030204"/>
              </a:rPr>
              <a:t> </a:t>
            </a:r>
            <a:r>
              <a:rPr lang="ro-RO" dirty="0" err="1">
                <a:cs typeface="Calibri" panose="020F0502020204030204"/>
              </a:rPr>
              <a:t>the</a:t>
            </a:r>
            <a:r>
              <a:rPr lang="ro-RO" dirty="0">
                <a:cs typeface="Calibri" panose="020F0502020204030204"/>
              </a:rPr>
              <a:t> PCA </a:t>
            </a:r>
            <a:r>
              <a:rPr lang="ro-RO" dirty="0" err="1">
                <a:cs typeface="Calibri" panose="020F0502020204030204"/>
              </a:rPr>
              <a:t>algorithm</a:t>
            </a:r>
            <a:r>
              <a:rPr lang="ro-RO" dirty="0">
                <a:cs typeface="Calibri" panose="020F0502020204030204"/>
              </a:rPr>
              <a:t> </a:t>
            </a:r>
            <a:r>
              <a:rPr lang="ro-RO" dirty="0" err="1">
                <a:cs typeface="Calibri" panose="020F0502020204030204"/>
              </a:rPr>
              <a:t>to</a:t>
            </a:r>
            <a:r>
              <a:rPr lang="ro-RO" dirty="0">
                <a:cs typeface="Calibri" panose="020F0502020204030204"/>
              </a:rPr>
              <a:t> </a:t>
            </a:r>
            <a:r>
              <a:rPr lang="ro-RO" dirty="0" err="1">
                <a:cs typeface="Calibri" panose="020F0502020204030204"/>
              </a:rPr>
              <a:t>find</a:t>
            </a:r>
            <a:r>
              <a:rPr lang="ro-RO" dirty="0">
                <a:cs typeface="Calibri" panose="020F0502020204030204"/>
              </a:rPr>
              <a:t> </a:t>
            </a:r>
            <a:r>
              <a:rPr lang="ro-RO" dirty="0" err="1">
                <a:cs typeface="Calibri" panose="020F0502020204030204"/>
              </a:rPr>
              <a:t>the</a:t>
            </a:r>
            <a:r>
              <a:rPr lang="ro-RO" dirty="0">
                <a:cs typeface="Calibri" panose="020F0502020204030204"/>
              </a:rPr>
              <a:t> </a:t>
            </a:r>
            <a:r>
              <a:rPr lang="ro-RO" dirty="0" err="1">
                <a:cs typeface="Calibri" panose="020F0502020204030204"/>
              </a:rPr>
              <a:t>irrelevant</a:t>
            </a:r>
            <a:r>
              <a:rPr lang="ro-RO" dirty="0">
                <a:cs typeface="Calibri" panose="020F0502020204030204"/>
              </a:rPr>
              <a:t> </a:t>
            </a:r>
            <a:r>
              <a:rPr lang="ro-RO" dirty="0" err="1">
                <a:cs typeface="Calibri" panose="020F0502020204030204"/>
              </a:rPr>
              <a:t>features</a:t>
            </a:r>
            <a:r>
              <a:rPr lang="ro-RO" dirty="0">
                <a:cs typeface="Calibri" panose="020F0502020204030204"/>
              </a:rPr>
              <a:t> on </a:t>
            </a:r>
            <a:r>
              <a:rPr lang="ro-RO" dirty="0" err="1">
                <a:cs typeface="Calibri" panose="020F0502020204030204"/>
              </a:rPr>
              <a:t>both</a:t>
            </a:r>
            <a:r>
              <a:rPr lang="ro-RO" dirty="0">
                <a:cs typeface="Calibri" panose="020F0502020204030204"/>
              </a:rPr>
              <a:t> axis</a:t>
            </a:r>
          </a:p>
          <a:p>
            <a:pPr marL="0" indent="0">
              <a:buNone/>
            </a:pPr>
            <a:r>
              <a:rPr lang="ro-RO" dirty="0">
                <a:cs typeface="Calibri" panose="020F0502020204030204"/>
              </a:rPr>
              <a:t>3. </a:t>
            </a:r>
            <a:r>
              <a:rPr lang="ro-RO" dirty="0" err="1">
                <a:cs typeface="Calibri" panose="020F0502020204030204"/>
              </a:rPr>
              <a:t>Find</a:t>
            </a:r>
            <a:r>
              <a:rPr lang="ro-RO" dirty="0">
                <a:cs typeface="Calibri" panose="020F0502020204030204"/>
              </a:rPr>
              <a:t> </a:t>
            </a:r>
            <a:r>
              <a:rPr lang="ro-RO" dirty="0" err="1">
                <a:cs typeface="Calibri" panose="020F0502020204030204"/>
              </a:rPr>
              <a:t>the</a:t>
            </a:r>
            <a:r>
              <a:rPr lang="ro-RO" dirty="0">
                <a:cs typeface="Calibri" panose="020F0502020204030204"/>
              </a:rPr>
              <a:t> </a:t>
            </a:r>
            <a:r>
              <a:rPr lang="ro-RO" dirty="0" err="1">
                <a:cs typeface="Calibri" panose="020F0502020204030204"/>
              </a:rPr>
              <a:t>best</a:t>
            </a:r>
            <a:r>
              <a:rPr lang="ro-RO" dirty="0">
                <a:cs typeface="Calibri" panose="020F0502020204030204"/>
              </a:rPr>
              <a:t> </a:t>
            </a:r>
            <a:r>
              <a:rPr lang="ro-RO" dirty="0" err="1">
                <a:cs typeface="Calibri" panose="020F0502020204030204"/>
              </a:rPr>
              <a:t>selection</a:t>
            </a:r>
            <a:r>
              <a:rPr lang="ro-RO" dirty="0">
                <a:cs typeface="Calibri" panose="020F0502020204030204"/>
              </a:rPr>
              <a:t> </a:t>
            </a:r>
            <a:r>
              <a:rPr lang="ro-RO" dirty="0" err="1">
                <a:cs typeface="Calibri" panose="020F0502020204030204"/>
              </a:rPr>
              <a:t>algorithm</a:t>
            </a:r>
            <a:r>
              <a:rPr lang="ro-RO" dirty="0">
                <a:cs typeface="Calibri" panose="020F0502020204030204"/>
              </a:rPr>
              <a:t> </a:t>
            </a:r>
            <a:r>
              <a:rPr lang="ro-RO" dirty="0" err="1">
                <a:cs typeface="Calibri" panose="020F0502020204030204"/>
              </a:rPr>
              <a:t>based</a:t>
            </a:r>
            <a:r>
              <a:rPr lang="ro-RO" dirty="0">
                <a:cs typeface="Calibri" panose="020F0502020204030204"/>
              </a:rPr>
              <a:t> on </a:t>
            </a:r>
            <a:r>
              <a:rPr lang="ro-RO" dirty="0" err="1">
                <a:cs typeface="Calibri" panose="020F0502020204030204"/>
              </a:rPr>
              <a:t>the</a:t>
            </a:r>
            <a:r>
              <a:rPr lang="ro-RO" dirty="0">
                <a:cs typeface="Calibri" panose="020F0502020204030204"/>
              </a:rPr>
              <a:t> </a:t>
            </a:r>
            <a:r>
              <a:rPr lang="ro-RO" dirty="0" err="1">
                <a:cs typeface="Calibri" panose="020F0502020204030204"/>
              </a:rPr>
              <a:t>average</a:t>
            </a:r>
            <a:r>
              <a:rPr lang="ro-RO" dirty="0">
                <a:cs typeface="Calibri" panose="020F0502020204030204"/>
              </a:rPr>
              <a:t> of </a:t>
            </a:r>
            <a:r>
              <a:rPr lang="ro-RO" dirty="0" err="1">
                <a:cs typeface="Calibri" panose="020F0502020204030204"/>
              </a:rPr>
              <a:t>the</a:t>
            </a:r>
            <a:r>
              <a:rPr lang="ro-RO" dirty="0">
                <a:cs typeface="Calibri" panose="020F0502020204030204"/>
              </a:rPr>
              <a:t> </a:t>
            </a:r>
            <a:r>
              <a:rPr lang="ro-RO" dirty="0" err="1">
                <a:cs typeface="Calibri" panose="020F0502020204030204"/>
              </a:rPr>
              <a:t>sorted</a:t>
            </a:r>
            <a:r>
              <a:rPr lang="ro-RO" dirty="0">
                <a:cs typeface="Calibri" panose="020F0502020204030204"/>
              </a:rPr>
              <a:t> </a:t>
            </a:r>
            <a:r>
              <a:rPr lang="ro-RO" dirty="0" err="1">
                <a:cs typeface="Calibri" panose="020F0502020204030204"/>
              </a:rPr>
              <a:t>eigenvalue</a:t>
            </a:r>
            <a:r>
              <a:rPr lang="ro-RO" dirty="0">
                <a:cs typeface="Calibri" panose="020F0502020204030204"/>
              </a:rPr>
              <a:t> </a:t>
            </a:r>
            <a:r>
              <a:rPr lang="ro-RO" dirty="0" err="1">
                <a:cs typeface="Calibri" panose="020F0502020204030204"/>
              </a:rPr>
              <a:t>positions</a:t>
            </a:r>
          </a:p>
          <a:p>
            <a:pPr marL="0" indent="0">
              <a:buNone/>
            </a:pPr>
            <a:r>
              <a:rPr lang="ro-RO" dirty="0">
                <a:cs typeface="Calibri" panose="020F0502020204030204"/>
              </a:rPr>
              <a:t>4. </a:t>
            </a:r>
            <a:r>
              <a:rPr lang="ro-RO" dirty="0" err="1">
                <a:cs typeface="Calibri" panose="020F0502020204030204"/>
              </a:rPr>
              <a:t>Reconstruct</a:t>
            </a:r>
            <a:r>
              <a:rPr lang="ro-RO" dirty="0">
                <a:cs typeface="Calibri" panose="020F0502020204030204"/>
              </a:rPr>
              <a:t> </a:t>
            </a:r>
            <a:r>
              <a:rPr lang="ro-RO" dirty="0" err="1">
                <a:cs typeface="Calibri" panose="020F0502020204030204"/>
              </a:rPr>
              <a:t>the</a:t>
            </a:r>
            <a:r>
              <a:rPr lang="ro-RO" dirty="0">
                <a:cs typeface="Calibri" panose="020F0502020204030204"/>
              </a:rPr>
              <a:t> data </a:t>
            </a:r>
            <a:r>
              <a:rPr lang="ro-RO" dirty="0" err="1">
                <a:cs typeface="Calibri" panose="020F0502020204030204"/>
              </a:rPr>
              <a:t>from</a:t>
            </a:r>
            <a:r>
              <a:rPr lang="ro-RO" dirty="0">
                <a:cs typeface="Calibri" panose="020F0502020204030204"/>
              </a:rPr>
              <a:t> </a:t>
            </a:r>
            <a:r>
              <a:rPr lang="ro-RO" dirty="0" err="1">
                <a:cs typeface="Calibri" panose="020F0502020204030204"/>
              </a:rPr>
              <a:t>the</a:t>
            </a:r>
            <a:r>
              <a:rPr lang="ro-RO" dirty="0">
                <a:cs typeface="Calibri" panose="020F0502020204030204"/>
              </a:rPr>
              <a:t> </a:t>
            </a:r>
            <a:r>
              <a:rPr lang="ro-RO" dirty="0" err="1">
                <a:cs typeface="Calibri" panose="020F0502020204030204"/>
              </a:rPr>
              <a:t>vectors</a:t>
            </a:r>
            <a:r>
              <a:rPr lang="ro-RO" dirty="0">
                <a:cs typeface="Calibri" panose="020F0502020204030204"/>
              </a:rPr>
              <a:t> </a:t>
            </a:r>
            <a:r>
              <a:rPr lang="ro-RO" dirty="0" err="1">
                <a:cs typeface="Calibri" panose="020F0502020204030204"/>
              </a:rPr>
              <a:t>obtained</a:t>
            </a:r>
          </a:p>
          <a:p>
            <a:pPr marL="0" indent="0">
              <a:buNone/>
            </a:pPr>
            <a:r>
              <a:rPr lang="ro-RO" dirty="0">
                <a:cs typeface="Calibri" panose="020F0502020204030204"/>
              </a:rPr>
              <a:t>5. </a:t>
            </a:r>
            <a:r>
              <a:rPr lang="ro-RO" dirty="0" err="1">
                <a:cs typeface="Calibri" panose="020F0502020204030204"/>
              </a:rPr>
              <a:t>Find</a:t>
            </a:r>
            <a:r>
              <a:rPr lang="ro-RO" dirty="0">
                <a:cs typeface="Calibri" panose="020F0502020204030204"/>
              </a:rPr>
              <a:t> </a:t>
            </a:r>
            <a:r>
              <a:rPr lang="ro-RO" dirty="0" err="1">
                <a:cs typeface="Calibri" panose="020F0502020204030204"/>
              </a:rPr>
              <a:t>the</a:t>
            </a:r>
            <a:r>
              <a:rPr lang="ro-RO" dirty="0">
                <a:cs typeface="Calibri" panose="020F0502020204030204"/>
              </a:rPr>
              <a:t> </a:t>
            </a:r>
            <a:r>
              <a:rPr lang="ro-RO" dirty="0" err="1">
                <a:cs typeface="Calibri" panose="020F0502020204030204"/>
              </a:rPr>
              <a:t>average</a:t>
            </a:r>
            <a:r>
              <a:rPr lang="ro-RO" dirty="0">
                <a:cs typeface="Calibri" panose="020F0502020204030204"/>
              </a:rPr>
              <a:t> of </a:t>
            </a:r>
            <a:r>
              <a:rPr lang="ro-RO" dirty="0" err="1">
                <a:cs typeface="Calibri" panose="020F0502020204030204"/>
              </a:rPr>
              <a:t>the</a:t>
            </a:r>
            <a:r>
              <a:rPr lang="ro-RO" dirty="0">
                <a:cs typeface="Calibri" panose="020F0502020204030204"/>
              </a:rPr>
              <a:t> </a:t>
            </a:r>
            <a:r>
              <a:rPr lang="ro-RO" dirty="0" err="1">
                <a:cs typeface="Calibri" panose="020F0502020204030204"/>
              </a:rPr>
              <a:t>reconstructed</a:t>
            </a:r>
            <a:r>
              <a:rPr lang="ro-RO" dirty="0">
                <a:cs typeface="Calibri" panose="020F0502020204030204"/>
              </a:rPr>
              <a:t> </a:t>
            </a:r>
            <a:r>
              <a:rPr lang="ro-RO" dirty="0" err="1">
                <a:cs typeface="Calibri" panose="020F0502020204030204"/>
              </a:rPr>
              <a:t>points</a:t>
            </a:r>
            <a:r>
              <a:rPr lang="ro-RO" dirty="0">
                <a:cs typeface="Calibri" panose="020F0502020204030204"/>
              </a:rPr>
              <a:t> </a:t>
            </a:r>
            <a:r>
              <a:rPr lang="ro-RO" dirty="0" err="1">
                <a:cs typeface="Calibri" panose="020F0502020204030204"/>
              </a:rPr>
              <a:t>and</a:t>
            </a:r>
            <a:r>
              <a:rPr lang="ro-RO" dirty="0">
                <a:cs typeface="Calibri" panose="020F0502020204030204"/>
              </a:rPr>
              <a:t> </a:t>
            </a:r>
            <a:r>
              <a:rPr lang="ro-RO" dirty="0" err="1">
                <a:cs typeface="Calibri" panose="020F0502020204030204"/>
              </a:rPr>
              <a:t>form</a:t>
            </a:r>
            <a:r>
              <a:rPr lang="ro-RO" dirty="0">
                <a:cs typeface="Calibri" panose="020F0502020204030204"/>
              </a:rPr>
              <a:t> </a:t>
            </a:r>
            <a:r>
              <a:rPr lang="ro-RO" dirty="0" err="1">
                <a:cs typeface="Calibri" panose="020F0502020204030204"/>
              </a:rPr>
              <a:t>the</a:t>
            </a:r>
            <a:r>
              <a:rPr lang="ro-RO" dirty="0">
                <a:cs typeface="Calibri" panose="020F0502020204030204"/>
              </a:rPr>
              <a:t> "generic" </a:t>
            </a:r>
            <a:r>
              <a:rPr lang="ro-RO" dirty="0" err="1">
                <a:cs typeface="Calibri" panose="020F0502020204030204"/>
              </a:rPr>
              <a:t>pedestrian</a:t>
            </a:r>
          </a:p>
        </p:txBody>
      </p:sp>
    </p:spTree>
    <p:extLst>
      <p:ext uri="{BB962C8B-B14F-4D97-AF65-F5344CB8AC3E}">
        <p14:creationId xmlns:p14="http://schemas.microsoft.com/office/powerpoint/2010/main" val="2363413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3DF7A24-8AC5-4EA8-86E4-482A3BFB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>
                <a:cs typeface="Calibri Light"/>
              </a:rPr>
              <a:t>3.1.1 Extracting contours and normalizing data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543400AA-FB34-4275-939F-6F80EFF3A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endParaRPr lang="ro-RO">
              <a:cs typeface="Calibri"/>
            </a:endParaRPr>
          </a:p>
          <a:p>
            <a:r>
              <a:rPr lang="ro-RO" dirty="0">
                <a:cs typeface="Calibri"/>
              </a:rPr>
              <a:t>The </a:t>
            </a:r>
            <a:r>
              <a:rPr lang="ro-RO" dirty="0" err="1">
                <a:cs typeface="Calibri"/>
              </a:rPr>
              <a:t>contours</a:t>
            </a:r>
            <a:r>
              <a:rPr lang="ro-RO" dirty="0">
                <a:cs typeface="Calibri"/>
              </a:rPr>
              <a:t> are </a:t>
            </a:r>
            <a:r>
              <a:rPr lang="ro-RO" dirty="0" err="1">
                <a:cs typeface="Calibri"/>
              </a:rPr>
              <a:t>selected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from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the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points</a:t>
            </a:r>
            <a:r>
              <a:rPr lang="ro-RO" dirty="0">
                <a:cs typeface="Calibri"/>
              </a:rPr>
              <a:t> on </a:t>
            </a:r>
            <a:r>
              <a:rPr lang="ro-RO" dirty="0" err="1">
                <a:cs typeface="Calibri"/>
              </a:rPr>
              <a:t>the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edge</a:t>
            </a:r>
            <a:r>
              <a:rPr lang="ro-RO" dirty="0">
                <a:cs typeface="Calibri"/>
              </a:rPr>
              <a:t> of </a:t>
            </a:r>
            <a:r>
              <a:rPr lang="ro-RO" dirty="0" err="1">
                <a:cs typeface="Calibri"/>
              </a:rPr>
              <a:t>the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cut-outs</a:t>
            </a:r>
            <a:r>
              <a:rPr lang="ro-RO" dirty="0">
                <a:cs typeface="Calibri"/>
              </a:rPr>
              <a:t>  (</a:t>
            </a:r>
            <a:r>
              <a:rPr lang="ro-RO" dirty="0" err="1">
                <a:cs typeface="Calibri"/>
              </a:rPr>
              <a:t>having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points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with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different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coloured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neighbours</a:t>
            </a:r>
            <a:r>
              <a:rPr lang="ro-RO" dirty="0">
                <a:cs typeface="Calibri"/>
              </a:rPr>
              <a:t>)</a:t>
            </a:r>
            <a:endParaRPr lang="ro-RO"/>
          </a:p>
          <a:p>
            <a:endParaRPr lang="ro-RO" dirty="0">
              <a:cs typeface="Calibri"/>
            </a:endParaRPr>
          </a:p>
          <a:p>
            <a:r>
              <a:rPr lang="ro-RO" dirty="0" err="1">
                <a:cs typeface="Calibri"/>
              </a:rPr>
              <a:t>We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correct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the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density</a:t>
            </a:r>
            <a:r>
              <a:rPr lang="ro-RO" dirty="0">
                <a:cs typeface="Calibri"/>
              </a:rPr>
              <a:t> of </a:t>
            </a:r>
            <a:r>
              <a:rPr lang="ro-RO" dirty="0" err="1">
                <a:cs typeface="Calibri"/>
              </a:rPr>
              <a:t>points</a:t>
            </a:r>
            <a:r>
              <a:rPr lang="ro-RO" dirty="0">
                <a:cs typeface="Calibri"/>
              </a:rPr>
              <a:t>, </a:t>
            </a:r>
            <a:r>
              <a:rPr lang="ro-RO" dirty="0" err="1">
                <a:cs typeface="Calibri"/>
              </a:rPr>
              <a:t>removing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points</a:t>
            </a:r>
            <a:r>
              <a:rPr lang="ro-RO" dirty="0">
                <a:cs typeface="Calibri"/>
              </a:rPr>
              <a:t> at a </a:t>
            </a:r>
            <a:r>
              <a:rPr lang="ro-RO" dirty="0" err="1">
                <a:cs typeface="Calibri"/>
              </a:rPr>
              <a:t>fixed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distance</a:t>
            </a:r>
            <a:r>
              <a:rPr lang="ro-RO" dirty="0">
                <a:cs typeface="Calibri"/>
              </a:rPr>
              <a:t> (</a:t>
            </a:r>
            <a:r>
              <a:rPr lang="ro-RO" dirty="0" err="1">
                <a:cs typeface="Calibri"/>
              </a:rPr>
              <a:t>choosing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between</a:t>
            </a:r>
            <a:r>
              <a:rPr lang="ro-RO" dirty="0">
                <a:cs typeface="Calibri"/>
              </a:rPr>
              <a:t> 80-120 </a:t>
            </a:r>
            <a:r>
              <a:rPr lang="ro-RO" dirty="0" err="1">
                <a:cs typeface="Calibri"/>
              </a:rPr>
              <a:t>points</a:t>
            </a:r>
            <a:r>
              <a:rPr lang="ro-RO" dirty="0">
                <a:cs typeface="Calibri"/>
              </a:rPr>
              <a:t>)</a:t>
            </a:r>
          </a:p>
          <a:p>
            <a:endParaRPr lang="ro-RO" dirty="0">
              <a:cs typeface="Calibri"/>
            </a:endParaRPr>
          </a:p>
          <a:p>
            <a:r>
              <a:rPr lang="ro-RO" dirty="0" err="1">
                <a:cs typeface="Calibri"/>
              </a:rPr>
              <a:t>We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subtract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the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mean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and</a:t>
            </a:r>
            <a:r>
              <a:rPr lang="ro-RO" dirty="0">
                <a:cs typeface="Calibri"/>
              </a:rPr>
              <a:t> divide </a:t>
            </a:r>
            <a:r>
              <a:rPr lang="ro-RO" dirty="0" err="1">
                <a:cs typeface="Calibri"/>
              </a:rPr>
              <a:t>by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the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variance</a:t>
            </a:r>
          </a:p>
          <a:p>
            <a:r>
              <a:rPr lang="ro-RO" dirty="0">
                <a:cs typeface="Calibri"/>
              </a:rPr>
              <a:t>I </a:t>
            </a:r>
            <a:r>
              <a:rPr lang="ro-RO" dirty="0" err="1">
                <a:cs typeface="Calibri"/>
              </a:rPr>
              <a:t>have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implemented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these</a:t>
            </a:r>
            <a:r>
              <a:rPr lang="ro-RO" dirty="0">
                <a:cs typeface="Calibri"/>
              </a:rPr>
              <a:t> in </a:t>
            </a:r>
            <a:r>
              <a:rPr lang="ro-RO" dirty="0" err="1">
                <a:cs typeface="Calibri"/>
              </a:rPr>
              <a:t>the</a:t>
            </a:r>
            <a:r>
              <a:rPr lang="ro-RO" dirty="0">
                <a:cs typeface="Calibri"/>
              </a:rPr>
              <a:t> </a:t>
            </a:r>
            <a:r>
              <a:rPr lang="ro-RO" b="1" dirty="0" err="1">
                <a:cs typeface="Calibri"/>
              </a:rPr>
              <a:t>densityFIx</a:t>
            </a:r>
            <a:r>
              <a:rPr lang="ro-RO" b="1" dirty="0">
                <a:cs typeface="Calibri"/>
              </a:rPr>
              <a:t>(</a:t>
            </a:r>
            <a:r>
              <a:rPr lang="ro-RO" b="1" dirty="0" err="1">
                <a:cs typeface="Calibri"/>
              </a:rPr>
              <a:t>contour</a:t>
            </a:r>
            <a:r>
              <a:rPr lang="ro-RO" b="1" dirty="0">
                <a:cs typeface="Calibri"/>
              </a:rPr>
              <a:t>), </a:t>
            </a:r>
            <a:r>
              <a:rPr lang="ro-RO" b="1" dirty="0" err="1">
                <a:cs typeface="Calibri"/>
              </a:rPr>
              <a:t>getPointsFromContours</a:t>
            </a:r>
            <a:r>
              <a:rPr lang="ro-RO" b="1" dirty="0">
                <a:cs typeface="Calibri"/>
              </a:rPr>
              <a:t>(), getMean2DVector(vector), getVariance2DVector(vector) </a:t>
            </a:r>
            <a:r>
              <a:rPr lang="ro-RO" dirty="0" err="1">
                <a:cs typeface="Calibri"/>
              </a:rPr>
              <a:t>and</a:t>
            </a:r>
            <a:r>
              <a:rPr lang="ro-RO" dirty="0">
                <a:cs typeface="Calibri"/>
              </a:rPr>
              <a:t> </a:t>
            </a:r>
            <a:r>
              <a:rPr lang="ro-RO" b="1" dirty="0" err="1">
                <a:cs typeface="Calibri"/>
              </a:rPr>
              <a:t>preprocess</a:t>
            </a:r>
            <a:r>
              <a:rPr lang="ro-RO" b="1" dirty="0">
                <a:cs typeface="Calibri"/>
              </a:rPr>
              <a:t>(Data)</a:t>
            </a:r>
            <a:endParaRPr lang="ro-RO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7768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3391290-9B13-4497-A3E0-2B7427F9F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cs typeface="Calibri Light"/>
              </a:rPr>
              <a:t>3.1.2 </a:t>
            </a:r>
            <a:r>
              <a:rPr lang="ro-RO" dirty="0" err="1">
                <a:cs typeface="Calibri Light"/>
              </a:rPr>
              <a:t>Implementing</a:t>
            </a:r>
            <a:r>
              <a:rPr lang="ro-RO" dirty="0">
                <a:cs typeface="Calibri Light"/>
              </a:rPr>
              <a:t> </a:t>
            </a:r>
            <a:r>
              <a:rPr lang="ro-RO" dirty="0" err="1">
                <a:cs typeface="Calibri Light"/>
              </a:rPr>
              <a:t>the</a:t>
            </a:r>
            <a:r>
              <a:rPr lang="ro-RO" dirty="0">
                <a:cs typeface="Calibri Light"/>
              </a:rPr>
              <a:t> PCA </a:t>
            </a:r>
            <a:r>
              <a:rPr lang="ro-RO" dirty="0" err="1">
                <a:cs typeface="Calibri Light"/>
              </a:rPr>
              <a:t>algorithm</a:t>
            </a:r>
            <a:endParaRPr lang="ro-RO" dirty="0" err="1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D60940B4-7679-4907-A218-6D708A02B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o-RO" dirty="0">
                <a:cs typeface="Calibri"/>
              </a:rPr>
              <a:t>Multiple </a:t>
            </a:r>
            <a:r>
              <a:rPr lang="ro-RO" dirty="0" err="1">
                <a:cs typeface="Calibri"/>
              </a:rPr>
              <a:t>attempts</a:t>
            </a:r>
            <a:r>
              <a:rPr lang="ro-RO" dirty="0">
                <a:cs typeface="Calibri"/>
              </a:rPr>
              <a:t> at </a:t>
            </a:r>
            <a:r>
              <a:rPr lang="ro-RO" dirty="0" err="1">
                <a:cs typeface="Calibri"/>
              </a:rPr>
              <a:t>choosing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the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correct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way</a:t>
            </a:r>
            <a:r>
              <a:rPr lang="ro-RO" dirty="0">
                <a:cs typeface="Calibri"/>
              </a:rPr>
              <a:t> of </a:t>
            </a:r>
            <a:r>
              <a:rPr lang="ro-RO" dirty="0" err="1">
                <a:cs typeface="Calibri"/>
              </a:rPr>
              <a:t>interpreting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the</a:t>
            </a:r>
            <a:r>
              <a:rPr lang="ro-RO" dirty="0">
                <a:cs typeface="Calibri"/>
              </a:rPr>
              <a:t> data </a:t>
            </a:r>
            <a:r>
              <a:rPr lang="ro-RO" dirty="0" err="1">
                <a:cs typeface="Calibri"/>
              </a:rPr>
              <a:t>that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should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be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fed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to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the</a:t>
            </a:r>
            <a:r>
              <a:rPr lang="ro-RO" dirty="0">
                <a:cs typeface="Calibri"/>
              </a:rPr>
              <a:t> PCA </a:t>
            </a:r>
            <a:r>
              <a:rPr lang="ro-RO" dirty="0" err="1">
                <a:cs typeface="Calibri"/>
              </a:rPr>
              <a:t>has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been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attempted</a:t>
            </a:r>
            <a:r>
              <a:rPr lang="ro-RO" dirty="0">
                <a:cs typeface="Calibri"/>
              </a:rPr>
              <a:t>:</a:t>
            </a:r>
          </a:p>
          <a:p>
            <a:pPr marL="457200" lvl="1" indent="0">
              <a:buNone/>
            </a:pPr>
            <a:r>
              <a:rPr lang="ro-RO" b="1" dirty="0">
                <a:cs typeface="Calibri"/>
              </a:rPr>
              <a:t>a. </a:t>
            </a:r>
            <a:r>
              <a:rPr lang="ro-RO" b="1" dirty="0" err="1">
                <a:cs typeface="Calibri"/>
              </a:rPr>
              <a:t>Applying</a:t>
            </a:r>
            <a:r>
              <a:rPr lang="ro-RO" b="1" dirty="0">
                <a:cs typeface="Calibri"/>
              </a:rPr>
              <a:t> PCA </a:t>
            </a:r>
            <a:r>
              <a:rPr lang="ro-RO" b="1" dirty="0" err="1">
                <a:cs typeface="Calibri"/>
              </a:rPr>
              <a:t>with</a:t>
            </a:r>
            <a:r>
              <a:rPr lang="ro-RO" b="1" dirty="0">
                <a:cs typeface="Calibri"/>
              </a:rPr>
              <a:t> </a:t>
            </a:r>
            <a:r>
              <a:rPr lang="ro-RO" b="1" dirty="0" err="1">
                <a:cs typeface="Calibri"/>
              </a:rPr>
              <a:t>the</a:t>
            </a:r>
            <a:r>
              <a:rPr lang="ro-RO" b="1" dirty="0">
                <a:cs typeface="Calibri"/>
              </a:rPr>
              <a:t> </a:t>
            </a:r>
            <a:r>
              <a:rPr lang="ro-RO" b="1" dirty="0" err="1">
                <a:cs typeface="Calibri"/>
              </a:rPr>
              <a:t>points</a:t>
            </a:r>
            <a:r>
              <a:rPr lang="ro-RO" b="1" dirty="0">
                <a:cs typeface="Calibri"/>
              </a:rPr>
              <a:t> as data </a:t>
            </a:r>
            <a:r>
              <a:rPr lang="ro-RO" dirty="0">
                <a:cs typeface="Calibri"/>
              </a:rPr>
              <a:t>=&gt; </a:t>
            </a:r>
            <a:r>
              <a:rPr lang="ro-RO" dirty="0" err="1">
                <a:cs typeface="Calibri"/>
              </a:rPr>
              <a:t>this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results</a:t>
            </a:r>
            <a:r>
              <a:rPr lang="ro-RO" dirty="0">
                <a:cs typeface="Calibri"/>
              </a:rPr>
              <a:t> in </a:t>
            </a:r>
            <a:r>
              <a:rPr lang="ro-RO" dirty="0" err="1">
                <a:cs typeface="Calibri"/>
              </a:rPr>
              <a:t>choosing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between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the</a:t>
            </a:r>
            <a:r>
              <a:rPr lang="ro-RO" dirty="0">
                <a:cs typeface="Calibri"/>
              </a:rPr>
              <a:t> x </a:t>
            </a:r>
            <a:r>
              <a:rPr lang="ro-RO" dirty="0" err="1">
                <a:cs typeface="Calibri"/>
              </a:rPr>
              <a:t>and</a:t>
            </a:r>
            <a:r>
              <a:rPr lang="ro-RO" dirty="0">
                <a:cs typeface="Calibri"/>
              </a:rPr>
              <a:t> y axis </a:t>
            </a:r>
            <a:r>
              <a:rPr lang="ro-RO" dirty="0" err="1">
                <a:cs typeface="Calibri"/>
              </a:rPr>
              <a:t>when</a:t>
            </a:r>
            <a:r>
              <a:rPr lang="ro-RO" dirty="0">
                <a:cs typeface="Calibri"/>
              </a:rPr>
              <a:t> it </a:t>
            </a:r>
            <a:r>
              <a:rPr lang="ro-RO" dirty="0" err="1">
                <a:cs typeface="Calibri"/>
              </a:rPr>
              <a:t>comes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to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feature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reduction</a:t>
            </a:r>
            <a:r>
              <a:rPr lang="ro-RO" dirty="0">
                <a:cs typeface="Calibri"/>
              </a:rPr>
              <a:t>, </a:t>
            </a:r>
            <a:r>
              <a:rPr lang="ro-RO" dirty="0" err="1">
                <a:cs typeface="Calibri"/>
              </a:rPr>
              <a:t>the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points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representing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the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features</a:t>
            </a:r>
            <a:r>
              <a:rPr lang="ro-RO" dirty="0">
                <a:cs typeface="Calibri"/>
              </a:rPr>
              <a:t>. </a:t>
            </a:r>
            <a:r>
              <a:rPr lang="ro-RO" dirty="0" err="1">
                <a:cs typeface="Calibri"/>
              </a:rPr>
              <a:t>This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is</a:t>
            </a:r>
            <a:r>
              <a:rPr lang="ro-RO" dirty="0">
                <a:cs typeface="Calibri"/>
              </a:rPr>
              <a:t> a </a:t>
            </a:r>
            <a:r>
              <a:rPr lang="ro-RO" dirty="0" err="1">
                <a:cs typeface="Calibri"/>
              </a:rPr>
              <a:t>bad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approach</a:t>
            </a:r>
            <a:r>
              <a:rPr lang="ro-RO" dirty="0">
                <a:cs typeface="Calibri"/>
              </a:rPr>
              <a:t>, </a:t>
            </a:r>
            <a:r>
              <a:rPr lang="ro-RO" dirty="0" err="1">
                <a:cs typeface="Calibri"/>
              </a:rPr>
              <a:t>since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we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want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to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find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the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points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that</a:t>
            </a:r>
            <a:r>
              <a:rPr lang="ro-RO" dirty="0">
                <a:cs typeface="Calibri"/>
              </a:rPr>
              <a:t> are redundant </a:t>
            </a:r>
            <a:r>
              <a:rPr lang="ro-RO" dirty="0" err="1">
                <a:cs typeface="Calibri"/>
              </a:rPr>
              <a:t>to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our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contour</a:t>
            </a:r>
            <a:r>
              <a:rPr lang="ro-RO" dirty="0">
                <a:cs typeface="Calibri"/>
              </a:rPr>
              <a:t>.</a:t>
            </a:r>
          </a:p>
          <a:p>
            <a:pPr marL="457200" lvl="1" indent="0">
              <a:buNone/>
            </a:pPr>
            <a:r>
              <a:rPr lang="ro-RO" b="1" dirty="0">
                <a:cs typeface="Calibri"/>
              </a:rPr>
              <a:t>b. </a:t>
            </a:r>
            <a:r>
              <a:rPr lang="ro-RO" b="1" dirty="0" err="1">
                <a:cs typeface="Calibri"/>
              </a:rPr>
              <a:t>Applying</a:t>
            </a:r>
            <a:r>
              <a:rPr lang="ro-RO" b="1" dirty="0">
                <a:cs typeface="Calibri"/>
              </a:rPr>
              <a:t> PCA </a:t>
            </a:r>
            <a:r>
              <a:rPr lang="ro-RO" b="1" dirty="0" err="1">
                <a:cs typeface="Calibri"/>
              </a:rPr>
              <a:t>with</a:t>
            </a:r>
            <a:r>
              <a:rPr lang="ro-RO" b="1" dirty="0">
                <a:cs typeface="Calibri"/>
              </a:rPr>
              <a:t> </a:t>
            </a:r>
            <a:r>
              <a:rPr lang="ro-RO" b="1" dirty="0" err="1">
                <a:cs typeface="Calibri"/>
              </a:rPr>
              <a:t>contours</a:t>
            </a:r>
            <a:r>
              <a:rPr lang="ro-RO" b="1" dirty="0">
                <a:cs typeface="Calibri"/>
              </a:rPr>
              <a:t> as data </a:t>
            </a:r>
            <a:r>
              <a:rPr lang="ro-RO" b="1" dirty="0" err="1">
                <a:cs typeface="Calibri"/>
              </a:rPr>
              <a:t>and</a:t>
            </a:r>
            <a:r>
              <a:rPr lang="ro-RO" b="1" dirty="0">
                <a:cs typeface="Calibri"/>
              </a:rPr>
              <a:t> </a:t>
            </a:r>
            <a:r>
              <a:rPr lang="ro-RO" b="1" dirty="0" err="1">
                <a:cs typeface="Calibri"/>
              </a:rPr>
              <a:t>taking</a:t>
            </a:r>
            <a:r>
              <a:rPr lang="ro-RO" b="1" dirty="0">
                <a:cs typeface="Calibri"/>
              </a:rPr>
              <a:t> </a:t>
            </a:r>
            <a:r>
              <a:rPr lang="ro-RO" b="1" dirty="0" err="1">
                <a:cs typeface="Calibri"/>
              </a:rPr>
              <a:t>both</a:t>
            </a:r>
            <a:r>
              <a:rPr lang="ro-RO" b="1" dirty="0">
                <a:cs typeface="Calibri"/>
              </a:rPr>
              <a:t> axis </a:t>
            </a:r>
            <a:r>
              <a:rPr lang="ro-RO" b="1" dirty="0" err="1">
                <a:cs typeface="Calibri"/>
              </a:rPr>
              <a:t>into</a:t>
            </a:r>
            <a:r>
              <a:rPr lang="ro-RO" b="1" dirty="0">
                <a:cs typeface="Calibri"/>
              </a:rPr>
              <a:t> </a:t>
            </a:r>
            <a:r>
              <a:rPr lang="ro-RO" b="1" dirty="0" err="1">
                <a:cs typeface="Calibri"/>
              </a:rPr>
              <a:t>account</a:t>
            </a:r>
            <a:r>
              <a:rPr lang="ro-RO" b="1" dirty="0">
                <a:cs typeface="Calibri"/>
              </a:rPr>
              <a:t> </a:t>
            </a:r>
            <a:r>
              <a:rPr lang="ro-RO" b="1" dirty="0" err="1">
                <a:cs typeface="Calibri"/>
              </a:rPr>
              <a:t>simmultaneously</a:t>
            </a:r>
            <a:r>
              <a:rPr lang="ro-RO" b="1" dirty="0">
                <a:cs typeface="Calibri"/>
              </a:rPr>
              <a:t> </a:t>
            </a:r>
            <a:r>
              <a:rPr lang="ro-RO" dirty="0">
                <a:cs typeface="Calibri"/>
              </a:rPr>
              <a:t>=&gt; The problem </a:t>
            </a:r>
            <a:r>
              <a:rPr lang="ro-RO" dirty="0" err="1">
                <a:cs typeface="Calibri"/>
              </a:rPr>
              <a:t>with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this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approach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is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that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the</a:t>
            </a:r>
            <a:r>
              <a:rPr lang="ro-RO" dirty="0">
                <a:cs typeface="Calibri"/>
              </a:rPr>
              <a:t> data </a:t>
            </a:r>
            <a:r>
              <a:rPr lang="ro-RO" dirty="0" err="1">
                <a:cs typeface="Calibri"/>
              </a:rPr>
              <a:t>takes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form</a:t>
            </a:r>
            <a:r>
              <a:rPr lang="ro-RO" dirty="0">
                <a:cs typeface="Calibri"/>
              </a:rPr>
              <a:t> as a </a:t>
            </a:r>
            <a:r>
              <a:rPr lang="ro-RO" dirty="0" err="1">
                <a:cs typeface="Calibri"/>
              </a:rPr>
              <a:t>matrix</a:t>
            </a:r>
            <a:r>
              <a:rPr lang="ro-RO" dirty="0">
                <a:cs typeface="Calibri"/>
              </a:rPr>
              <a:t>, </a:t>
            </a:r>
            <a:r>
              <a:rPr lang="ro-RO" dirty="0" err="1">
                <a:cs typeface="Calibri"/>
              </a:rPr>
              <a:t>not</a:t>
            </a:r>
            <a:r>
              <a:rPr lang="ro-RO" dirty="0">
                <a:cs typeface="Calibri"/>
              </a:rPr>
              <a:t> as a vector, </a:t>
            </a:r>
            <a:r>
              <a:rPr lang="ro-RO" dirty="0" err="1">
                <a:cs typeface="Calibri"/>
              </a:rPr>
              <a:t>each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point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being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represented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by</a:t>
            </a:r>
            <a:r>
              <a:rPr lang="ro-RO" dirty="0">
                <a:cs typeface="Calibri"/>
              </a:rPr>
              <a:t> 2 </a:t>
            </a:r>
            <a:r>
              <a:rPr lang="ro-RO" dirty="0" err="1">
                <a:cs typeface="Calibri"/>
              </a:rPr>
              <a:t>coordinates</a:t>
            </a:r>
            <a:r>
              <a:rPr lang="ro-RO" dirty="0">
                <a:cs typeface="Calibri"/>
              </a:rPr>
              <a:t>. </a:t>
            </a:r>
            <a:r>
              <a:rPr lang="ro-RO" dirty="0" err="1">
                <a:cs typeface="Calibri"/>
              </a:rPr>
              <a:t>When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taking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both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coordinates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into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account</a:t>
            </a:r>
            <a:r>
              <a:rPr lang="ro-RO" dirty="0">
                <a:cs typeface="Calibri"/>
              </a:rPr>
              <a:t>, </a:t>
            </a:r>
            <a:r>
              <a:rPr lang="ro-RO" dirty="0" err="1">
                <a:cs typeface="Calibri"/>
              </a:rPr>
              <a:t>the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covariance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matrix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starts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taking</a:t>
            </a:r>
            <a:r>
              <a:rPr lang="ro-RO" dirty="0">
                <a:cs typeface="Calibri"/>
              </a:rPr>
              <a:t> a </a:t>
            </a:r>
            <a:r>
              <a:rPr lang="ro-RO" dirty="0" err="1">
                <a:cs typeface="Calibri"/>
              </a:rPr>
              <a:t>different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meaning</a:t>
            </a:r>
            <a:r>
              <a:rPr lang="ro-RO" dirty="0">
                <a:cs typeface="Calibri"/>
              </a:rPr>
              <a:t>. I </a:t>
            </a:r>
            <a:r>
              <a:rPr lang="ro-RO" dirty="0" err="1">
                <a:cs typeface="Calibri"/>
              </a:rPr>
              <a:t>have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tried</a:t>
            </a:r>
            <a:r>
              <a:rPr lang="ro-RO" dirty="0">
                <a:cs typeface="Calibri"/>
              </a:rPr>
              <a:t> 2 </a:t>
            </a:r>
            <a:r>
              <a:rPr lang="ro-RO" dirty="0" err="1">
                <a:cs typeface="Calibri"/>
              </a:rPr>
              <a:t>ways</a:t>
            </a:r>
            <a:r>
              <a:rPr lang="ro-RO" dirty="0">
                <a:cs typeface="Calibri"/>
              </a:rPr>
              <a:t> of </a:t>
            </a:r>
            <a:r>
              <a:rPr lang="ro-RO" dirty="0" err="1">
                <a:cs typeface="Calibri"/>
              </a:rPr>
              <a:t>computing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the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variance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between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features</a:t>
            </a:r>
            <a:r>
              <a:rPr lang="ro-RO" dirty="0">
                <a:cs typeface="Calibri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794977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FC5EC43-C6AA-4379-810D-700C6EA20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cs typeface="Calibri Light"/>
              </a:rPr>
              <a:t>3.1.2 </a:t>
            </a:r>
            <a:r>
              <a:rPr lang="ro-RO" dirty="0" err="1">
                <a:cs typeface="Calibri Light"/>
              </a:rPr>
              <a:t>Implementing</a:t>
            </a:r>
            <a:r>
              <a:rPr lang="ro-RO" dirty="0">
                <a:cs typeface="Calibri Light"/>
              </a:rPr>
              <a:t> </a:t>
            </a:r>
            <a:r>
              <a:rPr lang="ro-RO" dirty="0" err="1">
                <a:cs typeface="Calibri Light"/>
              </a:rPr>
              <a:t>the</a:t>
            </a:r>
            <a:r>
              <a:rPr lang="ro-RO" dirty="0">
                <a:cs typeface="Calibri Light"/>
              </a:rPr>
              <a:t> PCA </a:t>
            </a:r>
            <a:r>
              <a:rPr lang="ro-RO" dirty="0" err="1">
                <a:cs typeface="Calibri Light"/>
              </a:rPr>
              <a:t>algorithm</a:t>
            </a:r>
            <a:endParaRPr lang="ro-RO" dirty="0" err="1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E6486D6-D3CF-42C9-BA7B-35D453E31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ro-RO" sz="2400" dirty="0">
                <a:cs typeface="Calibri"/>
              </a:rPr>
              <a:t>   </a:t>
            </a:r>
            <a:r>
              <a:rPr lang="ro-RO" sz="2400" b="1" dirty="0">
                <a:cs typeface="Calibri"/>
              </a:rPr>
              <a:t>b.1 </a:t>
            </a:r>
            <a:r>
              <a:rPr lang="ro-RO" sz="2400" b="1" dirty="0" err="1">
                <a:cs typeface="Calibri"/>
              </a:rPr>
              <a:t>Using</a:t>
            </a:r>
            <a:r>
              <a:rPr lang="ro-RO" sz="2400" b="1" dirty="0">
                <a:cs typeface="Calibri"/>
              </a:rPr>
              <a:t> </a:t>
            </a:r>
            <a:r>
              <a:rPr lang="ro-RO" sz="2400" b="1" dirty="0" err="1">
                <a:cs typeface="Calibri"/>
              </a:rPr>
              <a:t>the</a:t>
            </a:r>
            <a:r>
              <a:rPr lang="ro-RO" sz="2400" b="1" dirty="0">
                <a:cs typeface="Calibri"/>
              </a:rPr>
              <a:t> </a:t>
            </a:r>
            <a:r>
              <a:rPr lang="ro-RO" sz="2400" b="1" dirty="0" err="1">
                <a:cs typeface="Calibri"/>
              </a:rPr>
              <a:t>dot</a:t>
            </a:r>
            <a:r>
              <a:rPr lang="ro-RO" sz="2400" b="1" dirty="0">
                <a:cs typeface="Calibri"/>
              </a:rPr>
              <a:t> product </a:t>
            </a:r>
            <a:r>
              <a:rPr lang="ro-RO" sz="2400" b="1" dirty="0" err="1">
                <a:cs typeface="Calibri"/>
              </a:rPr>
              <a:t>between</a:t>
            </a:r>
            <a:r>
              <a:rPr lang="ro-RO" sz="2400" b="1" dirty="0">
                <a:cs typeface="Calibri"/>
              </a:rPr>
              <a:t> 2 </a:t>
            </a:r>
            <a:r>
              <a:rPr lang="ro-RO" sz="2400" b="1" dirty="0" err="1">
                <a:cs typeface="Calibri"/>
              </a:rPr>
              <a:t>points</a:t>
            </a:r>
            <a:r>
              <a:rPr lang="ro-RO" sz="2400" b="1" dirty="0">
                <a:cs typeface="Calibri"/>
              </a:rPr>
              <a:t> as </a:t>
            </a:r>
            <a:r>
              <a:rPr lang="ro-RO" sz="2400" b="1" dirty="0" err="1">
                <a:cs typeface="Calibri"/>
              </a:rPr>
              <a:t>the</a:t>
            </a:r>
            <a:r>
              <a:rPr lang="ro-RO" sz="2400" b="1" dirty="0">
                <a:cs typeface="Calibri"/>
              </a:rPr>
              <a:t> </a:t>
            </a:r>
            <a:r>
              <a:rPr lang="ro-RO" sz="2400" b="1" dirty="0" err="1">
                <a:cs typeface="Calibri"/>
              </a:rPr>
              <a:t>inner</a:t>
            </a:r>
            <a:r>
              <a:rPr lang="ro-RO" sz="2400" b="1" dirty="0">
                <a:cs typeface="Calibri"/>
              </a:rPr>
              <a:t> </a:t>
            </a:r>
            <a:r>
              <a:rPr lang="ro-RO" sz="2400" b="1" dirty="0" err="1">
                <a:cs typeface="Calibri"/>
              </a:rPr>
              <a:t>operation</a:t>
            </a:r>
            <a:r>
              <a:rPr lang="ro-RO" sz="2400" b="1" dirty="0">
                <a:cs typeface="Calibri"/>
              </a:rPr>
              <a:t> </a:t>
            </a:r>
            <a:r>
              <a:rPr lang="ro-RO" sz="2400" b="1" dirty="0" err="1">
                <a:cs typeface="Calibri"/>
              </a:rPr>
              <a:t>between</a:t>
            </a:r>
            <a:r>
              <a:rPr lang="ro-RO" sz="2400" b="1" dirty="0">
                <a:cs typeface="Calibri"/>
              </a:rPr>
              <a:t> </a:t>
            </a:r>
            <a:r>
              <a:rPr lang="ro-RO" sz="2400" b="1" dirty="0" err="1">
                <a:cs typeface="Calibri"/>
              </a:rPr>
              <a:t>points</a:t>
            </a:r>
            <a:r>
              <a:rPr lang="ro-RO" sz="2400" b="1" dirty="0">
                <a:cs typeface="Calibri"/>
              </a:rPr>
              <a:t> </a:t>
            </a:r>
            <a:r>
              <a:rPr lang="ro-RO" sz="2400" dirty="0">
                <a:cs typeface="Calibri"/>
              </a:rPr>
              <a:t>(</a:t>
            </a:r>
            <a:r>
              <a:rPr lang="ro-RO" sz="2400" dirty="0" err="1">
                <a:cs typeface="Calibri"/>
              </a:rPr>
              <a:t>implemented</a:t>
            </a:r>
            <a:r>
              <a:rPr lang="ro-RO" sz="2400" dirty="0">
                <a:cs typeface="Calibri"/>
              </a:rPr>
              <a:t> in </a:t>
            </a:r>
            <a:r>
              <a:rPr lang="ro-RO" sz="2400" dirty="0" err="1">
                <a:cs typeface="Calibri"/>
              </a:rPr>
              <a:t>the</a:t>
            </a:r>
            <a:r>
              <a:rPr lang="ro-RO" sz="2400" dirty="0">
                <a:cs typeface="Calibri"/>
              </a:rPr>
              <a:t> </a:t>
            </a:r>
            <a:r>
              <a:rPr lang="ro-RO" sz="2400" dirty="0" err="1">
                <a:cs typeface="Calibri"/>
              </a:rPr>
              <a:t>getCovarianceFromMatrix</a:t>
            </a:r>
            <a:r>
              <a:rPr lang="ro-RO" sz="2400" dirty="0">
                <a:cs typeface="Calibri"/>
              </a:rPr>
              <a:t>(</a:t>
            </a:r>
            <a:r>
              <a:rPr lang="ro-RO" sz="2400" dirty="0" err="1">
                <a:cs typeface="Calibri"/>
              </a:rPr>
              <a:t>matrix</a:t>
            </a:r>
            <a:r>
              <a:rPr lang="ro-RO" sz="2400" dirty="0">
                <a:cs typeface="Calibri"/>
              </a:rPr>
              <a:t>))</a:t>
            </a:r>
            <a:endParaRPr lang="ro-RO" sz="2400" b="1" dirty="0">
              <a:cs typeface="Calibri" panose="020F0502020204030204"/>
            </a:endParaRPr>
          </a:p>
          <a:p>
            <a:pPr marL="0" indent="0">
              <a:buNone/>
            </a:pPr>
            <a:r>
              <a:rPr lang="ro-RO" sz="2400" dirty="0">
                <a:cs typeface="Calibri" panose="020F0502020204030204"/>
              </a:rPr>
              <a:t>   </a:t>
            </a:r>
            <a:r>
              <a:rPr lang="ro-RO" sz="2400" b="1" dirty="0">
                <a:cs typeface="Calibri" panose="020F0502020204030204"/>
              </a:rPr>
              <a:t>b.2 </a:t>
            </a:r>
            <a:r>
              <a:rPr lang="ro-RO" sz="2400" b="1" dirty="0" err="1">
                <a:cs typeface="Calibri" panose="020F0502020204030204"/>
              </a:rPr>
              <a:t>Using</a:t>
            </a:r>
            <a:r>
              <a:rPr lang="ro-RO" sz="2400" b="1" dirty="0">
                <a:cs typeface="Calibri" panose="020F0502020204030204"/>
              </a:rPr>
              <a:t> </a:t>
            </a:r>
            <a:r>
              <a:rPr lang="ro-RO" sz="2400" b="1" dirty="0" err="1">
                <a:cs typeface="Calibri" panose="020F0502020204030204"/>
              </a:rPr>
              <a:t>imaginary</a:t>
            </a:r>
            <a:r>
              <a:rPr lang="ro-RO" sz="2400" b="1" dirty="0">
                <a:cs typeface="Calibri" panose="020F0502020204030204"/>
              </a:rPr>
              <a:t> </a:t>
            </a:r>
            <a:r>
              <a:rPr lang="ro-RO" sz="2400" b="1" dirty="0" err="1">
                <a:cs typeface="Calibri" panose="020F0502020204030204"/>
              </a:rPr>
              <a:t>numbers</a:t>
            </a:r>
            <a:r>
              <a:rPr lang="ro-RO" sz="2400" b="1" dirty="0">
                <a:cs typeface="Calibri" panose="020F0502020204030204"/>
              </a:rPr>
              <a:t> as </a:t>
            </a:r>
            <a:r>
              <a:rPr lang="ro-RO" sz="2400" b="1" dirty="0" err="1">
                <a:cs typeface="Calibri" panose="020F0502020204030204"/>
              </a:rPr>
              <a:t>inner</a:t>
            </a:r>
            <a:r>
              <a:rPr lang="ro-RO" sz="2400" b="1" dirty="0">
                <a:cs typeface="Calibri" panose="020F0502020204030204"/>
              </a:rPr>
              <a:t> product </a:t>
            </a:r>
            <a:r>
              <a:rPr lang="ro-RO" sz="2400" dirty="0">
                <a:cs typeface="Calibri" panose="020F0502020204030204"/>
              </a:rPr>
              <a:t>-&gt; </a:t>
            </a:r>
            <a:r>
              <a:rPr lang="ro-RO" sz="2400" dirty="0" err="1">
                <a:cs typeface="Calibri" panose="020F0502020204030204"/>
              </a:rPr>
              <a:t>this</a:t>
            </a:r>
            <a:r>
              <a:rPr lang="ro-RO" sz="2400" dirty="0">
                <a:cs typeface="Calibri" panose="020F0502020204030204"/>
              </a:rPr>
              <a:t> </a:t>
            </a:r>
            <a:r>
              <a:rPr lang="ro-RO" sz="2400" dirty="0" err="1">
                <a:cs typeface="Calibri" panose="020F0502020204030204"/>
              </a:rPr>
              <a:t>approach</a:t>
            </a:r>
            <a:r>
              <a:rPr lang="ro-RO" sz="2400" dirty="0">
                <a:cs typeface="Calibri" panose="020F0502020204030204"/>
              </a:rPr>
              <a:t> </a:t>
            </a:r>
            <a:r>
              <a:rPr lang="ro-RO" sz="2400" dirty="0" err="1">
                <a:cs typeface="Calibri" panose="020F0502020204030204"/>
              </a:rPr>
              <a:t>is</a:t>
            </a:r>
            <a:r>
              <a:rPr lang="ro-RO" sz="2400" dirty="0">
                <a:cs typeface="Calibri" panose="020F0502020204030204"/>
              </a:rPr>
              <a:t> </a:t>
            </a:r>
            <a:r>
              <a:rPr lang="ro-RO" sz="2400" dirty="0" err="1">
                <a:cs typeface="Calibri" panose="020F0502020204030204"/>
              </a:rPr>
              <a:t>done</a:t>
            </a:r>
            <a:r>
              <a:rPr lang="ro-RO" sz="2400" dirty="0">
                <a:cs typeface="Calibri" panose="020F0502020204030204"/>
              </a:rPr>
              <a:t> </a:t>
            </a:r>
            <a:r>
              <a:rPr lang="ro-RO" sz="2400" dirty="0" err="1">
                <a:cs typeface="Calibri" panose="020F0502020204030204"/>
              </a:rPr>
              <a:t>considering</a:t>
            </a:r>
            <a:r>
              <a:rPr lang="ro-RO" sz="2400" dirty="0">
                <a:cs typeface="Calibri" panose="020F0502020204030204"/>
              </a:rPr>
              <a:t> </a:t>
            </a:r>
            <a:r>
              <a:rPr lang="ro-RO" sz="2400" dirty="0" err="1">
                <a:cs typeface="Calibri" panose="020F0502020204030204"/>
              </a:rPr>
              <a:t>the</a:t>
            </a:r>
            <a:r>
              <a:rPr lang="ro-RO" sz="2400" dirty="0">
                <a:cs typeface="Calibri" panose="020F0502020204030204"/>
              </a:rPr>
              <a:t> X axis as </a:t>
            </a:r>
            <a:r>
              <a:rPr lang="ro-RO" sz="2400" dirty="0" err="1">
                <a:cs typeface="Calibri" panose="020F0502020204030204"/>
              </a:rPr>
              <a:t>the</a:t>
            </a:r>
            <a:r>
              <a:rPr lang="ro-RO" sz="2400" dirty="0">
                <a:cs typeface="Calibri" panose="020F0502020204030204"/>
              </a:rPr>
              <a:t> real </a:t>
            </a:r>
            <a:r>
              <a:rPr lang="ro-RO" sz="2400" dirty="0" err="1">
                <a:cs typeface="Calibri" panose="020F0502020204030204"/>
              </a:rPr>
              <a:t>number</a:t>
            </a:r>
            <a:r>
              <a:rPr lang="ro-RO" sz="2400" dirty="0">
                <a:cs typeface="Calibri" panose="020F0502020204030204"/>
              </a:rPr>
              <a:t> axis </a:t>
            </a:r>
            <a:r>
              <a:rPr lang="ro-RO" sz="2400" dirty="0" err="1">
                <a:cs typeface="Calibri" panose="020F0502020204030204"/>
              </a:rPr>
              <a:t>and</a:t>
            </a:r>
            <a:r>
              <a:rPr lang="ro-RO" sz="2400" dirty="0">
                <a:cs typeface="Calibri" panose="020F0502020204030204"/>
              </a:rPr>
              <a:t> </a:t>
            </a:r>
            <a:r>
              <a:rPr lang="ro-RO" sz="2400" dirty="0" err="1">
                <a:cs typeface="Calibri" panose="020F0502020204030204"/>
              </a:rPr>
              <a:t>the</a:t>
            </a:r>
            <a:r>
              <a:rPr lang="ro-RO" sz="2400" dirty="0">
                <a:cs typeface="Calibri" panose="020F0502020204030204"/>
              </a:rPr>
              <a:t> Y axis as </a:t>
            </a:r>
            <a:r>
              <a:rPr lang="ro-RO" sz="2400" dirty="0" err="1">
                <a:cs typeface="Calibri" panose="020F0502020204030204"/>
              </a:rPr>
              <a:t>the</a:t>
            </a:r>
            <a:r>
              <a:rPr lang="ro-RO" sz="2400" dirty="0">
                <a:cs typeface="Calibri" panose="020F0502020204030204"/>
              </a:rPr>
              <a:t> </a:t>
            </a:r>
            <a:r>
              <a:rPr lang="ro-RO" sz="2400" dirty="0" err="1">
                <a:cs typeface="Calibri" panose="020F0502020204030204"/>
              </a:rPr>
              <a:t>imaginary</a:t>
            </a:r>
            <a:r>
              <a:rPr lang="ro-RO" sz="2400" dirty="0">
                <a:cs typeface="Calibri" panose="020F0502020204030204"/>
              </a:rPr>
              <a:t> </a:t>
            </a:r>
            <a:r>
              <a:rPr lang="ro-RO" sz="2400" dirty="0" err="1">
                <a:cs typeface="Calibri" panose="020F0502020204030204"/>
              </a:rPr>
              <a:t>one</a:t>
            </a:r>
            <a:r>
              <a:rPr lang="ro-RO" sz="2400" dirty="0">
                <a:cs typeface="Calibri" panose="020F0502020204030204"/>
              </a:rPr>
              <a:t>. </a:t>
            </a:r>
          </a:p>
          <a:p>
            <a:pPr marL="0" indent="0">
              <a:buNone/>
            </a:pPr>
            <a:r>
              <a:rPr lang="ro-RO" dirty="0">
                <a:cs typeface="Calibri" panose="020F0502020204030204"/>
              </a:rPr>
              <a:t>   Both of </a:t>
            </a:r>
            <a:r>
              <a:rPr lang="ro-RO" dirty="0" err="1">
                <a:cs typeface="Calibri" panose="020F0502020204030204"/>
              </a:rPr>
              <a:t>these</a:t>
            </a:r>
            <a:r>
              <a:rPr lang="ro-RO" dirty="0">
                <a:cs typeface="Calibri" panose="020F0502020204030204"/>
              </a:rPr>
              <a:t> </a:t>
            </a:r>
            <a:r>
              <a:rPr lang="ro-RO" dirty="0" err="1">
                <a:cs typeface="Calibri" panose="020F0502020204030204"/>
              </a:rPr>
              <a:t>approaches</a:t>
            </a:r>
            <a:r>
              <a:rPr lang="ro-RO" dirty="0">
                <a:cs typeface="Calibri" panose="020F0502020204030204"/>
              </a:rPr>
              <a:t> </a:t>
            </a:r>
            <a:r>
              <a:rPr lang="ro-RO" dirty="0" err="1">
                <a:cs typeface="Calibri" panose="020F0502020204030204"/>
              </a:rPr>
              <a:t>lack</a:t>
            </a:r>
            <a:r>
              <a:rPr lang="ro-RO" dirty="0">
                <a:cs typeface="Calibri" panose="020F0502020204030204"/>
              </a:rPr>
              <a:t> </a:t>
            </a:r>
            <a:r>
              <a:rPr lang="ro-RO" dirty="0" err="1">
                <a:cs typeface="Calibri" panose="020F0502020204030204"/>
              </a:rPr>
              <a:t>precision</a:t>
            </a:r>
            <a:r>
              <a:rPr lang="ro-RO" dirty="0">
                <a:cs typeface="Calibri" panose="020F0502020204030204"/>
              </a:rPr>
              <a:t> </a:t>
            </a:r>
            <a:r>
              <a:rPr lang="ro-RO" dirty="0" err="1">
                <a:cs typeface="Calibri" panose="020F0502020204030204"/>
              </a:rPr>
              <a:t>when</a:t>
            </a:r>
            <a:r>
              <a:rPr lang="ro-RO" dirty="0">
                <a:cs typeface="Calibri" panose="020F0502020204030204"/>
              </a:rPr>
              <a:t> </a:t>
            </a:r>
            <a:r>
              <a:rPr lang="ro-RO" dirty="0" err="1">
                <a:cs typeface="Calibri" panose="020F0502020204030204"/>
              </a:rPr>
              <a:t>reconstructing</a:t>
            </a:r>
            <a:r>
              <a:rPr lang="ro-RO" dirty="0">
                <a:cs typeface="Calibri" panose="020F0502020204030204"/>
              </a:rPr>
              <a:t> </a:t>
            </a:r>
            <a:r>
              <a:rPr lang="ro-RO" dirty="0" err="1">
                <a:cs typeface="Calibri" panose="020F0502020204030204"/>
              </a:rPr>
              <a:t>the</a:t>
            </a:r>
            <a:r>
              <a:rPr lang="ro-RO" dirty="0">
                <a:cs typeface="Calibri" panose="020F0502020204030204"/>
              </a:rPr>
              <a:t> data, </a:t>
            </a:r>
            <a:r>
              <a:rPr lang="ro-RO" dirty="0" err="1">
                <a:cs typeface="Calibri" panose="020F0502020204030204"/>
              </a:rPr>
              <a:t>not</a:t>
            </a:r>
            <a:r>
              <a:rPr lang="ro-RO" dirty="0">
                <a:cs typeface="Calibri" panose="020F0502020204030204"/>
              </a:rPr>
              <a:t> </a:t>
            </a:r>
            <a:r>
              <a:rPr lang="ro-RO" dirty="0" err="1">
                <a:cs typeface="Calibri" panose="020F0502020204030204"/>
              </a:rPr>
              <a:t>treating</a:t>
            </a:r>
            <a:r>
              <a:rPr lang="ro-RO" dirty="0">
                <a:cs typeface="Calibri" panose="020F0502020204030204"/>
              </a:rPr>
              <a:t> </a:t>
            </a:r>
            <a:r>
              <a:rPr lang="ro-RO" dirty="0" err="1">
                <a:cs typeface="Calibri" panose="020F0502020204030204"/>
              </a:rPr>
              <a:t>the</a:t>
            </a:r>
            <a:r>
              <a:rPr lang="ro-RO" dirty="0">
                <a:cs typeface="Calibri" panose="020F0502020204030204"/>
              </a:rPr>
              <a:t> axis </a:t>
            </a:r>
            <a:r>
              <a:rPr lang="ro-RO" dirty="0" err="1">
                <a:cs typeface="Calibri" panose="020F0502020204030204"/>
              </a:rPr>
              <a:t>separately</a:t>
            </a:r>
            <a:r>
              <a:rPr lang="ro-RO" dirty="0">
                <a:cs typeface="Calibri" panose="020F0502020204030204"/>
              </a:rPr>
              <a:t> </a:t>
            </a:r>
            <a:r>
              <a:rPr lang="ro-RO" dirty="0" err="1">
                <a:cs typeface="Calibri" panose="020F0502020204030204"/>
              </a:rPr>
              <a:t>can</a:t>
            </a:r>
            <a:r>
              <a:rPr lang="ro-RO" dirty="0">
                <a:cs typeface="Calibri" panose="020F0502020204030204"/>
              </a:rPr>
              <a:t> </a:t>
            </a:r>
            <a:r>
              <a:rPr lang="ro-RO" dirty="0" err="1">
                <a:cs typeface="Calibri" panose="020F0502020204030204"/>
              </a:rPr>
              <a:t>bring</a:t>
            </a:r>
            <a:r>
              <a:rPr lang="ro-RO" dirty="0">
                <a:cs typeface="Calibri" panose="020F0502020204030204"/>
              </a:rPr>
              <a:t> </a:t>
            </a:r>
            <a:r>
              <a:rPr lang="ro-RO" dirty="0" err="1">
                <a:cs typeface="Calibri" panose="020F0502020204030204"/>
              </a:rPr>
              <a:t>too</a:t>
            </a:r>
            <a:r>
              <a:rPr lang="ro-RO" dirty="0">
                <a:cs typeface="Calibri" panose="020F0502020204030204"/>
              </a:rPr>
              <a:t> </a:t>
            </a:r>
            <a:r>
              <a:rPr lang="ro-RO" dirty="0" err="1">
                <a:cs typeface="Calibri" panose="020F0502020204030204"/>
              </a:rPr>
              <a:t>much</a:t>
            </a:r>
            <a:r>
              <a:rPr lang="ro-RO" dirty="0">
                <a:cs typeface="Calibri" panose="020F0502020204030204"/>
              </a:rPr>
              <a:t> </a:t>
            </a:r>
            <a:r>
              <a:rPr lang="ro-RO" dirty="0" err="1">
                <a:cs typeface="Calibri" panose="020F0502020204030204"/>
              </a:rPr>
              <a:t>influence</a:t>
            </a:r>
            <a:r>
              <a:rPr lang="ro-RO" dirty="0">
                <a:cs typeface="Calibri" panose="020F0502020204030204"/>
              </a:rPr>
              <a:t> </a:t>
            </a:r>
            <a:r>
              <a:rPr lang="ro-RO" dirty="0" err="1">
                <a:cs typeface="Calibri" panose="020F0502020204030204"/>
              </a:rPr>
              <a:t>from</a:t>
            </a:r>
            <a:r>
              <a:rPr lang="ro-RO" dirty="0">
                <a:cs typeface="Calibri" panose="020F0502020204030204"/>
              </a:rPr>
              <a:t> </a:t>
            </a:r>
            <a:r>
              <a:rPr lang="ro-RO" dirty="0" err="1">
                <a:cs typeface="Calibri" panose="020F0502020204030204"/>
              </a:rPr>
              <a:t>one</a:t>
            </a:r>
            <a:r>
              <a:rPr lang="ro-RO" dirty="0">
                <a:cs typeface="Calibri" panose="020F0502020204030204"/>
              </a:rPr>
              <a:t> </a:t>
            </a:r>
            <a:r>
              <a:rPr lang="ro-RO" dirty="0" err="1">
                <a:cs typeface="Calibri" panose="020F0502020204030204"/>
              </a:rPr>
              <a:t>another</a:t>
            </a:r>
            <a:r>
              <a:rPr lang="ro-RO" dirty="0">
                <a:cs typeface="Calibri" panose="020F0502020204030204"/>
              </a:rPr>
              <a:t>.</a:t>
            </a:r>
          </a:p>
          <a:p>
            <a:pPr marL="0" indent="0">
              <a:buNone/>
            </a:pPr>
            <a:r>
              <a:rPr lang="ro-RO" dirty="0">
                <a:cs typeface="Calibri" panose="020F0502020204030204"/>
              </a:rPr>
              <a:t>    The </a:t>
            </a:r>
            <a:r>
              <a:rPr lang="ro-RO" dirty="0" err="1">
                <a:cs typeface="Calibri" panose="020F0502020204030204"/>
              </a:rPr>
              <a:t>aproach</a:t>
            </a:r>
            <a:r>
              <a:rPr lang="ro-RO" dirty="0">
                <a:cs typeface="Calibri" panose="020F0502020204030204"/>
              </a:rPr>
              <a:t> I </a:t>
            </a:r>
            <a:r>
              <a:rPr lang="ro-RO" dirty="0" err="1">
                <a:cs typeface="Calibri" panose="020F0502020204030204"/>
              </a:rPr>
              <a:t>chose</a:t>
            </a:r>
            <a:r>
              <a:rPr lang="ro-RO" dirty="0">
                <a:cs typeface="Calibri" panose="020F0502020204030204"/>
              </a:rPr>
              <a:t> </a:t>
            </a:r>
            <a:r>
              <a:rPr lang="ro-RO" dirty="0" err="1">
                <a:cs typeface="Calibri" panose="020F0502020204030204"/>
              </a:rPr>
              <a:t>is</a:t>
            </a:r>
            <a:r>
              <a:rPr lang="ro-RO" dirty="0">
                <a:cs typeface="Calibri" panose="020F0502020204030204"/>
              </a:rPr>
              <a:t> </a:t>
            </a:r>
            <a:r>
              <a:rPr lang="ro-RO" dirty="0" err="1">
                <a:cs typeface="Calibri" panose="020F0502020204030204"/>
              </a:rPr>
              <a:t>the</a:t>
            </a:r>
            <a:r>
              <a:rPr lang="ro-RO" dirty="0">
                <a:cs typeface="Calibri" panose="020F0502020204030204"/>
              </a:rPr>
              <a:t> </a:t>
            </a:r>
            <a:r>
              <a:rPr lang="ro-RO" dirty="0" err="1">
                <a:cs typeface="Calibri" panose="020F0502020204030204"/>
              </a:rPr>
              <a:t>following</a:t>
            </a:r>
            <a:r>
              <a:rPr lang="ro-RO" dirty="0">
                <a:cs typeface="Calibri" panose="020F0502020204030204"/>
              </a:rPr>
              <a:t>:</a:t>
            </a:r>
          </a:p>
          <a:p>
            <a:pPr marL="0" indent="0">
              <a:buNone/>
            </a:pPr>
            <a:r>
              <a:rPr lang="ro-RO" dirty="0">
                <a:cs typeface="Calibri" panose="020F0502020204030204"/>
              </a:rPr>
              <a:t>   c</a:t>
            </a:r>
            <a:r>
              <a:rPr lang="ro-RO" sz="2400" b="1" dirty="0">
                <a:cs typeface="Calibri" panose="020F0502020204030204"/>
              </a:rPr>
              <a:t>. </a:t>
            </a:r>
            <a:r>
              <a:rPr lang="ro-RO" sz="2400" b="1" dirty="0" err="1">
                <a:cs typeface="Calibri" panose="020F0502020204030204"/>
              </a:rPr>
              <a:t>Using</a:t>
            </a:r>
            <a:r>
              <a:rPr lang="ro-RO" sz="2400" b="1" dirty="0">
                <a:cs typeface="Calibri" panose="020F0502020204030204"/>
              </a:rPr>
              <a:t> X axis </a:t>
            </a:r>
            <a:r>
              <a:rPr lang="ro-RO" sz="2400" b="1" dirty="0" err="1">
                <a:cs typeface="Calibri" panose="020F0502020204030204"/>
              </a:rPr>
              <a:t>and</a:t>
            </a:r>
            <a:r>
              <a:rPr lang="ro-RO" sz="2400" b="1" dirty="0">
                <a:cs typeface="Calibri" panose="020F0502020204030204"/>
              </a:rPr>
              <a:t> Y axis as </a:t>
            </a:r>
            <a:r>
              <a:rPr lang="ro-RO" sz="2400" b="1" dirty="0" err="1">
                <a:cs typeface="Calibri" panose="020F0502020204030204"/>
              </a:rPr>
              <a:t>different</a:t>
            </a:r>
            <a:r>
              <a:rPr lang="ro-RO" sz="2400" b="1" dirty="0">
                <a:cs typeface="Calibri" panose="020F0502020204030204"/>
              </a:rPr>
              <a:t> </a:t>
            </a:r>
            <a:r>
              <a:rPr lang="ro-RO" sz="2400" b="1" dirty="0" err="1">
                <a:cs typeface="Calibri" panose="020F0502020204030204"/>
              </a:rPr>
              <a:t>datasets</a:t>
            </a:r>
            <a:r>
              <a:rPr lang="ro-RO" sz="2400" b="1" dirty="0">
                <a:cs typeface="Calibri" panose="020F0502020204030204"/>
              </a:rPr>
              <a:t> </a:t>
            </a:r>
            <a:r>
              <a:rPr lang="ro-RO" sz="2400" b="1" dirty="0" err="1">
                <a:cs typeface="Calibri" panose="020F0502020204030204"/>
              </a:rPr>
              <a:t>when</a:t>
            </a:r>
            <a:r>
              <a:rPr lang="ro-RO" sz="2400" b="1" dirty="0">
                <a:cs typeface="Calibri" panose="020F0502020204030204"/>
              </a:rPr>
              <a:t> </a:t>
            </a:r>
            <a:r>
              <a:rPr lang="ro-RO" sz="2400" b="1" dirty="0" err="1">
                <a:cs typeface="Calibri" panose="020F0502020204030204"/>
              </a:rPr>
              <a:t>computing</a:t>
            </a:r>
            <a:r>
              <a:rPr lang="ro-RO" sz="2400" b="1" dirty="0">
                <a:cs typeface="Calibri" panose="020F0502020204030204"/>
              </a:rPr>
              <a:t> </a:t>
            </a:r>
            <a:r>
              <a:rPr lang="ro-RO" sz="2400" b="1" dirty="0" err="1">
                <a:cs typeface="Calibri" panose="020F0502020204030204"/>
              </a:rPr>
              <a:t>the</a:t>
            </a:r>
            <a:r>
              <a:rPr lang="ro-RO" sz="2400" b="1" dirty="0">
                <a:cs typeface="Calibri" panose="020F0502020204030204"/>
              </a:rPr>
              <a:t> PCA </a:t>
            </a:r>
            <a:r>
              <a:rPr lang="ro-RO" sz="2400" b="1" dirty="0" err="1">
                <a:cs typeface="Calibri" panose="020F0502020204030204"/>
              </a:rPr>
              <a:t>and</a:t>
            </a:r>
            <a:r>
              <a:rPr lang="ro-RO" sz="2400" b="1" dirty="0">
                <a:cs typeface="Calibri" panose="020F0502020204030204"/>
              </a:rPr>
              <a:t> </a:t>
            </a:r>
            <a:r>
              <a:rPr lang="ro-RO" sz="2400" b="1" dirty="0" err="1">
                <a:cs typeface="Calibri" panose="020F0502020204030204"/>
              </a:rPr>
              <a:t>taking</a:t>
            </a:r>
            <a:r>
              <a:rPr lang="ro-RO" sz="2400" b="1" dirty="0">
                <a:cs typeface="Calibri" panose="020F0502020204030204"/>
              </a:rPr>
              <a:t> </a:t>
            </a:r>
            <a:r>
              <a:rPr lang="ro-RO" sz="2400" b="1" dirty="0" err="1">
                <a:cs typeface="Calibri" panose="020F0502020204030204"/>
              </a:rPr>
              <a:t>into</a:t>
            </a:r>
            <a:r>
              <a:rPr lang="ro-RO" sz="2400" b="1" dirty="0">
                <a:cs typeface="Calibri" panose="020F0502020204030204"/>
              </a:rPr>
              <a:t> </a:t>
            </a:r>
            <a:r>
              <a:rPr lang="ro-RO" sz="2400" b="1" dirty="0" err="1">
                <a:cs typeface="Calibri" panose="020F0502020204030204"/>
              </a:rPr>
              <a:t>account</a:t>
            </a:r>
            <a:r>
              <a:rPr lang="ro-RO" sz="2400" b="1" dirty="0">
                <a:cs typeface="Calibri" panose="020F0502020204030204"/>
              </a:rPr>
              <a:t> </a:t>
            </a:r>
            <a:r>
              <a:rPr lang="ro-RO" sz="2400" b="1" dirty="0" err="1">
                <a:cs typeface="Calibri" panose="020F0502020204030204"/>
              </a:rPr>
              <a:t>both</a:t>
            </a:r>
            <a:r>
              <a:rPr lang="ro-RO" sz="2400" b="1" dirty="0">
                <a:cs typeface="Calibri" panose="020F0502020204030204"/>
              </a:rPr>
              <a:t> </a:t>
            </a:r>
            <a:r>
              <a:rPr lang="ro-RO" sz="2400" b="1" dirty="0" err="1">
                <a:cs typeface="Calibri" panose="020F0502020204030204"/>
              </a:rPr>
              <a:t>sorted</a:t>
            </a:r>
            <a:r>
              <a:rPr lang="ro-RO" sz="2400" b="1" dirty="0">
                <a:cs typeface="Calibri" panose="020F0502020204030204"/>
              </a:rPr>
              <a:t> </a:t>
            </a:r>
            <a:r>
              <a:rPr lang="ro-RO" sz="2400" b="1" dirty="0" err="1">
                <a:cs typeface="Calibri" panose="020F0502020204030204"/>
              </a:rPr>
              <a:t>vectors</a:t>
            </a:r>
            <a:r>
              <a:rPr lang="ro-RO" sz="2400" b="1" dirty="0">
                <a:cs typeface="Calibri" panose="020F0502020204030204"/>
              </a:rPr>
              <a:t> of </a:t>
            </a:r>
            <a:r>
              <a:rPr lang="ro-RO" sz="2400" b="1" dirty="0" err="1">
                <a:cs typeface="Calibri" panose="020F0502020204030204"/>
              </a:rPr>
              <a:t>the</a:t>
            </a:r>
            <a:r>
              <a:rPr lang="ro-RO" sz="2400" b="1" dirty="0">
                <a:cs typeface="Calibri" panose="020F0502020204030204"/>
              </a:rPr>
              <a:t> </a:t>
            </a:r>
            <a:r>
              <a:rPr lang="ro-RO" sz="2400" b="1" dirty="0" err="1">
                <a:cs typeface="Calibri" panose="020F0502020204030204"/>
              </a:rPr>
              <a:t>eigenvalues</a:t>
            </a:r>
            <a:r>
              <a:rPr lang="ro-RO" sz="2400" b="1" dirty="0">
                <a:cs typeface="Calibri" panose="020F0502020204030204"/>
              </a:rPr>
              <a:t> </a:t>
            </a:r>
            <a:r>
              <a:rPr lang="ro-RO" sz="2400" b="1" dirty="0" err="1">
                <a:cs typeface="Calibri" panose="020F0502020204030204"/>
              </a:rPr>
              <a:t>when</a:t>
            </a:r>
            <a:r>
              <a:rPr lang="ro-RO" sz="2400" b="1" dirty="0">
                <a:cs typeface="Calibri" panose="020F0502020204030204"/>
              </a:rPr>
              <a:t> </a:t>
            </a:r>
            <a:r>
              <a:rPr lang="ro-RO" sz="2400" b="1" dirty="0" err="1">
                <a:cs typeface="Calibri" panose="020F0502020204030204"/>
              </a:rPr>
              <a:t>selecting</a:t>
            </a:r>
            <a:r>
              <a:rPr lang="ro-RO" sz="2400" b="1" dirty="0">
                <a:cs typeface="Calibri" panose="020F0502020204030204"/>
              </a:rPr>
              <a:t> </a:t>
            </a:r>
            <a:r>
              <a:rPr lang="ro-RO" sz="2400" b="1" dirty="0" err="1">
                <a:cs typeface="Calibri" panose="020F0502020204030204"/>
              </a:rPr>
              <a:t>the</a:t>
            </a:r>
            <a:r>
              <a:rPr lang="ro-RO" sz="2400" b="1" dirty="0">
                <a:cs typeface="Calibri" panose="020F0502020204030204"/>
              </a:rPr>
              <a:t> </a:t>
            </a:r>
            <a:r>
              <a:rPr lang="ro-RO" sz="2400" b="1" dirty="0" err="1">
                <a:cs typeface="Calibri" panose="020F0502020204030204"/>
              </a:rPr>
              <a:t>point</a:t>
            </a:r>
            <a:r>
              <a:rPr lang="ro-RO" sz="2400" b="1" dirty="0">
                <a:cs typeface="Calibri" panose="020F0502020204030204"/>
              </a:rPr>
              <a:t> as a </a:t>
            </a:r>
            <a:r>
              <a:rPr lang="ro-RO" sz="2400" b="1" dirty="0" err="1">
                <a:cs typeface="Calibri" panose="020F0502020204030204"/>
              </a:rPr>
              <a:t>features</a:t>
            </a:r>
            <a:r>
              <a:rPr lang="ro-RO" sz="2400" b="1" dirty="0">
                <a:cs typeface="Calibri" panose="020F0502020204030204"/>
              </a:rPr>
              <a:t>. </a:t>
            </a:r>
          </a:p>
          <a:p>
            <a:pPr marL="0" indent="0">
              <a:buNone/>
            </a:pPr>
            <a:endParaRPr lang="ro-RO" sz="3200" dirty="0">
              <a:cs typeface="Calibri" panose="020F0502020204030204"/>
            </a:endParaRPr>
          </a:p>
          <a:p>
            <a:pPr marL="0" indent="0">
              <a:buNone/>
            </a:pPr>
            <a:endParaRPr lang="ro-RO" sz="2400" b="1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8777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5A41DAD-C253-4227-A2B8-E7A2BA5937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>
                <a:cs typeface="Calibri Light"/>
              </a:rPr>
              <a:t>1. </a:t>
            </a:r>
            <a:r>
              <a:rPr lang="ro-RO" dirty="0" err="1">
                <a:cs typeface="Calibri Light"/>
              </a:rPr>
              <a:t>Introduction</a:t>
            </a:r>
            <a:endParaRPr lang="ro-RO" dirty="0" err="1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49A7BCE5-91B6-46DD-B3B9-0C5B9B8ABC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209116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7C56C4F-E230-4BA1-AB03-0E73EB086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cs typeface="Calibri Light"/>
              </a:rPr>
              <a:t>3.1.2 </a:t>
            </a:r>
            <a:r>
              <a:rPr lang="ro-RO" dirty="0" err="1">
                <a:cs typeface="Calibri Light"/>
              </a:rPr>
              <a:t>Implementing</a:t>
            </a:r>
            <a:r>
              <a:rPr lang="ro-RO" dirty="0">
                <a:cs typeface="Calibri Light"/>
              </a:rPr>
              <a:t> </a:t>
            </a:r>
            <a:r>
              <a:rPr lang="ro-RO" dirty="0" err="1">
                <a:cs typeface="Calibri Light"/>
              </a:rPr>
              <a:t>the</a:t>
            </a:r>
            <a:r>
              <a:rPr lang="ro-RO" dirty="0">
                <a:cs typeface="Calibri Light"/>
              </a:rPr>
              <a:t> PCA </a:t>
            </a:r>
            <a:r>
              <a:rPr lang="ro-RO" dirty="0" err="1">
                <a:cs typeface="Calibri Light"/>
              </a:rPr>
              <a:t>algorithm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7D6E370F-0E9E-4705-8897-57E2D855E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o-RO" dirty="0">
                <a:cs typeface="Calibri" panose="020F0502020204030204"/>
              </a:rPr>
              <a:t>   The </a:t>
            </a:r>
            <a:r>
              <a:rPr lang="ro-RO" dirty="0" err="1">
                <a:cs typeface="Calibri" panose="020F0502020204030204"/>
              </a:rPr>
              <a:t>methods</a:t>
            </a:r>
            <a:r>
              <a:rPr lang="ro-RO" dirty="0">
                <a:cs typeface="Calibri" panose="020F0502020204030204"/>
              </a:rPr>
              <a:t> I </a:t>
            </a:r>
            <a:r>
              <a:rPr lang="ro-RO" dirty="0" err="1">
                <a:cs typeface="Calibri" panose="020F0502020204030204"/>
              </a:rPr>
              <a:t>have</a:t>
            </a:r>
            <a:r>
              <a:rPr lang="ro-RO" dirty="0">
                <a:cs typeface="Calibri" panose="020F0502020204030204"/>
              </a:rPr>
              <a:t> </a:t>
            </a:r>
            <a:r>
              <a:rPr lang="ro-RO" dirty="0" err="1">
                <a:cs typeface="Calibri" panose="020F0502020204030204"/>
              </a:rPr>
              <a:t>implmented</a:t>
            </a:r>
            <a:r>
              <a:rPr lang="ro-RO" dirty="0">
                <a:cs typeface="Calibri" panose="020F0502020204030204"/>
              </a:rPr>
              <a:t> for </a:t>
            </a:r>
            <a:r>
              <a:rPr lang="ro-RO" dirty="0" err="1">
                <a:cs typeface="Calibri" panose="020F0502020204030204"/>
              </a:rPr>
              <a:t>the</a:t>
            </a:r>
            <a:r>
              <a:rPr lang="ro-RO" dirty="0">
                <a:cs typeface="Calibri" panose="020F0502020204030204"/>
              </a:rPr>
              <a:t> </a:t>
            </a:r>
            <a:r>
              <a:rPr lang="ro-RO" dirty="0" err="1">
                <a:cs typeface="Calibri" panose="020F0502020204030204"/>
              </a:rPr>
              <a:t>third</a:t>
            </a:r>
            <a:r>
              <a:rPr lang="ro-RO" dirty="0">
                <a:cs typeface="Calibri" panose="020F0502020204030204"/>
              </a:rPr>
              <a:t> </a:t>
            </a:r>
            <a:r>
              <a:rPr lang="ro-RO" dirty="0" err="1">
                <a:cs typeface="Calibri" panose="020F0502020204030204"/>
              </a:rPr>
              <a:t>option</a:t>
            </a:r>
            <a:r>
              <a:rPr lang="ro-RO" dirty="0">
                <a:cs typeface="Calibri" panose="020F0502020204030204"/>
              </a:rPr>
              <a:t> are: </a:t>
            </a:r>
            <a:r>
              <a:rPr lang="ro-RO" dirty="0" err="1">
                <a:cs typeface="Calibri" panose="020F0502020204030204"/>
              </a:rPr>
              <a:t>pca</a:t>
            </a:r>
            <a:r>
              <a:rPr lang="ro-RO" dirty="0">
                <a:cs typeface="Calibri" panose="020F0502020204030204"/>
              </a:rPr>
              <a:t>(</a:t>
            </a:r>
            <a:r>
              <a:rPr lang="ro-RO" dirty="0" err="1">
                <a:cs typeface="Calibri" panose="020F0502020204030204"/>
              </a:rPr>
              <a:t>inputData</a:t>
            </a:r>
            <a:r>
              <a:rPr lang="ro-RO" dirty="0">
                <a:cs typeface="Calibri" panose="020F0502020204030204"/>
              </a:rPr>
              <a:t>, </a:t>
            </a:r>
            <a:r>
              <a:rPr lang="ro-RO" dirty="0" err="1">
                <a:cs typeface="Calibri" panose="020F0502020204030204"/>
              </a:rPr>
              <a:t>nrComponents</a:t>
            </a:r>
            <a:r>
              <a:rPr lang="ro-RO" dirty="0">
                <a:cs typeface="Calibri" panose="020F0502020204030204"/>
              </a:rPr>
              <a:t>), </a:t>
            </a:r>
            <a:r>
              <a:rPr lang="ro-RO" dirty="0" err="1">
                <a:cs typeface="Calibri" panose="020F0502020204030204"/>
              </a:rPr>
              <a:t>doublePCA</a:t>
            </a:r>
            <a:r>
              <a:rPr lang="ro-RO" dirty="0">
                <a:cs typeface="Calibri" panose="020F0502020204030204"/>
              </a:rPr>
              <a:t>(</a:t>
            </a:r>
            <a:r>
              <a:rPr lang="ro-RO" dirty="0" err="1">
                <a:cs typeface="Calibri" panose="020F0502020204030204"/>
              </a:rPr>
              <a:t>inputData</a:t>
            </a:r>
            <a:r>
              <a:rPr lang="ro-RO" dirty="0">
                <a:cs typeface="Calibri" panose="020F0502020204030204"/>
              </a:rPr>
              <a:t>, </a:t>
            </a:r>
            <a:r>
              <a:rPr lang="ro-RO" dirty="0" err="1">
                <a:cs typeface="Calibri" panose="020F0502020204030204"/>
              </a:rPr>
              <a:t>nrComponents</a:t>
            </a:r>
            <a:r>
              <a:rPr lang="ro-RO" dirty="0">
                <a:cs typeface="Calibri" panose="020F0502020204030204"/>
              </a:rPr>
              <a:t>).</a:t>
            </a:r>
          </a:p>
          <a:p>
            <a:pPr marL="0" indent="0">
              <a:buNone/>
            </a:pPr>
            <a:endParaRPr lang="ro-RO" dirty="0">
              <a:cs typeface="Calibri" panose="020F0502020204030204"/>
            </a:endParaRPr>
          </a:p>
          <a:p>
            <a:pPr marL="0" indent="0">
              <a:buNone/>
            </a:pPr>
            <a:r>
              <a:rPr lang="ro-RO" dirty="0">
                <a:cs typeface="Calibri" panose="020F0502020204030204"/>
              </a:rPr>
              <a:t>   The </a:t>
            </a:r>
            <a:r>
              <a:rPr lang="ro-RO" dirty="0" err="1">
                <a:cs typeface="Calibri" panose="020F0502020204030204"/>
              </a:rPr>
              <a:t>eigenvalues</a:t>
            </a:r>
            <a:r>
              <a:rPr lang="ro-RO" dirty="0">
                <a:cs typeface="Calibri" panose="020F0502020204030204"/>
              </a:rPr>
              <a:t> are </a:t>
            </a:r>
            <a:r>
              <a:rPr lang="ro-RO" dirty="0" err="1">
                <a:cs typeface="Calibri" panose="020F0502020204030204"/>
              </a:rPr>
              <a:t>sorted</a:t>
            </a:r>
            <a:r>
              <a:rPr lang="ro-RO" dirty="0">
                <a:cs typeface="Calibri" panose="020F0502020204030204"/>
              </a:rPr>
              <a:t> in </a:t>
            </a:r>
            <a:r>
              <a:rPr lang="ro-RO" dirty="0" err="1">
                <a:cs typeface="Calibri" panose="020F0502020204030204"/>
              </a:rPr>
              <a:t>ascending</a:t>
            </a:r>
            <a:r>
              <a:rPr lang="ro-RO" dirty="0">
                <a:cs typeface="Calibri" panose="020F0502020204030204"/>
              </a:rPr>
              <a:t> </a:t>
            </a:r>
            <a:r>
              <a:rPr lang="ro-RO" dirty="0" err="1">
                <a:cs typeface="Calibri" panose="020F0502020204030204"/>
              </a:rPr>
              <a:t>order</a:t>
            </a:r>
            <a:r>
              <a:rPr lang="ro-RO" dirty="0">
                <a:cs typeface="Calibri" panose="020F0502020204030204"/>
              </a:rPr>
              <a:t> (</a:t>
            </a:r>
            <a:r>
              <a:rPr lang="ro-RO" dirty="0" err="1">
                <a:cs typeface="Calibri" panose="020F0502020204030204"/>
              </a:rPr>
              <a:t>descending</a:t>
            </a:r>
            <a:r>
              <a:rPr lang="ro-RO" dirty="0">
                <a:cs typeface="Calibri" panose="020F0502020204030204"/>
              </a:rPr>
              <a:t> </a:t>
            </a:r>
            <a:r>
              <a:rPr lang="ro-RO" dirty="0" err="1">
                <a:cs typeface="Calibri" panose="020F0502020204030204"/>
              </a:rPr>
              <a:t>sorting</a:t>
            </a:r>
            <a:r>
              <a:rPr lang="ro-RO" dirty="0">
                <a:cs typeface="Calibri" panose="020F0502020204030204"/>
              </a:rPr>
              <a:t> </a:t>
            </a:r>
            <a:r>
              <a:rPr lang="ro-RO" dirty="0" err="1">
                <a:cs typeface="Calibri" panose="020F0502020204030204"/>
              </a:rPr>
              <a:t>is</a:t>
            </a:r>
            <a:r>
              <a:rPr lang="ro-RO" dirty="0">
                <a:cs typeface="Calibri" panose="020F0502020204030204"/>
              </a:rPr>
              <a:t> </a:t>
            </a:r>
            <a:r>
              <a:rPr lang="ro-RO" dirty="0" err="1">
                <a:cs typeface="Calibri" panose="020F0502020204030204"/>
              </a:rPr>
              <a:t>used</a:t>
            </a:r>
            <a:r>
              <a:rPr lang="ro-RO" dirty="0">
                <a:cs typeface="Calibri" panose="020F0502020204030204"/>
              </a:rPr>
              <a:t> </a:t>
            </a:r>
            <a:r>
              <a:rPr lang="ro-RO" dirty="0" err="1">
                <a:cs typeface="Calibri" panose="020F0502020204030204"/>
              </a:rPr>
              <a:t>before</a:t>
            </a:r>
            <a:r>
              <a:rPr lang="ro-RO" dirty="0">
                <a:cs typeface="Calibri" panose="020F0502020204030204"/>
              </a:rPr>
              <a:t> </a:t>
            </a:r>
            <a:r>
              <a:rPr lang="ro-RO" dirty="0" err="1">
                <a:cs typeface="Calibri" panose="020F0502020204030204"/>
              </a:rPr>
              <a:t>classification</a:t>
            </a:r>
            <a:r>
              <a:rPr lang="ro-RO" dirty="0">
                <a:cs typeface="Calibri" panose="020F0502020204030204"/>
              </a:rPr>
              <a:t> </a:t>
            </a:r>
            <a:r>
              <a:rPr lang="ro-RO" dirty="0" err="1">
                <a:cs typeface="Calibri" panose="020F0502020204030204"/>
              </a:rPr>
              <a:t>algorithms</a:t>
            </a:r>
            <a:r>
              <a:rPr lang="ro-RO" dirty="0">
                <a:cs typeface="Calibri" panose="020F0502020204030204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4870495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8F1527F-F5E8-4C91-8376-FB2229530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cs typeface="Calibri Light"/>
              </a:rPr>
              <a:t>3.1.3 Interpret </a:t>
            </a:r>
            <a:r>
              <a:rPr lang="ro-RO" dirty="0" err="1">
                <a:cs typeface="Calibri Light"/>
              </a:rPr>
              <a:t>eigenvalues</a:t>
            </a:r>
            <a:endParaRPr lang="ro-RO" dirty="0" err="1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5C31C39F-A5D7-4813-83A4-3CC1991C6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endParaRPr lang="ro-RO" dirty="0">
              <a:cs typeface="Calibri"/>
            </a:endParaRPr>
          </a:p>
          <a:p>
            <a:r>
              <a:rPr lang="ro-RO" dirty="0" err="1">
                <a:cs typeface="Calibri"/>
              </a:rPr>
              <a:t>After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perfoming</a:t>
            </a:r>
            <a:r>
              <a:rPr lang="ro-RO" dirty="0">
                <a:cs typeface="Calibri"/>
              </a:rPr>
              <a:t> PCA </a:t>
            </a:r>
            <a:r>
              <a:rPr lang="ro-RO" dirty="0" err="1">
                <a:cs typeface="Calibri"/>
              </a:rPr>
              <a:t>separately</a:t>
            </a:r>
            <a:r>
              <a:rPr lang="ro-RO" dirty="0">
                <a:cs typeface="Calibri"/>
              </a:rPr>
              <a:t> on </a:t>
            </a:r>
            <a:r>
              <a:rPr lang="ro-RO" dirty="0" err="1">
                <a:cs typeface="Calibri"/>
              </a:rPr>
              <a:t>the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axes</a:t>
            </a:r>
            <a:r>
              <a:rPr lang="ro-RO" dirty="0">
                <a:cs typeface="Calibri"/>
              </a:rPr>
              <a:t>, </a:t>
            </a:r>
            <a:r>
              <a:rPr lang="ro-RO" dirty="0" err="1">
                <a:cs typeface="Calibri"/>
              </a:rPr>
              <a:t>we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need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to</a:t>
            </a:r>
            <a:r>
              <a:rPr lang="ro-RO" dirty="0">
                <a:cs typeface="Calibri"/>
              </a:rPr>
              <a:t> combine </a:t>
            </a:r>
            <a:r>
              <a:rPr lang="ro-RO" dirty="0" err="1">
                <a:cs typeface="Calibri"/>
              </a:rPr>
              <a:t>the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results</a:t>
            </a:r>
            <a:r>
              <a:rPr lang="ro-RO" dirty="0">
                <a:cs typeface="Calibri"/>
              </a:rPr>
              <a:t> in </a:t>
            </a:r>
            <a:r>
              <a:rPr lang="ro-RO" dirty="0" err="1">
                <a:cs typeface="Calibri"/>
              </a:rPr>
              <a:t>order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to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take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the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whole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point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into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account</a:t>
            </a:r>
          </a:p>
          <a:p>
            <a:endParaRPr lang="ro-RO" dirty="0">
              <a:cs typeface="Calibri"/>
            </a:endParaRPr>
          </a:p>
          <a:p>
            <a:r>
              <a:rPr lang="ro-RO" dirty="0" err="1">
                <a:cs typeface="Calibri"/>
              </a:rPr>
              <a:t>We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use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numpy's</a:t>
            </a:r>
            <a:r>
              <a:rPr lang="ro-RO" dirty="0">
                <a:cs typeface="Calibri"/>
              </a:rPr>
              <a:t> "</a:t>
            </a:r>
            <a:r>
              <a:rPr lang="ro-RO" dirty="0" err="1">
                <a:cs typeface="Calibri"/>
              </a:rPr>
              <a:t>argsort</a:t>
            </a:r>
            <a:r>
              <a:rPr lang="ro-RO" dirty="0">
                <a:cs typeface="Calibri"/>
              </a:rPr>
              <a:t>" </a:t>
            </a:r>
            <a:r>
              <a:rPr lang="ro-RO" dirty="0" err="1">
                <a:cs typeface="Calibri"/>
              </a:rPr>
              <a:t>method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toghether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with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my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constructVectorOrder</a:t>
            </a:r>
            <a:r>
              <a:rPr lang="ro-RO" dirty="0">
                <a:cs typeface="Calibri"/>
              </a:rPr>
              <a:t>(vector, </a:t>
            </a:r>
            <a:r>
              <a:rPr lang="ro-RO" dirty="0" err="1">
                <a:cs typeface="Calibri"/>
              </a:rPr>
              <a:t>size</a:t>
            </a:r>
            <a:r>
              <a:rPr lang="ro-RO" dirty="0">
                <a:cs typeface="Calibri"/>
              </a:rPr>
              <a:t>) </a:t>
            </a:r>
            <a:r>
              <a:rPr lang="ro-RO" dirty="0" err="1">
                <a:cs typeface="Calibri"/>
              </a:rPr>
              <a:t>method</a:t>
            </a:r>
            <a:r>
              <a:rPr lang="ro-RO" dirty="0">
                <a:cs typeface="Calibri"/>
              </a:rPr>
              <a:t>, </a:t>
            </a:r>
            <a:r>
              <a:rPr lang="ro-RO" dirty="0" err="1">
                <a:cs typeface="Calibri"/>
              </a:rPr>
              <a:t>that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gives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us</a:t>
            </a:r>
            <a:r>
              <a:rPr lang="ro-RO" dirty="0">
                <a:cs typeface="Calibri"/>
              </a:rPr>
              <a:t> an </a:t>
            </a:r>
            <a:r>
              <a:rPr lang="ro-RO" dirty="0" err="1">
                <a:cs typeface="Calibri"/>
              </a:rPr>
              <a:t>array</a:t>
            </a:r>
            <a:r>
              <a:rPr lang="ro-RO" dirty="0">
                <a:cs typeface="Calibri"/>
              </a:rPr>
              <a:t> of </a:t>
            </a:r>
            <a:r>
              <a:rPr lang="ro-RO" dirty="0" err="1">
                <a:cs typeface="Calibri"/>
              </a:rPr>
              <a:t>the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indices</a:t>
            </a:r>
            <a:r>
              <a:rPr lang="ro-RO" dirty="0">
                <a:cs typeface="Calibri"/>
              </a:rPr>
              <a:t> of </a:t>
            </a:r>
            <a:r>
              <a:rPr lang="ro-RO" dirty="0" err="1">
                <a:cs typeface="Calibri"/>
              </a:rPr>
              <a:t>the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position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corresponding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to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the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sorted</a:t>
            </a:r>
            <a:r>
              <a:rPr lang="ro-RO" dirty="0">
                <a:cs typeface="Calibri"/>
              </a:rPr>
              <a:t> vector</a:t>
            </a:r>
          </a:p>
          <a:p>
            <a:endParaRPr lang="ro-RO" dirty="0">
              <a:cs typeface="Calibri"/>
            </a:endParaRPr>
          </a:p>
          <a:p>
            <a:r>
              <a:rPr lang="ro-RO" dirty="0" err="1">
                <a:cs typeface="Calibri"/>
              </a:rPr>
              <a:t>With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this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implementation</a:t>
            </a:r>
            <a:r>
              <a:rPr lang="ro-RO" dirty="0">
                <a:cs typeface="Calibri"/>
              </a:rPr>
              <a:t>, </a:t>
            </a:r>
            <a:r>
              <a:rPr lang="ro-RO" dirty="0" err="1">
                <a:cs typeface="Calibri"/>
              </a:rPr>
              <a:t>each</a:t>
            </a:r>
            <a:r>
              <a:rPr lang="ro-RO" dirty="0">
                <a:cs typeface="Calibri"/>
              </a:rPr>
              <a:t> axis </a:t>
            </a:r>
            <a:r>
              <a:rPr lang="ro-RO" dirty="0" err="1">
                <a:cs typeface="Calibri"/>
              </a:rPr>
              <a:t>does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not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dirrectly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influence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the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computation</a:t>
            </a:r>
            <a:r>
              <a:rPr lang="ro-RO" dirty="0">
                <a:cs typeface="Calibri"/>
              </a:rPr>
              <a:t> of </a:t>
            </a:r>
            <a:r>
              <a:rPr lang="ro-RO" dirty="0" err="1">
                <a:cs typeface="Calibri"/>
              </a:rPr>
              <a:t>the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other's</a:t>
            </a:r>
            <a:r>
              <a:rPr lang="ro-RO" dirty="0">
                <a:cs typeface="Calibri"/>
              </a:rPr>
              <a:t>  </a:t>
            </a:r>
            <a:r>
              <a:rPr lang="ro-RO" dirty="0" err="1">
                <a:cs typeface="Calibri"/>
              </a:rPr>
              <a:t>covariance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and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will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only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influence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the</a:t>
            </a:r>
            <a:r>
              <a:rPr lang="ro-RO" dirty="0">
                <a:cs typeface="Calibri"/>
              </a:rPr>
              <a:t> final </a:t>
            </a:r>
            <a:r>
              <a:rPr lang="ro-RO" dirty="0" err="1">
                <a:cs typeface="Calibri"/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2024919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875D709-C678-46E5-94AE-888AC0105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cs typeface="Calibri Light"/>
              </a:rPr>
              <a:t>3.1.4 </a:t>
            </a:r>
            <a:r>
              <a:rPr lang="ro-RO" dirty="0" err="1">
                <a:cs typeface="Calibri Light"/>
              </a:rPr>
              <a:t>Reconstruct</a:t>
            </a:r>
            <a:r>
              <a:rPr lang="ro-RO" dirty="0">
                <a:cs typeface="Calibri Light"/>
              </a:rPr>
              <a:t> </a:t>
            </a:r>
            <a:r>
              <a:rPr lang="ro-RO" dirty="0" err="1">
                <a:cs typeface="Calibri Light"/>
              </a:rPr>
              <a:t>the</a:t>
            </a:r>
            <a:r>
              <a:rPr lang="ro-RO" dirty="0">
                <a:cs typeface="Calibri Light"/>
              </a:rPr>
              <a:t> data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5FEB15E2-E9CB-49F0-B8BE-8B3A23127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o-RO" dirty="0">
              <a:cs typeface="Calibri"/>
            </a:endParaRPr>
          </a:p>
          <a:p>
            <a:r>
              <a:rPr lang="ro-RO" dirty="0">
                <a:cs typeface="Calibri"/>
              </a:rPr>
              <a:t>The data  </a:t>
            </a:r>
            <a:r>
              <a:rPr lang="ro-RO" dirty="0" err="1">
                <a:cs typeface="Calibri"/>
              </a:rPr>
              <a:t>is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reconstructed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using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the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dot</a:t>
            </a:r>
            <a:r>
              <a:rPr lang="ro-RO" dirty="0">
                <a:cs typeface="Calibri"/>
              </a:rPr>
              <a:t> product </a:t>
            </a:r>
            <a:r>
              <a:rPr lang="ro-RO" dirty="0" err="1">
                <a:cs typeface="Calibri"/>
              </a:rPr>
              <a:t>between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the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transposed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selected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eigenvectors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and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the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initial</a:t>
            </a:r>
            <a:r>
              <a:rPr lang="ro-RO" dirty="0">
                <a:cs typeface="Calibri"/>
              </a:rPr>
              <a:t> data</a:t>
            </a:r>
          </a:p>
          <a:p>
            <a:endParaRPr lang="ro-RO" dirty="0">
              <a:cs typeface="Calibri"/>
            </a:endParaRPr>
          </a:p>
          <a:p>
            <a:r>
              <a:rPr lang="ro-RO" dirty="0" err="1">
                <a:cs typeface="Calibri"/>
              </a:rPr>
              <a:t>After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this</a:t>
            </a:r>
            <a:r>
              <a:rPr lang="ro-RO" dirty="0">
                <a:cs typeface="Calibri"/>
              </a:rPr>
              <a:t> product, </a:t>
            </a:r>
            <a:r>
              <a:rPr lang="ro-RO" dirty="0" err="1">
                <a:cs typeface="Calibri"/>
              </a:rPr>
              <a:t>the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two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channels</a:t>
            </a:r>
            <a:r>
              <a:rPr lang="ro-RO" dirty="0">
                <a:cs typeface="Calibri"/>
              </a:rPr>
              <a:t> are </a:t>
            </a:r>
            <a:r>
              <a:rPr lang="ro-RO" dirty="0" err="1">
                <a:cs typeface="Calibri"/>
              </a:rPr>
              <a:t>merged</a:t>
            </a:r>
            <a:r>
              <a:rPr lang="ro-RO" dirty="0">
                <a:cs typeface="Calibri"/>
              </a:rPr>
              <a:t> back </a:t>
            </a:r>
            <a:r>
              <a:rPr lang="ro-RO" dirty="0" err="1">
                <a:cs typeface="Calibri"/>
              </a:rPr>
              <a:t>toghether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and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the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points</a:t>
            </a:r>
            <a:r>
              <a:rPr lang="ro-RO" dirty="0">
                <a:cs typeface="Calibri"/>
              </a:rPr>
              <a:t> are </a:t>
            </a:r>
            <a:r>
              <a:rPr lang="ro-RO" dirty="0" err="1">
                <a:cs typeface="Calibri"/>
              </a:rPr>
              <a:t>interpreted</a:t>
            </a:r>
          </a:p>
        </p:txBody>
      </p:sp>
    </p:spTree>
    <p:extLst>
      <p:ext uri="{BB962C8B-B14F-4D97-AF65-F5344CB8AC3E}">
        <p14:creationId xmlns:p14="http://schemas.microsoft.com/office/powerpoint/2010/main" val="20853771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27A0F76-74FE-446D-9EFB-30B425AB4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cs typeface="Calibri Light"/>
              </a:rPr>
              <a:t>3.1.5 The </a:t>
            </a:r>
            <a:r>
              <a:rPr lang="ro-RO" dirty="0" err="1">
                <a:cs typeface="Calibri Light"/>
              </a:rPr>
              <a:t>average</a:t>
            </a:r>
            <a:r>
              <a:rPr lang="ro-RO" dirty="0">
                <a:cs typeface="Calibri Light"/>
              </a:rPr>
              <a:t> </a:t>
            </a:r>
            <a:r>
              <a:rPr lang="ro-RO" dirty="0" err="1">
                <a:cs typeface="Calibri Light"/>
              </a:rPr>
              <a:t>pedestrian</a:t>
            </a:r>
            <a:r>
              <a:rPr lang="ro-RO" dirty="0">
                <a:cs typeface="Calibri Light"/>
              </a:rPr>
              <a:t> </a:t>
            </a:r>
            <a:r>
              <a:rPr lang="ro-RO" dirty="0" err="1">
                <a:cs typeface="Calibri Light"/>
              </a:rPr>
              <a:t>interpretation</a:t>
            </a:r>
            <a:endParaRPr lang="ro-RO" dirty="0" err="1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A918B7F1-1621-4D27-B1BC-6DB3E625D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o-RO"/>
          </a:p>
          <a:p>
            <a:r>
              <a:rPr lang="ro-RO" dirty="0">
                <a:cs typeface="Calibri"/>
              </a:rPr>
              <a:t>The </a:t>
            </a:r>
            <a:r>
              <a:rPr lang="ro-RO" dirty="0" err="1">
                <a:cs typeface="Calibri"/>
              </a:rPr>
              <a:t>technique</a:t>
            </a:r>
            <a:r>
              <a:rPr lang="ro-RO" dirty="0">
                <a:cs typeface="Calibri"/>
              </a:rPr>
              <a:t> I am </a:t>
            </a:r>
            <a:r>
              <a:rPr lang="ro-RO" dirty="0" err="1">
                <a:cs typeface="Calibri"/>
              </a:rPr>
              <a:t>currently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using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simply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performs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the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average</a:t>
            </a:r>
            <a:r>
              <a:rPr lang="ro-RO" dirty="0">
                <a:cs typeface="Calibri"/>
              </a:rPr>
              <a:t> of </a:t>
            </a:r>
            <a:r>
              <a:rPr lang="ro-RO" dirty="0" err="1">
                <a:cs typeface="Calibri"/>
              </a:rPr>
              <a:t>all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the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extracted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points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from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the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contour</a:t>
            </a:r>
            <a:r>
              <a:rPr lang="ro-RO" dirty="0">
                <a:cs typeface="Calibri"/>
              </a:rPr>
              <a:t> at </a:t>
            </a:r>
            <a:r>
              <a:rPr lang="ro-RO" dirty="0" err="1">
                <a:cs typeface="Calibri"/>
              </a:rPr>
              <a:t>each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position</a:t>
            </a:r>
            <a:r>
              <a:rPr lang="ro-RO" dirty="0">
                <a:cs typeface="Calibri"/>
              </a:rPr>
              <a:t>.</a:t>
            </a:r>
          </a:p>
          <a:p>
            <a:endParaRPr lang="ro-RO" dirty="0">
              <a:cs typeface="Calibri"/>
            </a:endParaRPr>
          </a:p>
          <a:p>
            <a:r>
              <a:rPr lang="ro-RO" dirty="0" err="1">
                <a:cs typeface="Calibri"/>
              </a:rPr>
              <a:t>This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technique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is</a:t>
            </a:r>
            <a:r>
              <a:rPr lang="ro-RO" dirty="0">
                <a:cs typeface="Calibri"/>
              </a:rPr>
              <a:t> suboptimal </a:t>
            </a:r>
            <a:r>
              <a:rPr lang="ro-RO" dirty="0" err="1">
                <a:cs typeface="Calibri"/>
              </a:rPr>
              <a:t>and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should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be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looked</a:t>
            </a:r>
            <a:r>
              <a:rPr lang="ro-RO" dirty="0">
                <a:cs typeface="Calibri"/>
              </a:rPr>
              <a:t> more </a:t>
            </a:r>
            <a:r>
              <a:rPr lang="ro-RO" dirty="0" err="1">
                <a:cs typeface="Calibri"/>
              </a:rPr>
              <a:t>into</a:t>
            </a:r>
            <a:r>
              <a:rPr lang="ro-RO" dirty="0"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97592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2EA34D7-3928-42B6-BC3A-62F2584F6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cs typeface="Calibri Light"/>
              </a:rPr>
              <a:t>4. Experimental </a:t>
            </a:r>
            <a:r>
              <a:rPr lang="ro-RO" dirty="0" err="1">
                <a:cs typeface="Calibri Light"/>
              </a:rPr>
              <a:t>results</a:t>
            </a:r>
            <a:endParaRPr lang="ro-RO" dirty="0" err="1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AF586B38-C918-409E-9C1F-32D38B357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o-RO" dirty="0" err="1">
                <a:cs typeface="Calibri"/>
              </a:rPr>
              <a:t>Different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size</a:t>
            </a:r>
            <a:r>
              <a:rPr lang="ro-RO" dirty="0">
                <a:cs typeface="Calibri"/>
              </a:rPr>
              <a:t> of </a:t>
            </a:r>
            <a:r>
              <a:rPr lang="ro-RO" dirty="0" err="1">
                <a:cs typeface="Calibri"/>
              </a:rPr>
              <a:t>the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components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have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been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taken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into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account</a:t>
            </a:r>
            <a:r>
              <a:rPr lang="ro-RO" dirty="0">
                <a:cs typeface="Calibri"/>
              </a:rPr>
              <a:t> (70-80-90-100), </a:t>
            </a:r>
            <a:r>
              <a:rPr lang="ro-RO" dirty="0" err="1">
                <a:cs typeface="Calibri"/>
              </a:rPr>
              <a:t>each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showing</a:t>
            </a:r>
            <a:r>
              <a:rPr lang="ro-RO" dirty="0">
                <a:cs typeface="Calibri"/>
              </a:rPr>
              <a:t> more </a:t>
            </a:r>
            <a:r>
              <a:rPr lang="ro-RO" dirty="0" err="1">
                <a:cs typeface="Calibri"/>
              </a:rPr>
              <a:t>and</a:t>
            </a:r>
            <a:r>
              <a:rPr lang="ro-RO" dirty="0">
                <a:cs typeface="Calibri"/>
              </a:rPr>
              <a:t> more </a:t>
            </a:r>
            <a:r>
              <a:rPr lang="ro-RO" dirty="0" err="1">
                <a:cs typeface="Calibri"/>
              </a:rPr>
              <a:t>the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position</a:t>
            </a:r>
            <a:r>
              <a:rPr lang="ro-RO" dirty="0">
                <a:cs typeface="Calibri"/>
              </a:rPr>
              <a:t> of </a:t>
            </a:r>
            <a:r>
              <a:rPr lang="ro-RO" dirty="0" err="1">
                <a:cs typeface="Calibri"/>
              </a:rPr>
              <a:t>the</a:t>
            </a:r>
            <a:r>
              <a:rPr lang="ro-RO" dirty="0">
                <a:cs typeface="Calibri"/>
              </a:rPr>
              <a:t> redundant </a:t>
            </a:r>
            <a:r>
              <a:rPr lang="ro-RO" dirty="0" err="1">
                <a:cs typeface="Calibri"/>
              </a:rPr>
              <a:t>features</a:t>
            </a:r>
            <a:r>
              <a:rPr lang="ro-RO" dirty="0">
                <a:cs typeface="Calibri"/>
              </a:rPr>
              <a:t> (</a:t>
            </a:r>
            <a:r>
              <a:rPr lang="ro-RO" dirty="0" err="1">
                <a:cs typeface="Calibri"/>
              </a:rPr>
              <a:t>untill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the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human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is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no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longer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distinguishable</a:t>
            </a:r>
          </a:p>
          <a:p>
            <a:pPr marL="0" indent="0">
              <a:buNone/>
            </a:pPr>
            <a:endParaRPr lang="ro-RO" dirty="0">
              <a:cs typeface="Calibri"/>
            </a:endParaRPr>
          </a:p>
        </p:txBody>
      </p:sp>
      <p:pic>
        <p:nvPicPr>
          <p:cNvPr id="4" name="Imagine 4">
            <a:extLst>
              <a:ext uri="{FF2B5EF4-FFF2-40B4-BE49-F238E27FC236}">
                <a16:creationId xmlns:a16="http://schemas.microsoft.com/office/drawing/2014/main" id="{4F96C18D-B68C-4940-8FDE-7F4D8B0DF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087" y="3766958"/>
            <a:ext cx="1285335" cy="1710725"/>
          </a:xfrm>
          <a:prstGeom prst="rect">
            <a:avLst/>
          </a:prstGeom>
        </p:spPr>
      </p:pic>
      <p:pic>
        <p:nvPicPr>
          <p:cNvPr id="6" name="Imagine 6">
            <a:extLst>
              <a:ext uri="{FF2B5EF4-FFF2-40B4-BE49-F238E27FC236}">
                <a16:creationId xmlns:a16="http://schemas.microsoft.com/office/drawing/2014/main" id="{5B596F81-BE54-4FE6-8AEE-EABE3FD80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0862" y="3499000"/>
            <a:ext cx="1252089" cy="2059736"/>
          </a:xfrm>
          <a:prstGeom prst="rect">
            <a:avLst/>
          </a:prstGeom>
        </p:spPr>
      </p:pic>
      <p:pic>
        <p:nvPicPr>
          <p:cNvPr id="8" name="Imagine 8">
            <a:extLst>
              <a:ext uri="{FF2B5EF4-FFF2-40B4-BE49-F238E27FC236}">
                <a16:creationId xmlns:a16="http://schemas.microsoft.com/office/drawing/2014/main" id="{83DF4552-6C1F-4775-80F7-07BBBDD07D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6092" y="3542311"/>
            <a:ext cx="1079739" cy="1973113"/>
          </a:xfrm>
          <a:prstGeom prst="rect">
            <a:avLst/>
          </a:prstGeom>
        </p:spPr>
      </p:pic>
      <p:sp>
        <p:nvSpPr>
          <p:cNvPr id="10" name="Săgeată: dreapta 9">
            <a:extLst>
              <a:ext uri="{FF2B5EF4-FFF2-40B4-BE49-F238E27FC236}">
                <a16:creationId xmlns:a16="http://schemas.microsoft.com/office/drawing/2014/main" id="{C761FFE5-9AB6-4642-AF7D-FA2CA71A7DD3}"/>
              </a:ext>
            </a:extLst>
          </p:cNvPr>
          <p:cNvSpPr/>
          <p:nvPr/>
        </p:nvSpPr>
        <p:spPr>
          <a:xfrm>
            <a:off x="7231438" y="428655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11" name="Imagine 11">
            <a:extLst>
              <a:ext uri="{FF2B5EF4-FFF2-40B4-BE49-F238E27FC236}">
                <a16:creationId xmlns:a16="http://schemas.microsoft.com/office/drawing/2014/main" id="{5B8A343C-7AB4-4E21-A089-1F9B521341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9675" y="3618781"/>
            <a:ext cx="1347517" cy="192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2577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0FB9671-F334-48B7-BBC3-578C689D1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>
                <a:cs typeface="Calibri Light"/>
              </a:rPr>
              <a:t>Bibliography</a:t>
            </a:r>
            <a:endParaRPr lang="ro-RO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0B783B27-0A87-499B-9AED-B3C59320E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endParaRPr lang="ro-RO" dirty="0">
              <a:cs typeface="Calibri"/>
            </a:endParaRPr>
          </a:p>
          <a:p>
            <a:pPr marL="0" indent="0">
              <a:buNone/>
            </a:pPr>
            <a:r>
              <a:rPr lang="ro-RO" dirty="0">
                <a:cs typeface="Calibri"/>
              </a:rPr>
              <a:t> 1.PRS </a:t>
            </a:r>
            <a:r>
              <a:rPr lang="ro-RO" dirty="0" err="1">
                <a:cs typeface="Calibri"/>
              </a:rPr>
              <a:t>Laboratory</a:t>
            </a:r>
            <a:r>
              <a:rPr lang="ro-RO" dirty="0">
                <a:cs typeface="Calibri"/>
              </a:rPr>
              <a:t> 7 -PCA</a:t>
            </a:r>
            <a:endParaRPr lang="ro-RO" dirty="0"/>
          </a:p>
          <a:p>
            <a:pPr marL="0" indent="0">
              <a:buNone/>
            </a:pPr>
            <a:r>
              <a:rPr lang="ro-RO" dirty="0">
                <a:cs typeface="Calibri"/>
              </a:rPr>
              <a:t>  </a:t>
            </a:r>
            <a:r>
              <a:rPr lang="ro-RO" dirty="0">
                <a:cs typeface="Calibri"/>
                <a:hlinkClick r:id="rId2"/>
              </a:rPr>
              <a:t>http://users.utcluj.ro/~igiosan/Resources/PRS/L7/lab_07e.pdf</a:t>
            </a:r>
          </a:p>
          <a:p>
            <a:pPr marL="0" indent="0">
              <a:buNone/>
            </a:pPr>
            <a:endParaRPr lang="ro-RO" dirty="0">
              <a:cs typeface="Calibri"/>
            </a:endParaRPr>
          </a:p>
          <a:p>
            <a:pPr marL="0" indent="0">
              <a:buNone/>
            </a:pPr>
            <a:r>
              <a:rPr lang="ro-RO" dirty="0">
                <a:cs typeface="Calibri"/>
              </a:rPr>
              <a:t> 2.Stanford </a:t>
            </a:r>
            <a:r>
              <a:rPr lang="ro-RO" dirty="0" err="1">
                <a:cs typeface="Calibri"/>
              </a:rPr>
              <a:t>Machine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Learning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course</a:t>
            </a:r>
            <a:r>
              <a:rPr lang="ro-RO" dirty="0">
                <a:cs typeface="Calibri"/>
              </a:rPr>
              <a:t> notes </a:t>
            </a:r>
          </a:p>
          <a:p>
            <a:pPr marL="0" indent="0">
              <a:buNone/>
            </a:pPr>
            <a:r>
              <a:rPr lang="ro-RO" dirty="0">
                <a:cs typeface="Calibri"/>
              </a:rPr>
              <a:t>  </a:t>
            </a:r>
            <a:r>
              <a:rPr lang="ro-RO" dirty="0">
                <a:cs typeface="Calibri"/>
                <a:hlinkClick r:id="rId3"/>
              </a:rPr>
              <a:t>http://cs229.stanford.edu/notes/cs229-notes10.pdf</a:t>
            </a:r>
            <a:endParaRPr lang="ro-RO" dirty="0">
              <a:cs typeface="Calibri"/>
            </a:endParaRPr>
          </a:p>
          <a:p>
            <a:pPr marL="0" indent="0">
              <a:buNone/>
            </a:pPr>
            <a:endParaRPr lang="ro-RO" dirty="0">
              <a:cs typeface="Calibri"/>
            </a:endParaRPr>
          </a:p>
          <a:p>
            <a:pPr marL="0" indent="0">
              <a:buNone/>
            </a:pPr>
            <a:r>
              <a:rPr lang="ro-RO" dirty="0">
                <a:cs typeface="Calibri"/>
              </a:rPr>
              <a:t>3. Lindsay Smith- PCA </a:t>
            </a:r>
            <a:r>
              <a:rPr lang="ro-RO" dirty="0" err="1">
                <a:cs typeface="Calibri"/>
              </a:rPr>
              <a:t>tutorial</a:t>
            </a:r>
            <a:endParaRPr lang="ro-RO" sz="3300" dirty="0" err="1">
              <a:cs typeface="Calibri"/>
            </a:endParaRPr>
          </a:p>
          <a:p>
            <a:pPr>
              <a:buNone/>
            </a:pPr>
            <a:r>
              <a:rPr lang="ro-RO" dirty="0">
                <a:cs typeface="Calibri"/>
              </a:rPr>
              <a:t> </a:t>
            </a:r>
            <a:r>
              <a:rPr lang="ro-RO" dirty="0">
                <a:cs typeface="Calibri"/>
                <a:hlinkClick r:id="rId4"/>
              </a:rPr>
              <a:t>https://faculty.iiit.ac.in/~mkrishna/PrincipalComponents.pdf</a:t>
            </a:r>
            <a:endParaRPr lang="ro-RO">
              <a:cs typeface="Calibri"/>
            </a:endParaRPr>
          </a:p>
          <a:p>
            <a:pPr>
              <a:buNone/>
            </a:pPr>
            <a:endParaRPr lang="ro-RO" dirty="0">
              <a:cs typeface="Calibri"/>
            </a:endParaRPr>
          </a:p>
          <a:p>
            <a:pPr>
              <a:buNone/>
            </a:pPr>
            <a:r>
              <a:rPr lang="ro-RO" dirty="0">
                <a:cs typeface="Calibri"/>
              </a:rPr>
              <a:t>4.  </a:t>
            </a:r>
            <a:r>
              <a:rPr lang="ro-RO" dirty="0" err="1">
                <a:cs typeface="Calibri"/>
              </a:rPr>
              <a:t>Wikipedia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Feature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selection</a:t>
            </a:r>
            <a:r>
              <a:rPr lang="ro-RO" dirty="0">
                <a:cs typeface="Calibri"/>
              </a:rPr>
              <a:t> page</a:t>
            </a:r>
          </a:p>
          <a:p>
            <a:pPr>
              <a:buNone/>
            </a:pPr>
            <a:r>
              <a:rPr lang="ro-RO" dirty="0">
                <a:cs typeface="Calibri"/>
              </a:rPr>
              <a:t>https://en.wikipedia.org/wiki/Feature_selection</a:t>
            </a:r>
            <a:endParaRPr lang="ro-RO" dirty="0"/>
          </a:p>
          <a:p>
            <a:pPr>
              <a:buNone/>
            </a:pPr>
            <a:endParaRPr lang="ro-RO" dirty="0">
              <a:cs typeface="Calibri"/>
            </a:endParaRPr>
          </a:p>
          <a:p>
            <a:endParaRPr lang="ro-RO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1698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38ACDB3-7295-4C52-B8DF-A02CF6EA2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cs typeface="Calibri Light"/>
              </a:rPr>
              <a:t>1.1 Topic context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AC51E2C0-FBE7-4F81-955E-DA7820D60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o-RO" dirty="0">
                <a:latin typeface="Calibri"/>
                <a:cs typeface="Calibri"/>
              </a:rPr>
              <a:t>In </a:t>
            </a:r>
            <a:r>
              <a:rPr lang="ro-RO" dirty="0" err="1">
                <a:latin typeface="Calibri"/>
                <a:cs typeface="Calibri"/>
              </a:rPr>
              <a:t>machine</a:t>
            </a:r>
            <a:r>
              <a:rPr lang="ro-RO" dirty="0">
                <a:latin typeface="Calibri"/>
                <a:cs typeface="Calibri"/>
              </a:rPr>
              <a:t> </a:t>
            </a:r>
            <a:r>
              <a:rPr lang="ro-RO" dirty="0" err="1">
                <a:latin typeface="Calibri"/>
                <a:cs typeface="Calibri"/>
              </a:rPr>
              <a:t>learning</a:t>
            </a:r>
            <a:r>
              <a:rPr lang="ro-RO" dirty="0">
                <a:latin typeface="Calibri"/>
                <a:cs typeface="Calibri"/>
              </a:rPr>
              <a:t> </a:t>
            </a:r>
            <a:r>
              <a:rPr lang="ro-RO" dirty="0" err="1">
                <a:latin typeface="Calibri"/>
                <a:cs typeface="Calibri"/>
              </a:rPr>
              <a:t>and</a:t>
            </a:r>
            <a:r>
              <a:rPr lang="ro-RO" dirty="0">
                <a:latin typeface="Calibri"/>
                <a:cs typeface="Calibri"/>
              </a:rPr>
              <a:t> </a:t>
            </a:r>
            <a:r>
              <a:rPr lang="ro-RO" dirty="0" err="1">
                <a:latin typeface="Calibri"/>
                <a:cs typeface="Calibri"/>
              </a:rPr>
              <a:t>statistics</a:t>
            </a:r>
            <a:r>
              <a:rPr lang="ro-RO" dirty="0">
                <a:latin typeface="Calibri"/>
                <a:cs typeface="Calibri"/>
              </a:rPr>
              <a:t>, </a:t>
            </a:r>
            <a:r>
              <a:rPr lang="ro-RO" dirty="0" err="1">
                <a:latin typeface="Calibri"/>
                <a:cs typeface="Calibri"/>
              </a:rPr>
              <a:t>feature</a:t>
            </a:r>
            <a:r>
              <a:rPr lang="ro-RO" dirty="0">
                <a:latin typeface="Calibri"/>
                <a:cs typeface="Calibri"/>
              </a:rPr>
              <a:t> </a:t>
            </a:r>
            <a:r>
              <a:rPr lang="ro-RO" dirty="0" err="1">
                <a:latin typeface="Calibri"/>
                <a:cs typeface="Calibri"/>
              </a:rPr>
              <a:t>selection</a:t>
            </a:r>
            <a:r>
              <a:rPr lang="ro-RO" dirty="0">
                <a:latin typeface="Calibri"/>
                <a:cs typeface="Calibri"/>
              </a:rPr>
              <a:t>, </a:t>
            </a:r>
            <a:r>
              <a:rPr lang="ro-RO" dirty="0" err="1">
                <a:latin typeface="Calibri"/>
                <a:cs typeface="Calibri"/>
              </a:rPr>
              <a:t>also</a:t>
            </a:r>
            <a:r>
              <a:rPr lang="ro-RO" dirty="0">
                <a:latin typeface="Calibri"/>
                <a:cs typeface="Calibri"/>
              </a:rPr>
              <a:t> </a:t>
            </a:r>
            <a:r>
              <a:rPr lang="ro-RO" dirty="0" err="1">
                <a:latin typeface="Calibri"/>
                <a:cs typeface="Calibri"/>
              </a:rPr>
              <a:t>known</a:t>
            </a:r>
            <a:r>
              <a:rPr lang="ro-RO" dirty="0">
                <a:latin typeface="Calibri"/>
                <a:cs typeface="Calibri"/>
              </a:rPr>
              <a:t> as </a:t>
            </a:r>
            <a:r>
              <a:rPr lang="ro-RO" dirty="0" err="1">
                <a:latin typeface="Calibri"/>
                <a:cs typeface="Calibri"/>
              </a:rPr>
              <a:t>variable</a:t>
            </a:r>
            <a:r>
              <a:rPr lang="ro-RO" dirty="0">
                <a:latin typeface="Calibri"/>
                <a:cs typeface="Calibri"/>
              </a:rPr>
              <a:t> </a:t>
            </a:r>
            <a:r>
              <a:rPr lang="ro-RO" dirty="0" err="1">
                <a:latin typeface="Calibri"/>
                <a:cs typeface="Calibri"/>
              </a:rPr>
              <a:t>selection</a:t>
            </a:r>
            <a:r>
              <a:rPr lang="ro-RO" dirty="0">
                <a:latin typeface="Calibri"/>
                <a:cs typeface="Calibri"/>
              </a:rPr>
              <a:t>, </a:t>
            </a:r>
            <a:r>
              <a:rPr lang="ro-RO" dirty="0" err="1">
                <a:latin typeface="Calibri"/>
                <a:cs typeface="Calibri"/>
              </a:rPr>
              <a:t>attribute</a:t>
            </a:r>
            <a:r>
              <a:rPr lang="ro-RO" dirty="0">
                <a:latin typeface="Calibri"/>
                <a:cs typeface="Calibri"/>
              </a:rPr>
              <a:t> </a:t>
            </a:r>
            <a:r>
              <a:rPr lang="ro-RO" dirty="0" err="1">
                <a:latin typeface="Calibri"/>
                <a:cs typeface="Calibri"/>
              </a:rPr>
              <a:t>selection</a:t>
            </a:r>
            <a:r>
              <a:rPr lang="ro-RO" dirty="0">
                <a:latin typeface="Calibri"/>
                <a:cs typeface="Calibri"/>
              </a:rPr>
              <a:t> or </a:t>
            </a:r>
            <a:r>
              <a:rPr lang="ro-RO" dirty="0" err="1">
                <a:latin typeface="Calibri"/>
                <a:cs typeface="Calibri"/>
              </a:rPr>
              <a:t>variable</a:t>
            </a:r>
            <a:r>
              <a:rPr lang="ro-RO" dirty="0">
                <a:latin typeface="Calibri"/>
                <a:cs typeface="Calibri"/>
              </a:rPr>
              <a:t> subset </a:t>
            </a:r>
            <a:r>
              <a:rPr lang="ro-RO" dirty="0" err="1">
                <a:latin typeface="Calibri"/>
                <a:cs typeface="Calibri"/>
              </a:rPr>
              <a:t>selection</a:t>
            </a:r>
            <a:r>
              <a:rPr lang="ro-RO" dirty="0">
                <a:latin typeface="Calibri"/>
                <a:cs typeface="Calibri"/>
              </a:rPr>
              <a:t>, </a:t>
            </a:r>
            <a:r>
              <a:rPr lang="ro-RO" dirty="0" err="1">
                <a:latin typeface="Calibri"/>
                <a:cs typeface="Calibri"/>
              </a:rPr>
              <a:t>is</a:t>
            </a:r>
            <a:r>
              <a:rPr lang="ro-RO" dirty="0">
                <a:latin typeface="Calibri"/>
                <a:cs typeface="Calibri"/>
              </a:rPr>
              <a:t> </a:t>
            </a:r>
            <a:r>
              <a:rPr lang="ro-RO" dirty="0" err="1">
                <a:latin typeface="Calibri"/>
                <a:cs typeface="Calibri"/>
              </a:rPr>
              <a:t>the</a:t>
            </a:r>
            <a:r>
              <a:rPr lang="ro-RO" dirty="0">
                <a:latin typeface="Calibri"/>
                <a:cs typeface="Calibri"/>
              </a:rPr>
              <a:t> </a:t>
            </a:r>
            <a:r>
              <a:rPr lang="ro-RO" dirty="0" err="1">
                <a:latin typeface="Calibri"/>
                <a:cs typeface="Calibri"/>
              </a:rPr>
              <a:t>process</a:t>
            </a:r>
            <a:r>
              <a:rPr lang="ro-RO" dirty="0">
                <a:latin typeface="Calibri"/>
                <a:cs typeface="Calibri"/>
              </a:rPr>
              <a:t> of </a:t>
            </a:r>
            <a:r>
              <a:rPr lang="ro-RO" dirty="0" err="1">
                <a:latin typeface="Calibri"/>
                <a:cs typeface="Calibri"/>
              </a:rPr>
              <a:t>selecting</a:t>
            </a:r>
            <a:r>
              <a:rPr lang="ro-RO" dirty="0">
                <a:latin typeface="Calibri"/>
                <a:cs typeface="Calibri"/>
              </a:rPr>
              <a:t> a subset of relevant </a:t>
            </a:r>
            <a:r>
              <a:rPr lang="ro-RO" dirty="0" err="1">
                <a:latin typeface="Calibri"/>
                <a:cs typeface="Calibri"/>
              </a:rPr>
              <a:t>features</a:t>
            </a:r>
            <a:r>
              <a:rPr lang="ro-RO" dirty="0">
                <a:latin typeface="Calibri"/>
                <a:cs typeface="Calibri"/>
              </a:rPr>
              <a:t> (</a:t>
            </a:r>
            <a:r>
              <a:rPr lang="ro-RO" dirty="0" err="1">
                <a:latin typeface="Calibri"/>
                <a:cs typeface="Calibri"/>
              </a:rPr>
              <a:t>variables</a:t>
            </a:r>
            <a:r>
              <a:rPr lang="ro-RO" dirty="0">
                <a:latin typeface="Calibri"/>
                <a:cs typeface="Calibri"/>
              </a:rPr>
              <a:t>, </a:t>
            </a:r>
            <a:r>
              <a:rPr lang="ro-RO" dirty="0" err="1">
                <a:latin typeface="Calibri"/>
                <a:cs typeface="Calibri"/>
              </a:rPr>
              <a:t>predictors</a:t>
            </a:r>
            <a:r>
              <a:rPr lang="ro-RO" dirty="0">
                <a:latin typeface="Calibri"/>
                <a:cs typeface="Calibri"/>
              </a:rPr>
              <a:t>) for </a:t>
            </a:r>
            <a:r>
              <a:rPr lang="ro-RO" dirty="0" err="1">
                <a:latin typeface="Calibri"/>
                <a:cs typeface="Calibri"/>
              </a:rPr>
              <a:t>use</a:t>
            </a:r>
            <a:r>
              <a:rPr lang="ro-RO" dirty="0">
                <a:latin typeface="Calibri"/>
                <a:cs typeface="Calibri"/>
              </a:rPr>
              <a:t> in model </a:t>
            </a:r>
            <a:r>
              <a:rPr lang="ro-RO" dirty="0" err="1">
                <a:latin typeface="Calibri"/>
                <a:cs typeface="Calibri"/>
              </a:rPr>
              <a:t>construction</a:t>
            </a:r>
            <a:r>
              <a:rPr lang="ro-RO" dirty="0">
                <a:latin typeface="Calibri"/>
                <a:cs typeface="Calibri"/>
              </a:rPr>
              <a:t>. </a:t>
            </a:r>
            <a:r>
              <a:rPr lang="ro-RO" dirty="0" err="1">
                <a:latin typeface="Calibri"/>
                <a:cs typeface="Calibri"/>
              </a:rPr>
              <a:t>Feature</a:t>
            </a:r>
            <a:r>
              <a:rPr lang="ro-RO" dirty="0">
                <a:latin typeface="Calibri"/>
                <a:cs typeface="Calibri"/>
              </a:rPr>
              <a:t> </a:t>
            </a:r>
            <a:r>
              <a:rPr lang="ro-RO" dirty="0" err="1">
                <a:latin typeface="Calibri"/>
                <a:cs typeface="Calibri"/>
              </a:rPr>
              <a:t>selection</a:t>
            </a:r>
            <a:r>
              <a:rPr lang="ro-RO" dirty="0">
                <a:latin typeface="Calibri"/>
                <a:cs typeface="Calibri"/>
              </a:rPr>
              <a:t> </a:t>
            </a:r>
            <a:r>
              <a:rPr lang="ro-RO" dirty="0" err="1">
                <a:latin typeface="Calibri"/>
                <a:cs typeface="Calibri"/>
              </a:rPr>
              <a:t>techniques</a:t>
            </a:r>
            <a:r>
              <a:rPr lang="ro-RO" dirty="0">
                <a:latin typeface="Calibri"/>
                <a:cs typeface="Calibri"/>
              </a:rPr>
              <a:t> are </a:t>
            </a:r>
            <a:r>
              <a:rPr lang="ro-RO" dirty="0" err="1">
                <a:latin typeface="Calibri"/>
                <a:cs typeface="Calibri"/>
              </a:rPr>
              <a:t>used</a:t>
            </a:r>
            <a:r>
              <a:rPr lang="ro-RO" dirty="0">
                <a:latin typeface="Calibri"/>
                <a:cs typeface="Calibri"/>
              </a:rPr>
              <a:t> for </a:t>
            </a:r>
            <a:r>
              <a:rPr lang="ro-RO" dirty="0" err="1">
                <a:latin typeface="Calibri"/>
                <a:cs typeface="Calibri"/>
              </a:rPr>
              <a:t>four</a:t>
            </a:r>
            <a:r>
              <a:rPr lang="ro-RO" dirty="0">
                <a:latin typeface="Calibri"/>
                <a:cs typeface="Calibri"/>
              </a:rPr>
              <a:t> </a:t>
            </a:r>
            <a:r>
              <a:rPr lang="ro-RO" dirty="0" err="1">
                <a:latin typeface="Calibri"/>
                <a:cs typeface="Calibri"/>
              </a:rPr>
              <a:t>reasons</a:t>
            </a:r>
            <a:r>
              <a:rPr lang="ro-RO" dirty="0">
                <a:latin typeface="Calibri"/>
                <a:cs typeface="Calibri"/>
              </a:rPr>
              <a:t>: </a:t>
            </a:r>
          </a:p>
          <a:p>
            <a:pPr lvl="1"/>
            <a:r>
              <a:rPr lang="ro-RO" dirty="0" err="1">
                <a:cs typeface="Calibri"/>
              </a:rPr>
              <a:t>simplification</a:t>
            </a:r>
            <a:r>
              <a:rPr lang="ro-RO" dirty="0">
                <a:cs typeface="Calibri"/>
              </a:rPr>
              <a:t> of </a:t>
            </a:r>
            <a:r>
              <a:rPr lang="ro-RO" dirty="0" err="1">
                <a:cs typeface="Calibri"/>
              </a:rPr>
              <a:t>models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to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make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them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easier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to</a:t>
            </a:r>
            <a:r>
              <a:rPr lang="ro-RO" dirty="0">
                <a:cs typeface="Calibri"/>
              </a:rPr>
              <a:t> interpret </a:t>
            </a:r>
            <a:r>
              <a:rPr lang="ro-RO" dirty="0" err="1">
                <a:cs typeface="Calibri"/>
              </a:rPr>
              <a:t>by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researchers</a:t>
            </a:r>
            <a:r>
              <a:rPr lang="ro-RO" dirty="0">
                <a:cs typeface="Calibri"/>
              </a:rPr>
              <a:t>/</a:t>
            </a:r>
            <a:r>
              <a:rPr lang="ro-RO" dirty="0" err="1">
                <a:cs typeface="Calibri"/>
              </a:rPr>
              <a:t>users</a:t>
            </a:r>
            <a:endParaRPr lang="ro-RO" baseline="30000" dirty="0" err="1">
              <a:cs typeface="Calibri"/>
            </a:endParaRPr>
          </a:p>
          <a:p>
            <a:pPr lvl="1"/>
            <a:r>
              <a:rPr lang="ro-RO" dirty="0" err="1">
                <a:cs typeface="Calibri"/>
              </a:rPr>
              <a:t>shorter</a:t>
            </a:r>
            <a:r>
              <a:rPr lang="ro-RO" dirty="0">
                <a:cs typeface="Calibri"/>
              </a:rPr>
              <a:t> training </a:t>
            </a:r>
            <a:r>
              <a:rPr lang="ro-RO" dirty="0" err="1">
                <a:cs typeface="Calibri"/>
              </a:rPr>
              <a:t>times</a:t>
            </a:r>
          </a:p>
          <a:p>
            <a:pPr lvl="1"/>
            <a:r>
              <a:rPr lang="ro-RO" dirty="0" err="1">
                <a:cs typeface="Calibri"/>
              </a:rPr>
              <a:t>to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avoid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the</a:t>
            </a:r>
            <a:r>
              <a:rPr lang="ro-RO" dirty="0">
                <a:cs typeface="Calibri"/>
              </a:rPr>
              <a:t> curse of </a:t>
            </a:r>
            <a:r>
              <a:rPr lang="ro-RO" dirty="0" err="1">
                <a:cs typeface="Calibri"/>
              </a:rPr>
              <a:t>dimensionality</a:t>
            </a:r>
          </a:p>
          <a:p>
            <a:pPr lvl="1"/>
            <a:r>
              <a:rPr lang="ro-RO" dirty="0" err="1">
                <a:cs typeface="Calibri"/>
              </a:rPr>
              <a:t>enhanced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generalization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by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reducing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overfitting</a:t>
            </a:r>
            <a:r>
              <a:rPr lang="ro-RO" dirty="0">
                <a:cs typeface="Calibri"/>
              </a:rPr>
              <a:t> (</a:t>
            </a:r>
            <a:r>
              <a:rPr lang="ro-RO" dirty="0" err="1">
                <a:cs typeface="Calibri"/>
              </a:rPr>
              <a:t>formally</a:t>
            </a:r>
            <a:r>
              <a:rPr lang="ro-RO" dirty="0">
                <a:cs typeface="Calibri"/>
              </a:rPr>
              <a:t>, </a:t>
            </a:r>
            <a:r>
              <a:rPr lang="ro-RO" dirty="0" err="1">
                <a:cs typeface="Calibri"/>
              </a:rPr>
              <a:t>reduction</a:t>
            </a:r>
            <a:r>
              <a:rPr lang="ro-RO" dirty="0">
                <a:cs typeface="Calibri"/>
              </a:rPr>
              <a:t> of </a:t>
            </a:r>
            <a:r>
              <a:rPr lang="ro-RO" dirty="0" err="1">
                <a:cs typeface="Calibri"/>
              </a:rPr>
              <a:t>variance</a:t>
            </a:r>
            <a:r>
              <a:rPr lang="ro-RO" dirty="0">
                <a:cs typeface="Calibri"/>
              </a:rPr>
              <a:t>)</a:t>
            </a:r>
          </a:p>
          <a:p>
            <a:endParaRPr lang="ro-RO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4018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139DB75-9C83-4EC9-8928-38F2195B7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cs typeface="Calibri Light"/>
              </a:rPr>
              <a:t>1.2 </a:t>
            </a:r>
            <a:r>
              <a:rPr lang="ro-RO" dirty="0" err="1">
                <a:cs typeface="Calibri Light"/>
              </a:rPr>
              <a:t>Issues</a:t>
            </a:r>
            <a:r>
              <a:rPr lang="ro-RO" dirty="0">
                <a:cs typeface="Calibri Light"/>
              </a:rPr>
              <a:t> </a:t>
            </a:r>
            <a:r>
              <a:rPr lang="ro-RO" dirty="0" err="1">
                <a:cs typeface="Calibri Light"/>
              </a:rPr>
              <a:t>that</a:t>
            </a:r>
            <a:r>
              <a:rPr lang="ro-RO" dirty="0">
                <a:cs typeface="Calibri Light"/>
              </a:rPr>
              <a:t> </a:t>
            </a:r>
            <a:r>
              <a:rPr lang="ro-RO" dirty="0" err="1">
                <a:cs typeface="Calibri Light"/>
              </a:rPr>
              <a:t>should</a:t>
            </a:r>
            <a:r>
              <a:rPr lang="ro-RO" dirty="0">
                <a:cs typeface="Calibri Light"/>
              </a:rPr>
              <a:t> </a:t>
            </a:r>
            <a:r>
              <a:rPr lang="ro-RO" dirty="0" err="1">
                <a:cs typeface="Calibri Light"/>
              </a:rPr>
              <a:t>be</a:t>
            </a:r>
            <a:r>
              <a:rPr lang="ro-RO" dirty="0">
                <a:cs typeface="Calibri Light"/>
              </a:rPr>
              <a:t> </a:t>
            </a:r>
            <a:r>
              <a:rPr lang="ro-RO" dirty="0" err="1">
                <a:cs typeface="Calibri Light"/>
              </a:rPr>
              <a:t>solved</a:t>
            </a:r>
            <a:endParaRPr lang="ro-RO" dirty="0" err="1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066C9D99-CB1C-47DE-ABAA-D09135C68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o-RO" dirty="0" err="1">
                <a:cs typeface="Calibri" panose="020F0502020204030204"/>
              </a:rPr>
              <a:t>Interpreting</a:t>
            </a:r>
            <a:r>
              <a:rPr lang="ro-RO" dirty="0">
                <a:cs typeface="Calibri" panose="020F0502020204030204"/>
              </a:rPr>
              <a:t> </a:t>
            </a:r>
            <a:r>
              <a:rPr lang="ro-RO" dirty="0" err="1">
                <a:cs typeface="Calibri" panose="020F0502020204030204"/>
              </a:rPr>
              <a:t>large</a:t>
            </a:r>
            <a:r>
              <a:rPr lang="ro-RO" dirty="0">
                <a:cs typeface="Calibri" panose="020F0502020204030204"/>
              </a:rPr>
              <a:t> </a:t>
            </a:r>
            <a:r>
              <a:rPr lang="ro-RO" dirty="0" err="1">
                <a:cs typeface="Calibri" panose="020F0502020204030204"/>
              </a:rPr>
              <a:t>sets</a:t>
            </a:r>
            <a:r>
              <a:rPr lang="ro-RO" dirty="0">
                <a:cs typeface="Calibri" panose="020F0502020204030204"/>
              </a:rPr>
              <a:t> of data </a:t>
            </a:r>
            <a:r>
              <a:rPr lang="ro-RO" dirty="0" err="1">
                <a:cs typeface="Calibri" panose="020F0502020204030204"/>
              </a:rPr>
              <a:t>can</a:t>
            </a:r>
            <a:r>
              <a:rPr lang="ro-RO" dirty="0">
                <a:cs typeface="Calibri" panose="020F0502020204030204"/>
              </a:rPr>
              <a:t> prove </a:t>
            </a:r>
            <a:r>
              <a:rPr lang="ro-RO" dirty="0" err="1">
                <a:cs typeface="Calibri" panose="020F0502020204030204"/>
              </a:rPr>
              <a:t>to</a:t>
            </a:r>
            <a:r>
              <a:rPr lang="ro-RO" dirty="0">
                <a:cs typeface="Calibri" panose="020F0502020204030204"/>
              </a:rPr>
              <a:t> </a:t>
            </a:r>
            <a:r>
              <a:rPr lang="ro-RO" dirty="0" err="1">
                <a:cs typeface="Calibri" panose="020F0502020204030204"/>
              </a:rPr>
              <a:t>be</a:t>
            </a:r>
            <a:r>
              <a:rPr lang="ro-RO" dirty="0">
                <a:cs typeface="Calibri" panose="020F0502020204030204"/>
              </a:rPr>
              <a:t> </a:t>
            </a:r>
            <a:r>
              <a:rPr lang="ro-RO" dirty="0" err="1">
                <a:cs typeface="Calibri" panose="020F0502020204030204"/>
              </a:rPr>
              <a:t>very</a:t>
            </a:r>
            <a:r>
              <a:rPr lang="ro-RO" dirty="0">
                <a:cs typeface="Calibri" panose="020F0502020204030204"/>
              </a:rPr>
              <a:t> </a:t>
            </a:r>
            <a:r>
              <a:rPr lang="ro-RO" dirty="0" err="1">
                <a:cs typeface="Calibri" panose="020F0502020204030204"/>
              </a:rPr>
              <a:t>difficult</a:t>
            </a:r>
            <a:r>
              <a:rPr lang="ro-RO" dirty="0">
                <a:cs typeface="Calibri" panose="020F0502020204030204"/>
              </a:rPr>
              <a:t> for </a:t>
            </a:r>
            <a:r>
              <a:rPr lang="ro-RO" dirty="0" err="1">
                <a:cs typeface="Calibri" panose="020F0502020204030204"/>
              </a:rPr>
              <a:t>humans</a:t>
            </a:r>
            <a:r>
              <a:rPr lang="ro-RO" dirty="0">
                <a:cs typeface="Calibri" panose="020F0502020204030204"/>
              </a:rPr>
              <a:t>, </a:t>
            </a:r>
            <a:r>
              <a:rPr lang="ro-RO" dirty="0" err="1">
                <a:cs typeface="Calibri" panose="020F0502020204030204"/>
              </a:rPr>
              <a:t>especially</a:t>
            </a:r>
            <a:r>
              <a:rPr lang="ro-RO" dirty="0">
                <a:cs typeface="Calibri" panose="020F0502020204030204"/>
              </a:rPr>
              <a:t> </a:t>
            </a:r>
            <a:r>
              <a:rPr lang="ro-RO" dirty="0" err="1">
                <a:cs typeface="Calibri" panose="020F0502020204030204"/>
              </a:rPr>
              <a:t>generalizing</a:t>
            </a:r>
            <a:r>
              <a:rPr lang="ro-RO" dirty="0">
                <a:cs typeface="Calibri" panose="020F0502020204030204"/>
              </a:rPr>
              <a:t> a </a:t>
            </a:r>
            <a:r>
              <a:rPr lang="ro-RO" dirty="0" err="1">
                <a:cs typeface="Calibri" panose="020F0502020204030204"/>
              </a:rPr>
              <a:t>dataset</a:t>
            </a:r>
            <a:r>
              <a:rPr lang="ro-RO" dirty="0">
                <a:cs typeface="Calibri" panose="020F0502020204030204"/>
              </a:rPr>
              <a:t> </a:t>
            </a:r>
            <a:r>
              <a:rPr lang="ro-RO" dirty="0" err="1">
                <a:cs typeface="Calibri" panose="020F0502020204030204"/>
              </a:rPr>
              <a:t>that</a:t>
            </a:r>
            <a:r>
              <a:rPr lang="ro-RO" dirty="0">
                <a:cs typeface="Calibri" panose="020F0502020204030204"/>
              </a:rPr>
              <a:t> </a:t>
            </a:r>
            <a:r>
              <a:rPr lang="ro-RO" dirty="0" err="1">
                <a:cs typeface="Calibri" panose="020F0502020204030204"/>
              </a:rPr>
              <a:t>shows</a:t>
            </a:r>
            <a:r>
              <a:rPr lang="ro-RO" dirty="0">
                <a:cs typeface="Calibri" panose="020F0502020204030204"/>
              </a:rPr>
              <a:t> </a:t>
            </a:r>
            <a:r>
              <a:rPr lang="ro-RO" dirty="0" err="1">
                <a:cs typeface="Calibri" panose="020F0502020204030204"/>
              </a:rPr>
              <a:t>no</a:t>
            </a:r>
            <a:r>
              <a:rPr lang="ro-RO" dirty="0">
                <a:cs typeface="Calibri" panose="020F0502020204030204"/>
              </a:rPr>
              <a:t> </a:t>
            </a:r>
            <a:r>
              <a:rPr lang="ro-RO" dirty="0" err="1">
                <a:cs typeface="Calibri" panose="020F0502020204030204"/>
              </a:rPr>
              <a:t>visible</a:t>
            </a:r>
            <a:r>
              <a:rPr lang="ro-RO" dirty="0">
                <a:cs typeface="Calibri" panose="020F0502020204030204"/>
              </a:rPr>
              <a:t> </a:t>
            </a:r>
            <a:r>
              <a:rPr lang="ro-RO" dirty="0" err="1">
                <a:cs typeface="Calibri" panose="020F0502020204030204"/>
              </a:rPr>
              <a:t>correlation</a:t>
            </a:r>
            <a:r>
              <a:rPr lang="ro-RO" dirty="0">
                <a:cs typeface="Calibri" panose="020F0502020204030204"/>
              </a:rPr>
              <a:t> </a:t>
            </a:r>
            <a:r>
              <a:rPr lang="ro-RO" dirty="0" err="1">
                <a:cs typeface="Calibri" panose="020F0502020204030204"/>
              </a:rPr>
              <a:t>between</a:t>
            </a:r>
            <a:r>
              <a:rPr lang="ro-RO" dirty="0">
                <a:cs typeface="Calibri" panose="020F0502020204030204"/>
              </a:rPr>
              <a:t> </a:t>
            </a:r>
            <a:r>
              <a:rPr lang="ro-RO" dirty="0" err="1">
                <a:cs typeface="Calibri" panose="020F0502020204030204"/>
              </a:rPr>
              <a:t>features</a:t>
            </a:r>
            <a:r>
              <a:rPr lang="ro-RO" dirty="0">
                <a:cs typeface="Calibri" panose="020F0502020204030204"/>
              </a:rPr>
              <a:t> </a:t>
            </a:r>
            <a:r>
              <a:rPr lang="ro-RO" dirty="0" err="1">
                <a:cs typeface="Calibri" panose="020F0502020204030204"/>
              </a:rPr>
              <a:t>percievable</a:t>
            </a:r>
            <a:r>
              <a:rPr lang="ro-RO" dirty="0">
                <a:cs typeface="Calibri" panose="020F0502020204030204"/>
              </a:rPr>
              <a:t> </a:t>
            </a:r>
            <a:r>
              <a:rPr lang="ro-RO" dirty="0" err="1">
                <a:cs typeface="Calibri" panose="020F0502020204030204"/>
              </a:rPr>
              <a:t>by</a:t>
            </a:r>
            <a:r>
              <a:rPr lang="ro-RO" dirty="0">
                <a:cs typeface="Calibri" panose="020F0502020204030204"/>
              </a:rPr>
              <a:t> </a:t>
            </a:r>
            <a:r>
              <a:rPr lang="ro-RO" dirty="0" err="1">
                <a:cs typeface="Calibri" panose="020F0502020204030204"/>
              </a:rPr>
              <a:t>the</a:t>
            </a:r>
            <a:r>
              <a:rPr lang="ro-RO" dirty="0">
                <a:cs typeface="Calibri" panose="020F0502020204030204"/>
              </a:rPr>
              <a:t> </a:t>
            </a:r>
            <a:r>
              <a:rPr lang="ro-RO" dirty="0" err="1">
                <a:cs typeface="Calibri" panose="020F0502020204030204"/>
              </a:rPr>
              <a:t>human</a:t>
            </a:r>
            <a:r>
              <a:rPr lang="ro-RO" dirty="0">
                <a:cs typeface="Calibri" panose="020F0502020204030204"/>
              </a:rPr>
              <a:t> </a:t>
            </a:r>
            <a:r>
              <a:rPr lang="ro-RO" dirty="0" err="1">
                <a:cs typeface="Calibri" panose="020F0502020204030204"/>
              </a:rPr>
              <a:t>eye</a:t>
            </a:r>
            <a:endParaRPr lang="ro-RO" dirty="0"/>
          </a:p>
          <a:p>
            <a:endParaRPr lang="ro-RO" dirty="0">
              <a:cs typeface="Calibri" panose="020F0502020204030204"/>
            </a:endParaRPr>
          </a:p>
          <a:p>
            <a:r>
              <a:rPr lang="ro-RO" dirty="0">
                <a:cs typeface="Calibri" panose="020F0502020204030204"/>
              </a:rPr>
              <a:t>But </a:t>
            </a:r>
            <a:r>
              <a:rPr lang="ro-RO" dirty="0" err="1">
                <a:cs typeface="Calibri" panose="020F0502020204030204"/>
              </a:rPr>
              <a:t>numbers</a:t>
            </a:r>
            <a:r>
              <a:rPr lang="ro-RO" dirty="0">
                <a:cs typeface="Calibri" panose="020F0502020204030204"/>
              </a:rPr>
              <a:t> do </a:t>
            </a:r>
            <a:r>
              <a:rPr lang="ro-RO" dirty="0" err="1">
                <a:cs typeface="Calibri" panose="020F0502020204030204"/>
              </a:rPr>
              <a:t>not</a:t>
            </a:r>
            <a:r>
              <a:rPr lang="ro-RO" dirty="0">
                <a:cs typeface="Calibri" panose="020F0502020204030204"/>
              </a:rPr>
              <a:t> </a:t>
            </a:r>
            <a:r>
              <a:rPr lang="ro-RO" dirty="0" err="1">
                <a:cs typeface="Calibri" panose="020F0502020204030204"/>
              </a:rPr>
              <a:t>lie</a:t>
            </a:r>
            <a:r>
              <a:rPr lang="ro-RO" dirty="0">
                <a:cs typeface="Calibri" panose="020F0502020204030204"/>
              </a:rPr>
              <a:t>. The PCA </a:t>
            </a:r>
            <a:r>
              <a:rPr lang="ro-RO" dirty="0" err="1">
                <a:cs typeface="Calibri" panose="020F0502020204030204"/>
              </a:rPr>
              <a:t>algorithm</a:t>
            </a:r>
            <a:r>
              <a:rPr lang="ro-RO" dirty="0">
                <a:cs typeface="Calibri" panose="020F0502020204030204"/>
              </a:rPr>
              <a:t> </a:t>
            </a:r>
            <a:r>
              <a:rPr lang="ro-RO" dirty="0" err="1">
                <a:cs typeface="Calibri" panose="020F0502020204030204"/>
              </a:rPr>
              <a:t>is</a:t>
            </a:r>
            <a:r>
              <a:rPr lang="ro-RO" dirty="0">
                <a:cs typeface="Calibri" panose="020F0502020204030204"/>
              </a:rPr>
              <a:t> </a:t>
            </a:r>
            <a:r>
              <a:rPr lang="ro-RO" dirty="0" err="1">
                <a:cs typeface="Calibri" panose="020F0502020204030204"/>
              </a:rPr>
              <a:t>used</a:t>
            </a:r>
            <a:r>
              <a:rPr lang="ro-RO" dirty="0">
                <a:cs typeface="Calibri" panose="020F0502020204030204"/>
              </a:rPr>
              <a:t> in </a:t>
            </a:r>
            <a:r>
              <a:rPr lang="ro-RO" dirty="0" err="1">
                <a:cs typeface="Calibri" panose="020F0502020204030204"/>
              </a:rPr>
              <a:t>order</a:t>
            </a:r>
            <a:r>
              <a:rPr lang="ro-RO" dirty="0">
                <a:cs typeface="Calibri" panose="020F0502020204030204"/>
              </a:rPr>
              <a:t> </a:t>
            </a:r>
            <a:r>
              <a:rPr lang="ro-RO" dirty="0" err="1">
                <a:cs typeface="Calibri" panose="020F0502020204030204"/>
              </a:rPr>
              <a:t>to</a:t>
            </a:r>
            <a:r>
              <a:rPr lang="ro-RO" dirty="0">
                <a:cs typeface="Calibri" panose="020F0502020204030204"/>
              </a:rPr>
              <a:t> eliminate </a:t>
            </a:r>
            <a:r>
              <a:rPr lang="ro-RO" dirty="0" err="1">
                <a:cs typeface="Calibri" panose="020F0502020204030204"/>
              </a:rPr>
              <a:t>the</a:t>
            </a:r>
            <a:r>
              <a:rPr lang="ro-RO" dirty="0">
                <a:cs typeface="Calibri" panose="020F0502020204030204"/>
              </a:rPr>
              <a:t> </a:t>
            </a:r>
            <a:r>
              <a:rPr lang="ro-RO" dirty="0" err="1">
                <a:cs typeface="Calibri" panose="020F0502020204030204"/>
              </a:rPr>
              <a:t>irrelevant</a:t>
            </a:r>
            <a:r>
              <a:rPr lang="ro-RO" dirty="0">
                <a:cs typeface="Calibri" panose="020F0502020204030204"/>
              </a:rPr>
              <a:t> </a:t>
            </a:r>
            <a:r>
              <a:rPr lang="ro-RO" dirty="0" err="1">
                <a:cs typeface="Calibri" panose="020F0502020204030204"/>
              </a:rPr>
              <a:t>features</a:t>
            </a:r>
            <a:r>
              <a:rPr lang="ro-RO" dirty="0">
                <a:cs typeface="Calibri" panose="020F0502020204030204"/>
              </a:rPr>
              <a:t> </a:t>
            </a:r>
            <a:r>
              <a:rPr lang="ro-RO" dirty="0" err="1">
                <a:cs typeface="Calibri" panose="020F0502020204030204"/>
              </a:rPr>
              <a:t>that</a:t>
            </a:r>
            <a:r>
              <a:rPr lang="ro-RO" dirty="0">
                <a:cs typeface="Calibri" panose="020F0502020204030204"/>
              </a:rPr>
              <a:t> are </a:t>
            </a:r>
            <a:r>
              <a:rPr lang="ro-RO" dirty="0" err="1">
                <a:cs typeface="Calibri" panose="020F0502020204030204"/>
              </a:rPr>
              <a:t>messing</a:t>
            </a:r>
            <a:r>
              <a:rPr lang="ro-RO" dirty="0">
                <a:cs typeface="Calibri" panose="020F0502020204030204"/>
              </a:rPr>
              <a:t> </a:t>
            </a:r>
            <a:r>
              <a:rPr lang="ro-RO" dirty="0" err="1">
                <a:cs typeface="Calibri" panose="020F0502020204030204"/>
              </a:rPr>
              <a:t>with</a:t>
            </a:r>
            <a:r>
              <a:rPr lang="ro-RO" dirty="0">
                <a:cs typeface="Calibri" panose="020F0502020204030204"/>
              </a:rPr>
              <a:t> </a:t>
            </a:r>
            <a:r>
              <a:rPr lang="ro-RO" dirty="0" err="1">
                <a:cs typeface="Calibri" panose="020F0502020204030204"/>
              </a:rPr>
              <a:t>the</a:t>
            </a:r>
            <a:r>
              <a:rPr lang="ro-RO" dirty="0">
                <a:cs typeface="Calibri" panose="020F0502020204030204"/>
              </a:rPr>
              <a:t> </a:t>
            </a:r>
            <a:r>
              <a:rPr lang="ro-RO" dirty="0" err="1">
                <a:cs typeface="Calibri" panose="020F0502020204030204"/>
              </a:rPr>
              <a:t>existing</a:t>
            </a:r>
            <a:r>
              <a:rPr lang="ro-RO" dirty="0">
                <a:cs typeface="Calibri" panose="020F0502020204030204"/>
              </a:rPr>
              <a:t> </a:t>
            </a:r>
            <a:r>
              <a:rPr lang="ro-RO" dirty="0" err="1">
                <a:cs typeface="Calibri" panose="020F0502020204030204"/>
              </a:rPr>
              <a:t>classification's</a:t>
            </a:r>
            <a:r>
              <a:rPr lang="ro-RO" dirty="0">
                <a:cs typeface="Calibri" panose="020F0502020204030204"/>
              </a:rPr>
              <a:t> </a:t>
            </a:r>
            <a:r>
              <a:rPr lang="ro-RO" dirty="0" err="1">
                <a:cs typeface="Calibri" panose="020F0502020204030204"/>
              </a:rPr>
              <a:t>algorithms</a:t>
            </a:r>
            <a:r>
              <a:rPr lang="ro-RO" dirty="0">
                <a:cs typeface="Calibri" panose="020F0502020204030204"/>
              </a:rPr>
              <a:t> </a:t>
            </a:r>
            <a:r>
              <a:rPr lang="ro-RO" dirty="0" err="1">
                <a:cs typeface="Calibri" panose="020F0502020204030204"/>
              </a:rPr>
              <a:t>implementations</a:t>
            </a:r>
            <a:r>
              <a:rPr lang="ro-RO" dirty="0">
                <a:cs typeface="Calibri" panose="020F0502020204030204"/>
              </a:rPr>
              <a:t>. The redundant </a:t>
            </a:r>
            <a:r>
              <a:rPr lang="ro-RO" dirty="0" err="1">
                <a:cs typeface="Calibri" panose="020F0502020204030204"/>
              </a:rPr>
              <a:t>features</a:t>
            </a:r>
            <a:r>
              <a:rPr lang="ro-RO" dirty="0">
                <a:cs typeface="Calibri" panose="020F0502020204030204"/>
              </a:rPr>
              <a:t> </a:t>
            </a:r>
            <a:r>
              <a:rPr lang="ro-RO" dirty="0" err="1">
                <a:cs typeface="Calibri" panose="020F0502020204030204"/>
              </a:rPr>
              <a:t>result</a:t>
            </a:r>
            <a:r>
              <a:rPr lang="ro-RO" dirty="0">
                <a:cs typeface="Calibri" panose="020F0502020204030204"/>
              </a:rPr>
              <a:t> in </a:t>
            </a:r>
            <a:r>
              <a:rPr lang="ro-RO" dirty="0" err="1">
                <a:cs typeface="Calibri" panose="020F0502020204030204"/>
              </a:rPr>
              <a:t>possible</a:t>
            </a:r>
            <a:r>
              <a:rPr lang="ro-RO" dirty="0">
                <a:cs typeface="Calibri" panose="020F0502020204030204"/>
              </a:rPr>
              <a:t> </a:t>
            </a:r>
            <a:r>
              <a:rPr lang="ro-RO" dirty="0" err="1">
                <a:cs typeface="Calibri" panose="020F0502020204030204"/>
              </a:rPr>
              <a:t>incorrect</a:t>
            </a:r>
            <a:r>
              <a:rPr lang="ro-RO" dirty="0">
                <a:cs typeface="Calibri" panose="020F0502020204030204"/>
              </a:rPr>
              <a:t> </a:t>
            </a:r>
            <a:r>
              <a:rPr lang="ro-RO" dirty="0" err="1">
                <a:cs typeface="Calibri" panose="020F0502020204030204"/>
              </a:rPr>
              <a:t>classifications</a:t>
            </a:r>
            <a:r>
              <a:rPr lang="ro-RO" dirty="0">
                <a:cs typeface="Calibri" panose="020F0502020204030204"/>
              </a:rPr>
              <a:t> </a:t>
            </a:r>
            <a:r>
              <a:rPr lang="ro-RO" dirty="0" err="1">
                <a:cs typeface="Calibri" panose="020F0502020204030204"/>
              </a:rPr>
              <a:t>and</a:t>
            </a:r>
            <a:r>
              <a:rPr lang="ro-RO" dirty="0">
                <a:cs typeface="Calibri" panose="020F0502020204030204"/>
              </a:rPr>
              <a:t> </a:t>
            </a:r>
            <a:r>
              <a:rPr lang="ro-RO" dirty="0" err="1">
                <a:cs typeface="Calibri" panose="020F0502020204030204"/>
              </a:rPr>
              <a:t>longer</a:t>
            </a:r>
            <a:r>
              <a:rPr lang="ro-RO" dirty="0">
                <a:cs typeface="Calibri" panose="020F0502020204030204"/>
              </a:rPr>
              <a:t> </a:t>
            </a:r>
            <a:r>
              <a:rPr lang="ro-RO" dirty="0" err="1">
                <a:cs typeface="Calibri" panose="020F0502020204030204"/>
              </a:rPr>
              <a:t>run</a:t>
            </a:r>
            <a:r>
              <a:rPr lang="ro-RO" dirty="0">
                <a:cs typeface="Calibri" panose="020F0502020204030204"/>
              </a:rPr>
              <a:t> </a:t>
            </a:r>
            <a:r>
              <a:rPr lang="ro-RO" dirty="0" err="1">
                <a:cs typeface="Calibri" panose="020F0502020204030204"/>
              </a:rPr>
              <a:t>times</a:t>
            </a:r>
            <a:r>
              <a:rPr lang="ro-RO" dirty="0">
                <a:cs typeface="Calibri" panose="020F0502020204030204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6422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1125B55-9DA1-40A4-8342-010C3C7B7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cs typeface="Calibri Light"/>
              </a:rPr>
              <a:t>1.2 </a:t>
            </a:r>
            <a:r>
              <a:rPr lang="ro-RO" dirty="0" err="1">
                <a:cs typeface="Calibri Light"/>
              </a:rPr>
              <a:t>Issues</a:t>
            </a:r>
            <a:r>
              <a:rPr lang="ro-RO" dirty="0">
                <a:cs typeface="Calibri Light"/>
              </a:rPr>
              <a:t> </a:t>
            </a:r>
            <a:r>
              <a:rPr lang="ro-RO" dirty="0" err="1">
                <a:cs typeface="Calibri Light"/>
              </a:rPr>
              <a:t>that</a:t>
            </a:r>
            <a:r>
              <a:rPr lang="ro-RO" dirty="0">
                <a:cs typeface="Calibri Light"/>
              </a:rPr>
              <a:t> </a:t>
            </a:r>
            <a:r>
              <a:rPr lang="ro-RO" dirty="0" err="1">
                <a:cs typeface="Calibri Light"/>
              </a:rPr>
              <a:t>should</a:t>
            </a:r>
            <a:r>
              <a:rPr lang="ro-RO" dirty="0">
                <a:cs typeface="Calibri Light"/>
              </a:rPr>
              <a:t> </a:t>
            </a:r>
            <a:r>
              <a:rPr lang="ro-RO" dirty="0" err="1">
                <a:cs typeface="Calibri Light"/>
              </a:rPr>
              <a:t>be</a:t>
            </a:r>
            <a:r>
              <a:rPr lang="ro-RO" dirty="0">
                <a:cs typeface="Calibri Light"/>
              </a:rPr>
              <a:t> </a:t>
            </a:r>
            <a:r>
              <a:rPr lang="ro-RO" dirty="0" err="1">
                <a:cs typeface="Calibri Light"/>
              </a:rPr>
              <a:t>solved</a:t>
            </a:r>
            <a:endParaRPr lang="ro-RO" dirty="0" err="1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61F2739B-7F85-4B63-A474-60F7A5628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o-RO" dirty="0">
                <a:cs typeface="Calibri"/>
              </a:rPr>
              <a:t>But </a:t>
            </a:r>
            <a:r>
              <a:rPr lang="ro-RO" dirty="0" err="1">
                <a:cs typeface="Calibri"/>
              </a:rPr>
              <a:t>when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the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objective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is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not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classification</a:t>
            </a:r>
            <a:r>
              <a:rPr lang="ro-RO" dirty="0">
                <a:cs typeface="Calibri"/>
              </a:rPr>
              <a:t>, PCA </a:t>
            </a:r>
            <a:r>
              <a:rPr lang="ro-RO" dirty="0" err="1">
                <a:cs typeface="Calibri"/>
              </a:rPr>
              <a:t>can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also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be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used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exactly</a:t>
            </a:r>
            <a:r>
              <a:rPr lang="ro-RO" dirty="0">
                <a:cs typeface="Calibri"/>
              </a:rPr>
              <a:t> in </a:t>
            </a:r>
            <a:r>
              <a:rPr lang="ro-RO" dirty="0" err="1">
                <a:cs typeface="Calibri"/>
              </a:rPr>
              <a:t>the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opposite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way</a:t>
            </a:r>
            <a:r>
              <a:rPr lang="ro-RO" dirty="0">
                <a:cs typeface="Calibri"/>
              </a:rPr>
              <a:t>, </a:t>
            </a:r>
            <a:r>
              <a:rPr lang="ro-RO" dirty="0" err="1">
                <a:cs typeface="Calibri"/>
              </a:rPr>
              <a:t>the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irrelevant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features</a:t>
            </a:r>
            <a:r>
              <a:rPr lang="ro-RO" dirty="0">
                <a:cs typeface="Calibri"/>
              </a:rPr>
              <a:t> are </a:t>
            </a:r>
            <a:r>
              <a:rPr lang="ro-RO" dirty="0" err="1">
                <a:cs typeface="Calibri"/>
              </a:rPr>
              <a:t>the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ones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that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stay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linearly</a:t>
            </a:r>
            <a:r>
              <a:rPr lang="ro-RO" dirty="0">
                <a:cs typeface="Calibri"/>
              </a:rPr>
              <a:t> constant in </a:t>
            </a:r>
            <a:r>
              <a:rPr lang="ro-RO" dirty="0" err="1">
                <a:cs typeface="Calibri"/>
              </a:rPr>
              <a:t>our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examples</a:t>
            </a:r>
            <a:r>
              <a:rPr lang="ro-RO" dirty="0">
                <a:cs typeface="Calibri"/>
              </a:rPr>
              <a:t>.</a:t>
            </a:r>
          </a:p>
          <a:p>
            <a:endParaRPr lang="ro-RO">
              <a:cs typeface="Calibri"/>
            </a:endParaRPr>
          </a:p>
          <a:p>
            <a:r>
              <a:rPr lang="ro-RO" dirty="0">
                <a:cs typeface="Calibri"/>
              </a:rPr>
              <a:t> </a:t>
            </a:r>
            <a:r>
              <a:rPr lang="ro-RO" dirty="0" err="1">
                <a:cs typeface="Calibri"/>
              </a:rPr>
              <a:t>These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features</a:t>
            </a:r>
            <a:r>
              <a:rPr lang="ro-RO" dirty="0">
                <a:cs typeface="Calibri"/>
              </a:rPr>
              <a:t> are </a:t>
            </a:r>
            <a:r>
              <a:rPr lang="ro-RO" dirty="0" err="1">
                <a:cs typeface="Calibri"/>
              </a:rPr>
              <a:t>very</a:t>
            </a:r>
            <a:r>
              <a:rPr lang="ro-RO" dirty="0">
                <a:cs typeface="Calibri"/>
              </a:rPr>
              <a:t> generic </a:t>
            </a:r>
            <a:r>
              <a:rPr lang="ro-RO" dirty="0" err="1">
                <a:cs typeface="Calibri"/>
              </a:rPr>
              <a:t>and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can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be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used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to</a:t>
            </a:r>
            <a:r>
              <a:rPr lang="ro-RO" dirty="0">
                <a:cs typeface="Calibri"/>
              </a:rPr>
              <a:t> get a </a:t>
            </a:r>
            <a:r>
              <a:rPr lang="ro-RO" dirty="0" err="1">
                <a:cs typeface="Calibri"/>
              </a:rPr>
              <a:t>glimpse</a:t>
            </a:r>
            <a:r>
              <a:rPr lang="ro-RO" dirty="0">
                <a:cs typeface="Calibri"/>
              </a:rPr>
              <a:t> of </a:t>
            </a:r>
            <a:r>
              <a:rPr lang="ro-RO" dirty="0" err="1">
                <a:cs typeface="Calibri"/>
              </a:rPr>
              <a:t>the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resemblance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between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our</a:t>
            </a:r>
            <a:r>
              <a:rPr lang="ro-RO" dirty="0">
                <a:cs typeface="Calibri"/>
              </a:rPr>
              <a:t> data </a:t>
            </a:r>
            <a:r>
              <a:rPr lang="ro-RO" dirty="0" err="1">
                <a:cs typeface="Calibri"/>
              </a:rPr>
              <a:t>points</a:t>
            </a:r>
            <a:r>
              <a:rPr lang="ro-RO" dirty="0"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0801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4CBA28B-53E7-41C2-B930-D73AE7C81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cs typeface="Calibri Light"/>
              </a:rPr>
              <a:t>1.3 </a:t>
            </a:r>
            <a:r>
              <a:rPr lang="ro-RO" dirty="0" err="1">
                <a:cs typeface="Calibri Light"/>
              </a:rPr>
              <a:t>Proposed</a:t>
            </a:r>
            <a:r>
              <a:rPr lang="ro-RO" dirty="0">
                <a:cs typeface="Calibri Light"/>
              </a:rPr>
              <a:t> </a:t>
            </a:r>
            <a:r>
              <a:rPr lang="ro-RO" dirty="0" err="1">
                <a:cs typeface="Calibri Light"/>
              </a:rPr>
              <a:t>objective</a:t>
            </a:r>
            <a:endParaRPr lang="ro-RO" dirty="0" err="1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C3A9EA3-AC32-45B7-8B26-3DE8CE588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o-RO" dirty="0" err="1">
                <a:cs typeface="Calibri"/>
              </a:rPr>
              <a:t>Our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objective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is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to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use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the</a:t>
            </a:r>
            <a:r>
              <a:rPr lang="ro-RO" dirty="0">
                <a:cs typeface="Calibri"/>
              </a:rPr>
              <a:t> PCA </a:t>
            </a:r>
            <a:r>
              <a:rPr lang="ro-RO" dirty="0" err="1">
                <a:cs typeface="Calibri"/>
              </a:rPr>
              <a:t>algorithm</a:t>
            </a:r>
            <a:r>
              <a:rPr lang="ro-RO" dirty="0">
                <a:cs typeface="Calibri"/>
              </a:rPr>
              <a:t> in a </a:t>
            </a:r>
            <a:r>
              <a:rPr lang="ro-RO" dirty="0" err="1">
                <a:cs typeface="Calibri"/>
              </a:rPr>
              <a:t>manner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that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is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not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usually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associated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with</a:t>
            </a:r>
            <a:r>
              <a:rPr lang="ro-RO" dirty="0">
                <a:cs typeface="Calibri"/>
              </a:rPr>
              <a:t> it. </a:t>
            </a:r>
            <a:r>
              <a:rPr lang="ro-RO" dirty="0" err="1">
                <a:cs typeface="Calibri"/>
              </a:rPr>
              <a:t>We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will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try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to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form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the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image</a:t>
            </a:r>
            <a:r>
              <a:rPr lang="ro-RO" dirty="0">
                <a:cs typeface="Calibri"/>
              </a:rPr>
              <a:t> of a generic </a:t>
            </a:r>
            <a:r>
              <a:rPr lang="ro-RO" dirty="0" err="1">
                <a:cs typeface="Calibri"/>
              </a:rPr>
              <a:t>pedestrian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from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our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dataset</a:t>
            </a:r>
            <a:r>
              <a:rPr lang="ro-RO" dirty="0">
                <a:cs typeface="Calibri"/>
              </a:rPr>
              <a:t>.</a:t>
            </a:r>
          </a:p>
          <a:p>
            <a:endParaRPr lang="ro-RO" dirty="0">
              <a:cs typeface="Calibri"/>
            </a:endParaRPr>
          </a:p>
          <a:p>
            <a:r>
              <a:rPr lang="ro-RO" dirty="0" err="1">
                <a:cs typeface="Calibri"/>
              </a:rPr>
              <a:t>After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finding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the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irrelevant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features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from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each</a:t>
            </a:r>
            <a:r>
              <a:rPr lang="ro-RO" dirty="0">
                <a:cs typeface="Calibri"/>
              </a:rPr>
              <a:t> of </a:t>
            </a:r>
            <a:r>
              <a:rPr lang="ro-RO" dirty="0" err="1">
                <a:cs typeface="Calibri"/>
              </a:rPr>
              <a:t>our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contour</a:t>
            </a:r>
            <a:r>
              <a:rPr lang="ro-RO" dirty="0">
                <a:cs typeface="Calibri"/>
              </a:rPr>
              <a:t>, </a:t>
            </a:r>
            <a:r>
              <a:rPr lang="ro-RO" dirty="0" err="1">
                <a:cs typeface="Calibri"/>
              </a:rPr>
              <a:t>we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remove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them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and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see</a:t>
            </a:r>
            <a:r>
              <a:rPr lang="ro-RO" dirty="0">
                <a:cs typeface="Calibri"/>
              </a:rPr>
              <a:t> a </a:t>
            </a:r>
            <a:r>
              <a:rPr lang="ro-RO" dirty="0" err="1">
                <a:cs typeface="Calibri"/>
              </a:rPr>
              <a:t>glimpse</a:t>
            </a:r>
            <a:r>
              <a:rPr lang="ro-RO" dirty="0">
                <a:cs typeface="Calibri"/>
              </a:rPr>
              <a:t> of </a:t>
            </a:r>
            <a:r>
              <a:rPr lang="ro-RO" dirty="0" err="1">
                <a:cs typeface="Calibri"/>
              </a:rPr>
              <a:t>how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our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pedestrians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will</a:t>
            </a:r>
            <a:r>
              <a:rPr lang="ro-RO" dirty="0">
                <a:cs typeface="Calibri"/>
              </a:rPr>
              <a:t> look </a:t>
            </a:r>
            <a:r>
              <a:rPr lang="ro-RO" dirty="0" err="1">
                <a:cs typeface="Calibri"/>
              </a:rPr>
              <a:t>without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the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features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that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usually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distinguish</a:t>
            </a:r>
            <a:r>
              <a:rPr lang="ro-RO" dirty="0">
                <a:cs typeface="Calibri"/>
              </a:rPr>
              <a:t> </a:t>
            </a:r>
            <a:r>
              <a:rPr lang="ro-RO" dirty="0" err="1">
                <a:cs typeface="Calibri"/>
              </a:rPr>
              <a:t>them</a:t>
            </a:r>
            <a:r>
              <a:rPr lang="ro-RO" dirty="0"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9975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5602A58-883F-4E3A-9E4A-0D41BB6C01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>
                <a:cs typeface="Calibri Light"/>
              </a:rPr>
              <a:t>2.Theoretical background</a:t>
            </a:r>
            <a:endParaRPr lang="ro-RO" dirty="0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8E456C85-94D9-4920-B3D8-2F57071847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86865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975738C-D2F6-4EE9-AF90-57688213B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cs typeface="Calibri Light"/>
              </a:rPr>
              <a:t> 2.1 PCA </a:t>
            </a:r>
            <a:r>
              <a:rPr lang="ro-RO" dirty="0" err="1">
                <a:cs typeface="Calibri Light"/>
              </a:rPr>
              <a:t>definition</a:t>
            </a:r>
            <a:endParaRPr lang="ro-RO" dirty="0" err="1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BCDA5ED7-C32A-4AA4-B07D-73DE4B70E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a mathematical procedure that transforms a number of (possibly) correlated variables into a (smaller) number of uncorrelated variables called principal components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 </a:t>
            </a:r>
            <a:r>
              <a:rPr lang="en-US">
                <a:cs typeface="Calibri"/>
              </a:rPr>
              <a:t>uses an orthogonal transformation(linear transformation which preserves a symmetric inner product)</a:t>
            </a:r>
          </a:p>
          <a:p>
            <a:r>
              <a:rPr lang="en-US">
                <a:cs typeface="Calibri"/>
              </a:rPr>
              <a:t>means of dimensionality reduction, compression and also visualization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8332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FA56A61-CB05-438E-B78C-BC9B1668D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cs typeface="Calibri Light"/>
              </a:rPr>
              <a:t>2.2 PCA </a:t>
            </a:r>
            <a:r>
              <a:rPr lang="ro-RO" dirty="0" err="1">
                <a:cs typeface="Calibri Light"/>
              </a:rPr>
              <a:t>usage</a:t>
            </a:r>
            <a:endParaRPr lang="ro-RO" dirty="0" err="1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52E0AD8E-71B5-4154-97E0-50EFA4E30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o-RO">
                <a:cs typeface="Calibri"/>
              </a:rPr>
              <a:t>preprocess a dataset to reduc</a:t>
            </a:r>
            <a:r>
              <a:rPr lang="ro-RO" sz="3000">
                <a:cs typeface="Calibri"/>
              </a:rPr>
              <a:t>e its </a:t>
            </a:r>
            <a:r>
              <a:rPr lang="ro-RO">
                <a:cs typeface="Calibri"/>
              </a:rPr>
              <a:t>dimension before running a supervised learning learning</a:t>
            </a:r>
          </a:p>
          <a:p>
            <a:r>
              <a:rPr lang="ro-RO">
                <a:cs typeface="Calibri"/>
              </a:rPr>
              <a:t>detecting redundant features and linear dependencies </a:t>
            </a:r>
          </a:p>
          <a:p>
            <a:r>
              <a:rPr lang="ro-RO">
                <a:cs typeface="Calibri"/>
              </a:rPr>
              <a:t>noise reduction algorithm</a:t>
            </a:r>
          </a:p>
          <a:p>
            <a:r>
              <a:rPr lang="ro-RO">
                <a:cs typeface="Calibri"/>
              </a:rPr>
              <a:t>finding patterns in data of high dimension</a:t>
            </a:r>
          </a:p>
          <a:p>
            <a:pPr marL="0" indent="0">
              <a:buNone/>
            </a:pPr>
            <a:r>
              <a:rPr lang="ro-RO">
                <a:cs typeface="Calibri"/>
              </a:rPr>
              <a:t>Domains of application:</a:t>
            </a:r>
            <a:endParaRPr lang="ro-RO" dirty="0">
              <a:cs typeface="Calibri"/>
            </a:endParaRPr>
          </a:p>
          <a:p>
            <a:pPr lvl="1"/>
            <a:r>
              <a:rPr lang="ro-RO">
                <a:cs typeface="Calibri"/>
              </a:rPr>
              <a:t>Computer vision</a:t>
            </a:r>
            <a:endParaRPr lang="ro-RO" dirty="0">
              <a:cs typeface="Calibri"/>
            </a:endParaRPr>
          </a:p>
          <a:p>
            <a:pPr lvl="1"/>
            <a:r>
              <a:rPr lang="ro-RO">
                <a:cs typeface="Calibri"/>
              </a:rPr>
              <a:t>Neuroscience</a:t>
            </a:r>
            <a:endParaRPr lang="ro-RO" dirty="0">
              <a:cs typeface="Calibri"/>
            </a:endParaRPr>
          </a:p>
          <a:p>
            <a:pPr lvl="1"/>
            <a:r>
              <a:rPr lang="ro-RO">
                <a:cs typeface="Calibri"/>
              </a:rPr>
              <a:t>Quantitative finance</a:t>
            </a:r>
            <a:endParaRPr lang="ro-RO" dirty="0">
              <a:cs typeface="Calibri"/>
            </a:endParaRPr>
          </a:p>
          <a:p>
            <a:pPr>
              <a:buNone/>
            </a:pP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21574649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Ecran lat</PresentationFormat>
  <Paragraphs>0</Paragraphs>
  <Slides>25</Slides>
  <Notes>0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25</vt:i4>
      </vt:variant>
    </vt:vector>
  </HeadingPairs>
  <TitlesOfParts>
    <vt:vector size="26" baseType="lpstr">
      <vt:lpstr>Temă Office</vt:lpstr>
      <vt:lpstr>Principal component analysis</vt:lpstr>
      <vt:lpstr>1. Introduction</vt:lpstr>
      <vt:lpstr>1.1 Topic context</vt:lpstr>
      <vt:lpstr>1.2 Issues that should be solved</vt:lpstr>
      <vt:lpstr>1.2 Issues that should be solved</vt:lpstr>
      <vt:lpstr>1.3 Proposed objective</vt:lpstr>
      <vt:lpstr>2.Theoretical background</vt:lpstr>
      <vt:lpstr> 2.1 PCA definition</vt:lpstr>
      <vt:lpstr>2.2 PCA usage</vt:lpstr>
      <vt:lpstr>2.2 Intuitive example</vt:lpstr>
      <vt:lpstr>2.2 PCA exlpanation</vt:lpstr>
      <vt:lpstr>2.2PCA explanation</vt:lpstr>
      <vt:lpstr>2.2 PCA explanation</vt:lpstr>
      <vt:lpstr>2.3 Dataset chosen</vt:lpstr>
      <vt:lpstr>3. Design and implementation</vt:lpstr>
      <vt:lpstr>3.1 Step analysis</vt:lpstr>
      <vt:lpstr>3.1.1 Extracting contours and normalizing data</vt:lpstr>
      <vt:lpstr>3.1.2 Implementing the PCA algorithm</vt:lpstr>
      <vt:lpstr>3.1.2 Implementing the PCA algorithm</vt:lpstr>
      <vt:lpstr>3.1.2 Implementing the PCA algorithm</vt:lpstr>
      <vt:lpstr>3.1.3 Interpret eigenvalues</vt:lpstr>
      <vt:lpstr>3.1.4 Reconstruct the data</vt:lpstr>
      <vt:lpstr>3.1.5 The average pedestrian interpretation</vt:lpstr>
      <vt:lpstr>4. Experimental results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/>
  <cp:lastModifiedBy/>
  <cp:revision>1203</cp:revision>
  <dcterms:created xsi:type="dcterms:W3CDTF">2012-08-15T22:34:51Z</dcterms:created>
  <dcterms:modified xsi:type="dcterms:W3CDTF">2019-01-16T11:12:26Z</dcterms:modified>
</cp:coreProperties>
</file>