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5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3"/>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5"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40" y="4402670"/>
            <a:ext cx="5762563" cy="1364531"/>
          </a:xfrm>
        </p:spPr>
        <p:txBody>
          <a:bodyPr anchor="t">
            <a:normAutofit/>
          </a:bodyPr>
          <a:lstStyle>
            <a:lvl1pPr marL="0" indent="0" algn="r">
              <a:buNone/>
              <a:defRPr sz="1800">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5" y="6117340"/>
            <a:ext cx="857473" cy="365125"/>
          </a:xfrm>
        </p:spPr>
        <p:txBody>
          <a:bodyPr/>
          <a:lstStyle/>
          <a:p>
            <a:fld id="{B61BEF0D-F0BB-DE4B-95CE-6DB70DBA9567}" type="datetimeFigureOut">
              <a:rPr lang="en-US" smtClean="0"/>
              <a:pPr/>
              <a:t>10/11/2019</a:t>
            </a:fld>
            <a:endParaRPr lang="en-US" dirty="0"/>
          </a:p>
        </p:txBody>
      </p:sp>
      <p:sp>
        <p:nvSpPr>
          <p:cNvPr id="5" name="Footer Placeholder 4"/>
          <p:cNvSpPr>
            <a:spLocks noGrp="1"/>
          </p:cNvSpPr>
          <p:nvPr>
            <p:ph type="ftr" sz="quarter" idx="11"/>
          </p:nvPr>
        </p:nvSpPr>
        <p:spPr>
          <a:xfrm>
            <a:off x="3623733" y="6117340"/>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40"/>
            <a:ext cx="411480" cy="365125"/>
          </a:xfrm>
        </p:spPr>
        <p:txBody>
          <a:bodyPr/>
          <a:lstStyle/>
          <a:p>
            <a:fld id="{D57F1E4F-1CFF-5643-939E-217C01CDF565}"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90"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848732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5"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7"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5" y="5299603"/>
            <a:ext cx="7515991" cy="493712"/>
          </a:xfrm>
        </p:spPr>
        <p:txBody>
          <a:bodyPr>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4664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6"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5" y="4343400"/>
            <a:ext cx="7515992" cy="1447800"/>
          </a:xfrm>
        </p:spPr>
        <p:txBody>
          <a:bodyPr anchor="ctr">
            <a:normAutofit/>
          </a:bodyPr>
          <a:lstStyle>
            <a:lvl1pPr marL="0" indent="0" algn="ct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0669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3"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9"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2"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5" y="4343400"/>
            <a:ext cx="7515991" cy="1447800"/>
          </a:xfrm>
        </p:spPr>
        <p:txBody>
          <a:bodyPr anchor="ctr">
            <a:normAutofit/>
          </a:bodyPr>
          <a:lstStyle>
            <a:lvl1pPr marL="0" indent="0" algn="ct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7263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7"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450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3"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9"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2"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1026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7" y="685805"/>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5"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5" y="4343400"/>
            <a:ext cx="7515992" cy="1447800"/>
          </a:xfrm>
        </p:spPr>
        <p:txBody>
          <a:bodyPr anchor="t">
            <a:normAutofit/>
          </a:bodyPr>
          <a:lstStyle>
            <a:lvl1pPr marL="0" indent="0" algn="l">
              <a:buNone/>
              <a:defRPr sz="1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242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9333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5"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6"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07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5"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5"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31" y="6108177"/>
            <a:ext cx="857473" cy="365125"/>
          </a:xfrm>
        </p:spPr>
        <p:txBody>
          <a:bodyPr/>
          <a:lstStyle/>
          <a:p>
            <a:fld id="{B61BEF0D-F0BB-DE4B-95CE-6DB70DBA9567}" type="datetimeFigureOut">
              <a:rPr lang="en-US" smtClean="0"/>
              <a:pPr/>
              <a:t>10/11/2019</a:t>
            </a:fld>
            <a:endParaRPr lang="en-US" dirty="0"/>
          </a:p>
        </p:txBody>
      </p:sp>
      <p:sp>
        <p:nvSpPr>
          <p:cNvPr id="5" name="Footer Placeholder 4"/>
          <p:cNvSpPr>
            <a:spLocks noGrp="1"/>
          </p:cNvSpPr>
          <p:nvPr>
            <p:ph type="ftr" sz="quarter" idx="11"/>
          </p:nvPr>
        </p:nvSpPr>
        <p:spPr>
          <a:xfrm>
            <a:off x="1972649" y="6108177"/>
            <a:ext cx="5314517" cy="365125"/>
          </a:xfrm>
        </p:spPr>
        <p:txBody>
          <a:bodyPr/>
          <a:lstStyle/>
          <a:p>
            <a:endParaRPr lang="en-US" dirty="0"/>
          </a:p>
        </p:txBody>
      </p:sp>
      <p:sp>
        <p:nvSpPr>
          <p:cNvPr id="6" name="Slide Number Placeholder 5"/>
          <p:cNvSpPr>
            <a:spLocks noGrp="1"/>
          </p:cNvSpPr>
          <p:nvPr>
            <p:ph type="sldNum" sz="quarter" idx="12"/>
          </p:nvPr>
        </p:nvSpPr>
        <p:spPr>
          <a:xfrm>
            <a:off x="8258969" y="6108177"/>
            <a:ext cx="42783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492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7" y="2667002"/>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9" y="5027070"/>
            <a:ext cx="6699802" cy="860400"/>
          </a:xfrm>
        </p:spPr>
        <p:txBody>
          <a:bodyPr anchor="t">
            <a:normAutofit/>
          </a:bodyPr>
          <a:lstStyle>
            <a:lvl1pPr marL="0" indent="0" algn="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9" y="6116074"/>
            <a:ext cx="41348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7699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5" y="685805"/>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974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2" y="2658533"/>
            <a:ext cx="3456291" cy="576262"/>
          </a:xfrm>
        </p:spPr>
        <p:txBody>
          <a:bodyPr anchor="b">
            <a:noAutofit/>
          </a:bodyPr>
          <a:lstStyle>
            <a:lvl1pPr marL="0" indent="0">
              <a:buNone/>
              <a:defRPr sz="2800" b="0">
                <a:solidFill>
                  <a:schemeClr val="accent1">
                    <a:lumMod val="7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40"/>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7" y="3335340"/>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0848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5419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439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5"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4"/>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5" y="2971800"/>
            <a:ext cx="2662534" cy="1828800"/>
          </a:xfrm>
        </p:spPr>
        <p:txBody>
          <a:bodyPr>
            <a:normAutofit/>
          </a:bodyPr>
          <a:lstStyle>
            <a:lvl1pPr marL="0" indent="0" algn="ctr">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1408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3"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7"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3" y="3124199"/>
            <a:ext cx="4070679" cy="1828800"/>
          </a:xfrm>
        </p:spPr>
        <p:txBody>
          <a:bodyPr>
            <a:normAutofit/>
          </a:bodyPr>
          <a:lstStyle>
            <a:lvl1pPr marL="0" indent="0" algn="ctr">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251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2" y="3"/>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5"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4"/>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81" y="6116074"/>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10/11/2019</a:t>
            </a:fld>
            <a:endParaRPr lang="en-US" dirty="0"/>
          </a:p>
        </p:txBody>
      </p:sp>
      <p:sp>
        <p:nvSpPr>
          <p:cNvPr id="5" name="Footer Placeholder 4"/>
          <p:cNvSpPr>
            <a:spLocks noGrp="1"/>
          </p:cNvSpPr>
          <p:nvPr>
            <p:ph type="ftr" sz="quarter" idx="3"/>
          </p:nvPr>
        </p:nvSpPr>
        <p:spPr>
          <a:xfrm>
            <a:off x="1986999" y="6116074"/>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9" y="6116074"/>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565239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457189"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4" indent="-285744" algn="l" defTabSz="457189"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32" indent="-285744" algn="l" defTabSz="457189"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21" indent="-285744" algn="l" defTabSz="457189"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12" indent="-171446" algn="l" defTabSz="457189"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01" indent="-171446" algn="l" defTabSz="457189"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537" indent="-228594" algn="l" defTabSz="457189"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726" indent="-228594" algn="l" defTabSz="457189"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8914" indent="-228594" algn="l" defTabSz="457189"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103" indent="-228594" algn="l" defTabSz="457189"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nstructables.com/id/Smart-Garbage-Monitoring-System-Using-Internet-of-/" TargetMode="External"/><Relationship Id="rId2" Type="http://schemas.openxmlformats.org/officeDocument/2006/relationships/hyperlink" Target="https://www.hackster.io/mohd-shahid/smart-dustbin-using-arduino-c0bb7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6CEC-7971-4F36-B0D0-DCF5F68C6EB5}"/>
              </a:ext>
            </a:extLst>
          </p:cNvPr>
          <p:cNvSpPr>
            <a:spLocks noGrp="1"/>
          </p:cNvSpPr>
          <p:nvPr>
            <p:ph type="ctrTitle"/>
          </p:nvPr>
        </p:nvSpPr>
        <p:spPr/>
        <p:txBody>
          <a:bodyPr>
            <a:normAutofit/>
          </a:bodyPr>
          <a:lstStyle/>
          <a:p>
            <a:pPr algn="ctr"/>
            <a:r>
              <a:rPr lang="en-US" b="1" dirty="0"/>
              <a:t>Trash Classifier with Level Detection</a:t>
            </a:r>
            <a:endParaRPr lang="en-US" dirty="0"/>
          </a:p>
        </p:txBody>
      </p:sp>
      <p:sp>
        <p:nvSpPr>
          <p:cNvPr id="3" name="Subtitle 2">
            <a:extLst>
              <a:ext uri="{FF2B5EF4-FFF2-40B4-BE49-F238E27FC236}">
                <a16:creationId xmlns:a16="http://schemas.microsoft.com/office/drawing/2014/main" id="{0CEFE3E7-1F95-4A2F-8A53-59777C27ECC1}"/>
              </a:ext>
            </a:extLst>
          </p:cNvPr>
          <p:cNvSpPr>
            <a:spLocks noGrp="1"/>
          </p:cNvSpPr>
          <p:nvPr>
            <p:ph type="subTitle" idx="1"/>
          </p:nvPr>
        </p:nvSpPr>
        <p:spPr/>
        <p:txBody>
          <a:bodyPr/>
          <a:lstStyle/>
          <a:p>
            <a:r>
              <a:rPr lang="en-US" dirty="0" err="1"/>
              <a:t>Prerana</a:t>
            </a:r>
            <a:r>
              <a:rPr lang="en-US" dirty="0"/>
              <a:t> </a:t>
            </a:r>
            <a:r>
              <a:rPr lang="en-US" dirty="0" err="1"/>
              <a:t>Samant</a:t>
            </a:r>
            <a:endParaRPr lang="en-US" dirty="0"/>
          </a:p>
          <a:p>
            <a:r>
              <a:rPr lang="en-US" dirty="0"/>
              <a:t>Zeal Patel</a:t>
            </a:r>
          </a:p>
          <a:p>
            <a:r>
              <a:rPr lang="en-US" dirty="0"/>
              <a:t>Ashish Pant</a:t>
            </a:r>
          </a:p>
        </p:txBody>
      </p:sp>
    </p:spTree>
    <p:extLst>
      <p:ext uri="{BB962C8B-B14F-4D97-AF65-F5344CB8AC3E}">
        <p14:creationId xmlns:p14="http://schemas.microsoft.com/office/powerpoint/2010/main" val="936962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3B92-4680-47C3-B0B9-6009F226E8A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5C1A11C-C599-4CB7-AD2D-4A5540866475}"/>
              </a:ext>
            </a:extLst>
          </p:cNvPr>
          <p:cNvSpPr>
            <a:spLocks noGrp="1"/>
          </p:cNvSpPr>
          <p:nvPr>
            <p:ph idx="1"/>
          </p:nvPr>
        </p:nvSpPr>
        <p:spPr/>
        <p:txBody>
          <a:bodyPr/>
          <a:lstStyle/>
          <a:p>
            <a:r>
              <a:rPr lang="en-US" dirty="0">
                <a:hlinkClick r:id="rId2"/>
              </a:rPr>
              <a:t>Smart_Dustbin</a:t>
            </a:r>
            <a:endParaRPr lang="en-US" dirty="0"/>
          </a:p>
          <a:p>
            <a:r>
              <a:rPr lang="en-US" dirty="0">
                <a:hlinkClick r:id="rId3"/>
              </a:rPr>
              <a:t>SmartGarbageMonitoringSystem</a:t>
            </a:r>
            <a:endParaRPr lang="en-US" dirty="0"/>
          </a:p>
          <a:p>
            <a:r>
              <a:rPr lang="en-US" dirty="0"/>
              <a:t>We will be using all the learning from the Module 1 ICPs for the implementation of the project.</a:t>
            </a:r>
          </a:p>
        </p:txBody>
      </p:sp>
    </p:spTree>
    <p:extLst>
      <p:ext uri="{BB962C8B-B14F-4D97-AF65-F5344CB8AC3E}">
        <p14:creationId xmlns:p14="http://schemas.microsoft.com/office/powerpoint/2010/main" val="751599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59004-BE2A-4324-A364-F3B1A0818348}"/>
              </a:ext>
            </a:extLst>
          </p:cNvPr>
          <p:cNvSpPr>
            <a:spLocks noGrp="1"/>
          </p:cNvSpPr>
          <p:nvPr>
            <p:ph type="title"/>
          </p:nvPr>
        </p:nvSpPr>
        <p:spPr>
          <a:xfrm>
            <a:off x="982136" y="2438400"/>
            <a:ext cx="7704667" cy="1981200"/>
          </a:xfrm>
        </p:spPr>
        <p:txBody>
          <a:bodyPr/>
          <a:lstStyle/>
          <a:p>
            <a:r>
              <a:rPr lang="en-US" dirty="0"/>
              <a:t>Thank You!</a:t>
            </a:r>
            <a:br>
              <a:rPr lang="en-US" dirty="0"/>
            </a:br>
            <a:br>
              <a:rPr lang="en-US" dirty="0"/>
            </a:br>
            <a:r>
              <a:rPr lang="en-US" dirty="0"/>
              <a:t>Suggestions?</a:t>
            </a:r>
          </a:p>
        </p:txBody>
      </p:sp>
    </p:spTree>
    <p:extLst>
      <p:ext uri="{BB962C8B-B14F-4D97-AF65-F5344CB8AC3E}">
        <p14:creationId xmlns:p14="http://schemas.microsoft.com/office/powerpoint/2010/main" val="1398816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A86E-B84D-497A-BB56-EBC2D4FEF14F}"/>
              </a:ext>
            </a:extLst>
          </p:cNvPr>
          <p:cNvSpPr>
            <a:spLocks noGrp="1"/>
          </p:cNvSpPr>
          <p:nvPr>
            <p:ph type="title"/>
          </p:nvPr>
        </p:nvSpPr>
        <p:spPr>
          <a:xfrm>
            <a:off x="1113234" y="733248"/>
            <a:ext cx="7514035" cy="668655"/>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4D32F4DB-4828-4D6A-9013-E992FF6BA912}"/>
              </a:ext>
            </a:extLst>
          </p:cNvPr>
          <p:cNvSpPr>
            <a:spLocks noGrp="1"/>
          </p:cNvSpPr>
          <p:nvPr>
            <p:ph idx="1"/>
          </p:nvPr>
        </p:nvSpPr>
        <p:spPr>
          <a:xfrm>
            <a:off x="1113236" y="1552757"/>
            <a:ext cx="7514035" cy="4382219"/>
          </a:xfrm>
        </p:spPr>
        <p:txBody>
          <a:bodyPr>
            <a:normAutofit fontScale="92500" lnSpcReduction="10000"/>
          </a:bodyPr>
          <a:lstStyle/>
          <a:p>
            <a:r>
              <a:rPr lang="en-US" dirty="0"/>
              <a:t>Waste management is critical to maintain proper hygiene in our surrounding. Recycling is important to prevent the elements like plastic from deteriorating the environment. </a:t>
            </a:r>
          </a:p>
          <a:p>
            <a:r>
              <a:rPr lang="en-US" dirty="0"/>
              <a:t>Waste is sorted into proper categories</a:t>
            </a:r>
          </a:p>
          <a:p>
            <a:pPr marL="685783" lvl="1" indent="-342891">
              <a:buAutoNum type="arabicPeriod"/>
            </a:pPr>
            <a:r>
              <a:rPr lang="en-US" dirty="0"/>
              <a:t>Organic waste </a:t>
            </a:r>
          </a:p>
          <a:p>
            <a:pPr marL="685783" lvl="1" indent="-342891">
              <a:buAutoNum type="arabicPeriod"/>
            </a:pPr>
            <a:r>
              <a:rPr lang="en-US" dirty="0"/>
              <a:t>Recyclable waste </a:t>
            </a:r>
          </a:p>
          <a:p>
            <a:pPr>
              <a:buFont typeface="Arial" panose="020B0604020202020204" pitchFamily="34" charset="0"/>
              <a:buChar char="•"/>
            </a:pPr>
            <a:r>
              <a:rPr lang="en-US" dirty="0"/>
              <a:t>This project will have two aspects.</a:t>
            </a:r>
          </a:p>
          <a:p>
            <a:pPr marL="685783" lvl="1" indent="-342891">
              <a:buAutoNum type="arabicPeriod"/>
            </a:pPr>
            <a:r>
              <a:rPr lang="en-US" dirty="0"/>
              <a:t>The first feature will distinguish between the type of garbage after scanning the object</a:t>
            </a:r>
          </a:p>
          <a:p>
            <a:pPr marL="685783" lvl="1" indent="-342891">
              <a:buAutoNum type="arabicPeriod"/>
            </a:pPr>
            <a:r>
              <a:rPr lang="en-US" dirty="0"/>
              <a:t>the second feature will detect when the garbage bin is full and send an indication to the centralized garbage management system.</a:t>
            </a:r>
          </a:p>
        </p:txBody>
      </p:sp>
    </p:spTree>
    <p:extLst>
      <p:ext uri="{BB962C8B-B14F-4D97-AF65-F5344CB8AC3E}">
        <p14:creationId xmlns:p14="http://schemas.microsoft.com/office/powerpoint/2010/main" val="4290808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FD4A-4C28-4835-BD77-32C3DCC8B4D5}"/>
              </a:ext>
            </a:extLst>
          </p:cNvPr>
          <p:cNvSpPr>
            <a:spLocks noGrp="1"/>
          </p:cNvSpPr>
          <p:nvPr>
            <p:ph type="title"/>
          </p:nvPr>
        </p:nvSpPr>
        <p:spPr/>
        <p:txBody>
          <a:bodyPr>
            <a:normAutofit/>
          </a:bodyPr>
          <a:lstStyle/>
          <a:p>
            <a:r>
              <a:rPr lang="en-US" dirty="0"/>
              <a:t>Motivation</a:t>
            </a:r>
          </a:p>
        </p:txBody>
      </p:sp>
      <p:sp>
        <p:nvSpPr>
          <p:cNvPr id="3" name="Content Placeholder 2">
            <a:extLst>
              <a:ext uri="{FF2B5EF4-FFF2-40B4-BE49-F238E27FC236}">
                <a16:creationId xmlns:a16="http://schemas.microsoft.com/office/drawing/2014/main" id="{C9D9689A-BA0C-4D50-AC97-528016F6818D}"/>
              </a:ext>
            </a:extLst>
          </p:cNvPr>
          <p:cNvSpPr>
            <a:spLocks noGrp="1"/>
          </p:cNvSpPr>
          <p:nvPr>
            <p:ph idx="1"/>
          </p:nvPr>
        </p:nvSpPr>
        <p:spPr/>
        <p:txBody>
          <a:bodyPr>
            <a:normAutofit fontScale="92500" lnSpcReduction="20000"/>
          </a:bodyPr>
          <a:lstStyle/>
          <a:p>
            <a:r>
              <a:rPr lang="en-US" dirty="0"/>
              <a:t>We got this motivation after observing in the college cafeteria that the students throw trash into bins without looking at the appropriate category.</a:t>
            </a:r>
          </a:p>
          <a:p>
            <a:r>
              <a:rPr lang="en-US" dirty="0"/>
              <a:t>They throw all the waste items into a single bin. </a:t>
            </a:r>
          </a:p>
          <a:p>
            <a:r>
              <a:rPr lang="en-US" dirty="0"/>
              <a:t>This is cumbersome for the garbage management system to sort the items after collecting the trash.</a:t>
            </a:r>
          </a:p>
          <a:p>
            <a:r>
              <a:rPr lang="en-US" dirty="0"/>
              <a:t>A smart system will help people to dispose of the waste into proper bins. This will lead to proper recycling of waste and organic waste can be processed to create biofuels and compost.</a:t>
            </a:r>
          </a:p>
        </p:txBody>
      </p:sp>
    </p:spTree>
    <p:extLst>
      <p:ext uri="{BB962C8B-B14F-4D97-AF65-F5344CB8AC3E}">
        <p14:creationId xmlns:p14="http://schemas.microsoft.com/office/powerpoint/2010/main" val="3915300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033BC-BB44-4DF9-AFFB-793BF5D3EA57}"/>
              </a:ext>
            </a:extLst>
          </p:cNvPr>
          <p:cNvSpPr>
            <a:spLocks noGrp="1"/>
          </p:cNvSpPr>
          <p:nvPr>
            <p:ph type="title"/>
          </p:nvPr>
        </p:nvSpPr>
        <p:spPr/>
        <p:txBody>
          <a:bodyPr/>
          <a:lstStyle/>
          <a:p>
            <a:r>
              <a:rPr lang="en-US" dirty="0"/>
              <a:t>Goals and Objective</a:t>
            </a:r>
          </a:p>
        </p:txBody>
      </p:sp>
      <p:sp>
        <p:nvSpPr>
          <p:cNvPr id="3" name="Content Placeholder 2">
            <a:extLst>
              <a:ext uri="{FF2B5EF4-FFF2-40B4-BE49-F238E27FC236}">
                <a16:creationId xmlns:a16="http://schemas.microsoft.com/office/drawing/2014/main" id="{4F51E9D9-397F-4F85-82B7-1E6C096DCBA4}"/>
              </a:ext>
            </a:extLst>
          </p:cNvPr>
          <p:cNvSpPr>
            <a:spLocks noGrp="1"/>
          </p:cNvSpPr>
          <p:nvPr>
            <p:ph idx="1"/>
          </p:nvPr>
        </p:nvSpPr>
        <p:spPr/>
        <p:txBody>
          <a:bodyPr>
            <a:normAutofit lnSpcReduction="10000"/>
          </a:bodyPr>
          <a:lstStyle/>
          <a:p>
            <a:r>
              <a:rPr lang="en-US" dirty="0"/>
              <a:t>Our goal is to implement a smart trash detector to make the garbage management system more effective. Our object is to build a basic model first which will sort the trash into just two categories. Based on the type of trash it will detect it's type and indicate the smart bin which lid to open for discarding the item. The second objective is to detect if the bin is full and indicate the management system with a notification indicating the need to empty the bin.</a:t>
            </a:r>
          </a:p>
        </p:txBody>
      </p:sp>
    </p:spTree>
    <p:extLst>
      <p:ext uri="{BB962C8B-B14F-4D97-AF65-F5344CB8AC3E}">
        <p14:creationId xmlns:p14="http://schemas.microsoft.com/office/powerpoint/2010/main" val="28149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9EED-961D-4683-95DB-F5C67C997265}"/>
              </a:ext>
            </a:extLst>
          </p:cNvPr>
          <p:cNvSpPr>
            <a:spLocks noGrp="1"/>
          </p:cNvSpPr>
          <p:nvPr>
            <p:ph type="title"/>
          </p:nvPr>
        </p:nvSpPr>
        <p:spPr>
          <a:xfrm>
            <a:off x="1113236" y="836767"/>
            <a:ext cx="7514035" cy="771525"/>
          </a:xfrm>
        </p:spPr>
        <p:txBody>
          <a:bodyPr/>
          <a:lstStyle/>
          <a:p>
            <a:r>
              <a:rPr lang="en-US" dirty="0"/>
              <a:t>Features</a:t>
            </a:r>
          </a:p>
        </p:txBody>
      </p:sp>
      <p:sp>
        <p:nvSpPr>
          <p:cNvPr id="3" name="Content Placeholder 2">
            <a:extLst>
              <a:ext uri="{FF2B5EF4-FFF2-40B4-BE49-F238E27FC236}">
                <a16:creationId xmlns:a16="http://schemas.microsoft.com/office/drawing/2014/main" id="{1DF1CDDF-3618-4A8E-B59C-D26D661CABC1}"/>
              </a:ext>
            </a:extLst>
          </p:cNvPr>
          <p:cNvSpPr>
            <a:spLocks noGrp="1"/>
          </p:cNvSpPr>
          <p:nvPr>
            <p:ph idx="1"/>
          </p:nvPr>
        </p:nvSpPr>
        <p:spPr>
          <a:xfrm>
            <a:off x="1113236" y="1863307"/>
            <a:ext cx="7514035" cy="3985404"/>
          </a:xfrm>
        </p:spPr>
        <p:txBody>
          <a:bodyPr>
            <a:normAutofit fontScale="92500" lnSpcReduction="20000"/>
          </a:bodyPr>
          <a:lstStyle/>
          <a:p>
            <a:r>
              <a:rPr lang="en-US" dirty="0"/>
              <a:t>Garbage type detection- organic waste or recyclable</a:t>
            </a:r>
          </a:p>
          <a:p>
            <a:r>
              <a:rPr lang="en-US" dirty="0"/>
              <a:t>Camera mounted on Dustbin- It will automatically capture the image and activate the appropriate bin based on image- processing</a:t>
            </a:r>
          </a:p>
          <a:p>
            <a:r>
              <a:rPr lang="en-US" dirty="0"/>
              <a:t>Android app- Use the camera of mobile phone to click the image of the trash item</a:t>
            </a:r>
          </a:p>
          <a:p>
            <a:r>
              <a:rPr lang="en-US" dirty="0"/>
              <a:t>Machine-learning models to detect the type of trash</a:t>
            </a:r>
          </a:p>
          <a:p>
            <a:r>
              <a:rPr lang="en-US" dirty="0"/>
              <a:t>Wireless connectivity of Android mobile with Arduino</a:t>
            </a:r>
          </a:p>
          <a:p>
            <a:r>
              <a:rPr lang="en-US" dirty="0"/>
              <a:t>Ultrasonic sensor- Detect if the garbage bin is full</a:t>
            </a:r>
          </a:p>
          <a:p>
            <a:r>
              <a:rPr lang="en-US" dirty="0"/>
              <a:t>Notification-Give alert e-mail to the garbage management system for emptying the bin.</a:t>
            </a:r>
          </a:p>
        </p:txBody>
      </p:sp>
    </p:spTree>
    <p:extLst>
      <p:ext uri="{BB962C8B-B14F-4D97-AF65-F5344CB8AC3E}">
        <p14:creationId xmlns:p14="http://schemas.microsoft.com/office/powerpoint/2010/main" val="2059443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D4F6E8-1305-4109-BF29-40ADEFBB2900}"/>
              </a:ext>
            </a:extLst>
          </p:cNvPr>
          <p:cNvSpPr>
            <a:spLocks noGrp="1"/>
          </p:cNvSpPr>
          <p:nvPr>
            <p:ph type="title"/>
          </p:nvPr>
        </p:nvSpPr>
        <p:spPr>
          <a:xfrm>
            <a:off x="976608" y="232917"/>
            <a:ext cx="7704667" cy="905773"/>
          </a:xfrm>
        </p:spPr>
        <p:txBody>
          <a:bodyPr/>
          <a:lstStyle/>
          <a:p>
            <a:r>
              <a:rPr lang="en-US" dirty="0"/>
              <a:t>Block Diagram</a:t>
            </a:r>
          </a:p>
        </p:txBody>
      </p:sp>
      <p:pic>
        <p:nvPicPr>
          <p:cNvPr id="1026" name="Picture 2" descr="f1">
            <a:extLst>
              <a:ext uri="{FF2B5EF4-FFF2-40B4-BE49-F238E27FC236}">
                <a16:creationId xmlns:a16="http://schemas.microsoft.com/office/drawing/2014/main" id="{1EF2F680-F020-44BA-952C-004D5B0EC7CC}"/>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b="8406"/>
          <a:stretch/>
        </p:blipFill>
        <p:spPr bwMode="auto">
          <a:xfrm>
            <a:off x="1673528" y="1299463"/>
            <a:ext cx="2074251" cy="43477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2">
            <a:extLst>
              <a:ext uri="{FF2B5EF4-FFF2-40B4-BE49-F238E27FC236}">
                <a16:creationId xmlns:a16="http://schemas.microsoft.com/office/drawing/2014/main" id="{DE223DB5-A252-4E41-8851-0E4AA70D6D3F}"/>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718697" y="1205005"/>
            <a:ext cx="2074251" cy="44479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DA2312F-ECDD-4AEC-ADB5-7ACAD53F1FA8}"/>
              </a:ext>
            </a:extLst>
          </p:cNvPr>
          <p:cNvSpPr txBox="1"/>
          <p:nvPr/>
        </p:nvSpPr>
        <p:spPr>
          <a:xfrm>
            <a:off x="2149934" y="5961489"/>
            <a:ext cx="1121435" cy="369332"/>
          </a:xfrm>
          <a:prstGeom prst="rect">
            <a:avLst/>
          </a:prstGeom>
          <a:noFill/>
        </p:spPr>
        <p:txBody>
          <a:bodyPr wrap="square" rtlCol="0">
            <a:spAutoFit/>
          </a:bodyPr>
          <a:lstStyle/>
          <a:p>
            <a:r>
              <a:rPr lang="en-US" dirty="0"/>
              <a:t>Feature 1</a:t>
            </a:r>
          </a:p>
        </p:txBody>
      </p:sp>
      <p:sp>
        <p:nvSpPr>
          <p:cNvPr id="12" name="TextBox 11">
            <a:extLst>
              <a:ext uri="{FF2B5EF4-FFF2-40B4-BE49-F238E27FC236}">
                <a16:creationId xmlns:a16="http://schemas.microsoft.com/office/drawing/2014/main" id="{0C745EB6-ED8C-410E-8C79-DFC3D9E0E34C}"/>
              </a:ext>
            </a:extLst>
          </p:cNvPr>
          <p:cNvSpPr txBox="1"/>
          <p:nvPr/>
        </p:nvSpPr>
        <p:spPr>
          <a:xfrm>
            <a:off x="6195102" y="5961489"/>
            <a:ext cx="1121435" cy="369332"/>
          </a:xfrm>
          <a:prstGeom prst="rect">
            <a:avLst/>
          </a:prstGeom>
          <a:noFill/>
        </p:spPr>
        <p:txBody>
          <a:bodyPr wrap="square" rtlCol="0">
            <a:spAutoFit/>
          </a:bodyPr>
          <a:lstStyle/>
          <a:p>
            <a:r>
              <a:rPr lang="en-US" dirty="0"/>
              <a:t>Feature 2</a:t>
            </a:r>
          </a:p>
        </p:txBody>
      </p:sp>
    </p:spTree>
    <p:extLst>
      <p:ext uri="{BB962C8B-B14F-4D97-AF65-F5344CB8AC3E}">
        <p14:creationId xmlns:p14="http://schemas.microsoft.com/office/powerpoint/2010/main" val="258870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03EB-6976-44B3-8936-9A11973BCEA1}"/>
              </a:ext>
            </a:extLst>
          </p:cNvPr>
          <p:cNvSpPr>
            <a:spLocks noGrp="1"/>
          </p:cNvSpPr>
          <p:nvPr>
            <p:ph type="title"/>
          </p:nvPr>
        </p:nvSpPr>
        <p:spPr>
          <a:xfrm>
            <a:off x="982136" y="698740"/>
            <a:ext cx="7704667" cy="974784"/>
          </a:xfrm>
        </p:spPr>
        <p:txBody>
          <a:bodyPr/>
          <a:lstStyle/>
          <a:p>
            <a:r>
              <a:rPr lang="en-US" dirty="0"/>
              <a:t>Implementation Plan</a:t>
            </a:r>
          </a:p>
        </p:txBody>
      </p:sp>
      <p:sp>
        <p:nvSpPr>
          <p:cNvPr id="3" name="Content Placeholder 2">
            <a:extLst>
              <a:ext uri="{FF2B5EF4-FFF2-40B4-BE49-F238E27FC236}">
                <a16:creationId xmlns:a16="http://schemas.microsoft.com/office/drawing/2014/main" id="{058E8ED8-1736-47A1-97A8-160788164155}"/>
              </a:ext>
            </a:extLst>
          </p:cNvPr>
          <p:cNvSpPr>
            <a:spLocks noGrp="1"/>
          </p:cNvSpPr>
          <p:nvPr>
            <p:ph idx="1"/>
          </p:nvPr>
        </p:nvSpPr>
        <p:spPr>
          <a:xfrm>
            <a:off x="982136" y="2087595"/>
            <a:ext cx="7704667" cy="3825959"/>
          </a:xfrm>
        </p:spPr>
        <p:txBody>
          <a:bodyPr>
            <a:normAutofit/>
          </a:bodyPr>
          <a:lstStyle/>
          <a:p>
            <a:pPr marL="457189" indent="-457189">
              <a:buFont typeface="+mj-lt"/>
              <a:buAutoNum type="arabicPeriod"/>
            </a:pPr>
            <a:r>
              <a:rPr lang="en-US" dirty="0"/>
              <a:t>We will be developing an Android app which will have access to a phone camera. Camera will click an image of the trash item and it will compare with the model data to distinguish into either organic waste or recyclable category.</a:t>
            </a:r>
          </a:p>
          <a:p>
            <a:pPr marL="457189" indent="-457189">
              <a:buFont typeface="+mj-lt"/>
              <a:buAutoNum type="arabicPeriod"/>
            </a:pPr>
            <a:r>
              <a:rPr lang="en-US" dirty="0"/>
              <a:t>The Android app will be developed using MIT app inventor 2. Once the category is figured out by the app, it will indicate the Arduino of the type of trash using Bluetooth or </a:t>
            </a:r>
            <a:r>
              <a:rPr lang="en-US" dirty="0" err="1"/>
              <a:t>WiFi</a:t>
            </a:r>
            <a:r>
              <a:rPr lang="en-US" dirty="0"/>
              <a:t> connection.</a:t>
            </a:r>
          </a:p>
        </p:txBody>
      </p:sp>
    </p:spTree>
    <p:extLst>
      <p:ext uri="{BB962C8B-B14F-4D97-AF65-F5344CB8AC3E}">
        <p14:creationId xmlns:p14="http://schemas.microsoft.com/office/powerpoint/2010/main" val="193416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45F6-CD3B-4EE2-94F1-79402A08B2FE}"/>
              </a:ext>
            </a:extLst>
          </p:cNvPr>
          <p:cNvSpPr>
            <a:spLocks noGrp="1"/>
          </p:cNvSpPr>
          <p:nvPr>
            <p:ph type="title"/>
          </p:nvPr>
        </p:nvSpPr>
        <p:spPr>
          <a:xfrm>
            <a:off x="982136" y="457204"/>
            <a:ext cx="7704667" cy="1285335"/>
          </a:xfrm>
        </p:spPr>
        <p:txBody>
          <a:bodyPr/>
          <a:lstStyle/>
          <a:p>
            <a:r>
              <a:rPr lang="en-US" dirty="0"/>
              <a:t>Implementation Plan</a:t>
            </a:r>
          </a:p>
        </p:txBody>
      </p:sp>
      <p:sp>
        <p:nvSpPr>
          <p:cNvPr id="3" name="Content Placeholder 2">
            <a:extLst>
              <a:ext uri="{FF2B5EF4-FFF2-40B4-BE49-F238E27FC236}">
                <a16:creationId xmlns:a16="http://schemas.microsoft.com/office/drawing/2014/main" id="{465AECFE-5AD6-48B8-AF41-629AAF4730C0}"/>
              </a:ext>
            </a:extLst>
          </p:cNvPr>
          <p:cNvSpPr>
            <a:spLocks noGrp="1"/>
          </p:cNvSpPr>
          <p:nvPr>
            <p:ph idx="1"/>
          </p:nvPr>
        </p:nvSpPr>
        <p:spPr>
          <a:xfrm>
            <a:off x="982136" y="2104849"/>
            <a:ext cx="7704667" cy="4088921"/>
          </a:xfrm>
        </p:spPr>
        <p:txBody>
          <a:bodyPr>
            <a:normAutofit/>
          </a:bodyPr>
          <a:lstStyle/>
          <a:p>
            <a:pPr marL="457189" indent="-457189">
              <a:buFont typeface="+mj-lt"/>
              <a:buAutoNum type="arabicPeriod" startAt="3"/>
            </a:pPr>
            <a:r>
              <a:rPr lang="en-US" dirty="0"/>
              <a:t>Arduino will turn on the respective motor depending upon the input from the Arduino app. The motors will open the lid of the respective garbage bin. For. </a:t>
            </a:r>
            <a:r>
              <a:rPr lang="en-US" dirty="0" err="1"/>
              <a:t>eg.</a:t>
            </a:r>
            <a:r>
              <a:rPr lang="en-US" dirty="0"/>
              <a:t> if the item detected by app is plastic bottle then it will open the recyclable bin out of the two bins.</a:t>
            </a:r>
          </a:p>
          <a:p>
            <a:pPr marL="457189" indent="-457189">
              <a:buFont typeface="+mj-lt"/>
              <a:buAutoNum type="arabicPeriod" startAt="4"/>
            </a:pPr>
            <a:r>
              <a:rPr lang="en-US" dirty="0"/>
              <a:t>We will also be using an ultrasonic sensor to detect if the garbage bin is full. When the garbage is full, it will indicate the Arduino through and Arduino will communicate with Node-Red to send an alert E-mail to the garbage management system.</a:t>
            </a:r>
          </a:p>
        </p:txBody>
      </p:sp>
    </p:spTree>
    <p:extLst>
      <p:ext uri="{BB962C8B-B14F-4D97-AF65-F5344CB8AC3E}">
        <p14:creationId xmlns:p14="http://schemas.microsoft.com/office/powerpoint/2010/main" val="3629210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03C5-9B05-482E-BFD3-D43FE93966DF}"/>
              </a:ext>
            </a:extLst>
          </p:cNvPr>
          <p:cNvSpPr>
            <a:spLocks noGrp="1"/>
          </p:cNvSpPr>
          <p:nvPr>
            <p:ph type="title"/>
          </p:nvPr>
        </p:nvSpPr>
        <p:spPr>
          <a:xfrm>
            <a:off x="982136" y="457205"/>
            <a:ext cx="7704667" cy="1319841"/>
          </a:xfrm>
        </p:spPr>
        <p:txBody>
          <a:bodyPr/>
          <a:lstStyle/>
          <a:p>
            <a:r>
              <a:rPr lang="en-US" dirty="0"/>
              <a:t>Application</a:t>
            </a:r>
          </a:p>
        </p:txBody>
      </p:sp>
      <p:sp>
        <p:nvSpPr>
          <p:cNvPr id="3" name="Content Placeholder 2">
            <a:extLst>
              <a:ext uri="{FF2B5EF4-FFF2-40B4-BE49-F238E27FC236}">
                <a16:creationId xmlns:a16="http://schemas.microsoft.com/office/drawing/2014/main" id="{3D001FB7-2FBA-4FF5-9543-33A89F2B188A}"/>
              </a:ext>
            </a:extLst>
          </p:cNvPr>
          <p:cNvSpPr>
            <a:spLocks noGrp="1"/>
          </p:cNvSpPr>
          <p:nvPr>
            <p:ph idx="1"/>
          </p:nvPr>
        </p:nvSpPr>
        <p:spPr>
          <a:xfrm>
            <a:off x="982136" y="1777043"/>
            <a:ext cx="7704667" cy="4222775"/>
          </a:xfrm>
        </p:spPr>
        <p:txBody>
          <a:bodyPr/>
          <a:lstStyle/>
          <a:p>
            <a:r>
              <a:rPr lang="en-US" dirty="0"/>
              <a:t>This system can be used at any public places like colleges, movie theater, bus/railway stations, etc. It can be further improved to add more data samples to detect the type of trash. It can also be extended to have more defined categories.</a:t>
            </a:r>
          </a:p>
        </p:txBody>
      </p:sp>
    </p:spTree>
    <p:extLst>
      <p:ext uri="{BB962C8B-B14F-4D97-AF65-F5344CB8AC3E}">
        <p14:creationId xmlns:p14="http://schemas.microsoft.com/office/powerpoint/2010/main" val="8139091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138</TotalTime>
  <Words>620</Words>
  <Application>Microsoft Office PowerPoint</Application>
  <PresentationFormat>On-screen Show (4:3)</PresentationFormat>
  <Paragraphs>43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Parallax</vt:lpstr>
      <vt:lpstr>Trash Classifier with Level Detection</vt:lpstr>
      <vt:lpstr>Introduction</vt:lpstr>
      <vt:lpstr>Motivation</vt:lpstr>
      <vt:lpstr>Goals and Objective</vt:lpstr>
      <vt:lpstr>Features</vt:lpstr>
      <vt:lpstr>Block Diagram</vt:lpstr>
      <vt:lpstr>Implementation Plan</vt:lpstr>
      <vt:lpstr>Implementation Plan</vt:lpstr>
      <vt:lpstr>Application</vt:lpstr>
      <vt:lpstr>References</vt:lpstr>
      <vt:lpstr>Thank You!  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Trash Detector and Trash Level Detector System</dc:title>
  <dc:creator>Ashish Pant</dc:creator>
  <cp:lastModifiedBy>prerana samant</cp:lastModifiedBy>
  <cp:revision>9</cp:revision>
  <dcterms:created xsi:type="dcterms:W3CDTF">2019-10-11T15:22:58Z</dcterms:created>
  <dcterms:modified xsi:type="dcterms:W3CDTF">2019-10-11T18:07:59Z</dcterms:modified>
</cp:coreProperties>
</file>