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2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8" r:id="rId15"/>
    <p:sldId id="275" r:id="rId16"/>
    <p:sldId id="276" r:id="rId17"/>
    <p:sldId id="277" r:id="rId18"/>
    <p:sldId id="278" r:id="rId19"/>
    <p:sldId id="279" r:id="rId20"/>
    <p:sldId id="259" r:id="rId21"/>
    <p:sldId id="280" r:id="rId22"/>
    <p:sldId id="283" r:id="rId23"/>
    <p:sldId id="281" r:id="rId24"/>
    <p:sldId id="282" r:id="rId25"/>
    <p:sldId id="284" r:id="rId26"/>
    <p:sldId id="285" r:id="rId27"/>
    <p:sldId id="260" r:id="rId28"/>
    <p:sldId id="287" r:id="rId29"/>
    <p:sldId id="288" r:id="rId30"/>
    <p:sldId id="289" r:id="rId31"/>
    <p:sldId id="290" r:id="rId32"/>
    <p:sldId id="261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4C8A7DB-3D58-4087-ADE7-DF4C7A55A3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8F3946-A01F-4A56-AD81-FA061B32B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C7D7C-FA9D-4995-B991-B7E97E7D7B4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7A2F4F-5E2A-4199-A46F-F7E1515BE8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C5B930-CB3B-4D97-B8CF-0AF1440EB7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0A7E-B3B9-42B8-A99F-FA9C622E8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233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C2C96-388D-49C0-8F92-D256934219DB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97393-03D2-48B9-AA25-7243BFC56B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0350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97393-03D2-48B9-AA25-7243BFC56B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97393-03D2-48B9-AA25-7243BFC56B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84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97393-03D2-48B9-AA25-7243BFC56B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22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97393-03D2-48B9-AA25-7243BFC56B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12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97393-03D2-48B9-AA25-7243BFC56B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4800" cap="small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CDA6AA-5072-44E2-8B9E-39AA36B5CDC6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3631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639A-AD51-478B-AC23-D8017327B005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2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C95-C031-4314-BCAB-6B2BA40DF6B6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38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6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A6849-2809-488F-BB7A-FFA598AFF0C3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9101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99D-843C-4180-872B-0BCCA1327318}" type="datetime1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91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99F8-1858-43C7-8CBD-29C80F448D5D}" type="datetime1">
              <a:rPr lang="de-DE" smtClean="0"/>
              <a:t>12.04.2018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23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A4B5-E2A6-48BD-8B6F-1226D168FE5A}" type="datetime1">
              <a:rPr lang="de-DE" smtClean="0"/>
              <a:t>12.04.2018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5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16C-0C61-41EF-9D46-C3845801CC0C}" type="datetime1">
              <a:rPr lang="de-DE" smtClean="0"/>
              <a:t>12.04.2018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3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A592F-CBB2-4A91-B9A4-966092191CE3}" type="datetime1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567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633B64-28EA-4B29-B22D-E3508C4C6A17}" type="datetime1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6D3135F-C9FB-492A-946A-BA03413EDB4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615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jp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9D9FD-F33E-47F7-BBA1-A636A2CEB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Neurale Netzwerke </a:t>
            </a:r>
            <a:br>
              <a:rPr lang="de-DE" dirty="0"/>
            </a:br>
            <a:r>
              <a:rPr lang="de-DE" i="1" dirty="0"/>
              <a:t>in vivo</a:t>
            </a:r>
            <a:r>
              <a:rPr lang="de-DE" dirty="0"/>
              <a:t> und </a:t>
            </a:r>
            <a:r>
              <a:rPr lang="de-DE" i="1" dirty="0"/>
              <a:t>in </a:t>
            </a:r>
            <a:r>
              <a:rPr lang="de-DE" i="1" dirty="0" err="1"/>
              <a:t>silico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3E680E-BBBB-40D0-9418-753ED8A44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08100-55E6-4D39-A937-6DBAECC7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7A6-3605-4AE1-8D24-5C894F02B741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72A94-9807-43D4-9527-74B31CE8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46312-9DBB-4BBA-9020-B9ADD08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60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A2EF6-6FA7-4F49-96B1-146BD098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neuraler Netzwerke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9549C7-5295-42C9-972B-23DF4A1CF4E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600" y="1510353"/>
                <a:ext cx="4447786" cy="435704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400" b="1" dirty="0"/>
                  <a:t>Struktur</a:t>
                </a:r>
              </a:p>
              <a:p>
                <a:r>
                  <a:rPr lang="de-DE" dirty="0"/>
                  <a:t>Gerichteter Graph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Elemente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de-DE" dirty="0">
                    <a:latin typeface="+mj-lt"/>
                  </a:rPr>
                  <a:t>: </a:t>
                </a:r>
                <a:r>
                  <a:rPr lang="de-DE" b="1" dirty="0">
                    <a:latin typeface="+mj-lt"/>
                  </a:rPr>
                  <a:t>Processing Units</a:t>
                </a:r>
                <a:r>
                  <a:rPr lang="de-DE" dirty="0">
                    <a:latin typeface="+mj-lt"/>
                  </a:rPr>
                  <a:t> (PU)</a:t>
                </a:r>
              </a:p>
              <a:p>
                <a:pPr lvl="1"/>
                <a:r>
                  <a:rPr lang="de-DE" b="1" dirty="0">
                    <a:latin typeface="+mj-lt"/>
                  </a:rPr>
                  <a:t>Input Units</a:t>
                </a:r>
                <a:r>
                  <a:rPr lang="de-DE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de-DE" dirty="0"/>
                  <a:t>, </a:t>
                </a:r>
                <a:r>
                  <a:rPr lang="de-DE" b="1" dirty="0"/>
                  <a:t>Output Units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endParaRPr lang="de-DE" b="0" dirty="0"/>
              </a:p>
              <a:p>
                <a:r>
                  <a:rPr lang="de-DE" dirty="0"/>
                  <a:t>Differenzierbare Transformationen der PUs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r>
                  <a:rPr lang="de-DE" dirty="0"/>
                  <a:t>Gewichtung der Kanten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de-DE" dirty="0"/>
                  <a:t> durch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de-DE" dirty="0"/>
              </a:p>
              <a:p>
                <a:r>
                  <a:rPr lang="de-DE" dirty="0"/>
                  <a:t>Das PU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hat den Input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/>
                  <a:t> und den Output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9549C7-5295-42C9-972B-23DF4A1CF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600" y="1510353"/>
                <a:ext cx="4447786" cy="4357048"/>
              </a:xfrm>
              <a:blipFill>
                <a:blip r:embed="rId2"/>
                <a:stretch>
                  <a:fillRect l="-1781" t="-2098" r="-10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17DA87A2-EF37-4F56-AB7F-0D140C7FCE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25403" y="1510353"/>
                <a:ext cx="4447786" cy="435704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400" b="1" dirty="0"/>
                  <a:t>Bewertung</a:t>
                </a:r>
              </a:p>
              <a:p>
                <a:r>
                  <a:rPr lang="de-DE" sz="2200" b="1" dirty="0"/>
                  <a:t>Network State</a:t>
                </a:r>
                <a:r>
                  <a:rPr lang="de-DE" sz="2200" dirty="0"/>
                  <a:t> </a:t>
                </a:r>
                <a:endParaRPr lang="de-DE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sub>
                      </m:sSub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sup>
                      </m:sSup>
                    </m:oMath>
                  </m:oMathPara>
                </a14:m>
                <a:endParaRPr lang="de-DE" sz="2200" b="1" dirty="0"/>
              </a:p>
              <a:p>
                <a:pPr marL="530352" lvl="1" indent="0">
                  <a:buNone/>
                </a:pPr>
                <a:r>
                  <a:rPr lang="de-DE" sz="2200" dirty="0"/>
                  <a:t>ist </a:t>
                </a:r>
                <a:r>
                  <a:rPr lang="de-DE" sz="2200" b="1" dirty="0"/>
                  <a:t>kompatibel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g.d.w</a:t>
                </a:r>
                <a:r>
                  <a:rPr lang="de-DE" sz="22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ℐ</m:t>
                          </m:r>
                        </m:sub>
                      </m:sSub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2200" dirty="0"/>
              </a:p>
              <a:p>
                <a:r>
                  <a:rPr lang="de-DE" sz="2200" b="1" dirty="0"/>
                  <a:t>Network </a:t>
                </a:r>
                <a:r>
                  <a:rPr lang="de-DE" sz="2200" b="1" dirty="0" err="1"/>
                  <a:t>Function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ℐ</m:t>
                        </m:r>
                      </m:sup>
                    </m:s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𝒱</m:t>
                        </m:r>
                      </m:sup>
                    </m:sSup>
                  </m:oMath>
                </a14:m>
                <a:r>
                  <a:rPr lang="de-DE" sz="2200" b="1" dirty="0"/>
                  <a:t> </a:t>
                </a:r>
                <a:r>
                  <a:rPr lang="de-DE" sz="2200" dirty="0"/>
                  <a:t>ordnet einem Input einen kompatiblen Network State zu</a:t>
                </a:r>
              </a:p>
              <a:p>
                <a:pPr lvl="1"/>
                <a:r>
                  <a:rPr lang="de-DE" sz="2200" b="1" dirty="0"/>
                  <a:t>Output </a:t>
                </a:r>
                <a:r>
                  <a:rPr lang="de-DE" sz="2200" b="1" dirty="0" err="1"/>
                  <a:t>Function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ℐ</m:t>
                        </m:r>
                      </m:sup>
                    </m:s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sup>
                    </m:sSup>
                  </m:oMath>
                </a14:m>
                <a:endParaRPr lang="de-DE" sz="2200" b="1" dirty="0"/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17DA87A2-EF37-4F56-AB7F-0D140C7FC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25403" y="1510353"/>
                <a:ext cx="4447786" cy="4357047"/>
              </a:xfrm>
              <a:blipFill>
                <a:blip r:embed="rId3"/>
                <a:stretch>
                  <a:fillRect l="-1781" t="-2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F5519-8B7A-4FA8-B291-BF150798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AF54E-4D8F-49A6-AD35-AD85DB1D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75405-5BA5-43F9-8FEA-2D110DF4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75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A2EF6-6FA7-4F49-96B1-146BD098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neuraler Netzwerke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9549C7-5295-42C9-972B-23DF4A1CF4E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600" y="1510353"/>
                <a:ext cx="4447786" cy="4357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b="1" dirty="0"/>
                  <a:t>Struktur</a:t>
                </a:r>
              </a:p>
              <a:p>
                <a:r>
                  <a:rPr lang="de-DE" dirty="0"/>
                  <a:t>Gerichteter Graph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b="1" dirty="0">
                    <a:latin typeface="+mj-lt"/>
                  </a:rPr>
                  <a:t>Processing Units</a:t>
                </a:r>
              </a:p>
              <a:p>
                <a:pPr lvl="1"/>
                <a:r>
                  <a:rPr lang="de-DE" b="1" dirty="0">
                    <a:latin typeface="+mj-lt"/>
                  </a:rPr>
                  <a:t>Input Units</a:t>
                </a:r>
                <a:r>
                  <a:rPr lang="de-DE" dirty="0"/>
                  <a:t>, </a:t>
                </a:r>
                <a:r>
                  <a:rPr lang="de-DE" b="1" dirty="0"/>
                  <a:t>Output Units</a:t>
                </a:r>
              </a:p>
              <a:p>
                <a:r>
                  <a:rPr lang="de-DE" dirty="0"/>
                  <a:t>Transformationen der PUs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Gewichte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sup>
                    </m:sSup>
                  </m:oMath>
                </a14:m>
                <a:endParaRPr lang="de-DE" dirty="0"/>
              </a:p>
              <a:p>
                <a:r>
                  <a:rPr lang="de-DE" b="1" dirty="0"/>
                  <a:t>Inputs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/>
                  <a:t>, </a:t>
                </a:r>
                <a:r>
                  <a:rPr lang="de-DE" b="1" dirty="0"/>
                  <a:t>Output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sz="2400" b="1" dirty="0"/>
                  <a:t>Bewertung</a:t>
                </a:r>
              </a:p>
              <a:p>
                <a:r>
                  <a:rPr lang="de-DE" b="1" dirty="0"/>
                  <a:t>Network State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b="1" dirty="0"/>
                  <a:t> </a:t>
                </a:r>
                <a:r>
                  <a:rPr lang="de-DE" dirty="0"/>
                  <a:t>sei kompatibel</a:t>
                </a:r>
              </a:p>
              <a:p>
                <a:r>
                  <a:rPr lang="de-DE" b="1" dirty="0"/>
                  <a:t>Network</a:t>
                </a:r>
                <a:r>
                  <a:rPr lang="de-DE" dirty="0"/>
                  <a:t>/</a:t>
                </a:r>
                <a:r>
                  <a:rPr lang="de-DE" b="1" dirty="0"/>
                  <a:t>Output</a:t>
                </a:r>
                <a:r>
                  <a:rPr lang="de-DE" dirty="0"/>
                  <a:t> </a:t>
                </a:r>
                <a:r>
                  <a:rPr lang="de-DE" b="1" dirty="0" err="1"/>
                  <a:t>Function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9549C7-5295-42C9-972B-23DF4A1CF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600" y="1510353"/>
                <a:ext cx="4447786" cy="4357048"/>
              </a:xfrm>
              <a:blipFill>
                <a:blip r:embed="rId2"/>
                <a:stretch>
                  <a:fillRect l="-2055" t="-1538" b="-12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17DA87A2-EF37-4F56-AB7F-0D140C7FCE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25403" y="1510353"/>
                <a:ext cx="4447786" cy="43570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b="1" dirty="0"/>
                  <a:t>Training</a:t>
                </a:r>
                <a:endParaRPr lang="de-DE" sz="2400" dirty="0"/>
              </a:p>
              <a:p>
                <a:r>
                  <a:rPr lang="de-DE" dirty="0"/>
                  <a:t>Ein neurales Netzwerk kann aus endlich vielen Beispielen lernen</a:t>
                </a:r>
              </a:p>
              <a:p>
                <a:r>
                  <a:rPr lang="de-DE" b="1" dirty="0"/>
                  <a:t>Training </a:t>
                </a:r>
                <a:r>
                  <a:rPr lang="de-DE" b="1" dirty="0" err="1"/>
                  <a:t>Function</a:t>
                </a:r>
                <a:r>
                  <a:rPr lang="de-DE" dirty="0"/>
                  <a:t>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ℐ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  <a:p>
                <a:pPr>
                  <a:buFont typeface="Cambria Math" panose="02040503050406030204" pitchFamily="18" charset="0"/>
                  <a:buChar char="⇒"/>
                </a:pPr>
                <a:r>
                  <a:rPr lang="de-DE" dirty="0"/>
                  <a:t>Gewichtsupdate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sz="2400" b="1" dirty="0"/>
                  <a:t>Offene Probleme</a:t>
                </a:r>
                <a:endParaRPr lang="de-DE" sz="2400" dirty="0"/>
              </a:p>
              <a:p>
                <a:r>
                  <a:rPr lang="de-DE" dirty="0"/>
                  <a:t>Einschränkungen des Graphen</a:t>
                </a:r>
              </a:p>
              <a:p>
                <a:pPr lvl="1"/>
                <a:r>
                  <a:rPr lang="de-DE" dirty="0"/>
                  <a:t>Keine isolierten PUs</a:t>
                </a:r>
              </a:p>
              <a:p>
                <a:pPr lvl="1"/>
                <a:r>
                  <a:rPr lang="de-DE" dirty="0"/>
                  <a:t>Fluss von Input zu Output</a:t>
                </a:r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17DA87A2-EF37-4F56-AB7F-0D140C7FC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25403" y="1510353"/>
                <a:ext cx="4447786" cy="4357047"/>
              </a:xfrm>
              <a:blipFill>
                <a:blip r:embed="rId3"/>
                <a:stretch>
                  <a:fillRect l="-2055" t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F5519-8B7A-4FA8-B291-BF150798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AF54E-4D8F-49A6-AD35-AD85DB1D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75405-5BA5-43F9-8FEA-2D110DF4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71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BB625-8B5B-4FAA-83FA-74DEE9AA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8158"/>
          </a:xfrm>
        </p:spPr>
        <p:txBody>
          <a:bodyPr/>
          <a:lstStyle/>
          <a:p>
            <a:r>
              <a:rPr lang="de-DE" dirty="0"/>
              <a:t>Parallelität neuraler 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5CABA-32AA-4675-A2CF-123A105E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73959"/>
            <a:ext cx="4447786" cy="4393442"/>
          </a:xfrm>
        </p:spPr>
        <p:txBody>
          <a:bodyPr/>
          <a:lstStyle/>
          <a:p>
            <a:r>
              <a:rPr lang="de-DE" dirty="0"/>
              <a:t>Parallelität der Verarbeitung wichtige Eigenschaft neuraler Netzwerke</a:t>
            </a:r>
          </a:p>
          <a:p>
            <a:pPr lvl="1"/>
            <a:r>
              <a:rPr lang="de-DE" dirty="0"/>
              <a:t>Absicherung gegen Fehler</a:t>
            </a:r>
          </a:p>
          <a:p>
            <a:pPr lvl="1"/>
            <a:r>
              <a:rPr lang="de-DE" dirty="0"/>
              <a:t>Erfassen komplexer Muster</a:t>
            </a:r>
          </a:p>
          <a:p>
            <a:r>
              <a:rPr lang="de-DE" dirty="0" err="1"/>
              <a:t>Guresen</a:t>
            </a:r>
            <a:r>
              <a:rPr lang="de-DE" dirty="0"/>
              <a:t> und </a:t>
            </a:r>
            <a:r>
              <a:rPr lang="de-DE" dirty="0" err="1"/>
              <a:t>Kayakutlu</a:t>
            </a:r>
            <a:r>
              <a:rPr lang="de-DE" dirty="0"/>
              <a:t> (2011) haben parallele Schaltung als Teil neuraler Netzwerke definiert</a:t>
            </a:r>
          </a:p>
          <a:p>
            <a:pPr lvl="1"/>
            <a:r>
              <a:rPr lang="de-DE" dirty="0"/>
              <a:t>Genaue Definition unklar</a:t>
            </a:r>
          </a:p>
          <a:p>
            <a:pPr lvl="1"/>
            <a:r>
              <a:rPr lang="de-DE" dirty="0"/>
              <a:t>„Haufenproblem“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FDBD6-AAD9-4284-A71C-4264E3B3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99D-843C-4180-872B-0BCCA1327318}" type="datetime1">
              <a:rPr lang="de-DE" smtClean="0"/>
              <a:t>12.04.2018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127D03-1BAB-4166-864B-59556D77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B511B5-2395-4725-963A-4BD5DA56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10B8A54-FA32-4C41-9131-30627A165B3B}"/>
                  </a:ext>
                </a:extLst>
              </p:cNvPr>
              <p:cNvSpPr/>
              <p:nvPr/>
            </p:nvSpPr>
            <p:spPr>
              <a:xfrm>
                <a:off x="6432645" y="2160896"/>
                <a:ext cx="955343" cy="788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10B8A54-FA32-4C41-9131-30627A165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45" y="2160896"/>
                <a:ext cx="955343" cy="7881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D6BEDCA-8DFA-48D5-9CBE-FB9F28FC6B80}"/>
                  </a:ext>
                </a:extLst>
              </p:cNvPr>
              <p:cNvSpPr/>
              <p:nvPr/>
            </p:nvSpPr>
            <p:spPr>
              <a:xfrm>
                <a:off x="8550323" y="2160896"/>
                <a:ext cx="955343" cy="788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D6BEDCA-8DFA-48D5-9CBE-FB9F28FC6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23" y="2160896"/>
                <a:ext cx="955343" cy="788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BF5945A-1107-421B-9B4B-AAE5CE856C49}"/>
              </a:ext>
            </a:extLst>
          </p:cNvPr>
          <p:cNvCxnSpPr>
            <a:cxnSpLocks/>
          </p:cNvCxnSpPr>
          <p:nvPr/>
        </p:nvCxnSpPr>
        <p:spPr>
          <a:xfrm>
            <a:off x="7488072" y="2554975"/>
            <a:ext cx="973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EF3E1F6-4B77-4ADA-98BC-59F126BCB5C6}"/>
                  </a:ext>
                </a:extLst>
              </p:cNvPr>
              <p:cNvSpPr/>
              <p:nvPr/>
            </p:nvSpPr>
            <p:spPr>
              <a:xfrm>
                <a:off x="10668001" y="2160896"/>
                <a:ext cx="955343" cy="788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EF3E1F6-4B77-4ADA-98BC-59F126BCB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1" y="2160896"/>
                <a:ext cx="955343" cy="788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8017C9-1EC1-4624-94B7-2C9AC3D17156}"/>
              </a:ext>
            </a:extLst>
          </p:cNvPr>
          <p:cNvCxnSpPr>
            <a:cxnSpLocks/>
          </p:cNvCxnSpPr>
          <p:nvPr/>
        </p:nvCxnSpPr>
        <p:spPr>
          <a:xfrm>
            <a:off x="9605750" y="2554975"/>
            <a:ext cx="973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D95403A-C1C1-45A4-9E8B-3B84417A158B}"/>
              </a:ext>
            </a:extLst>
          </p:cNvPr>
          <p:cNvSpPr txBox="1"/>
          <p:nvPr/>
        </p:nvSpPr>
        <p:spPr>
          <a:xfrm>
            <a:off x="6432644" y="3038902"/>
            <a:ext cx="51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Degeneriertes neurales Netzwerk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921E7A3-ED25-4FB3-850B-0FED01AF9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44" y="3585510"/>
            <a:ext cx="5334000" cy="265747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B69E418-566D-4092-A300-58655ED6E889}"/>
              </a:ext>
            </a:extLst>
          </p:cNvPr>
          <p:cNvSpPr txBox="1"/>
          <p:nvPr/>
        </p:nvSpPr>
        <p:spPr>
          <a:xfrm>
            <a:off x="6432644" y="6260492"/>
            <a:ext cx="51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Nichtdegeneriertes neurales Netzwerk</a:t>
            </a:r>
          </a:p>
        </p:txBody>
      </p:sp>
    </p:spTree>
    <p:extLst>
      <p:ext uri="{BB962C8B-B14F-4D97-AF65-F5344CB8AC3E}">
        <p14:creationId xmlns:p14="http://schemas.microsoft.com/office/powerpoint/2010/main" val="236644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BB625-8B5B-4FAA-83FA-74DEE9AA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8158"/>
          </a:xfrm>
        </p:spPr>
        <p:txBody>
          <a:bodyPr/>
          <a:lstStyle/>
          <a:p>
            <a:r>
              <a:rPr lang="de-DE" dirty="0"/>
              <a:t>Parallelität neuraler 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5CABA-32AA-4675-A2CF-123A105E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73959"/>
            <a:ext cx="4447786" cy="439344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Parallelität der Verarbeitung wichtige Eigenschaft neuraler Netzwerke</a:t>
            </a:r>
          </a:p>
          <a:p>
            <a:pPr lvl="1"/>
            <a:r>
              <a:rPr lang="de-DE" dirty="0"/>
              <a:t>Absicherung gegen Fehler</a:t>
            </a:r>
          </a:p>
          <a:p>
            <a:pPr lvl="1"/>
            <a:r>
              <a:rPr lang="de-DE" dirty="0"/>
              <a:t>Erfassen komplexer Muster</a:t>
            </a:r>
          </a:p>
          <a:p>
            <a:r>
              <a:rPr lang="de-DE" dirty="0" err="1"/>
              <a:t>Guresen</a:t>
            </a:r>
            <a:r>
              <a:rPr lang="de-DE" dirty="0"/>
              <a:t> und </a:t>
            </a:r>
            <a:r>
              <a:rPr lang="de-DE" dirty="0" err="1"/>
              <a:t>Kayakutlu</a:t>
            </a:r>
            <a:r>
              <a:rPr lang="de-DE" dirty="0"/>
              <a:t> (2011) haben parallele Schaltung als Teil neuraler Netzwerke definiert</a:t>
            </a:r>
          </a:p>
          <a:p>
            <a:pPr lvl="1"/>
            <a:r>
              <a:rPr lang="de-DE" dirty="0"/>
              <a:t>Genaue Definition unklar</a:t>
            </a:r>
          </a:p>
          <a:p>
            <a:pPr lvl="1"/>
            <a:r>
              <a:rPr lang="de-DE" dirty="0"/>
              <a:t>„Haufenproblem“</a:t>
            </a:r>
          </a:p>
          <a:p>
            <a:r>
              <a:rPr lang="de-DE" dirty="0"/>
              <a:t>Offene Probleme:</a:t>
            </a:r>
          </a:p>
          <a:p>
            <a:pPr lvl="1"/>
            <a:r>
              <a:rPr lang="de-DE" dirty="0"/>
              <a:t>Definition eines Parallelitätsgrads?</a:t>
            </a:r>
          </a:p>
          <a:p>
            <a:pPr lvl="1"/>
            <a:r>
              <a:rPr lang="de-DE" dirty="0"/>
              <a:t>Parallele Prozessoren in Computern?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FDBD6-AAD9-4284-A71C-4264E3B3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99D-843C-4180-872B-0BCCA1327318}" type="datetime1">
              <a:rPr lang="de-DE" smtClean="0"/>
              <a:t>12.04.2018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127D03-1BAB-4166-864B-59556D77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B511B5-2395-4725-963A-4BD5DA56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13</a:t>
            </a:fld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95403A-C1C1-45A4-9E8B-3B84417A158B}"/>
              </a:ext>
            </a:extLst>
          </p:cNvPr>
          <p:cNvSpPr txBox="1"/>
          <p:nvPr/>
        </p:nvSpPr>
        <p:spPr>
          <a:xfrm>
            <a:off x="6432644" y="3038902"/>
            <a:ext cx="51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Degeneriertes neurales Netzwerk?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921E7A3-ED25-4FB3-850B-0FED01AF9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44" y="3585510"/>
            <a:ext cx="5334000" cy="265747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B69E418-566D-4092-A300-58655ED6E889}"/>
              </a:ext>
            </a:extLst>
          </p:cNvPr>
          <p:cNvSpPr txBox="1"/>
          <p:nvPr/>
        </p:nvSpPr>
        <p:spPr>
          <a:xfrm>
            <a:off x="6432644" y="6260492"/>
            <a:ext cx="51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Nichtdegeneriertes neurales Netzwerk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7E4EED-0478-4783-81C5-846B87CB2457}"/>
              </a:ext>
            </a:extLst>
          </p:cNvPr>
          <p:cNvSpPr/>
          <p:nvPr/>
        </p:nvSpPr>
        <p:spPr>
          <a:xfrm>
            <a:off x="6505433" y="1874014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A7F435-FA61-4DED-8A85-AD23114EB26D}"/>
              </a:ext>
            </a:extLst>
          </p:cNvPr>
          <p:cNvCxnSpPr>
            <a:cxnSpLocks/>
          </p:cNvCxnSpPr>
          <p:nvPr/>
        </p:nvCxnSpPr>
        <p:spPr>
          <a:xfrm>
            <a:off x="6705600" y="1983837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32464A50-7873-4EA0-8AC4-32C3AFAF0C6C}"/>
              </a:ext>
            </a:extLst>
          </p:cNvPr>
          <p:cNvSpPr/>
          <p:nvPr/>
        </p:nvSpPr>
        <p:spPr>
          <a:xfrm>
            <a:off x="6905767" y="1878401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BFE940D-FF4B-4912-BDF1-C5819AA93648}"/>
              </a:ext>
            </a:extLst>
          </p:cNvPr>
          <p:cNvCxnSpPr>
            <a:cxnSpLocks/>
          </p:cNvCxnSpPr>
          <p:nvPr/>
        </p:nvCxnSpPr>
        <p:spPr>
          <a:xfrm>
            <a:off x="7105934" y="1988224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AA903166-EA1C-428D-97B8-CEF85EE177F9}"/>
              </a:ext>
            </a:extLst>
          </p:cNvPr>
          <p:cNvSpPr/>
          <p:nvPr/>
        </p:nvSpPr>
        <p:spPr>
          <a:xfrm>
            <a:off x="7306101" y="1878401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A7DBD09-E03D-48F2-973E-429A7C5C670C}"/>
              </a:ext>
            </a:extLst>
          </p:cNvPr>
          <p:cNvCxnSpPr>
            <a:cxnSpLocks/>
          </p:cNvCxnSpPr>
          <p:nvPr/>
        </p:nvCxnSpPr>
        <p:spPr>
          <a:xfrm>
            <a:off x="7506268" y="1988224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D45CA3C4-E511-4351-98CE-E5763A871036}"/>
              </a:ext>
            </a:extLst>
          </p:cNvPr>
          <p:cNvSpPr/>
          <p:nvPr/>
        </p:nvSpPr>
        <p:spPr>
          <a:xfrm>
            <a:off x="7706435" y="1882788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3508A0F-7DF4-42A2-92A3-FBC24E47B393}"/>
              </a:ext>
            </a:extLst>
          </p:cNvPr>
          <p:cNvCxnSpPr>
            <a:cxnSpLocks/>
          </p:cNvCxnSpPr>
          <p:nvPr/>
        </p:nvCxnSpPr>
        <p:spPr>
          <a:xfrm>
            <a:off x="7906602" y="1992611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D459466-9D92-45DC-96C1-8E718FEE94FB}"/>
              </a:ext>
            </a:extLst>
          </p:cNvPr>
          <p:cNvSpPr/>
          <p:nvPr/>
        </p:nvSpPr>
        <p:spPr>
          <a:xfrm>
            <a:off x="8106769" y="1874014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D65A595-F686-4E58-A49C-70F19DE011B3}"/>
              </a:ext>
            </a:extLst>
          </p:cNvPr>
          <p:cNvCxnSpPr>
            <a:cxnSpLocks/>
          </p:cNvCxnSpPr>
          <p:nvPr/>
        </p:nvCxnSpPr>
        <p:spPr>
          <a:xfrm>
            <a:off x="8306936" y="1983837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781E8C86-708D-4F22-A91F-0110F9FE6750}"/>
              </a:ext>
            </a:extLst>
          </p:cNvPr>
          <p:cNvSpPr/>
          <p:nvPr/>
        </p:nvSpPr>
        <p:spPr>
          <a:xfrm>
            <a:off x="8507103" y="1878401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648599F-D868-4ABF-BDDE-CC5CF7DB74C4}"/>
              </a:ext>
            </a:extLst>
          </p:cNvPr>
          <p:cNvCxnSpPr>
            <a:cxnSpLocks/>
          </p:cNvCxnSpPr>
          <p:nvPr/>
        </p:nvCxnSpPr>
        <p:spPr>
          <a:xfrm>
            <a:off x="8707270" y="1988224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F602FA1-1DC0-4C4F-902A-2D0B67451F03}"/>
              </a:ext>
            </a:extLst>
          </p:cNvPr>
          <p:cNvSpPr/>
          <p:nvPr/>
        </p:nvSpPr>
        <p:spPr>
          <a:xfrm>
            <a:off x="8913819" y="1882747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6DC99F4-2CBF-4843-924C-FFFDB712AC46}"/>
              </a:ext>
            </a:extLst>
          </p:cNvPr>
          <p:cNvCxnSpPr>
            <a:cxnSpLocks/>
          </p:cNvCxnSpPr>
          <p:nvPr/>
        </p:nvCxnSpPr>
        <p:spPr>
          <a:xfrm>
            <a:off x="9113986" y="1992570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E76119D4-2060-4F36-B602-9A12E9D2898B}"/>
              </a:ext>
            </a:extLst>
          </p:cNvPr>
          <p:cNvSpPr/>
          <p:nvPr/>
        </p:nvSpPr>
        <p:spPr>
          <a:xfrm>
            <a:off x="9314153" y="1887134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029D7C9-A3B3-436A-975B-1ABD1AD2ACBE}"/>
              </a:ext>
            </a:extLst>
          </p:cNvPr>
          <p:cNvCxnSpPr>
            <a:cxnSpLocks/>
          </p:cNvCxnSpPr>
          <p:nvPr/>
        </p:nvCxnSpPr>
        <p:spPr>
          <a:xfrm>
            <a:off x="9514320" y="1996957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34C86D60-A1E1-4BDD-97DB-049565370CCC}"/>
              </a:ext>
            </a:extLst>
          </p:cNvPr>
          <p:cNvSpPr/>
          <p:nvPr/>
        </p:nvSpPr>
        <p:spPr>
          <a:xfrm>
            <a:off x="9714487" y="1887134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D9AB0F6-16CE-4C52-BBED-E43B82F15A7D}"/>
              </a:ext>
            </a:extLst>
          </p:cNvPr>
          <p:cNvCxnSpPr>
            <a:cxnSpLocks/>
          </p:cNvCxnSpPr>
          <p:nvPr/>
        </p:nvCxnSpPr>
        <p:spPr>
          <a:xfrm>
            <a:off x="9914654" y="1996957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AFFE1C1E-7644-47C1-824C-125707EE9DC5}"/>
              </a:ext>
            </a:extLst>
          </p:cNvPr>
          <p:cNvSpPr/>
          <p:nvPr/>
        </p:nvSpPr>
        <p:spPr>
          <a:xfrm>
            <a:off x="10114821" y="1891521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C1AD63E-FBFA-4538-8DD9-43F20E36BEE8}"/>
              </a:ext>
            </a:extLst>
          </p:cNvPr>
          <p:cNvCxnSpPr>
            <a:cxnSpLocks/>
          </p:cNvCxnSpPr>
          <p:nvPr/>
        </p:nvCxnSpPr>
        <p:spPr>
          <a:xfrm>
            <a:off x="10314988" y="2001344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8D90A1C-1A46-4788-A07E-155BD15B5B1C}"/>
              </a:ext>
            </a:extLst>
          </p:cNvPr>
          <p:cNvSpPr/>
          <p:nvPr/>
        </p:nvSpPr>
        <p:spPr>
          <a:xfrm>
            <a:off x="10515155" y="1882747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7231A1B-EA42-4E95-A14A-9D722044F61D}"/>
              </a:ext>
            </a:extLst>
          </p:cNvPr>
          <p:cNvCxnSpPr>
            <a:cxnSpLocks/>
          </p:cNvCxnSpPr>
          <p:nvPr/>
        </p:nvCxnSpPr>
        <p:spPr>
          <a:xfrm>
            <a:off x="10715322" y="1992570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D2FA4BA8-879D-40E0-A791-359164BBB802}"/>
              </a:ext>
            </a:extLst>
          </p:cNvPr>
          <p:cNvSpPr/>
          <p:nvPr/>
        </p:nvSpPr>
        <p:spPr>
          <a:xfrm>
            <a:off x="10915489" y="1887134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8E945DC-6230-469E-ABF3-AEC7839E6F1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015573" y="2097535"/>
            <a:ext cx="0" cy="19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192E310-41D3-4244-8CFC-666A28FB4B70}"/>
              </a:ext>
            </a:extLst>
          </p:cNvPr>
          <p:cNvSpPr/>
          <p:nvPr/>
        </p:nvSpPr>
        <p:spPr>
          <a:xfrm>
            <a:off x="10910636" y="229931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E6784DB-4D3E-4114-A7B5-DBCC2D313FEE}"/>
              </a:ext>
            </a:extLst>
          </p:cNvPr>
          <p:cNvCxnSpPr>
            <a:cxnSpLocks/>
            <a:stCxn id="43" idx="1"/>
            <a:endCxn id="47" idx="3"/>
          </p:cNvCxnSpPr>
          <p:nvPr/>
        </p:nvCxnSpPr>
        <p:spPr>
          <a:xfrm flipH="1">
            <a:off x="10715322" y="240451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D2928B0C-F6AA-4C92-8105-E166A22D5154}"/>
              </a:ext>
            </a:extLst>
          </p:cNvPr>
          <p:cNvSpPr/>
          <p:nvPr/>
        </p:nvSpPr>
        <p:spPr>
          <a:xfrm>
            <a:off x="10515155" y="229931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946FA33-148F-4FA6-940D-6DF5D9164986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0314988" y="240451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D3434763-B4E8-46D1-929D-A7984A0DAC81}"/>
              </a:ext>
            </a:extLst>
          </p:cNvPr>
          <p:cNvSpPr/>
          <p:nvPr/>
        </p:nvSpPr>
        <p:spPr>
          <a:xfrm>
            <a:off x="10114821" y="229931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E9DF8D0-A7C7-45F5-884A-EB6640950725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914654" y="2405636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9DDBE37A-EAA8-4F1D-AAD4-E016DC75DE7C}"/>
              </a:ext>
            </a:extLst>
          </p:cNvPr>
          <p:cNvSpPr/>
          <p:nvPr/>
        </p:nvSpPr>
        <p:spPr>
          <a:xfrm>
            <a:off x="9714487" y="2300435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87215B4-58CC-4C87-BC67-3F4215D4831C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9511894" y="2385778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6900F42-BACA-4A6D-A826-6E4536306608}"/>
              </a:ext>
            </a:extLst>
          </p:cNvPr>
          <p:cNvSpPr/>
          <p:nvPr/>
        </p:nvSpPr>
        <p:spPr>
          <a:xfrm>
            <a:off x="9311727" y="2280577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ACC074F-4964-4B17-84F3-E3A83B28C4E8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9111560" y="2385778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F6F04D74-920F-4FB6-98E1-B3BF07CC0C23}"/>
              </a:ext>
            </a:extLst>
          </p:cNvPr>
          <p:cNvSpPr/>
          <p:nvPr/>
        </p:nvSpPr>
        <p:spPr>
          <a:xfrm>
            <a:off x="8911393" y="2280577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292023B-404D-4815-807F-FF700EB71BD4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8711226" y="238689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A936DBB5-731F-4B99-A1F8-9CE4E9811E61}"/>
              </a:ext>
            </a:extLst>
          </p:cNvPr>
          <p:cNvSpPr/>
          <p:nvPr/>
        </p:nvSpPr>
        <p:spPr>
          <a:xfrm>
            <a:off x="8511059" y="228169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3C3060E-5803-4377-8D4A-5198A5A69363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8306936" y="237454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9C7FB85-FD2A-4CD8-9FE7-4F632153F0C9}"/>
              </a:ext>
            </a:extLst>
          </p:cNvPr>
          <p:cNvSpPr/>
          <p:nvPr/>
        </p:nvSpPr>
        <p:spPr>
          <a:xfrm>
            <a:off x="8106769" y="226934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642BCE7-4A90-44FB-B0CD-A457D665624F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7906602" y="237454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F0097BB-6BAB-4245-89BB-61AC4E403BDB}"/>
              </a:ext>
            </a:extLst>
          </p:cNvPr>
          <p:cNvSpPr/>
          <p:nvPr/>
        </p:nvSpPr>
        <p:spPr>
          <a:xfrm>
            <a:off x="7706435" y="226934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4DEE637-C29E-421C-AC92-0C3AD97ABAF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06268" y="2375666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521476D7-BA58-4E40-8005-3F7636C7DE0C}"/>
              </a:ext>
            </a:extLst>
          </p:cNvPr>
          <p:cNvSpPr/>
          <p:nvPr/>
        </p:nvSpPr>
        <p:spPr>
          <a:xfrm>
            <a:off x="7306101" y="2270465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B2F334CF-301B-496E-9AEC-D7194F774341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7108361" y="2373428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AEFC6B4-BEEA-4831-B873-67F995E27BC1}"/>
              </a:ext>
            </a:extLst>
          </p:cNvPr>
          <p:cNvSpPr/>
          <p:nvPr/>
        </p:nvSpPr>
        <p:spPr>
          <a:xfrm>
            <a:off x="6908194" y="2268227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3F57C499-08AA-40E7-B711-DA9C59627849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6708027" y="237454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545FD1B7-5221-4A58-90DA-67E7AC1A65EE}"/>
              </a:ext>
            </a:extLst>
          </p:cNvPr>
          <p:cNvSpPr/>
          <p:nvPr/>
        </p:nvSpPr>
        <p:spPr>
          <a:xfrm>
            <a:off x="6507860" y="226934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E0CF39C-A026-4A53-9516-8F4A1F94725B}"/>
              </a:ext>
            </a:extLst>
          </p:cNvPr>
          <p:cNvSpPr/>
          <p:nvPr/>
        </p:nvSpPr>
        <p:spPr>
          <a:xfrm>
            <a:off x="9314153" y="2681984"/>
            <a:ext cx="200167" cy="2104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5905BE78-C0BE-4FBA-9AAD-AB1BEF6073F7}"/>
              </a:ext>
            </a:extLst>
          </p:cNvPr>
          <p:cNvCxnSpPr>
            <a:cxnSpLocks/>
            <a:stCxn id="52" idx="1"/>
            <a:endCxn id="69" idx="3"/>
          </p:cNvCxnSpPr>
          <p:nvPr/>
        </p:nvCxnSpPr>
        <p:spPr>
          <a:xfrm flipH="1">
            <a:off x="9514320" y="2405636"/>
            <a:ext cx="200167" cy="38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B702373-60A5-435D-BA36-3E81E698CF07}"/>
              </a:ext>
            </a:extLst>
          </p:cNvPr>
          <p:cNvCxnSpPr>
            <a:cxnSpLocks/>
            <a:stCxn id="69" idx="1"/>
            <a:endCxn id="56" idx="3"/>
          </p:cNvCxnSpPr>
          <p:nvPr/>
        </p:nvCxnSpPr>
        <p:spPr>
          <a:xfrm flipH="1" flipV="1">
            <a:off x="9111560" y="2385778"/>
            <a:ext cx="202593" cy="40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D8E12-8C54-497E-869C-FEC7A62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Backpropagation-Algorithmus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2225000-01CA-43D2-B607-1CC5D55B2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3E3B2-3795-418D-B20D-A1A90AC4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pPr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CA785-51CB-46E6-849E-2DD28EC6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FD2A2B-9D62-4448-AA3F-59F8D94A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03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4D01E-122D-47D2-9C6B-4ABCDC50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de-DE" dirty="0"/>
              <a:t>BP: Eine Form von </a:t>
            </a:r>
            <a:r>
              <a:rPr lang="de-DE" dirty="0" err="1"/>
              <a:t>Gradientenabstieg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4F46D09-B176-46A2-A056-A67644418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9700"/>
                <a:ext cx="9601200" cy="44577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/>
                  <a:t>Differenzierbare </a:t>
                </a:r>
                <a:r>
                  <a:rPr lang="de-DE" b="1" dirty="0"/>
                  <a:t>Loss </a:t>
                </a:r>
                <a:r>
                  <a:rPr lang="de-DE" b="1" dirty="0" err="1"/>
                  <a:t>Function</a:t>
                </a:r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ℐ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Beliebt sind negative log-</a:t>
                </a:r>
                <a:r>
                  <a:rPr lang="de-DE" dirty="0" err="1"/>
                  <a:t>Likelihood</a:t>
                </a:r>
                <a:r>
                  <a:rPr lang="de-DE" dirty="0"/>
                  <a:t>-Funktionen</a:t>
                </a:r>
              </a:p>
              <a:p>
                <a:pPr lvl="1"/>
                <a:r>
                  <a:rPr lang="de-DE" dirty="0"/>
                  <a:t>Einfache Begründung der Sinnhaftigkeit</a:t>
                </a:r>
              </a:p>
              <a:p>
                <a:pPr lvl="1"/>
                <a:r>
                  <a:rPr lang="de-DE" dirty="0"/>
                  <a:t>Nach oben beschränkt</a:t>
                </a:r>
              </a:p>
              <a:p>
                <a:r>
                  <a:rPr lang="de-DE" dirty="0"/>
                  <a:t>Speziell: quadratische Loss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dirty="0"/>
              </a:p>
              <a:p>
                <a:pPr>
                  <a:buFont typeface="Cambria Math" panose="02040503050406030204" pitchFamily="18" charset="0"/>
                  <a:buChar char="⇒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lim>
                        </m:limLow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>
                  <a:buFont typeface="Cambria Math" panose="02040503050406030204" pitchFamily="18" charset="0"/>
                  <a:buChar char="⇒"/>
                </a:pPr>
                <a:r>
                  <a:rPr lang="de-DE" dirty="0" err="1"/>
                  <a:t>Gradientenabstieg</a:t>
                </a:r>
                <a:r>
                  <a:rPr lang="de-DE" dirty="0"/>
                  <a:t> entlang dem Gradienten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𝜕𝜉</m:t>
                        </m:r>
                      </m:den>
                    </m:f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>
                  <a:buFont typeface="Cambria Math" panose="02040503050406030204" pitchFamily="18" charset="0"/>
                  <a:buChar char="⇒"/>
                </a:pPr>
                <a:r>
                  <a:rPr lang="de-DE" dirty="0"/>
                  <a:t>Backpropagation-Algorithmus liefert den Gradienten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4F46D09-B176-46A2-A056-A67644418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9700"/>
                <a:ext cx="9601200" cy="4457700"/>
              </a:xfrm>
              <a:blipFill>
                <a:blip r:embed="rId2"/>
                <a:stretch>
                  <a:fillRect l="-635" t="-17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236C9-FA9D-4F36-BBB9-DE785206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35CD3-22EF-4DBD-ADEC-6565E958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94C0D-E434-433F-A0C5-1B862F2D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3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B5B4A-ACC1-4DD5-AC7B-7A9E6F6C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475"/>
          </a:xfrm>
        </p:spPr>
        <p:txBody>
          <a:bodyPr/>
          <a:lstStyle/>
          <a:p>
            <a:r>
              <a:rPr lang="de-DE" dirty="0" err="1"/>
              <a:t>Caveat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CB21C85-F411-407A-A8BB-DF6C9737E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57350"/>
                <a:ext cx="9601200" cy="42100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Backpropagation-Algorithmus kann in lokalen Minima stagnieren, auch bei konvexen Loss </a:t>
                </a:r>
                <a:r>
                  <a:rPr lang="de-DE" dirty="0" err="1"/>
                  <a:t>Functions</a:t>
                </a:r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r>
                  <a:rPr lang="de-DE" b="1" dirty="0"/>
                  <a:t>Offenes Problem:</a:t>
                </a:r>
                <a:endParaRPr lang="de-DE" dirty="0"/>
              </a:p>
              <a:p>
                <a:r>
                  <a:rPr lang="de-DE" dirty="0"/>
                  <a:t>Wie schaut es mit konvexen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de-DE" dirty="0"/>
                  <a:t> aus? (Gewöhnlich nehmen wir allerdings Funktionen auf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, z. B. Sigmoid).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CB21C85-F411-407A-A8BB-DF6C9737E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57350"/>
                <a:ext cx="9601200" cy="4210050"/>
              </a:xfrm>
              <a:blipFill>
                <a:blip r:embed="rId2"/>
                <a:stretch>
                  <a:fillRect l="-635" t="-13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AD649-01EB-4DF7-A787-A7385041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66E88-0511-47FD-95D5-2BC81758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6BF154-4D86-4175-B6B4-4E724079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0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B57FC-165B-4C05-884A-14CAE8D5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4375"/>
          </a:xfrm>
        </p:spPr>
        <p:txBody>
          <a:bodyPr/>
          <a:lstStyle/>
          <a:p>
            <a:r>
              <a:rPr lang="de-DE" dirty="0"/>
              <a:t>Backpropagation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B4A48-5957-47EB-9197-D43076FC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3525"/>
            <a:ext cx="9601200" cy="4333875"/>
          </a:xfrm>
        </p:spPr>
        <p:txBody>
          <a:bodyPr/>
          <a:lstStyle/>
          <a:p>
            <a:r>
              <a:rPr lang="de-DE" dirty="0"/>
              <a:t>Ziel: Schrittweise Reduktion des Problems durch die Kettenregel:</a:t>
            </a:r>
          </a:p>
          <a:p>
            <a:pPr marL="0" indent="0">
              <a:buNone/>
            </a:pPr>
            <a:endParaRPr lang="de-DE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63734-31AD-41BA-9ADA-A99B3438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B5498-4FBE-499B-9F5D-A9DA882B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8FD9D-8A93-433D-8241-B17CA54C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4CEE5B1E-1396-495E-9A93-9CE065B82D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259051"/>
                  </p:ext>
                </p:extLst>
              </p:nvPr>
            </p:nvGraphicFramePr>
            <p:xfrm>
              <a:off x="2032000" y="2055178"/>
              <a:ext cx="8128000" cy="428759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9416676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345463013"/>
                        </a:ext>
                      </a:extLst>
                    </a:gridCol>
                  </a:tblGrid>
                  <a:tr h="9170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=: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6706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=▭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82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⋅▭⋅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502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⋅▭⋅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ℰ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0220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⋅▭⋅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513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4CEE5B1E-1396-495E-9A93-9CE065B82D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259051"/>
                  </p:ext>
                </p:extLst>
              </p:nvPr>
            </p:nvGraphicFramePr>
            <p:xfrm>
              <a:off x="2032000" y="2055178"/>
              <a:ext cx="8128000" cy="428759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9416676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345463013"/>
                        </a:ext>
                      </a:extLst>
                    </a:gridCol>
                  </a:tblGrid>
                  <a:tr h="91707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62" r="-100300" b="-367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662" r="-300" b="-3675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706374"/>
                      </a:ext>
                    </a:extLst>
                  </a:tr>
                  <a:tr h="6704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38182" r="-100300" b="-4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38182" r="-300" b="-4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822990"/>
                      </a:ext>
                    </a:extLst>
                  </a:tr>
                  <a:tr h="6704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38182" r="-100300" b="-3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38182" r="-300" b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502037"/>
                      </a:ext>
                    </a:extLst>
                  </a:tr>
                  <a:tr h="136975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65333" r="-100300" b="-4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65333" r="-300" b="-4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0220927"/>
                      </a:ext>
                    </a:extLst>
                  </a:tr>
                  <a:tr h="65976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52778" r="-1003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513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403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8B92E0B-32F2-4A0F-BEAF-5CEDF0AC4D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Rekursive Lösung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8B92E0B-32F2-4A0F-BEAF-5CEDF0AC4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2B51DF-959D-42AC-8CD1-8E8861EE0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Fall 1: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dirty="0"/>
                  <a:t> (o. B. d. A. sei der Output eindimensional)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de-DE" dirty="0"/>
                  <a:t> sei azyklisch. Dann lässt sich rekursiv definieren: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r>
                  <a:rPr lang="de-DE" dirty="0"/>
                  <a:t> gilt insbesondere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2B51DF-959D-42AC-8CD1-8E8861EE0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5" t="-13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C30A9-2554-4FE8-A13F-E28DEEA9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E8A4F-AB90-4B28-A8DD-DF0928E4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A1A9E-D7C1-42AF-AADC-C886BD8F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00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0CB13DB6-35D0-48C6-8B5E-CEA735B80B51}"/>
              </a:ext>
            </a:extLst>
          </p:cNvPr>
          <p:cNvCxnSpPr>
            <a:stCxn id="94" idx="0"/>
            <a:endCxn id="72" idx="2"/>
          </p:cNvCxnSpPr>
          <p:nvPr/>
        </p:nvCxnSpPr>
        <p:spPr>
          <a:xfrm rot="16200000" flipV="1">
            <a:off x="7108466" y="287918"/>
            <a:ext cx="1273028" cy="40570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4482FC5C-DD51-4609-8E0E-C386B89A0107}"/>
              </a:ext>
            </a:extLst>
          </p:cNvPr>
          <p:cNvCxnSpPr>
            <a:stCxn id="85" idx="0"/>
            <a:endCxn id="91" idx="2"/>
          </p:cNvCxnSpPr>
          <p:nvPr/>
        </p:nvCxnSpPr>
        <p:spPr>
          <a:xfrm rot="16200000" flipV="1">
            <a:off x="5955479" y="3646041"/>
            <a:ext cx="1472254" cy="18986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52EA2726-35B4-4DCF-99E3-2434752B9795}"/>
              </a:ext>
            </a:extLst>
          </p:cNvPr>
          <p:cNvCxnSpPr>
            <a:stCxn id="85" idx="0"/>
            <a:endCxn id="53" idx="2"/>
          </p:cNvCxnSpPr>
          <p:nvPr/>
        </p:nvCxnSpPr>
        <p:spPr>
          <a:xfrm rot="16200000" flipV="1">
            <a:off x="3905093" y="1595655"/>
            <a:ext cx="1476175" cy="599555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517D8-844A-45E9-B3FD-39DAD419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048E2-A3CB-424A-9825-A33A9354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B7B45-55B1-4729-92FA-49CD9B20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BF65D56-54B9-4387-986E-327EFC1B9C0A}"/>
                  </a:ext>
                </a:extLst>
              </p:cNvPr>
              <p:cNvSpPr/>
              <p:nvPr/>
            </p:nvSpPr>
            <p:spPr>
              <a:xfrm>
                <a:off x="6206490" y="771525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BF65D56-54B9-4387-986E-327EFC1B9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90" y="771525"/>
                <a:ext cx="95631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0E4295A-F63F-432D-8F0F-A8CD814F4944}"/>
                  </a:ext>
                </a:extLst>
              </p:cNvPr>
              <p:cNvSpPr/>
              <p:nvPr/>
            </p:nvSpPr>
            <p:spPr>
              <a:xfrm>
                <a:off x="2117067" y="2940943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0E4295A-F63F-432D-8F0F-A8CD814F4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067" y="2940943"/>
                <a:ext cx="95631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627C87F7-4D62-4374-8099-104FCBC44F14}"/>
                  </a:ext>
                </a:extLst>
              </p:cNvPr>
              <p:cNvSpPr/>
              <p:nvPr/>
            </p:nvSpPr>
            <p:spPr>
              <a:xfrm>
                <a:off x="6195997" y="2940943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627C87F7-4D62-4374-8099-104FCBC44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97" y="2940943"/>
                <a:ext cx="95631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6515AEF-9696-482E-B5B6-6D919024E6EE}"/>
                  </a:ext>
                </a:extLst>
              </p:cNvPr>
              <p:cNvSpPr/>
              <p:nvPr/>
            </p:nvSpPr>
            <p:spPr>
              <a:xfrm>
                <a:off x="10270882" y="2940943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6515AEF-9696-482E-B5B6-6D919024E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882" y="2940943"/>
                <a:ext cx="95631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59DCC37-990A-44BB-80F4-49EA2E5555AD}"/>
                  </a:ext>
                </a:extLst>
              </p:cNvPr>
              <p:cNvSpPr/>
              <p:nvPr/>
            </p:nvSpPr>
            <p:spPr>
              <a:xfrm>
                <a:off x="6206490" y="5343525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59DCC37-990A-44BB-80F4-49EA2E55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90" y="5343525"/>
                <a:ext cx="95631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77EAF80-D86E-47ED-B9C3-9144AC5785D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595222" y="1685925"/>
            <a:ext cx="4089423" cy="12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64C9C2E-DEAD-45F9-8F1F-0E9EFA1233D6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6674152" y="1685925"/>
            <a:ext cx="10493" cy="12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4096D4E-D9A8-4A45-8D2F-E4D1495317E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684645" y="1685925"/>
            <a:ext cx="4064392" cy="12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1B5BD9B-7A89-45A0-A514-D040A5913263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2595222" y="3855343"/>
            <a:ext cx="4089423" cy="148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2F56194-3130-4F84-8AD3-94D5BC826D4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674152" y="3855343"/>
            <a:ext cx="10493" cy="148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D4DE296-1CE8-4EB5-B686-1E4659BFBCB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684645" y="3855343"/>
            <a:ext cx="4064392" cy="148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D24E82CF-AA8B-4350-8C4C-D9E2FFEC3294}"/>
                  </a:ext>
                </a:extLst>
              </p:cNvPr>
              <p:cNvSpPr/>
              <p:nvPr/>
            </p:nvSpPr>
            <p:spPr>
              <a:xfrm>
                <a:off x="3902343" y="1499046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D24E82CF-AA8B-4350-8C4C-D9E2FFEC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343" y="1499046"/>
                <a:ext cx="590550" cy="71437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7C4389C6-A409-4D4F-BF56-DD8902DA0848}"/>
                  </a:ext>
                </a:extLst>
              </p:cNvPr>
              <p:cNvSpPr/>
              <p:nvPr/>
            </p:nvSpPr>
            <p:spPr>
              <a:xfrm>
                <a:off x="5949266" y="2176463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7C4389C6-A409-4D4F-BF56-DD8902DA0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266" y="2176463"/>
                <a:ext cx="590550" cy="71437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: abgerundete Ecken 28">
                <a:extLst>
                  <a:ext uri="{FF2B5EF4-FFF2-40B4-BE49-F238E27FC236}">
                    <a16:creationId xmlns:a16="http://schemas.microsoft.com/office/drawing/2014/main" id="{8EA8AA04-E3CF-4D43-8E12-CE0D81D1DC7D}"/>
                  </a:ext>
                </a:extLst>
              </p:cNvPr>
              <p:cNvSpPr/>
              <p:nvPr/>
            </p:nvSpPr>
            <p:spPr>
              <a:xfrm>
                <a:off x="8670607" y="1499046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Rechteck: abgerundete Ecken 28">
                <a:extLst>
                  <a:ext uri="{FF2B5EF4-FFF2-40B4-BE49-F238E27FC236}">
                    <a16:creationId xmlns:a16="http://schemas.microsoft.com/office/drawing/2014/main" id="{8EA8AA04-E3CF-4D43-8E12-CE0D81D1D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607" y="1499046"/>
                <a:ext cx="590550" cy="71437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3D79817B-3FDE-476E-90BD-4F4A01D1BD3E}"/>
                  </a:ext>
                </a:extLst>
              </p:cNvPr>
              <p:cNvSpPr/>
              <p:nvPr/>
            </p:nvSpPr>
            <p:spPr>
              <a:xfrm>
                <a:off x="4449145" y="3791148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3D79817B-3FDE-476E-90BD-4F4A01D1B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45" y="3791148"/>
                <a:ext cx="590550" cy="7143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EAF99A09-CC9E-41AE-BEFC-690F58A62BD7}"/>
                  </a:ext>
                </a:extLst>
              </p:cNvPr>
              <p:cNvSpPr/>
              <p:nvPr/>
            </p:nvSpPr>
            <p:spPr>
              <a:xfrm>
                <a:off x="6808471" y="4105274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EAF99A09-CC9E-41AE-BEFC-690F58A62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471" y="4105274"/>
                <a:ext cx="590550" cy="71437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: abgerundete Ecken 31">
                <a:extLst>
                  <a:ext uri="{FF2B5EF4-FFF2-40B4-BE49-F238E27FC236}">
                    <a16:creationId xmlns:a16="http://schemas.microsoft.com/office/drawing/2014/main" id="{8D36D546-1FC6-43C0-BAB4-305AFB926B38}"/>
                  </a:ext>
                </a:extLst>
              </p:cNvPr>
              <p:cNvSpPr/>
              <p:nvPr/>
            </p:nvSpPr>
            <p:spPr>
              <a:xfrm>
                <a:off x="8670607" y="3791147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Rechteck: abgerundete Ecken 31">
                <a:extLst>
                  <a:ext uri="{FF2B5EF4-FFF2-40B4-BE49-F238E27FC236}">
                    <a16:creationId xmlns:a16="http://schemas.microsoft.com/office/drawing/2014/main" id="{8D36D546-1FC6-43C0-BAB4-305AFB926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607" y="3791147"/>
                <a:ext cx="590550" cy="71437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4FF4E57C-01CB-459A-B22B-BDD376AD132E}"/>
                  </a:ext>
                </a:extLst>
              </p:cNvPr>
              <p:cNvSpPr/>
              <p:nvPr/>
            </p:nvSpPr>
            <p:spPr>
              <a:xfrm>
                <a:off x="2102989" y="4697164"/>
                <a:ext cx="1581150" cy="914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4FF4E57C-01CB-459A-B22B-BDD376AD1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989" y="4697164"/>
                <a:ext cx="1581150" cy="914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762FE81-DEDE-4080-B6DA-BF5EDDED9C46}"/>
              </a:ext>
            </a:extLst>
          </p:cNvPr>
          <p:cNvCxnSpPr>
            <a:stCxn id="13" idx="1"/>
            <a:endCxn id="33" idx="3"/>
          </p:cNvCxnSpPr>
          <p:nvPr/>
        </p:nvCxnSpPr>
        <p:spPr>
          <a:xfrm flipH="1" flipV="1">
            <a:off x="3684139" y="5154364"/>
            <a:ext cx="2522351" cy="6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9E2CED22-60A2-44AE-8D35-1070B94EC80E}"/>
                  </a:ext>
                </a:extLst>
              </p:cNvPr>
              <p:cNvSpPr/>
              <p:nvPr/>
            </p:nvSpPr>
            <p:spPr>
              <a:xfrm>
                <a:off x="2102989" y="5611564"/>
                <a:ext cx="1581150" cy="9144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9E2CED22-60A2-44AE-8D35-1070B94EC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989" y="5611564"/>
                <a:ext cx="1581150" cy="9144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A6226F5F-5036-4943-8132-4F0554CA83C9}"/>
                  </a:ext>
                </a:extLst>
              </p:cNvPr>
              <p:cNvSpPr/>
              <p:nvPr/>
            </p:nvSpPr>
            <p:spPr>
              <a:xfrm>
                <a:off x="2117067" y="2940943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A6226F5F-5036-4943-8132-4F0554CA8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067" y="2940943"/>
                <a:ext cx="956310" cy="9144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B6BB96A-87CA-4074-8F9B-A6EDDF7CCCF8}"/>
                  </a:ext>
                </a:extLst>
              </p:cNvPr>
              <p:cNvSpPr/>
              <p:nvPr/>
            </p:nvSpPr>
            <p:spPr>
              <a:xfrm>
                <a:off x="1167249" y="2940943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B6BB96A-87CA-4074-8F9B-A6EDDF7CC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49" y="2940943"/>
                <a:ext cx="956310" cy="914400"/>
              </a:xfrm>
              <a:prstGeom prst="rect">
                <a:avLst/>
              </a:prstGeom>
              <a:blipFill>
                <a:blip r:embed="rId16"/>
                <a:stretch>
                  <a:fillRect l="-44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50FBEB8-25FD-440B-8555-3BB03964D906}"/>
                  </a:ext>
                </a:extLst>
              </p:cNvPr>
              <p:cNvSpPr/>
              <p:nvPr/>
            </p:nvSpPr>
            <p:spPr>
              <a:xfrm>
                <a:off x="6191952" y="2928936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50FBEB8-25FD-440B-8555-3BB03964D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952" y="2928936"/>
                <a:ext cx="956310" cy="9144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46047173-BC40-4649-AE89-734A377D52B0}"/>
                  </a:ext>
                </a:extLst>
              </p:cNvPr>
              <p:cNvSpPr/>
              <p:nvPr/>
            </p:nvSpPr>
            <p:spPr>
              <a:xfrm>
                <a:off x="5254636" y="2928936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46047173-BC40-4649-AE89-734A377D5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36" y="2928936"/>
                <a:ext cx="956310" cy="914400"/>
              </a:xfrm>
              <a:prstGeom prst="rect">
                <a:avLst/>
              </a:prstGeom>
              <a:blipFill>
                <a:blip r:embed="rId18"/>
                <a:stretch>
                  <a:fillRect l="-50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1C7E71CC-DEE2-4842-A1E8-07C62D4848B5}"/>
                  </a:ext>
                </a:extLst>
              </p:cNvPr>
              <p:cNvSpPr/>
              <p:nvPr/>
            </p:nvSpPr>
            <p:spPr>
              <a:xfrm>
                <a:off x="10261267" y="2952950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1C7E71CC-DEE2-4842-A1E8-07C62D484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267" y="2952950"/>
                <a:ext cx="956310" cy="9144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09127B7E-6AEB-472B-987A-A88E8826D0AA}"/>
                  </a:ext>
                </a:extLst>
              </p:cNvPr>
              <p:cNvSpPr/>
              <p:nvPr/>
            </p:nvSpPr>
            <p:spPr>
              <a:xfrm>
                <a:off x="9311449" y="2952950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09127B7E-6AEB-472B-987A-A88E8826D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449" y="2952950"/>
                <a:ext cx="956310" cy="914400"/>
              </a:xfrm>
              <a:prstGeom prst="rect">
                <a:avLst/>
              </a:prstGeom>
              <a:blipFill>
                <a:blip r:embed="rId20"/>
                <a:stretch>
                  <a:fillRect l="-44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70E21ADF-75FA-4D87-9610-F12688D3751A}"/>
                  </a:ext>
                </a:extLst>
              </p:cNvPr>
              <p:cNvSpPr/>
              <p:nvPr/>
            </p:nvSpPr>
            <p:spPr>
              <a:xfrm>
                <a:off x="6184266" y="765522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70E21ADF-75FA-4D87-9610-F12688D37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266" y="765522"/>
                <a:ext cx="956310" cy="9144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1B524A32-4218-46F5-B0A7-86561B0E2439}"/>
                  </a:ext>
                </a:extLst>
              </p:cNvPr>
              <p:cNvSpPr/>
              <p:nvPr/>
            </p:nvSpPr>
            <p:spPr>
              <a:xfrm>
                <a:off x="5238307" y="765522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1B524A32-4218-46F5-B0A7-86561B0E2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307" y="765522"/>
                <a:ext cx="956310" cy="9144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E07A086-A74D-4093-8336-69FD6643D5E5}"/>
                  </a:ext>
                </a:extLst>
              </p:cNvPr>
              <p:cNvSpPr/>
              <p:nvPr/>
            </p:nvSpPr>
            <p:spPr>
              <a:xfrm>
                <a:off x="10285418" y="766762"/>
                <a:ext cx="956311" cy="914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E07A086-A74D-4093-8336-69FD6643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418" y="766762"/>
                <a:ext cx="956311" cy="9144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28D1B8B-7B5D-44BB-A4CF-D3088AB22F67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7205822" y="1222722"/>
            <a:ext cx="3079596" cy="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8636CC91-881B-400E-A723-E3D33CDE6F30}"/>
                  </a:ext>
                </a:extLst>
              </p:cNvPr>
              <p:cNvSpPr/>
              <p:nvPr/>
            </p:nvSpPr>
            <p:spPr>
              <a:xfrm>
                <a:off x="6203348" y="5331518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8636CC91-881B-400E-A723-E3D33CDE6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48" y="5331518"/>
                <a:ext cx="956310" cy="9144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5A563EE7-6726-44A1-8C02-27C772165F9E}"/>
                  </a:ext>
                </a:extLst>
              </p:cNvPr>
              <p:cNvSpPr/>
              <p:nvPr/>
            </p:nvSpPr>
            <p:spPr>
              <a:xfrm>
                <a:off x="7159658" y="5331518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5A563EE7-6726-44A1-8C02-27C772165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58" y="5331518"/>
                <a:ext cx="956310" cy="914400"/>
              </a:xfrm>
              <a:prstGeom prst="rect">
                <a:avLst/>
              </a:prstGeom>
              <a:blipFill>
                <a:blip r:embed="rId25"/>
                <a:stretch>
                  <a:fillRect l="-44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ADED78FC-0A73-4402-97B5-0457754ECB68}"/>
              </a:ext>
            </a:extLst>
          </p:cNvPr>
          <p:cNvCxnSpPr>
            <a:cxnSpLocks/>
            <a:stCxn id="45" idx="3"/>
            <a:endCxn id="81" idx="2"/>
          </p:cNvCxnSpPr>
          <p:nvPr/>
        </p:nvCxnSpPr>
        <p:spPr>
          <a:xfrm>
            <a:off x="3684139" y="6068764"/>
            <a:ext cx="3953674" cy="177154"/>
          </a:xfrm>
          <a:prstGeom prst="bentConnector4">
            <a:avLst>
              <a:gd name="adj1" fmla="val 43953"/>
              <a:gd name="adj2" fmla="val 2290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F4CDD11C-77F4-4847-A305-940D118BF127}"/>
                  </a:ext>
                </a:extLst>
              </p:cNvPr>
              <p:cNvSpPr/>
              <p:nvPr/>
            </p:nvSpPr>
            <p:spPr>
              <a:xfrm>
                <a:off x="7162800" y="5331518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F4CDD11C-77F4-4847-A305-940D118BF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331518"/>
                <a:ext cx="956310" cy="914400"/>
              </a:xfrm>
              <a:prstGeom prst="rect">
                <a:avLst/>
              </a:prstGeom>
              <a:blipFill>
                <a:blip r:embed="rId26"/>
                <a:stretch>
                  <a:fillRect l="-31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FEDFC86F-849A-41CF-AC1D-0F540A71B4DC}"/>
                  </a:ext>
                </a:extLst>
              </p:cNvPr>
              <p:cNvSpPr/>
              <p:nvPr/>
            </p:nvSpPr>
            <p:spPr>
              <a:xfrm>
                <a:off x="1176864" y="2940943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FEDFC86F-849A-41CF-AC1D-0F540A71B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864" y="2940943"/>
                <a:ext cx="956310" cy="914400"/>
              </a:xfrm>
              <a:prstGeom prst="rect">
                <a:avLst/>
              </a:prstGeom>
              <a:blipFill>
                <a:blip r:embed="rId27"/>
                <a:stretch>
                  <a:fillRect l="-31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E1AAD22F-E965-4E56-B6B4-B315491D1A1B}"/>
                  </a:ext>
                </a:extLst>
              </p:cNvPr>
              <p:cNvSpPr/>
              <p:nvPr/>
            </p:nvSpPr>
            <p:spPr>
              <a:xfrm>
                <a:off x="5264101" y="2944864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E1AAD22F-E965-4E56-B6B4-B315491D1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101" y="2944864"/>
                <a:ext cx="956310" cy="914400"/>
              </a:xfrm>
              <a:prstGeom prst="rect">
                <a:avLst/>
              </a:prstGeom>
              <a:blipFill>
                <a:blip r:embed="rId28"/>
                <a:stretch>
                  <a:fillRect l="-4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6EC0DF5A-210D-4040-8F73-F716F459E5D5}"/>
                  </a:ext>
                </a:extLst>
              </p:cNvPr>
              <p:cNvSpPr/>
              <p:nvPr/>
            </p:nvSpPr>
            <p:spPr>
              <a:xfrm>
                <a:off x="9295342" y="2952950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6EC0DF5A-210D-4040-8F73-F716F459E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42" y="2952950"/>
                <a:ext cx="956310" cy="914400"/>
              </a:xfrm>
              <a:prstGeom prst="rect">
                <a:avLst/>
              </a:prstGeom>
              <a:blipFill>
                <a:blip r:embed="rId29"/>
                <a:stretch>
                  <a:fillRect l="-38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E4E1BB30-37C0-4526-B722-5218034DCA00}"/>
              </a:ext>
            </a:extLst>
          </p:cNvPr>
          <p:cNvCxnSpPr>
            <a:stCxn id="85" idx="0"/>
            <a:endCxn id="94" idx="2"/>
          </p:cNvCxnSpPr>
          <p:nvPr/>
        </p:nvCxnSpPr>
        <p:spPr>
          <a:xfrm rot="5400000" flipH="1" flipV="1">
            <a:off x="7975142" y="3533163"/>
            <a:ext cx="1464168" cy="213254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61C108B9-7BB8-4115-8649-3D02B5A3D237}"/>
              </a:ext>
            </a:extLst>
          </p:cNvPr>
          <p:cNvCxnSpPr>
            <a:stCxn id="90" idx="0"/>
            <a:endCxn id="72" idx="2"/>
          </p:cNvCxnSpPr>
          <p:nvPr/>
        </p:nvCxnSpPr>
        <p:spPr>
          <a:xfrm rot="5400000" flipH="1" flipV="1">
            <a:off x="3055230" y="279712"/>
            <a:ext cx="1261021" cy="406144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5E07050-F00D-4F3B-996A-AF7AAE7F2B42}"/>
              </a:ext>
            </a:extLst>
          </p:cNvPr>
          <p:cNvCxnSpPr>
            <a:cxnSpLocks/>
            <a:stCxn id="91" idx="0"/>
            <a:endCxn id="72" idx="2"/>
          </p:cNvCxnSpPr>
          <p:nvPr/>
        </p:nvCxnSpPr>
        <p:spPr>
          <a:xfrm flipH="1" flipV="1">
            <a:off x="5716462" y="1679922"/>
            <a:ext cx="25794" cy="1264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1F24D7BF-68EF-420D-B323-64252457A653}"/>
                  </a:ext>
                </a:extLst>
              </p:cNvPr>
              <p:cNvSpPr/>
              <p:nvPr/>
            </p:nvSpPr>
            <p:spPr>
              <a:xfrm>
                <a:off x="5256117" y="774527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1F24D7BF-68EF-420D-B323-64252457A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17" y="774527"/>
                <a:ext cx="956310" cy="9144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feld 106">
            <a:extLst>
              <a:ext uri="{FF2B5EF4-FFF2-40B4-BE49-F238E27FC236}">
                <a16:creationId xmlns:a16="http://schemas.microsoft.com/office/drawing/2014/main" id="{C692B0A0-36E8-44C4-B7D1-5135D95CD5E1}"/>
              </a:ext>
            </a:extLst>
          </p:cNvPr>
          <p:cNvSpPr txBox="1"/>
          <p:nvPr/>
        </p:nvSpPr>
        <p:spPr>
          <a:xfrm>
            <a:off x="9174394" y="4986338"/>
            <a:ext cx="2298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Schwarz: Vorhersage</a:t>
            </a:r>
          </a:p>
          <a:p>
            <a:r>
              <a:rPr lang="de-DE" dirty="0"/>
              <a:t>Rot: Backpropagation</a:t>
            </a:r>
          </a:p>
          <a:p>
            <a:r>
              <a:rPr lang="de-DE" dirty="0"/>
              <a:t>Violett: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1F341EC3-27C5-4BCE-9360-34E5B0B5F502}"/>
                  </a:ext>
                </a:extLst>
              </p:cNvPr>
              <p:cNvSpPr/>
              <p:nvPr/>
            </p:nvSpPr>
            <p:spPr>
              <a:xfrm>
                <a:off x="1916381" y="1490762"/>
                <a:ext cx="1205339" cy="714375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1F341EC3-27C5-4BCE-9360-34E5B0B5F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381" y="1490762"/>
                <a:ext cx="1205339" cy="71437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D3E0F950-2D1D-4A82-8831-DF1F39EAEF31}"/>
              </a:ext>
            </a:extLst>
          </p:cNvPr>
          <p:cNvCxnSpPr>
            <a:stCxn id="71" idx="0"/>
            <a:endCxn id="110" idx="0"/>
          </p:cNvCxnSpPr>
          <p:nvPr/>
        </p:nvCxnSpPr>
        <p:spPr>
          <a:xfrm rot="16200000" flipH="1" flipV="1">
            <a:off x="4228116" y="-943543"/>
            <a:ext cx="725240" cy="4143370"/>
          </a:xfrm>
          <a:prstGeom prst="bentConnector3">
            <a:avLst>
              <a:gd name="adj1" fmla="val -31521"/>
            </a:avLst>
          </a:prstGeom>
          <a:ln>
            <a:solidFill>
              <a:srgbClr val="A568D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B8F77259-D468-44DC-A5CA-3B74D72229A0}"/>
              </a:ext>
            </a:extLst>
          </p:cNvPr>
          <p:cNvCxnSpPr>
            <a:stCxn id="90" idx="0"/>
            <a:endCxn id="110" idx="1"/>
          </p:cNvCxnSpPr>
          <p:nvPr/>
        </p:nvCxnSpPr>
        <p:spPr>
          <a:xfrm rot="5400000" flipH="1" flipV="1">
            <a:off x="1239204" y="2263766"/>
            <a:ext cx="1092993" cy="261362"/>
          </a:xfrm>
          <a:prstGeom prst="bentConnector2">
            <a:avLst/>
          </a:prstGeom>
          <a:ln>
            <a:solidFill>
              <a:srgbClr val="A568D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Additionszeichen 120">
            <a:extLst>
              <a:ext uri="{FF2B5EF4-FFF2-40B4-BE49-F238E27FC236}">
                <a16:creationId xmlns:a16="http://schemas.microsoft.com/office/drawing/2014/main" id="{75D4F73E-FFD0-499C-8911-0444C8ADC2E2}"/>
              </a:ext>
            </a:extLst>
          </p:cNvPr>
          <p:cNvSpPr/>
          <p:nvPr/>
        </p:nvSpPr>
        <p:spPr>
          <a:xfrm>
            <a:off x="3220412" y="1590823"/>
            <a:ext cx="514558" cy="548780"/>
          </a:xfrm>
          <a:prstGeom prst="mathPlus">
            <a:avLst/>
          </a:prstGeom>
          <a:solidFill>
            <a:srgbClr val="A568D2"/>
          </a:solidFill>
          <a:ln>
            <a:solidFill>
              <a:srgbClr val="A56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62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52" grpId="0" animBg="1"/>
      <p:bldP spid="53" grpId="0" animBg="1"/>
      <p:bldP spid="63" grpId="0" animBg="1"/>
      <p:bldP spid="64" grpId="0" animBg="1"/>
      <p:bldP spid="67" grpId="0" animBg="1"/>
      <p:bldP spid="68" grpId="0" animBg="1"/>
      <p:bldP spid="71" grpId="0" animBg="1"/>
      <p:bldP spid="72" grpId="0" animBg="1"/>
      <p:bldP spid="75" grpId="0" animBg="1"/>
      <p:bldP spid="80" grpId="0" animBg="1"/>
      <p:bldP spid="81" grpId="0" animBg="1"/>
      <p:bldP spid="85" grpId="0" animBg="1"/>
      <p:bldP spid="90" grpId="0" animBg="1"/>
      <p:bldP spid="91" grpId="0" animBg="1"/>
      <p:bldP spid="94" grpId="0" animBg="1"/>
      <p:bldP spid="106" grpId="0" animBg="1"/>
      <p:bldP spid="110" grpId="0" animBg="1"/>
      <p:bldP spid="1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98D5A-5817-4A79-B4B4-87A8F299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Neurale Netzwerke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E0B079-0BC5-4F5B-AA4E-91AE4829F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Motivation, Definition, Anwendung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E44F7-61A2-407A-A886-3BAA5F8E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E8C0C-B404-4545-A5D0-1BCF85D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D2CFC-F329-4298-8E00-529E12DB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F338F-76D7-4B57-8680-FA29C52D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Biologische neurale Netzwerke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1F4C06-16AA-4782-A705-CBAE3E0C3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Beschränkungen, Funktionen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74F84-2422-46B7-B9B8-6D7387B4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96A3BD-BB62-4A7C-A16E-E82DA04E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556F1-3410-4B48-8932-70B6146F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68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75DE504-4AD0-4C93-99DE-0313CA82B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299123"/>
              </p:ext>
            </p:extLst>
          </p:nvPr>
        </p:nvGraphicFramePr>
        <p:xfrm>
          <a:off x="1390650" y="1945639"/>
          <a:ext cx="9601200" cy="370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8864593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22238612"/>
                    </a:ext>
                  </a:extLst>
                </a:gridCol>
              </a:tblGrid>
              <a:tr h="525618">
                <a:tc>
                  <a:txBody>
                    <a:bodyPr/>
                    <a:lstStyle/>
                    <a:p>
                      <a:r>
                        <a:rPr lang="de-DE" sz="2400" dirty="0"/>
                        <a:t>Künstliche Intelligenz und Derivate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Neurowissenschaften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57871"/>
                  </a:ext>
                </a:extLst>
              </a:tr>
              <a:tr h="426334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Erkennung komplexer Muster (</a:t>
                      </a:r>
                      <a:r>
                        <a:rPr lang="de-DE" dirty="0" err="1"/>
                        <a:t>Funahashi</a:t>
                      </a:r>
                      <a:r>
                        <a:rPr lang="de-DE" dirty="0"/>
                        <a:t> 1989)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66548"/>
                  </a:ext>
                </a:extLst>
              </a:tr>
              <a:tr h="426334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Gute Performance bei unsicherem Input (Quelle?)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16708"/>
                  </a:ext>
                </a:extLst>
              </a:tr>
              <a:tr h="735865">
                <a:tc>
                  <a:txBody>
                    <a:bodyPr/>
                    <a:lstStyle/>
                    <a:p>
                      <a:pPr algn="ctr"/>
                      <a:r>
                        <a:rPr lang="de-DE" i="0" dirty="0"/>
                        <a:t>Bedeutung des Vorteils je nach Anwendungsbereich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100000"/>
                          </a:schemeClr>
                        </a:gs>
                        <a:gs pos="100000">
                          <a:schemeClr val="accent5"/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Flexibel in Input und Output – beliebig komplexe Topologie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32372"/>
                  </a:ext>
                </a:extLst>
              </a:tr>
              <a:tr h="426334">
                <a:tc>
                  <a:txBody>
                    <a:bodyPr/>
                    <a:lstStyle/>
                    <a:p>
                      <a:pPr algn="ctr"/>
                      <a:r>
                        <a:rPr lang="de-DE" i="0" dirty="0"/>
                        <a:t>nicht unbedingt nötig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Modularer Aufbau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13777"/>
                  </a:ext>
                </a:extLst>
              </a:tr>
              <a:tr h="735865">
                <a:tc>
                  <a:txBody>
                    <a:bodyPr/>
                    <a:lstStyle/>
                    <a:p>
                      <a:pPr algn="ctr"/>
                      <a:r>
                        <a:rPr lang="de-DE" i="0" dirty="0"/>
                        <a:t>Backpropagation liefert eine gute Implementierung des </a:t>
                      </a:r>
                      <a:r>
                        <a:rPr lang="de-DE" i="0" dirty="0" err="1"/>
                        <a:t>Gradientenabstiegs</a:t>
                      </a:r>
                      <a:r>
                        <a:rPr lang="de-DE" i="0" dirty="0"/>
                        <a:t>?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0" dirty="0"/>
                        <a:t>Backpropagation unrealistisch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040086"/>
                  </a:ext>
                </a:extLst>
              </a:tr>
              <a:tr h="42633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„Black Box“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Hat nicht interpretierbar zu sein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084633"/>
                  </a:ext>
                </a:extLst>
              </a:tr>
            </a:tbl>
          </a:graphicData>
        </a:graphic>
      </p:graphicFrame>
      <p:sp>
        <p:nvSpPr>
          <p:cNvPr id="10" name="Titel 9">
            <a:extLst>
              <a:ext uri="{FF2B5EF4-FFF2-40B4-BE49-F238E27FC236}">
                <a16:creationId xmlns:a16="http://schemas.microsoft.com/office/drawing/2014/main" id="{1CE79D26-9F74-4C52-BC44-3554D480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057"/>
          </a:xfrm>
        </p:spPr>
        <p:txBody>
          <a:bodyPr>
            <a:normAutofit fontScale="90000"/>
          </a:bodyPr>
          <a:lstStyle/>
          <a:p>
            <a:r>
              <a:rPr lang="de-DE" dirty="0"/>
              <a:t>Zwei Welten: Die Anwendungen neuraler Netzwerke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B8F34-605C-40B1-9833-C9A7AA5C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D8059-3699-4788-BEAD-85773BD8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219A7-19FB-4F72-BF6B-6A7D8558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21</a:t>
            </a:fld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CE34D1E-05F9-4696-A836-12561C4CCD26}"/>
              </a:ext>
            </a:extLst>
          </p:cNvPr>
          <p:cNvSpPr/>
          <p:nvPr/>
        </p:nvSpPr>
        <p:spPr>
          <a:xfrm>
            <a:off x="1390649" y="4067175"/>
            <a:ext cx="9659175" cy="189166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Biologische </a:t>
            </a:r>
            <a:r>
              <a:rPr lang="de-DE" sz="2400" b="1" dirty="0">
                <a:solidFill>
                  <a:schemeClr val="tx1"/>
                </a:solidFill>
              </a:rPr>
              <a:t>Funktion</a:t>
            </a:r>
            <a:r>
              <a:rPr lang="de-DE" sz="2400" dirty="0">
                <a:solidFill>
                  <a:schemeClr val="tx1"/>
                </a:solidFill>
              </a:rPr>
              <a:t> neuraler Netzwerke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sie müssen unser Verhalten erklären können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E18FBA0-AAE8-4A82-B0AD-F3F671AEA519}"/>
              </a:ext>
            </a:extLst>
          </p:cNvPr>
          <p:cNvSpPr/>
          <p:nvPr/>
        </p:nvSpPr>
        <p:spPr>
          <a:xfrm>
            <a:off x="1390650" y="5243331"/>
            <a:ext cx="9678378" cy="404993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1E43BBC-D767-4EAC-9720-D3DF30B76B9D}"/>
              </a:ext>
            </a:extLst>
          </p:cNvPr>
          <p:cNvSpPr/>
          <p:nvPr/>
        </p:nvSpPr>
        <p:spPr>
          <a:xfrm>
            <a:off x="1390650" y="2437918"/>
            <a:ext cx="9678378" cy="1629257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Biologische </a:t>
            </a:r>
            <a:r>
              <a:rPr lang="de-DE" sz="2400" b="1" dirty="0">
                <a:solidFill>
                  <a:schemeClr val="tx1"/>
                </a:solidFill>
              </a:rPr>
              <a:t>Beschränkung</a:t>
            </a:r>
            <a:r>
              <a:rPr lang="de-DE" sz="2400" dirty="0">
                <a:solidFill>
                  <a:schemeClr val="tx1"/>
                </a:solidFill>
              </a:rPr>
              <a:t> neuraler Netzwerke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unser Gehirn muss das Modell implementieren können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1B7FB03-A65C-4458-AC7A-A6FBA6C72C4E}"/>
              </a:ext>
            </a:extLst>
          </p:cNvPr>
          <p:cNvSpPr/>
          <p:nvPr/>
        </p:nvSpPr>
        <p:spPr>
          <a:xfrm>
            <a:off x="1390650" y="2437919"/>
            <a:ext cx="9678378" cy="2805412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Beschränkungen und Funktionen neuraler Netzwerke als Konzept auch in Statistik etc.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als Konzept im Hintergrund entsprechender Literatur nützlich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Wichtig für Verständnis und Implementierung eines Modells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8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388A9-D672-4C5F-84FC-CC62295E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1050"/>
          </a:xfrm>
        </p:spPr>
        <p:txBody>
          <a:bodyPr/>
          <a:lstStyle/>
          <a:p>
            <a:r>
              <a:rPr lang="de-DE" dirty="0"/>
              <a:t>Fragestellung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D7B7-B22D-4D93-9D42-35B8095C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6850"/>
                <a:ext cx="9601200" cy="440055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Mathematische Arbeit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keine neurowissenschaftliche Diskussion</a:t>
                </a:r>
              </a:p>
              <a:p>
                <a:r>
                  <a:rPr lang="de-DE" dirty="0"/>
                  <a:t>Biologische Modellierung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gewisse neurowissenschaftliche Anforderungen</a:t>
                </a:r>
              </a:p>
              <a:p>
                <a:pPr>
                  <a:buFont typeface="Cambria Math" panose="02040503050406030204" pitchFamily="18" charset="0"/>
                  <a:buChar char="⇒"/>
                </a:pPr>
                <a:r>
                  <a:rPr lang="de-DE" b="1" dirty="0"/>
                  <a:t>Ziel:</a:t>
                </a:r>
                <a:r>
                  <a:rPr lang="de-DE" dirty="0"/>
                  <a:t> Formulierung von Axiomen, die das neurale Netzwerk erfüllen muss</a:t>
                </a:r>
                <a:endParaRPr lang="de-DE" b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D7B7-B22D-4D93-9D42-35B8095C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6850"/>
                <a:ext cx="9601200" cy="4400550"/>
              </a:xfrm>
              <a:blipFill>
                <a:blip r:embed="rId2"/>
                <a:stretch>
                  <a:fillRect l="-635" t="-12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C4E85-87C2-489D-95CA-E9F5C4AB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04CC0A-E496-4540-8AF1-29D5E2C1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5DBF9-D507-4731-86B6-5CF59361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04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FF922-FE7B-49B2-BB41-1EC6CBA7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Beschränkungen: </a:t>
            </a:r>
            <a:r>
              <a:rPr lang="de-DE" dirty="0" err="1"/>
              <a:t>Hebbsches</a:t>
            </a:r>
            <a:r>
              <a:rPr lang="de-DE" dirty="0"/>
              <a:t> Postulat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F5E8D74-4867-45B9-A50C-E12D189FA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52575"/>
                <a:ext cx="9601200" cy="4314825"/>
              </a:xfrm>
            </p:spPr>
            <p:txBody>
              <a:bodyPr/>
              <a:lstStyle/>
              <a:p>
                <a:r>
                  <a:rPr lang="de-DE" dirty="0"/>
                  <a:t>Korrelationen zwischen prä- und postsynaptischer Aktivität erhöhen Effektivität der synaptischen Übertragung</a:t>
                </a:r>
              </a:p>
              <a:p>
                <a:pPr marL="0" indent="0" algn="ctr">
                  <a:buNone/>
                </a:pPr>
                <a:r>
                  <a:rPr lang="de-DE" dirty="0"/>
                  <a:t>„</a:t>
                </a: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fires</a:t>
                </a:r>
                <a:r>
                  <a:rPr lang="de-DE" dirty="0"/>
                  <a:t> </a:t>
                </a:r>
                <a:r>
                  <a:rPr lang="de-DE" dirty="0" err="1"/>
                  <a:t>together</a:t>
                </a:r>
                <a:r>
                  <a:rPr lang="de-DE" dirty="0"/>
                  <a:t>, </a:t>
                </a:r>
                <a:r>
                  <a:rPr lang="de-DE" dirty="0" err="1"/>
                  <a:t>wires</a:t>
                </a:r>
                <a:r>
                  <a:rPr lang="de-DE" dirty="0"/>
                  <a:t> </a:t>
                </a:r>
                <a:r>
                  <a:rPr lang="de-DE" dirty="0" err="1"/>
                  <a:t>together</a:t>
                </a:r>
                <a:r>
                  <a:rPr lang="de-DE" dirty="0"/>
                  <a:t>.“</a:t>
                </a:r>
              </a:p>
              <a:p>
                <a:r>
                  <a:rPr lang="de-DE" dirty="0"/>
                  <a:t>Mathematisches Modell (Gerstner und Kistler 2002):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corr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post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pre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pre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post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i="1" dirty="0"/>
              </a:p>
              <a:p>
                <a:pPr algn="just">
                  <a:buFont typeface="Cambria Math" panose="02040503050406030204" pitchFamily="18" charset="0"/>
                  <a:buChar char="⇒"/>
                </a:pPr>
                <a:r>
                  <a:rPr lang="de-DE" b="1" dirty="0"/>
                  <a:t>Axiom 1:</a:t>
                </a:r>
                <a:r>
                  <a:rPr lang="de-DE" dirty="0"/>
                  <a:t> Die Trainingsfunktion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de-DE" b="1" dirty="0"/>
                  <a:t> </a:t>
                </a:r>
                <a:r>
                  <a:rPr lang="de-DE" dirty="0"/>
                  <a:t>sollte sich im Rahmen des </a:t>
                </a:r>
                <a:r>
                  <a:rPr lang="de-DE" dirty="0" err="1"/>
                  <a:t>Hebbschen</a:t>
                </a:r>
                <a:r>
                  <a:rPr lang="de-DE" dirty="0"/>
                  <a:t> Postulats formulieren lassen.</a:t>
                </a:r>
              </a:p>
              <a:p>
                <a:pPr marL="0" indent="0" algn="just">
                  <a:buNone/>
                </a:pPr>
                <a:r>
                  <a:rPr lang="de-DE" sz="2400" b="1" dirty="0"/>
                  <a:t>Offenes Problem:</a:t>
                </a:r>
                <a:endParaRPr lang="de-DE" sz="2400" dirty="0"/>
              </a:p>
              <a:p>
                <a:pPr algn="just"/>
                <a:r>
                  <a:rPr lang="de-DE" dirty="0"/>
                  <a:t>Sind Beschränkungen der Funktionen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/>
                  <a:t> notwendig (s. unten)?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F5E8D74-4867-45B9-A50C-E12D189FA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52575"/>
                <a:ext cx="9601200" cy="4314825"/>
              </a:xfrm>
              <a:blipFill>
                <a:blip r:embed="rId4"/>
                <a:stretch>
                  <a:fillRect l="-952" t="-1271" r="-6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A328C-E79C-49F9-B2A4-E0C96D23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80324B-6050-45F7-BEC6-A0DC9BBC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E6F0F-9B8C-49EF-A90C-E79B1335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49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ED11A-08DD-4A73-8E37-B5B50D91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575"/>
          </a:xfrm>
        </p:spPr>
        <p:txBody>
          <a:bodyPr/>
          <a:lstStyle/>
          <a:p>
            <a:r>
              <a:rPr lang="de-DE" dirty="0"/>
              <a:t>Probleme mit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61C9931-2278-4A36-ADFA-DCD88F518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76375"/>
                <a:ext cx="9601200" cy="4391025"/>
              </a:xfrm>
            </p:spPr>
            <p:txBody>
              <a:bodyPr/>
              <a:lstStyle/>
              <a:p>
                <a:r>
                  <a:rPr lang="de-DE" dirty="0"/>
                  <a:t>Feedbackgewichte und </a:t>
                </a:r>
                <a:r>
                  <a:rPr lang="de-DE" dirty="0" err="1"/>
                  <a:t>Feedforwardgewichte</a:t>
                </a:r>
                <a:r>
                  <a:rPr lang="de-DE" dirty="0"/>
                  <a:t> sind identisch:</a:t>
                </a:r>
              </a:p>
              <a:p>
                <a:pPr marL="0" indent="0" algn="ctr">
                  <a:buNone/>
                </a:pPr>
                <a:r>
                  <a:rPr lang="de-DE" dirty="0"/>
                  <a:t>„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known</a:t>
                </a:r>
                <a:r>
                  <a:rPr lang="de-DE" dirty="0"/>
                  <a:t> </a:t>
                </a:r>
                <a:r>
                  <a:rPr lang="de-DE" dirty="0" err="1"/>
                  <a:t>biological</a:t>
                </a:r>
                <a:r>
                  <a:rPr lang="de-DE" dirty="0"/>
                  <a:t> </a:t>
                </a:r>
                <a:r>
                  <a:rPr lang="de-DE" dirty="0" err="1"/>
                  <a:t>way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error</a:t>
                </a:r>
                <a:r>
                  <a:rPr lang="de-DE" dirty="0"/>
                  <a:t> </a:t>
                </a:r>
                <a:r>
                  <a:rPr lang="de-DE" dirty="0" err="1"/>
                  <a:t>network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know</a:t>
                </a:r>
                <a:r>
                  <a:rPr lang="de-DE" dirty="0"/>
                  <a:t> </a:t>
                </a:r>
                <a:r>
                  <a:rPr lang="de-DE" dirty="0" err="1"/>
                  <a:t>precisely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original </a:t>
                </a:r>
                <a:r>
                  <a:rPr lang="de-DE" dirty="0" err="1"/>
                  <a:t>network</a:t>
                </a:r>
                <a:r>
                  <a:rPr lang="de-DE" dirty="0"/>
                  <a:t>.“ (Liao et al. 2016)</a:t>
                </a:r>
              </a:p>
              <a:p>
                <a:pPr lvl="1"/>
                <a:r>
                  <a:rPr lang="de-DE" dirty="0"/>
                  <a:t>Erweitert sich dieses Problems auf das Gewichtsupdate? Ich würde nicht davon ausgehen.</a:t>
                </a:r>
              </a:p>
              <a:p>
                <a:r>
                  <a:rPr lang="de-DE" dirty="0"/>
                  <a:t>Unterschiedliche Berechnung nach vorne und nach hinten</a:t>
                </a:r>
              </a:p>
              <a:p>
                <a:r>
                  <a:rPr lang="de-DE" dirty="0"/>
                  <a:t>Fehlergradienten müssen separat von den Werten gespeichert werden</a:t>
                </a:r>
              </a:p>
              <a:p>
                <a:pPr>
                  <a:buFont typeface="Cambria Math" panose="02040503050406030204" pitchFamily="18" charset="0"/>
                  <a:buChar char="⇒"/>
                </a:pPr>
                <a:r>
                  <a:rPr lang="de-DE" dirty="0"/>
                  <a:t>Fehlernetzwerk</a:t>
                </a:r>
              </a:p>
              <a:p>
                <a:pPr marL="0" indent="0">
                  <a:buNone/>
                </a:pPr>
                <a:r>
                  <a:rPr lang="de-DE" dirty="0"/>
                  <a:t>Diese Probleme lassen sich auf Axiom 1 zurückführen: solange wir ein neurales Netzwerk annehmen, dessen Trainingsfunktion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de-DE" dirty="0"/>
                  <a:t> das </a:t>
                </a:r>
                <a:r>
                  <a:rPr lang="de-DE" dirty="0" err="1"/>
                  <a:t>Hebbsche</a:t>
                </a:r>
                <a:r>
                  <a:rPr lang="de-DE" dirty="0"/>
                  <a:t> Postulat erfüllt, kann des Gewichtsupdate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de-DE" dirty="0"/>
                  <a:t> nicht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abhängen.</a:t>
                </a:r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61C9931-2278-4A36-ADFA-DCD88F518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76375"/>
                <a:ext cx="9601200" cy="4391025"/>
              </a:xfrm>
              <a:blipFill>
                <a:blip r:embed="rId2"/>
                <a:stretch>
                  <a:fillRect l="-635" t="-1110" r="-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F3DF7-E17A-40BB-BF21-B28728EA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21411-169D-4D62-8270-B0735478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9853D-2889-45FB-B2BD-D8E7325F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92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388A9-D672-4C5F-84FC-CC62295E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1050"/>
          </a:xfrm>
        </p:spPr>
        <p:txBody>
          <a:bodyPr/>
          <a:lstStyle/>
          <a:p>
            <a:r>
              <a:rPr lang="de-DE" dirty="0"/>
              <a:t>Fragestellung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D7B7-B22D-4D93-9D42-35B8095C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6850"/>
                <a:ext cx="9601200" cy="44005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b="1" dirty="0"/>
                  <a:t>Axiom 1:</a:t>
                </a:r>
                <a:r>
                  <a:rPr lang="de-DE" sz="2400" dirty="0"/>
                  <a:t> Die Trainingsfunktion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de-DE" sz="2400" b="1" dirty="0"/>
                  <a:t> </a:t>
                </a:r>
                <a:r>
                  <a:rPr lang="de-DE" sz="2400" dirty="0"/>
                  <a:t>muss eine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𝒯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  <m:sup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r>
                  <a:rPr lang="de-DE" sz="2400" dirty="0"/>
                  <a:t>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400" dirty="0"/>
                  <a:t> der State des PU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2400" dirty="0"/>
                  <a:t> gegeben den State von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ℐ</m:t>
                    </m:r>
                  </m:oMath>
                </a14:m>
                <a:r>
                  <a:rPr lang="de-DE" sz="2400" dirty="0"/>
                  <a:t> und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de-DE" sz="2400" dirty="0"/>
                  <a:t> sei und alle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ℐ</m:t>
                                </m:r>
                              </m:sup>
                            </m:s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2400" dirty="0"/>
                  <a:t> seien.</a:t>
                </a:r>
              </a:p>
              <a:p>
                <a:pPr marL="0" indent="0">
                  <a:buNone/>
                </a:pPr>
                <a:r>
                  <a:rPr lang="de-DE" sz="2400" b="1" dirty="0"/>
                  <a:t>Aufgaben:</a:t>
                </a:r>
              </a:p>
              <a:p>
                <a:r>
                  <a:rPr lang="de-DE" dirty="0"/>
                  <a:t>Wie lässt sich ein solches Netzwerk charakterisieren?</a:t>
                </a:r>
              </a:p>
              <a:p>
                <a:r>
                  <a:rPr lang="de-DE" dirty="0"/>
                  <a:t>Welche neuralen Netzwerke nähern sich dem Backpropagation-Algorithmus an?</a:t>
                </a:r>
              </a:p>
              <a:p>
                <a:pPr lvl="1"/>
                <a:r>
                  <a:rPr lang="de-DE" dirty="0" err="1"/>
                  <a:t>Friston</a:t>
                </a:r>
                <a:r>
                  <a:rPr lang="de-DE" dirty="0"/>
                  <a:t> 2005</a:t>
                </a:r>
              </a:p>
              <a:p>
                <a:pPr lvl="1"/>
                <a:r>
                  <a:rPr lang="de-DE" dirty="0"/>
                  <a:t>Whittington &amp; </a:t>
                </a:r>
                <a:r>
                  <a:rPr lang="de-DE" dirty="0" err="1"/>
                  <a:t>Bogacz</a:t>
                </a:r>
                <a:r>
                  <a:rPr lang="de-DE" dirty="0"/>
                  <a:t> 2017</a:t>
                </a:r>
              </a:p>
              <a:p>
                <a:pPr lvl="1"/>
                <a:r>
                  <a:rPr lang="de-DE" dirty="0"/>
                  <a:t>Liao et al. 2016</a:t>
                </a:r>
              </a:p>
              <a:p>
                <a:pPr marL="0" indent="0">
                  <a:buNone/>
                </a:pPr>
                <a:endParaRPr lang="de-DE" sz="2400" b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D7B7-B22D-4D93-9D42-35B8095C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6850"/>
                <a:ext cx="9601200" cy="4400550"/>
              </a:xfrm>
              <a:blipFill>
                <a:blip r:embed="rId4"/>
                <a:stretch>
                  <a:fillRect l="-952" t="-1524" r="-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C4E85-87C2-489D-95CA-E9F5C4AB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04CC0A-E496-4540-8AF1-29D5E2C1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5DBF9-D507-4731-86B6-5CF59361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169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55970-198B-44DA-909D-97F071B6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Beschränkungen: Fehleranfälligkeit neuraler Netzwerke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823BC9-CA06-4F20-8ACF-C735450F7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Zustand von Neuronen ist stochastisch, d. h.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dirty="0"/>
                  <a:t> ist eine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dirty="0"/>
                  <a:t> abhängige Zufallsvariable</a:t>
                </a:r>
              </a:p>
              <a:p>
                <a:r>
                  <a:rPr lang="de-DE" dirty="0"/>
                  <a:t>Bsp.: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de-DE" b="0" dirty="0"/>
              </a:p>
              <a:p>
                <a:r>
                  <a:rPr lang="de-DE" b="1" dirty="0"/>
                  <a:t>Axiom 2: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b="1" dirty="0"/>
                  <a:t> </a:t>
                </a:r>
                <a:r>
                  <a:rPr lang="de-DE" dirty="0"/>
                  <a:t>ist stochastisch.</a:t>
                </a:r>
              </a:p>
              <a:p>
                <a:r>
                  <a:rPr lang="de-DE" dirty="0"/>
                  <a:t>Neurale Netzwerke sind gegen Fehleranfälligkeit gewappnet</a:t>
                </a:r>
              </a:p>
              <a:p>
                <a:pPr lvl="1"/>
                <a:r>
                  <a:rPr lang="de-DE" dirty="0"/>
                  <a:t>Whittington &amp; </a:t>
                </a:r>
                <a:r>
                  <a:rPr lang="de-DE" dirty="0" err="1"/>
                  <a:t>Bogacz</a:t>
                </a:r>
                <a:r>
                  <a:rPr lang="de-DE" dirty="0"/>
                  <a:t> 2017</a:t>
                </a:r>
              </a:p>
              <a:p>
                <a:pPr lvl="1"/>
                <a:r>
                  <a:rPr lang="de-DE" dirty="0"/>
                  <a:t>Parallelität als Stärke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823BC9-CA06-4F20-8ACF-C735450F7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8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DCB9BC-19EA-4BB9-9548-E0F95C66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F225F-2477-4464-A81E-780A419C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04BEA-1200-465A-9533-C4D6DB3E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596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9C208-C020-4DFD-8A68-98A99854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Coding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7BC2B-6158-4EDF-BEB9-D96BD64FF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Friston</a:t>
            </a:r>
            <a:r>
              <a:rPr lang="de-DE" dirty="0"/>
              <a:t> 2005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0FA4BC-78DE-4AB0-BF48-70B2BE6A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F82B9-215E-4D60-9BC7-46C88E57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81A99-1A44-4EBE-BE0D-A7ADE206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38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6F305BB-AE3F-4115-AD1F-5AB324F5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4375"/>
          </a:xfrm>
        </p:spPr>
        <p:txBody>
          <a:bodyPr/>
          <a:lstStyle/>
          <a:p>
            <a:r>
              <a:rPr lang="de-DE" dirty="0"/>
              <a:t>Kausalität im Gehirn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1F0ECC0-791E-413B-91A3-192CA0F3B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0175"/>
                <a:ext cx="9601200" cy="4467225"/>
              </a:xfrm>
            </p:spPr>
            <p:txBody>
              <a:bodyPr/>
              <a:lstStyle/>
              <a:p>
                <a:r>
                  <a:rPr lang="de-DE" dirty="0"/>
                  <a:t>„Das Essen riecht schlecht. Daher ist es schlecht für mich, also sollte ich es nicht mehr essen.“</a:t>
                </a:r>
              </a:p>
              <a:p>
                <a:pPr lvl="1"/>
                <a:r>
                  <a:rPr lang="de-DE" dirty="0"/>
                  <a:t>einfach</a:t>
                </a:r>
              </a:p>
              <a:p>
                <a:pPr lvl="1"/>
                <a:r>
                  <a:rPr lang="de-DE" dirty="0"/>
                  <a:t>nicht allgemein zutreffend</a:t>
                </a:r>
              </a:p>
              <a:p>
                <a:pPr lvl="1"/>
                <a:r>
                  <a:rPr lang="de-DE" dirty="0"/>
                  <a:t>in vielen Situationen ausreichend</a:t>
                </a:r>
              </a:p>
              <a:p>
                <a:r>
                  <a:rPr lang="de-DE" dirty="0"/>
                  <a:t>„Der Geruch von A deutet darauf hin, dass sich die Chemikalie B gebildet hat, die in meinem Körper zu C führt, was schlecht für mich ist. Also sollte ich A nicht essen.“</a:t>
                </a:r>
              </a:p>
              <a:p>
                <a:pPr lvl="1"/>
                <a:r>
                  <a:rPr lang="de-DE" dirty="0"/>
                  <a:t>kompliziert</a:t>
                </a:r>
              </a:p>
              <a:p>
                <a:pPr lvl="1"/>
                <a:r>
                  <a:rPr lang="de-DE" dirty="0"/>
                  <a:t>allgemeines Schema</a:t>
                </a:r>
              </a:p>
              <a:p>
                <a:pPr lvl="1"/>
                <a:r>
                  <a:rPr lang="de-DE" dirty="0"/>
                  <a:t>zu aufwändig</a:t>
                </a:r>
              </a:p>
              <a:p>
                <a:pPr>
                  <a:buFont typeface="Cambria Math" panose="02040503050406030204" pitchFamily="18" charset="0"/>
                  <a:buChar char="⇒"/>
                </a:pPr>
                <a:r>
                  <a:rPr lang="de-DE" dirty="0"/>
                  <a:t>Wir konstruieren Kausalität als etwas, das unsere Überlegungen vereinfacht</a:t>
                </a:r>
              </a:p>
              <a:p>
                <a:pPr>
                  <a:buFont typeface="Cambria Math" panose="02040503050406030204" pitchFamily="18" charset="0"/>
                  <a:buChar char="⇒"/>
                </a:pPr>
                <a:r>
                  <a:rPr lang="de-DE" dirty="0"/>
                  <a:t>Versteckte Konzepte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dirty="0"/>
                  <a:t> Konstruierte Konzepte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1F0ECC0-791E-413B-91A3-192CA0F3B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0175"/>
                <a:ext cx="9601200" cy="4467225"/>
              </a:xfrm>
              <a:blipFill>
                <a:blip r:embed="rId2"/>
                <a:stretch>
                  <a:fillRect l="-635" t="-1228" r="-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CBC98-2926-4FE3-8252-714C867A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D411D-AEEC-4249-9170-43BB23D0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A429C-E6CB-486A-9CAE-FE3CC0A0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176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66438DB-E79D-45E5-9A99-A0E7BB3C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Kausalität als neurales Netzwerk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A248A4-2784-425F-ADB4-945DDD0D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de-DE" sz="2000" dirty="0"/>
              <a:t>Fall 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Verstecktes Konzept: Güte von Essen</a:t>
            </a:r>
          </a:p>
          <a:p>
            <a:pPr>
              <a:spcAft>
                <a:spcPts val="0"/>
              </a:spcAft>
            </a:pPr>
            <a:r>
              <a:rPr lang="de-DE" sz="2000" dirty="0"/>
              <a:t>Fall 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Komplexe versteckte Konzepte</a:t>
            </a:r>
          </a:p>
          <a:p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3E877-D22D-48D0-B855-F2C71171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7747EE-8F06-4D16-8917-E32B8F28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041E62-9BD7-4467-8C2B-7503A314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29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B3381F-ACD2-4B51-94C8-182C8D9BECE1}"/>
              </a:ext>
            </a:extLst>
          </p:cNvPr>
          <p:cNvSpPr/>
          <p:nvPr/>
        </p:nvSpPr>
        <p:spPr>
          <a:xfrm>
            <a:off x="6096000" y="1174192"/>
            <a:ext cx="1438275" cy="118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Erscheinung des Essens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7BBB7D-02BC-47C4-B82D-BD712A9B7D5E}"/>
              </a:ext>
            </a:extLst>
          </p:cNvPr>
          <p:cNvSpPr/>
          <p:nvPr/>
        </p:nvSpPr>
        <p:spPr>
          <a:xfrm>
            <a:off x="8444865" y="1174192"/>
            <a:ext cx="1438275" cy="118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Ästhetisches Empfinden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B481697-7EE3-489C-8214-2F26CA1AB5BF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7534275" y="1764742"/>
            <a:ext cx="910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6FD79B96-B797-49E0-B5E2-EB55370B00AF}"/>
              </a:ext>
            </a:extLst>
          </p:cNvPr>
          <p:cNvSpPr/>
          <p:nvPr/>
        </p:nvSpPr>
        <p:spPr>
          <a:xfrm>
            <a:off x="10681286" y="1174192"/>
            <a:ext cx="1438275" cy="118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Entscheidung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E756D97-3E45-4842-A3FE-DC2DDF49BB9D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9883140" y="1764742"/>
            <a:ext cx="798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C7081B15-C829-4D05-B4FB-9AAD6EDD4593}"/>
              </a:ext>
            </a:extLst>
          </p:cNvPr>
          <p:cNvSpPr/>
          <p:nvPr/>
        </p:nvSpPr>
        <p:spPr>
          <a:xfrm>
            <a:off x="6095999" y="4098367"/>
            <a:ext cx="1438275" cy="118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Erscheinung des Essens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7B2EBD-EB6A-4948-92C6-DE0615E93E75}"/>
              </a:ext>
            </a:extLst>
          </p:cNvPr>
          <p:cNvSpPr/>
          <p:nvPr/>
        </p:nvSpPr>
        <p:spPr>
          <a:xfrm>
            <a:off x="8086725" y="2838450"/>
            <a:ext cx="1438275" cy="118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Vorhandene Chemikalien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32BC354-BC17-47F0-BB11-17DB1E119032}"/>
              </a:ext>
            </a:extLst>
          </p:cNvPr>
          <p:cNvSpPr txBox="1"/>
          <p:nvPr/>
        </p:nvSpPr>
        <p:spPr>
          <a:xfrm rot="5400000">
            <a:off x="8729090" y="4267748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…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57B6F95-0056-49BE-8629-C20F47606DA7}"/>
              </a:ext>
            </a:extLst>
          </p:cNvPr>
          <p:cNvSpPr/>
          <p:nvPr/>
        </p:nvSpPr>
        <p:spPr>
          <a:xfrm>
            <a:off x="8086725" y="5346943"/>
            <a:ext cx="1438275" cy="118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Vorhandene Chemikalien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1647ABD-05A9-4D86-9ACA-A873D8937E3B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534274" y="3429000"/>
            <a:ext cx="552451" cy="1259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3F790D2-A0BC-4943-9908-6AD720B8DA49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7534274" y="4688917"/>
            <a:ext cx="552451" cy="1248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2456FD9-D681-4890-ADA8-3FF044B3FC46}"/>
              </a:ext>
            </a:extLst>
          </p:cNvPr>
          <p:cNvSpPr/>
          <p:nvPr/>
        </p:nvSpPr>
        <p:spPr>
          <a:xfrm>
            <a:off x="10681285" y="4098367"/>
            <a:ext cx="1438275" cy="118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Entscheidung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4F7656-0076-4088-AFCC-A27DFE83D079}"/>
              </a:ext>
            </a:extLst>
          </p:cNvPr>
          <p:cNvCxnSpPr>
            <a:stCxn id="22" idx="3"/>
          </p:cNvCxnSpPr>
          <p:nvPr/>
        </p:nvCxnSpPr>
        <p:spPr>
          <a:xfrm>
            <a:off x="9525000" y="3429000"/>
            <a:ext cx="1156286" cy="1254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5770B29-6D85-455F-8C7C-23F570600E02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 flipV="1">
            <a:off x="9525000" y="4688917"/>
            <a:ext cx="1156285" cy="1248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7E8435B6-080E-4F16-83F7-5ECACBCB5A57}"/>
              </a:ext>
            </a:extLst>
          </p:cNvPr>
          <p:cNvSpPr/>
          <p:nvPr/>
        </p:nvSpPr>
        <p:spPr>
          <a:xfrm>
            <a:off x="9857624" y="3367961"/>
            <a:ext cx="605788" cy="1073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61A1539-3C32-452F-8A18-ED4196918119}"/>
              </a:ext>
            </a:extLst>
          </p:cNvPr>
          <p:cNvSpPr/>
          <p:nvPr/>
        </p:nvSpPr>
        <p:spPr>
          <a:xfrm>
            <a:off x="9743179" y="4736942"/>
            <a:ext cx="605788" cy="1073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0879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BE5D3-E85B-453A-A6AE-70871F0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Neuronen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BD3165-B9F3-4040-B6F1-F96AFEC8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470991"/>
            <a:ext cx="4241248" cy="43964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2400" dirty="0"/>
              <a:t>Hauptbestandteile: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Dendriten</a:t>
            </a:r>
          </a:p>
          <a:p>
            <a:pPr lvl="1"/>
            <a:r>
              <a:rPr lang="de-DE" sz="1800" dirty="0"/>
              <a:t>empfangen Signale anderer Neuronen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Zellkörper</a:t>
            </a:r>
          </a:p>
          <a:p>
            <a:pPr lvl="1"/>
            <a:r>
              <a:rPr lang="de-DE" sz="1800" dirty="0"/>
              <a:t>vielfältige Aufgaben (z. B. Transkription)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Axon</a:t>
            </a:r>
          </a:p>
          <a:p>
            <a:pPr lvl="1"/>
            <a:r>
              <a:rPr lang="de-DE" sz="1800" dirty="0"/>
              <a:t>leitet Signal weiter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Axonterminal</a:t>
            </a:r>
            <a:endParaRPr lang="de-DE" sz="2000" dirty="0"/>
          </a:p>
          <a:p>
            <a:pPr lvl="1"/>
            <a:r>
              <a:rPr lang="de-DE" sz="1800" dirty="0"/>
              <a:t>Signaltransmission an andere Neuronen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4F61F-9B69-40DE-B2C4-E728B67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3B64-28EA-4B29-B22D-E3508C4C6A17}" type="datetime1">
              <a:rPr lang="de-DE" smtClean="0"/>
              <a:t>12.04.2018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F4B1F-CF61-42C2-8685-3B1DE2D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0E290-9967-4B64-BCB6-1D79A478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3</a:t>
            </a:fld>
            <a:endParaRPr lang="de-DE"/>
          </a:p>
        </p:txBody>
      </p:sp>
      <p:pic>
        <p:nvPicPr>
          <p:cNvPr id="19" name="Grafik 1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2DE42B10-A0CC-488D-8185-211DC182F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28" y="0"/>
            <a:ext cx="6653972" cy="32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7724AF9-B135-4BEB-9790-4EA6E2FD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Unsupervised</a:t>
            </a:r>
            <a:r>
              <a:rPr lang="de-DE" dirty="0"/>
              <a:t> Learning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FDB6DF7-E8EB-452E-9DC8-CFB37CFE8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62101"/>
            <a:ext cx="4447786" cy="4305300"/>
          </a:xfrm>
        </p:spPr>
        <p:txBody>
          <a:bodyPr/>
          <a:lstStyle/>
          <a:p>
            <a:r>
              <a:rPr lang="de-DE" dirty="0"/>
              <a:t>Konstruktion von Ursachen ohne Zielvariable</a:t>
            </a:r>
          </a:p>
          <a:p>
            <a:r>
              <a:rPr lang="de-DE" dirty="0"/>
              <a:t>Bsp.: Sicht</a:t>
            </a:r>
          </a:p>
          <a:p>
            <a:pPr lvl="1"/>
            <a:r>
              <a:rPr lang="de-DE" dirty="0"/>
              <a:t>Orientierung</a:t>
            </a:r>
          </a:p>
          <a:p>
            <a:pPr lvl="1"/>
            <a:r>
              <a:rPr lang="de-DE" dirty="0"/>
              <a:t>Farbe</a:t>
            </a:r>
          </a:p>
          <a:p>
            <a:r>
              <a:rPr lang="de-DE" dirty="0"/>
              <a:t>Wie ähnlich ist das tatsächliche Bild zum Idealbild?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5E24A-1FAC-4616-83F2-FC0CC03F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3B64-28EA-4B29-B22D-E3508C4C6A17}" type="datetime1">
              <a:rPr lang="de-DE" smtClean="0"/>
              <a:t>12.04.2018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63662-4AC2-4C3A-9C98-C3175C0C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E7F724-4513-45B9-8FC0-79984543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30</a:t>
            </a:fld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6F8963-6292-4F11-B043-58B99E388D97}"/>
              </a:ext>
            </a:extLst>
          </p:cNvPr>
          <p:cNvSpPr/>
          <p:nvPr/>
        </p:nvSpPr>
        <p:spPr>
          <a:xfrm>
            <a:off x="7905750" y="1562101"/>
            <a:ext cx="3371850" cy="1781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C03646-2962-439D-B7DB-D61DAE6C941A}"/>
              </a:ext>
            </a:extLst>
          </p:cNvPr>
          <p:cNvSpPr/>
          <p:nvPr/>
        </p:nvSpPr>
        <p:spPr>
          <a:xfrm>
            <a:off x="7905750" y="4086227"/>
            <a:ext cx="3371850" cy="1781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891CB-AFBA-40E1-AE5B-96D2789DEE33}"/>
              </a:ext>
            </a:extLst>
          </p:cNvPr>
          <p:cNvSpPr/>
          <p:nvPr/>
        </p:nvSpPr>
        <p:spPr>
          <a:xfrm>
            <a:off x="7905750" y="1828800"/>
            <a:ext cx="3371850" cy="4667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D70F840-F391-4583-82FC-2C08ADCEA6CF}"/>
              </a:ext>
            </a:extLst>
          </p:cNvPr>
          <p:cNvSpPr/>
          <p:nvPr/>
        </p:nvSpPr>
        <p:spPr>
          <a:xfrm>
            <a:off x="7905750" y="2562224"/>
            <a:ext cx="3371850" cy="4667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F07605C-7C5F-4585-9C71-EC282A846E49}"/>
              </a:ext>
            </a:extLst>
          </p:cNvPr>
          <p:cNvSpPr/>
          <p:nvPr/>
        </p:nvSpPr>
        <p:spPr>
          <a:xfrm>
            <a:off x="7905750" y="4431605"/>
            <a:ext cx="3371850" cy="4667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A273459-31E1-4DF1-B1C6-BF06F0E0EBCA}"/>
              </a:ext>
            </a:extLst>
          </p:cNvPr>
          <p:cNvSpPr/>
          <p:nvPr/>
        </p:nvSpPr>
        <p:spPr>
          <a:xfrm>
            <a:off x="7905750" y="5129412"/>
            <a:ext cx="3371850" cy="4667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87E811-16B5-43B5-AA67-2125C7A30A9E}"/>
              </a:ext>
            </a:extLst>
          </p:cNvPr>
          <p:cNvSpPr/>
          <p:nvPr/>
        </p:nvSpPr>
        <p:spPr>
          <a:xfrm>
            <a:off x="9174394" y="4219576"/>
            <a:ext cx="969731" cy="15003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B9907DF-9A53-4AEF-A2FC-879D08523A14}"/>
              </a:ext>
            </a:extLst>
          </p:cNvPr>
          <p:cNvSpPr/>
          <p:nvPr/>
        </p:nvSpPr>
        <p:spPr>
          <a:xfrm>
            <a:off x="9472736" y="4086227"/>
            <a:ext cx="376114" cy="17811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49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15F4-884C-46C3-8046-5A24C42A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Coding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0E6FA6-365B-485E-98AB-149A32C6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A4B5-E2A6-48BD-8B6F-1226D168FE5A}" type="datetime1">
              <a:rPr lang="de-DE" smtClean="0"/>
              <a:t>12.04.2018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659C2-3902-4909-812C-0A1935F2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9F024-5E9E-4F9E-9630-4DCB947E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31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2E239753-58EC-44B4-862D-95BC723FBCF3}"/>
                  </a:ext>
                </a:extLst>
              </p:cNvPr>
              <p:cNvSpPr/>
              <p:nvPr/>
            </p:nvSpPr>
            <p:spPr>
              <a:xfrm>
                <a:off x="2595222" y="1838325"/>
                <a:ext cx="990600" cy="8953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2E239753-58EC-44B4-862D-95BC723FB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222" y="1838325"/>
                <a:ext cx="990600" cy="895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E57B59B7-DB9C-400E-9BC5-222BECF1BB02}"/>
                  </a:ext>
                </a:extLst>
              </p:cNvPr>
              <p:cNvSpPr/>
              <p:nvPr/>
            </p:nvSpPr>
            <p:spPr>
              <a:xfrm>
                <a:off x="2595222" y="5138936"/>
                <a:ext cx="990600" cy="8953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E57B59B7-DB9C-400E-9BC5-222BECF1B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222" y="5138936"/>
                <a:ext cx="990600" cy="895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A901EAA-0F48-47B6-B179-8F36F411E765}"/>
                  </a:ext>
                </a:extLst>
              </p:cNvPr>
              <p:cNvSpPr/>
              <p:nvPr/>
            </p:nvSpPr>
            <p:spPr>
              <a:xfrm>
                <a:off x="4976472" y="2286000"/>
                <a:ext cx="990600" cy="8953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A901EAA-0F48-47B6-B179-8F36F411E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472" y="2286000"/>
                <a:ext cx="990600" cy="895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DB65ECE-11D6-4A19-B02D-5BF9C95B3698}"/>
                  </a:ext>
                </a:extLst>
              </p:cNvPr>
              <p:cNvSpPr/>
              <p:nvPr/>
            </p:nvSpPr>
            <p:spPr>
              <a:xfrm>
                <a:off x="4976472" y="4691261"/>
                <a:ext cx="990600" cy="8953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DB65ECE-11D6-4A19-B02D-5BF9C95B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472" y="4691261"/>
                <a:ext cx="990600" cy="895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08DBFAC3-6E95-4748-AC48-8D534890BCEC}"/>
                  </a:ext>
                </a:extLst>
              </p:cNvPr>
              <p:cNvSpPr/>
              <p:nvPr/>
            </p:nvSpPr>
            <p:spPr>
              <a:xfrm>
                <a:off x="9672296" y="2691011"/>
                <a:ext cx="990600" cy="8953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08DBFAC3-6E95-4748-AC48-8D534890B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296" y="2691011"/>
                <a:ext cx="990600" cy="895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01B8419-33B7-4644-816D-7E43AA04DDF9}"/>
                  </a:ext>
                </a:extLst>
              </p:cNvPr>
              <p:cNvSpPr/>
              <p:nvPr/>
            </p:nvSpPr>
            <p:spPr>
              <a:xfrm>
                <a:off x="9672296" y="4572198"/>
                <a:ext cx="990600" cy="8953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01B8419-33B7-4644-816D-7E43AA04D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296" y="4572198"/>
                <a:ext cx="990600" cy="895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31A23E-B1E6-47D2-BD9D-AC1F592C97E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585822" y="2286000"/>
            <a:ext cx="139065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15068BC-CF5C-4E03-8C6F-69B05B3E0947}"/>
              </a:ext>
            </a:extLst>
          </p:cNvPr>
          <p:cNvCxnSpPr>
            <a:endCxn id="8" idx="1"/>
          </p:cNvCxnSpPr>
          <p:nvPr/>
        </p:nvCxnSpPr>
        <p:spPr>
          <a:xfrm flipV="1">
            <a:off x="3585822" y="2733675"/>
            <a:ext cx="1390650" cy="53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1E807F3-4D96-4890-976A-2BE2E2316F23}"/>
              </a:ext>
            </a:extLst>
          </p:cNvPr>
          <p:cNvSpPr txBox="1"/>
          <p:nvPr/>
        </p:nvSpPr>
        <p:spPr>
          <a:xfrm rot="5400000">
            <a:off x="2923696" y="3275801"/>
            <a:ext cx="949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…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4E81E0A-A920-4A80-9F4A-73F93282EB63}"/>
              </a:ext>
            </a:extLst>
          </p:cNvPr>
          <p:cNvSpPr txBox="1"/>
          <p:nvPr/>
        </p:nvSpPr>
        <p:spPr>
          <a:xfrm rot="5400000">
            <a:off x="5163542" y="3275801"/>
            <a:ext cx="949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…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F97A7BE-2C3C-42D4-84A0-FD65BE8D3317}"/>
              </a:ext>
            </a:extLst>
          </p:cNvPr>
          <p:cNvSpPr txBox="1"/>
          <p:nvPr/>
        </p:nvSpPr>
        <p:spPr>
          <a:xfrm>
            <a:off x="7511454" y="2981325"/>
            <a:ext cx="949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…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952D574-78DE-499C-A9C9-CAD910414117}"/>
              </a:ext>
            </a:extLst>
          </p:cNvPr>
          <p:cNvSpPr txBox="1"/>
          <p:nvPr/>
        </p:nvSpPr>
        <p:spPr>
          <a:xfrm rot="5400000">
            <a:off x="9938369" y="3417560"/>
            <a:ext cx="949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…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5E52641-119A-40F1-960D-B9177F15DE88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585822" y="5138936"/>
            <a:ext cx="139065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F5879BE-D1B4-4F36-9121-6A95355D3ED7}"/>
              </a:ext>
            </a:extLst>
          </p:cNvPr>
          <p:cNvCxnSpPr>
            <a:endCxn id="9" idx="1"/>
          </p:cNvCxnSpPr>
          <p:nvPr/>
        </p:nvCxnSpPr>
        <p:spPr>
          <a:xfrm>
            <a:off x="3585822" y="4705549"/>
            <a:ext cx="1390650" cy="43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7CE02-5294-4F4F-8649-039B994585BC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585822" y="3670653"/>
            <a:ext cx="1390650" cy="26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33ED689-EC53-4BD9-8931-B6B1DA459E55}"/>
              </a:ext>
            </a:extLst>
          </p:cNvPr>
          <p:cNvCxnSpPr>
            <a:endCxn id="17" idx="2"/>
          </p:cNvCxnSpPr>
          <p:nvPr/>
        </p:nvCxnSpPr>
        <p:spPr>
          <a:xfrm flipV="1">
            <a:off x="3585822" y="3937521"/>
            <a:ext cx="1390650" cy="23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DE9DE20-C52F-43E8-B078-87DD146E6613}"/>
              </a:ext>
            </a:extLst>
          </p:cNvPr>
          <p:cNvCxnSpPr>
            <a:stCxn id="8" idx="3"/>
          </p:cNvCxnSpPr>
          <p:nvPr/>
        </p:nvCxnSpPr>
        <p:spPr>
          <a:xfrm>
            <a:off x="5967072" y="2733675"/>
            <a:ext cx="1363208" cy="47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0834A1A-3D2E-42A8-A39B-D6B9EFF91ED1}"/>
              </a:ext>
            </a:extLst>
          </p:cNvPr>
          <p:cNvCxnSpPr>
            <a:stCxn id="9" idx="3"/>
          </p:cNvCxnSpPr>
          <p:nvPr/>
        </p:nvCxnSpPr>
        <p:spPr>
          <a:xfrm flipV="1">
            <a:off x="5967072" y="4607603"/>
            <a:ext cx="1323974" cy="53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C9CCEB1-5863-4EAE-ABC5-5357C6E13D12}"/>
              </a:ext>
            </a:extLst>
          </p:cNvPr>
          <p:cNvCxnSpPr>
            <a:endCxn id="10" idx="1"/>
          </p:cNvCxnSpPr>
          <p:nvPr/>
        </p:nvCxnSpPr>
        <p:spPr>
          <a:xfrm>
            <a:off x="8460753" y="2999234"/>
            <a:ext cx="1211543" cy="13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6A1176-B860-4F78-8C4B-22E933A07ECB}"/>
              </a:ext>
            </a:extLst>
          </p:cNvPr>
          <p:cNvCxnSpPr>
            <a:endCxn id="10" idx="1"/>
          </p:cNvCxnSpPr>
          <p:nvPr/>
        </p:nvCxnSpPr>
        <p:spPr>
          <a:xfrm flipV="1">
            <a:off x="8460753" y="3138686"/>
            <a:ext cx="1211543" cy="28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8359623-B1C5-4028-9049-6C3F82FFD61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591550" y="4742611"/>
            <a:ext cx="1080746" cy="27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35F03B08-2BA0-46CF-9522-0E5E4793E47C}"/>
              </a:ext>
            </a:extLst>
          </p:cNvPr>
          <p:cNvCxnSpPr>
            <a:endCxn id="11" idx="1"/>
          </p:cNvCxnSpPr>
          <p:nvPr/>
        </p:nvCxnSpPr>
        <p:spPr>
          <a:xfrm flipV="1">
            <a:off x="8591550" y="5019873"/>
            <a:ext cx="1080746" cy="15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2CB133-5B11-41D8-AB8C-7E1DB0CFBE75}"/>
              </a:ext>
            </a:extLst>
          </p:cNvPr>
          <p:cNvCxnSpPr>
            <a:cxnSpLocks/>
          </p:cNvCxnSpPr>
          <p:nvPr/>
        </p:nvCxnSpPr>
        <p:spPr>
          <a:xfrm>
            <a:off x="5967072" y="3709428"/>
            <a:ext cx="1390650" cy="26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F8FD5E0-64E8-4C80-8271-1880E99ED9E7}"/>
              </a:ext>
            </a:extLst>
          </p:cNvPr>
          <p:cNvCxnSpPr/>
          <p:nvPr/>
        </p:nvCxnSpPr>
        <p:spPr>
          <a:xfrm flipV="1">
            <a:off x="5967072" y="3976296"/>
            <a:ext cx="1390650" cy="23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3323EA6-A4D2-4B2E-B7C0-E405DB3A95BC}"/>
              </a:ext>
            </a:extLst>
          </p:cNvPr>
          <p:cNvCxnSpPr>
            <a:cxnSpLocks/>
          </p:cNvCxnSpPr>
          <p:nvPr/>
        </p:nvCxnSpPr>
        <p:spPr>
          <a:xfrm>
            <a:off x="8476170" y="3834097"/>
            <a:ext cx="1390650" cy="26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0CE2B57-22AA-47CF-84EC-5B5BB7F8AC44}"/>
              </a:ext>
            </a:extLst>
          </p:cNvPr>
          <p:cNvCxnSpPr/>
          <p:nvPr/>
        </p:nvCxnSpPr>
        <p:spPr>
          <a:xfrm flipV="1">
            <a:off x="8476170" y="4100965"/>
            <a:ext cx="1390650" cy="23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D4008E2A-9A73-493B-B40C-9BC8F646C5B3}"/>
                  </a:ext>
                </a:extLst>
              </p:cNvPr>
              <p:cNvSpPr txBox="1"/>
              <p:nvPr/>
            </p:nvSpPr>
            <p:spPr>
              <a:xfrm>
                <a:off x="7029450" y="1543050"/>
                <a:ext cx="40395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Wie gut lässt sich Schicht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durch Schicht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/>
                  <a:t> erfassen?</a:t>
                </a: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D4008E2A-9A73-493B-B40C-9BC8F646C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50" y="1543050"/>
                <a:ext cx="4039578" cy="646331"/>
              </a:xfrm>
              <a:prstGeom prst="rect">
                <a:avLst/>
              </a:prstGeom>
              <a:blipFill>
                <a:blip r:embed="rId8"/>
                <a:stretch>
                  <a:fillRect l="-1207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081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826BB-2173-4792-9D5D-F4B486C7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Backpropagation durch </a:t>
            </a:r>
            <a:r>
              <a:rPr lang="de-DE" dirty="0" err="1"/>
              <a:t>Predictive</a:t>
            </a:r>
            <a:r>
              <a:rPr lang="de-DE" dirty="0"/>
              <a:t> Coding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FC6059-933A-4292-AFAD-215DA0A87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Whittington &amp; </a:t>
            </a:r>
            <a:r>
              <a:rPr lang="de-DE" dirty="0" err="1"/>
              <a:t>Bogacz</a:t>
            </a:r>
            <a:r>
              <a:rPr lang="de-DE" dirty="0"/>
              <a:t> 2017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71363-207A-4FAB-AD0E-0393DCAD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CCD4C-8B6B-4818-A57A-46350F6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1C761D-6FDC-4361-9431-790AC531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42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F5633-9571-41DC-A252-E4BCBBF6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Gewichtssymmetrie in Backpropagation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CF2DB-4C1A-4A42-A078-31D1974F7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Liao et al. 2016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D9B67-F591-44F2-A7FE-3CBD1EFC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082E85-2ECD-46E5-B37D-E86514F0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301E7-2886-4F88-9408-402C73F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BE5D3-E85B-453A-A6AE-70871F0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Neuronen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BD3165-B9F3-4040-B6F1-F96AFEC8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470991"/>
            <a:ext cx="4241248" cy="43964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2400" dirty="0"/>
              <a:t>Hauptbestandteile: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Dendriten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Zellkörper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Axon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Axonterminal</a:t>
            </a:r>
            <a:endParaRPr lang="de-DE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/>
              <a:t>Signalübertragung: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Aktionspotential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Amplitude signalunabhängig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Frequenz signalabhängig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stochastisch</a:t>
            </a: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4F61F-9B69-40DE-B2C4-E728B67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3B64-28EA-4B29-B22D-E3508C4C6A17}" type="datetime1">
              <a:rPr lang="de-DE" smtClean="0"/>
              <a:t>12.04.2018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F4B1F-CF61-42C2-8685-3B1DE2D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0E290-9967-4B64-BCB6-1D79A478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4</a:t>
            </a:fld>
            <a:endParaRPr lang="de-DE"/>
          </a:p>
        </p:txBody>
      </p:sp>
      <p:pic>
        <p:nvPicPr>
          <p:cNvPr id="19" name="Grafik 1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2DE42B10-A0CC-488D-8185-211DC182F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28" y="0"/>
            <a:ext cx="6653972" cy="3254660"/>
          </a:xfrm>
          <a:prstGeom prst="rect">
            <a:avLst/>
          </a:prstGeom>
        </p:spPr>
      </p:pic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2C5691ED-81B8-485C-9E2B-B19B3F5F3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27" y="3254660"/>
            <a:ext cx="3667816" cy="3617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Grafik 11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229AF8D8-7EF0-4DFE-BD33-AC57CE4B38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1"/>
          <a:stretch/>
        </p:blipFill>
        <p:spPr>
          <a:xfrm>
            <a:off x="9205843" y="3254660"/>
            <a:ext cx="1794987" cy="36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BE5D3-E85B-453A-A6AE-70871F0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Neuronen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BD3165-B9F3-4040-B6F1-F96AFEC8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470991"/>
            <a:ext cx="4241248" cy="439640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de-DE" sz="2400" dirty="0"/>
              <a:t>Hauptbestandteile: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Dendriten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Zellkörper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Axon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Axonterminal</a:t>
            </a:r>
            <a:endParaRPr lang="de-DE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/>
              <a:t>Signalübertragung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/>
              <a:t>Synapsen: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übertragen Signale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skalieren Signale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Wirken </a:t>
            </a:r>
            <a:r>
              <a:rPr lang="de-DE" sz="2000" dirty="0" err="1"/>
              <a:t>exitatorisch</a:t>
            </a:r>
            <a:r>
              <a:rPr lang="de-DE" sz="2000" dirty="0"/>
              <a:t> oder inhibitorisch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endParaRPr lang="de-DE" sz="2000" dirty="0"/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4F61F-9B69-40DE-B2C4-E728B67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3B64-28EA-4B29-B22D-E3508C4C6A17}" type="datetime1">
              <a:rPr lang="de-DE" smtClean="0"/>
              <a:t>12.04.2018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F4B1F-CF61-42C2-8685-3B1DE2D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0E290-9967-4B64-BCB6-1D79A478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5EF4D7D-447F-4ECA-B51E-BEDE76957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923" y="275304"/>
            <a:ext cx="6159867" cy="20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1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BE5D3-E85B-453A-A6AE-70871F0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Modellierung</a:t>
            </a:r>
            <a:endParaRPr lang="de-DE" sz="32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4F61F-9B69-40DE-B2C4-E728B67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3B64-28EA-4B29-B22D-E3508C4C6A17}" type="datetime1">
              <a:rPr lang="de-DE" smtClean="0"/>
              <a:t>12.04.2018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F4B1F-CF61-42C2-8685-3B1DE2D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0E290-9967-4B64-BCB6-1D79A478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58CA18-07C5-4D7B-A8BA-03EFB57CA258}"/>
                  </a:ext>
                </a:extLst>
              </p:cNvPr>
              <p:cNvSpPr/>
              <p:nvPr/>
            </p:nvSpPr>
            <p:spPr>
              <a:xfrm>
                <a:off x="9384891" y="1897626"/>
                <a:ext cx="1376516" cy="33429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sz="6600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58CA18-07C5-4D7B-A8BA-03EFB57CA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91" y="1897626"/>
                <a:ext cx="1376516" cy="3342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89EB6D8-E198-446A-97C9-6F97FD5CAC50}"/>
                  </a:ext>
                </a:extLst>
              </p:cNvPr>
              <p:cNvSpPr/>
              <p:nvPr/>
            </p:nvSpPr>
            <p:spPr>
              <a:xfrm>
                <a:off x="7546261" y="1887794"/>
                <a:ext cx="1838630" cy="11208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6600" dirty="0"/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89EB6D8-E198-446A-97C9-6F97FD5CA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1" y="1887794"/>
                <a:ext cx="1838630" cy="1120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B67B3AD1-68C2-4FA2-BF2B-CF5AB7764BF8}"/>
                  </a:ext>
                </a:extLst>
              </p:cNvPr>
              <p:cNvSpPr/>
              <p:nvPr/>
            </p:nvSpPr>
            <p:spPr>
              <a:xfrm>
                <a:off x="7546261" y="4119717"/>
                <a:ext cx="1838630" cy="11208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600" b="0" dirty="0"/>
                  <a:t>o</a:t>
                </a:r>
                <a14:m>
                  <m:oMath xmlns:m="http://schemas.openxmlformats.org/officeDocument/2006/math"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6600" dirty="0"/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B67B3AD1-68C2-4FA2-BF2B-CF5AB7764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1" y="4119717"/>
                <a:ext cx="1838630" cy="1120877"/>
              </a:xfrm>
              <a:prstGeom prst="rect">
                <a:avLst/>
              </a:prstGeom>
              <a:blipFill>
                <a:blip r:embed="rId5"/>
                <a:stretch>
                  <a:fillRect l="-21523" t="-18478" b="-40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8292E4F1-11F2-4C91-AA64-7B334BA6E7A0}"/>
                  </a:ext>
                </a:extLst>
              </p:cNvPr>
              <p:cNvSpPr/>
              <p:nvPr/>
            </p:nvSpPr>
            <p:spPr>
              <a:xfrm>
                <a:off x="7585588" y="3163529"/>
                <a:ext cx="1681316" cy="798871"/>
              </a:xfrm>
              <a:prstGeom prst="downArrow">
                <a:avLst>
                  <a:gd name="adj1" fmla="val 50000"/>
                  <a:gd name="adj2" fmla="val 456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8292E4F1-11F2-4C91-AA64-7B334BA6E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588" y="3163529"/>
                <a:ext cx="1681316" cy="798871"/>
              </a:xfrm>
              <a:prstGeom prst="downArrow">
                <a:avLst>
                  <a:gd name="adj1" fmla="val 50000"/>
                  <a:gd name="adj2" fmla="val 4569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A924F1E7-2014-43B7-A4B8-4ECDA48EEBD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9173" y="1396179"/>
              <a:ext cx="4560530" cy="5028780"/>
            </p:xfrm>
            <a:graphic>
              <a:graphicData uri="http://schemas.openxmlformats.org/drawingml/2006/table">
                <a:tbl>
                  <a:tblPr bandRow="1">
                    <a:tableStyleId>{69012ECD-51FC-41F1-AA8D-1B2483CD663E}</a:tableStyleId>
                  </a:tblPr>
                  <a:tblGrid>
                    <a:gridCol w="2200788">
                      <a:extLst>
                        <a:ext uri="{9D8B030D-6E8A-4147-A177-3AD203B41FA5}">
                          <a16:colId xmlns:a16="http://schemas.microsoft.com/office/drawing/2014/main" val="316244359"/>
                        </a:ext>
                      </a:extLst>
                    </a:gridCol>
                    <a:gridCol w="2359742">
                      <a:extLst>
                        <a:ext uri="{9D8B030D-6E8A-4147-A177-3AD203B41FA5}">
                          <a16:colId xmlns:a16="http://schemas.microsoft.com/office/drawing/2014/main" val="915583963"/>
                        </a:ext>
                      </a:extLst>
                    </a:gridCol>
                  </a:tblGrid>
                  <a:tr h="700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Neuron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Prozessoreinheit (PU)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529576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Aktionspotential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Zahl (z. B. reell)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773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Dendriten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Input von anderen Neuronen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576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Zellkörper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Transformation 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de-DE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3610958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Axon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Verbindung zu anderen PUs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33080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 err="1"/>
                            <a:t>Axonterminal</a:t>
                          </a:r>
                          <a:endParaRPr lang="de-DE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Output des Neurons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17000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Synaptische Skalierung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Mit 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oMath>
                          </a14:m>
                          <a:r>
                            <a:rPr lang="de-DE" sz="2000" dirty="0"/>
                            <a:t> gewichteter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293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A924F1E7-2014-43B7-A4B8-4ECDA48EEBD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9173" y="1396179"/>
              <a:ext cx="4560530" cy="5028780"/>
            </p:xfrm>
            <a:graphic>
              <a:graphicData uri="http://schemas.openxmlformats.org/drawingml/2006/table">
                <a:tbl>
                  <a:tblPr bandRow="1">
                    <a:tableStyleId>{69012ECD-51FC-41F1-AA8D-1B2483CD663E}</a:tableStyleId>
                  </a:tblPr>
                  <a:tblGrid>
                    <a:gridCol w="2200788">
                      <a:extLst>
                        <a:ext uri="{9D8B030D-6E8A-4147-A177-3AD203B41FA5}">
                          <a16:colId xmlns:a16="http://schemas.microsoft.com/office/drawing/2014/main" val="316244359"/>
                        </a:ext>
                      </a:extLst>
                    </a:gridCol>
                    <a:gridCol w="2359742">
                      <a:extLst>
                        <a:ext uri="{9D8B030D-6E8A-4147-A177-3AD203B41FA5}">
                          <a16:colId xmlns:a16="http://schemas.microsoft.com/office/drawing/2014/main" val="91558396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Neuron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Prozessoreinheit (PU)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529576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Aktionspotential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Zahl (z. B. reell)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7736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Dendriten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Input von anderen Neuronen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576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Zellkörper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93299" t="-323478" r="-258" b="-3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61095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Axon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Verbindung zu anderen PUs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33080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 err="1"/>
                            <a:t>Axonterminal</a:t>
                          </a:r>
                          <a:endParaRPr lang="de-DE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Output des Neurons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17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Synaptische Skalierung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93299" t="-623478" r="-258" b="-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2938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60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BE5D3-E85B-453A-A6AE-70871F0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Modellierung</a:t>
            </a:r>
            <a:endParaRPr lang="de-DE" sz="32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4F61F-9B69-40DE-B2C4-E728B67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3B64-28EA-4B29-B22D-E3508C4C6A17}" type="datetime1">
              <a:rPr lang="de-DE" smtClean="0"/>
              <a:t>12.04.2018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F4B1F-CF61-42C2-8685-3B1DE2D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0E290-9967-4B64-BCB6-1D79A478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8B5E25A4-8BEE-4F95-8705-72C80BADCB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9173" y="1396179"/>
              <a:ext cx="4560530" cy="5028780"/>
            </p:xfrm>
            <a:graphic>
              <a:graphicData uri="http://schemas.openxmlformats.org/drawingml/2006/table">
                <a:tbl>
                  <a:tblPr bandRow="1">
                    <a:tableStyleId>{69012ECD-51FC-41F1-AA8D-1B2483CD663E}</a:tableStyleId>
                  </a:tblPr>
                  <a:tblGrid>
                    <a:gridCol w="2200788">
                      <a:extLst>
                        <a:ext uri="{9D8B030D-6E8A-4147-A177-3AD203B41FA5}">
                          <a16:colId xmlns:a16="http://schemas.microsoft.com/office/drawing/2014/main" val="316244359"/>
                        </a:ext>
                      </a:extLst>
                    </a:gridCol>
                    <a:gridCol w="2359742">
                      <a:extLst>
                        <a:ext uri="{9D8B030D-6E8A-4147-A177-3AD203B41FA5}">
                          <a16:colId xmlns:a16="http://schemas.microsoft.com/office/drawing/2014/main" val="915583963"/>
                        </a:ext>
                      </a:extLst>
                    </a:gridCol>
                  </a:tblGrid>
                  <a:tr h="700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Neuron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Prozessoreinheit (PU)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529576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Aktionspotential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Zahl (z. B. reell)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773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Dendriten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Input von anderen Neuronen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576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Zellkörper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Transformation 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de-DE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3610958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Axon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Verbindung zu anderen PUs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33080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 err="1"/>
                            <a:t>Axonterminal</a:t>
                          </a:r>
                          <a:endParaRPr lang="de-DE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Output des Neurons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17000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Synaptische Skalierung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Mit 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oMath>
                          </a14:m>
                          <a:r>
                            <a:rPr lang="de-DE" sz="2000" dirty="0"/>
                            <a:t> gewichteter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293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8B5E25A4-8BEE-4F95-8705-72C80BADCB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9173" y="1396179"/>
              <a:ext cx="4560530" cy="5028780"/>
            </p:xfrm>
            <a:graphic>
              <a:graphicData uri="http://schemas.openxmlformats.org/drawingml/2006/table">
                <a:tbl>
                  <a:tblPr bandRow="1">
                    <a:tableStyleId>{69012ECD-51FC-41F1-AA8D-1B2483CD663E}</a:tableStyleId>
                  </a:tblPr>
                  <a:tblGrid>
                    <a:gridCol w="2200788">
                      <a:extLst>
                        <a:ext uri="{9D8B030D-6E8A-4147-A177-3AD203B41FA5}">
                          <a16:colId xmlns:a16="http://schemas.microsoft.com/office/drawing/2014/main" val="316244359"/>
                        </a:ext>
                      </a:extLst>
                    </a:gridCol>
                    <a:gridCol w="2359742">
                      <a:extLst>
                        <a:ext uri="{9D8B030D-6E8A-4147-A177-3AD203B41FA5}">
                          <a16:colId xmlns:a16="http://schemas.microsoft.com/office/drawing/2014/main" val="91558396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Neuron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Prozessoreinheit (PU)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529576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Aktionspotential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Zahl (z. B. reell)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7736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Dendriten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Input von anderen Neuronen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576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Zellkörper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3299" t="-323478" r="-258" b="-3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61095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Axon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Verbindung zu anderen PUs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33080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 err="1"/>
                            <a:t>Axonterminal</a:t>
                          </a:r>
                          <a:endParaRPr lang="de-DE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Output des Neurons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17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Synaptische Skalierung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3299" t="-623478" r="-258" b="-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2938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58CA18-07C5-4D7B-A8BA-03EFB57CA258}"/>
                  </a:ext>
                </a:extLst>
              </p:cNvPr>
              <p:cNvSpPr/>
              <p:nvPr/>
            </p:nvSpPr>
            <p:spPr>
              <a:xfrm>
                <a:off x="9384891" y="2268048"/>
                <a:ext cx="1376516" cy="22417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sz="6600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58CA18-07C5-4D7B-A8BA-03EFB57CA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91" y="2268048"/>
                <a:ext cx="1376516" cy="2241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89EB6D8-E198-446A-97C9-6F97FD5CAC50}"/>
                  </a:ext>
                </a:extLst>
              </p:cNvPr>
              <p:cNvSpPr/>
              <p:nvPr/>
            </p:nvSpPr>
            <p:spPr>
              <a:xfrm>
                <a:off x="7546261" y="2268048"/>
                <a:ext cx="1838630" cy="11208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6600" dirty="0"/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89EB6D8-E198-446A-97C9-6F97FD5CA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1" y="2268048"/>
                <a:ext cx="1838630" cy="1120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B67B3AD1-68C2-4FA2-BF2B-CF5AB7764BF8}"/>
                  </a:ext>
                </a:extLst>
              </p:cNvPr>
              <p:cNvSpPr/>
              <p:nvPr/>
            </p:nvSpPr>
            <p:spPr>
              <a:xfrm>
                <a:off x="7546261" y="3388925"/>
                <a:ext cx="1838630" cy="11208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600" b="0" dirty="0"/>
                  <a:t>o</a:t>
                </a:r>
                <a14:m>
                  <m:oMath xmlns:m="http://schemas.openxmlformats.org/officeDocument/2006/math"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6600" dirty="0"/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B67B3AD1-68C2-4FA2-BF2B-CF5AB7764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1" y="3388925"/>
                <a:ext cx="1838630" cy="1120877"/>
              </a:xfrm>
              <a:prstGeom prst="rect">
                <a:avLst/>
              </a:prstGeom>
              <a:blipFill>
                <a:blip r:embed="rId6"/>
                <a:stretch>
                  <a:fillRect l="-21523" t="-18478" b="-40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227903-4F05-49A9-BDF9-7ADAC357C24D}"/>
              </a:ext>
            </a:extLst>
          </p:cNvPr>
          <p:cNvCxnSpPr>
            <a:cxnSpLocks/>
          </p:cNvCxnSpPr>
          <p:nvPr/>
        </p:nvCxnSpPr>
        <p:spPr>
          <a:xfrm>
            <a:off x="7054808" y="776748"/>
            <a:ext cx="847788" cy="136088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654841E-5DE2-4ABD-A727-6A92CE7ED454}"/>
                  </a:ext>
                </a:extLst>
              </p:cNvPr>
              <p:cNvSpPr/>
              <p:nvPr/>
            </p:nvSpPr>
            <p:spPr>
              <a:xfrm>
                <a:off x="6181986" y="37848"/>
                <a:ext cx="1151381" cy="70792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654841E-5DE2-4ABD-A727-6A92CE7ED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986" y="37848"/>
                <a:ext cx="1151381" cy="7079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555CD8-ED0E-4D6F-9F8D-CF0F317B34B5}"/>
              </a:ext>
            </a:extLst>
          </p:cNvPr>
          <p:cNvCxnSpPr>
            <a:cxnSpLocks/>
          </p:cNvCxnSpPr>
          <p:nvPr/>
        </p:nvCxnSpPr>
        <p:spPr>
          <a:xfrm>
            <a:off x="8261638" y="798302"/>
            <a:ext cx="354417" cy="129089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636134C-2737-4F51-9F02-32BF49188B5B}"/>
                  </a:ext>
                </a:extLst>
              </p:cNvPr>
              <p:cNvSpPr/>
              <p:nvPr/>
            </p:nvSpPr>
            <p:spPr>
              <a:xfrm>
                <a:off x="10246323" y="68826"/>
                <a:ext cx="1221777" cy="70792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636134C-2737-4F51-9F02-32BF4918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323" y="68826"/>
                <a:ext cx="1221777" cy="7079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4B56BA-A732-41BA-844F-E4FDE315AC49}"/>
              </a:ext>
            </a:extLst>
          </p:cNvPr>
          <p:cNvCxnSpPr>
            <a:cxnSpLocks/>
          </p:cNvCxnSpPr>
          <p:nvPr/>
        </p:nvCxnSpPr>
        <p:spPr>
          <a:xfrm flipH="1">
            <a:off x="9074877" y="837729"/>
            <a:ext cx="220972" cy="125146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AC1D73E8-E97D-4498-B5DF-09852DDD1CE3}"/>
              </a:ext>
            </a:extLst>
          </p:cNvPr>
          <p:cNvSpPr txBox="1"/>
          <p:nvPr/>
        </p:nvSpPr>
        <p:spPr>
          <a:xfrm>
            <a:off x="8035820" y="0"/>
            <a:ext cx="15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…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ED475AC-C8A0-4725-B991-9A7063CCEA7C}"/>
              </a:ext>
            </a:extLst>
          </p:cNvPr>
          <p:cNvCxnSpPr>
            <a:cxnSpLocks/>
          </p:cNvCxnSpPr>
          <p:nvPr/>
        </p:nvCxnSpPr>
        <p:spPr>
          <a:xfrm flipH="1">
            <a:off x="9494960" y="898962"/>
            <a:ext cx="999445" cy="119023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C559FEA-FA4A-4C7F-885F-F3956909723C}"/>
                  </a:ext>
                </a:extLst>
              </p:cNvPr>
              <p:cNvSpPr txBox="1"/>
              <p:nvPr/>
            </p:nvSpPr>
            <p:spPr>
              <a:xfrm>
                <a:off x="6741213" y="1199987"/>
                <a:ext cx="592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C559FEA-FA4A-4C7F-885F-F3956909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213" y="1199987"/>
                <a:ext cx="592154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053C3C7-E70A-434B-9C6E-B7127FE90C79}"/>
                  </a:ext>
                </a:extLst>
              </p:cNvPr>
              <p:cNvSpPr txBox="1"/>
              <p:nvPr/>
            </p:nvSpPr>
            <p:spPr>
              <a:xfrm>
                <a:off x="10377784" y="1212914"/>
                <a:ext cx="592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053C3C7-E70A-434B-9C6E-B7127FE90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784" y="1212914"/>
                <a:ext cx="592154" cy="461665"/>
              </a:xfrm>
              <a:prstGeom prst="rect">
                <a:avLst/>
              </a:prstGeom>
              <a:blipFill>
                <a:blip r:embed="rId10"/>
                <a:stretch>
                  <a:fillRect l="-5102" b="-197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5ABDADEE-0FCB-41B1-894C-3FCFC281F8F6}"/>
                  </a:ext>
                </a:extLst>
              </p:cNvPr>
              <p:cNvSpPr/>
              <p:nvPr/>
            </p:nvSpPr>
            <p:spPr>
              <a:xfrm>
                <a:off x="6181985" y="5543424"/>
                <a:ext cx="1151381" cy="7079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5ABDADEE-0FCB-41B1-894C-3FCFC281F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985" y="5543424"/>
                <a:ext cx="1151381" cy="7079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3D6745C-E87D-41F2-85C9-1EC141D7FC44}"/>
              </a:ext>
            </a:extLst>
          </p:cNvPr>
          <p:cNvCxnSpPr>
            <a:cxnSpLocks/>
          </p:cNvCxnSpPr>
          <p:nvPr/>
        </p:nvCxnSpPr>
        <p:spPr>
          <a:xfrm flipH="1">
            <a:off x="6741214" y="4627542"/>
            <a:ext cx="1161382" cy="7680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29A468C-53D2-419A-A0B8-E17A9F0598DF}"/>
                  </a:ext>
                </a:extLst>
              </p:cNvPr>
              <p:cNvSpPr txBox="1"/>
              <p:nvPr/>
            </p:nvSpPr>
            <p:spPr>
              <a:xfrm>
                <a:off x="6729751" y="4509802"/>
                <a:ext cx="592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29A468C-53D2-419A-A0B8-E17A9F059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51" y="4509802"/>
                <a:ext cx="592154" cy="461665"/>
              </a:xfrm>
              <a:prstGeom prst="rect">
                <a:avLst/>
              </a:prstGeom>
              <a:blipFill>
                <a:blip r:embed="rId12"/>
                <a:stretch>
                  <a:fillRect l="-1031" b="-197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14EB2BF3-AC18-46B9-9210-E54226A779F9}"/>
                  </a:ext>
                </a:extLst>
              </p:cNvPr>
              <p:cNvSpPr/>
              <p:nvPr/>
            </p:nvSpPr>
            <p:spPr>
              <a:xfrm>
                <a:off x="10281520" y="5543424"/>
                <a:ext cx="1151381" cy="7079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14EB2BF3-AC18-46B9-9210-E54226A77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520" y="5543424"/>
                <a:ext cx="1151381" cy="70792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D68DBC0-FD21-4723-AF36-4C38F4275CE2}"/>
              </a:ext>
            </a:extLst>
          </p:cNvPr>
          <p:cNvCxnSpPr>
            <a:cxnSpLocks/>
          </p:cNvCxnSpPr>
          <p:nvPr/>
        </p:nvCxnSpPr>
        <p:spPr>
          <a:xfrm flipH="1">
            <a:off x="8181155" y="4627542"/>
            <a:ext cx="257691" cy="7981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6CDB566-C652-4A3A-A67E-CF36E2E7E08A}"/>
              </a:ext>
            </a:extLst>
          </p:cNvPr>
          <p:cNvCxnSpPr>
            <a:cxnSpLocks/>
          </p:cNvCxnSpPr>
          <p:nvPr/>
        </p:nvCxnSpPr>
        <p:spPr>
          <a:xfrm>
            <a:off x="9110107" y="4651560"/>
            <a:ext cx="185742" cy="7741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797EEAF-2ADC-4695-90EF-FE96F811CF82}"/>
              </a:ext>
            </a:extLst>
          </p:cNvPr>
          <p:cNvCxnSpPr>
            <a:cxnSpLocks/>
          </p:cNvCxnSpPr>
          <p:nvPr/>
        </p:nvCxnSpPr>
        <p:spPr>
          <a:xfrm>
            <a:off x="9644107" y="4651560"/>
            <a:ext cx="1117300" cy="7741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39CB8E9-D0D8-4007-9850-91572DF9BE4D}"/>
                  </a:ext>
                </a:extLst>
              </p:cNvPr>
              <p:cNvSpPr txBox="1"/>
              <p:nvPr/>
            </p:nvSpPr>
            <p:spPr>
              <a:xfrm>
                <a:off x="10385209" y="4671328"/>
                <a:ext cx="592154" cy="471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39CB8E9-D0D8-4007-9850-91572DF9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209" y="4671328"/>
                <a:ext cx="592154" cy="471155"/>
              </a:xfrm>
              <a:prstGeom prst="rect">
                <a:avLst/>
              </a:prstGeom>
              <a:blipFill>
                <a:blip r:embed="rId14"/>
                <a:stretch>
                  <a:fillRect l="-2062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feld 38">
            <a:extLst>
              <a:ext uri="{FF2B5EF4-FFF2-40B4-BE49-F238E27FC236}">
                <a16:creationId xmlns:a16="http://schemas.microsoft.com/office/drawing/2014/main" id="{2F6C62E2-0E03-4ABE-8C6C-09FE9C37C6D3}"/>
              </a:ext>
            </a:extLst>
          </p:cNvPr>
          <p:cNvSpPr txBox="1"/>
          <p:nvPr/>
        </p:nvSpPr>
        <p:spPr>
          <a:xfrm>
            <a:off x="8347098" y="5481905"/>
            <a:ext cx="15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78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1" grpId="0"/>
      <p:bldP spid="37" grpId="0"/>
      <p:bldP spid="23" grpId="0"/>
      <p:bldP spid="26" grpId="0" animBg="1"/>
      <p:bldP spid="30" grpId="0"/>
      <p:bldP spid="33" grpId="0" animBg="1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FFF6B-843F-4ECB-9D3B-684D25C9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Neurales Netzwerk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7F3BAC-352A-476A-90E8-CD4FDE4C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D5CEEC-F980-4B4E-B0E9-6DE73F60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0AD4A-A1BE-4C17-BAAC-3016357E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61C7B4A-449A-4F0A-8C64-EE516FCA0FB0}"/>
                  </a:ext>
                </a:extLst>
              </p:cNvPr>
              <p:cNvSpPr/>
              <p:nvPr/>
            </p:nvSpPr>
            <p:spPr>
              <a:xfrm>
                <a:off x="2107267" y="3308625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61C7B4A-449A-4F0A-8C64-EE516FCA0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7" y="3308625"/>
                <a:ext cx="1055584" cy="759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805F48E9-61C1-407A-997B-874201CF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47" y="1570520"/>
            <a:ext cx="962025" cy="96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6F4891C-2EB6-4A2C-B574-D85FFD4BD988}"/>
                  </a:ext>
                </a:extLst>
              </p:cNvPr>
              <p:cNvSpPr/>
              <p:nvPr/>
            </p:nvSpPr>
            <p:spPr>
              <a:xfrm>
                <a:off x="2107267" y="5287480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6F4891C-2EB6-4A2C-B574-D85FFD4BD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7" y="5287480"/>
                <a:ext cx="1055584" cy="759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80584B9D-320F-4A3A-AE32-21ED81637EAD}"/>
              </a:ext>
            </a:extLst>
          </p:cNvPr>
          <p:cNvSpPr txBox="1"/>
          <p:nvPr/>
        </p:nvSpPr>
        <p:spPr>
          <a:xfrm rot="5400000">
            <a:off x="2370418" y="4216283"/>
            <a:ext cx="96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2438F5F-6984-4011-A6B4-DD6B98736E3B}"/>
                  </a:ext>
                </a:extLst>
              </p:cNvPr>
              <p:cNvSpPr/>
              <p:nvPr/>
            </p:nvSpPr>
            <p:spPr>
              <a:xfrm>
                <a:off x="4857093" y="2928729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2438F5F-6984-4011-A6B4-DD6B98736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93" y="2928729"/>
                <a:ext cx="1055584" cy="759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081DB816-8E5E-4060-81EC-3E44026F7150}"/>
              </a:ext>
            </a:extLst>
          </p:cNvPr>
          <p:cNvSpPr txBox="1"/>
          <p:nvPr/>
        </p:nvSpPr>
        <p:spPr>
          <a:xfrm rot="5400000">
            <a:off x="4903873" y="4087764"/>
            <a:ext cx="96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0ACB688-62DD-48FB-BC38-0C7D176C83BA}"/>
                  </a:ext>
                </a:extLst>
              </p:cNvPr>
              <p:cNvSpPr/>
              <p:nvPr/>
            </p:nvSpPr>
            <p:spPr>
              <a:xfrm>
                <a:off x="4857093" y="5287479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0ACB688-62DD-48FB-BC38-0C7D176C8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93" y="5287479"/>
                <a:ext cx="1055584" cy="759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1A6D036-E1B4-4948-B1AA-E70D25ED4A5E}"/>
              </a:ext>
            </a:extLst>
          </p:cNvPr>
          <p:cNvCxnSpPr/>
          <p:nvPr/>
        </p:nvCxnSpPr>
        <p:spPr>
          <a:xfrm flipV="1">
            <a:off x="3251200" y="3388139"/>
            <a:ext cx="1448904" cy="30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39DD5B6-8D58-4A63-A79A-2E587E0A3091}"/>
              </a:ext>
            </a:extLst>
          </p:cNvPr>
          <p:cNvCxnSpPr>
            <a:cxnSpLocks/>
          </p:cNvCxnSpPr>
          <p:nvPr/>
        </p:nvCxnSpPr>
        <p:spPr>
          <a:xfrm>
            <a:off x="3313096" y="5605670"/>
            <a:ext cx="1493026" cy="29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0FCCB217-7ECD-42C2-9EC3-AB4178B6A9C6}"/>
                  </a:ext>
                </a:extLst>
              </p:cNvPr>
              <p:cNvSpPr/>
              <p:nvPr/>
            </p:nvSpPr>
            <p:spPr>
              <a:xfrm>
                <a:off x="7235858" y="3086229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0FCCB217-7ECD-42C2-9EC3-AB4178B6A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58" y="3086229"/>
                <a:ext cx="1055584" cy="759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4E806A7-0830-48CD-9660-8BD55C10DD83}"/>
                  </a:ext>
                </a:extLst>
              </p:cNvPr>
              <p:cNvSpPr/>
              <p:nvPr/>
            </p:nvSpPr>
            <p:spPr>
              <a:xfrm>
                <a:off x="7235858" y="4252135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4E806A7-0830-48CD-9660-8BD55C10D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58" y="4252135"/>
                <a:ext cx="1055584" cy="759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4B6BD272-5D2E-4C8C-AF01-5AA7FBD9C83F}"/>
                  </a:ext>
                </a:extLst>
              </p:cNvPr>
              <p:cNvSpPr/>
              <p:nvPr/>
            </p:nvSpPr>
            <p:spPr>
              <a:xfrm>
                <a:off x="7235858" y="5287478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4B6BD272-5D2E-4C8C-AF01-5AA7FBD9C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58" y="5287478"/>
                <a:ext cx="1055584" cy="759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FA18EE9-E8F2-404A-A0E4-09A7CBF34CC4}"/>
              </a:ext>
            </a:extLst>
          </p:cNvPr>
          <p:cNvCxnSpPr>
            <a:cxnSpLocks/>
          </p:cNvCxnSpPr>
          <p:nvPr/>
        </p:nvCxnSpPr>
        <p:spPr>
          <a:xfrm flipV="1">
            <a:off x="3319840" y="5069091"/>
            <a:ext cx="1380264" cy="53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0EFF9FF-DE56-4869-AA64-A1D0D3847888}"/>
              </a:ext>
            </a:extLst>
          </p:cNvPr>
          <p:cNvCxnSpPr>
            <a:cxnSpLocks/>
          </p:cNvCxnSpPr>
          <p:nvPr/>
        </p:nvCxnSpPr>
        <p:spPr>
          <a:xfrm flipV="1">
            <a:off x="3319840" y="4382608"/>
            <a:ext cx="1380264" cy="1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499818F-630E-4131-A5FF-8A8B70D0D9F8}"/>
              </a:ext>
            </a:extLst>
          </p:cNvPr>
          <p:cNvCxnSpPr>
            <a:cxnSpLocks/>
          </p:cNvCxnSpPr>
          <p:nvPr/>
        </p:nvCxnSpPr>
        <p:spPr>
          <a:xfrm flipV="1">
            <a:off x="3319840" y="3388139"/>
            <a:ext cx="1351723" cy="221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871816A-F4C0-4657-A565-E1F6B77784A0}"/>
              </a:ext>
            </a:extLst>
          </p:cNvPr>
          <p:cNvCxnSpPr>
            <a:cxnSpLocks/>
          </p:cNvCxnSpPr>
          <p:nvPr/>
        </p:nvCxnSpPr>
        <p:spPr>
          <a:xfrm>
            <a:off x="3285520" y="3685208"/>
            <a:ext cx="1414584" cy="68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2878DA1-5E33-47BF-932A-7CCF95B1D420}"/>
              </a:ext>
            </a:extLst>
          </p:cNvPr>
          <p:cNvCxnSpPr>
            <a:cxnSpLocks/>
          </p:cNvCxnSpPr>
          <p:nvPr/>
        </p:nvCxnSpPr>
        <p:spPr>
          <a:xfrm>
            <a:off x="3285520" y="3677604"/>
            <a:ext cx="1414584" cy="140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864222C-AC8C-42E5-8294-2401E0210AB9}"/>
              </a:ext>
            </a:extLst>
          </p:cNvPr>
          <p:cNvCxnSpPr>
            <a:cxnSpLocks/>
          </p:cNvCxnSpPr>
          <p:nvPr/>
        </p:nvCxnSpPr>
        <p:spPr>
          <a:xfrm>
            <a:off x="3285520" y="3696124"/>
            <a:ext cx="1502933" cy="21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56E8CA9-3B97-4772-A310-DC9D24539DA7}"/>
              </a:ext>
            </a:extLst>
          </p:cNvPr>
          <p:cNvCxnSpPr>
            <a:cxnSpLocks/>
          </p:cNvCxnSpPr>
          <p:nvPr/>
        </p:nvCxnSpPr>
        <p:spPr>
          <a:xfrm>
            <a:off x="6001026" y="3362107"/>
            <a:ext cx="1110974" cy="17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D789626-D64D-40C8-8CAD-36D8D024F03F}"/>
              </a:ext>
            </a:extLst>
          </p:cNvPr>
          <p:cNvCxnSpPr>
            <a:cxnSpLocks/>
          </p:cNvCxnSpPr>
          <p:nvPr/>
        </p:nvCxnSpPr>
        <p:spPr>
          <a:xfrm>
            <a:off x="6018780" y="3362107"/>
            <a:ext cx="1049046" cy="126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918C24F-9B81-4CFC-93AA-0DEAAAA183CC}"/>
              </a:ext>
            </a:extLst>
          </p:cNvPr>
          <p:cNvCxnSpPr>
            <a:cxnSpLocks/>
          </p:cNvCxnSpPr>
          <p:nvPr/>
        </p:nvCxnSpPr>
        <p:spPr>
          <a:xfrm>
            <a:off x="6033979" y="3388139"/>
            <a:ext cx="1131248" cy="228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E9F81A8-C8A4-4E05-855A-9C845622ABF7}"/>
              </a:ext>
            </a:extLst>
          </p:cNvPr>
          <p:cNvCxnSpPr>
            <a:cxnSpLocks/>
          </p:cNvCxnSpPr>
          <p:nvPr/>
        </p:nvCxnSpPr>
        <p:spPr>
          <a:xfrm flipV="1">
            <a:off x="5963348" y="3538329"/>
            <a:ext cx="1148652" cy="204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B353831-7947-4DCB-B532-DFD7E9D199BF}"/>
              </a:ext>
            </a:extLst>
          </p:cNvPr>
          <p:cNvCxnSpPr>
            <a:cxnSpLocks/>
          </p:cNvCxnSpPr>
          <p:nvPr/>
        </p:nvCxnSpPr>
        <p:spPr>
          <a:xfrm flipV="1">
            <a:off x="5981102" y="4632030"/>
            <a:ext cx="1086724" cy="95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EF9D14-2378-4F74-96CC-3A4FA40E3223}"/>
              </a:ext>
            </a:extLst>
          </p:cNvPr>
          <p:cNvCxnSpPr>
            <a:cxnSpLocks/>
          </p:cNvCxnSpPr>
          <p:nvPr/>
        </p:nvCxnSpPr>
        <p:spPr>
          <a:xfrm>
            <a:off x="5981017" y="5584995"/>
            <a:ext cx="1190531" cy="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7E8D05B4-0836-4D65-9652-86AC83C2638C}"/>
                  </a:ext>
                </a:extLst>
              </p:cNvPr>
              <p:cNvSpPr/>
              <p:nvPr/>
            </p:nvSpPr>
            <p:spPr>
              <a:xfrm>
                <a:off x="9579284" y="4298052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7E8D05B4-0836-4D65-9652-86AC83C26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284" y="4298052"/>
                <a:ext cx="1055584" cy="759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742E49C-7502-4891-838A-5DE8585A1A18}"/>
              </a:ext>
            </a:extLst>
          </p:cNvPr>
          <p:cNvCxnSpPr>
            <a:cxnSpLocks/>
          </p:cNvCxnSpPr>
          <p:nvPr/>
        </p:nvCxnSpPr>
        <p:spPr>
          <a:xfrm>
            <a:off x="8357565" y="3566885"/>
            <a:ext cx="1148661" cy="111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0CBC0A5-7252-42EC-89DD-02CBC5DF07EA}"/>
              </a:ext>
            </a:extLst>
          </p:cNvPr>
          <p:cNvCxnSpPr>
            <a:cxnSpLocks/>
          </p:cNvCxnSpPr>
          <p:nvPr/>
        </p:nvCxnSpPr>
        <p:spPr>
          <a:xfrm>
            <a:off x="8415300" y="4686301"/>
            <a:ext cx="1066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8D2923F-9E09-4A96-8552-8F6B400940E2}"/>
              </a:ext>
            </a:extLst>
          </p:cNvPr>
          <p:cNvCxnSpPr>
            <a:cxnSpLocks/>
          </p:cNvCxnSpPr>
          <p:nvPr/>
        </p:nvCxnSpPr>
        <p:spPr>
          <a:xfrm flipV="1">
            <a:off x="8415300" y="4692780"/>
            <a:ext cx="1066583" cy="105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48E11EF3-D0CD-48BA-BAAA-73928B62B491}"/>
                  </a:ext>
                </a:extLst>
              </p:cNvPr>
              <p:cNvSpPr txBox="1"/>
              <p:nvPr/>
            </p:nvSpPr>
            <p:spPr>
              <a:xfrm>
                <a:off x="9652173" y="1570520"/>
                <a:ext cx="1055584" cy="1015663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0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48E11EF3-D0CD-48BA-BAAA-73928B62B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173" y="1570520"/>
                <a:ext cx="1055584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7CEA9076-42FE-4D4F-A4A6-4262E572D40A}"/>
              </a:ext>
            </a:extLst>
          </p:cNvPr>
          <p:cNvSpPr/>
          <p:nvPr/>
        </p:nvSpPr>
        <p:spPr>
          <a:xfrm>
            <a:off x="3381115" y="1819701"/>
            <a:ext cx="6006015" cy="641464"/>
          </a:xfrm>
          <a:prstGeom prst="rightArrow">
            <a:avLst/>
          </a:prstGeom>
          <a:gradFill flip="none" rotWithShape="1">
            <a:gsLst>
              <a:gs pos="50000">
                <a:schemeClr val="tx1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11F9968-8438-4877-9D7C-7BE6E6A0D457}"/>
              </a:ext>
            </a:extLst>
          </p:cNvPr>
          <p:cNvSpPr txBox="1"/>
          <p:nvPr/>
        </p:nvSpPr>
        <p:spPr>
          <a:xfrm>
            <a:off x="5226077" y="1482069"/>
            <a:ext cx="23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Hidden </a:t>
            </a:r>
            <a:r>
              <a:rPr lang="de-DE" sz="2400" dirty="0" err="1"/>
              <a:t>Layers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298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477BB-8421-4EE2-9F88-98DFC63A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Neurales Netzwerk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B960F-83C4-47B3-B516-13A1F582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12.04.2018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EEEDB-1114-410E-8156-98901A69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D5154-AA07-4281-9D90-489BD4B0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3407B40-B5F1-4AD7-9F55-6FD55796D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67240"/>
            <a:ext cx="6115334" cy="1758159"/>
          </a:xfrm>
          <a:prstGeom prst="rect">
            <a:avLst/>
          </a:prstGeom>
        </p:spPr>
      </p:pic>
      <p:pic>
        <p:nvPicPr>
          <p:cNvPr id="10" name="Grafik 9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A89465EB-5D66-4551-A879-0B44A063F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4" b="18724"/>
          <a:stretch/>
        </p:blipFill>
        <p:spPr>
          <a:xfrm>
            <a:off x="7930660" y="1867240"/>
            <a:ext cx="3715430" cy="419996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C900464-BD22-42B9-8CB5-99BAD3554756}"/>
              </a:ext>
            </a:extLst>
          </p:cNvPr>
          <p:cNvSpPr txBox="1"/>
          <p:nvPr/>
        </p:nvSpPr>
        <p:spPr>
          <a:xfrm>
            <a:off x="1390650" y="3839570"/>
            <a:ext cx="6242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Komplexität künstlicher und biologischer neuraler Netze</a:t>
            </a:r>
          </a:p>
          <a:p>
            <a:pPr marL="285750" indent="-285750">
              <a:buFont typeface="Cambria Math" panose="02040503050406030204" pitchFamily="18" charset="0"/>
              <a:buChar char="⇒"/>
            </a:pPr>
            <a:r>
              <a:rPr lang="de-DE" dirty="0"/>
              <a:t>Einfachere Notation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/>
              <a:t>Perfekte Schichten sind biologisch unrealistisch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/>
              <a:t>Zyklische Netzwerke möglich</a:t>
            </a:r>
          </a:p>
          <a:p>
            <a:pPr marL="285750" indent="-285750">
              <a:buFont typeface="Cambria Math" panose="02040503050406030204" pitchFamily="18" charset="0"/>
              <a:buChar char="⇒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871789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Ernte</Template>
  <TotalTime>0</TotalTime>
  <Words>1841</Words>
  <Application>Microsoft Office PowerPoint</Application>
  <PresentationFormat>Breitbild</PresentationFormat>
  <Paragraphs>442</Paragraphs>
  <Slides>33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Franklin Gothic Book</vt:lpstr>
      <vt:lpstr>Symbol</vt:lpstr>
      <vt:lpstr>Zuschneiden</vt:lpstr>
      <vt:lpstr>Neurale Netzwerke  in vivo und in silico</vt:lpstr>
      <vt:lpstr>Neurale Netzwerke</vt:lpstr>
      <vt:lpstr>Neuronen</vt:lpstr>
      <vt:lpstr>Neuronen</vt:lpstr>
      <vt:lpstr>Neuronen</vt:lpstr>
      <vt:lpstr>Modellierung</vt:lpstr>
      <vt:lpstr>Modellierung</vt:lpstr>
      <vt:lpstr>Neurales Netzwerk</vt:lpstr>
      <vt:lpstr>Neurales Netzwerk</vt:lpstr>
      <vt:lpstr>Definition neuraler Netzwerke</vt:lpstr>
      <vt:lpstr>Definition neuraler Netzwerke</vt:lpstr>
      <vt:lpstr>Parallelität neuraler Netzwerke</vt:lpstr>
      <vt:lpstr>Parallelität neuraler Netzwerke</vt:lpstr>
      <vt:lpstr>Backpropagation-Algorithmus</vt:lpstr>
      <vt:lpstr>BP: Eine Form von Gradientenabstieg</vt:lpstr>
      <vt:lpstr>Caveat</vt:lpstr>
      <vt:lpstr>Backpropagation</vt:lpstr>
      <vt:lpstr>Rekursive Lösung (∂O_ξ)/∂o(w) </vt:lpstr>
      <vt:lpstr>PowerPoint-Präsentation</vt:lpstr>
      <vt:lpstr>Biologische neurale Netzwerke</vt:lpstr>
      <vt:lpstr>Zwei Welten: Die Anwendungen neuraler Netzwerke</vt:lpstr>
      <vt:lpstr>Fragestellung</vt:lpstr>
      <vt:lpstr>Beschränkungen: Hebbsches Postulat</vt:lpstr>
      <vt:lpstr>Probleme mit Backpropagation</vt:lpstr>
      <vt:lpstr>Fragestellung</vt:lpstr>
      <vt:lpstr>Beschränkungen: Fehleranfälligkeit neuraler Netzwerke</vt:lpstr>
      <vt:lpstr>Predictive Coding</vt:lpstr>
      <vt:lpstr>Kausalität im Gehirn</vt:lpstr>
      <vt:lpstr>Kausalität als neurales Netzwerk</vt:lpstr>
      <vt:lpstr>Unsupervised Learning</vt:lpstr>
      <vt:lpstr>Predictive Coding</vt:lpstr>
      <vt:lpstr>Backpropagation durch Predictive Coding</vt:lpstr>
      <vt:lpstr>Gewichtssymmetrie in Backpropagation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Neurale Netzwerke  in vivo und in silico</dc:title>
  <dc:creator>Samuel Lippl</dc:creator>
  <cp:lastModifiedBy>Samuel Lippl</cp:lastModifiedBy>
  <cp:revision>50</cp:revision>
  <dcterms:created xsi:type="dcterms:W3CDTF">2018-04-10T11:32:56Z</dcterms:created>
  <dcterms:modified xsi:type="dcterms:W3CDTF">2018-04-18T09:06:51Z</dcterms:modified>
</cp:coreProperties>
</file>