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675061c6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675061c6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675061c62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675061c62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675061c6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675061c6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42dfcbc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42dfcbc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B5E8F"/>
              </a:buClr>
              <a:buSzPts val="1800"/>
              <a:buFont typeface="Lato"/>
              <a:buChar char="●"/>
            </a:pPr>
            <a:r>
              <a:rPr lang="en" sz="1350">
                <a:solidFill>
                  <a:srgbClr val="333333"/>
                </a:solidFill>
                <a:highlight>
                  <a:srgbClr val="FCFCFC"/>
                </a:highlight>
                <a:latin typeface="Georgia"/>
                <a:ea typeface="Georgia"/>
                <a:cs typeface="Georgia"/>
                <a:sym typeface="Georgia"/>
              </a:rPr>
              <a:t>First, you become an expert in that one specific area, you can dig deeper and offer more than the generalist.</a:t>
            </a:r>
            <a:endParaRPr sz="1350">
              <a:solidFill>
                <a:srgbClr val="333333"/>
              </a:solidFill>
              <a:highlight>
                <a:srgbClr val="FCFCFC"/>
              </a:highlight>
              <a:latin typeface="Georgia"/>
              <a:ea typeface="Georgia"/>
              <a:cs typeface="Georgia"/>
              <a:sym typeface="Georgia"/>
            </a:endParaRPr>
          </a:p>
          <a:p>
            <a:pPr indent="-342900" lvl="0" marL="457200" rtl="0" algn="l">
              <a:lnSpc>
                <a:spcPct val="115000"/>
              </a:lnSpc>
              <a:spcBef>
                <a:spcPts val="0"/>
              </a:spcBef>
              <a:spcAft>
                <a:spcPts val="0"/>
              </a:spcAft>
              <a:buClr>
                <a:srgbClr val="2B5E8F"/>
              </a:buClr>
              <a:buSzPts val="1800"/>
              <a:buFont typeface="Lato"/>
              <a:buChar char="●"/>
            </a:pPr>
            <a:r>
              <a:rPr lang="en" sz="1350">
                <a:solidFill>
                  <a:srgbClr val="333333"/>
                </a:solidFill>
                <a:highlight>
                  <a:srgbClr val="FCFCFC"/>
                </a:highlight>
                <a:latin typeface="Georgia"/>
                <a:ea typeface="Georgia"/>
                <a:cs typeface="Georgia"/>
                <a:sym typeface="Georgia"/>
              </a:rPr>
              <a:t>Second, your unique selling point becomes clearer and more precise. You can dump the vague terms for succinct ones, helping you find your audience and target it easily. People already want your specific service, so you won’t have to laboriously persuade them to change their minds. You only have to persuade that smaller audience that you’re the best to offer what they need.</a:t>
            </a:r>
            <a:endParaRPr sz="1350">
              <a:solidFill>
                <a:srgbClr val="333333"/>
              </a:solidFill>
              <a:highlight>
                <a:srgbClr val="FCFCFC"/>
              </a:highlight>
              <a:latin typeface="Georgia"/>
              <a:ea typeface="Georgia"/>
              <a:cs typeface="Georgia"/>
              <a:sym typeface="Georgia"/>
            </a:endParaRPr>
          </a:p>
          <a:p>
            <a:pPr indent="-342900" lvl="0" marL="457200" rtl="0" algn="l">
              <a:lnSpc>
                <a:spcPct val="115000"/>
              </a:lnSpc>
              <a:spcBef>
                <a:spcPts val="0"/>
              </a:spcBef>
              <a:spcAft>
                <a:spcPts val="0"/>
              </a:spcAft>
              <a:buClr>
                <a:srgbClr val="2B5E8F"/>
              </a:buClr>
              <a:buSzPts val="1800"/>
              <a:buFont typeface="Lato"/>
              <a:buChar char="●"/>
            </a:pPr>
            <a:r>
              <a:rPr lang="en" sz="1350">
                <a:solidFill>
                  <a:srgbClr val="333333"/>
                </a:solidFill>
                <a:highlight>
                  <a:srgbClr val="FCFCFC"/>
                </a:highlight>
                <a:latin typeface="Georgia"/>
                <a:ea typeface="Georgia"/>
                <a:cs typeface="Georgia"/>
                <a:sym typeface="Georgia"/>
              </a:rPr>
              <a:t>Finally, you can tailor all of your marketing efforts to that specialty and command better rates.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42dfcbc5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42dfcbc5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B5E8F"/>
              </a:buClr>
              <a:buSzPts val="1800"/>
              <a:buFont typeface="Lato"/>
              <a:buChar char="●"/>
            </a:pPr>
            <a:r>
              <a:rPr lang="en" sz="1350">
                <a:solidFill>
                  <a:srgbClr val="333333"/>
                </a:solidFill>
                <a:highlight>
                  <a:srgbClr val="FCFCFC"/>
                </a:highlight>
                <a:latin typeface="Georgia"/>
                <a:ea typeface="Georgia"/>
                <a:cs typeface="Georgia"/>
                <a:sym typeface="Georgia"/>
              </a:rPr>
              <a:t>First, what are some areas of your work that you get the most commendations for? If you’re an accountant, for example, are you particularly skilled in tax, forensic, auditing or public accounting? This will give you solid clues about where your expertise lies.</a:t>
            </a:r>
            <a:endParaRPr sz="1350">
              <a:solidFill>
                <a:srgbClr val="333333"/>
              </a:solidFill>
              <a:highlight>
                <a:srgbClr val="FCFCFC"/>
              </a:highlight>
              <a:latin typeface="Georgia"/>
              <a:ea typeface="Georgia"/>
              <a:cs typeface="Georgia"/>
              <a:sym typeface="Georgia"/>
            </a:endParaRPr>
          </a:p>
          <a:p>
            <a:pPr indent="-314325" lvl="0" marL="457200" rtl="0" algn="l">
              <a:lnSpc>
                <a:spcPct val="115000"/>
              </a:lnSpc>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Second, which types of work or projects give you the most satisfaction and make you lose track of time as you work on them? This is a clue to your true passion within your generalist area. What types of projects or areas of your work sap your energy and enthusiasm? These are the types of freelance work you want to leave behind as you narrow your niche. Don’t keep doing them or your reputation could suffer. A big part of successful freelance business is satisfied clients you can use as references.</a:t>
            </a:r>
            <a:endParaRPr sz="1350">
              <a:solidFill>
                <a:srgbClr val="333333"/>
              </a:solidFill>
              <a:latin typeface="Georgia"/>
              <a:ea typeface="Georgia"/>
              <a:cs typeface="Georgia"/>
              <a:sym typeface="Georgia"/>
            </a:endParaRPr>
          </a:p>
          <a:p>
            <a:pPr indent="-314325" lvl="0" marL="457200" rtl="0" algn="l">
              <a:lnSpc>
                <a:spcPct val="115000"/>
              </a:lnSpc>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Finally, is there evidence that people need and pay for what you offer? One quick way to know is to use relevant keywords related to your niche to search for jobs posted on freelancing sites like Upwork.com and Freelancer.com. Do you see many relevant jobs posted frequently and with decent budgets?</a:t>
            </a:r>
            <a:endParaRPr sz="1350">
              <a:solidFill>
                <a:srgbClr val="333333"/>
              </a:solidFill>
              <a:highlight>
                <a:srgbClr val="FCFCFC"/>
              </a:highlight>
              <a:latin typeface="Georgia"/>
              <a:ea typeface="Georgia"/>
              <a:cs typeface="Georgia"/>
              <a:sym typeface="Georgi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675061c6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75061c6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675061c6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675061c6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42dfcbc5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42dfcbc5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675061c6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675061c6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675061c6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75061c6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675061c6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675061c6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42dfcbc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42dfcbc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42dfcbc5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42dfcbc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675061c6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675061c6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75061c6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75061c6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675061c6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675061c6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675061c6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675061c6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675061c6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675061c6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675061c6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675061c6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675061c6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675061c6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0" l="26103" r="27022" t="0"/>
          <a:stretch/>
        </p:blipFill>
        <p:spPr>
          <a:xfrm>
            <a:off x="2805541" y="483875"/>
            <a:ext cx="5898606" cy="4659623"/>
          </a:xfrm>
          <a:prstGeom prst="rect">
            <a:avLst/>
          </a:prstGeom>
          <a:noFill/>
          <a:ln>
            <a:noFill/>
          </a:ln>
        </p:spPr>
      </p:pic>
      <p:pic>
        <p:nvPicPr>
          <p:cNvPr id="87" name="Google Shape;87;p13"/>
          <p:cNvPicPr preferRelativeResize="0"/>
          <p:nvPr/>
        </p:nvPicPr>
        <p:blipFill>
          <a:blip r:embed="rId4">
            <a:alphaModFix/>
          </a:blip>
          <a:stretch>
            <a:fillRect/>
          </a:stretch>
        </p:blipFill>
        <p:spPr>
          <a:xfrm>
            <a:off x="854396" y="1418715"/>
            <a:ext cx="783974" cy="783974"/>
          </a:xfrm>
          <a:prstGeom prst="rect">
            <a:avLst/>
          </a:prstGeom>
          <a:noFill/>
          <a:ln>
            <a:noFill/>
          </a:ln>
        </p:spPr>
      </p:pic>
      <p:sp>
        <p:nvSpPr>
          <p:cNvPr id="88" name="Google Shape;88;p13"/>
          <p:cNvSpPr txBox="1"/>
          <p:nvPr/>
        </p:nvSpPr>
        <p:spPr>
          <a:xfrm>
            <a:off x="184663" y="2924019"/>
            <a:ext cx="2123400" cy="18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2B5E8F"/>
                </a:solidFill>
                <a:latin typeface="Roboto Mono"/>
                <a:ea typeface="Roboto Mono"/>
                <a:cs typeface="Roboto Mono"/>
                <a:sym typeface="Roboto Mono"/>
              </a:rPr>
              <a:t>OUTLINE</a:t>
            </a:r>
            <a:endParaRPr b="1" sz="1200">
              <a:solidFill>
                <a:srgbClr val="2B5E8F"/>
              </a:solidFill>
              <a:latin typeface="Roboto Mono"/>
              <a:ea typeface="Roboto Mono"/>
              <a:cs typeface="Roboto Mono"/>
              <a:sym typeface="Roboto Mono"/>
            </a:endParaRPr>
          </a:p>
          <a:p>
            <a:pPr indent="0" lvl="0" marL="0" rtl="0" algn="ctr">
              <a:spcBef>
                <a:spcPts val="0"/>
              </a:spcBef>
              <a:spcAft>
                <a:spcPts val="0"/>
              </a:spcAft>
              <a:buNone/>
            </a:pPr>
            <a:r>
              <a:rPr lang="en">
                <a:solidFill>
                  <a:srgbClr val="2B5E8F"/>
                </a:solidFill>
                <a:latin typeface="Roboto Mono"/>
                <a:ea typeface="Roboto Mono"/>
                <a:cs typeface="Roboto Mono"/>
                <a:sym typeface="Roboto Mono"/>
              </a:rPr>
              <a:t>Introduction</a:t>
            </a:r>
            <a:endParaRPr>
              <a:solidFill>
                <a:srgbClr val="2B5E8F"/>
              </a:solidFill>
              <a:latin typeface="Roboto Mono"/>
              <a:ea typeface="Roboto Mono"/>
              <a:cs typeface="Roboto Mono"/>
              <a:sym typeface="Roboto Mono"/>
            </a:endParaRPr>
          </a:p>
          <a:p>
            <a:pPr indent="0" lvl="0" marL="0" rtl="0" algn="ctr">
              <a:spcBef>
                <a:spcPts val="0"/>
              </a:spcBef>
              <a:spcAft>
                <a:spcPts val="0"/>
              </a:spcAft>
              <a:buNone/>
            </a:pPr>
            <a:r>
              <a:rPr lang="en">
                <a:solidFill>
                  <a:srgbClr val="2B5E8F"/>
                </a:solidFill>
                <a:latin typeface="Roboto Mono"/>
                <a:ea typeface="Roboto Mono"/>
                <a:cs typeface="Roboto Mono"/>
                <a:sym typeface="Roboto Mono"/>
              </a:rPr>
              <a:t>Why Freelancing?</a:t>
            </a:r>
            <a:endParaRPr>
              <a:solidFill>
                <a:srgbClr val="2B5E8F"/>
              </a:solidFill>
              <a:latin typeface="Roboto Mono"/>
              <a:ea typeface="Roboto Mono"/>
              <a:cs typeface="Roboto Mono"/>
              <a:sym typeface="Roboto Mono"/>
            </a:endParaRPr>
          </a:p>
          <a:p>
            <a:pPr indent="0" lvl="0" marL="0" rtl="0" algn="ctr">
              <a:spcBef>
                <a:spcPts val="0"/>
              </a:spcBef>
              <a:spcAft>
                <a:spcPts val="0"/>
              </a:spcAft>
              <a:buNone/>
            </a:pPr>
            <a:r>
              <a:rPr lang="en">
                <a:solidFill>
                  <a:srgbClr val="2B5E8F"/>
                </a:solidFill>
                <a:latin typeface="Roboto Mono"/>
                <a:ea typeface="Roboto Mono"/>
                <a:cs typeface="Roboto Mono"/>
                <a:sym typeface="Roboto Mono"/>
              </a:rPr>
              <a:t>Earning Skills</a:t>
            </a:r>
            <a:endParaRPr>
              <a:solidFill>
                <a:srgbClr val="2B5E8F"/>
              </a:solidFill>
              <a:latin typeface="Roboto Mono"/>
              <a:ea typeface="Roboto Mono"/>
              <a:cs typeface="Roboto Mono"/>
              <a:sym typeface="Roboto Mono"/>
            </a:endParaRPr>
          </a:p>
          <a:p>
            <a:pPr indent="0" lvl="0" marL="0" rtl="0" algn="ctr">
              <a:spcBef>
                <a:spcPts val="0"/>
              </a:spcBef>
              <a:spcAft>
                <a:spcPts val="0"/>
              </a:spcAft>
              <a:buNone/>
            </a:pPr>
            <a:r>
              <a:rPr lang="en">
                <a:solidFill>
                  <a:srgbClr val="2B5E8F"/>
                </a:solidFill>
                <a:latin typeface="Roboto Mono"/>
                <a:ea typeface="Roboto Mono"/>
                <a:cs typeface="Roboto Mono"/>
                <a:sym typeface="Roboto Mono"/>
              </a:rPr>
              <a:t>Marketplace</a:t>
            </a:r>
            <a:endParaRPr>
              <a:solidFill>
                <a:srgbClr val="2B5E8F"/>
              </a:solidFill>
              <a:latin typeface="Roboto Mono"/>
              <a:ea typeface="Roboto Mono"/>
              <a:cs typeface="Roboto Mono"/>
              <a:sym typeface="Roboto Mono"/>
            </a:endParaRPr>
          </a:p>
          <a:p>
            <a:pPr indent="0" lvl="0" marL="0" rtl="0" algn="ctr">
              <a:spcBef>
                <a:spcPts val="0"/>
              </a:spcBef>
              <a:spcAft>
                <a:spcPts val="0"/>
              </a:spcAft>
              <a:buNone/>
            </a:pPr>
            <a:r>
              <a:rPr lang="en">
                <a:solidFill>
                  <a:srgbClr val="2B5E8F"/>
                </a:solidFill>
                <a:latin typeface="Roboto Mono"/>
                <a:ea typeface="Roboto Mono"/>
                <a:cs typeface="Roboto Mono"/>
                <a:sym typeface="Roboto Mono"/>
              </a:rPr>
              <a:t>How It Works?</a:t>
            </a:r>
            <a:endParaRPr>
              <a:solidFill>
                <a:srgbClr val="2B5E8F"/>
              </a:solidFill>
              <a:latin typeface="Roboto Mono"/>
              <a:ea typeface="Roboto Mono"/>
              <a:cs typeface="Roboto Mono"/>
              <a:sym typeface="Roboto Mono"/>
            </a:endParaRPr>
          </a:p>
          <a:p>
            <a:pPr indent="0" lvl="0" marL="0" rtl="0" algn="ctr">
              <a:spcBef>
                <a:spcPts val="0"/>
              </a:spcBef>
              <a:spcAft>
                <a:spcPts val="0"/>
              </a:spcAft>
              <a:buNone/>
            </a:pPr>
            <a:r>
              <a:rPr lang="en">
                <a:solidFill>
                  <a:srgbClr val="2B5E8F"/>
                </a:solidFill>
                <a:latin typeface="Roboto Mono"/>
                <a:ea typeface="Roboto Mono"/>
                <a:cs typeface="Roboto Mono"/>
                <a:sym typeface="Roboto Mono"/>
              </a:rPr>
              <a:t>Bidding Strategies</a:t>
            </a:r>
            <a:endParaRPr>
              <a:solidFill>
                <a:srgbClr val="2B5E8F"/>
              </a:solidFill>
              <a:latin typeface="Roboto Mono"/>
              <a:ea typeface="Roboto Mono"/>
              <a:cs typeface="Roboto Mono"/>
              <a:sym typeface="Roboto Mono"/>
            </a:endParaRPr>
          </a:p>
          <a:p>
            <a:pPr indent="0" lvl="0" marL="0" rtl="0" algn="ctr">
              <a:spcBef>
                <a:spcPts val="0"/>
              </a:spcBef>
              <a:spcAft>
                <a:spcPts val="0"/>
              </a:spcAft>
              <a:buNone/>
            </a:pPr>
            <a:r>
              <a:rPr lang="en">
                <a:solidFill>
                  <a:srgbClr val="2B5E8F"/>
                </a:solidFill>
                <a:latin typeface="Roboto Mono"/>
                <a:ea typeface="Roboto Mono"/>
                <a:cs typeface="Roboto Mono"/>
                <a:sym typeface="Roboto Mono"/>
              </a:rPr>
              <a:t>Demo</a:t>
            </a:r>
            <a:endParaRPr>
              <a:solidFill>
                <a:srgbClr val="2B5E8F"/>
              </a:solidFill>
              <a:latin typeface="Roboto Mono"/>
              <a:ea typeface="Roboto Mono"/>
              <a:cs typeface="Roboto Mono"/>
              <a:sym typeface="Roboto Mono"/>
            </a:endParaRPr>
          </a:p>
          <a:p>
            <a:pPr indent="0" lvl="0" marL="0" rtl="0" algn="ctr">
              <a:spcBef>
                <a:spcPts val="0"/>
              </a:spcBef>
              <a:spcAft>
                <a:spcPts val="0"/>
              </a:spcAft>
              <a:buNone/>
            </a:pPr>
            <a:r>
              <a:t/>
            </a:r>
            <a:endParaRPr>
              <a:solidFill>
                <a:srgbClr val="2B5E8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1" y="-1530"/>
            <a:ext cx="9144000" cy="51450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b="0" l="0" r="0" t="0"/>
          <a:stretch/>
        </p:blipFill>
        <p:spPr>
          <a:xfrm>
            <a:off x="-1" y="-1530"/>
            <a:ext cx="9144000" cy="51450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7F7"/>
        </a:solidFill>
      </p:bgPr>
    </p:bg>
    <p:spTree>
      <p:nvGrpSpPr>
        <p:cNvPr id="147" name="Shape 147"/>
        <p:cNvGrpSpPr/>
        <p:nvPr/>
      </p:nvGrpSpPr>
      <p:grpSpPr>
        <a:xfrm>
          <a:off x="0" y="0"/>
          <a:ext cx="0" cy="0"/>
          <a:chOff x="0" y="0"/>
          <a:chExt cx="0" cy="0"/>
        </a:xfrm>
      </p:grpSpPr>
      <p:sp>
        <p:nvSpPr>
          <p:cNvPr id="148" name="Google Shape;148;p24"/>
          <p:cNvSpPr txBox="1"/>
          <p:nvPr>
            <p:ph type="title"/>
          </p:nvPr>
        </p:nvSpPr>
        <p:spPr>
          <a:xfrm>
            <a:off x="-37100" y="1128875"/>
            <a:ext cx="2685600" cy="1656900"/>
          </a:xfrm>
          <a:prstGeom prst="rect">
            <a:avLst/>
          </a:prstGeom>
          <a:ln>
            <a:noFill/>
          </a:ln>
          <a:effectLst>
            <a:reflection blurRad="0" dir="5400000" dist="38100" endA="0" fadeDir="5400012" kx="0" rotWithShape="0" algn="bl" stA="27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ACDF"/>
                </a:solidFill>
                <a:latin typeface="Roboto"/>
                <a:ea typeface="Roboto"/>
                <a:cs typeface="Roboto"/>
                <a:sym typeface="Roboto"/>
              </a:rPr>
              <a:t>WHICH</a:t>
            </a:r>
            <a:endParaRPr sz="6000">
              <a:solidFill>
                <a:srgbClr val="78ACDF"/>
              </a:solidFill>
              <a:latin typeface="Roboto"/>
              <a:ea typeface="Roboto"/>
              <a:cs typeface="Roboto"/>
              <a:sym typeface="Roboto"/>
            </a:endParaRPr>
          </a:p>
          <a:p>
            <a:pPr indent="0" lvl="0" marL="0" rtl="0" algn="ctr">
              <a:spcBef>
                <a:spcPts val="0"/>
              </a:spcBef>
              <a:spcAft>
                <a:spcPts val="0"/>
              </a:spcAft>
              <a:buNone/>
            </a:pPr>
            <a:r>
              <a:rPr lang="en" sz="2000">
                <a:solidFill>
                  <a:srgbClr val="78ACDF"/>
                </a:solidFill>
                <a:latin typeface="Roboto"/>
                <a:ea typeface="Roboto"/>
                <a:cs typeface="Roboto"/>
                <a:sym typeface="Roboto"/>
              </a:rPr>
              <a:t>SKILL IS RIGHT</a:t>
            </a:r>
            <a:endParaRPr sz="2000">
              <a:solidFill>
                <a:srgbClr val="78ACDF"/>
              </a:solidFill>
              <a:latin typeface="Roboto"/>
              <a:ea typeface="Roboto"/>
              <a:cs typeface="Roboto"/>
              <a:sym typeface="Roboto"/>
            </a:endParaRPr>
          </a:p>
          <a:p>
            <a:pPr indent="0" lvl="0" marL="0" rtl="0" algn="ctr">
              <a:spcBef>
                <a:spcPts val="0"/>
              </a:spcBef>
              <a:spcAft>
                <a:spcPts val="0"/>
              </a:spcAft>
              <a:buNone/>
            </a:pPr>
            <a:r>
              <a:rPr lang="en" sz="2000">
                <a:solidFill>
                  <a:srgbClr val="78ACDF"/>
                </a:solidFill>
                <a:latin typeface="Roboto"/>
                <a:ea typeface="Roboto"/>
                <a:cs typeface="Roboto"/>
                <a:sym typeface="Roboto"/>
              </a:rPr>
              <a:t>FOR YOU?</a:t>
            </a:r>
            <a:endParaRPr sz="2000">
              <a:solidFill>
                <a:srgbClr val="78ACDF"/>
              </a:solidFill>
              <a:latin typeface="Roboto"/>
              <a:ea typeface="Roboto"/>
              <a:cs typeface="Roboto"/>
              <a:sym typeface="Roboto"/>
            </a:endParaRPr>
          </a:p>
        </p:txBody>
      </p:sp>
      <p:sp>
        <p:nvSpPr>
          <p:cNvPr id="149" name="Google Shape;149;p24"/>
          <p:cNvSpPr txBox="1"/>
          <p:nvPr/>
        </p:nvSpPr>
        <p:spPr>
          <a:xfrm>
            <a:off x="2529675" y="256500"/>
            <a:ext cx="6614400" cy="463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B5E8F"/>
                </a:solidFill>
              </a:rPr>
              <a:t>p</a:t>
            </a:r>
            <a:r>
              <a:rPr lang="en" sz="3000">
                <a:solidFill>
                  <a:srgbClr val="2B5E8F"/>
                </a:solidFill>
              </a:rPr>
              <a:t>icking your </a:t>
            </a:r>
            <a:r>
              <a:rPr b="1" lang="en" sz="3000">
                <a:solidFill>
                  <a:srgbClr val="2B5E8F"/>
                </a:solidFill>
              </a:rPr>
              <a:t>freelancing niche</a:t>
            </a:r>
            <a:br>
              <a:rPr lang="en" sz="3000">
                <a:solidFill>
                  <a:srgbClr val="2B5E8F"/>
                </a:solidFill>
              </a:rPr>
            </a:br>
            <a:r>
              <a:rPr lang="en" sz="3000">
                <a:solidFill>
                  <a:srgbClr val="2B5E8F"/>
                </a:solidFill>
              </a:rPr>
              <a:t>is an important step so that</a:t>
            </a:r>
            <a:br>
              <a:rPr lang="en" sz="3000">
                <a:solidFill>
                  <a:srgbClr val="2B5E8F"/>
                </a:solidFill>
              </a:rPr>
            </a:br>
            <a:r>
              <a:rPr lang="en" sz="3000">
                <a:solidFill>
                  <a:srgbClr val="2B5E8F"/>
                </a:solidFill>
              </a:rPr>
              <a:t>y</a:t>
            </a:r>
            <a:r>
              <a:rPr lang="en" sz="3000">
                <a:solidFill>
                  <a:srgbClr val="2B5E8F"/>
                </a:solidFill>
              </a:rPr>
              <a:t>ou can </a:t>
            </a:r>
            <a:r>
              <a:rPr b="1" lang="en" sz="3000">
                <a:solidFill>
                  <a:srgbClr val="2B5E8F"/>
                </a:solidFill>
              </a:rPr>
              <a:t>minimize learning</a:t>
            </a:r>
            <a:br>
              <a:rPr lang="en" sz="3000">
                <a:solidFill>
                  <a:srgbClr val="2B5E8F"/>
                </a:solidFill>
              </a:rPr>
            </a:br>
            <a:r>
              <a:rPr lang="en" sz="3000">
                <a:solidFill>
                  <a:srgbClr val="2B5E8F"/>
                </a:solidFill>
              </a:rPr>
              <a:t>a</a:t>
            </a:r>
            <a:r>
              <a:rPr lang="en" sz="3000">
                <a:solidFill>
                  <a:srgbClr val="2B5E8F"/>
                </a:solidFill>
              </a:rPr>
              <a:t>nd </a:t>
            </a:r>
            <a:r>
              <a:rPr b="1" lang="en" sz="3000">
                <a:solidFill>
                  <a:srgbClr val="2B5E8F"/>
                </a:solidFill>
              </a:rPr>
              <a:t>start earning</a:t>
            </a:r>
            <a:endParaRPr b="1" sz="3000">
              <a:solidFill>
                <a:srgbClr val="2B5E8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7F7"/>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729450" y="506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B5E8F"/>
                </a:solidFill>
              </a:rPr>
              <a:t>WHY CHOOSING A NICHE IS IMPORTANT?</a:t>
            </a:r>
            <a:endParaRPr>
              <a:solidFill>
                <a:srgbClr val="2B5E8F"/>
              </a:solidFill>
            </a:endParaRPr>
          </a:p>
        </p:txBody>
      </p:sp>
      <p:sp>
        <p:nvSpPr>
          <p:cNvPr id="155" name="Google Shape;155;p25"/>
          <p:cNvSpPr txBox="1"/>
          <p:nvPr>
            <p:ph idx="1" type="body"/>
          </p:nvPr>
        </p:nvSpPr>
        <p:spPr>
          <a:xfrm>
            <a:off x="669925" y="1392375"/>
            <a:ext cx="7688700" cy="29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B5E8F"/>
                </a:solidFill>
              </a:rPr>
              <a:t>If you haven’t narrowed down your freelance niche, there are good reasons you should do it now:</a:t>
            </a:r>
            <a:endParaRPr sz="1800">
              <a:solidFill>
                <a:srgbClr val="2B5E8F"/>
              </a:solidFill>
            </a:endParaRPr>
          </a:p>
          <a:p>
            <a:pPr indent="-342900" lvl="0" marL="457200" rtl="0" algn="l">
              <a:spcBef>
                <a:spcPts val="1600"/>
              </a:spcBef>
              <a:spcAft>
                <a:spcPts val="0"/>
              </a:spcAft>
              <a:buClr>
                <a:srgbClr val="2B5E8F"/>
              </a:buClr>
              <a:buSzPts val="1800"/>
              <a:buChar char="●"/>
            </a:pPr>
            <a:r>
              <a:rPr lang="en" sz="1800">
                <a:solidFill>
                  <a:srgbClr val="2B5E8F"/>
                </a:solidFill>
              </a:rPr>
              <a:t>You become an expert in that one </a:t>
            </a:r>
            <a:r>
              <a:rPr lang="en" sz="1800">
                <a:solidFill>
                  <a:srgbClr val="2B5E8F"/>
                </a:solidFill>
              </a:rPr>
              <a:t>specific</a:t>
            </a:r>
            <a:r>
              <a:rPr lang="en" sz="1800">
                <a:solidFill>
                  <a:srgbClr val="2B5E8F"/>
                </a:solidFill>
              </a:rPr>
              <a:t> area.</a:t>
            </a:r>
            <a:endParaRPr sz="1800">
              <a:solidFill>
                <a:srgbClr val="2B5E8F"/>
              </a:solidFill>
            </a:endParaRPr>
          </a:p>
          <a:p>
            <a:pPr indent="-342900" lvl="0" marL="457200" rtl="0" algn="l">
              <a:spcBef>
                <a:spcPts val="0"/>
              </a:spcBef>
              <a:spcAft>
                <a:spcPts val="0"/>
              </a:spcAft>
              <a:buClr>
                <a:srgbClr val="2B5E8F"/>
              </a:buClr>
              <a:buSzPts val="1800"/>
              <a:buChar char="●"/>
            </a:pPr>
            <a:r>
              <a:rPr lang="en" sz="1800">
                <a:solidFill>
                  <a:srgbClr val="2B5E8F"/>
                </a:solidFill>
              </a:rPr>
              <a:t>Your unique selling point becomes more </a:t>
            </a:r>
            <a:r>
              <a:rPr lang="en" sz="1800">
                <a:solidFill>
                  <a:srgbClr val="2B5E8F"/>
                </a:solidFill>
              </a:rPr>
              <a:t>clearer</a:t>
            </a:r>
            <a:r>
              <a:rPr lang="en" sz="1800">
                <a:solidFill>
                  <a:srgbClr val="2B5E8F"/>
                </a:solidFill>
              </a:rPr>
              <a:t> and precise.</a:t>
            </a:r>
            <a:endParaRPr sz="1800">
              <a:solidFill>
                <a:srgbClr val="2B5E8F"/>
              </a:solidFill>
            </a:endParaRPr>
          </a:p>
          <a:p>
            <a:pPr indent="-342900" lvl="0" marL="457200" rtl="0" algn="l">
              <a:spcBef>
                <a:spcPts val="0"/>
              </a:spcBef>
              <a:spcAft>
                <a:spcPts val="0"/>
              </a:spcAft>
              <a:buClr>
                <a:srgbClr val="2B5E8F"/>
              </a:buClr>
              <a:buSzPts val="1800"/>
              <a:buChar char="●"/>
            </a:pPr>
            <a:r>
              <a:rPr lang="en" sz="1800">
                <a:solidFill>
                  <a:srgbClr val="2B5E8F"/>
                </a:solidFill>
              </a:rPr>
              <a:t>You can </a:t>
            </a:r>
            <a:r>
              <a:rPr lang="en" sz="1800">
                <a:solidFill>
                  <a:srgbClr val="2B5E8F"/>
                </a:solidFill>
              </a:rPr>
              <a:t>tailor</a:t>
            </a:r>
            <a:r>
              <a:rPr lang="en" sz="1800">
                <a:solidFill>
                  <a:srgbClr val="2B5E8F"/>
                </a:solidFill>
              </a:rPr>
              <a:t> of your marketing efforts to that speciality and command better rates.</a:t>
            </a:r>
            <a:endParaRPr sz="1800">
              <a:solidFill>
                <a:srgbClr val="2B5E8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7F7"/>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729450" y="506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B5E8F"/>
                </a:solidFill>
              </a:rPr>
              <a:t>HOW TO CHOOSE A NICHE?</a:t>
            </a:r>
            <a:endParaRPr>
              <a:solidFill>
                <a:srgbClr val="2B5E8F"/>
              </a:solidFill>
            </a:endParaRPr>
          </a:p>
        </p:txBody>
      </p:sp>
      <p:sp>
        <p:nvSpPr>
          <p:cNvPr id="161" name="Google Shape;161;p26"/>
          <p:cNvSpPr txBox="1"/>
          <p:nvPr>
            <p:ph idx="1" type="body"/>
          </p:nvPr>
        </p:nvSpPr>
        <p:spPr>
          <a:xfrm>
            <a:off x="669925" y="1392375"/>
            <a:ext cx="7688700" cy="29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B5E8F"/>
                </a:solidFill>
              </a:rPr>
              <a:t>Three most important factors in choosing your niche are your skills, passion and market viability. You should check:</a:t>
            </a:r>
            <a:endParaRPr sz="1800">
              <a:solidFill>
                <a:srgbClr val="2B5E8F"/>
              </a:solidFill>
            </a:endParaRPr>
          </a:p>
          <a:p>
            <a:pPr indent="-342900" lvl="0" marL="457200" rtl="0" algn="l">
              <a:spcBef>
                <a:spcPts val="1600"/>
              </a:spcBef>
              <a:spcAft>
                <a:spcPts val="0"/>
              </a:spcAft>
              <a:buClr>
                <a:srgbClr val="2B5E8F"/>
              </a:buClr>
              <a:buSzPts val="1800"/>
              <a:buChar char="●"/>
            </a:pPr>
            <a:r>
              <a:rPr lang="en" sz="1800">
                <a:solidFill>
                  <a:srgbClr val="2B5E8F"/>
                </a:solidFill>
              </a:rPr>
              <a:t>What are your areas of command?</a:t>
            </a:r>
            <a:endParaRPr sz="1800">
              <a:solidFill>
                <a:srgbClr val="2B5E8F"/>
              </a:solidFill>
            </a:endParaRPr>
          </a:p>
          <a:p>
            <a:pPr indent="-342900" lvl="0" marL="457200" rtl="0" algn="l">
              <a:spcBef>
                <a:spcPts val="0"/>
              </a:spcBef>
              <a:spcAft>
                <a:spcPts val="0"/>
              </a:spcAft>
              <a:buClr>
                <a:srgbClr val="2B5E8F"/>
              </a:buClr>
              <a:buSzPts val="1800"/>
              <a:buChar char="●"/>
            </a:pPr>
            <a:r>
              <a:rPr lang="en" sz="1800">
                <a:solidFill>
                  <a:srgbClr val="2B5E8F"/>
                </a:solidFill>
              </a:rPr>
              <a:t>Which types of works or projects gives you most satisfaction?</a:t>
            </a:r>
            <a:endParaRPr sz="1800">
              <a:solidFill>
                <a:srgbClr val="2B5E8F"/>
              </a:solidFill>
            </a:endParaRPr>
          </a:p>
          <a:p>
            <a:pPr indent="-342900" lvl="0" marL="457200" rtl="0" algn="l">
              <a:spcBef>
                <a:spcPts val="0"/>
              </a:spcBef>
              <a:spcAft>
                <a:spcPts val="0"/>
              </a:spcAft>
              <a:buClr>
                <a:srgbClr val="2B5E8F"/>
              </a:buClr>
              <a:buSzPts val="1800"/>
              <a:buChar char="●"/>
            </a:pPr>
            <a:r>
              <a:rPr lang="en" sz="1800">
                <a:solidFill>
                  <a:srgbClr val="2B5E8F"/>
                </a:solidFill>
              </a:rPr>
              <a:t>Is there evidence that people need and pay what you offer?</a:t>
            </a:r>
            <a:endParaRPr sz="1800">
              <a:solidFill>
                <a:srgbClr val="2B5E8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5" name="Shape 165"/>
        <p:cNvGrpSpPr/>
        <p:nvPr/>
      </p:nvGrpSpPr>
      <p:grpSpPr>
        <a:xfrm>
          <a:off x="0" y="0"/>
          <a:ext cx="0" cy="0"/>
          <a:chOff x="0" y="0"/>
          <a:chExt cx="0" cy="0"/>
        </a:xfrm>
      </p:grpSpPr>
      <p:pic>
        <p:nvPicPr>
          <p:cNvPr id="166" name="Google Shape;166;p27"/>
          <p:cNvPicPr preferRelativeResize="0"/>
          <p:nvPr/>
        </p:nvPicPr>
        <p:blipFill>
          <a:blip r:embed="rId3">
            <a:alphaModFix/>
          </a:blip>
          <a:stretch>
            <a:fillRect/>
          </a:stretch>
        </p:blipFill>
        <p:spPr>
          <a:xfrm>
            <a:off x="486175" y="1207475"/>
            <a:ext cx="8171650" cy="3817325"/>
          </a:xfrm>
          <a:prstGeom prst="rect">
            <a:avLst/>
          </a:prstGeom>
          <a:noFill/>
          <a:ln>
            <a:noFill/>
          </a:ln>
        </p:spPr>
      </p:pic>
      <p:sp>
        <p:nvSpPr>
          <p:cNvPr id="167" name="Google Shape;167;p27"/>
          <p:cNvSpPr txBox="1"/>
          <p:nvPr>
            <p:ph idx="4294967295" type="title"/>
          </p:nvPr>
        </p:nvSpPr>
        <p:spPr>
          <a:xfrm>
            <a:off x="727800" y="3101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B5E8F"/>
                </a:solidFill>
              </a:rPr>
              <a:t>MAJOR </a:t>
            </a:r>
            <a:r>
              <a:rPr lang="en">
                <a:solidFill>
                  <a:srgbClr val="2B5E8F"/>
                </a:solidFill>
              </a:rPr>
              <a:t>FREELANCING PLATFORMS</a:t>
            </a:r>
            <a:endParaRPr>
              <a:solidFill>
                <a:srgbClr val="2B5E8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7F7"/>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rotWithShape="1">
          <a:blip r:embed="rId3">
            <a:alphaModFix/>
          </a:blip>
          <a:srcRect b="0" l="7242" r="7250" t="24482"/>
          <a:stretch/>
        </p:blipFill>
        <p:spPr>
          <a:xfrm>
            <a:off x="727800" y="2571750"/>
            <a:ext cx="7688400" cy="2540550"/>
          </a:xfrm>
          <a:prstGeom prst="rect">
            <a:avLst/>
          </a:prstGeom>
          <a:noFill/>
          <a:ln>
            <a:noFill/>
          </a:ln>
        </p:spPr>
      </p:pic>
      <p:sp>
        <p:nvSpPr>
          <p:cNvPr id="173" name="Google Shape;173;p28"/>
          <p:cNvSpPr txBox="1"/>
          <p:nvPr>
            <p:ph idx="4294967295" type="title"/>
          </p:nvPr>
        </p:nvSpPr>
        <p:spPr>
          <a:xfrm>
            <a:off x="727800" y="33360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B5E8F"/>
                </a:solidFill>
              </a:rPr>
              <a:t>HOW IT WORKS</a:t>
            </a:r>
            <a:endParaRPr>
              <a:solidFill>
                <a:srgbClr val="2B5E8F"/>
              </a:solidFill>
            </a:endParaRPr>
          </a:p>
        </p:txBody>
      </p:sp>
      <p:sp>
        <p:nvSpPr>
          <p:cNvPr id="174" name="Google Shape;174;p28"/>
          <p:cNvSpPr txBox="1"/>
          <p:nvPr/>
        </p:nvSpPr>
        <p:spPr>
          <a:xfrm>
            <a:off x="830875" y="1292475"/>
            <a:ext cx="73329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B5E8F"/>
                </a:solidFill>
                <a:latin typeface="Roboto"/>
                <a:ea typeface="Roboto"/>
                <a:cs typeface="Roboto"/>
                <a:sym typeface="Roboto"/>
              </a:rPr>
              <a:t>After signing up on a Freelancing website,</a:t>
            </a:r>
            <a:endParaRPr sz="1800">
              <a:solidFill>
                <a:srgbClr val="2B5E8F"/>
              </a:solidFill>
              <a:latin typeface="Roboto"/>
              <a:ea typeface="Roboto"/>
              <a:cs typeface="Roboto"/>
              <a:sym typeface="Roboto"/>
            </a:endParaRPr>
          </a:p>
          <a:p>
            <a:pPr indent="0" lvl="0" marL="0" rtl="0" algn="ctr">
              <a:spcBef>
                <a:spcPts val="0"/>
              </a:spcBef>
              <a:spcAft>
                <a:spcPts val="0"/>
              </a:spcAft>
              <a:buNone/>
            </a:pPr>
            <a:r>
              <a:rPr lang="en" sz="1800">
                <a:solidFill>
                  <a:srgbClr val="2B5E8F"/>
                </a:solidFill>
                <a:latin typeface="Roboto"/>
                <a:ea typeface="Roboto"/>
                <a:cs typeface="Roboto"/>
                <a:sym typeface="Roboto"/>
              </a:rPr>
              <a:t>g</a:t>
            </a:r>
            <a:r>
              <a:rPr lang="en" sz="1800">
                <a:solidFill>
                  <a:srgbClr val="2B5E8F"/>
                </a:solidFill>
                <a:latin typeface="Roboto"/>
                <a:ea typeface="Roboto"/>
                <a:cs typeface="Roboto"/>
                <a:sym typeface="Roboto"/>
              </a:rPr>
              <a:t>etting started is as easy as</a:t>
            </a:r>
            <a:endParaRPr sz="1800">
              <a:solidFill>
                <a:srgbClr val="2B5E8F"/>
              </a:solidFill>
              <a:latin typeface="Roboto"/>
              <a:ea typeface="Roboto"/>
              <a:cs typeface="Roboto"/>
              <a:sym typeface="Roboto"/>
            </a:endParaRPr>
          </a:p>
          <a:p>
            <a:pPr indent="0" lvl="0" marL="0" rtl="0" algn="l">
              <a:spcBef>
                <a:spcPts val="0"/>
              </a:spcBef>
              <a:spcAft>
                <a:spcPts val="0"/>
              </a:spcAft>
              <a:buNone/>
            </a:pPr>
            <a:r>
              <a:t/>
            </a:r>
            <a:endParaRPr>
              <a:solidFill>
                <a:srgbClr val="2B5E8F"/>
              </a:solidFill>
            </a:endParaRPr>
          </a:p>
          <a:p>
            <a:pPr indent="0" lvl="0" marL="0" rtl="0" algn="l">
              <a:spcBef>
                <a:spcPts val="0"/>
              </a:spcBef>
              <a:spcAft>
                <a:spcPts val="0"/>
              </a:spcAft>
              <a:buNone/>
            </a:pPr>
            <a:r>
              <a:rPr lang="en">
                <a:solidFill>
                  <a:srgbClr val="2B5E8F"/>
                </a:solidFill>
              </a:rPr>
              <a:t>		</a:t>
            </a:r>
            <a:r>
              <a:rPr b="1" lang="en" sz="2400">
                <a:solidFill>
                  <a:srgbClr val="2B5E8F"/>
                </a:solidFill>
              </a:rPr>
              <a:t>1						2					   3</a:t>
            </a:r>
            <a:endParaRPr b="1" sz="2400">
              <a:solidFill>
                <a:srgbClr val="2B5E8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727650" y="492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B5E8F"/>
                </a:solidFill>
              </a:rPr>
              <a:t>TUTORIAL: </a:t>
            </a:r>
            <a:r>
              <a:rPr lang="en" sz="1800">
                <a:solidFill>
                  <a:srgbClr val="2B5E8F"/>
                </a:solidFill>
                <a:latin typeface="Lato"/>
                <a:ea typeface="Lato"/>
                <a:cs typeface="Lato"/>
                <a:sym typeface="Lato"/>
              </a:rPr>
              <a:t>GET STARTED WITH FREELANCER.COM</a:t>
            </a:r>
            <a:endParaRPr>
              <a:solidFill>
                <a:srgbClr val="2B5E8F"/>
              </a:solidFill>
            </a:endParaRPr>
          </a:p>
        </p:txBody>
      </p:sp>
      <p:pic>
        <p:nvPicPr>
          <p:cNvPr id="180" name="Google Shape;180;p29"/>
          <p:cNvPicPr preferRelativeResize="0"/>
          <p:nvPr/>
        </p:nvPicPr>
        <p:blipFill>
          <a:blip r:embed="rId3">
            <a:alphaModFix/>
          </a:blip>
          <a:stretch>
            <a:fillRect/>
          </a:stretch>
        </p:blipFill>
        <p:spPr>
          <a:xfrm>
            <a:off x="2229300" y="1259600"/>
            <a:ext cx="4498876" cy="3225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0"/>
          <p:cNvPicPr preferRelativeResize="0"/>
          <p:nvPr/>
        </p:nvPicPr>
        <p:blipFill rotWithShape="1">
          <a:blip r:embed="rId3">
            <a:alphaModFix/>
          </a:blip>
          <a:srcRect b="0" l="7067" r="4035" t="0"/>
          <a:stretch/>
        </p:blipFill>
        <p:spPr>
          <a:xfrm>
            <a:off x="0" y="0"/>
            <a:ext cx="9144000" cy="51434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1"/>
          <p:cNvPicPr preferRelativeResize="0"/>
          <p:nvPr/>
        </p:nvPicPr>
        <p:blipFill>
          <a:blip r:embed="rId3">
            <a:alphaModFix/>
          </a:blip>
          <a:stretch>
            <a:fillRect/>
          </a:stretch>
        </p:blipFill>
        <p:spPr>
          <a:xfrm>
            <a:off x="0" y="116150"/>
            <a:ext cx="9144000" cy="502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52275" y="1157544"/>
            <a:ext cx="2477400" cy="1312200"/>
          </a:xfrm>
          <a:prstGeom prst="rect">
            <a:avLst/>
          </a:prstGeom>
          <a:ln>
            <a:noFill/>
          </a:ln>
          <a:effectLst>
            <a:reflection blurRad="0" dir="5400000" dist="38100" endA="0" fadeDir="5400012" kx="0" rotWithShape="0" algn="bl" stA="27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ACDF"/>
                </a:solidFill>
                <a:latin typeface="Roboto"/>
                <a:ea typeface="Roboto"/>
                <a:cs typeface="Roboto"/>
                <a:sym typeface="Roboto"/>
              </a:rPr>
              <a:t>WHO</a:t>
            </a:r>
            <a:endParaRPr sz="6000">
              <a:solidFill>
                <a:srgbClr val="78ACDF"/>
              </a:solidFill>
              <a:latin typeface="Roboto"/>
              <a:ea typeface="Roboto"/>
              <a:cs typeface="Roboto"/>
              <a:sym typeface="Roboto"/>
            </a:endParaRPr>
          </a:p>
          <a:p>
            <a:pPr indent="0" lvl="0" marL="0" rtl="0" algn="ctr">
              <a:spcBef>
                <a:spcPts val="0"/>
              </a:spcBef>
              <a:spcAft>
                <a:spcPts val="0"/>
              </a:spcAft>
              <a:buNone/>
            </a:pPr>
            <a:r>
              <a:rPr lang="en" sz="2000">
                <a:solidFill>
                  <a:srgbClr val="78ACDF"/>
                </a:solidFill>
                <a:latin typeface="Roboto"/>
                <a:ea typeface="Roboto"/>
                <a:cs typeface="Roboto"/>
                <a:sym typeface="Roboto"/>
              </a:rPr>
              <a:t>IS A FREELANCER?</a:t>
            </a:r>
            <a:endParaRPr sz="2000">
              <a:solidFill>
                <a:srgbClr val="78ACDF"/>
              </a:solidFill>
              <a:latin typeface="Roboto"/>
              <a:ea typeface="Roboto"/>
              <a:cs typeface="Roboto"/>
              <a:sym typeface="Roboto"/>
            </a:endParaRPr>
          </a:p>
        </p:txBody>
      </p:sp>
      <p:sp>
        <p:nvSpPr>
          <p:cNvPr id="94" name="Google Shape;94;p14"/>
          <p:cNvSpPr txBox="1"/>
          <p:nvPr/>
        </p:nvSpPr>
        <p:spPr>
          <a:xfrm>
            <a:off x="2529675" y="256500"/>
            <a:ext cx="6614400" cy="463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B5E8F"/>
                </a:solidFill>
              </a:rPr>
              <a:t>a</a:t>
            </a:r>
            <a:r>
              <a:rPr lang="en" sz="3000">
                <a:solidFill>
                  <a:srgbClr val="2B5E8F"/>
                </a:solidFill>
              </a:rPr>
              <a:t> </a:t>
            </a:r>
            <a:r>
              <a:rPr b="1" lang="en" sz="3000">
                <a:solidFill>
                  <a:srgbClr val="2B5E8F"/>
                </a:solidFill>
              </a:rPr>
              <a:t>self-employed </a:t>
            </a:r>
            <a:r>
              <a:rPr lang="en" sz="3000">
                <a:solidFill>
                  <a:srgbClr val="2B5E8F"/>
                </a:solidFill>
              </a:rPr>
              <a:t>person</a:t>
            </a:r>
            <a:endParaRPr sz="3000">
              <a:solidFill>
                <a:srgbClr val="2B5E8F"/>
              </a:solidFill>
            </a:endParaRPr>
          </a:p>
          <a:p>
            <a:pPr indent="0" lvl="0" marL="0" rtl="0" algn="ctr">
              <a:spcBef>
                <a:spcPts val="0"/>
              </a:spcBef>
              <a:spcAft>
                <a:spcPts val="0"/>
              </a:spcAft>
              <a:buNone/>
            </a:pPr>
            <a:r>
              <a:rPr lang="en" sz="3000">
                <a:solidFill>
                  <a:srgbClr val="2B5E8F"/>
                </a:solidFill>
              </a:rPr>
              <a:t>who </a:t>
            </a:r>
            <a:r>
              <a:rPr b="1" lang="en" sz="3000">
                <a:solidFill>
                  <a:srgbClr val="2B5E8F"/>
                </a:solidFill>
              </a:rPr>
              <a:t>provides services</a:t>
            </a:r>
            <a:endParaRPr sz="3000">
              <a:solidFill>
                <a:srgbClr val="2B5E8F"/>
              </a:solidFill>
            </a:endParaRPr>
          </a:p>
          <a:p>
            <a:pPr indent="0" lvl="0" marL="0" rtl="0" algn="ctr">
              <a:spcBef>
                <a:spcPts val="0"/>
              </a:spcBef>
              <a:spcAft>
                <a:spcPts val="0"/>
              </a:spcAft>
              <a:buNone/>
            </a:pPr>
            <a:r>
              <a:rPr lang="en" sz="3000">
                <a:solidFill>
                  <a:srgbClr val="2B5E8F"/>
                </a:solidFill>
              </a:rPr>
              <a:t>in one or more </a:t>
            </a:r>
            <a:r>
              <a:rPr b="1" lang="en" sz="3000">
                <a:solidFill>
                  <a:srgbClr val="2B5E8F"/>
                </a:solidFill>
              </a:rPr>
              <a:t>skillsets</a:t>
            </a:r>
            <a:endParaRPr sz="3000">
              <a:solidFill>
                <a:srgbClr val="2B5E8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727650" y="506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B5E8F"/>
                </a:solidFill>
              </a:rPr>
              <a:t>REFRESHMENT BREAK</a:t>
            </a:r>
            <a:endParaRPr>
              <a:solidFill>
                <a:srgbClr val="2B5E8F"/>
              </a:solidFill>
            </a:endParaRPr>
          </a:p>
        </p:txBody>
      </p:sp>
      <p:sp>
        <p:nvSpPr>
          <p:cNvPr id="196" name="Google Shape;196;p32"/>
          <p:cNvSpPr txBox="1"/>
          <p:nvPr>
            <p:ph idx="1" type="body"/>
          </p:nvPr>
        </p:nvSpPr>
        <p:spPr>
          <a:xfrm>
            <a:off x="727650" y="1380475"/>
            <a:ext cx="7688700" cy="295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2B5E8F"/>
                </a:solidFill>
              </a:rPr>
              <a:t>Enjoy your break and we’ll go for CERTIFICATE DISTRIBUTION after that...</a:t>
            </a:r>
            <a:endParaRPr sz="1800">
              <a:solidFill>
                <a:srgbClr val="2B5E8F"/>
              </a:solidFill>
            </a:endParaRPr>
          </a:p>
        </p:txBody>
      </p:sp>
      <p:pic>
        <p:nvPicPr>
          <p:cNvPr id="197" name="Google Shape;197;p32"/>
          <p:cNvPicPr preferRelativeResize="0"/>
          <p:nvPr/>
        </p:nvPicPr>
        <p:blipFill>
          <a:blip r:embed="rId3">
            <a:alphaModFix/>
          </a:blip>
          <a:stretch>
            <a:fillRect/>
          </a:stretch>
        </p:blipFill>
        <p:spPr>
          <a:xfrm>
            <a:off x="5062925" y="2043525"/>
            <a:ext cx="3276800" cy="2296450"/>
          </a:xfrm>
          <a:prstGeom prst="rect">
            <a:avLst/>
          </a:prstGeom>
          <a:noFill/>
          <a:ln>
            <a:noFill/>
          </a:ln>
        </p:spPr>
      </p:pic>
      <p:pic>
        <p:nvPicPr>
          <p:cNvPr id="198" name="Google Shape;198;p32"/>
          <p:cNvPicPr preferRelativeResize="0"/>
          <p:nvPr/>
        </p:nvPicPr>
        <p:blipFill>
          <a:blip r:embed="rId4">
            <a:alphaModFix/>
          </a:blip>
          <a:stretch>
            <a:fillRect/>
          </a:stretch>
        </p:blipFill>
        <p:spPr>
          <a:xfrm>
            <a:off x="729450" y="2043525"/>
            <a:ext cx="3366552" cy="229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29450" y="506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B5E8F"/>
                </a:solidFill>
              </a:rPr>
              <a:t>Getting Started</a:t>
            </a:r>
            <a:endParaRPr>
              <a:solidFill>
                <a:srgbClr val="2B5E8F"/>
              </a:solidFill>
            </a:endParaRPr>
          </a:p>
        </p:txBody>
      </p:sp>
      <p:sp>
        <p:nvSpPr>
          <p:cNvPr id="204" name="Google Shape;204;p33"/>
          <p:cNvSpPr txBox="1"/>
          <p:nvPr>
            <p:ph idx="1" type="body"/>
          </p:nvPr>
        </p:nvSpPr>
        <p:spPr>
          <a:xfrm>
            <a:off x="729450" y="1380475"/>
            <a:ext cx="7688700" cy="29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B5E8F"/>
                </a:solidFill>
              </a:rPr>
              <a:t>Enroll in one of </a:t>
            </a:r>
            <a:r>
              <a:rPr b="1" lang="en" sz="1800">
                <a:solidFill>
                  <a:srgbClr val="2B5E8F"/>
                </a:solidFill>
              </a:rPr>
              <a:t>our courses</a:t>
            </a:r>
            <a:r>
              <a:rPr lang="en" sz="1800">
                <a:solidFill>
                  <a:srgbClr val="2B5E8F"/>
                </a:solidFill>
              </a:rPr>
              <a:t> below aimed to </a:t>
            </a:r>
            <a:r>
              <a:rPr b="1" lang="en" sz="1800">
                <a:solidFill>
                  <a:srgbClr val="2B5E8F"/>
                </a:solidFill>
              </a:rPr>
              <a:t>develop EARNING SKILLS</a:t>
            </a:r>
            <a:r>
              <a:rPr lang="en" sz="1800">
                <a:solidFill>
                  <a:srgbClr val="2B5E8F"/>
                </a:solidFill>
              </a:rPr>
              <a:t>, and start freelancing today!</a:t>
            </a:r>
            <a:endParaRPr sz="1800">
              <a:solidFill>
                <a:srgbClr val="2B5E8F"/>
              </a:solidFill>
            </a:endParaRPr>
          </a:p>
          <a:p>
            <a:pPr indent="-342900" lvl="0" marL="457200" rtl="0" algn="l">
              <a:spcBef>
                <a:spcPts val="1600"/>
              </a:spcBef>
              <a:spcAft>
                <a:spcPts val="0"/>
              </a:spcAft>
              <a:buClr>
                <a:srgbClr val="2B5E8F"/>
              </a:buClr>
              <a:buSzPts val="1800"/>
              <a:buChar char="●"/>
            </a:pPr>
            <a:r>
              <a:rPr lang="en" sz="1800">
                <a:solidFill>
                  <a:srgbClr val="2B5E8F"/>
                </a:solidFill>
              </a:rPr>
              <a:t>Fiverr / Upwork / Freelancer Training Course</a:t>
            </a:r>
            <a:endParaRPr sz="1800">
              <a:solidFill>
                <a:srgbClr val="2B5E8F"/>
              </a:solidFill>
            </a:endParaRPr>
          </a:p>
          <a:p>
            <a:pPr indent="-342900" lvl="0" marL="457200" rtl="0" algn="l">
              <a:spcBef>
                <a:spcPts val="0"/>
              </a:spcBef>
              <a:spcAft>
                <a:spcPts val="0"/>
              </a:spcAft>
              <a:buClr>
                <a:srgbClr val="2B5E8F"/>
              </a:buClr>
              <a:buSzPts val="1800"/>
              <a:buChar char="●"/>
            </a:pPr>
            <a:r>
              <a:rPr lang="en" sz="1800">
                <a:solidFill>
                  <a:srgbClr val="2B5E8F"/>
                </a:solidFill>
              </a:rPr>
              <a:t>Writing Training Course</a:t>
            </a:r>
            <a:endParaRPr sz="1800">
              <a:solidFill>
                <a:srgbClr val="2B5E8F"/>
              </a:solidFill>
            </a:endParaRPr>
          </a:p>
          <a:p>
            <a:pPr indent="-342900" lvl="0" marL="457200" rtl="0" algn="l">
              <a:spcBef>
                <a:spcPts val="0"/>
              </a:spcBef>
              <a:spcAft>
                <a:spcPts val="0"/>
              </a:spcAft>
              <a:buClr>
                <a:srgbClr val="2B5E8F"/>
              </a:buClr>
              <a:buSzPts val="1800"/>
              <a:buChar char="●"/>
            </a:pPr>
            <a:r>
              <a:rPr lang="en" sz="1800">
                <a:solidFill>
                  <a:srgbClr val="2B5E8F"/>
                </a:solidFill>
              </a:rPr>
              <a:t>Web Development</a:t>
            </a:r>
            <a:endParaRPr sz="1800">
              <a:solidFill>
                <a:srgbClr val="2B5E8F"/>
              </a:solidFill>
            </a:endParaRPr>
          </a:p>
          <a:p>
            <a:pPr indent="-342900" lvl="0" marL="457200" rtl="0" algn="l">
              <a:spcBef>
                <a:spcPts val="0"/>
              </a:spcBef>
              <a:spcAft>
                <a:spcPts val="0"/>
              </a:spcAft>
              <a:buClr>
                <a:srgbClr val="2B5E8F"/>
              </a:buClr>
              <a:buSzPts val="1800"/>
              <a:buChar char="●"/>
            </a:pPr>
            <a:r>
              <a:rPr lang="en" sz="1800">
                <a:solidFill>
                  <a:srgbClr val="2B5E8F"/>
                </a:solidFill>
              </a:rPr>
              <a:t>Android Development</a:t>
            </a:r>
            <a:endParaRPr sz="1800">
              <a:solidFill>
                <a:srgbClr val="2B5E8F"/>
              </a:solidFill>
            </a:endParaRPr>
          </a:p>
          <a:p>
            <a:pPr indent="-342900" lvl="0" marL="457200" rtl="0" algn="l">
              <a:spcBef>
                <a:spcPts val="0"/>
              </a:spcBef>
              <a:spcAft>
                <a:spcPts val="0"/>
              </a:spcAft>
              <a:buClr>
                <a:srgbClr val="2B5E8F"/>
              </a:buClr>
              <a:buSzPts val="1800"/>
              <a:buChar char="●"/>
            </a:pPr>
            <a:r>
              <a:rPr lang="en" sz="1800">
                <a:solidFill>
                  <a:srgbClr val="2B5E8F"/>
                </a:solidFill>
              </a:rPr>
              <a:t>Graphics Designing</a:t>
            </a:r>
            <a:endParaRPr sz="1800">
              <a:solidFill>
                <a:srgbClr val="2B5E8F"/>
              </a:solidFill>
            </a:endParaRPr>
          </a:p>
          <a:p>
            <a:pPr indent="-342900" lvl="0" marL="457200" rtl="0" algn="l">
              <a:spcBef>
                <a:spcPts val="0"/>
              </a:spcBef>
              <a:spcAft>
                <a:spcPts val="0"/>
              </a:spcAft>
              <a:buClr>
                <a:srgbClr val="2B5E8F"/>
              </a:buClr>
              <a:buSzPts val="1800"/>
              <a:buChar char="●"/>
            </a:pPr>
            <a:r>
              <a:rPr lang="en" sz="1800">
                <a:solidFill>
                  <a:srgbClr val="2B5E8F"/>
                </a:solidFill>
              </a:rPr>
              <a:t>Video Editing</a:t>
            </a:r>
            <a:endParaRPr sz="1800">
              <a:solidFill>
                <a:srgbClr val="2B5E8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7100" y="989030"/>
            <a:ext cx="2477400" cy="1656900"/>
          </a:xfrm>
          <a:prstGeom prst="rect">
            <a:avLst/>
          </a:prstGeom>
          <a:ln>
            <a:noFill/>
          </a:ln>
          <a:effectLst>
            <a:reflection blurRad="0" dir="5400000" dist="38100" endA="0" fadeDir="5400012" kx="0" rotWithShape="0" algn="bl" stA="27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ACDF"/>
                </a:solidFill>
                <a:latin typeface="Roboto"/>
                <a:ea typeface="Roboto"/>
                <a:cs typeface="Roboto"/>
                <a:sym typeface="Roboto"/>
              </a:rPr>
              <a:t>WHAT</a:t>
            </a:r>
            <a:endParaRPr sz="6000">
              <a:solidFill>
                <a:srgbClr val="78ACDF"/>
              </a:solidFill>
              <a:latin typeface="Roboto"/>
              <a:ea typeface="Roboto"/>
              <a:cs typeface="Roboto"/>
              <a:sym typeface="Roboto"/>
            </a:endParaRPr>
          </a:p>
          <a:p>
            <a:pPr indent="0" lvl="0" marL="0" rtl="0" algn="ctr">
              <a:spcBef>
                <a:spcPts val="0"/>
              </a:spcBef>
              <a:spcAft>
                <a:spcPts val="0"/>
              </a:spcAft>
              <a:buNone/>
            </a:pPr>
            <a:r>
              <a:rPr lang="en" sz="2000">
                <a:solidFill>
                  <a:srgbClr val="78ACDF"/>
                </a:solidFill>
                <a:latin typeface="Roboto"/>
                <a:ea typeface="Roboto"/>
                <a:cs typeface="Roboto"/>
                <a:sym typeface="Roboto"/>
              </a:rPr>
              <a:t>IS FREELANCING?</a:t>
            </a:r>
            <a:endParaRPr sz="2000">
              <a:solidFill>
                <a:srgbClr val="78ACDF"/>
              </a:solidFill>
              <a:latin typeface="Roboto"/>
              <a:ea typeface="Roboto"/>
              <a:cs typeface="Roboto"/>
              <a:sym typeface="Roboto"/>
            </a:endParaRPr>
          </a:p>
        </p:txBody>
      </p:sp>
      <p:sp>
        <p:nvSpPr>
          <p:cNvPr id="100" name="Google Shape;100;p15"/>
          <p:cNvSpPr txBox="1"/>
          <p:nvPr/>
        </p:nvSpPr>
        <p:spPr>
          <a:xfrm>
            <a:off x="2529675" y="256500"/>
            <a:ext cx="6614400" cy="463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B5E8F"/>
                </a:solidFill>
              </a:rPr>
              <a:t>a </a:t>
            </a:r>
            <a:r>
              <a:rPr b="1" lang="en" sz="3000">
                <a:solidFill>
                  <a:srgbClr val="2B5E8F"/>
                </a:solidFill>
              </a:rPr>
              <a:t>business</a:t>
            </a:r>
            <a:r>
              <a:rPr lang="en" sz="3000">
                <a:solidFill>
                  <a:srgbClr val="2B5E8F"/>
                </a:solidFill>
              </a:rPr>
              <a:t> started by</a:t>
            </a:r>
            <a:endParaRPr sz="3000">
              <a:solidFill>
                <a:srgbClr val="2B5E8F"/>
              </a:solidFill>
            </a:endParaRPr>
          </a:p>
          <a:p>
            <a:pPr indent="0" lvl="0" marL="0" rtl="0" algn="ctr">
              <a:spcBef>
                <a:spcPts val="0"/>
              </a:spcBef>
              <a:spcAft>
                <a:spcPts val="0"/>
              </a:spcAft>
              <a:buNone/>
            </a:pPr>
            <a:r>
              <a:rPr lang="en" sz="3000">
                <a:solidFill>
                  <a:srgbClr val="2B5E8F"/>
                </a:solidFill>
              </a:rPr>
              <a:t>an </a:t>
            </a:r>
            <a:r>
              <a:rPr b="1" lang="en" sz="3000">
                <a:solidFill>
                  <a:srgbClr val="2B5E8F"/>
                </a:solidFill>
              </a:rPr>
              <a:t>individual </a:t>
            </a:r>
            <a:r>
              <a:rPr lang="en" sz="3000">
                <a:solidFill>
                  <a:srgbClr val="2B5E8F"/>
                </a:solidFill>
              </a:rPr>
              <a:t>that</a:t>
            </a:r>
            <a:endParaRPr sz="3000">
              <a:solidFill>
                <a:srgbClr val="2B5E8F"/>
              </a:solidFill>
            </a:endParaRPr>
          </a:p>
          <a:p>
            <a:pPr indent="0" lvl="0" marL="0" rtl="0" algn="ctr">
              <a:spcBef>
                <a:spcPts val="0"/>
              </a:spcBef>
              <a:spcAft>
                <a:spcPts val="0"/>
              </a:spcAft>
              <a:buNone/>
            </a:pPr>
            <a:r>
              <a:rPr lang="en" sz="3000">
                <a:solidFill>
                  <a:srgbClr val="2B5E8F"/>
                </a:solidFill>
              </a:rPr>
              <a:t>m</a:t>
            </a:r>
            <a:r>
              <a:rPr lang="en" sz="3000">
                <a:solidFill>
                  <a:srgbClr val="2B5E8F"/>
                </a:solidFill>
              </a:rPr>
              <a:t>arkets a </a:t>
            </a:r>
            <a:r>
              <a:rPr b="1" lang="en" sz="3000">
                <a:solidFill>
                  <a:srgbClr val="2B5E8F"/>
                </a:solidFill>
              </a:rPr>
              <a:t>service</a:t>
            </a:r>
            <a:endParaRPr b="1" sz="3000">
              <a:solidFill>
                <a:srgbClr val="2B5E8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4294967295" type="title"/>
          </p:nvPr>
        </p:nvSpPr>
        <p:spPr>
          <a:xfrm>
            <a:off x="0" y="5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2B5E8F"/>
                </a:solidFill>
              </a:rPr>
              <a:t>FREELANCING</a:t>
            </a:r>
            <a:r>
              <a:rPr b="0" lang="en" sz="3600">
                <a:solidFill>
                  <a:srgbClr val="2B5E8F"/>
                </a:solidFill>
              </a:rPr>
              <a:t> IS A TYPE OF</a:t>
            </a:r>
            <a:endParaRPr b="0" sz="3600">
              <a:solidFill>
                <a:srgbClr val="2B5E8F"/>
              </a:solidFill>
            </a:endParaRPr>
          </a:p>
          <a:p>
            <a:pPr indent="0" lvl="0" marL="0" rtl="0" algn="ctr">
              <a:spcBef>
                <a:spcPts val="0"/>
              </a:spcBef>
              <a:spcAft>
                <a:spcPts val="0"/>
              </a:spcAft>
              <a:buNone/>
            </a:pPr>
            <a:r>
              <a:rPr lang="en" sz="3600">
                <a:solidFill>
                  <a:srgbClr val="2B5E8F"/>
                </a:solidFill>
              </a:rPr>
              <a:t>SELF-EMPLOYMENT</a:t>
            </a:r>
            <a:endParaRPr sz="3600">
              <a:solidFill>
                <a:srgbClr val="2B5E8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79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B5E8F"/>
                </a:solidFill>
              </a:rPr>
              <a:t>FREELANCE BUSINESS MODEL</a:t>
            </a:r>
            <a:endParaRPr>
              <a:solidFill>
                <a:srgbClr val="2B5E8F"/>
              </a:solidFill>
            </a:endParaRPr>
          </a:p>
        </p:txBody>
      </p:sp>
      <p:sp>
        <p:nvSpPr>
          <p:cNvPr id="111" name="Google Shape;111;p17"/>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B5E8F"/>
                </a:solidFill>
              </a:rPr>
              <a:t>A business model that</a:t>
            </a:r>
            <a:br>
              <a:rPr lang="en" sz="1800">
                <a:solidFill>
                  <a:srgbClr val="2B5E8F"/>
                </a:solidFill>
              </a:rPr>
            </a:br>
            <a:r>
              <a:rPr lang="en" sz="1800">
                <a:solidFill>
                  <a:srgbClr val="2B5E8F"/>
                </a:solidFill>
              </a:rPr>
              <a:t>- allows you to </a:t>
            </a:r>
            <a:r>
              <a:rPr b="1" lang="en" sz="1800">
                <a:solidFill>
                  <a:srgbClr val="2B5E8F"/>
                </a:solidFill>
              </a:rPr>
              <a:t>get started with virtually no overheads</a:t>
            </a:r>
            <a:br>
              <a:rPr b="1" lang="en" sz="1800">
                <a:solidFill>
                  <a:srgbClr val="2B5E8F"/>
                </a:solidFill>
              </a:rPr>
            </a:br>
            <a:r>
              <a:rPr b="1" lang="en" sz="1800">
                <a:solidFill>
                  <a:srgbClr val="2B5E8F"/>
                </a:solidFill>
              </a:rPr>
              <a:t>- </a:t>
            </a:r>
            <a:r>
              <a:rPr lang="en" sz="1800">
                <a:solidFill>
                  <a:srgbClr val="2B5E8F"/>
                </a:solidFill>
              </a:rPr>
              <a:t>can be  </a:t>
            </a:r>
            <a:r>
              <a:rPr b="1" lang="en" sz="1800">
                <a:solidFill>
                  <a:srgbClr val="2B5E8F"/>
                </a:solidFill>
              </a:rPr>
              <a:t>easily launched </a:t>
            </a:r>
            <a:r>
              <a:rPr lang="en" sz="1800">
                <a:solidFill>
                  <a:srgbClr val="2B5E8F"/>
                </a:solidFill>
              </a:rPr>
              <a:t>with minimum time</a:t>
            </a:r>
            <a:endParaRPr sz="1800">
              <a:solidFill>
                <a:srgbClr val="2B5E8F"/>
              </a:solidFill>
            </a:endParaRPr>
          </a:p>
          <a:p>
            <a:pPr indent="0" lvl="0" marL="0" rtl="0" algn="just">
              <a:spcBef>
                <a:spcPts val="1600"/>
              </a:spcBef>
              <a:spcAft>
                <a:spcPts val="0"/>
              </a:spcAft>
              <a:buNone/>
            </a:pPr>
            <a:r>
              <a:t/>
            </a:r>
            <a:endParaRPr sz="1800">
              <a:solidFill>
                <a:srgbClr val="2B5E8F"/>
              </a:solidFill>
            </a:endParaRPr>
          </a:p>
          <a:p>
            <a:pPr indent="0" lvl="0" marL="0" rtl="0" algn="just">
              <a:spcBef>
                <a:spcPts val="1600"/>
              </a:spcBef>
              <a:spcAft>
                <a:spcPts val="1600"/>
              </a:spcAft>
              <a:buNone/>
            </a:pPr>
            <a:r>
              <a:rPr lang="en" sz="1800">
                <a:solidFill>
                  <a:srgbClr val="2B5E8F"/>
                </a:solidFill>
              </a:rPr>
              <a:t>Passion is the key.</a:t>
            </a:r>
            <a:endParaRPr sz="1800">
              <a:solidFill>
                <a:srgbClr val="2B5E8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8"/>
          <p:cNvPicPr preferRelativeResize="0"/>
          <p:nvPr/>
        </p:nvPicPr>
        <p:blipFill rotWithShape="1">
          <a:blip r:embed="rId3">
            <a:alphaModFix/>
          </a:blip>
          <a:srcRect b="0" l="5571" r="5562" t="0"/>
          <a:stretch/>
        </p:blipFill>
        <p:spPr>
          <a:xfrm>
            <a:off x="-1" y="-1530"/>
            <a:ext cx="9144000" cy="51450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CE6D8"/>
        </a:solidFill>
      </p:bgPr>
    </p:bg>
    <p:spTree>
      <p:nvGrpSpPr>
        <p:cNvPr id="120" name="Shape 120"/>
        <p:cNvGrpSpPr/>
        <p:nvPr/>
      </p:nvGrpSpPr>
      <p:grpSpPr>
        <a:xfrm>
          <a:off x="0" y="0"/>
          <a:ext cx="0" cy="0"/>
          <a:chOff x="0" y="0"/>
          <a:chExt cx="0" cy="0"/>
        </a:xfrm>
      </p:grpSpPr>
      <p:sp>
        <p:nvSpPr>
          <p:cNvPr id="121" name="Google Shape;121;p19"/>
          <p:cNvSpPr txBox="1"/>
          <p:nvPr>
            <p:ph type="title"/>
          </p:nvPr>
        </p:nvSpPr>
        <p:spPr>
          <a:xfrm>
            <a:off x="-37100" y="1078418"/>
            <a:ext cx="2477400" cy="1656900"/>
          </a:xfrm>
          <a:prstGeom prst="rect">
            <a:avLst/>
          </a:prstGeom>
          <a:ln>
            <a:noFill/>
          </a:ln>
          <a:effectLst>
            <a:reflection blurRad="0" dir="5400000" dist="38100" endA="0" fadeDir="5400012" kx="0" rotWithShape="0" algn="bl" stA="27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78ACDF"/>
                </a:solidFill>
                <a:latin typeface="Roboto"/>
                <a:ea typeface="Roboto"/>
                <a:cs typeface="Roboto"/>
                <a:sym typeface="Roboto"/>
              </a:rPr>
              <a:t>WHY</a:t>
            </a:r>
            <a:endParaRPr sz="6000">
              <a:solidFill>
                <a:srgbClr val="78ACDF"/>
              </a:solidFill>
              <a:latin typeface="Roboto"/>
              <a:ea typeface="Roboto"/>
              <a:cs typeface="Roboto"/>
              <a:sym typeface="Roboto"/>
            </a:endParaRPr>
          </a:p>
          <a:p>
            <a:pPr indent="0" lvl="0" marL="0" rtl="0" algn="ctr">
              <a:spcBef>
                <a:spcPts val="0"/>
              </a:spcBef>
              <a:spcAft>
                <a:spcPts val="0"/>
              </a:spcAft>
              <a:buNone/>
            </a:pPr>
            <a:r>
              <a:rPr lang="en" sz="2000">
                <a:solidFill>
                  <a:srgbClr val="78ACDF"/>
                </a:solidFill>
                <a:latin typeface="Roboto"/>
                <a:ea typeface="Roboto"/>
                <a:cs typeface="Roboto"/>
                <a:sym typeface="Roboto"/>
              </a:rPr>
              <a:t>ONLINE </a:t>
            </a:r>
            <a:r>
              <a:rPr lang="en" sz="2000">
                <a:solidFill>
                  <a:srgbClr val="78ACDF"/>
                </a:solidFill>
                <a:latin typeface="Roboto"/>
                <a:ea typeface="Roboto"/>
                <a:cs typeface="Roboto"/>
                <a:sym typeface="Roboto"/>
              </a:rPr>
              <a:t>FREELANCING?</a:t>
            </a:r>
            <a:endParaRPr sz="2000">
              <a:solidFill>
                <a:srgbClr val="78ACDF"/>
              </a:solidFill>
              <a:latin typeface="Roboto"/>
              <a:ea typeface="Roboto"/>
              <a:cs typeface="Roboto"/>
              <a:sym typeface="Roboto"/>
            </a:endParaRPr>
          </a:p>
        </p:txBody>
      </p:sp>
      <p:sp>
        <p:nvSpPr>
          <p:cNvPr id="122" name="Google Shape;122;p19"/>
          <p:cNvSpPr txBox="1"/>
          <p:nvPr/>
        </p:nvSpPr>
        <p:spPr>
          <a:xfrm>
            <a:off x="2529675" y="256500"/>
            <a:ext cx="6614400" cy="463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2B5E8F"/>
                </a:solidFill>
              </a:rPr>
              <a:t>a</a:t>
            </a:r>
            <a:r>
              <a:rPr lang="en" sz="3000">
                <a:solidFill>
                  <a:srgbClr val="2B5E8F"/>
                </a:solidFill>
              </a:rPr>
              <a:t>llows </a:t>
            </a:r>
            <a:r>
              <a:rPr b="1" lang="en" sz="3000">
                <a:solidFill>
                  <a:srgbClr val="2B5E8F"/>
                </a:solidFill>
              </a:rPr>
              <a:t>almost anyone</a:t>
            </a:r>
            <a:r>
              <a:rPr lang="en" sz="3000">
                <a:solidFill>
                  <a:srgbClr val="2B5E8F"/>
                </a:solidFill>
              </a:rPr>
              <a:t> to</a:t>
            </a:r>
            <a:br>
              <a:rPr lang="en" sz="3000">
                <a:solidFill>
                  <a:srgbClr val="2B5E8F"/>
                </a:solidFill>
              </a:rPr>
            </a:br>
            <a:r>
              <a:rPr b="1" lang="en" sz="3000">
                <a:solidFill>
                  <a:srgbClr val="2B5E8F"/>
                </a:solidFill>
              </a:rPr>
              <a:t>make money </a:t>
            </a:r>
            <a:r>
              <a:rPr lang="en" sz="3000">
                <a:solidFill>
                  <a:srgbClr val="2B5E8F"/>
                </a:solidFill>
              </a:rPr>
              <a:t>without</a:t>
            </a:r>
            <a:br>
              <a:rPr lang="en" sz="3000">
                <a:solidFill>
                  <a:srgbClr val="2B5E8F"/>
                </a:solidFill>
              </a:rPr>
            </a:br>
            <a:r>
              <a:rPr lang="en" sz="3000">
                <a:solidFill>
                  <a:srgbClr val="2B5E8F"/>
                </a:solidFill>
              </a:rPr>
              <a:t>leaving their</a:t>
            </a:r>
            <a:r>
              <a:rPr lang="en" sz="3000">
                <a:solidFill>
                  <a:srgbClr val="2B5E8F"/>
                </a:solidFill>
              </a:rPr>
              <a:t> bed</a:t>
            </a:r>
            <a:endParaRPr sz="3000">
              <a:solidFill>
                <a:srgbClr val="2B5E8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0"/>
          <p:cNvPicPr preferRelativeResize="0"/>
          <p:nvPr/>
        </p:nvPicPr>
        <p:blipFill rotWithShape="1">
          <a:blip r:embed="rId3">
            <a:alphaModFix/>
          </a:blip>
          <a:srcRect b="6416" l="2212" r="2431" t="17831"/>
          <a:stretch/>
        </p:blipFill>
        <p:spPr>
          <a:xfrm>
            <a:off x="0" y="0"/>
            <a:ext cx="9144000" cy="5154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CE6D8"/>
        </a:solidFill>
      </p:bgPr>
    </p:bg>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4689250" y="718625"/>
            <a:ext cx="3804000" cy="3706200"/>
          </a:xfrm>
          <a:prstGeom prst="roundRect">
            <a:avLst>
              <a:gd fmla="val 6918" name="adj"/>
            </a:avLst>
          </a:prstGeom>
          <a:noFill/>
          <a:ln>
            <a:noFill/>
          </a:ln>
        </p:spPr>
      </p:pic>
      <p:sp>
        <p:nvSpPr>
          <p:cNvPr id="133" name="Google Shape;133;p21"/>
          <p:cNvSpPr txBox="1"/>
          <p:nvPr/>
        </p:nvSpPr>
        <p:spPr>
          <a:xfrm>
            <a:off x="356075" y="1737425"/>
            <a:ext cx="3917100" cy="166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2B5E8F"/>
                </a:solidFill>
                <a:latin typeface="Roboto"/>
                <a:ea typeface="Roboto"/>
                <a:cs typeface="Roboto"/>
                <a:sym typeface="Roboto"/>
              </a:rPr>
              <a:t>Don’t think you have what it takes?</a:t>
            </a:r>
            <a:endParaRPr b="1" sz="2800">
              <a:solidFill>
                <a:srgbClr val="2B5E8F"/>
              </a:solidFill>
              <a:latin typeface="Roboto"/>
              <a:ea typeface="Roboto"/>
              <a:cs typeface="Roboto"/>
              <a:sym typeface="Roboto"/>
            </a:endParaRPr>
          </a:p>
          <a:p>
            <a:pPr indent="0" lvl="0" marL="0" rtl="0" algn="ctr">
              <a:spcBef>
                <a:spcPts val="0"/>
              </a:spcBef>
              <a:spcAft>
                <a:spcPts val="0"/>
              </a:spcAft>
              <a:buNone/>
            </a:pPr>
            <a:r>
              <a:rPr lang="en" sz="1900">
                <a:solidFill>
                  <a:srgbClr val="2B5E8F"/>
                </a:solidFill>
                <a:latin typeface="Roboto"/>
                <a:ea typeface="Roboto"/>
                <a:cs typeface="Roboto"/>
                <a:sym typeface="Roboto"/>
              </a:rPr>
              <a:t>Almost everyone can do it</a:t>
            </a:r>
            <a:endParaRPr sz="1900">
              <a:solidFill>
                <a:srgbClr val="2B5E8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