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A8415C0-0869-4B24-A02B-BAAE2EF7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FOR EARLY DETECTION OF BLIGHT PLAGUE ON COFFEE PLANTATIONS</a:t>
            </a: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820" y="3461657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Simón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Flórez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Silva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Adrián Alberto Gutiérrez Leal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2019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October 29</a:t>
            </a:r>
            <a:r>
              <a:rPr lang="en-US" sz="2400" i="1" spc="-1" baseline="30000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 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2019</a:t>
            </a:r>
            <a:r>
              <a:rPr lang="en-US" sz="2400" i="1" spc="-1" baseline="30000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Designed Data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27271" y="4411492"/>
            <a:ext cx="4044729" cy="1229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b="1" dirty="0"/>
              <a:t>Figure 1.1:</a:t>
            </a:r>
            <a:r>
              <a:rPr lang="en-US" dirty="0"/>
              <a:t> Tree of Coffee Data. Each node represents a type of data which will generate a hierarchy based on the type and value to determine sickness.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D310E6-2F67-4155-82CB-E08FA71D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1" y="1151280"/>
            <a:ext cx="4284142" cy="31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326B03-5594-46B9-82DA-2F4CCA4B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28" y="1490914"/>
            <a:ext cx="4052076" cy="26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8437224-C1F8-4D31-A6A0-CA3D69351F40}"/>
              </a:ext>
            </a:extLst>
          </p:cNvPr>
          <p:cNvSpPr/>
          <p:nvPr/>
        </p:nvSpPr>
        <p:spPr>
          <a:xfrm>
            <a:off x="5092689" y="44114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Figure 1.2: </a:t>
            </a:r>
            <a:r>
              <a:rPr lang="en-US" dirty="0"/>
              <a:t>Actual footage of the application.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0E2FC9F-C1A9-45BA-BB61-5C127AC2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29" y="978435"/>
            <a:ext cx="30670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2E3A2D7E-B09B-4779-BD8E-997983EFBE44}"/>
              </a:ext>
            </a:extLst>
          </p:cNvPr>
          <p:cNvSpPr/>
          <p:nvPr/>
        </p:nvSpPr>
        <p:spPr>
          <a:xfrm>
            <a:off x="1097271" y="3353467"/>
            <a:ext cx="2825423" cy="613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050" b="1" dirty="0"/>
              <a:t>Figure 2.1: Print</a:t>
            </a:r>
          </a:p>
          <a:p>
            <a:pPr algn="just">
              <a:lnSpc>
                <a:spcPct val="100000"/>
              </a:lnSpc>
            </a:pPr>
            <a:r>
              <a:rPr lang="en-US" sz="1050" dirty="0"/>
              <a:t>Shows each node of the Tree as it generates them.</a:t>
            </a: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22BDB2C3-A1D1-454C-A164-B86A9140BD9B}"/>
              </a:ext>
            </a:extLst>
          </p:cNvPr>
          <p:cNvSpPr/>
          <p:nvPr/>
        </p:nvSpPr>
        <p:spPr>
          <a:xfrm>
            <a:off x="5275373" y="3353467"/>
            <a:ext cx="2825423" cy="613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1050" b="1" dirty="0"/>
              <a:t>Figure 2.2: Classify</a:t>
            </a:r>
          </a:p>
          <a:p>
            <a:pPr algn="just"/>
            <a:r>
              <a:rPr lang="en-US" sz="1050" dirty="0"/>
              <a:t>Searches each node for a specific input data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DF83826-8ECF-453C-874D-18B45290C8A7}"/>
              </a:ext>
            </a:extLst>
          </p:cNvPr>
          <p:cNvSpPr/>
          <p:nvPr/>
        </p:nvSpPr>
        <p:spPr>
          <a:xfrm>
            <a:off x="6129499" y="3265792"/>
            <a:ext cx="2825423" cy="613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br>
              <a:rPr lang="en-US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24CAE43-F210-4165-9EFB-CEA3681A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47" y="3728484"/>
            <a:ext cx="4325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DA26C9-0B04-4362-BB87-4945007F4EFC}"/>
              </a:ext>
            </a:extLst>
          </p:cNvPr>
          <p:cNvSpPr txBox="1"/>
          <p:nvPr/>
        </p:nvSpPr>
        <p:spPr>
          <a:xfrm>
            <a:off x="3467263" y="3968626"/>
            <a:ext cx="334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5:</a:t>
            </a:r>
            <a:r>
              <a:rPr lang="en-US" dirty="0"/>
              <a:t> Table to report complexity analysis.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064F-3317-4CDE-87D8-578C911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68" y="964995"/>
            <a:ext cx="3067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644A62E-C06C-4F7C-B160-4FB8A8DB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52974"/>
              </p:ext>
            </p:extLst>
          </p:nvPr>
        </p:nvGraphicFramePr>
        <p:xfrm>
          <a:off x="713855" y="3965911"/>
          <a:ext cx="2753408" cy="1718972"/>
        </p:xfrm>
        <a:graphic>
          <a:graphicData uri="http://schemas.openxmlformats.org/drawingml/2006/table">
            <a:tbl>
              <a:tblPr/>
              <a:tblGrid>
                <a:gridCol w="1376704">
                  <a:extLst>
                    <a:ext uri="{9D8B030D-6E8A-4147-A177-3AD203B41FA5}">
                      <a16:colId xmlns:a16="http://schemas.microsoft.com/office/drawing/2014/main" val="2334822978"/>
                    </a:ext>
                  </a:extLst>
                </a:gridCol>
                <a:gridCol w="1376704">
                  <a:extLst>
                    <a:ext uri="{9D8B030D-6E8A-4147-A177-3AD203B41FA5}">
                      <a16:colId xmlns:a16="http://schemas.microsoft.com/office/drawing/2014/main" val="3868948317"/>
                    </a:ext>
                  </a:extLst>
                </a:gridCol>
              </a:tblGrid>
              <a:tr h="4297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Complexity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67100"/>
                  </a:ext>
                </a:extLst>
              </a:tr>
              <a:tr h="4297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Print Tree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O(2</a:t>
                      </a:r>
                      <a:r>
                        <a:rPr lang="es-CO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89275"/>
                  </a:ext>
                </a:extLst>
              </a:tr>
              <a:tr h="4297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Classify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O(log</a:t>
                      </a:r>
                      <a:r>
                        <a:rPr lang="es-CO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n)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74981"/>
                  </a:ext>
                </a:extLst>
              </a:tr>
              <a:tr h="4297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 (with C4.5)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O(m⋅n</a:t>
                      </a:r>
                      <a:r>
                        <a:rPr lang="es-CO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66196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AA52F5C-CFB6-43D3-A6CB-34D02D32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64" y="3965911"/>
            <a:ext cx="39334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01080" y="1046880"/>
            <a:ext cx="7885080" cy="45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dirty="0"/>
              <a:t>Implementation of a decision tree considers every outcome based on the data it has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dirty="0"/>
              <a:t>Allows to take the best possible decision for a problem for which solution would be otherwise uncertain.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dirty="0"/>
              <a:t>Trees are easy to implement, due to them being based on simple math.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Trees provide visual representation of data.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C4.5 implementation can handle incomplete data.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C4.5 helped to reach an acceptable accuracy.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852A541-8E13-4569-823A-6C536F2DD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6454"/>
              </p:ext>
            </p:extLst>
          </p:nvPr>
        </p:nvGraphicFramePr>
        <p:xfrm>
          <a:off x="3971109" y="2407786"/>
          <a:ext cx="4637314" cy="1513840"/>
        </p:xfrm>
        <a:graphic>
          <a:graphicData uri="http://schemas.openxmlformats.org/drawingml/2006/table">
            <a:tbl>
              <a:tblPr/>
              <a:tblGrid>
                <a:gridCol w="770708">
                  <a:extLst>
                    <a:ext uri="{9D8B030D-6E8A-4147-A177-3AD203B41FA5}">
                      <a16:colId xmlns:a16="http://schemas.microsoft.com/office/drawing/2014/main" val="3953378342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34827014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64487943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val="573603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s-CO">
                          <a:effectLst/>
                        </a:rPr>
                      </a:b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test 1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test 2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test 3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271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8.53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8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Print Tree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0.0014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0.0068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0.0036 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5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Classify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0.076 ms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 ms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 ms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5100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B03D50E-7F73-4FD1-9797-09EBC5ABF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53784"/>
              </p:ext>
            </p:extLst>
          </p:nvPr>
        </p:nvGraphicFramePr>
        <p:xfrm>
          <a:off x="639672" y="2812850"/>
          <a:ext cx="3057525" cy="110744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1817020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557548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18973909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9318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s-CO">
                          <a:effectLst/>
                        </a:rPr>
                      </a:b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1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2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set 3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Consumption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44.8 MB</a:t>
                      </a:r>
                      <a:endParaRPr lang="es-C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48.5 MB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48.2 MB</a:t>
                      </a:r>
                      <a:endParaRPr lang="es-C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456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5E00DFC-8CC8-4028-80A0-0729F6BD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109" y="3920290"/>
            <a:ext cx="4533219" cy="78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Table 6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kumimoji="0" lang="es-CO" altLang="es-CO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Execution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time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of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the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operations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of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the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data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structure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for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each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data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C94012-1D45-4761-B39D-CD4EFE5C38D3}"/>
              </a:ext>
            </a:extLst>
          </p:cNvPr>
          <p:cNvSpPr txBox="1"/>
          <p:nvPr/>
        </p:nvSpPr>
        <p:spPr>
          <a:xfrm>
            <a:off x="639672" y="3998570"/>
            <a:ext cx="2024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es-CO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Table 7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Memory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used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for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each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s-CO" altLang="es-CO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attempt</a:t>
            </a:r>
            <a:r>
              <a:rPr lang="es-CO" altLang="es-CO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36763A-62E9-408B-AB9F-7F02A8F68BE7}"/>
              </a:ext>
            </a:extLst>
          </p:cNvPr>
          <p:cNvSpPr txBox="1"/>
          <p:nvPr/>
        </p:nvSpPr>
        <p:spPr>
          <a:xfrm>
            <a:off x="5577842" y="1872609"/>
            <a:ext cx="202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es-CO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Execution</a:t>
            </a:r>
            <a:r>
              <a:rPr lang="es-CO" altLang="es-CO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Time</a:t>
            </a:r>
            <a:endParaRPr lang="es-CO" altLang="es-CO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EA9955-60AF-4B1A-9C54-3370B85BDDC0}"/>
              </a:ext>
            </a:extLst>
          </p:cNvPr>
          <p:cNvSpPr txBox="1"/>
          <p:nvPr/>
        </p:nvSpPr>
        <p:spPr>
          <a:xfrm>
            <a:off x="1541418" y="1956579"/>
            <a:ext cx="202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Memory</a:t>
            </a:r>
            <a:r>
              <a:rPr lang="es-CO" sz="14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Used</a:t>
            </a:r>
            <a:endParaRPr lang="es-CO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4: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User interface that shows decision.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B3D0897-4155-41E6-BBE8-A8D840A50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80" y="876997"/>
            <a:ext cx="7108200" cy="39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1175</TotalTime>
  <Words>301</Words>
  <Application>Microsoft Office PowerPoint</Application>
  <PresentationFormat>Presentación en pantalla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Adrian Gutierrez</cp:lastModifiedBy>
  <cp:revision>85</cp:revision>
  <dcterms:created xsi:type="dcterms:W3CDTF">2015-03-03T14:30:17Z</dcterms:created>
  <dcterms:modified xsi:type="dcterms:W3CDTF">2019-10-28T21:18:16Z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