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5" r:id="rId7"/>
    <p:sldId id="259" r:id="rId8"/>
    <p:sldId id="267" r:id="rId9"/>
    <p:sldId id="266" r:id="rId10"/>
    <p:sldId id="261" r:id="rId11"/>
    <p:sldId id="263" r:id="rId12"/>
    <p:sldId id="273" r:id="rId13"/>
    <p:sldId id="274" r:id="rId14"/>
    <p:sldId id="276" r:id="rId15"/>
    <p:sldId id="275" r:id="rId16"/>
    <p:sldId id="269" r:id="rId17"/>
    <p:sldId id="270" r:id="rId18"/>
    <p:sldId id="271"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335" autoAdjust="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29-Mar-17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29-Mar-17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flusov/AsyncAwaitPitfal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otnet/corefx/blob/master/src/System.Net.Http/src/System/Net/Http/HttpClient.cs" TargetMode="External"/><Relationship Id="rId2" Type="http://schemas.openxmlformats.org/officeDocument/2006/relationships/hyperlink" Target="https://msdn.microsoft.com/en-us/magazine/jj991977.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s.msdn.microsoft.com/pfxteam/2012/02/12/building-async-coordination-primitives-part-6-asynclock/" TargetMode="External"/><Relationship Id="rId2" Type="http://schemas.openxmlformats.org/officeDocument/2006/relationships/hyperlink" Target="https://blogs.msdn.microsoft.com/pfxteam/2012/04/12/asyncawait-fa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s.msdn.microsoft.com/pfxteam/2012/03/04/implementing-a-simple-foreachasync/"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blogs.msdn.microsoft.com/pfxteam/2012/03/05/implementing-a-simple-foreachasync-part-2/" TargetMode="External"/><Relationship Id="rId2" Type="http://schemas.openxmlformats.org/officeDocument/2006/relationships/hyperlink" Target="https://blogs.msdn.microsoft.com/pfxteam/2012/03/04/implementing-a-simple-foreachasyn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flusov/AsyncAwaitPitfalls" TargetMode="External"/><Relationship Id="rId2" Type="http://schemas.openxmlformats.org/officeDocument/2006/relationships/hyperlink" Target="https://blogs.msdn.microsoft.com/pfxte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magazine/jj99197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magazine/jj991977.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70100" y="1380069"/>
            <a:ext cx="9432923" cy="1172632"/>
          </a:xfrm>
        </p:spPr>
        <p:txBody>
          <a:bodyPr/>
          <a:lstStyle/>
          <a:p>
            <a:r>
              <a:rPr lang="en-US" dirty="0" err="1"/>
              <a:t>Async</a:t>
            </a:r>
            <a:r>
              <a:rPr lang="en-US" dirty="0"/>
              <a:t> Await and their pitfalls</a:t>
            </a:r>
            <a:endParaRPr lang="ru-RU" dirty="0"/>
          </a:p>
        </p:txBody>
      </p:sp>
      <p:sp>
        <p:nvSpPr>
          <p:cNvPr id="3" name="TextBox 2"/>
          <p:cNvSpPr txBox="1"/>
          <p:nvPr/>
        </p:nvSpPr>
        <p:spPr>
          <a:xfrm>
            <a:off x="5683481" y="5595582"/>
            <a:ext cx="6449010" cy="707886"/>
          </a:xfrm>
          <a:prstGeom prst="rect">
            <a:avLst/>
          </a:prstGeom>
          <a:noFill/>
        </p:spPr>
        <p:txBody>
          <a:bodyPr wrap="none" rtlCol="0">
            <a:spAutoFit/>
          </a:bodyPr>
          <a:lstStyle/>
          <a:p>
            <a:r>
              <a:rPr lang="en-US" sz="2000" dirty="0"/>
              <a:t>Source code: </a:t>
            </a:r>
            <a:r>
              <a:rPr lang="en-US" sz="2000" dirty="0">
                <a:hlinkClick r:id="rId2"/>
              </a:rPr>
              <a:t>https://github.com/sflusov/AsyncAwaitPitfalls</a:t>
            </a:r>
            <a:endParaRPr lang="en-US" sz="2000" dirty="0"/>
          </a:p>
          <a:p>
            <a:endParaRPr lang="ru-RU" sz="2000" dirty="0"/>
          </a:p>
        </p:txBody>
      </p:sp>
    </p:spTree>
    <p:extLst>
      <p:ext uri="{BB962C8B-B14F-4D97-AF65-F5344CB8AC3E}">
        <p14:creationId xmlns:p14="http://schemas.microsoft.com/office/powerpoint/2010/main" val="41177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1674" y="46175"/>
            <a:ext cx="10018713" cy="625764"/>
          </a:xfrm>
        </p:spPr>
        <p:txBody>
          <a:bodyPr>
            <a:normAutofit fontScale="90000"/>
          </a:bodyPr>
          <a:lstStyle/>
          <a:p>
            <a:r>
              <a:rPr lang="en-US" dirty="0"/>
              <a:t>When at last you “await”?</a:t>
            </a:r>
            <a:r>
              <a:rPr lang="ru-RU" dirty="0"/>
              <a:t> (</a:t>
            </a:r>
            <a:r>
              <a:rPr lang="en-US" dirty="0"/>
              <a:t>Part 1) </a:t>
            </a:r>
            <a:endParaRPr lang="ru-RU" dirty="0"/>
          </a:p>
        </p:txBody>
      </p:sp>
      <p:pic>
        <p:nvPicPr>
          <p:cNvPr id="8" name="Рисунок 7"/>
          <p:cNvPicPr>
            <a:picLocks noChangeAspect="1"/>
          </p:cNvPicPr>
          <p:nvPr/>
        </p:nvPicPr>
        <p:blipFill>
          <a:blip r:embed="rId2"/>
          <a:stretch>
            <a:fillRect/>
          </a:stretch>
        </p:blipFill>
        <p:spPr>
          <a:xfrm>
            <a:off x="2230017" y="906688"/>
            <a:ext cx="5882047" cy="5410135"/>
          </a:xfrm>
          <a:prstGeom prst="rect">
            <a:avLst/>
          </a:prstGeom>
        </p:spPr>
      </p:pic>
      <p:sp>
        <p:nvSpPr>
          <p:cNvPr id="9" name="TextBox 8"/>
          <p:cNvSpPr txBox="1"/>
          <p:nvPr/>
        </p:nvSpPr>
        <p:spPr>
          <a:xfrm>
            <a:off x="8478812" y="1026758"/>
            <a:ext cx="3439486" cy="3416320"/>
          </a:xfrm>
          <a:prstGeom prst="rect">
            <a:avLst/>
          </a:prstGeom>
          <a:noFill/>
        </p:spPr>
        <p:txBody>
          <a:bodyPr wrap="square" rtlCol="0">
            <a:spAutoFit/>
          </a:bodyPr>
          <a:lstStyle/>
          <a:p>
            <a:r>
              <a:rPr lang="en-US" dirty="0"/>
              <a:t>Goals:</a:t>
            </a:r>
          </a:p>
          <a:p>
            <a:pPr marL="342900" indent="-342900">
              <a:buFont typeface="+mj-lt"/>
              <a:buAutoNum type="arabicPeriod"/>
            </a:pPr>
            <a:r>
              <a:rPr lang="en-US" dirty="0"/>
              <a:t>I want to mix asynchronous and synchronous methods for better performance</a:t>
            </a:r>
            <a:endParaRPr lang="ru-RU" dirty="0"/>
          </a:p>
          <a:p>
            <a:endParaRPr lang="en-US" dirty="0"/>
          </a:p>
          <a:p>
            <a:r>
              <a:rPr lang="en-US" dirty="0"/>
              <a:t>Questions:</a:t>
            </a:r>
          </a:p>
          <a:p>
            <a:pPr marL="342900" indent="-342900">
              <a:buFont typeface="+mj-lt"/>
              <a:buAutoNum type="arabicPeriod"/>
            </a:pPr>
            <a:r>
              <a:rPr lang="en-US" dirty="0"/>
              <a:t>What problems does this code contains?</a:t>
            </a:r>
          </a:p>
          <a:p>
            <a:pPr marL="342900" indent="-342900">
              <a:buFont typeface="+mj-lt"/>
              <a:buAutoNum type="arabicPeriod"/>
            </a:pPr>
            <a:r>
              <a:rPr lang="en-US" dirty="0"/>
              <a:t>How we should resolve this problem?</a:t>
            </a:r>
          </a:p>
          <a:p>
            <a:pPr marL="342900" indent="-342900">
              <a:buFont typeface="+mj-lt"/>
              <a:buAutoNum type="arabicPeriod"/>
            </a:pPr>
            <a:endParaRPr lang="en-US" dirty="0"/>
          </a:p>
          <a:p>
            <a:endParaRPr lang="ru-RU" dirty="0"/>
          </a:p>
        </p:txBody>
      </p:sp>
    </p:spTree>
    <p:extLst>
      <p:ext uri="{BB962C8B-B14F-4D97-AF65-F5344CB8AC3E}">
        <p14:creationId xmlns:p14="http://schemas.microsoft.com/office/powerpoint/2010/main" val="238648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1674" y="46175"/>
            <a:ext cx="10018713" cy="625764"/>
          </a:xfrm>
        </p:spPr>
        <p:txBody>
          <a:bodyPr>
            <a:normAutofit fontScale="90000"/>
          </a:bodyPr>
          <a:lstStyle/>
          <a:p>
            <a:r>
              <a:rPr lang="en-US" dirty="0"/>
              <a:t>When at last you “await”?</a:t>
            </a:r>
            <a:r>
              <a:rPr lang="ru-RU" dirty="0"/>
              <a:t> (</a:t>
            </a:r>
            <a:r>
              <a:rPr lang="en-US" dirty="0"/>
              <a:t>Part 2) </a:t>
            </a:r>
            <a:endParaRPr lang="ru-RU" dirty="0"/>
          </a:p>
        </p:txBody>
      </p:sp>
      <p:sp>
        <p:nvSpPr>
          <p:cNvPr id="9" name="TextBox 8"/>
          <p:cNvSpPr txBox="1"/>
          <p:nvPr/>
        </p:nvSpPr>
        <p:spPr>
          <a:xfrm>
            <a:off x="8478812" y="1026758"/>
            <a:ext cx="3439486" cy="3416320"/>
          </a:xfrm>
          <a:prstGeom prst="rect">
            <a:avLst/>
          </a:prstGeom>
          <a:noFill/>
        </p:spPr>
        <p:txBody>
          <a:bodyPr wrap="square" rtlCol="0">
            <a:spAutoFit/>
          </a:bodyPr>
          <a:lstStyle/>
          <a:p>
            <a:r>
              <a:rPr lang="en-US" dirty="0"/>
              <a:t>Goals:</a:t>
            </a:r>
          </a:p>
          <a:p>
            <a:pPr marL="342900" indent="-342900">
              <a:buFont typeface="+mj-lt"/>
              <a:buAutoNum type="arabicPeriod"/>
            </a:pPr>
            <a:r>
              <a:rPr lang="en-US" dirty="0"/>
              <a:t>I want to mix asynchronous and synchronous methods for check result</a:t>
            </a:r>
            <a:endParaRPr lang="ru-RU" dirty="0"/>
          </a:p>
          <a:p>
            <a:endParaRPr lang="en-US" dirty="0"/>
          </a:p>
          <a:p>
            <a:r>
              <a:rPr lang="en-US" dirty="0"/>
              <a:t>Questions:</a:t>
            </a:r>
          </a:p>
          <a:p>
            <a:pPr marL="342900" indent="-342900">
              <a:buFont typeface="+mj-lt"/>
              <a:buAutoNum type="arabicPeriod"/>
            </a:pPr>
            <a:r>
              <a:rPr lang="en-US" dirty="0"/>
              <a:t>What problems does this code contains?</a:t>
            </a:r>
          </a:p>
          <a:p>
            <a:pPr marL="342900" indent="-342900">
              <a:buFont typeface="+mj-lt"/>
              <a:buAutoNum type="arabicPeriod"/>
            </a:pPr>
            <a:r>
              <a:rPr lang="en-US" dirty="0"/>
              <a:t>How we should resolve this problem?</a:t>
            </a:r>
          </a:p>
          <a:p>
            <a:pPr marL="342900" indent="-342900">
              <a:buFont typeface="+mj-lt"/>
              <a:buAutoNum type="arabicPeriod"/>
            </a:pPr>
            <a:endParaRPr lang="en-US" dirty="0"/>
          </a:p>
          <a:p>
            <a:endParaRPr lang="ru-RU" dirty="0"/>
          </a:p>
        </p:txBody>
      </p:sp>
      <p:pic>
        <p:nvPicPr>
          <p:cNvPr id="3" name="Рисунок 2"/>
          <p:cNvPicPr>
            <a:picLocks noChangeAspect="1"/>
          </p:cNvPicPr>
          <p:nvPr/>
        </p:nvPicPr>
        <p:blipFill>
          <a:blip r:embed="rId2"/>
          <a:stretch>
            <a:fillRect/>
          </a:stretch>
        </p:blipFill>
        <p:spPr>
          <a:xfrm>
            <a:off x="1717577" y="779978"/>
            <a:ext cx="4823182" cy="5966198"/>
          </a:xfrm>
          <a:prstGeom prst="rect">
            <a:avLst/>
          </a:prstGeom>
        </p:spPr>
      </p:pic>
    </p:spTree>
    <p:extLst>
      <p:ext uri="{BB962C8B-B14F-4D97-AF65-F5344CB8AC3E}">
        <p14:creationId xmlns:p14="http://schemas.microsoft.com/office/powerpoint/2010/main" val="89480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838200"/>
          </a:xfrm>
        </p:spPr>
        <p:txBody>
          <a:bodyPr/>
          <a:lstStyle/>
          <a:p>
            <a:r>
              <a:rPr lang="en-US" dirty="0"/>
              <a:t>Conclusion from slide</a:t>
            </a:r>
            <a:endParaRPr lang="ru-RU" dirty="0"/>
          </a:p>
        </p:txBody>
      </p:sp>
      <p:sp>
        <p:nvSpPr>
          <p:cNvPr id="3" name="Объект 2"/>
          <p:cNvSpPr>
            <a:spLocks noGrp="1"/>
          </p:cNvSpPr>
          <p:nvPr>
            <p:ph idx="1"/>
          </p:nvPr>
        </p:nvSpPr>
        <p:spPr>
          <a:xfrm>
            <a:off x="1484310" y="2001983"/>
            <a:ext cx="10018713" cy="2182092"/>
          </a:xfrm>
        </p:spPr>
        <p:txBody>
          <a:bodyPr>
            <a:normAutofit/>
          </a:bodyPr>
          <a:lstStyle/>
          <a:p>
            <a:r>
              <a:rPr lang="en-US" dirty="0"/>
              <a:t>Each </a:t>
            </a:r>
            <a:r>
              <a:rPr lang="en-US" dirty="0" err="1"/>
              <a:t>async</a:t>
            </a:r>
            <a:r>
              <a:rPr lang="en-US" dirty="0"/>
              <a:t> method has its own context, so if one </a:t>
            </a:r>
            <a:r>
              <a:rPr lang="en-US" dirty="0" err="1"/>
              <a:t>async</a:t>
            </a:r>
            <a:r>
              <a:rPr lang="en-US" dirty="0"/>
              <a:t> method calls another </a:t>
            </a:r>
            <a:r>
              <a:rPr lang="en-US" dirty="0" err="1"/>
              <a:t>async</a:t>
            </a:r>
            <a:r>
              <a:rPr lang="en-US" dirty="0"/>
              <a:t> method, their contexts are independent. </a:t>
            </a:r>
          </a:p>
          <a:p>
            <a:r>
              <a:rPr lang="en-US" dirty="0"/>
              <a:t>When you write "Facade" over Task based method you should throwing Task&lt;T&gt; without use "</a:t>
            </a:r>
            <a:r>
              <a:rPr lang="en-US" dirty="0" err="1"/>
              <a:t>async</a:t>
            </a:r>
            <a:r>
              <a:rPr lang="en-US" dirty="0"/>
              <a:t> await" on top level. </a:t>
            </a:r>
          </a:p>
        </p:txBody>
      </p:sp>
      <p:sp>
        <p:nvSpPr>
          <p:cNvPr id="6" name="TextBox 5"/>
          <p:cNvSpPr txBox="1"/>
          <p:nvPr/>
        </p:nvSpPr>
        <p:spPr>
          <a:xfrm>
            <a:off x="1733691" y="5151687"/>
            <a:ext cx="10449072" cy="1200329"/>
          </a:xfrm>
          <a:prstGeom prst="rect">
            <a:avLst/>
          </a:prstGeom>
          <a:noFill/>
        </p:spPr>
        <p:txBody>
          <a:bodyPr wrap="square" rtlCol="0">
            <a:spAutoFit/>
          </a:bodyPr>
          <a:lstStyle/>
          <a:p>
            <a:r>
              <a:rPr lang="en-US" dirty="0"/>
              <a:t>Source:</a:t>
            </a:r>
          </a:p>
          <a:p>
            <a:pPr marL="285750" indent="-285750">
              <a:buFont typeface="Arial" panose="020B0604020202020204" pitchFamily="34" charset="0"/>
              <a:buChar char="•"/>
            </a:pPr>
            <a:r>
              <a:rPr lang="en-US" dirty="0">
                <a:hlinkClick r:id="rId2"/>
              </a:rPr>
              <a:t>https://msdn.microsoft.com/en-us/magazine/jj991977.aspx</a:t>
            </a:r>
            <a:r>
              <a:rPr lang="en-US" dirty="0"/>
              <a:t> (Paragraph: Configure Context)</a:t>
            </a:r>
          </a:p>
          <a:p>
            <a:r>
              <a:rPr lang="en-US" dirty="0"/>
              <a:t>Example:</a:t>
            </a:r>
          </a:p>
          <a:p>
            <a:pPr marL="285750" indent="-285750">
              <a:buFont typeface="Arial" panose="020B0604020202020204" pitchFamily="34" charset="0"/>
              <a:buChar char="•"/>
            </a:pPr>
            <a:r>
              <a:rPr lang="en-US" dirty="0">
                <a:hlinkClick r:id="rId3"/>
              </a:rPr>
              <a:t>https://github.com/dotnet/corefx/blob/master/src/System.Net.Http/src/System/Net/Http/HttpClient.cs</a:t>
            </a:r>
            <a:endParaRPr lang="en-US" dirty="0"/>
          </a:p>
        </p:txBody>
      </p:sp>
    </p:spTree>
    <p:extLst>
      <p:ext uri="{BB962C8B-B14F-4D97-AF65-F5344CB8AC3E}">
        <p14:creationId xmlns:p14="http://schemas.microsoft.com/office/powerpoint/2010/main" val="41968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110835"/>
            <a:ext cx="10018713" cy="1597891"/>
          </a:xfrm>
        </p:spPr>
        <p:txBody>
          <a:bodyPr>
            <a:normAutofit/>
          </a:bodyPr>
          <a:lstStyle/>
          <a:p>
            <a:r>
              <a:rPr lang="en-US" sz="3600" dirty="0"/>
              <a:t>What happens when I combining "await" and synchronization primitives. (Part 1)</a:t>
            </a:r>
            <a:endParaRPr lang="ru-RU" sz="3600" dirty="0"/>
          </a:p>
        </p:txBody>
      </p:sp>
      <p:sp>
        <p:nvSpPr>
          <p:cNvPr id="5" name="TextBox 4"/>
          <p:cNvSpPr txBox="1"/>
          <p:nvPr/>
        </p:nvSpPr>
        <p:spPr>
          <a:xfrm>
            <a:off x="7241581" y="1932593"/>
            <a:ext cx="3611588" cy="2862322"/>
          </a:xfrm>
          <a:prstGeom prst="rect">
            <a:avLst/>
          </a:prstGeom>
          <a:noFill/>
        </p:spPr>
        <p:txBody>
          <a:bodyPr wrap="square" rtlCol="0">
            <a:spAutoFit/>
          </a:bodyPr>
          <a:lstStyle/>
          <a:p>
            <a:r>
              <a:rPr lang="en-US" dirty="0"/>
              <a:t>Goals:</a:t>
            </a:r>
          </a:p>
          <a:p>
            <a:endParaRPr lang="en-US" dirty="0"/>
          </a:p>
          <a:p>
            <a:pPr marL="342900" indent="-342900">
              <a:buFont typeface="+mj-lt"/>
              <a:buAutoNum type="arabicPeriod"/>
            </a:pPr>
            <a:r>
              <a:rPr lang="en-US" dirty="0"/>
              <a:t>We have a shared resource access to which via Lock</a:t>
            </a:r>
            <a:endParaRPr lang="ru-RU" dirty="0"/>
          </a:p>
          <a:p>
            <a:endParaRPr lang="ru-RU" dirty="0"/>
          </a:p>
          <a:p>
            <a:r>
              <a:rPr lang="en-US" dirty="0"/>
              <a:t>Questions:</a:t>
            </a:r>
          </a:p>
          <a:p>
            <a:endParaRPr lang="en-US" dirty="0"/>
          </a:p>
          <a:p>
            <a:pPr marL="342900" indent="-342900">
              <a:buFont typeface="+mj-lt"/>
              <a:buAutoNum type="arabicPeriod"/>
            </a:pPr>
            <a:r>
              <a:rPr lang="en-US" dirty="0"/>
              <a:t>Which method will work?</a:t>
            </a:r>
          </a:p>
          <a:p>
            <a:pPr marL="342900" indent="-342900">
              <a:buFont typeface="+mj-lt"/>
              <a:buAutoNum type="arabicPeriod"/>
            </a:pPr>
            <a:r>
              <a:rPr lang="en-US" dirty="0"/>
              <a:t>How long the methods will execution?</a:t>
            </a:r>
            <a:endParaRPr lang="ru-RU" dirty="0"/>
          </a:p>
        </p:txBody>
      </p:sp>
      <p:pic>
        <p:nvPicPr>
          <p:cNvPr id="6" name="Рисунок 5"/>
          <p:cNvPicPr>
            <a:picLocks noChangeAspect="1"/>
          </p:cNvPicPr>
          <p:nvPr/>
        </p:nvPicPr>
        <p:blipFill>
          <a:blip r:embed="rId2"/>
          <a:stretch>
            <a:fillRect/>
          </a:stretch>
        </p:blipFill>
        <p:spPr>
          <a:xfrm>
            <a:off x="1934002" y="1708726"/>
            <a:ext cx="4657725" cy="4972050"/>
          </a:xfrm>
          <a:prstGeom prst="rect">
            <a:avLst/>
          </a:prstGeom>
        </p:spPr>
      </p:pic>
    </p:spTree>
    <p:extLst>
      <p:ext uri="{BB962C8B-B14F-4D97-AF65-F5344CB8AC3E}">
        <p14:creationId xmlns:p14="http://schemas.microsoft.com/office/powerpoint/2010/main" val="147702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110835"/>
            <a:ext cx="10018713" cy="1597891"/>
          </a:xfrm>
        </p:spPr>
        <p:txBody>
          <a:bodyPr>
            <a:normAutofit/>
          </a:bodyPr>
          <a:lstStyle/>
          <a:p>
            <a:r>
              <a:rPr lang="en-US" sz="3600" dirty="0"/>
              <a:t>What happens when I combining "await" and synchronization primitives. (Part 2)</a:t>
            </a:r>
            <a:endParaRPr lang="ru-RU" sz="3600" dirty="0"/>
          </a:p>
        </p:txBody>
      </p:sp>
      <p:pic>
        <p:nvPicPr>
          <p:cNvPr id="3" name="Рисунок 2"/>
          <p:cNvPicPr>
            <a:picLocks noChangeAspect="1"/>
          </p:cNvPicPr>
          <p:nvPr/>
        </p:nvPicPr>
        <p:blipFill>
          <a:blip r:embed="rId2"/>
          <a:stretch>
            <a:fillRect/>
          </a:stretch>
        </p:blipFill>
        <p:spPr>
          <a:xfrm>
            <a:off x="1484311" y="1910209"/>
            <a:ext cx="5416943" cy="3622373"/>
          </a:xfrm>
          <a:prstGeom prst="rect">
            <a:avLst/>
          </a:prstGeom>
        </p:spPr>
      </p:pic>
    </p:spTree>
    <p:extLst>
      <p:ext uri="{BB962C8B-B14F-4D97-AF65-F5344CB8AC3E}">
        <p14:creationId xmlns:p14="http://schemas.microsoft.com/office/powerpoint/2010/main" val="308406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838200"/>
          </a:xfrm>
        </p:spPr>
        <p:txBody>
          <a:bodyPr/>
          <a:lstStyle/>
          <a:p>
            <a:r>
              <a:rPr lang="en-US" dirty="0"/>
              <a:t>Conclusion from slide</a:t>
            </a:r>
            <a:endParaRPr lang="ru-RU" dirty="0"/>
          </a:p>
        </p:txBody>
      </p:sp>
      <p:sp>
        <p:nvSpPr>
          <p:cNvPr id="3" name="Объект 2"/>
          <p:cNvSpPr>
            <a:spLocks noGrp="1"/>
          </p:cNvSpPr>
          <p:nvPr>
            <p:ph idx="1"/>
          </p:nvPr>
        </p:nvSpPr>
        <p:spPr>
          <a:xfrm>
            <a:off x="1484310" y="1985816"/>
            <a:ext cx="10018713" cy="2641601"/>
          </a:xfrm>
        </p:spPr>
        <p:txBody>
          <a:bodyPr>
            <a:normAutofit fontScale="92500" lnSpcReduction="20000"/>
          </a:bodyPr>
          <a:lstStyle/>
          <a:p>
            <a:r>
              <a:rPr lang="en-US" sz="2600" dirty="0"/>
              <a:t>You can’t use await inside of a lock/</a:t>
            </a:r>
            <a:r>
              <a:rPr lang="en-US" sz="2600" dirty="0" err="1"/>
              <a:t>SyncLock</a:t>
            </a:r>
            <a:r>
              <a:rPr lang="en-US" sz="2600" dirty="0"/>
              <a:t> block.</a:t>
            </a:r>
          </a:p>
          <a:p>
            <a:r>
              <a:rPr lang="en-US" sz="2600" dirty="0"/>
              <a:t>You can also read about building a variety of custom </a:t>
            </a:r>
            <a:r>
              <a:rPr lang="en-US" sz="2600" dirty="0" err="1"/>
              <a:t>async</a:t>
            </a:r>
            <a:r>
              <a:rPr lang="en-US" sz="2600" dirty="0"/>
              <a:t> synchronization primitives at:</a:t>
            </a:r>
          </a:p>
          <a:p>
            <a:pPr marL="0" indent="0">
              <a:buNone/>
            </a:pPr>
            <a:endParaRPr lang="en-US" dirty="0"/>
          </a:p>
          <a:p>
            <a:pPr marL="0" indent="0">
              <a:buNone/>
            </a:pPr>
            <a:r>
              <a:rPr lang="en-US" sz="1400" dirty="0"/>
              <a:t>Building </a:t>
            </a:r>
            <a:r>
              <a:rPr lang="en-US" sz="1400" dirty="0" err="1"/>
              <a:t>Async</a:t>
            </a:r>
            <a:r>
              <a:rPr lang="en-US" sz="1400" dirty="0"/>
              <a:t> Coordination Primitives, Part 1: </a:t>
            </a:r>
            <a:r>
              <a:rPr lang="en-US" sz="1400" dirty="0" err="1"/>
              <a:t>AsyncManualResetEvent</a:t>
            </a:r>
            <a:endParaRPr lang="en-US" sz="1400" dirty="0"/>
          </a:p>
          <a:p>
            <a:pPr marL="0" indent="0">
              <a:buNone/>
            </a:pPr>
            <a:r>
              <a:rPr lang="en-US" sz="1400" dirty="0"/>
              <a:t>...</a:t>
            </a:r>
          </a:p>
          <a:p>
            <a:pPr marL="0" indent="0">
              <a:buNone/>
            </a:pPr>
            <a:r>
              <a:rPr lang="en-US" sz="1400" dirty="0"/>
              <a:t>Building </a:t>
            </a:r>
            <a:r>
              <a:rPr lang="en-US" sz="1400" dirty="0" err="1"/>
              <a:t>Async</a:t>
            </a:r>
            <a:r>
              <a:rPr lang="en-US" sz="1400" dirty="0"/>
              <a:t> Coordination Primitives, Part 6: </a:t>
            </a:r>
            <a:r>
              <a:rPr lang="en-US" sz="1400" dirty="0" err="1"/>
              <a:t>AsyncLock</a:t>
            </a:r>
            <a:endParaRPr lang="en-US" sz="1400" dirty="0"/>
          </a:p>
          <a:p>
            <a:pPr marL="0" indent="0">
              <a:buNone/>
            </a:pPr>
            <a:r>
              <a:rPr lang="en-US" sz="1400" dirty="0"/>
              <a:t>Building </a:t>
            </a:r>
            <a:r>
              <a:rPr lang="en-US" sz="1400" dirty="0" err="1"/>
              <a:t>Async</a:t>
            </a:r>
            <a:r>
              <a:rPr lang="en-US" sz="1400" dirty="0"/>
              <a:t> Coordination Primitives, Part 7: </a:t>
            </a:r>
            <a:r>
              <a:rPr lang="en-US" sz="1400" dirty="0" err="1"/>
              <a:t>AsyncReaderWriterLock</a:t>
            </a:r>
            <a:endParaRPr lang="en-US" sz="1400" dirty="0"/>
          </a:p>
        </p:txBody>
      </p:sp>
      <p:sp>
        <p:nvSpPr>
          <p:cNvPr id="6" name="TextBox 5"/>
          <p:cNvSpPr txBox="1"/>
          <p:nvPr/>
        </p:nvSpPr>
        <p:spPr>
          <a:xfrm>
            <a:off x="1791854" y="5151687"/>
            <a:ext cx="10400145" cy="1477328"/>
          </a:xfrm>
          <a:prstGeom prst="rect">
            <a:avLst/>
          </a:prstGeom>
          <a:noFill/>
        </p:spPr>
        <p:txBody>
          <a:bodyPr wrap="square" rtlCol="0">
            <a:spAutoFit/>
          </a:bodyPr>
          <a:lstStyle/>
          <a:p>
            <a:r>
              <a:rPr lang="en-US" dirty="0"/>
              <a:t>Source:</a:t>
            </a:r>
          </a:p>
          <a:p>
            <a:pPr marL="285750" indent="-285750">
              <a:buFont typeface="Arial" panose="020B0604020202020204" pitchFamily="34" charset="0"/>
              <a:buChar char="•"/>
            </a:pPr>
            <a:r>
              <a:rPr lang="en-US" dirty="0">
                <a:hlinkClick r:id="rId2"/>
              </a:rPr>
              <a:t>https://blogs.msdn.microsoft.com/pfxteam/2012/04/12/asyncawait-faq/</a:t>
            </a:r>
            <a:r>
              <a:rPr lang="en-US" dirty="0"/>
              <a:t> (Where can’t I use “await”?)</a:t>
            </a:r>
          </a:p>
          <a:p>
            <a:r>
              <a:rPr lang="en-US" dirty="0"/>
              <a:t>Example:</a:t>
            </a:r>
          </a:p>
          <a:p>
            <a:pPr marL="285750" indent="-285750">
              <a:buFont typeface="Arial" panose="020B0604020202020204" pitchFamily="34" charset="0"/>
              <a:buChar char="•"/>
            </a:pPr>
            <a:r>
              <a:rPr lang="en-US" dirty="0">
                <a:hlinkClick r:id="rId3"/>
              </a:rPr>
              <a:t>https://blogs.msdn.microsoft.com/pfxteam/2012/02/12/building-async-coordination-primitives-part-6-asynclock/</a:t>
            </a:r>
            <a:endParaRPr lang="en-US" dirty="0"/>
          </a:p>
        </p:txBody>
      </p:sp>
    </p:spTree>
    <p:extLst>
      <p:ext uri="{BB962C8B-B14F-4D97-AF65-F5344CB8AC3E}">
        <p14:creationId xmlns:p14="http://schemas.microsoft.com/office/powerpoint/2010/main" val="309613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159333"/>
            <a:ext cx="10018713" cy="1032161"/>
          </a:xfrm>
        </p:spPr>
        <p:txBody>
          <a:bodyPr>
            <a:normAutofit fontScale="90000"/>
          </a:bodyPr>
          <a:lstStyle/>
          <a:p>
            <a:r>
              <a:rPr lang="en-US" dirty="0"/>
              <a:t>What happens when I combining "await" and loop? </a:t>
            </a:r>
            <a:r>
              <a:rPr lang="en-US" sz="3100" dirty="0"/>
              <a:t>(Part 1)</a:t>
            </a:r>
            <a:endParaRPr lang="ru-RU" sz="3100" dirty="0"/>
          </a:p>
        </p:txBody>
      </p:sp>
      <p:pic>
        <p:nvPicPr>
          <p:cNvPr id="4" name="Рисунок 3"/>
          <p:cNvPicPr>
            <a:picLocks noChangeAspect="1"/>
          </p:cNvPicPr>
          <p:nvPr/>
        </p:nvPicPr>
        <p:blipFill>
          <a:blip r:embed="rId2"/>
          <a:stretch>
            <a:fillRect/>
          </a:stretch>
        </p:blipFill>
        <p:spPr>
          <a:xfrm>
            <a:off x="1484311" y="1229010"/>
            <a:ext cx="4648200" cy="5172075"/>
          </a:xfrm>
          <a:prstGeom prst="rect">
            <a:avLst/>
          </a:prstGeom>
        </p:spPr>
      </p:pic>
      <p:sp>
        <p:nvSpPr>
          <p:cNvPr id="5" name="TextBox 4"/>
          <p:cNvSpPr txBox="1"/>
          <p:nvPr/>
        </p:nvSpPr>
        <p:spPr>
          <a:xfrm>
            <a:off x="7398157" y="1229010"/>
            <a:ext cx="3611588" cy="4524315"/>
          </a:xfrm>
          <a:prstGeom prst="rect">
            <a:avLst/>
          </a:prstGeom>
          <a:noFill/>
        </p:spPr>
        <p:txBody>
          <a:bodyPr wrap="square" rtlCol="0">
            <a:spAutoFit/>
          </a:bodyPr>
          <a:lstStyle/>
          <a:p>
            <a:r>
              <a:rPr lang="en-US" dirty="0"/>
              <a:t>Goals:</a:t>
            </a:r>
          </a:p>
          <a:p>
            <a:endParaRPr lang="en-US" dirty="0"/>
          </a:p>
          <a:p>
            <a:pPr marL="342900" indent="-342900">
              <a:buFont typeface="+mj-lt"/>
              <a:buAutoNum type="arabicPeriod"/>
            </a:pPr>
            <a:r>
              <a:rPr lang="en-US" dirty="0"/>
              <a:t>I want to call methods based on Task asynchronously and parallelly.</a:t>
            </a:r>
          </a:p>
          <a:p>
            <a:endParaRPr lang="en-US" dirty="0"/>
          </a:p>
          <a:p>
            <a:r>
              <a:rPr lang="en-US" dirty="0"/>
              <a:t>Questions:</a:t>
            </a:r>
          </a:p>
          <a:p>
            <a:endParaRPr lang="en-US" dirty="0"/>
          </a:p>
          <a:p>
            <a:pPr marL="342900" indent="-342900">
              <a:buFont typeface="+mj-lt"/>
              <a:buAutoNum type="arabicPeriod"/>
            </a:pPr>
            <a:r>
              <a:rPr lang="en-US" dirty="0"/>
              <a:t>How long the methods will execution?</a:t>
            </a:r>
          </a:p>
          <a:p>
            <a:pPr marL="342900" indent="-342900">
              <a:buFont typeface="+mj-lt"/>
              <a:buAutoNum type="arabicPeriod"/>
            </a:pPr>
            <a:r>
              <a:rPr lang="en-US" dirty="0"/>
              <a:t>What happens when I change </a:t>
            </a:r>
            <a:r>
              <a:rPr lang="en-US" dirty="0" err="1"/>
              <a:t>Task.Delay</a:t>
            </a:r>
            <a:r>
              <a:rPr lang="en-US" dirty="0"/>
              <a:t> on </a:t>
            </a:r>
            <a:r>
              <a:rPr lang="en-US" dirty="0" err="1"/>
              <a:t>HttpClient.Post</a:t>
            </a:r>
            <a:r>
              <a:rPr lang="en-US" dirty="0"/>
              <a:t> and set </a:t>
            </a:r>
            <a:r>
              <a:rPr lang="en-US" dirty="0" err="1"/>
              <a:t>maxCount</a:t>
            </a:r>
            <a:r>
              <a:rPr lang="en-US" dirty="0"/>
              <a:t> = 1000? (What problems do you know?)</a:t>
            </a:r>
          </a:p>
          <a:p>
            <a:pPr marL="342900" indent="-342900">
              <a:buFont typeface="+mj-lt"/>
              <a:buAutoNum type="arabicPeriod"/>
            </a:pPr>
            <a:endParaRPr lang="en-US" dirty="0"/>
          </a:p>
          <a:p>
            <a:endParaRPr lang="ru-RU" dirty="0"/>
          </a:p>
        </p:txBody>
      </p:sp>
    </p:spTree>
    <p:extLst>
      <p:ext uri="{BB962C8B-B14F-4D97-AF65-F5344CB8AC3E}">
        <p14:creationId xmlns:p14="http://schemas.microsoft.com/office/powerpoint/2010/main" val="426988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159334"/>
            <a:ext cx="10018713" cy="616522"/>
          </a:xfrm>
        </p:spPr>
        <p:txBody>
          <a:bodyPr>
            <a:normAutofit fontScale="90000"/>
          </a:bodyPr>
          <a:lstStyle/>
          <a:p>
            <a:r>
              <a:rPr lang="en-US" sz="3600" dirty="0"/>
              <a:t>Implementing a simple </a:t>
            </a:r>
            <a:r>
              <a:rPr lang="en-US" sz="3600" dirty="0" err="1"/>
              <a:t>ForEachAsync</a:t>
            </a:r>
            <a:r>
              <a:rPr lang="en-US" sz="3600" dirty="0"/>
              <a:t> (Part 2)</a:t>
            </a:r>
            <a:endParaRPr lang="ru-RU" sz="3600" dirty="0"/>
          </a:p>
        </p:txBody>
      </p:sp>
      <p:pic>
        <p:nvPicPr>
          <p:cNvPr id="7" name="Рисунок 6"/>
          <p:cNvPicPr>
            <a:picLocks noChangeAspect="1"/>
          </p:cNvPicPr>
          <p:nvPr/>
        </p:nvPicPr>
        <p:blipFill>
          <a:blip r:embed="rId2"/>
          <a:stretch>
            <a:fillRect/>
          </a:stretch>
        </p:blipFill>
        <p:spPr>
          <a:xfrm>
            <a:off x="6380884" y="1106993"/>
            <a:ext cx="5491030" cy="4891241"/>
          </a:xfrm>
          <a:prstGeom prst="rect">
            <a:avLst/>
          </a:prstGeom>
        </p:spPr>
      </p:pic>
      <p:sp>
        <p:nvSpPr>
          <p:cNvPr id="8" name="Прямоугольник 7"/>
          <p:cNvSpPr/>
          <p:nvPr/>
        </p:nvSpPr>
        <p:spPr>
          <a:xfrm>
            <a:off x="2327562" y="6329371"/>
            <a:ext cx="10861964" cy="369332"/>
          </a:xfrm>
          <a:prstGeom prst="rect">
            <a:avLst/>
          </a:prstGeom>
        </p:spPr>
        <p:txBody>
          <a:bodyPr wrap="square">
            <a:spAutoFit/>
          </a:bodyPr>
          <a:lstStyle/>
          <a:p>
            <a:r>
              <a:rPr lang="en-US" dirty="0"/>
              <a:t>Source: </a:t>
            </a:r>
            <a:r>
              <a:rPr lang="en-US" dirty="0">
                <a:hlinkClick r:id="rId3"/>
              </a:rPr>
              <a:t>https://blogs.msdn.microsoft.com/pfxteam/2012/03/04/implementing-a-simple-foreachasync/</a:t>
            </a:r>
            <a:endParaRPr lang="en-US" dirty="0"/>
          </a:p>
        </p:txBody>
      </p:sp>
      <p:pic>
        <p:nvPicPr>
          <p:cNvPr id="10" name="Рисунок 9"/>
          <p:cNvPicPr>
            <a:picLocks noChangeAspect="1"/>
          </p:cNvPicPr>
          <p:nvPr/>
        </p:nvPicPr>
        <p:blipFill>
          <a:blip r:embed="rId4"/>
          <a:stretch>
            <a:fillRect/>
          </a:stretch>
        </p:blipFill>
        <p:spPr>
          <a:xfrm>
            <a:off x="318678" y="1440253"/>
            <a:ext cx="5849612" cy="4224720"/>
          </a:xfrm>
          <a:prstGeom prst="rect">
            <a:avLst/>
          </a:prstGeom>
        </p:spPr>
      </p:pic>
    </p:spTree>
    <p:extLst>
      <p:ext uri="{BB962C8B-B14F-4D97-AF65-F5344CB8AC3E}">
        <p14:creationId xmlns:p14="http://schemas.microsoft.com/office/powerpoint/2010/main" val="15955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838200"/>
          </a:xfrm>
        </p:spPr>
        <p:txBody>
          <a:bodyPr/>
          <a:lstStyle/>
          <a:p>
            <a:r>
              <a:rPr lang="en-US" dirty="0"/>
              <a:t>Conclusion from slide</a:t>
            </a:r>
            <a:endParaRPr lang="ru-RU" dirty="0"/>
          </a:p>
        </p:txBody>
      </p:sp>
      <p:sp>
        <p:nvSpPr>
          <p:cNvPr id="3" name="Объект 2"/>
          <p:cNvSpPr>
            <a:spLocks noGrp="1"/>
          </p:cNvSpPr>
          <p:nvPr>
            <p:ph idx="1"/>
          </p:nvPr>
        </p:nvSpPr>
        <p:spPr>
          <a:xfrm>
            <a:off x="1484310" y="2537690"/>
            <a:ext cx="10018713" cy="2182092"/>
          </a:xfrm>
        </p:spPr>
        <p:txBody>
          <a:bodyPr/>
          <a:lstStyle/>
          <a:p>
            <a:r>
              <a:rPr lang="en-US" dirty="0"/>
              <a:t>If you want implement "</a:t>
            </a:r>
            <a:r>
              <a:rPr lang="en-US" dirty="0" err="1"/>
              <a:t>foreach</a:t>
            </a:r>
            <a:r>
              <a:rPr lang="en-US" dirty="0"/>
              <a:t> </a:t>
            </a:r>
            <a:r>
              <a:rPr lang="en-US" dirty="0" err="1"/>
              <a:t>async</a:t>
            </a:r>
            <a:r>
              <a:rPr lang="en-US" dirty="0"/>
              <a:t>" you could use "</a:t>
            </a:r>
            <a:r>
              <a:rPr lang="en-US" dirty="0" err="1"/>
              <a:t>Task.WhenAll</a:t>
            </a:r>
            <a:r>
              <a:rPr lang="en-US" dirty="0"/>
              <a:t>" or "</a:t>
            </a:r>
            <a:r>
              <a:rPr lang="en-US" dirty="0" err="1"/>
              <a:t>Task.WhenAny</a:t>
            </a:r>
            <a:r>
              <a:rPr lang="en-US" dirty="0"/>
              <a:t>“ </a:t>
            </a:r>
          </a:p>
          <a:p>
            <a:pPr marL="0" indent="0">
              <a:buNone/>
            </a:pPr>
            <a:r>
              <a:rPr lang="en-US" dirty="0"/>
              <a:t>But you must understand how many tasks will work simultaneously</a:t>
            </a:r>
          </a:p>
        </p:txBody>
      </p:sp>
      <p:sp>
        <p:nvSpPr>
          <p:cNvPr id="6" name="TextBox 5"/>
          <p:cNvSpPr txBox="1"/>
          <p:nvPr/>
        </p:nvSpPr>
        <p:spPr>
          <a:xfrm>
            <a:off x="1948873" y="5548849"/>
            <a:ext cx="9984509" cy="1200329"/>
          </a:xfrm>
          <a:prstGeom prst="rect">
            <a:avLst/>
          </a:prstGeom>
          <a:noFill/>
        </p:spPr>
        <p:txBody>
          <a:bodyPr wrap="square" rtlCol="0">
            <a:spAutoFit/>
          </a:bodyPr>
          <a:lstStyle/>
          <a:p>
            <a:r>
              <a:rPr lang="en-US" dirty="0"/>
              <a:t>Sources:</a:t>
            </a:r>
          </a:p>
          <a:p>
            <a:pPr marL="285750" indent="-285750">
              <a:buFont typeface="Arial" panose="020B0604020202020204" pitchFamily="34" charset="0"/>
              <a:buChar char="•"/>
            </a:pPr>
            <a:r>
              <a:rPr lang="en-US" dirty="0">
                <a:hlinkClick r:id="rId2"/>
              </a:rPr>
              <a:t>https://blogs.msdn.microsoft.com/pfxteam/2012/03/04/implementing-a-simple-foreachasync/</a:t>
            </a:r>
            <a:endParaRPr lang="en-US" dirty="0"/>
          </a:p>
          <a:p>
            <a:pPr marL="285750" indent="-285750">
              <a:buFont typeface="Arial" panose="020B0604020202020204" pitchFamily="34" charset="0"/>
              <a:buChar char="•"/>
            </a:pPr>
            <a:r>
              <a:rPr lang="en-US" dirty="0">
                <a:hlinkClick r:id="rId3"/>
              </a:rPr>
              <a:t>https://blogs.msdn.microsoft.com/pfxteam/2012/03/05/implementing-a-simple-foreachasync-part-2/</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4171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16527"/>
          </a:xfrm>
        </p:spPr>
        <p:txBody>
          <a:bodyPr>
            <a:normAutofit fontScale="90000"/>
          </a:bodyPr>
          <a:lstStyle/>
          <a:p>
            <a:r>
              <a:rPr lang="en-US" dirty="0"/>
              <a:t>Where I can’t use “await”?</a:t>
            </a:r>
            <a:endParaRPr lang="en-US" dirty="0"/>
          </a:p>
        </p:txBody>
      </p:sp>
      <p:sp>
        <p:nvSpPr>
          <p:cNvPr id="3" name="Content Placeholder 2"/>
          <p:cNvSpPr>
            <a:spLocks noGrp="1"/>
          </p:cNvSpPr>
          <p:nvPr>
            <p:ph idx="1"/>
          </p:nvPr>
        </p:nvSpPr>
        <p:spPr>
          <a:xfrm>
            <a:off x="1484310" y="1413164"/>
            <a:ext cx="10018713" cy="5033817"/>
          </a:xfrm>
        </p:spPr>
        <p:txBody>
          <a:bodyPr>
            <a:normAutofit/>
          </a:bodyPr>
          <a:lstStyle/>
          <a:p>
            <a:r>
              <a:rPr lang="en-US" dirty="0"/>
              <a:t>Inside of a lock/</a:t>
            </a:r>
            <a:r>
              <a:rPr lang="en-US" dirty="0" err="1"/>
              <a:t>SyncLock</a:t>
            </a:r>
            <a:r>
              <a:rPr lang="en-US" dirty="0"/>
              <a:t> block. For a discussion of why this is disallowed, as well as for a look at </a:t>
            </a:r>
            <a:r>
              <a:rPr lang="en-US" dirty="0" err="1"/>
              <a:t>SemaphoreSlim.WaitAsync</a:t>
            </a:r>
            <a:r>
              <a:rPr lang="en-US" dirty="0"/>
              <a:t> (which can be used with await).</a:t>
            </a:r>
          </a:p>
          <a:p>
            <a:r>
              <a:rPr lang="en-US" dirty="0"/>
              <a:t>With most aspects of LINQ query comprehension syntax. “await” may only be used in a query expression within the first collection expression of the initial “from” clause or within the collection expression of a “join” clause.</a:t>
            </a:r>
          </a:p>
          <a:p>
            <a:r>
              <a:rPr lang="en-US" dirty="0"/>
              <a:t>Inside of an unsafe region. Note that you can use the “unsafe” keyword inside of a method marked as “</a:t>
            </a:r>
            <a:r>
              <a:rPr lang="en-US" dirty="0" err="1"/>
              <a:t>async</a:t>
            </a:r>
            <a:r>
              <a:rPr lang="en-US" dirty="0"/>
              <a:t>”, you just can’t use “await” inside of an unsafe region. This restriction has to do with how the compilers preserve state across an “await” point, and difficulties inherent to preserving unmanaged pointers.</a:t>
            </a:r>
          </a:p>
          <a:p>
            <a:endParaRPr lang="en-US" dirty="0"/>
          </a:p>
        </p:txBody>
      </p:sp>
    </p:spTree>
    <p:extLst>
      <p:ext uri="{BB962C8B-B14F-4D97-AF65-F5344CB8AC3E}">
        <p14:creationId xmlns:p14="http://schemas.microsoft.com/office/powerpoint/2010/main" val="278800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457200"/>
          </a:xfrm>
        </p:spPr>
        <p:txBody>
          <a:bodyPr>
            <a:normAutofit fontScale="90000"/>
          </a:bodyPr>
          <a:lstStyle/>
          <a:p>
            <a:pPr algn="l"/>
            <a:r>
              <a:rPr lang="en-US" dirty="0"/>
              <a:t>Agenda</a:t>
            </a:r>
            <a:endParaRPr lang="ru-RU" dirty="0"/>
          </a:p>
        </p:txBody>
      </p:sp>
      <p:sp>
        <p:nvSpPr>
          <p:cNvPr id="3" name="Объект 2"/>
          <p:cNvSpPr>
            <a:spLocks noGrp="1"/>
          </p:cNvSpPr>
          <p:nvPr>
            <p:ph idx="1"/>
          </p:nvPr>
        </p:nvSpPr>
        <p:spPr>
          <a:xfrm>
            <a:off x="1484310" y="1651001"/>
            <a:ext cx="10018713" cy="4140200"/>
          </a:xfrm>
        </p:spPr>
        <p:txBody>
          <a:bodyPr>
            <a:normAutofit/>
          </a:bodyPr>
          <a:lstStyle/>
          <a:p>
            <a:r>
              <a:rPr lang="en-US" dirty="0"/>
              <a:t>What does the “await” keyword do?  How does “await” relate to the current </a:t>
            </a:r>
            <a:r>
              <a:rPr lang="en-US" dirty="0" err="1"/>
              <a:t>SynchronizationContext</a:t>
            </a:r>
            <a:r>
              <a:rPr lang="en-US" dirty="0"/>
              <a:t>?</a:t>
            </a:r>
          </a:p>
          <a:p>
            <a:r>
              <a:rPr lang="en-US" dirty="0"/>
              <a:t>When at last you “await”? </a:t>
            </a:r>
          </a:p>
          <a:p>
            <a:r>
              <a:rPr lang="en-US" dirty="0"/>
              <a:t>What happens when I combining "await" and synchronization primitives.</a:t>
            </a:r>
          </a:p>
          <a:p>
            <a:r>
              <a:rPr lang="en-US" dirty="0"/>
              <a:t>What happens when I combining "await" and loop? Implementing a simple. </a:t>
            </a:r>
            <a:r>
              <a:rPr lang="en-US" dirty="0" err="1"/>
              <a:t>ForEachAsync</a:t>
            </a:r>
            <a:r>
              <a:rPr lang="en-US" dirty="0"/>
              <a:t>. </a:t>
            </a:r>
          </a:p>
          <a:p>
            <a:r>
              <a:rPr lang="en-US" dirty="0"/>
              <a:t>Where I can’t use “await”?</a:t>
            </a:r>
            <a:endParaRPr lang="en-US" dirty="0"/>
          </a:p>
          <a:p>
            <a:r>
              <a:rPr lang="en-US" dirty="0"/>
              <a:t>Why I should prefer </a:t>
            </a:r>
            <a:r>
              <a:rPr lang="en-US" dirty="0" err="1"/>
              <a:t>Task.Run</a:t>
            </a:r>
            <a:r>
              <a:rPr lang="en-US" dirty="0"/>
              <a:t> vs </a:t>
            </a:r>
            <a:r>
              <a:rPr lang="en-US" dirty="0" err="1"/>
              <a:t>Task.Factory.StartNew</a:t>
            </a:r>
            <a:endParaRPr lang="en-US" dirty="0"/>
          </a:p>
          <a:p>
            <a:endParaRPr lang="ru-RU" dirty="0"/>
          </a:p>
        </p:txBody>
      </p:sp>
    </p:spTree>
    <p:extLst>
      <p:ext uri="{BB962C8B-B14F-4D97-AF65-F5344CB8AC3E}">
        <p14:creationId xmlns:p14="http://schemas.microsoft.com/office/powerpoint/2010/main" val="700856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a:xfrm>
            <a:off x="1955363" y="4837545"/>
            <a:ext cx="10018713" cy="1424710"/>
          </a:xfrm>
        </p:spPr>
        <p:txBody>
          <a:bodyPr/>
          <a:lstStyle/>
          <a:p>
            <a:r>
              <a:rPr lang="en-US" dirty="0"/>
              <a:t>Recommend to read:</a:t>
            </a:r>
            <a:r>
              <a:rPr lang="ru-RU" dirty="0"/>
              <a:t> </a:t>
            </a:r>
            <a:r>
              <a:rPr lang="en-US" dirty="0">
                <a:hlinkClick r:id="rId2"/>
              </a:rPr>
              <a:t>https://blogs.msdn.microsoft.com/pfxteam</a:t>
            </a:r>
            <a:endParaRPr lang="ru-RU" dirty="0"/>
          </a:p>
          <a:p>
            <a:r>
              <a:rPr lang="fr-FR" dirty="0"/>
              <a:t>Source code: </a:t>
            </a:r>
            <a:r>
              <a:rPr lang="fr-FR" dirty="0">
                <a:hlinkClick r:id="rId3"/>
              </a:rPr>
              <a:t>https://github.com/sflusov/AsyncAwaitPitfalls</a:t>
            </a:r>
            <a:r>
              <a:rPr lang="ru-RU" dirty="0"/>
              <a:t> </a:t>
            </a:r>
            <a:endParaRPr lang="ru-RU" dirty="0"/>
          </a:p>
        </p:txBody>
      </p:sp>
    </p:spTree>
    <p:extLst>
      <p:ext uri="{BB962C8B-B14F-4D97-AF65-F5344CB8AC3E}">
        <p14:creationId xmlns:p14="http://schemas.microsoft.com/office/powerpoint/2010/main" val="29583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307115"/>
            <a:ext cx="10018713" cy="586409"/>
          </a:xfrm>
        </p:spPr>
        <p:txBody>
          <a:bodyPr>
            <a:normAutofit fontScale="90000"/>
          </a:bodyPr>
          <a:lstStyle/>
          <a:p>
            <a:r>
              <a:rPr lang="en-US" dirty="0"/>
              <a:t>The simplest example of </a:t>
            </a:r>
            <a:r>
              <a:rPr lang="en-US" dirty="0" err="1"/>
              <a:t>Async</a:t>
            </a:r>
            <a:r>
              <a:rPr lang="en-US" dirty="0"/>
              <a:t> Await</a:t>
            </a:r>
            <a:endParaRPr lang="ru-RU" dirty="0"/>
          </a:p>
        </p:txBody>
      </p:sp>
      <p:pic>
        <p:nvPicPr>
          <p:cNvPr id="7" name="Рисунок 6"/>
          <p:cNvPicPr>
            <a:picLocks noChangeAspect="1"/>
          </p:cNvPicPr>
          <p:nvPr/>
        </p:nvPicPr>
        <p:blipFill>
          <a:blip r:embed="rId2"/>
          <a:stretch>
            <a:fillRect/>
          </a:stretch>
        </p:blipFill>
        <p:spPr>
          <a:xfrm>
            <a:off x="2385016" y="1582036"/>
            <a:ext cx="5785861" cy="4076700"/>
          </a:xfrm>
          <a:prstGeom prst="rect">
            <a:avLst/>
          </a:prstGeom>
        </p:spPr>
      </p:pic>
      <p:sp>
        <p:nvSpPr>
          <p:cNvPr id="8" name="TextBox 7"/>
          <p:cNvSpPr txBox="1"/>
          <p:nvPr/>
        </p:nvSpPr>
        <p:spPr>
          <a:xfrm>
            <a:off x="8414158" y="935564"/>
            <a:ext cx="3439486" cy="5909310"/>
          </a:xfrm>
          <a:prstGeom prst="rect">
            <a:avLst/>
          </a:prstGeom>
          <a:noFill/>
        </p:spPr>
        <p:txBody>
          <a:bodyPr wrap="square" rtlCol="0">
            <a:spAutoFit/>
          </a:bodyPr>
          <a:lstStyle/>
          <a:p>
            <a:r>
              <a:rPr lang="en-US" dirty="0"/>
              <a:t>Goal:</a:t>
            </a:r>
          </a:p>
          <a:p>
            <a:pPr marL="342900" indent="-342900">
              <a:buFont typeface="+mj-lt"/>
              <a:buAutoNum type="arabicPeriod"/>
            </a:pPr>
            <a:r>
              <a:rPr lang="en-US" dirty="0"/>
              <a:t>I want to write the simplest and the fastest implementation of API method.</a:t>
            </a:r>
          </a:p>
          <a:p>
            <a:endParaRPr lang="en-US" dirty="0"/>
          </a:p>
          <a:p>
            <a:r>
              <a:rPr lang="en-US" dirty="0"/>
              <a:t>Questions:</a:t>
            </a:r>
          </a:p>
          <a:p>
            <a:pPr marL="342900" indent="-342900">
              <a:buFont typeface="+mj-lt"/>
              <a:buAutoNum type="arabicPeriod"/>
            </a:pPr>
            <a:r>
              <a:rPr lang="en-US" dirty="0"/>
              <a:t>Should I always use "</a:t>
            </a:r>
            <a:r>
              <a:rPr lang="en-US" dirty="0" err="1"/>
              <a:t>async</a:t>
            </a:r>
            <a:r>
              <a:rPr lang="en-US" dirty="0"/>
              <a:t> await" for creation </a:t>
            </a:r>
            <a:r>
              <a:rPr lang="en-US" dirty="0" err="1"/>
              <a:t>async</a:t>
            </a:r>
            <a:r>
              <a:rPr lang="en-US" dirty="0"/>
              <a:t>-method of controller?</a:t>
            </a:r>
          </a:p>
          <a:p>
            <a:pPr marL="342900" indent="-342900">
              <a:buFont typeface="+mj-lt"/>
              <a:buAutoNum type="arabicPeriod"/>
            </a:pPr>
            <a:r>
              <a:rPr lang="en-US" dirty="0"/>
              <a:t>How the methods return task, when they doesn't contain return keyword.</a:t>
            </a:r>
          </a:p>
          <a:p>
            <a:pPr marL="342900" indent="-342900">
              <a:buFont typeface="+mj-lt"/>
              <a:buAutoNum type="arabicPeriod"/>
            </a:pPr>
            <a:r>
              <a:rPr lang="en-US" dirty="0"/>
              <a:t>What difference between this method by execution?</a:t>
            </a:r>
          </a:p>
          <a:p>
            <a:pPr marL="342900" indent="-342900">
              <a:buFont typeface="+mj-lt"/>
              <a:buAutoNum type="arabicPeriod"/>
            </a:pPr>
            <a:r>
              <a:rPr lang="en-US" dirty="0"/>
              <a:t>How long methods will execution?</a:t>
            </a:r>
          </a:p>
          <a:p>
            <a:pPr marL="342900" indent="-342900">
              <a:buFont typeface="+mj-lt"/>
              <a:buAutoNum type="arabicPeriod"/>
            </a:pPr>
            <a:r>
              <a:rPr lang="en-US" dirty="0"/>
              <a:t>Which method will faster on high load?</a:t>
            </a:r>
          </a:p>
          <a:p>
            <a:pPr marL="342900" indent="-342900">
              <a:buFont typeface="+mj-lt"/>
              <a:buAutoNum type="arabicPeriod"/>
            </a:pPr>
            <a:endParaRPr lang="en-US" dirty="0"/>
          </a:p>
          <a:p>
            <a:endParaRPr lang="ru-RU" dirty="0"/>
          </a:p>
        </p:txBody>
      </p:sp>
    </p:spTree>
    <p:extLst>
      <p:ext uri="{BB962C8B-B14F-4D97-AF65-F5344CB8AC3E}">
        <p14:creationId xmlns:p14="http://schemas.microsoft.com/office/powerpoint/2010/main" val="29102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0"/>
            <a:ext cx="10018713" cy="699655"/>
          </a:xfrm>
        </p:spPr>
        <p:txBody>
          <a:bodyPr>
            <a:normAutofit fontScale="90000"/>
          </a:bodyPr>
          <a:lstStyle/>
          <a:p>
            <a:r>
              <a:rPr lang="en-US" dirty="0"/>
              <a:t>Conclusion from slide</a:t>
            </a:r>
            <a:endParaRPr lang="ru-RU" dirty="0"/>
          </a:p>
        </p:txBody>
      </p:sp>
      <p:sp>
        <p:nvSpPr>
          <p:cNvPr id="3" name="Объект 2"/>
          <p:cNvSpPr>
            <a:spLocks noGrp="1"/>
          </p:cNvSpPr>
          <p:nvPr>
            <p:ph idx="1"/>
          </p:nvPr>
        </p:nvSpPr>
        <p:spPr>
          <a:xfrm>
            <a:off x="1484310" y="1650999"/>
            <a:ext cx="10018713" cy="3124201"/>
          </a:xfrm>
        </p:spPr>
        <p:txBody>
          <a:bodyPr/>
          <a:lstStyle/>
          <a:p>
            <a:r>
              <a:rPr lang="en-US" dirty="0"/>
              <a:t>You can create asynchronous method based on "Task" without use keyword "</a:t>
            </a:r>
            <a:r>
              <a:rPr lang="en-US" dirty="0" err="1"/>
              <a:t>async</a:t>
            </a:r>
            <a:r>
              <a:rPr lang="en-US" dirty="0"/>
              <a:t> await" on top level.</a:t>
            </a:r>
            <a:endParaRPr lang="ru-RU" dirty="0"/>
          </a:p>
        </p:txBody>
      </p:sp>
    </p:spTree>
    <p:extLst>
      <p:ext uri="{BB962C8B-B14F-4D97-AF65-F5344CB8AC3E}">
        <p14:creationId xmlns:p14="http://schemas.microsoft.com/office/powerpoint/2010/main" val="398690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1355341"/>
          </a:xfrm>
        </p:spPr>
        <p:txBody>
          <a:bodyPr>
            <a:normAutofit/>
          </a:bodyPr>
          <a:lstStyle/>
          <a:p>
            <a:r>
              <a:rPr lang="en-US" dirty="0"/>
              <a:t>The simplest example with </a:t>
            </a:r>
            <a:r>
              <a:rPr lang="en-US" dirty="0" err="1"/>
              <a:t>Async</a:t>
            </a:r>
            <a:r>
              <a:rPr lang="en-US" dirty="0"/>
              <a:t> void method</a:t>
            </a:r>
            <a:br>
              <a:rPr lang="en-US" dirty="0"/>
            </a:br>
            <a:r>
              <a:rPr lang="en-US" sz="2800" dirty="0"/>
              <a:t>Where I can’t use “await”?</a:t>
            </a:r>
            <a:endParaRPr lang="ru-RU" sz="2800" dirty="0"/>
          </a:p>
        </p:txBody>
      </p:sp>
      <p:sp>
        <p:nvSpPr>
          <p:cNvPr id="8" name="TextBox 7"/>
          <p:cNvSpPr txBox="1"/>
          <p:nvPr/>
        </p:nvSpPr>
        <p:spPr>
          <a:xfrm>
            <a:off x="8414158" y="1686187"/>
            <a:ext cx="3439486" cy="4524315"/>
          </a:xfrm>
          <a:prstGeom prst="rect">
            <a:avLst/>
          </a:prstGeom>
          <a:noFill/>
        </p:spPr>
        <p:txBody>
          <a:bodyPr wrap="square" rtlCol="0">
            <a:spAutoFit/>
          </a:bodyPr>
          <a:lstStyle/>
          <a:p>
            <a:r>
              <a:rPr lang="en-US" dirty="0"/>
              <a:t>Goals:</a:t>
            </a:r>
          </a:p>
          <a:p>
            <a:pPr marL="342900" indent="-342900">
              <a:buFont typeface="+mj-lt"/>
              <a:buAutoNum type="arabicPeriod"/>
            </a:pPr>
            <a:r>
              <a:rPr lang="en-US" dirty="0"/>
              <a:t>I want to call the BL method and expect that execution time will increase</a:t>
            </a:r>
          </a:p>
          <a:p>
            <a:endParaRPr lang="en-US" dirty="0"/>
          </a:p>
          <a:p>
            <a:r>
              <a:rPr lang="en-US" dirty="0"/>
              <a:t>Questions:</a:t>
            </a:r>
          </a:p>
          <a:p>
            <a:endParaRPr lang="en-US" dirty="0"/>
          </a:p>
          <a:p>
            <a:pPr marL="342900" indent="-342900">
              <a:buFont typeface="+mj-lt"/>
              <a:buAutoNum type="arabicPeriod"/>
            </a:pPr>
            <a:r>
              <a:rPr lang="en-US" dirty="0"/>
              <a:t>How long methods will execution?</a:t>
            </a:r>
          </a:p>
          <a:p>
            <a:pPr marL="342900" indent="-342900">
              <a:buFont typeface="+mj-lt"/>
              <a:buAutoNum type="arabicPeriod"/>
            </a:pPr>
            <a:r>
              <a:rPr lang="en-US" dirty="0"/>
              <a:t>Why state machine doesn't wait  for the completion of first </a:t>
            </a:r>
            <a:r>
              <a:rPr lang="en-US" dirty="0" err="1"/>
              <a:t>awaiter</a:t>
            </a:r>
            <a:endParaRPr lang="en-US" dirty="0"/>
          </a:p>
          <a:p>
            <a:pPr marL="342900" indent="-342900">
              <a:buFont typeface="+mj-lt"/>
              <a:buAutoNum type="arabicPeriod"/>
            </a:pPr>
            <a:r>
              <a:rPr lang="en-US" dirty="0"/>
              <a:t>How we should resolve this problem?</a:t>
            </a:r>
          </a:p>
          <a:p>
            <a:pPr marL="342900" indent="-342900">
              <a:buFont typeface="+mj-lt"/>
              <a:buAutoNum type="arabicPeriod"/>
            </a:pPr>
            <a:endParaRPr lang="en-US" dirty="0"/>
          </a:p>
          <a:p>
            <a:endParaRPr lang="ru-RU" dirty="0"/>
          </a:p>
        </p:txBody>
      </p:sp>
      <p:pic>
        <p:nvPicPr>
          <p:cNvPr id="3" name="Рисунок 2"/>
          <p:cNvPicPr>
            <a:picLocks noChangeAspect="1"/>
          </p:cNvPicPr>
          <p:nvPr/>
        </p:nvPicPr>
        <p:blipFill>
          <a:blip r:embed="rId2"/>
          <a:stretch>
            <a:fillRect/>
          </a:stretch>
        </p:blipFill>
        <p:spPr>
          <a:xfrm>
            <a:off x="2075240" y="1403904"/>
            <a:ext cx="5097347" cy="5265854"/>
          </a:xfrm>
          <a:prstGeom prst="rect">
            <a:avLst/>
          </a:prstGeom>
        </p:spPr>
      </p:pic>
    </p:spTree>
    <p:extLst>
      <p:ext uri="{BB962C8B-B14F-4D97-AF65-F5344CB8AC3E}">
        <p14:creationId xmlns:p14="http://schemas.microsoft.com/office/powerpoint/2010/main" val="214059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838200"/>
          </a:xfrm>
        </p:spPr>
        <p:txBody>
          <a:bodyPr/>
          <a:lstStyle/>
          <a:p>
            <a:r>
              <a:rPr lang="en-US" dirty="0"/>
              <a:t>Conclusion from slide</a:t>
            </a:r>
            <a:endParaRPr lang="ru-RU" dirty="0"/>
          </a:p>
        </p:txBody>
      </p:sp>
      <p:sp>
        <p:nvSpPr>
          <p:cNvPr id="3" name="Объект 2"/>
          <p:cNvSpPr>
            <a:spLocks noGrp="1"/>
          </p:cNvSpPr>
          <p:nvPr>
            <p:ph idx="1"/>
          </p:nvPr>
        </p:nvSpPr>
        <p:spPr>
          <a:xfrm>
            <a:off x="1484310" y="2537690"/>
            <a:ext cx="10018713" cy="2182092"/>
          </a:xfrm>
        </p:spPr>
        <p:txBody>
          <a:bodyPr/>
          <a:lstStyle/>
          <a:p>
            <a:r>
              <a:rPr lang="en-US" dirty="0"/>
              <a:t>Avoid </a:t>
            </a:r>
            <a:r>
              <a:rPr lang="en-US" dirty="0" err="1"/>
              <a:t>async</a:t>
            </a:r>
            <a:r>
              <a:rPr lang="en-US" dirty="0"/>
              <a:t> void. Prefer </a:t>
            </a:r>
            <a:r>
              <a:rPr lang="en-US" dirty="0" err="1"/>
              <a:t>async</a:t>
            </a:r>
            <a:r>
              <a:rPr lang="en-US" dirty="0"/>
              <a:t> Task methods over </a:t>
            </a:r>
            <a:r>
              <a:rPr lang="en-US" dirty="0" err="1"/>
              <a:t>async</a:t>
            </a:r>
            <a:r>
              <a:rPr lang="en-US" dirty="0"/>
              <a:t> void methods.</a:t>
            </a:r>
          </a:p>
          <a:p>
            <a:r>
              <a:rPr lang="en-US" dirty="0"/>
              <a:t>Exception: Event handlers (fire &amp; forget) </a:t>
            </a:r>
            <a:endParaRPr lang="ru-RU" dirty="0"/>
          </a:p>
        </p:txBody>
      </p:sp>
      <p:sp>
        <p:nvSpPr>
          <p:cNvPr id="6" name="TextBox 5"/>
          <p:cNvSpPr txBox="1"/>
          <p:nvPr/>
        </p:nvSpPr>
        <p:spPr>
          <a:xfrm>
            <a:off x="5362578" y="5890595"/>
            <a:ext cx="6829422" cy="646331"/>
          </a:xfrm>
          <a:prstGeom prst="rect">
            <a:avLst/>
          </a:prstGeom>
          <a:noFill/>
        </p:spPr>
        <p:txBody>
          <a:bodyPr wrap="square" rtlCol="0">
            <a:spAutoFit/>
          </a:bodyPr>
          <a:lstStyle/>
          <a:p>
            <a:r>
              <a:rPr lang="en-US" dirty="0"/>
              <a:t>Source: </a:t>
            </a:r>
            <a:r>
              <a:rPr lang="en-US" dirty="0">
                <a:hlinkClick r:id="rId2"/>
              </a:rPr>
              <a:t>https://msdn.microsoft.com/en-us/magazine/jj991977.aspx</a:t>
            </a:r>
            <a:endParaRPr lang="en-US" dirty="0"/>
          </a:p>
          <a:p>
            <a:r>
              <a:rPr lang="en-US" dirty="0"/>
              <a:t>Paragraph: Avoid </a:t>
            </a:r>
            <a:r>
              <a:rPr lang="en-US" dirty="0" err="1"/>
              <a:t>Async</a:t>
            </a:r>
            <a:r>
              <a:rPr lang="en-US" dirty="0"/>
              <a:t> Void</a:t>
            </a:r>
          </a:p>
        </p:txBody>
      </p:sp>
    </p:spTree>
    <p:extLst>
      <p:ext uri="{BB962C8B-B14F-4D97-AF65-F5344CB8AC3E}">
        <p14:creationId xmlns:p14="http://schemas.microsoft.com/office/powerpoint/2010/main" val="407996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251689"/>
            <a:ext cx="10018713" cy="1309256"/>
          </a:xfrm>
        </p:spPr>
        <p:txBody>
          <a:bodyPr>
            <a:normAutofit fontScale="90000"/>
          </a:bodyPr>
          <a:lstStyle/>
          <a:p>
            <a:r>
              <a:rPr lang="en-US" dirty="0"/>
              <a:t>Modification </a:t>
            </a:r>
            <a:r>
              <a:rPr lang="en-US" dirty="0" err="1"/>
              <a:t>HttpContext</a:t>
            </a:r>
            <a:r>
              <a:rPr lang="en-US" dirty="0"/>
              <a:t> &amp; </a:t>
            </a:r>
            <a:r>
              <a:rPr lang="en-US" dirty="0" err="1"/>
              <a:t>Async</a:t>
            </a:r>
            <a:r>
              <a:rPr lang="en-US" dirty="0"/>
              <a:t> Await (Part 1)</a:t>
            </a:r>
            <a:br>
              <a:rPr lang="en-US" dirty="0"/>
            </a:br>
            <a:r>
              <a:rPr lang="en-US" sz="3100" dirty="0"/>
              <a:t>How does “await” relate to the current </a:t>
            </a:r>
            <a:r>
              <a:rPr lang="en-US" sz="3100" dirty="0" err="1"/>
              <a:t>SynchronizationContext</a:t>
            </a:r>
            <a:r>
              <a:rPr lang="en-US" sz="3100" dirty="0"/>
              <a:t>?</a:t>
            </a:r>
            <a:endParaRPr lang="ru-RU" dirty="0"/>
          </a:p>
        </p:txBody>
      </p:sp>
      <p:sp>
        <p:nvSpPr>
          <p:cNvPr id="8" name="TextBox 7"/>
          <p:cNvSpPr txBox="1"/>
          <p:nvPr/>
        </p:nvSpPr>
        <p:spPr>
          <a:xfrm>
            <a:off x="8414158" y="1686187"/>
            <a:ext cx="3439486" cy="4801314"/>
          </a:xfrm>
          <a:prstGeom prst="rect">
            <a:avLst/>
          </a:prstGeom>
          <a:noFill/>
        </p:spPr>
        <p:txBody>
          <a:bodyPr wrap="square" rtlCol="0">
            <a:spAutoFit/>
          </a:bodyPr>
          <a:lstStyle/>
          <a:p>
            <a:r>
              <a:rPr lang="en-US" dirty="0"/>
              <a:t>Goals:</a:t>
            </a:r>
          </a:p>
          <a:p>
            <a:pPr marL="342900" indent="-342900">
              <a:buFont typeface="+mj-lt"/>
              <a:buAutoNum type="arabicPeriod"/>
            </a:pPr>
            <a:r>
              <a:rPr lang="en-US" dirty="0"/>
              <a:t>In this case I want to write custom header in http message</a:t>
            </a:r>
          </a:p>
          <a:p>
            <a:endParaRPr lang="en-US" dirty="0"/>
          </a:p>
          <a:p>
            <a:r>
              <a:rPr lang="en-US" dirty="0"/>
              <a:t>Questions:</a:t>
            </a:r>
          </a:p>
          <a:p>
            <a:pPr marL="342900" indent="-342900">
              <a:buFont typeface="+mj-lt"/>
              <a:buAutoNum type="arabicPeriod"/>
            </a:pPr>
            <a:r>
              <a:rPr lang="en-US" dirty="0"/>
              <a:t>What difference between this method by execution?</a:t>
            </a:r>
          </a:p>
          <a:p>
            <a:pPr marL="342900" indent="-342900">
              <a:buFont typeface="+mj-lt"/>
              <a:buAutoNum type="arabicPeriod"/>
            </a:pPr>
            <a:r>
              <a:rPr lang="en-US" dirty="0"/>
              <a:t>What problems we will get in those cases?</a:t>
            </a:r>
          </a:p>
          <a:p>
            <a:pPr marL="342900" indent="-342900">
              <a:buFont typeface="+mj-lt"/>
              <a:buAutoNum type="arabicPeriod"/>
            </a:pPr>
            <a:r>
              <a:rPr lang="en-US" dirty="0"/>
              <a:t>What does </a:t>
            </a:r>
            <a:r>
              <a:rPr lang="en-US" dirty="0" err="1"/>
              <a:t>ConfigureAwait</a:t>
            </a:r>
            <a:r>
              <a:rPr lang="en-US" dirty="0"/>
              <a:t>(false) do?</a:t>
            </a:r>
          </a:p>
          <a:p>
            <a:pPr marL="342900" indent="-342900">
              <a:buFont typeface="+mj-lt"/>
              <a:buAutoNum type="arabicPeriod"/>
            </a:pPr>
            <a:r>
              <a:rPr lang="en-US" dirty="0"/>
              <a:t>How we should resolve this problem?</a:t>
            </a:r>
          </a:p>
          <a:p>
            <a:pPr marL="342900" indent="-342900">
              <a:buFont typeface="+mj-lt"/>
              <a:buAutoNum type="arabicPeriod"/>
            </a:pPr>
            <a:endParaRPr lang="en-US" dirty="0"/>
          </a:p>
          <a:p>
            <a:pPr marL="342900" indent="-342900">
              <a:buFont typeface="+mj-lt"/>
              <a:buAutoNum type="arabicPeriod"/>
            </a:pPr>
            <a:endParaRPr lang="en-US" dirty="0"/>
          </a:p>
          <a:p>
            <a:endParaRPr lang="ru-RU" dirty="0"/>
          </a:p>
        </p:txBody>
      </p:sp>
      <p:pic>
        <p:nvPicPr>
          <p:cNvPr id="3" name="Рисунок 2"/>
          <p:cNvPicPr>
            <a:picLocks noChangeAspect="1"/>
          </p:cNvPicPr>
          <p:nvPr/>
        </p:nvPicPr>
        <p:blipFill>
          <a:blip r:embed="rId2"/>
          <a:stretch>
            <a:fillRect/>
          </a:stretch>
        </p:blipFill>
        <p:spPr>
          <a:xfrm>
            <a:off x="2567363" y="1686187"/>
            <a:ext cx="5410310" cy="4690590"/>
          </a:xfrm>
          <a:prstGeom prst="rect">
            <a:avLst/>
          </a:prstGeom>
        </p:spPr>
      </p:pic>
    </p:spTree>
    <p:extLst>
      <p:ext uri="{BB962C8B-B14F-4D97-AF65-F5344CB8AC3E}">
        <p14:creationId xmlns:p14="http://schemas.microsoft.com/office/powerpoint/2010/main" val="236508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251689"/>
            <a:ext cx="10018713" cy="1309256"/>
          </a:xfrm>
        </p:spPr>
        <p:txBody>
          <a:bodyPr>
            <a:normAutofit/>
          </a:bodyPr>
          <a:lstStyle/>
          <a:p>
            <a:r>
              <a:rPr lang="en-US" sz="3600" dirty="0"/>
              <a:t>Modification </a:t>
            </a:r>
            <a:r>
              <a:rPr lang="en-US" sz="3600" dirty="0" err="1"/>
              <a:t>HttpContext</a:t>
            </a:r>
            <a:r>
              <a:rPr lang="en-US" sz="3600" dirty="0"/>
              <a:t> &amp; </a:t>
            </a:r>
            <a:r>
              <a:rPr lang="en-US" sz="3600" dirty="0" err="1"/>
              <a:t>Async</a:t>
            </a:r>
            <a:r>
              <a:rPr lang="en-US" sz="3600" dirty="0"/>
              <a:t> Await (Part 2)</a:t>
            </a:r>
            <a:br>
              <a:rPr lang="en-US" sz="3600" dirty="0"/>
            </a:br>
            <a:r>
              <a:rPr lang="en-US" sz="2800" dirty="0"/>
              <a:t>Examples context switch without "await"</a:t>
            </a:r>
            <a:endParaRPr lang="ru-RU" sz="2800" dirty="0"/>
          </a:p>
        </p:txBody>
      </p:sp>
      <p:pic>
        <p:nvPicPr>
          <p:cNvPr id="4" name="Рисунок 3"/>
          <p:cNvPicPr>
            <a:picLocks noChangeAspect="1"/>
          </p:cNvPicPr>
          <p:nvPr/>
        </p:nvPicPr>
        <p:blipFill>
          <a:blip r:embed="rId2"/>
          <a:stretch>
            <a:fillRect/>
          </a:stretch>
        </p:blipFill>
        <p:spPr>
          <a:xfrm>
            <a:off x="504401" y="1560945"/>
            <a:ext cx="5438775" cy="4857750"/>
          </a:xfrm>
          <a:prstGeom prst="rect">
            <a:avLst/>
          </a:prstGeom>
        </p:spPr>
      </p:pic>
      <p:pic>
        <p:nvPicPr>
          <p:cNvPr id="6" name="Рисунок 5"/>
          <p:cNvPicPr>
            <a:picLocks noChangeAspect="1"/>
          </p:cNvPicPr>
          <p:nvPr/>
        </p:nvPicPr>
        <p:blipFill>
          <a:blip r:embed="rId3"/>
          <a:stretch>
            <a:fillRect/>
          </a:stretch>
        </p:blipFill>
        <p:spPr>
          <a:xfrm>
            <a:off x="6302152" y="1560945"/>
            <a:ext cx="5695950" cy="3457575"/>
          </a:xfrm>
          <a:prstGeom prst="rect">
            <a:avLst/>
          </a:prstGeom>
        </p:spPr>
      </p:pic>
    </p:spTree>
    <p:extLst>
      <p:ext uri="{BB962C8B-B14F-4D97-AF65-F5344CB8AC3E}">
        <p14:creationId xmlns:p14="http://schemas.microsoft.com/office/powerpoint/2010/main" val="36551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685801"/>
            <a:ext cx="10018713" cy="838200"/>
          </a:xfrm>
        </p:spPr>
        <p:txBody>
          <a:bodyPr/>
          <a:lstStyle/>
          <a:p>
            <a:r>
              <a:rPr lang="en-US" dirty="0"/>
              <a:t>Conclusion from slide</a:t>
            </a:r>
            <a:endParaRPr lang="ru-RU" dirty="0"/>
          </a:p>
        </p:txBody>
      </p:sp>
      <p:sp>
        <p:nvSpPr>
          <p:cNvPr id="3" name="Объект 2"/>
          <p:cNvSpPr>
            <a:spLocks noGrp="1"/>
          </p:cNvSpPr>
          <p:nvPr>
            <p:ph idx="1"/>
          </p:nvPr>
        </p:nvSpPr>
        <p:spPr>
          <a:xfrm>
            <a:off x="1484310" y="2537690"/>
            <a:ext cx="10018713" cy="2182092"/>
          </a:xfrm>
        </p:spPr>
        <p:txBody>
          <a:bodyPr>
            <a:normAutofit fontScale="92500" lnSpcReduction="10000"/>
          </a:bodyPr>
          <a:lstStyle/>
          <a:p>
            <a:r>
              <a:rPr lang="en-US" dirty="0"/>
              <a:t>You should not use </a:t>
            </a:r>
            <a:r>
              <a:rPr lang="en-US" dirty="0" err="1"/>
              <a:t>ConfigureAwait</a:t>
            </a:r>
            <a:r>
              <a:rPr lang="en-US" dirty="0"/>
              <a:t> when you have code after the await in the method that needs the context.</a:t>
            </a:r>
          </a:p>
          <a:p>
            <a:pPr marL="0" indent="0">
              <a:buNone/>
            </a:pPr>
            <a:endParaRPr lang="en-US" dirty="0"/>
          </a:p>
          <a:p>
            <a:pPr marL="0" indent="0">
              <a:buNone/>
            </a:pPr>
            <a:r>
              <a:rPr lang="en-US" sz="1400" dirty="0"/>
              <a:t>For GUI apps, this includes any code that manipulates GUI elements, writes data-bound properties or depends on a GUI-specific type such as Dispatcher/</a:t>
            </a:r>
            <a:r>
              <a:rPr lang="en-US" sz="1400" dirty="0" err="1"/>
              <a:t>CoreDispatcher</a:t>
            </a:r>
            <a:r>
              <a:rPr lang="en-US" sz="1400" dirty="0"/>
              <a:t>.</a:t>
            </a:r>
          </a:p>
          <a:p>
            <a:pPr marL="0" indent="0">
              <a:buNone/>
            </a:pPr>
            <a:r>
              <a:rPr lang="en-US" sz="1400" dirty="0"/>
              <a:t> For ASP.NET apps, this includes any code that uses </a:t>
            </a:r>
            <a:r>
              <a:rPr lang="en-US" sz="1400" dirty="0" err="1"/>
              <a:t>HttpContext.Current</a:t>
            </a:r>
            <a:r>
              <a:rPr lang="en-US" sz="1400" dirty="0"/>
              <a:t> or builds an ASP.NET response, including return statements in controller actions</a:t>
            </a:r>
            <a:endParaRPr lang="ru-RU" sz="1400" dirty="0"/>
          </a:p>
        </p:txBody>
      </p:sp>
      <p:sp>
        <p:nvSpPr>
          <p:cNvPr id="6" name="TextBox 5"/>
          <p:cNvSpPr txBox="1"/>
          <p:nvPr/>
        </p:nvSpPr>
        <p:spPr>
          <a:xfrm>
            <a:off x="5362578" y="5890595"/>
            <a:ext cx="6829422" cy="646331"/>
          </a:xfrm>
          <a:prstGeom prst="rect">
            <a:avLst/>
          </a:prstGeom>
          <a:noFill/>
        </p:spPr>
        <p:txBody>
          <a:bodyPr wrap="square" rtlCol="0">
            <a:spAutoFit/>
          </a:bodyPr>
          <a:lstStyle/>
          <a:p>
            <a:r>
              <a:rPr lang="en-US" dirty="0"/>
              <a:t>Source: </a:t>
            </a:r>
            <a:r>
              <a:rPr lang="en-US" dirty="0">
                <a:hlinkClick r:id="rId2"/>
              </a:rPr>
              <a:t>https://msdn.microsoft.com/en-us/magazine/jj991977.aspx</a:t>
            </a:r>
            <a:endParaRPr lang="en-US" dirty="0"/>
          </a:p>
          <a:p>
            <a:r>
              <a:rPr lang="en-US" dirty="0"/>
              <a:t>Paragraph: Configure Context</a:t>
            </a:r>
          </a:p>
        </p:txBody>
      </p:sp>
    </p:spTree>
    <p:extLst>
      <p:ext uri="{BB962C8B-B14F-4D97-AF65-F5344CB8AC3E}">
        <p14:creationId xmlns:p14="http://schemas.microsoft.com/office/powerpoint/2010/main" val="394744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843</TotalTime>
  <Words>1143</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Параллакс</vt:lpstr>
      <vt:lpstr>Async Await and their pitfalls</vt:lpstr>
      <vt:lpstr>Agenda</vt:lpstr>
      <vt:lpstr>The simplest example of Async Await</vt:lpstr>
      <vt:lpstr>Conclusion from slide</vt:lpstr>
      <vt:lpstr>The simplest example with Async void method Where I can’t use “await”?</vt:lpstr>
      <vt:lpstr>Conclusion from slide</vt:lpstr>
      <vt:lpstr>Modification HttpContext &amp; Async Await (Part 1) How does “await” relate to the current SynchronizationContext?</vt:lpstr>
      <vt:lpstr>Modification HttpContext &amp; Async Await (Part 2) Examples context switch without "await"</vt:lpstr>
      <vt:lpstr>Conclusion from slide</vt:lpstr>
      <vt:lpstr>When at last you “await”? (Part 1) </vt:lpstr>
      <vt:lpstr>When at last you “await”? (Part 2) </vt:lpstr>
      <vt:lpstr>Conclusion from slide</vt:lpstr>
      <vt:lpstr>What happens when I combining "await" and synchronization primitives. (Part 1)</vt:lpstr>
      <vt:lpstr>What happens when I combining "await" and synchronization primitives. (Part 2)</vt:lpstr>
      <vt:lpstr>Conclusion from slide</vt:lpstr>
      <vt:lpstr>What happens when I combining "await" and loop? (Part 1)</vt:lpstr>
      <vt:lpstr>Implementing a simple ForEachAsync (Part 2)</vt:lpstr>
      <vt:lpstr>Conclusion from slide</vt:lpstr>
      <vt:lpstr>Where I can’t use “await”?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Stanislav Flusov</dc:creator>
  <cp:lastModifiedBy>Stanislav Flusov</cp:lastModifiedBy>
  <cp:revision>63</cp:revision>
  <dcterms:created xsi:type="dcterms:W3CDTF">2016-12-21T06:09:09Z</dcterms:created>
  <dcterms:modified xsi:type="dcterms:W3CDTF">2017-03-29T09:26:03Z</dcterms:modified>
</cp:coreProperties>
</file>