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79" r:id="rId3"/>
    <p:sldId id="257" r:id="rId4"/>
    <p:sldId id="298" r:id="rId5"/>
    <p:sldId id="280" r:id="rId6"/>
    <p:sldId id="288" r:id="rId7"/>
    <p:sldId id="287" r:id="rId8"/>
    <p:sldId id="296" r:id="rId9"/>
    <p:sldId id="294" r:id="rId10"/>
    <p:sldId id="299" r:id="rId11"/>
    <p:sldId id="282" r:id="rId12"/>
    <p:sldId id="292" r:id="rId13"/>
    <p:sldId id="293" r:id="rId14"/>
    <p:sldId id="283" r:id="rId15"/>
    <p:sldId id="284" r:id="rId16"/>
    <p:sldId id="285" r:id="rId17"/>
    <p:sldId id="297" r:id="rId18"/>
    <p:sldId id="291" r:id="rId19"/>
    <p:sldId id="277" r:id="rId20"/>
    <p:sldId id="300" r:id="rId21"/>
    <p:sldId id="29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3" autoAdjust="0"/>
    <p:restoredTop sz="91335" autoAdjust="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62928-0CDC-44E0-A3C2-1349897640B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F580-F237-4B16-A8AC-FCE0BDEB9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look simulation</a:t>
            </a:r>
          </a:p>
          <a:p>
            <a:r>
              <a:rPr lang="en-US"/>
              <a:t>Have a look real example on MP server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3F580-F237-4B16-A8AC-FCE0BDEB94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6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EB7CA-D7F8-4D62-9304-30BA067B3D55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94FD9-4BB0-4608-BD71-DE85AF8B0C9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4A8D-8CB6-4DF7-BB03-9ADF328541C3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657D-6EFD-44FE-A6B1-FC3314E45B0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2B71E-C0BD-47ED-A0E5-D73AF8DAABF6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1F29-A317-4BB7-AEDD-37E228401F6A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F1050-A139-4782-A1EE-67CE90110BBE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AD345-0762-4223-96B9-208D94F07C91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6735-A7AF-42E2-85D0-894B50621292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6718-5527-4FAB-B437-FCE82648AEEB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FFF3-0198-4D32-9ABA-0F0069AD8BC6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E01-0F27-46F0-BCC0-C0DFDC5C8A8D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03B12-225C-4E1B-97C4-5C9BAF9747F6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0E80-EEBA-4911-9FFE-EE5B4FB0B0C4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BC30E-BE77-4BD6-825A-556CCECBBD5F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9536-3169-430D-A3EC-03C1DAAD324C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D071-1EB6-4379-8228-408A106BFDF0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EF4AA-A067-4041-90FF-0766BB9D10CB}" type="datetime1">
              <a:rPr lang="en-US" smtClean="0"/>
              <a:t>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msdn.microsoft.com/junfeng/2004/08/05/domain-neutral-assemblie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tools/ngen-exe-native-image-generato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pressstore.com/store/windows-sysinternals-administrators-reference-9780735656727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www.microsoftpressstore.com/store/windows-internals-part-1-978073564873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://www.apress.com/us/book/978143024458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ru-ru/sysinternals/downloads/vmmap" TargetMode="External"/><Relationship Id="rId2" Type="http://schemas.openxmlformats.org/officeDocument/2006/relationships/hyperlink" Target="https://docs.microsoft.com/ru-ru/sysinternals/downloads/process-explor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standard/blob/23ee76bbcd4997c199472a95a9d01f1a74f98e94/docs/faq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flusov/IISSharingAssemblies" TargetMode="External"/><Relationship Id="rId2" Type="http://schemas.openxmlformats.org/officeDocument/2006/relationships/hyperlink" Target="https://habrahabr.ru/post/34195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k.com/stanislav_flusov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icrosoft.co.il/sasha/2016/01/05/windows-process-memory-usage-demystifie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blogs.microsoft.co.il/sasha/2016/01/05/windows-process-memory-usage-demystifie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0100" y="1380069"/>
            <a:ext cx="9432923" cy="1741822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common assemblies between processes and domains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E804-856D-49F2-8DE8-76713BF04233}"/>
              </a:ext>
            </a:extLst>
          </p:cNvPr>
          <p:cNvSpPr txBox="1">
            <a:spLocks/>
          </p:cNvSpPr>
          <p:nvPr/>
        </p:nvSpPr>
        <p:spPr>
          <a:xfrm>
            <a:off x="1484310" y="5763491"/>
            <a:ext cx="10018713" cy="82203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Article: </a:t>
            </a:r>
            <a:r>
              <a:rPr lang="en-US" dirty="0">
                <a:hlinkClick r:id="rId2"/>
              </a:rPr>
              <a:t>https://habrahabr.ru/post/341950/</a:t>
            </a:r>
            <a:r>
              <a:rPr lang="en-US" dirty="0"/>
              <a:t> </a:t>
            </a:r>
            <a:endParaRPr lang="ru-RU" dirty="0"/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E791C-162E-40C8-B155-52C3743A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3" y="6220402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7756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10</a:t>
            </a:fld>
            <a:endParaRPr lang="en-US" sz="1400" dirty="0"/>
          </a:p>
        </p:txBody>
      </p:sp>
      <p:pic>
        <p:nvPicPr>
          <p:cNvPr id="1026" name="Picture 2" descr="https://docs.newrelic.com/sites/default/files/styles/full_size/public/thumbnails/image/screen-dotnet-overview-page_0.png?itok=KgP33kt1">
            <a:extLst>
              <a:ext uri="{FF2B5EF4-FFF2-40B4-BE49-F238E27FC236}">
                <a16:creationId xmlns:a16="http://schemas.microsoft.com/office/drawing/2014/main" id="{FF485114-DF57-47DE-8E1F-CB0FDC72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573" y="721360"/>
            <a:ext cx="9269835" cy="601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EF8F1A-F346-45E3-AF34-081F08E0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11" y="30150"/>
            <a:ext cx="10739625" cy="64087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New Relic: Digital Performance Monitoring and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233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30EEAC-5E30-42BA-B2E3-70B7775A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8" y="740330"/>
            <a:ext cx="5506355" cy="5987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0EB06-545E-4BF2-A9FC-75BE32F1FCA5}"/>
              </a:ext>
            </a:extLst>
          </p:cNvPr>
          <p:cNvSpPr txBox="1"/>
          <p:nvPr/>
        </p:nvSpPr>
        <p:spPr>
          <a:xfrm>
            <a:off x="6096000" y="5804429"/>
            <a:ext cx="5797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4"/>
              </a:rPr>
              <a:t>https://blogs.msdn.microsoft.com/junfeng/2004/08/05/domain-neutral-assemblies/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89ED0-5411-4447-873B-FFBF6931C62D}"/>
              </a:ext>
            </a:extLst>
          </p:cNvPr>
          <p:cNvSpPr txBox="1"/>
          <p:nvPr/>
        </p:nvSpPr>
        <p:spPr>
          <a:xfrm>
            <a:off x="6198409" y="2090172"/>
            <a:ext cx="5580196" cy="269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It lives across multiple </a:t>
            </a:r>
            <a:r>
              <a:rPr lang="en-US" altLang="en-US" sz="2400" dirty="0" err="1"/>
              <a:t>appdomains</a:t>
            </a:r>
            <a:endParaRPr lang="en-US" altLang="en-US" sz="2400" dirty="0"/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It will be </a:t>
            </a:r>
            <a:r>
              <a:rPr lang="en-US" altLang="en-US" sz="2400" dirty="0" err="1"/>
              <a:t>jitted</a:t>
            </a:r>
            <a:r>
              <a:rPr lang="en-US" altLang="en-US" sz="2400" dirty="0"/>
              <a:t> only once</a:t>
            </a:r>
          </a:p>
          <a:p>
            <a:pPr marL="285750" lvl="0" indent="-2857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dirty="0" err="1"/>
              <a:t>jitted</a:t>
            </a:r>
            <a:r>
              <a:rPr lang="en-US" altLang="en-US" sz="2400" dirty="0"/>
              <a:t> code will be shared across </a:t>
            </a:r>
            <a:r>
              <a:rPr lang="en-US" altLang="en-US" sz="2400" dirty="0" err="1"/>
              <a:t>appdomains</a:t>
            </a:r>
            <a:r>
              <a:rPr lang="en-US" alt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3805B-9BAF-4048-8277-BFEAF817081E}"/>
              </a:ext>
            </a:extLst>
          </p:cNvPr>
          <p:cNvSpPr txBox="1"/>
          <p:nvPr/>
        </p:nvSpPr>
        <p:spPr>
          <a:xfrm>
            <a:off x="6646246" y="1412986"/>
            <a:ext cx="451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Domain neutral assembly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438" y="56218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11</a:t>
            </a:fld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582"/>
            <a:ext cx="9743128" cy="695748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406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8783"/>
            <a:ext cx="10018713" cy="506961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12</a:t>
            </a:fld>
            <a:endParaRPr lang="en-US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038853-9C03-46CC-ABDA-F256C64726AE}"/>
              </a:ext>
            </a:extLst>
          </p:cNvPr>
          <p:cNvGrpSpPr/>
          <p:nvPr/>
        </p:nvGrpSpPr>
        <p:grpSpPr>
          <a:xfrm>
            <a:off x="7240555" y="867747"/>
            <a:ext cx="4818075" cy="5766318"/>
            <a:chOff x="7539229" y="1206500"/>
            <a:chExt cx="4470323" cy="52346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3108515-CBC8-47DA-9CD2-02270134A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39229" y="1206500"/>
              <a:ext cx="4470323" cy="5234679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566708-760B-4075-B89E-A34E4A8CC2D9}"/>
                </a:ext>
              </a:extLst>
            </p:cNvPr>
            <p:cNvSpPr/>
            <p:nvPr/>
          </p:nvSpPr>
          <p:spPr>
            <a:xfrm>
              <a:off x="7833360" y="2369820"/>
              <a:ext cx="2695738" cy="365760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E1009-2D6C-42BF-85B8-A2121DD1A0AC}"/>
              </a:ext>
            </a:extLst>
          </p:cNvPr>
          <p:cNvGrpSpPr/>
          <p:nvPr/>
        </p:nvGrpSpPr>
        <p:grpSpPr>
          <a:xfrm>
            <a:off x="133370" y="1375420"/>
            <a:ext cx="6995218" cy="4107160"/>
            <a:chOff x="182448" y="1825079"/>
            <a:chExt cx="7157323" cy="39975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3B70047-3E58-4A82-A6D9-470C4600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448" y="1825079"/>
              <a:ext cx="7157323" cy="3997519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E07320-1E6D-420D-9CA6-32F9C9BDD166}"/>
                </a:ext>
              </a:extLst>
            </p:cNvPr>
            <p:cNvSpPr/>
            <p:nvPr/>
          </p:nvSpPr>
          <p:spPr>
            <a:xfrm>
              <a:off x="472440" y="3353934"/>
              <a:ext cx="868680" cy="463685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69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D6EA-8DA9-4D34-A010-29BD2BA5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3305"/>
            <a:ext cx="10018713" cy="522515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2596" y="6357722"/>
            <a:ext cx="381592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13</a:t>
            </a:fld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1264F-1BF5-41C1-9FD6-523159C51B9A}"/>
              </a:ext>
            </a:extLst>
          </p:cNvPr>
          <p:cNvSpPr txBox="1"/>
          <p:nvPr/>
        </p:nvSpPr>
        <p:spPr>
          <a:xfrm>
            <a:off x="2616942" y="6426141"/>
            <a:ext cx="1826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site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F291E-6807-4219-B1E7-0F67F2397E13}"/>
              </a:ext>
            </a:extLst>
          </p:cNvPr>
          <p:cNvSpPr txBox="1"/>
          <p:nvPr/>
        </p:nvSpPr>
        <p:spPr>
          <a:xfrm>
            <a:off x="7578313" y="6426141"/>
            <a:ext cx="20447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Three sites in </a:t>
            </a:r>
            <a:r>
              <a:rPr lang="en-US" sz="1600" dirty="0" err="1"/>
              <a:t>appPool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CA55C0-82E3-4D89-A271-C8B6D7570BB4}"/>
              </a:ext>
            </a:extLst>
          </p:cNvPr>
          <p:cNvGrpSpPr/>
          <p:nvPr/>
        </p:nvGrpSpPr>
        <p:grpSpPr>
          <a:xfrm>
            <a:off x="1259632" y="727788"/>
            <a:ext cx="4655975" cy="5629934"/>
            <a:chOff x="1484309" y="1035698"/>
            <a:chExt cx="4214025" cy="53220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5EFA50-462A-4C5C-85F3-C7B28AB5F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309" y="1035698"/>
              <a:ext cx="4214025" cy="5322024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23227FD-6B69-463F-922B-70693F3B268E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319278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C58318-23C4-4BCB-AAF7-2598FE76F7DB}"/>
                </a:ext>
              </a:extLst>
            </p:cNvPr>
            <p:cNvCxnSpPr>
              <a:cxnSpLocks/>
            </p:cNvCxnSpPr>
            <p:nvPr/>
          </p:nvCxnSpPr>
          <p:spPr>
            <a:xfrm>
              <a:off x="1805940" y="448056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CEC3F56-168C-4943-A393-58C5AE3AC812}"/>
                </a:ext>
              </a:extLst>
            </p:cNvPr>
            <p:cNvCxnSpPr>
              <a:cxnSpLocks/>
            </p:cNvCxnSpPr>
            <p:nvPr/>
          </p:nvCxnSpPr>
          <p:spPr>
            <a:xfrm>
              <a:off x="1988820" y="4655820"/>
              <a:ext cx="1325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B1C2FD-FC63-4B96-A12C-C1F9F9A04518}"/>
              </a:ext>
            </a:extLst>
          </p:cNvPr>
          <p:cNvGrpSpPr/>
          <p:nvPr/>
        </p:nvGrpSpPr>
        <p:grpSpPr>
          <a:xfrm>
            <a:off x="6493665" y="727788"/>
            <a:ext cx="4438702" cy="5629934"/>
            <a:chOff x="6493665" y="1035698"/>
            <a:chExt cx="4214025" cy="5322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B796848-7E7D-47B3-AAF9-7C53E5BC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3665" y="1035698"/>
              <a:ext cx="4214025" cy="5322024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BBE0E8-EBF1-4E5F-86BF-808945E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33" y="319278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00DB0D-D5B7-4AA3-9EC2-90EA5AFA3894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33" y="4480560"/>
              <a:ext cx="15087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AC3BCB-C99D-4143-8E38-5F64144EE0D2}"/>
                </a:ext>
              </a:extLst>
            </p:cNvPr>
            <p:cNvCxnSpPr>
              <a:cxnSpLocks/>
            </p:cNvCxnSpPr>
            <p:nvPr/>
          </p:nvCxnSpPr>
          <p:spPr>
            <a:xfrm>
              <a:off x="7006813" y="4655820"/>
              <a:ext cx="13258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61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9E5A-9C6F-46E0-8395-140AC3D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Sharing assemblies between application domains </a:t>
            </a:r>
            <a:br>
              <a:rPr lang="en-US" dirty="0"/>
            </a:br>
            <a:r>
              <a:rPr lang="en-US" sz="2700" dirty="0"/>
              <a:t>Installing assemblies to Native Images Cache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1862-796C-46C8-A415-3C21CCF3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14</a:t>
            </a:fld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EC92F-7C8A-41A4-B86F-D562F1FA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2376487"/>
            <a:ext cx="118014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2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6FB-3B10-4AC3-B4B3-D5F95CDB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09226"/>
            <a:ext cx="10018713" cy="751224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DBDA-8455-4186-8C64-D98E6D1C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04781"/>
            <a:ext cx="9996490" cy="21272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Summary of usage </a:t>
            </a:r>
            <a:r>
              <a:rPr lang="en-US" b="1" dirty="0"/>
              <a:t>NGEN</a:t>
            </a:r>
          </a:p>
          <a:p>
            <a:r>
              <a:rPr lang="en-US" dirty="0"/>
              <a:t>Enable code sharing between processes</a:t>
            </a:r>
          </a:p>
          <a:p>
            <a:r>
              <a:rPr lang="en-US" dirty="0"/>
              <a:t>Require a smaller initial working set</a:t>
            </a:r>
          </a:p>
          <a:p>
            <a:r>
              <a:rPr lang="en-US" dirty="0"/>
              <a:t>Load faster than MSIL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70282-ED54-4DDB-AEC9-2A6F9A6B6553}"/>
              </a:ext>
            </a:extLst>
          </p:cNvPr>
          <p:cNvSpPr txBox="1"/>
          <p:nvPr/>
        </p:nvSpPr>
        <p:spPr>
          <a:xfrm>
            <a:off x="2466975" y="6057900"/>
            <a:ext cx="903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hlinkClick r:id="rId2"/>
              </a:rPr>
              <a:t>https://docs.microsoft.com/en-us/dotnet/framework/tools/ngen-exe-native-image-generator</a:t>
            </a:r>
            <a:r>
              <a:rPr lang="en-US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79DF-CB4C-4728-8219-3A6CD6D8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490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E29863-79EE-4E16-ABA3-BB5D5436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8" y="635000"/>
            <a:ext cx="11765485" cy="5915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1" y="12701"/>
            <a:ext cx="10018713" cy="62229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Sharing assemblies between processes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445" y="6367527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00701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83DC-0BFC-4912-8AC2-40307BE36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6699"/>
            <a:ext cx="10018713" cy="679579"/>
          </a:xfrm>
        </p:spPr>
        <p:txBody>
          <a:bodyPr>
            <a:normAutofit/>
          </a:bodyPr>
          <a:lstStyle/>
          <a:p>
            <a:r>
              <a:rPr lang="en-US" sz="3600" dirty="0"/>
              <a:t>Sharing assemblies between processes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45B7-D9BA-443E-AB7B-734C2E93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024" y="6324599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17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B82EB-A5C3-4A57-B408-2D822B86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533649"/>
            <a:ext cx="117443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5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62C-CC82-4A24-BD6F-63900F58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2575"/>
            <a:ext cx="10018713" cy="45950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16E3-BFCB-48D8-8196-45581CC2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87113C-51FB-4630-9731-3458D64FC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58256"/>
              </p:ext>
            </p:extLst>
          </p:nvPr>
        </p:nvGraphicFramePr>
        <p:xfrm>
          <a:off x="1484310" y="1008000"/>
          <a:ext cx="10159415" cy="462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846">
                  <a:extLst>
                    <a:ext uri="{9D8B030D-6E8A-4147-A177-3AD203B41FA5}">
                      <a16:colId xmlns:a16="http://schemas.microsoft.com/office/drawing/2014/main" val="1362541165"/>
                    </a:ext>
                  </a:extLst>
                </a:gridCol>
                <a:gridCol w="2412861">
                  <a:extLst>
                    <a:ext uri="{9D8B030D-6E8A-4147-A177-3AD203B41FA5}">
                      <a16:colId xmlns:a16="http://schemas.microsoft.com/office/drawing/2014/main" val="3332368562"/>
                    </a:ext>
                  </a:extLst>
                </a:gridCol>
                <a:gridCol w="2539854">
                  <a:extLst>
                    <a:ext uri="{9D8B030D-6E8A-4147-A177-3AD203B41FA5}">
                      <a16:colId xmlns:a16="http://schemas.microsoft.com/office/drawing/2014/main" val="3248028998"/>
                    </a:ext>
                  </a:extLst>
                </a:gridCol>
                <a:gridCol w="2539854">
                  <a:extLst>
                    <a:ext uri="{9D8B030D-6E8A-4147-A177-3AD203B41FA5}">
                      <a16:colId xmlns:a16="http://schemas.microsoft.com/office/drawing/2014/main" val="1079149305"/>
                    </a:ext>
                  </a:extLst>
                </a:gridCol>
              </a:tblGrid>
              <a:tr h="807941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Warming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Total memory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Average memory usage per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219376"/>
                  </a:ext>
                </a:extLst>
              </a:tr>
              <a:tr h="468092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Initial conditions 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 min 43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 GB / 47 = 152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901758"/>
                  </a:ext>
                </a:extLst>
              </a:tr>
              <a:tr h="150046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1. App pools combining </a:t>
                      </a:r>
                    </a:p>
                    <a:p>
                      <a:pPr algn="l"/>
                      <a:r>
                        <a:rPr lang="en-US" sz="1900" dirty="0"/>
                        <a:t>2. Load lib to GAC 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 min 33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4.1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3.1 GB / 47 = 67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869157"/>
                  </a:ext>
                </a:extLst>
              </a:tr>
              <a:tr h="184672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1. App pools combining </a:t>
                      </a:r>
                    </a:p>
                    <a:p>
                      <a:pPr algn="l"/>
                      <a:r>
                        <a:rPr lang="en-US" sz="1900" dirty="0"/>
                        <a:t>2. Load lib to GAC</a:t>
                      </a:r>
                    </a:p>
                    <a:p>
                      <a:pPr algn="l"/>
                      <a:r>
                        <a:rPr lang="en-US" sz="1900" dirty="0"/>
                        <a:t>3. Make native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 min 12 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2.2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1.2 GB / 47 = 26 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3317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D8F670-9D30-415A-85C7-463E12F13B68}"/>
              </a:ext>
            </a:extLst>
          </p:cNvPr>
          <p:cNvSpPr txBox="1"/>
          <p:nvPr/>
        </p:nvSpPr>
        <p:spPr>
          <a:xfrm>
            <a:off x="2525759" y="5867131"/>
            <a:ext cx="7223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Remarks: </a:t>
            </a:r>
          </a:p>
          <a:p>
            <a:r>
              <a:rPr lang="en-US" sz="1600" i="1" dirty="0"/>
              <a:t>*    There are some deviations in values, because screenshot was made at different time</a:t>
            </a:r>
          </a:p>
          <a:p>
            <a:r>
              <a:rPr lang="en-US" sz="1600" i="1" dirty="0"/>
              <a:t>**  </a:t>
            </a:r>
            <a:r>
              <a:rPr lang="en-US" sz="1600" i="1" dirty="0" err="1"/>
              <a:t>NewRelic</a:t>
            </a:r>
            <a:r>
              <a:rPr lang="en-US" sz="1600" i="1" dirty="0"/>
              <a:t> agent installed</a:t>
            </a:r>
          </a:p>
        </p:txBody>
      </p:sp>
    </p:spTree>
    <p:extLst>
      <p:ext uri="{BB962C8B-B14F-4D97-AF65-F5344CB8AC3E}">
        <p14:creationId xmlns:p14="http://schemas.microsoft.com/office/powerpoint/2010/main" val="1252742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09418"/>
            <a:ext cx="10018713" cy="660399"/>
          </a:xfrm>
        </p:spPr>
        <p:txBody>
          <a:bodyPr>
            <a:normAutofit fontScale="90000"/>
          </a:bodyPr>
          <a:lstStyle/>
          <a:p>
            <a:r>
              <a:rPr lang="en-US" dirty="0"/>
              <a:t>Books recommended for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63" y="5422898"/>
            <a:ext cx="10018713" cy="11256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err="1"/>
              <a:t>References</a:t>
            </a:r>
            <a:endParaRPr lang="fr-FR" dirty="0"/>
          </a:p>
          <a:p>
            <a:r>
              <a:rPr lang="fr-FR" dirty="0">
                <a:hlinkClick r:id="rId2"/>
              </a:rPr>
              <a:t>https://www.microsoftpressstore.com/store/windows-internals-part-1-9780735648739</a:t>
            </a:r>
            <a:r>
              <a:rPr lang="fr-FR" dirty="0"/>
              <a:t> </a:t>
            </a:r>
          </a:p>
          <a:p>
            <a:r>
              <a:rPr lang="fr-FR" dirty="0">
                <a:hlinkClick r:id="rId3"/>
              </a:rPr>
              <a:t>https://www.microsoftpressstore.com/store/windows-sysinternals-administrators-reference-9780735656727</a:t>
            </a:r>
            <a:endParaRPr lang="fr-FR" dirty="0"/>
          </a:p>
          <a:p>
            <a:r>
              <a:rPr lang="fr-FR" dirty="0">
                <a:hlinkClick r:id="rId4"/>
              </a:rPr>
              <a:t>http://www.apress.com/us/book/9781430244585</a:t>
            </a:r>
            <a:r>
              <a:rPr lang="fr-FR" dirty="0"/>
              <a:t>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19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3F7BD-77CB-4686-96F6-C93A553A6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261" y="1166666"/>
            <a:ext cx="3328595" cy="40593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AD877-A7A1-4F4E-A535-1055AA5DC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792" y="1166666"/>
            <a:ext cx="3322593" cy="4059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246FC-F05D-4F1B-BEB2-145633429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2899" y="1166666"/>
            <a:ext cx="3270990" cy="405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87-2F5B-49F7-8C3D-67F15393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7" y="550183"/>
            <a:ext cx="10018713" cy="562232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presentation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16442-C7CD-4B18-B0C7-A04AA674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458102"/>
            <a:ext cx="10018713" cy="1316854"/>
          </a:xfrm>
        </p:spPr>
        <p:txBody>
          <a:bodyPr>
            <a:normAutofit/>
          </a:bodyPr>
          <a:lstStyle/>
          <a:p>
            <a:r>
              <a:rPr lang="en-US" sz="3000" dirty="0"/>
              <a:t>Optimization path</a:t>
            </a:r>
            <a:endParaRPr lang="ru-RU" sz="3000" dirty="0"/>
          </a:p>
          <a:p>
            <a:r>
              <a:rPr lang="en-US" sz="3000" dirty="0"/>
              <a:t>Tools for analyzing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A5FE6-11E7-4E7D-B9B4-099E145BB778}"/>
              </a:ext>
            </a:extLst>
          </p:cNvPr>
          <p:cNvSpPr txBox="1"/>
          <p:nvPr/>
        </p:nvSpPr>
        <p:spPr>
          <a:xfrm>
            <a:off x="1484306" y="3176446"/>
            <a:ext cx="1001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Used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F5036-7630-4C8F-A70A-7138B7C13F7F}"/>
              </a:ext>
            </a:extLst>
          </p:cNvPr>
          <p:cNvSpPr txBox="1"/>
          <p:nvPr/>
        </p:nvSpPr>
        <p:spPr>
          <a:xfrm>
            <a:off x="1484306" y="4233654"/>
            <a:ext cx="975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hlinkClick r:id="rId2"/>
              </a:rPr>
              <a:t>Sysinternals</a:t>
            </a:r>
            <a:r>
              <a:rPr lang="en-US" sz="3000" dirty="0">
                <a:hlinkClick r:id="rId2"/>
              </a:rPr>
              <a:t> Process Explorer v16.21</a:t>
            </a:r>
            <a:endParaRPr lang="en-US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 err="1">
                <a:hlinkClick r:id="rId3"/>
              </a:rPr>
              <a:t>Sysinternals</a:t>
            </a:r>
            <a:r>
              <a:rPr lang="en-US" sz="3000" dirty="0">
                <a:hlinkClick r:id="rId3"/>
              </a:rPr>
              <a:t> </a:t>
            </a:r>
            <a:r>
              <a:rPr lang="en-US" sz="3000" dirty="0" err="1">
                <a:hlinkClick r:id="rId3"/>
              </a:rPr>
              <a:t>VMMap</a:t>
            </a:r>
            <a:r>
              <a:rPr lang="en-US" sz="3000" dirty="0">
                <a:hlinkClick r:id="rId3"/>
              </a:rPr>
              <a:t> v3.21 </a:t>
            </a:r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D5273-CD4A-4167-AF3A-FBCFC117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2F75-7AA4-48DE-AE07-C47DCCF5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5632" y="6351753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20</a:t>
            </a:fld>
            <a:endParaRPr lang="en-US" sz="1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DA62E26-B6DF-4809-BF61-13C69C1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4582"/>
            <a:ext cx="9743128" cy="695748"/>
          </a:xfrm>
        </p:spPr>
        <p:txBody>
          <a:bodyPr>
            <a:normAutofit fontScale="90000"/>
          </a:bodyPr>
          <a:lstStyle/>
          <a:p>
            <a:r>
              <a:rPr lang="en-US" dirty="0"/>
              <a:t>.NET Core &amp; .NET Standard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FD97B-DEC5-4073-B473-7716BCF62A3C}"/>
              </a:ext>
            </a:extLst>
          </p:cNvPr>
          <p:cNvSpPr txBox="1"/>
          <p:nvPr/>
        </p:nvSpPr>
        <p:spPr>
          <a:xfrm>
            <a:off x="2048089" y="5890088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https://github.com/dotnet/standard/blob/23ee76bbcd4997c199472a95a9d01f1a74f98e94/docs/faq.md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CBB54-CA20-46E7-A805-9349DF6B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201" y="829531"/>
            <a:ext cx="9554200" cy="48714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241BDA-E1E7-4592-8FCB-8043517CC2F5}"/>
              </a:ext>
            </a:extLst>
          </p:cNvPr>
          <p:cNvCxnSpPr/>
          <p:nvPr/>
        </p:nvCxnSpPr>
        <p:spPr>
          <a:xfrm>
            <a:off x="3387012" y="4049486"/>
            <a:ext cx="677402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0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63" y="5327780"/>
            <a:ext cx="10018713" cy="1074839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Article: </a:t>
            </a:r>
            <a:r>
              <a:rPr lang="fr-FR" dirty="0">
                <a:hlinkClick r:id="rId2"/>
              </a:rPr>
              <a:t>https://habrahabr.ru/post/341950/</a:t>
            </a:r>
            <a:r>
              <a:rPr lang="fr-FR" dirty="0"/>
              <a:t> </a:t>
            </a:r>
          </a:p>
          <a:p>
            <a:r>
              <a:rPr lang="fr-FR" dirty="0"/>
              <a:t>Source code: </a:t>
            </a:r>
            <a:r>
              <a:rPr lang="fr-FR" dirty="0">
                <a:hlinkClick r:id="rId3"/>
              </a:rPr>
              <a:t>https://github.com/sflusov/IISSharingAssemblies</a:t>
            </a:r>
            <a:r>
              <a:rPr lang="ru-RU" dirty="0"/>
              <a:t> </a:t>
            </a:r>
          </a:p>
          <a:p>
            <a:r>
              <a:rPr lang="en-US" dirty="0"/>
              <a:t>VK: </a:t>
            </a:r>
            <a:r>
              <a:rPr lang="en-US" dirty="0">
                <a:hlinkClick r:id="rId4"/>
              </a:rPr>
              <a:t>https://vk.com/stanislav_flusov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06AE7-057A-40BB-B37D-77C7D6B4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21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493239"/>
            <a:ext cx="10018713" cy="3160785"/>
          </a:xfrm>
        </p:spPr>
        <p:txBody>
          <a:bodyPr>
            <a:normAutofit/>
          </a:bodyPr>
          <a:lstStyle/>
          <a:p>
            <a:r>
              <a:rPr lang="en-US" sz="3000" dirty="0"/>
              <a:t>Memory structure and types</a:t>
            </a:r>
          </a:p>
          <a:p>
            <a:r>
              <a:rPr lang="en-US" sz="3000" dirty="0"/>
              <a:t>Sharing assemblies between application domains</a:t>
            </a:r>
          </a:p>
          <a:p>
            <a:r>
              <a:rPr lang="en-US" sz="3000" dirty="0"/>
              <a:t>Sharing assemblies between processes</a:t>
            </a:r>
          </a:p>
          <a:p>
            <a:r>
              <a:rPr lang="en-US" sz="3000" dirty="0"/>
              <a:t>Real example</a:t>
            </a:r>
            <a:endParaRPr lang="ru-RU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085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330032"/>
            <a:ext cx="10018713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structure of typical application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BC381-B53D-4A5D-97F7-9D3AA2B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4</a:t>
            </a:fld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C532B2-0DBF-4DFC-97B6-4A8B1251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3" y="1250199"/>
            <a:ext cx="11707455" cy="47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  <a:endParaRPr lang="en-US" sz="2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68618" y="6098184"/>
            <a:ext cx="947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8C187-759F-480D-BEE2-6DB4E7EF2C30}"/>
              </a:ext>
            </a:extLst>
          </p:cNvPr>
          <p:cNvSpPr txBox="1"/>
          <p:nvPr/>
        </p:nvSpPr>
        <p:spPr>
          <a:xfrm>
            <a:off x="7203626" y="2171928"/>
            <a:ext cx="389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32-bit - 2GB per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64-bit – 128TB per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23CEE-4A24-4E44-9AF6-69D98E70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74" y="738231"/>
            <a:ext cx="3380592" cy="53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1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2A2-2CB0-47F6-A780-9FD6D9C0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9433"/>
            <a:ext cx="10018713" cy="48721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really mean by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28" y="6391266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6</a:t>
            </a:fld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4BFD9-08C5-4A68-B5EC-A9F63D148FC8}"/>
              </a:ext>
            </a:extLst>
          </p:cNvPr>
          <p:cNvSpPr txBox="1"/>
          <p:nvPr/>
        </p:nvSpPr>
        <p:spPr>
          <a:xfrm rot="5400000">
            <a:off x="11078088" y="3244334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Explorer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2F8024-DBB8-472A-87FA-74FBA2497CB2}"/>
              </a:ext>
            </a:extLst>
          </p:cNvPr>
          <p:cNvGrpSpPr/>
          <p:nvPr/>
        </p:nvGrpSpPr>
        <p:grpSpPr>
          <a:xfrm>
            <a:off x="222998" y="1085317"/>
            <a:ext cx="6121193" cy="5226774"/>
            <a:chOff x="484447" y="1072971"/>
            <a:chExt cx="5445420" cy="47120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F1F1F5-1E04-4A9A-AA0C-79C40C8A6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447" y="1072971"/>
              <a:ext cx="5445420" cy="471205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88BB4D-6CCE-42FA-947A-9F786F1BF6DC}"/>
                </a:ext>
              </a:extLst>
            </p:cNvPr>
            <p:cNvCxnSpPr/>
            <p:nvPr/>
          </p:nvCxnSpPr>
          <p:spPr>
            <a:xfrm>
              <a:off x="2035076" y="2499919"/>
              <a:ext cx="46978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147CC1-CE12-4DD5-AD43-5570A0C0BDBD}"/>
                </a:ext>
              </a:extLst>
            </p:cNvPr>
            <p:cNvCxnSpPr>
              <a:cxnSpLocks/>
            </p:cNvCxnSpPr>
            <p:nvPr/>
          </p:nvCxnSpPr>
          <p:spPr>
            <a:xfrm>
              <a:off x="5103249" y="2495920"/>
              <a:ext cx="554329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352379-F038-41AC-A6D3-7CBC332FAE0C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65" y="2499919"/>
              <a:ext cx="554329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3E12B18-7A3D-4747-B277-534DE79163B5}"/>
                </a:ext>
              </a:extLst>
            </p:cNvPr>
            <p:cNvCxnSpPr>
              <a:cxnSpLocks/>
            </p:cNvCxnSpPr>
            <p:nvPr/>
          </p:nvCxnSpPr>
          <p:spPr>
            <a:xfrm>
              <a:off x="4364589" y="2499919"/>
              <a:ext cx="554329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590B96-42EF-4A97-B0DF-6C1E40563007}"/>
              </a:ext>
            </a:extLst>
          </p:cNvPr>
          <p:cNvGrpSpPr/>
          <p:nvPr/>
        </p:nvGrpSpPr>
        <p:grpSpPr>
          <a:xfrm>
            <a:off x="6523582" y="665018"/>
            <a:ext cx="5186648" cy="6091373"/>
            <a:chOff x="6786990" y="781091"/>
            <a:chExt cx="4643038" cy="56059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8E2697-4847-4434-A68B-B27C31B9A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990" y="781091"/>
              <a:ext cx="4643038" cy="5605968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02B9C01-040A-49C9-8537-D123B15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7147249" y="4406475"/>
              <a:ext cx="15675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DE5F632-8318-46FD-B139-49078282F1CE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87" y="3062866"/>
              <a:ext cx="1567543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9D14FC-EBEB-4B34-BAFE-7AF95BB6C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0945" y="4602417"/>
              <a:ext cx="143451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8143CA-1BD4-439C-9892-20C8A7D74103}"/>
                </a:ext>
              </a:extLst>
            </p:cNvPr>
            <p:cNvCxnSpPr>
              <a:cxnSpLocks/>
            </p:cNvCxnSpPr>
            <p:nvPr/>
          </p:nvCxnSpPr>
          <p:spPr>
            <a:xfrm>
              <a:off x="7270945" y="4966311"/>
              <a:ext cx="1443847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D8D263-5469-4E20-A6FE-475C41264ACA}"/>
                </a:ext>
              </a:extLst>
            </p:cNvPr>
            <p:cNvSpPr txBox="1"/>
            <p:nvPr/>
          </p:nvSpPr>
          <p:spPr>
            <a:xfrm>
              <a:off x="7335106" y="5396141"/>
              <a:ext cx="354680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0" i="1" dirty="0"/>
                <a:t>Working Set = WS Private + WS Shared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240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0CFF4-571F-4028-8121-1F7574D0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1" y="663608"/>
            <a:ext cx="9380719" cy="55307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1766201" y="5916203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8417" y="6326910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7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67755"/>
            <a:ext cx="10018712" cy="557396"/>
          </a:xfrm>
        </p:spPr>
        <p:txBody>
          <a:bodyPr>
            <a:noAutofit/>
          </a:bodyPr>
          <a:lstStyle/>
          <a:p>
            <a:r>
              <a:rPr lang="en-US" sz="3600" dirty="0"/>
              <a:t>What do you really mean by memory?</a:t>
            </a:r>
          </a:p>
        </p:txBody>
      </p:sp>
    </p:spTree>
    <p:extLst>
      <p:ext uri="{BB962C8B-B14F-4D97-AF65-F5344CB8AC3E}">
        <p14:creationId xmlns:p14="http://schemas.microsoft.com/office/powerpoint/2010/main" val="23208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D12F80-292D-43B5-BCC6-2424A08800E9}"/>
              </a:ext>
            </a:extLst>
          </p:cNvPr>
          <p:cNvSpPr txBox="1"/>
          <p:nvPr/>
        </p:nvSpPr>
        <p:spPr>
          <a:xfrm>
            <a:off x="2490992" y="5885981"/>
            <a:ext cx="945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also: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http://blogs.microsoft.co.il/sasha/2016/01/05/windows-process-memory-usage-demystified/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Windows® </a:t>
            </a:r>
            <a:r>
              <a:rPr lang="en-US" dirty="0" err="1"/>
              <a:t>Sysinternals</a:t>
            </a:r>
            <a:r>
              <a:rPr lang="en-US" dirty="0"/>
              <a:t> Administrator’s Reference. Pages 216-218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8</a:t>
            </a:fld>
            <a:endParaRPr lang="en-US" sz="1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A2D1D6-DEA9-4257-9B34-0A6DEABF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5965"/>
            <a:ext cx="10018712" cy="760513"/>
          </a:xfrm>
        </p:spPr>
        <p:txBody>
          <a:bodyPr>
            <a:normAutofit/>
          </a:bodyPr>
          <a:lstStyle/>
          <a:p>
            <a:r>
              <a:rPr lang="en-US" sz="3600" dirty="0"/>
              <a:t>What do you really mean by memory?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93C1B-37AD-4106-A293-7476DA67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76" y="1317491"/>
            <a:ext cx="11698948" cy="332390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BB2895-638F-4A20-A84F-14DAF863E3E8}"/>
              </a:ext>
            </a:extLst>
          </p:cNvPr>
          <p:cNvSpPr/>
          <p:nvPr/>
        </p:nvSpPr>
        <p:spPr>
          <a:xfrm>
            <a:off x="245176" y="1331745"/>
            <a:ext cx="11698948" cy="123528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18132-6DC8-4F4D-8C7E-16CBF935E917}"/>
              </a:ext>
            </a:extLst>
          </p:cNvPr>
          <p:cNvSpPr/>
          <p:nvPr/>
        </p:nvSpPr>
        <p:spPr>
          <a:xfrm>
            <a:off x="245176" y="2700650"/>
            <a:ext cx="962839" cy="159032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67202-1B31-464A-A971-6E84305A32B4}"/>
              </a:ext>
            </a:extLst>
          </p:cNvPr>
          <p:cNvSpPr/>
          <p:nvPr/>
        </p:nvSpPr>
        <p:spPr>
          <a:xfrm>
            <a:off x="4531915" y="2668325"/>
            <a:ext cx="3806742" cy="1622645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DB65-03D9-4F67-9534-E6E8E019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400" smtClean="0"/>
              <a:pPr/>
              <a:t>9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41B64-6621-486B-A528-7386D8FA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21" y="81133"/>
            <a:ext cx="10761002" cy="66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0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2338</TotalTime>
  <Words>607</Words>
  <Application>Microsoft Office PowerPoint</Application>
  <PresentationFormat>Widescreen</PresentationFormat>
  <Paragraphs>122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Параллакс</vt:lpstr>
      <vt:lpstr>Sharing common assemblies between processes and domains</vt:lpstr>
      <vt:lpstr>The presentation target</vt:lpstr>
      <vt:lpstr>Agenda</vt:lpstr>
      <vt:lpstr>The structure of typical application</vt:lpstr>
      <vt:lpstr>What do you really mean by memory?</vt:lpstr>
      <vt:lpstr>What do you really mean by memory?</vt:lpstr>
      <vt:lpstr>What do you really mean by memory?</vt:lpstr>
      <vt:lpstr>What do you really mean by memory?</vt:lpstr>
      <vt:lpstr>PowerPoint Presentation</vt:lpstr>
      <vt:lpstr>New Relic: Digital Performance Monitoring and Management</vt:lpstr>
      <vt:lpstr>Sharing assemblies between application domains </vt:lpstr>
      <vt:lpstr>Sharing assemblies between application domains </vt:lpstr>
      <vt:lpstr>Sharing assemblies between application domains </vt:lpstr>
      <vt:lpstr>Sharing assemblies between application domains  Installing assemblies to Native Images Cache</vt:lpstr>
      <vt:lpstr>Sharing assemblies between processes</vt:lpstr>
      <vt:lpstr>Sharing assemblies between processes </vt:lpstr>
      <vt:lpstr>Sharing assemblies between processes </vt:lpstr>
      <vt:lpstr>Summary</vt:lpstr>
      <vt:lpstr>Books recommended for reading</vt:lpstr>
      <vt:lpstr>.NET Core &amp; .NET Standard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 Flusov</dc:creator>
  <cp:lastModifiedBy>Stanislav</cp:lastModifiedBy>
  <cp:revision>234</cp:revision>
  <dcterms:created xsi:type="dcterms:W3CDTF">2016-12-21T06:09:09Z</dcterms:created>
  <dcterms:modified xsi:type="dcterms:W3CDTF">2018-02-12T21:08:18Z</dcterms:modified>
</cp:coreProperties>
</file>