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57" r:id="rId4"/>
    <p:sldId id="280" r:id="rId5"/>
    <p:sldId id="288" r:id="rId6"/>
    <p:sldId id="287" r:id="rId7"/>
    <p:sldId id="290" r:id="rId8"/>
    <p:sldId id="282" r:id="rId9"/>
    <p:sldId id="283" r:id="rId10"/>
    <p:sldId id="286" r:id="rId11"/>
    <p:sldId id="284" r:id="rId12"/>
    <p:sldId id="285" r:id="rId13"/>
    <p:sldId id="291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B7CA-D7F8-4D62-9304-30BA067B3D55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FD9-4BB0-4608-BD71-DE85AF8B0C94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4A8D-8CB6-4DF7-BB03-9ADF328541C3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657D-6EFD-44FE-A6B1-FC3314E45B04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71E-C0BD-47ED-A0E5-D73AF8DAABF6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1F29-A317-4BB7-AEDD-37E228401F6A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50-A139-4782-A1EE-67CE90110BBE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D345-0762-4223-96B9-208D94F07C91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735-A7AF-42E2-85D0-894B5062129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718-5527-4FAB-B437-FCE82648AEEB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FF3-0198-4D32-9ABA-0F0069AD8BC6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E01-0F27-46F0-BCC0-C0DFDC5C8A8D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3B12-225C-4E1B-97C4-5C9BAF9747F6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E80-EEBA-4911-9FFE-EE5B4FB0B0C4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30E-BE77-4BD6-825A-556CCECBBD5F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536-3169-430D-A3EC-03C1DAAD324C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071-1EB6-4379-8228-408A106BFDF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EF4AA-A067-4041-90FF-0766BB9D10CB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flusov/IISSharingAssemblies" TargetMode="External"/><Relationship Id="rId5" Type="http://schemas.openxmlformats.org/officeDocument/2006/relationships/hyperlink" Target="https://habrahabr.ru/post/341950/" TargetMode="External"/><Relationship Id="rId4" Type="http://schemas.openxmlformats.org/officeDocument/2006/relationships/hyperlink" Target="http://www.apress.com/us/book/97814302445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5763491"/>
            <a:ext cx="10018713" cy="822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https://habrahabr.ru/post/341950/</a:t>
            </a:r>
            <a:r>
              <a:rPr lang="en-US" dirty="0"/>
              <a:t> 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791C-162E-40C8-B155-52C3743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3" y="6220402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2127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Strong Named Assemblies Belong in the GAC </a:t>
            </a:r>
          </a:p>
          <a:p>
            <a:pPr marL="0" indent="0">
              <a:buNone/>
            </a:pPr>
            <a:r>
              <a:rPr lang="en-US" dirty="0"/>
              <a:t>If your assemblies have strong names, make sure to place them in the global assembly cache (GAC). </a:t>
            </a:r>
          </a:p>
          <a:p>
            <a:pPr marL="0" indent="0">
              <a:buNone/>
            </a:pPr>
            <a:r>
              <a:rPr lang="en-US" dirty="0"/>
              <a:t>Otherwise, loading the assembly requires touching almost every page to verify its digital signature. </a:t>
            </a:r>
          </a:p>
          <a:p>
            <a:pPr marL="0" indent="0">
              <a:buNone/>
            </a:pPr>
            <a:r>
              <a:rPr lang="en-US" dirty="0"/>
              <a:t>Verification of strong names when the assembly is not placed in the GAC will also diminish any performance gains from </a:t>
            </a:r>
            <a:r>
              <a:rPr lang="en-US" dirty="0" err="1"/>
              <a:t>NGen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2A8CC-7366-4646-9717-10016A06F742}"/>
              </a:ext>
            </a:extLst>
          </p:cNvPr>
          <p:cNvSpPr txBox="1"/>
          <p:nvPr/>
        </p:nvSpPr>
        <p:spPr>
          <a:xfrm>
            <a:off x="4494070" y="5855854"/>
            <a:ext cx="70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 .NET Performance: Optimize Your C# Applications. Page 289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F3E7-B493-4F15-956C-F85C157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1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55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Native images enable code sharing between processes.</a:t>
            </a:r>
          </a:p>
          <a:p>
            <a:r>
              <a:rPr lang="en-US" dirty="0"/>
              <a:t>Native images require a smaller initial working set because there is no need for the JIT compiler.</a:t>
            </a:r>
          </a:p>
          <a:p>
            <a:r>
              <a:rPr lang="en-US" dirty="0"/>
              <a:t>Native images load faster than MSIL because they eliminate the need for many startup activities, such as JIT compilation and type-safety verification.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30F3-ABD5-402C-B90F-325DDF5E4314}"/>
              </a:ext>
            </a:extLst>
          </p:cNvPr>
          <p:cNvSpPr txBox="1"/>
          <p:nvPr/>
        </p:nvSpPr>
        <p:spPr>
          <a:xfrm>
            <a:off x="4705869" y="1819275"/>
            <a:ext cx="4328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Ngen.exe (Native Image Generator)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79DF-CB4C-4728-8219-3A6CD6D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5CA-97D9-48EE-A325-6D58C41E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r>
              <a:rPr lang="en-US" dirty="0"/>
              <a:t>Always use domain-neutral code when loading the same assembly into multiple application domains. If a native image is loaded into a nonshared application domain after having been loaded into a shared domain, it cannot be 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62C-CC82-4A24-BD6F-63900F58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950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16E3-BFCB-48D8-8196-45581CC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7113C-51FB-4630-9731-3458D64F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37218"/>
              </p:ext>
            </p:extLst>
          </p:nvPr>
        </p:nvGraphicFramePr>
        <p:xfrm>
          <a:off x="2032000" y="1606357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36254116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332368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8028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914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Warming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memory usage per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2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conditions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min 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GB / 47 = 152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0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App pools combining </a:t>
                      </a:r>
                    </a:p>
                    <a:p>
                      <a:r>
                        <a:rPr lang="en-US" dirty="0"/>
                        <a:t>2. load lib to GAC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 GB / 47 = 67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App pools combining </a:t>
                      </a:r>
                    </a:p>
                    <a:p>
                      <a:r>
                        <a:rPr lang="en-US" dirty="0"/>
                        <a:t>2. load lib to GAC</a:t>
                      </a:r>
                    </a:p>
                    <a:p>
                      <a:r>
                        <a:rPr lang="en-US" dirty="0"/>
                        <a:t>3. make native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GB / 47 = 26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31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D8F670-9D30-415A-85C7-463E12F13B68}"/>
              </a:ext>
            </a:extLst>
          </p:cNvPr>
          <p:cNvSpPr txBox="1"/>
          <p:nvPr/>
        </p:nvSpPr>
        <p:spPr>
          <a:xfrm>
            <a:off x="2525759" y="5867131"/>
            <a:ext cx="722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</a:p>
          <a:p>
            <a:r>
              <a:rPr lang="en-US" sz="1600" i="1" dirty="0"/>
              <a:t>*    There are some deviations in values, because screenshot was made at different time</a:t>
            </a:r>
          </a:p>
          <a:p>
            <a:r>
              <a:rPr lang="en-US" sz="1600" i="1" dirty="0"/>
              <a:t>**  </a:t>
            </a:r>
            <a:r>
              <a:rPr lang="en-US" sz="1600" i="1" dirty="0" err="1"/>
              <a:t>NewRelic</a:t>
            </a:r>
            <a:r>
              <a:rPr lang="en-US" sz="1600" i="1" dirty="0"/>
              <a:t> agent installed</a:t>
            </a:r>
          </a:p>
        </p:txBody>
      </p:sp>
    </p:spTree>
    <p:extLst>
      <p:ext uri="{BB962C8B-B14F-4D97-AF65-F5344CB8AC3E}">
        <p14:creationId xmlns:p14="http://schemas.microsoft.com/office/powerpoint/2010/main" val="125274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4331855"/>
            <a:ext cx="10018713" cy="22167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err="1"/>
              <a:t>References</a:t>
            </a:r>
            <a:endParaRPr lang="fr-FR" dirty="0"/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Article: </a:t>
            </a:r>
            <a:r>
              <a:rPr lang="fr-FR" dirty="0">
                <a:hlinkClick r:id="rId5"/>
              </a:rPr>
              <a:t>https://habrahabr.ru/post/341950/</a:t>
            </a:r>
            <a:r>
              <a:rPr lang="fr-FR" dirty="0"/>
              <a:t> </a:t>
            </a:r>
          </a:p>
          <a:p>
            <a:r>
              <a:rPr lang="fr-FR" dirty="0"/>
              <a:t>Source code: </a:t>
            </a:r>
            <a:r>
              <a:rPr lang="fr-FR" dirty="0">
                <a:hlinkClick r:id="rId6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D5273-CD4A-4167-AF3A-FBCFC11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What do you really mean by memory? Memory structure and types.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68618" y="6098184"/>
            <a:ext cx="94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6659420" y="1357736"/>
            <a:ext cx="298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32-bit - 2GB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 – 128TB per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3CEE-4A24-4E44-9AF6-69D98E7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40" y="1357736"/>
            <a:ext cx="2744241" cy="4351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8F18AD-9519-4EA3-928B-E6C09A7812C9}"/>
              </a:ext>
            </a:extLst>
          </p:cNvPr>
          <p:cNvSpPr txBox="1"/>
          <p:nvPr/>
        </p:nvSpPr>
        <p:spPr>
          <a:xfrm>
            <a:off x="2688368" y="798534"/>
            <a:ext cx="72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and physical memory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93ECE-D13C-4C84-9662-5EA0C604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77" y="1529294"/>
            <a:ext cx="4521839" cy="377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689F6-0FA8-43C3-BA8D-52B7CC29FB2C}"/>
              </a:ext>
            </a:extLst>
          </p:cNvPr>
          <p:cNvSpPr txBox="1"/>
          <p:nvPr/>
        </p:nvSpPr>
        <p:spPr>
          <a:xfrm>
            <a:off x="9029414" y="1529294"/>
            <a:ext cx="290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Physical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working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working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= Private + Shared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1F22C-B886-4F74-9D2A-64FAA2178232}"/>
              </a:ext>
            </a:extLst>
          </p:cNvPr>
          <p:cNvSpPr txBox="1"/>
          <p:nvPr/>
        </p:nvSpPr>
        <p:spPr>
          <a:xfrm>
            <a:off x="2873502" y="838089"/>
            <a:ext cx="681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on application through </a:t>
            </a:r>
            <a:r>
              <a:rPr lang="en-US" i="1" dirty="0"/>
              <a:t>Task Manager </a:t>
            </a:r>
            <a:r>
              <a:rPr lang="en-US" dirty="0"/>
              <a:t>and</a:t>
            </a:r>
            <a:r>
              <a:rPr lang="en-US" i="1" dirty="0"/>
              <a:t> Process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94DB-D1B8-4F23-908B-D126F176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94" y="1529294"/>
            <a:ext cx="3673230" cy="4410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1EC85-E9D3-453C-A0C5-ABAAE2F52365}"/>
              </a:ext>
            </a:extLst>
          </p:cNvPr>
          <p:cNvSpPr txBox="1"/>
          <p:nvPr/>
        </p:nvSpPr>
        <p:spPr>
          <a:xfrm>
            <a:off x="2615708" y="6389272"/>
            <a:ext cx="791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  <a:r>
              <a:rPr lang="en-US" sz="1600" i="1" dirty="0"/>
              <a:t>* There are some deviations in values, because screenshot was made at different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7D7C0-4350-4738-AF1B-CA9098270786}"/>
              </a:ext>
            </a:extLst>
          </p:cNvPr>
          <p:cNvSpPr txBox="1"/>
          <p:nvPr/>
        </p:nvSpPr>
        <p:spPr>
          <a:xfrm>
            <a:off x="1857776" y="5384224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4BFD9-08C5-4A68-B5EC-A9F63D148FC8}"/>
              </a:ext>
            </a:extLst>
          </p:cNvPr>
          <p:cNvSpPr txBox="1"/>
          <p:nvPr/>
        </p:nvSpPr>
        <p:spPr>
          <a:xfrm>
            <a:off x="6199977" y="594899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Explorer</a:t>
            </a:r>
          </a:p>
        </p:txBody>
      </p:sp>
    </p:spTree>
    <p:extLst>
      <p:ext uri="{BB962C8B-B14F-4D97-AF65-F5344CB8AC3E}">
        <p14:creationId xmlns:p14="http://schemas.microsoft.com/office/powerpoint/2010/main" val="15324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525254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86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Committed – virtual memory, which allocated memory, but not used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Bytes - virtual memory, which already use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  - physical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192-740A-4D97-9E58-807554BC8C71}"/>
              </a:ext>
            </a:extLst>
          </p:cNvPr>
          <p:cNvSpPr txBox="1"/>
          <p:nvPr/>
        </p:nvSpPr>
        <p:spPr>
          <a:xfrm>
            <a:off x="4210051" y="6451907"/>
            <a:ext cx="810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Remarks: *</a:t>
            </a:r>
            <a:r>
              <a:rPr lang="en-US" sz="1600" i="1" dirty="0"/>
              <a:t>There are some deviations in values, because screenshot was made at different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456E4B-3CB4-49BE-AE7E-947E5B6E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5" y="1557676"/>
            <a:ext cx="7433860" cy="39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458579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86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– memory represents an executable files: EXE or DLL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– memory allocated C/C++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Heap - memory allocated .NET runtime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192-740A-4D97-9E58-807554BC8C71}"/>
              </a:ext>
            </a:extLst>
          </p:cNvPr>
          <p:cNvSpPr txBox="1"/>
          <p:nvPr/>
        </p:nvSpPr>
        <p:spPr>
          <a:xfrm>
            <a:off x="3093868" y="6404856"/>
            <a:ext cx="909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 </a:t>
            </a:r>
            <a:r>
              <a:rPr lang="en-US" sz="1600" i="1" dirty="0"/>
              <a:t>** </a:t>
            </a:r>
            <a:r>
              <a:rPr lang="en-US" sz="1600" dirty="0"/>
              <a:t>JIT code included in Managed Heap, you can calculate them size as Managed Heap minus GC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94455-CBDA-4BA6-86D1-7704D41A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17" y="1557676"/>
            <a:ext cx="7443984" cy="39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9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A325-A2AD-49DA-B300-517C652E6F72}"/>
              </a:ext>
            </a:extLst>
          </p:cNvPr>
          <p:cNvSpPr txBox="1"/>
          <p:nvPr/>
        </p:nvSpPr>
        <p:spPr>
          <a:xfrm>
            <a:off x="5353050" y="1874520"/>
            <a:ext cx="61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process explorer and find our application, after open tab .NET assemblies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1" y="1703070"/>
            <a:ext cx="4401264" cy="47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5353050" y="5804429"/>
            <a:ext cx="65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5353050" y="3305210"/>
            <a:ext cx="6149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Conceptually, a domain neutral assembly is an assembly that lives across multiple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Domain neutral assemblies will be </a:t>
            </a:r>
            <a:r>
              <a:rPr lang="en-US" altLang="en-US" dirty="0" err="1"/>
              <a:t>jitted</a:t>
            </a:r>
            <a:r>
              <a:rPr lang="en-US" altLang="en-US" dirty="0"/>
              <a:t> only once.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jitted</a:t>
            </a:r>
            <a:r>
              <a:rPr lang="en-US" altLang="en-US" dirty="0"/>
              <a:t> code, as well as various runtime data structures like </a:t>
            </a:r>
            <a:r>
              <a:rPr lang="en-US" altLang="en-US" dirty="0" err="1"/>
              <a:t>MethodTables</a:t>
            </a:r>
            <a:r>
              <a:rPr lang="en-US" altLang="en-US" dirty="0"/>
              <a:t>, </a:t>
            </a:r>
            <a:r>
              <a:rPr lang="en-US" altLang="en-US" dirty="0" err="1"/>
              <a:t>MethodDescs</a:t>
            </a:r>
            <a:r>
              <a:rPr lang="en-US" altLang="en-US" dirty="0"/>
              <a:t>, will be shared across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5353049" y="2843150"/>
            <a:ext cx="61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An assembly can be domain neutral if and only if it is in GAC, and all the assemblies in its transitive binding closure are all in GAC.</a:t>
            </a:r>
          </a:p>
          <a:p>
            <a:pPr marL="0" indent="0">
              <a:buNone/>
            </a:pPr>
            <a:r>
              <a:rPr lang="en-US" i="1" dirty="0"/>
              <a:t>It has an unfortunate consequence that you can never update strongly named assemblies once it is loaded in domain. Remember all the </a:t>
            </a:r>
            <a:r>
              <a:rPr lang="en-US" i="1" dirty="0" err="1"/>
              <a:t>jitted</a:t>
            </a:r>
            <a:r>
              <a:rPr lang="en-US" i="1" dirty="0"/>
              <a:t> code and runtime data structures are shared between </a:t>
            </a:r>
            <a:r>
              <a:rPr lang="en-US" i="1" dirty="0" err="1"/>
              <a:t>appdomains</a:t>
            </a:r>
            <a:r>
              <a:rPr lang="en-US" i="1" dirty="0"/>
              <a:t>. This can only be done if the same native code is valid for all the </a:t>
            </a:r>
            <a:r>
              <a:rPr lang="en-US" i="1" dirty="0" err="1"/>
              <a:t>appdomains</a:t>
            </a:r>
            <a:r>
              <a:rPr lang="en-US" i="1" dirty="0"/>
              <a:t>. This is not always true. Specifically, the two </a:t>
            </a:r>
            <a:r>
              <a:rPr lang="en-US" i="1" dirty="0" err="1"/>
              <a:t>appdomains</a:t>
            </a:r>
            <a:r>
              <a:rPr lang="en-US" i="1" dirty="0"/>
              <a:t> may have different binding policies and security polices, as well as other differences.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1862-796C-46C8-A415-3C21CCF3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1337</TotalTime>
  <Words>966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What do you really mean by memory?</vt:lpstr>
      <vt:lpstr>What do you really mean by memory?</vt:lpstr>
      <vt:lpstr>What do you really mean by memory? Memory types</vt:lpstr>
      <vt:lpstr>What do you really mean by memory? Memory types</vt:lpstr>
      <vt:lpstr>Sharing assemblies between application domains.  Concept domain neutral assembly. </vt:lpstr>
      <vt:lpstr>Sharing assemblies between application domains.  Concept domain neutral assembly. </vt:lpstr>
      <vt:lpstr>Sharing assemblies between application domains.  Concept domain neutral assembly. </vt:lpstr>
      <vt:lpstr>Sharing assemblies between processes.  Concept native images.</vt:lpstr>
      <vt:lpstr>Sharing assemblies between processes.  Concept native images.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144</cp:revision>
  <dcterms:created xsi:type="dcterms:W3CDTF">2016-12-21T06:09:09Z</dcterms:created>
  <dcterms:modified xsi:type="dcterms:W3CDTF">2018-02-05T06:23:10Z</dcterms:modified>
</cp:coreProperties>
</file>