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 Medium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6BDEB9-7EEC-4024-8D21-C1EDB4556E27}">
  <a:tblStyle styleId="{616BDEB9-7EEC-4024-8D21-C1EDB4556E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4.xml"/><Relationship Id="rId41" Type="http://schemas.openxmlformats.org/officeDocument/2006/relationships/font" Target="fonts/Lat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edium-regular.fntdata"/><Relationship Id="rId25" Type="http://schemas.openxmlformats.org/officeDocument/2006/relationships/slide" Target="slides/slide19.xml"/><Relationship Id="rId28" Type="http://schemas.openxmlformats.org/officeDocument/2006/relationships/font" Target="fonts/RobotoMedium-italic.fntdata"/><Relationship Id="rId27" Type="http://schemas.openxmlformats.org/officeDocument/2006/relationships/font" Target="fonts/RobotoMedium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Montserrat-bold.fntdata"/><Relationship Id="rId12" Type="http://schemas.openxmlformats.org/officeDocument/2006/relationships/slide" Target="slides/slide6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9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1.xml"/><Relationship Id="rId39" Type="http://schemas.openxmlformats.org/officeDocument/2006/relationships/font" Target="fonts/Lato-bold.fntdata"/><Relationship Id="rId16" Type="http://schemas.openxmlformats.org/officeDocument/2006/relationships/slide" Target="slides/slide10.xml"/><Relationship Id="rId38" Type="http://schemas.openxmlformats.org/officeDocument/2006/relationships/font" Target="fonts/La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a4cedacf93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a4cedacf9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a4cedacf93_3_1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a4cedacf93_3_1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a4cedacf93_3_1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a4cedacf93_3_1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a4cedacf93_3_1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a4cedacf93_3_1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a0554a6b5f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a0554a6b5f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a0554a6b5f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a0554a6b5f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a4fd57932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a4fd57932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a0554a6b5f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a0554a6b5f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a4cedacf9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a4cedacf9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a4fd57932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a4fd57932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0554a6b5f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0554a6b5f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ato"/>
              <a:buChar char="-"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Background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ato"/>
              <a:buChar char="-"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Analysis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ato"/>
              <a:buChar char="-"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Recommendation/Findings on Data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ato"/>
              <a:buChar char="-"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0554a6b5f_7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a0554a6b5f_7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https://www.cnbc.com/2022/07/21/consumers-paying-average-10000-above-normal-prices-for-used-cars.html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a0554a6b5f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a0554a6b5f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a0554a6b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a0554a6b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dataset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a4cedacf93_3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a4cedacf93_3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a0554a6b5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a0554a6b5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a4cedacf9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a4cedacf9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a4cedacf9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a4cedacf9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the Price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Mason James, Joe McKinstry, Charlie Rolecek, Sean Marren, and Ryan Marques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2"/>
          <p:cNvSpPr/>
          <p:nvPr/>
        </p:nvSpPr>
        <p:spPr>
          <a:xfrm>
            <a:off x="26703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Business Goal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64" name="Google Shape;264;p22"/>
          <p:cNvSpPr/>
          <p:nvPr/>
        </p:nvSpPr>
        <p:spPr>
          <a:xfrm>
            <a:off x="37326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Data and Description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65" name="Google Shape;265;p22"/>
          <p:cNvSpPr/>
          <p:nvPr/>
        </p:nvSpPr>
        <p:spPr>
          <a:xfrm>
            <a:off x="47949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Data Analysis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66" name="Google Shape;266;p22"/>
          <p:cNvSpPr/>
          <p:nvPr/>
        </p:nvSpPr>
        <p:spPr>
          <a:xfrm>
            <a:off x="58572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Methods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67" name="Google Shape;267;p22"/>
          <p:cNvSpPr/>
          <p:nvPr/>
        </p:nvSpPr>
        <p:spPr>
          <a:xfrm>
            <a:off x="69195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Conclusion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68" name="Google Shape;268;p22"/>
          <p:cNvSpPr/>
          <p:nvPr/>
        </p:nvSpPr>
        <p:spPr>
          <a:xfrm>
            <a:off x="16080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Background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269" name="Google Shape;2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025"/>
            <a:ext cx="8839199" cy="2192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975" y="2449970"/>
            <a:ext cx="8248059" cy="2174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and Analysis</a:t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>
            <a:off x="26703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Business Goal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77" name="Google Shape;277;p23"/>
          <p:cNvSpPr/>
          <p:nvPr/>
        </p:nvSpPr>
        <p:spPr>
          <a:xfrm>
            <a:off x="37326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Data and Description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78" name="Google Shape;278;p23"/>
          <p:cNvSpPr/>
          <p:nvPr/>
        </p:nvSpPr>
        <p:spPr>
          <a:xfrm>
            <a:off x="47949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Data Analysis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79" name="Google Shape;279;p23"/>
          <p:cNvSpPr/>
          <p:nvPr/>
        </p:nvSpPr>
        <p:spPr>
          <a:xfrm>
            <a:off x="58572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Methods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80" name="Google Shape;280;p23"/>
          <p:cNvSpPr/>
          <p:nvPr/>
        </p:nvSpPr>
        <p:spPr>
          <a:xfrm>
            <a:off x="69195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Conclusion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81" name="Google Shape;281;p23"/>
          <p:cNvSpPr/>
          <p:nvPr/>
        </p:nvSpPr>
        <p:spPr>
          <a:xfrm>
            <a:off x="16080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Background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82" name="Google Shape;282;p23"/>
          <p:cNvSpPr txBox="1"/>
          <p:nvPr/>
        </p:nvSpPr>
        <p:spPr>
          <a:xfrm>
            <a:off x="1318875" y="1075700"/>
            <a:ext cx="376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Random Forest</a:t>
            </a:r>
            <a:endParaRPr sz="2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3" name="Google Shape;2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005" y="1784305"/>
            <a:ext cx="6847900" cy="21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and Analysis</a:t>
            </a: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26703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Business Goal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90" name="Google Shape;290;p24"/>
          <p:cNvSpPr/>
          <p:nvPr/>
        </p:nvSpPr>
        <p:spPr>
          <a:xfrm>
            <a:off x="37326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Data and Description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91" name="Google Shape;291;p24"/>
          <p:cNvSpPr/>
          <p:nvPr/>
        </p:nvSpPr>
        <p:spPr>
          <a:xfrm>
            <a:off x="47949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Data Analysis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92" name="Google Shape;292;p24"/>
          <p:cNvSpPr/>
          <p:nvPr/>
        </p:nvSpPr>
        <p:spPr>
          <a:xfrm>
            <a:off x="58572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Methods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93" name="Google Shape;293;p24"/>
          <p:cNvSpPr/>
          <p:nvPr/>
        </p:nvSpPr>
        <p:spPr>
          <a:xfrm>
            <a:off x="69195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Conclusion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94" name="Google Shape;294;p24"/>
          <p:cNvSpPr/>
          <p:nvPr/>
        </p:nvSpPr>
        <p:spPr>
          <a:xfrm>
            <a:off x="16080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Background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95" name="Google Shape;295;p24"/>
          <p:cNvSpPr txBox="1"/>
          <p:nvPr/>
        </p:nvSpPr>
        <p:spPr>
          <a:xfrm>
            <a:off x="1320525" y="1307850"/>
            <a:ext cx="191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Decision</a:t>
            </a:r>
            <a:r>
              <a:rPr lang="en" sz="2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Tree</a:t>
            </a:r>
            <a:endParaRPr sz="2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6" name="Google Shape;2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75" y="1990713"/>
            <a:ext cx="3962400" cy="1162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7" name="Google Shape;297;p24"/>
          <p:cNvGraphicFramePr/>
          <p:nvPr/>
        </p:nvGraphicFramePr>
        <p:xfrm>
          <a:off x="5029225" y="1823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{616BDEB9-7EEC-4024-8D21-C1EDB4556E27}</a:tableStyleId>
              </a:tblPr>
              <a:tblGrid>
                <a:gridCol w="1728500"/>
                <a:gridCol w="1728500"/>
              </a:tblGrid>
              <a:tr h="49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Accuracy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67%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9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Precision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62%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9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Recall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80%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and Analysis</a:t>
            </a:r>
            <a:endParaRPr/>
          </a:p>
        </p:txBody>
      </p:sp>
      <p:sp>
        <p:nvSpPr>
          <p:cNvPr id="303" name="Google Shape;303;p25"/>
          <p:cNvSpPr/>
          <p:nvPr/>
        </p:nvSpPr>
        <p:spPr>
          <a:xfrm>
            <a:off x="26703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Business Goal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04" name="Google Shape;304;p25"/>
          <p:cNvSpPr/>
          <p:nvPr/>
        </p:nvSpPr>
        <p:spPr>
          <a:xfrm>
            <a:off x="37326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Data and Description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05" name="Google Shape;305;p25"/>
          <p:cNvSpPr/>
          <p:nvPr/>
        </p:nvSpPr>
        <p:spPr>
          <a:xfrm>
            <a:off x="47949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Data Analysis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306" name="Google Shape;306;p25"/>
          <p:cNvSpPr/>
          <p:nvPr/>
        </p:nvSpPr>
        <p:spPr>
          <a:xfrm>
            <a:off x="58572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Methods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07" name="Google Shape;307;p25"/>
          <p:cNvSpPr/>
          <p:nvPr/>
        </p:nvSpPr>
        <p:spPr>
          <a:xfrm>
            <a:off x="69195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Conclusion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08" name="Google Shape;308;p25"/>
          <p:cNvSpPr/>
          <p:nvPr/>
        </p:nvSpPr>
        <p:spPr>
          <a:xfrm>
            <a:off x="16080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Background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09" name="Google Shape;309;p25"/>
          <p:cNvSpPr txBox="1"/>
          <p:nvPr/>
        </p:nvSpPr>
        <p:spPr>
          <a:xfrm>
            <a:off x="3499350" y="1083725"/>
            <a:ext cx="263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AUC Comparison</a:t>
            </a:r>
            <a:endParaRPr sz="2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10" name="Google Shape;310;p25"/>
          <p:cNvGraphicFramePr/>
          <p:nvPr/>
        </p:nvGraphicFramePr>
        <p:xfrm>
          <a:off x="2358825" y="1711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{616BDEB9-7EEC-4024-8D21-C1EDB4556E27}</a:tableStyleId>
              </a:tblPr>
              <a:tblGrid>
                <a:gridCol w="2213175"/>
                <a:gridCol w="2213175"/>
              </a:tblGrid>
              <a:tr h="80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SVM</a:t>
                      </a:r>
                      <a:endParaRPr sz="2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0.79</a:t>
                      </a:r>
                      <a:endParaRPr sz="2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Decision Tree</a:t>
                      </a:r>
                      <a:endParaRPr sz="2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0.71</a:t>
                      </a:r>
                      <a:endParaRPr sz="2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Random</a:t>
                      </a:r>
                      <a:r>
                        <a:rPr lang="en" sz="2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Forest</a:t>
                      </a:r>
                      <a:endParaRPr sz="2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0.85</a:t>
                      </a:r>
                      <a:endParaRPr sz="2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r>
              <a:rPr lang="en"/>
              <a:t>, Results, and Evaluation</a:t>
            </a: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26703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Business Goal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17" name="Google Shape;317;p26"/>
          <p:cNvSpPr/>
          <p:nvPr/>
        </p:nvSpPr>
        <p:spPr>
          <a:xfrm>
            <a:off x="37326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Data and Description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18" name="Google Shape;318;p26"/>
          <p:cNvSpPr/>
          <p:nvPr/>
        </p:nvSpPr>
        <p:spPr>
          <a:xfrm>
            <a:off x="47949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Data Analysis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19" name="Google Shape;319;p26"/>
          <p:cNvSpPr/>
          <p:nvPr/>
        </p:nvSpPr>
        <p:spPr>
          <a:xfrm>
            <a:off x="58572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Methods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320" name="Google Shape;320;p26"/>
          <p:cNvSpPr/>
          <p:nvPr/>
        </p:nvSpPr>
        <p:spPr>
          <a:xfrm>
            <a:off x="69195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Conclusion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21" name="Google Shape;321;p26"/>
          <p:cNvSpPr/>
          <p:nvPr/>
        </p:nvSpPr>
        <p:spPr>
          <a:xfrm>
            <a:off x="16080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Background</a:t>
            </a:r>
            <a:endParaRPr sz="900">
              <a:solidFill>
                <a:schemeClr val="lt1"/>
              </a:solidFill>
            </a:endParaRPr>
          </a:p>
        </p:txBody>
      </p:sp>
      <p:grpSp>
        <p:nvGrpSpPr>
          <p:cNvPr id="322" name="Google Shape;322;p26"/>
          <p:cNvGrpSpPr/>
          <p:nvPr/>
        </p:nvGrpSpPr>
        <p:grpSpPr>
          <a:xfrm>
            <a:off x="710674" y="1323164"/>
            <a:ext cx="7300911" cy="731700"/>
            <a:chOff x="710674" y="1323164"/>
            <a:chExt cx="7300911" cy="731700"/>
          </a:xfrm>
        </p:grpSpPr>
        <p:sp>
          <p:nvSpPr>
            <p:cNvPr id="323" name="Google Shape;323;p26"/>
            <p:cNvSpPr txBox="1"/>
            <p:nvPr/>
          </p:nvSpPr>
          <p:spPr>
            <a:xfrm>
              <a:off x="710674" y="1373350"/>
              <a:ext cx="2004300" cy="629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Methods</a:t>
              </a:r>
              <a:r>
                <a:rPr lang="en" sz="440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endParaRPr sz="4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6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Random Forest,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Decision Tree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SVM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6" name="Google Shape;326;p26"/>
          <p:cNvGrpSpPr/>
          <p:nvPr/>
        </p:nvGrpSpPr>
        <p:grpSpPr>
          <a:xfrm>
            <a:off x="7" y="2207525"/>
            <a:ext cx="7650080" cy="731700"/>
            <a:chOff x="7" y="2207525"/>
            <a:chExt cx="7650080" cy="731700"/>
          </a:xfrm>
        </p:grpSpPr>
        <p:sp>
          <p:nvSpPr>
            <p:cNvPr id="327" name="Google Shape;327;p26"/>
            <p:cNvSpPr txBox="1"/>
            <p:nvPr/>
          </p:nvSpPr>
          <p:spPr>
            <a:xfrm>
              <a:off x="7" y="2257725"/>
              <a:ext cx="2715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Results</a:t>
              </a:r>
              <a:endParaRPr sz="25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2789787" y="2207525"/>
              <a:ext cx="4860300" cy="73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6"/>
            <p:cNvSpPr txBox="1"/>
            <p:nvPr/>
          </p:nvSpPr>
          <p:spPr>
            <a:xfrm>
              <a:off x="2914374" y="2414100"/>
              <a:ext cx="4664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Leather interior, vehicle type, fuel type and airbags are some of the most important features that determine the price of a used car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0" name="Google Shape;330;p26"/>
          <p:cNvGrpSpPr/>
          <p:nvPr/>
        </p:nvGrpSpPr>
        <p:grpSpPr>
          <a:xfrm>
            <a:off x="684975" y="3088625"/>
            <a:ext cx="6602412" cy="731700"/>
            <a:chOff x="684975" y="3088625"/>
            <a:chExt cx="6602412" cy="731700"/>
          </a:xfrm>
        </p:grpSpPr>
        <p:sp>
          <p:nvSpPr>
            <p:cNvPr id="331" name="Google Shape;331;p26"/>
            <p:cNvSpPr txBox="1"/>
            <p:nvPr/>
          </p:nvSpPr>
          <p:spPr>
            <a:xfrm>
              <a:off x="684975" y="3139625"/>
              <a:ext cx="20301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Evaluation</a:t>
              </a:r>
              <a:endParaRPr sz="25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2789787" y="3088625"/>
              <a:ext cx="4497600" cy="73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6"/>
            <p:cNvSpPr txBox="1"/>
            <p:nvPr/>
          </p:nvSpPr>
          <p:spPr>
            <a:xfrm>
              <a:off x="2914402" y="3295175"/>
              <a:ext cx="4334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Graphic representation using mosaics and bar charts Numeric representation using accuracy, precision, and recall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"/>
          <p:cNvSpPr/>
          <p:nvPr/>
        </p:nvSpPr>
        <p:spPr>
          <a:xfrm>
            <a:off x="1333250" y="1803375"/>
            <a:ext cx="5056500" cy="83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7"/>
          <p:cNvSpPr/>
          <p:nvPr/>
        </p:nvSpPr>
        <p:spPr>
          <a:xfrm>
            <a:off x="1305175" y="996425"/>
            <a:ext cx="5084700" cy="61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Next Steps</a:t>
            </a:r>
            <a:endParaRPr/>
          </a:p>
        </p:txBody>
      </p:sp>
      <p:sp>
        <p:nvSpPr>
          <p:cNvPr id="341" name="Google Shape;341;p27"/>
          <p:cNvSpPr/>
          <p:nvPr/>
        </p:nvSpPr>
        <p:spPr>
          <a:xfrm>
            <a:off x="26703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Business Goal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37326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Data and Description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43" name="Google Shape;343;p27"/>
          <p:cNvSpPr/>
          <p:nvPr/>
        </p:nvSpPr>
        <p:spPr>
          <a:xfrm>
            <a:off x="47949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Data Analysis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44" name="Google Shape;344;p27"/>
          <p:cNvSpPr/>
          <p:nvPr/>
        </p:nvSpPr>
        <p:spPr>
          <a:xfrm>
            <a:off x="58572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Methods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45" name="Google Shape;345;p27"/>
          <p:cNvSpPr/>
          <p:nvPr/>
        </p:nvSpPr>
        <p:spPr>
          <a:xfrm>
            <a:off x="69195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Conclusion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346" name="Google Shape;346;p27"/>
          <p:cNvSpPr/>
          <p:nvPr/>
        </p:nvSpPr>
        <p:spPr>
          <a:xfrm>
            <a:off x="16080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Background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47" name="Google Shape;347;p27"/>
          <p:cNvSpPr txBox="1"/>
          <p:nvPr/>
        </p:nvSpPr>
        <p:spPr>
          <a:xfrm>
            <a:off x="1325575" y="947300"/>
            <a:ext cx="5112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Our AUC shows that our random forest model performs the best when compared to decision tree and SVM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Based on the models that we created we recommend that Carvana focuses on purchasing and marketing cars based on their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safety, interior quality, fuel type, and size class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8" name="Google Shape;3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4350" y="989500"/>
            <a:ext cx="2109667" cy="31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5575" y="2792775"/>
            <a:ext cx="5084825" cy="18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"/>
          <p:cNvSpPr txBox="1"/>
          <p:nvPr>
            <p:ph type="title"/>
          </p:nvPr>
        </p:nvSpPr>
        <p:spPr>
          <a:xfrm>
            <a:off x="823850" y="1284675"/>
            <a:ext cx="53652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900"/>
              <a:t>Questions?</a:t>
            </a:r>
            <a:endParaRPr b="1" sz="5900"/>
          </a:p>
        </p:txBody>
      </p:sp>
      <p:sp>
        <p:nvSpPr>
          <p:cNvPr id="355" name="Google Shape;355;p28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pic>
        <p:nvPicPr>
          <p:cNvPr id="361" name="Google Shape;3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474" y="1123200"/>
            <a:ext cx="6449050" cy="28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612" y="835125"/>
            <a:ext cx="6604677" cy="34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3" name="Google Shape;3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063" y="806325"/>
            <a:ext cx="6591780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4294967295" type="body"/>
          </p:nvPr>
        </p:nvSpPr>
        <p:spPr>
          <a:xfrm>
            <a:off x="630100" y="1003775"/>
            <a:ext cx="4828500" cy="3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Background</a:t>
            </a:r>
            <a:endParaRPr sz="1700"/>
          </a:p>
          <a:p>
            <a:pPr indent="-304800" lvl="1" marL="914400" marR="980342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High percentage of used cars being sold at a premium</a:t>
            </a:r>
            <a:endParaRPr sz="12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Business Goal</a:t>
            </a:r>
            <a:endParaRPr sz="1700"/>
          </a:p>
          <a:p>
            <a:pPr indent="-304800" lvl="1" marL="914400" marR="537796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Goal for used car dealership looking to set fair prices to attract customers </a:t>
            </a:r>
            <a:endParaRPr sz="12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Data and Description</a:t>
            </a:r>
            <a:endParaRPr sz="17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Use of used car data, a brief description of the data, and </a:t>
            </a:r>
            <a:r>
              <a:rPr lang="en" sz="1200"/>
              <a:t>preparation</a:t>
            </a:r>
            <a:r>
              <a:rPr lang="en" sz="1200"/>
              <a:t> techniques</a:t>
            </a:r>
            <a:endParaRPr sz="12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Data Analysis</a:t>
            </a:r>
            <a:endParaRPr sz="17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Visualization of our results using plots and graphics</a:t>
            </a:r>
            <a:endParaRPr sz="12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Methods</a:t>
            </a:r>
            <a:endParaRPr sz="17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Description of data mining methods used and evaluation of our models</a:t>
            </a:r>
            <a:endParaRPr sz="12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Conclusion and Future Steps</a:t>
            </a:r>
            <a:endParaRPr sz="17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Forward thinking </a:t>
            </a:r>
            <a:r>
              <a:rPr lang="en" sz="1200"/>
              <a:t>recommendations</a:t>
            </a:r>
            <a:r>
              <a:rPr lang="en" sz="1200"/>
              <a:t> for used car </a:t>
            </a:r>
            <a:r>
              <a:rPr lang="en" sz="1200"/>
              <a:t>dealerships looking to attract customers using fair pricing methods</a:t>
            </a:r>
            <a:r>
              <a:rPr lang="en" sz="1200"/>
              <a:t> </a:t>
            </a:r>
            <a:endParaRPr sz="1200"/>
          </a:p>
        </p:txBody>
      </p:sp>
      <p:sp>
        <p:nvSpPr>
          <p:cNvPr id="141" name="Google Shape;141;p14"/>
          <p:cNvSpPr txBox="1"/>
          <p:nvPr/>
        </p:nvSpPr>
        <p:spPr>
          <a:xfrm>
            <a:off x="527550" y="357275"/>
            <a:ext cx="370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Overview</a:t>
            </a:r>
            <a:endParaRPr b="1"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/>
          <p:nvPr/>
        </p:nvSpPr>
        <p:spPr>
          <a:xfrm>
            <a:off x="1260100" y="1516700"/>
            <a:ext cx="3934500" cy="71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47" name="Google Shape;147;p15"/>
          <p:cNvSpPr txBox="1"/>
          <p:nvPr>
            <p:ph type="title"/>
          </p:nvPr>
        </p:nvSpPr>
        <p:spPr>
          <a:xfrm>
            <a:off x="1465025" y="435950"/>
            <a:ext cx="39345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Background</a:t>
            </a:r>
            <a:endParaRPr b="1"/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0" l="0" r="18240" t="0"/>
          <a:stretch/>
        </p:blipFill>
        <p:spPr>
          <a:xfrm>
            <a:off x="5556550" y="1178700"/>
            <a:ext cx="3440924" cy="317992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/>
          <p:nvPr/>
        </p:nvSpPr>
        <p:spPr>
          <a:xfrm>
            <a:off x="26703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Business Goal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37326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Data and Description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47949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Data Analysis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58572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Methods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69195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Conclusion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16080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Background</a:t>
            </a:r>
            <a:endParaRPr sz="900"/>
          </a:p>
        </p:txBody>
      </p:sp>
      <p:sp>
        <p:nvSpPr>
          <p:cNvPr id="155" name="Google Shape;155;p15"/>
          <p:cNvSpPr txBox="1"/>
          <p:nvPr/>
        </p:nvSpPr>
        <p:spPr>
          <a:xfrm>
            <a:off x="1289175" y="1546250"/>
            <a:ext cx="38247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Consumers have been paying ~$10k more on average than they should for used cars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1260100" y="2395925"/>
            <a:ext cx="3934500" cy="745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 txBox="1"/>
          <p:nvPr/>
        </p:nvSpPr>
        <p:spPr>
          <a:xfrm>
            <a:off x="1318400" y="2461175"/>
            <a:ext cx="36048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87550" wrap="square" tIns="91425">
            <a:spAutoFit/>
          </a:bodyPr>
          <a:lstStyle/>
          <a:p>
            <a:pPr indent="0" lvl="0" marL="5715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Carvana is the fastest growing online used car dealer in the United States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1260025" y="3376100"/>
            <a:ext cx="3934500" cy="71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 txBox="1"/>
          <p:nvPr/>
        </p:nvSpPr>
        <p:spPr>
          <a:xfrm>
            <a:off x="1355275" y="3424850"/>
            <a:ext cx="37440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Carmax, a competitor, generates 6 billion more in revenue per year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/>
          <p:nvPr/>
        </p:nvSpPr>
        <p:spPr>
          <a:xfrm>
            <a:off x="1494150" y="1084525"/>
            <a:ext cx="6645600" cy="71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When purchasing used cars mileage, brand, and production year come to the 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forefront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of people’s minds. Our goal however, is to discover what other factors affect the price of a vehicle in a used car market. Carvana can use our results to more 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accurately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price and better market their vehicles. </a:t>
            </a:r>
            <a:endParaRPr sz="1100"/>
          </a:p>
        </p:txBody>
      </p:sp>
      <p:sp>
        <p:nvSpPr>
          <p:cNvPr id="165" name="Google Shape;165;p16"/>
          <p:cNvSpPr txBox="1"/>
          <p:nvPr>
            <p:ph type="title"/>
          </p:nvPr>
        </p:nvSpPr>
        <p:spPr>
          <a:xfrm>
            <a:off x="1297500" y="437725"/>
            <a:ext cx="70389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Business Goal</a:t>
            </a:r>
            <a:endParaRPr b="1"/>
          </a:p>
        </p:txBody>
      </p:sp>
      <p:pic>
        <p:nvPicPr>
          <p:cNvPr id="166" name="Google Shape;16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2450" y="2203837"/>
            <a:ext cx="3937275" cy="216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75" y="2203838"/>
            <a:ext cx="4485426" cy="21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6"/>
          <p:cNvSpPr/>
          <p:nvPr/>
        </p:nvSpPr>
        <p:spPr>
          <a:xfrm>
            <a:off x="26703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Business Goal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37326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Data and Description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47949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Data Analysis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58572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Methods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69195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Conclusion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16080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Background</a:t>
            </a:r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>
            <p:ph type="title"/>
          </p:nvPr>
        </p:nvSpPr>
        <p:spPr>
          <a:xfrm>
            <a:off x="1270800" y="431875"/>
            <a:ext cx="7038900" cy="5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60"/>
              <a:t>Data and Description</a:t>
            </a:r>
            <a:endParaRPr b="1" sz="2760"/>
          </a:p>
        </p:txBody>
      </p:sp>
      <p:grpSp>
        <p:nvGrpSpPr>
          <p:cNvPr id="179" name="Google Shape;179;p17"/>
          <p:cNvGrpSpPr/>
          <p:nvPr/>
        </p:nvGrpSpPr>
        <p:grpSpPr>
          <a:xfrm>
            <a:off x="358598" y="1273177"/>
            <a:ext cx="8186037" cy="731700"/>
            <a:chOff x="-174452" y="880977"/>
            <a:chExt cx="8186037" cy="731700"/>
          </a:xfrm>
        </p:grpSpPr>
        <p:sp>
          <p:nvSpPr>
            <p:cNvPr id="180" name="Google Shape;180;p17"/>
            <p:cNvSpPr txBox="1"/>
            <p:nvPr/>
          </p:nvSpPr>
          <p:spPr>
            <a:xfrm>
              <a:off x="-174452" y="931175"/>
              <a:ext cx="28896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Total</a:t>
              </a:r>
              <a:r>
                <a:rPr lang="en" sz="250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Cars</a:t>
              </a:r>
              <a:r>
                <a:rPr lang="en" sz="250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endParaRPr sz="25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2789785" y="880977"/>
              <a:ext cx="5221800" cy="73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82" name="Google Shape;182;p17"/>
            <p:cNvSpPr txBox="1"/>
            <p:nvPr/>
          </p:nvSpPr>
          <p:spPr>
            <a:xfrm>
              <a:off x="2914389" y="965253"/>
              <a:ext cx="4765800" cy="575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2000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(Ford, Toyota, Honda, Lexus, etc.)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3" name="Google Shape;183;p17"/>
          <p:cNvGrpSpPr/>
          <p:nvPr/>
        </p:nvGrpSpPr>
        <p:grpSpPr>
          <a:xfrm>
            <a:off x="-140050" y="2157538"/>
            <a:ext cx="8323187" cy="731700"/>
            <a:chOff x="-673100" y="1765338"/>
            <a:chExt cx="8323187" cy="731700"/>
          </a:xfrm>
        </p:grpSpPr>
        <p:sp>
          <p:nvSpPr>
            <p:cNvPr id="184" name="Google Shape;184;p17"/>
            <p:cNvSpPr txBox="1"/>
            <p:nvPr/>
          </p:nvSpPr>
          <p:spPr>
            <a:xfrm>
              <a:off x="-673100" y="1814700"/>
              <a:ext cx="35508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Categorical Features</a:t>
              </a:r>
              <a:endParaRPr sz="25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2789787" y="1765338"/>
              <a:ext cx="4860300" cy="73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86" name="Google Shape;186;p17"/>
            <p:cNvSpPr txBox="1"/>
            <p:nvPr/>
          </p:nvSpPr>
          <p:spPr>
            <a:xfrm>
              <a:off x="2914387" y="1971908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10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(Model, Production Year, Color, etc.)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7" name="Google Shape;187;p17"/>
          <p:cNvGrpSpPr/>
          <p:nvPr/>
        </p:nvGrpSpPr>
        <p:grpSpPr>
          <a:xfrm>
            <a:off x="117225" y="3038638"/>
            <a:ext cx="7703212" cy="731700"/>
            <a:chOff x="-415825" y="2646438"/>
            <a:chExt cx="7703212" cy="731700"/>
          </a:xfrm>
        </p:grpSpPr>
        <p:sp>
          <p:nvSpPr>
            <p:cNvPr id="188" name="Google Shape;188;p17"/>
            <p:cNvSpPr txBox="1"/>
            <p:nvPr/>
          </p:nvSpPr>
          <p:spPr>
            <a:xfrm>
              <a:off x="-415825" y="2683975"/>
              <a:ext cx="31677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Numeric Features</a:t>
              </a:r>
              <a:endParaRPr sz="25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2789787" y="2646438"/>
              <a:ext cx="4497600" cy="73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90" name="Google Shape;190;p17"/>
            <p:cNvSpPr txBox="1"/>
            <p:nvPr/>
          </p:nvSpPr>
          <p:spPr>
            <a:xfrm>
              <a:off x="2914388" y="2852992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6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(Engine Volume, Doors, Cylinders, Airbags, etc.)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1" name="Google Shape;191;p17"/>
          <p:cNvSpPr/>
          <p:nvPr/>
        </p:nvSpPr>
        <p:spPr>
          <a:xfrm>
            <a:off x="26703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Business Goal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37326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Data and Description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93" name="Google Shape;193;p17"/>
          <p:cNvSpPr/>
          <p:nvPr/>
        </p:nvSpPr>
        <p:spPr>
          <a:xfrm>
            <a:off x="47949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Data Analysis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58572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Methods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69195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Conclusion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16080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Background</a:t>
            </a:r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18"/>
          <p:cNvGrpSpPr/>
          <p:nvPr/>
        </p:nvGrpSpPr>
        <p:grpSpPr>
          <a:xfrm rot="546098">
            <a:off x="1071679" y="1160238"/>
            <a:ext cx="2740437" cy="2863753"/>
            <a:chOff x="1293736" y="1258050"/>
            <a:chExt cx="2547000" cy="2547000"/>
          </a:xfrm>
        </p:grpSpPr>
        <p:sp>
          <p:nvSpPr>
            <p:cNvPr id="202" name="Google Shape;202;p18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" name="Google Shape;204;p18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Setting Target Variable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5" name="Google Shape;205;p18"/>
          <p:cNvGrpSpPr/>
          <p:nvPr/>
        </p:nvGrpSpPr>
        <p:grpSpPr>
          <a:xfrm rot="546098">
            <a:off x="3101099" y="1485358"/>
            <a:ext cx="2740437" cy="2863753"/>
            <a:chOff x="3203958" y="1258050"/>
            <a:chExt cx="2547000" cy="2547000"/>
          </a:xfrm>
        </p:grpSpPr>
        <p:sp>
          <p:nvSpPr>
            <p:cNvPr id="206" name="Google Shape;206;p18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18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Cleaning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9" name="Google Shape;209;p18"/>
          <p:cNvGrpSpPr/>
          <p:nvPr/>
        </p:nvGrpSpPr>
        <p:grpSpPr>
          <a:xfrm rot="546098">
            <a:off x="5139712" y="1827402"/>
            <a:ext cx="2933339" cy="2863753"/>
            <a:chOff x="5123977" y="1258050"/>
            <a:chExt cx="2726286" cy="2547000"/>
          </a:xfrm>
        </p:grpSpPr>
        <p:sp>
          <p:nvSpPr>
            <p:cNvPr id="210" name="Google Shape;210;p18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" name="Google Shape;212;p18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Variable Transformation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Google Shape;213;p18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4" name="Google Shape;214;p18"/>
          <p:cNvSpPr txBox="1"/>
          <p:nvPr/>
        </p:nvSpPr>
        <p:spPr>
          <a:xfrm>
            <a:off x="1591225" y="392200"/>
            <a:ext cx="482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Preparation</a:t>
            </a:r>
            <a:endParaRPr b="1"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18"/>
          <p:cNvSpPr/>
          <p:nvPr/>
        </p:nvSpPr>
        <p:spPr>
          <a:xfrm>
            <a:off x="26703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Business Goal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16" name="Google Shape;216;p18"/>
          <p:cNvSpPr/>
          <p:nvPr/>
        </p:nvSpPr>
        <p:spPr>
          <a:xfrm>
            <a:off x="37326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Data and Description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17" name="Google Shape;217;p18"/>
          <p:cNvSpPr/>
          <p:nvPr/>
        </p:nvSpPr>
        <p:spPr>
          <a:xfrm>
            <a:off x="47949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Data Analysis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18" name="Google Shape;218;p18"/>
          <p:cNvSpPr/>
          <p:nvPr/>
        </p:nvSpPr>
        <p:spPr>
          <a:xfrm>
            <a:off x="58572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Methods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19" name="Google Shape;219;p18"/>
          <p:cNvSpPr/>
          <p:nvPr/>
        </p:nvSpPr>
        <p:spPr>
          <a:xfrm>
            <a:off x="69195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Conclusion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20" name="Google Shape;220;p18"/>
          <p:cNvSpPr/>
          <p:nvPr/>
        </p:nvSpPr>
        <p:spPr>
          <a:xfrm>
            <a:off x="16080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Background</a:t>
            </a:r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Exploration and Analysis</a:t>
            </a:r>
            <a:endParaRPr b="1"/>
          </a:p>
        </p:txBody>
      </p:sp>
      <p:sp>
        <p:nvSpPr>
          <p:cNvPr id="226" name="Google Shape;226;p19"/>
          <p:cNvSpPr/>
          <p:nvPr/>
        </p:nvSpPr>
        <p:spPr>
          <a:xfrm>
            <a:off x="26703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Business Goal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27" name="Google Shape;227;p19"/>
          <p:cNvSpPr/>
          <p:nvPr/>
        </p:nvSpPr>
        <p:spPr>
          <a:xfrm>
            <a:off x="37326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Data and Description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28" name="Google Shape;228;p19"/>
          <p:cNvSpPr/>
          <p:nvPr/>
        </p:nvSpPr>
        <p:spPr>
          <a:xfrm>
            <a:off x="47949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Data Analysis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29" name="Google Shape;229;p19"/>
          <p:cNvSpPr/>
          <p:nvPr/>
        </p:nvSpPr>
        <p:spPr>
          <a:xfrm>
            <a:off x="58572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Methods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30" name="Google Shape;230;p19"/>
          <p:cNvSpPr/>
          <p:nvPr/>
        </p:nvSpPr>
        <p:spPr>
          <a:xfrm>
            <a:off x="69195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Conclusion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1608075" y="4777150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Background</a:t>
            </a:r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0"/>
          <p:cNvSpPr/>
          <p:nvPr/>
        </p:nvSpPr>
        <p:spPr>
          <a:xfrm>
            <a:off x="2447400" y="4769825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Business Goal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38" name="Google Shape;238;p20"/>
          <p:cNvSpPr/>
          <p:nvPr/>
        </p:nvSpPr>
        <p:spPr>
          <a:xfrm>
            <a:off x="3509700" y="4769825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Data and Description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39" name="Google Shape;239;p20"/>
          <p:cNvSpPr/>
          <p:nvPr/>
        </p:nvSpPr>
        <p:spPr>
          <a:xfrm>
            <a:off x="4572000" y="4769825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Data Analysis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40" name="Google Shape;240;p20"/>
          <p:cNvSpPr/>
          <p:nvPr/>
        </p:nvSpPr>
        <p:spPr>
          <a:xfrm>
            <a:off x="5634300" y="4769825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Methods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41" name="Google Shape;241;p20"/>
          <p:cNvSpPr/>
          <p:nvPr/>
        </p:nvSpPr>
        <p:spPr>
          <a:xfrm>
            <a:off x="6696600" y="4769825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Conclusion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42" name="Google Shape;242;p20"/>
          <p:cNvSpPr/>
          <p:nvPr/>
        </p:nvSpPr>
        <p:spPr>
          <a:xfrm>
            <a:off x="1385100" y="4769825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Background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243" name="Google Shape;2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50" y="393750"/>
            <a:ext cx="8657500" cy="208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425" y="2630200"/>
            <a:ext cx="6900468" cy="198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2447400" y="4769825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Business Goal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51" name="Google Shape;251;p21"/>
          <p:cNvSpPr/>
          <p:nvPr/>
        </p:nvSpPr>
        <p:spPr>
          <a:xfrm>
            <a:off x="3509700" y="4769825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Data and Description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52" name="Google Shape;252;p21"/>
          <p:cNvSpPr/>
          <p:nvPr/>
        </p:nvSpPr>
        <p:spPr>
          <a:xfrm>
            <a:off x="4572000" y="4769825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Data Analysis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53" name="Google Shape;253;p21"/>
          <p:cNvSpPr/>
          <p:nvPr/>
        </p:nvSpPr>
        <p:spPr>
          <a:xfrm>
            <a:off x="5634300" y="4769825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Methods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54" name="Google Shape;254;p21"/>
          <p:cNvSpPr/>
          <p:nvPr/>
        </p:nvSpPr>
        <p:spPr>
          <a:xfrm>
            <a:off x="6696600" y="4769825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Conclusion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55" name="Google Shape;255;p21"/>
          <p:cNvSpPr/>
          <p:nvPr/>
        </p:nvSpPr>
        <p:spPr>
          <a:xfrm>
            <a:off x="1385100" y="4769825"/>
            <a:ext cx="1062300" cy="2418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Background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256" name="Google Shape;2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75" y="272851"/>
            <a:ext cx="8257649" cy="208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8750" y="2513851"/>
            <a:ext cx="7326488" cy="210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