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8" r:id="rId1"/>
    <p:sldMasterId id="2147484077" r:id="rId2"/>
  </p:sldMasterIdLst>
  <p:notesMasterIdLst>
    <p:notesMasterId r:id="rId24"/>
  </p:notesMasterIdLst>
  <p:sldIdLst>
    <p:sldId id="268" r:id="rId3"/>
    <p:sldId id="269" r:id="rId4"/>
    <p:sldId id="270" r:id="rId5"/>
    <p:sldId id="271" r:id="rId6"/>
    <p:sldId id="272" r:id="rId7"/>
    <p:sldId id="274" r:id="rId8"/>
    <p:sldId id="275" r:id="rId9"/>
    <p:sldId id="276" r:id="rId10"/>
    <p:sldId id="277" r:id="rId11"/>
    <p:sldId id="278" r:id="rId12"/>
    <p:sldId id="280" r:id="rId13"/>
    <p:sldId id="281" r:id="rId14"/>
    <p:sldId id="282" r:id="rId15"/>
    <p:sldId id="283" r:id="rId16"/>
    <p:sldId id="284" r:id="rId17"/>
    <p:sldId id="285" r:id="rId18"/>
    <p:sldId id="288" r:id="rId19"/>
    <p:sldId id="286" r:id="rId20"/>
    <p:sldId id="287" r:id="rId21"/>
    <p:sldId id="289" r:id="rId22"/>
    <p:sldId id="296" r:id="rId23"/>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6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FB08D2-E8B0-44D3-9A9A-D406B2637420}" type="datetimeFigureOut">
              <a:rPr lang="es-CO" smtClean="0"/>
              <a:t>11/09/2023</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BFDCA3-FDEC-4CD3-B155-1AE126946073}" type="slidenum">
              <a:rPr lang="es-CO" smtClean="0"/>
              <a:t>‹Nº›</a:t>
            </a:fld>
            <a:endParaRPr lang="es-CO"/>
          </a:p>
        </p:txBody>
      </p:sp>
    </p:spTree>
    <p:extLst>
      <p:ext uri="{BB962C8B-B14F-4D97-AF65-F5344CB8AC3E}">
        <p14:creationId xmlns:p14="http://schemas.microsoft.com/office/powerpoint/2010/main" val="3937104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10"/>
          </p:nvPr>
        </p:nvSpPr>
        <p:spPr/>
        <p:txBody>
          <a:bodyPr/>
          <a:lstStyle/>
          <a:p>
            <a:fld id="{2CBFDCA3-FDEC-4CD3-B155-1AE126946073}" type="slidenum">
              <a:rPr lang="es-CO" smtClean="0"/>
              <a:t>1</a:t>
            </a:fld>
            <a:endParaRPr lang="es-CO"/>
          </a:p>
        </p:txBody>
      </p:sp>
    </p:spTree>
    <p:extLst>
      <p:ext uri="{BB962C8B-B14F-4D97-AF65-F5344CB8AC3E}">
        <p14:creationId xmlns:p14="http://schemas.microsoft.com/office/powerpoint/2010/main" val="1005403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10"/>
          </p:nvPr>
        </p:nvSpPr>
        <p:spPr/>
        <p:txBody>
          <a:bodyPr/>
          <a:lstStyle/>
          <a:p>
            <a:fld id="{2CBFDCA3-FDEC-4CD3-B155-1AE126946073}" type="slidenum">
              <a:rPr lang="es-CO" smtClean="0"/>
              <a:t>10</a:t>
            </a:fld>
            <a:endParaRPr lang="es-CO"/>
          </a:p>
        </p:txBody>
      </p:sp>
    </p:spTree>
    <p:extLst>
      <p:ext uri="{BB962C8B-B14F-4D97-AF65-F5344CB8AC3E}">
        <p14:creationId xmlns:p14="http://schemas.microsoft.com/office/powerpoint/2010/main" val="41137589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10"/>
          </p:nvPr>
        </p:nvSpPr>
        <p:spPr/>
        <p:txBody>
          <a:bodyPr/>
          <a:lstStyle/>
          <a:p>
            <a:fld id="{2CBFDCA3-FDEC-4CD3-B155-1AE126946073}" type="slidenum">
              <a:rPr lang="es-CO" smtClean="0"/>
              <a:t>11</a:t>
            </a:fld>
            <a:endParaRPr lang="es-CO"/>
          </a:p>
        </p:txBody>
      </p:sp>
    </p:spTree>
    <p:extLst>
      <p:ext uri="{BB962C8B-B14F-4D97-AF65-F5344CB8AC3E}">
        <p14:creationId xmlns:p14="http://schemas.microsoft.com/office/powerpoint/2010/main" val="15574126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10"/>
          </p:nvPr>
        </p:nvSpPr>
        <p:spPr/>
        <p:txBody>
          <a:bodyPr/>
          <a:lstStyle/>
          <a:p>
            <a:fld id="{2CBFDCA3-FDEC-4CD3-B155-1AE126946073}" type="slidenum">
              <a:rPr lang="es-CO" smtClean="0"/>
              <a:t>12</a:t>
            </a:fld>
            <a:endParaRPr lang="es-CO"/>
          </a:p>
        </p:txBody>
      </p:sp>
    </p:spTree>
    <p:extLst>
      <p:ext uri="{BB962C8B-B14F-4D97-AF65-F5344CB8AC3E}">
        <p14:creationId xmlns:p14="http://schemas.microsoft.com/office/powerpoint/2010/main" val="16684748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10"/>
          </p:nvPr>
        </p:nvSpPr>
        <p:spPr/>
        <p:txBody>
          <a:bodyPr/>
          <a:lstStyle/>
          <a:p>
            <a:fld id="{2CBFDCA3-FDEC-4CD3-B155-1AE126946073}" type="slidenum">
              <a:rPr lang="es-CO" smtClean="0"/>
              <a:t>13</a:t>
            </a:fld>
            <a:endParaRPr lang="es-CO"/>
          </a:p>
        </p:txBody>
      </p:sp>
    </p:spTree>
    <p:extLst>
      <p:ext uri="{BB962C8B-B14F-4D97-AF65-F5344CB8AC3E}">
        <p14:creationId xmlns:p14="http://schemas.microsoft.com/office/powerpoint/2010/main" val="8501791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10"/>
          </p:nvPr>
        </p:nvSpPr>
        <p:spPr/>
        <p:txBody>
          <a:bodyPr/>
          <a:lstStyle/>
          <a:p>
            <a:fld id="{2CBFDCA3-FDEC-4CD3-B155-1AE126946073}" type="slidenum">
              <a:rPr lang="es-CO" smtClean="0"/>
              <a:t>14</a:t>
            </a:fld>
            <a:endParaRPr lang="es-CO"/>
          </a:p>
        </p:txBody>
      </p:sp>
    </p:spTree>
    <p:extLst>
      <p:ext uri="{BB962C8B-B14F-4D97-AF65-F5344CB8AC3E}">
        <p14:creationId xmlns:p14="http://schemas.microsoft.com/office/powerpoint/2010/main" val="10565573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10"/>
          </p:nvPr>
        </p:nvSpPr>
        <p:spPr/>
        <p:txBody>
          <a:bodyPr/>
          <a:lstStyle/>
          <a:p>
            <a:fld id="{2CBFDCA3-FDEC-4CD3-B155-1AE126946073}" type="slidenum">
              <a:rPr lang="es-CO" smtClean="0"/>
              <a:t>15</a:t>
            </a:fld>
            <a:endParaRPr lang="es-CO"/>
          </a:p>
        </p:txBody>
      </p:sp>
    </p:spTree>
    <p:extLst>
      <p:ext uri="{BB962C8B-B14F-4D97-AF65-F5344CB8AC3E}">
        <p14:creationId xmlns:p14="http://schemas.microsoft.com/office/powerpoint/2010/main" val="20071434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10"/>
          </p:nvPr>
        </p:nvSpPr>
        <p:spPr/>
        <p:txBody>
          <a:bodyPr/>
          <a:lstStyle/>
          <a:p>
            <a:fld id="{2CBFDCA3-FDEC-4CD3-B155-1AE126946073}" type="slidenum">
              <a:rPr lang="es-CO" smtClean="0"/>
              <a:t>16</a:t>
            </a:fld>
            <a:endParaRPr lang="es-CO"/>
          </a:p>
        </p:txBody>
      </p:sp>
    </p:spTree>
    <p:extLst>
      <p:ext uri="{BB962C8B-B14F-4D97-AF65-F5344CB8AC3E}">
        <p14:creationId xmlns:p14="http://schemas.microsoft.com/office/powerpoint/2010/main" val="20902878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10"/>
          </p:nvPr>
        </p:nvSpPr>
        <p:spPr/>
        <p:txBody>
          <a:bodyPr/>
          <a:lstStyle/>
          <a:p>
            <a:fld id="{2CBFDCA3-FDEC-4CD3-B155-1AE126946073}" type="slidenum">
              <a:rPr lang="es-CO" smtClean="0"/>
              <a:t>17</a:t>
            </a:fld>
            <a:endParaRPr lang="es-CO"/>
          </a:p>
        </p:txBody>
      </p:sp>
    </p:spTree>
    <p:extLst>
      <p:ext uri="{BB962C8B-B14F-4D97-AF65-F5344CB8AC3E}">
        <p14:creationId xmlns:p14="http://schemas.microsoft.com/office/powerpoint/2010/main" val="40310148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10"/>
          </p:nvPr>
        </p:nvSpPr>
        <p:spPr/>
        <p:txBody>
          <a:bodyPr/>
          <a:lstStyle/>
          <a:p>
            <a:fld id="{2CBFDCA3-FDEC-4CD3-B155-1AE126946073}" type="slidenum">
              <a:rPr lang="es-CO" smtClean="0"/>
              <a:t>18</a:t>
            </a:fld>
            <a:endParaRPr lang="es-CO"/>
          </a:p>
        </p:txBody>
      </p:sp>
    </p:spTree>
    <p:extLst>
      <p:ext uri="{BB962C8B-B14F-4D97-AF65-F5344CB8AC3E}">
        <p14:creationId xmlns:p14="http://schemas.microsoft.com/office/powerpoint/2010/main" val="8944361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10"/>
          </p:nvPr>
        </p:nvSpPr>
        <p:spPr/>
        <p:txBody>
          <a:bodyPr/>
          <a:lstStyle/>
          <a:p>
            <a:fld id="{2CBFDCA3-FDEC-4CD3-B155-1AE126946073}" type="slidenum">
              <a:rPr lang="es-CO" smtClean="0"/>
              <a:t>19</a:t>
            </a:fld>
            <a:endParaRPr lang="es-CO"/>
          </a:p>
        </p:txBody>
      </p:sp>
    </p:spTree>
    <p:extLst>
      <p:ext uri="{BB962C8B-B14F-4D97-AF65-F5344CB8AC3E}">
        <p14:creationId xmlns:p14="http://schemas.microsoft.com/office/powerpoint/2010/main" val="287050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10"/>
          </p:nvPr>
        </p:nvSpPr>
        <p:spPr/>
        <p:txBody>
          <a:bodyPr/>
          <a:lstStyle/>
          <a:p>
            <a:fld id="{2CBFDCA3-FDEC-4CD3-B155-1AE126946073}" type="slidenum">
              <a:rPr lang="es-CO" smtClean="0"/>
              <a:t>2</a:t>
            </a:fld>
            <a:endParaRPr lang="es-CO"/>
          </a:p>
        </p:txBody>
      </p:sp>
    </p:spTree>
    <p:extLst>
      <p:ext uri="{BB962C8B-B14F-4D97-AF65-F5344CB8AC3E}">
        <p14:creationId xmlns:p14="http://schemas.microsoft.com/office/powerpoint/2010/main" val="33723429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10"/>
          </p:nvPr>
        </p:nvSpPr>
        <p:spPr/>
        <p:txBody>
          <a:bodyPr/>
          <a:lstStyle/>
          <a:p>
            <a:fld id="{2CBFDCA3-FDEC-4CD3-B155-1AE126946073}" type="slidenum">
              <a:rPr lang="es-CO" smtClean="0"/>
              <a:t>20</a:t>
            </a:fld>
            <a:endParaRPr lang="es-CO"/>
          </a:p>
        </p:txBody>
      </p:sp>
    </p:spTree>
    <p:extLst>
      <p:ext uri="{BB962C8B-B14F-4D97-AF65-F5344CB8AC3E}">
        <p14:creationId xmlns:p14="http://schemas.microsoft.com/office/powerpoint/2010/main" val="2298458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10"/>
          </p:nvPr>
        </p:nvSpPr>
        <p:spPr/>
        <p:txBody>
          <a:bodyPr/>
          <a:lstStyle/>
          <a:p>
            <a:fld id="{2CBFDCA3-FDEC-4CD3-B155-1AE126946073}" type="slidenum">
              <a:rPr lang="es-CO" smtClean="0"/>
              <a:t>3</a:t>
            </a:fld>
            <a:endParaRPr lang="es-CO"/>
          </a:p>
        </p:txBody>
      </p:sp>
    </p:spTree>
    <p:extLst>
      <p:ext uri="{BB962C8B-B14F-4D97-AF65-F5344CB8AC3E}">
        <p14:creationId xmlns:p14="http://schemas.microsoft.com/office/powerpoint/2010/main" val="14591672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10"/>
          </p:nvPr>
        </p:nvSpPr>
        <p:spPr/>
        <p:txBody>
          <a:bodyPr/>
          <a:lstStyle/>
          <a:p>
            <a:fld id="{2CBFDCA3-FDEC-4CD3-B155-1AE126946073}" type="slidenum">
              <a:rPr lang="es-CO" smtClean="0"/>
              <a:t>4</a:t>
            </a:fld>
            <a:endParaRPr lang="es-CO"/>
          </a:p>
        </p:txBody>
      </p:sp>
    </p:spTree>
    <p:extLst>
      <p:ext uri="{BB962C8B-B14F-4D97-AF65-F5344CB8AC3E}">
        <p14:creationId xmlns:p14="http://schemas.microsoft.com/office/powerpoint/2010/main" val="39255851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10"/>
          </p:nvPr>
        </p:nvSpPr>
        <p:spPr/>
        <p:txBody>
          <a:bodyPr/>
          <a:lstStyle/>
          <a:p>
            <a:fld id="{2CBFDCA3-FDEC-4CD3-B155-1AE126946073}" type="slidenum">
              <a:rPr lang="es-CO" smtClean="0"/>
              <a:t>5</a:t>
            </a:fld>
            <a:endParaRPr lang="es-CO"/>
          </a:p>
        </p:txBody>
      </p:sp>
    </p:spTree>
    <p:extLst>
      <p:ext uri="{BB962C8B-B14F-4D97-AF65-F5344CB8AC3E}">
        <p14:creationId xmlns:p14="http://schemas.microsoft.com/office/powerpoint/2010/main" val="42066861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10"/>
          </p:nvPr>
        </p:nvSpPr>
        <p:spPr/>
        <p:txBody>
          <a:bodyPr/>
          <a:lstStyle/>
          <a:p>
            <a:fld id="{2CBFDCA3-FDEC-4CD3-B155-1AE126946073}" type="slidenum">
              <a:rPr lang="es-CO" smtClean="0"/>
              <a:t>6</a:t>
            </a:fld>
            <a:endParaRPr lang="es-CO"/>
          </a:p>
        </p:txBody>
      </p:sp>
    </p:spTree>
    <p:extLst>
      <p:ext uri="{BB962C8B-B14F-4D97-AF65-F5344CB8AC3E}">
        <p14:creationId xmlns:p14="http://schemas.microsoft.com/office/powerpoint/2010/main" val="22345683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10"/>
          </p:nvPr>
        </p:nvSpPr>
        <p:spPr/>
        <p:txBody>
          <a:bodyPr/>
          <a:lstStyle/>
          <a:p>
            <a:fld id="{2CBFDCA3-FDEC-4CD3-B155-1AE126946073}" type="slidenum">
              <a:rPr lang="es-CO" smtClean="0"/>
              <a:t>7</a:t>
            </a:fld>
            <a:endParaRPr lang="es-CO"/>
          </a:p>
        </p:txBody>
      </p:sp>
    </p:spTree>
    <p:extLst>
      <p:ext uri="{BB962C8B-B14F-4D97-AF65-F5344CB8AC3E}">
        <p14:creationId xmlns:p14="http://schemas.microsoft.com/office/powerpoint/2010/main" val="15717658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10"/>
          </p:nvPr>
        </p:nvSpPr>
        <p:spPr/>
        <p:txBody>
          <a:bodyPr/>
          <a:lstStyle/>
          <a:p>
            <a:fld id="{2CBFDCA3-FDEC-4CD3-B155-1AE126946073}" type="slidenum">
              <a:rPr lang="es-CO" smtClean="0"/>
              <a:t>8</a:t>
            </a:fld>
            <a:endParaRPr lang="es-CO"/>
          </a:p>
        </p:txBody>
      </p:sp>
    </p:spTree>
    <p:extLst>
      <p:ext uri="{BB962C8B-B14F-4D97-AF65-F5344CB8AC3E}">
        <p14:creationId xmlns:p14="http://schemas.microsoft.com/office/powerpoint/2010/main" val="35632668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10"/>
          </p:nvPr>
        </p:nvSpPr>
        <p:spPr/>
        <p:txBody>
          <a:bodyPr/>
          <a:lstStyle/>
          <a:p>
            <a:fld id="{2CBFDCA3-FDEC-4CD3-B155-1AE126946073}" type="slidenum">
              <a:rPr lang="es-CO" smtClean="0"/>
              <a:t>9</a:t>
            </a:fld>
            <a:endParaRPr lang="es-CO"/>
          </a:p>
        </p:txBody>
      </p:sp>
    </p:spTree>
    <p:extLst>
      <p:ext uri="{BB962C8B-B14F-4D97-AF65-F5344CB8AC3E}">
        <p14:creationId xmlns:p14="http://schemas.microsoft.com/office/powerpoint/2010/main" val="1659702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DEB86F8-D734-4911-A2BF-8C583F0F795B}" type="datetime1">
              <a:rPr lang="es-CO" smtClean="0"/>
              <a:t>11/09/2023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35029C6-B4AB-4AAA-9189-174FC6801F95}" type="slidenum">
              <a:rPr lang="es-CO" smtClean="0"/>
              <a:t>‹Nº›</a:t>
            </a:fld>
            <a:endParaRPr lang="es-CO"/>
          </a:p>
        </p:txBody>
      </p:sp>
    </p:spTree>
    <p:extLst>
      <p:ext uri="{BB962C8B-B14F-4D97-AF65-F5344CB8AC3E}">
        <p14:creationId xmlns:p14="http://schemas.microsoft.com/office/powerpoint/2010/main" val="3422996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3FC35CF-3D5C-4448-A8AB-74BB5FC2BEB1}" type="datetime1">
              <a:rPr lang="es-CO" smtClean="0"/>
              <a:t>11/09/2023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35029C6-B4AB-4AAA-9189-174FC6801F95}" type="slidenum">
              <a:rPr lang="es-CO" smtClean="0"/>
              <a:t>‹Nº›</a:t>
            </a:fld>
            <a:endParaRPr lang="es-CO"/>
          </a:p>
        </p:txBody>
      </p:sp>
    </p:spTree>
    <p:extLst>
      <p:ext uri="{BB962C8B-B14F-4D97-AF65-F5344CB8AC3E}">
        <p14:creationId xmlns:p14="http://schemas.microsoft.com/office/powerpoint/2010/main" val="1513194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DB2F4E6A-8999-498B-9141-353FCAD3A4CE}" type="datetime1">
              <a:rPr lang="es-CO" smtClean="0"/>
              <a:t>11/09/2023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35029C6-B4AB-4AAA-9189-174FC6801F95}" type="slidenum">
              <a:rPr lang="es-CO" smtClean="0"/>
              <a:t>‹Nº›</a:t>
            </a:fld>
            <a:endParaRPr lang="es-CO"/>
          </a:p>
        </p:txBody>
      </p:sp>
    </p:spTree>
    <p:extLst>
      <p:ext uri="{BB962C8B-B14F-4D97-AF65-F5344CB8AC3E}">
        <p14:creationId xmlns:p14="http://schemas.microsoft.com/office/powerpoint/2010/main" val="564105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78D452A6-486C-4E9E-AADF-535F3BC73EF0}" type="datetime1">
              <a:rPr lang="es-CO" smtClean="0"/>
              <a:t>11/09/2023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035029C6-B4AB-4AAA-9189-174FC6801F95}" type="slidenum">
              <a:rPr lang="es-CO" smtClean="0"/>
              <a:t>‹Nº›</a:t>
            </a:fld>
            <a:endParaRPr lang="es-CO"/>
          </a:p>
        </p:txBody>
      </p:sp>
    </p:spTree>
    <p:extLst>
      <p:ext uri="{BB962C8B-B14F-4D97-AF65-F5344CB8AC3E}">
        <p14:creationId xmlns:p14="http://schemas.microsoft.com/office/powerpoint/2010/main" val="4411864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E0E4CA5-5940-41CB-92AC-8F47A0F40076}" type="datetime1">
              <a:rPr lang="es-CO" smtClean="0"/>
              <a:t>11/09/2023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35029C6-B4AB-4AAA-9189-174FC6801F95}" type="slidenum">
              <a:rPr lang="es-CO" smtClean="0"/>
              <a:t>‹Nº›</a:t>
            </a:fld>
            <a:endParaRPr lang="es-CO"/>
          </a:p>
        </p:txBody>
      </p:sp>
    </p:spTree>
    <p:extLst>
      <p:ext uri="{BB962C8B-B14F-4D97-AF65-F5344CB8AC3E}">
        <p14:creationId xmlns:p14="http://schemas.microsoft.com/office/powerpoint/2010/main" val="18504592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a:xfrm>
            <a:off x="8593667" y="6272784"/>
            <a:ext cx="2644309" cy="365125"/>
          </a:xfrm>
        </p:spPr>
        <p:txBody>
          <a:bodyPr/>
          <a:lstStyle/>
          <a:p>
            <a:fld id="{CA1B600C-F4C4-47DF-ABFE-A4F75D48F0DD}" type="datetime1">
              <a:rPr lang="es-CO" smtClean="0"/>
              <a:t>11/09/2023</a:t>
            </a:fld>
            <a:endParaRPr lang="es-CO"/>
          </a:p>
        </p:txBody>
      </p:sp>
      <p:sp>
        <p:nvSpPr>
          <p:cNvPr id="5" name="Footer Placeholder 4"/>
          <p:cNvSpPr>
            <a:spLocks noGrp="1"/>
          </p:cNvSpPr>
          <p:nvPr>
            <p:ph type="ftr" sz="quarter" idx="11"/>
          </p:nvPr>
        </p:nvSpPr>
        <p:spPr>
          <a:xfrm>
            <a:off x="2182708" y="6272784"/>
            <a:ext cx="6327648" cy="365125"/>
          </a:xfrm>
        </p:spPr>
        <p:txBody>
          <a:bodyPr/>
          <a:lstStyle/>
          <a:p>
            <a:endParaRPr lang="es-CO"/>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035029C6-B4AB-4AAA-9189-174FC6801F95}" type="slidenum">
              <a:rPr lang="es-CO" smtClean="0"/>
              <a:t>‹Nº›</a:t>
            </a:fld>
            <a:endParaRPr lang="es-CO"/>
          </a:p>
        </p:txBody>
      </p:sp>
    </p:spTree>
    <p:extLst>
      <p:ext uri="{BB962C8B-B14F-4D97-AF65-F5344CB8AC3E}">
        <p14:creationId xmlns:p14="http://schemas.microsoft.com/office/powerpoint/2010/main" val="39019008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2166B15-DB06-4479-8370-C5F59AF0A45B}" type="datetime1">
              <a:rPr lang="es-CO" smtClean="0"/>
              <a:t>11/09/2023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035029C6-B4AB-4AAA-9189-174FC6801F95}" type="slidenum">
              <a:rPr lang="es-CO" smtClean="0"/>
              <a:t>‹Nº›</a:t>
            </a:fld>
            <a:endParaRPr lang="es-CO"/>
          </a:p>
        </p:txBody>
      </p:sp>
    </p:spTree>
    <p:extLst>
      <p:ext uri="{BB962C8B-B14F-4D97-AF65-F5344CB8AC3E}">
        <p14:creationId xmlns:p14="http://schemas.microsoft.com/office/powerpoint/2010/main" val="10525189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D4ACF5F-C433-4F06-9E2F-6E02ED7F438D}" type="datetime1">
              <a:rPr lang="es-CO" smtClean="0"/>
              <a:t>11/09/2023</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035029C6-B4AB-4AAA-9189-174FC6801F95}" type="slidenum">
              <a:rPr lang="es-CO" smtClean="0"/>
              <a:t>‹Nº›</a:t>
            </a:fld>
            <a:endParaRPr lang="es-CO"/>
          </a:p>
        </p:txBody>
      </p:sp>
    </p:spTree>
    <p:extLst>
      <p:ext uri="{BB962C8B-B14F-4D97-AF65-F5344CB8AC3E}">
        <p14:creationId xmlns:p14="http://schemas.microsoft.com/office/powerpoint/2010/main" val="28885076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CB07BE2-B7DB-459D-936D-20143549B379}" type="datetime1">
              <a:rPr lang="es-CO" smtClean="0"/>
              <a:t>11/09/2023</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035029C6-B4AB-4AAA-9189-174FC6801F95}" type="slidenum">
              <a:rPr lang="es-CO" smtClean="0"/>
              <a:t>‹Nº›</a:t>
            </a:fld>
            <a:endParaRPr lang="es-CO"/>
          </a:p>
        </p:txBody>
      </p:sp>
    </p:spTree>
    <p:extLst>
      <p:ext uri="{BB962C8B-B14F-4D97-AF65-F5344CB8AC3E}">
        <p14:creationId xmlns:p14="http://schemas.microsoft.com/office/powerpoint/2010/main" val="35423587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EEB372-5EA5-4529-BD5D-05DB78A6180F}" type="datetime1">
              <a:rPr lang="es-CO" smtClean="0"/>
              <a:t>11/09/2023</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035029C6-B4AB-4AAA-9189-174FC6801F95}" type="slidenum">
              <a:rPr lang="es-CO" smtClean="0"/>
              <a:t>‹Nº›</a:t>
            </a:fld>
            <a:endParaRPr lang="es-CO"/>
          </a:p>
        </p:txBody>
      </p:sp>
    </p:spTree>
    <p:extLst>
      <p:ext uri="{BB962C8B-B14F-4D97-AF65-F5344CB8AC3E}">
        <p14:creationId xmlns:p14="http://schemas.microsoft.com/office/powerpoint/2010/main" val="28105456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58345059-31D8-45E3-B2B3-02242C142DE1}" type="datetime1">
              <a:rPr lang="es-CO" smtClean="0"/>
              <a:t>11/09/2023</a:t>
            </a:fld>
            <a:endParaRPr lang="es-CO"/>
          </a:p>
        </p:txBody>
      </p:sp>
      <p:sp>
        <p:nvSpPr>
          <p:cNvPr id="6" name="Footer Placeholder 5"/>
          <p:cNvSpPr>
            <a:spLocks noGrp="1"/>
          </p:cNvSpPr>
          <p:nvPr>
            <p:ph type="ftr" sz="quarter" idx="11"/>
          </p:nvPr>
        </p:nvSpPr>
        <p:spPr/>
        <p:txBody>
          <a:bodyPr/>
          <a:lstStyle/>
          <a:p>
            <a:endParaRPr lang="es-CO"/>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35029C6-B4AB-4AAA-9189-174FC6801F95}" type="slidenum">
              <a:rPr lang="es-CO" smtClean="0"/>
              <a:t>‹Nº›</a:t>
            </a:fld>
            <a:endParaRPr lang="es-CO"/>
          </a:p>
        </p:txBody>
      </p:sp>
    </p:spTree>
    <p:extLst>
      <p:ext uri="{BB962C8B-B14F-4D97-AF65-F5344CB8AC3E}">
        <p14:creationId xmlns:p14="http://schemas.microsoft.com/office/powerpoint/2010/main" val="3129223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21CB67E-641B-4F71-87E3-33C5C9FBF438}" type="datetime1">
              <a:rPr lang="es-CO" smtClean="0"/>
              <a:t>11/09/2023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35029C6-B4AB-4AAA-9189-174FC6801F95}" type="slidenum">
              <a:rPr lang="es-CO" smtClean="0"/>
              <a:t>‹Nº›</a:t>
            </a:fld>
            <a:endParaRPr lang="es-CO"/>
          </a:p>
        </p:txBody>
      </p:sp>
    </p:spTree>
    <p:extLst>
      <p:ext uri="{BB962C8B-B14F-4D97-AF65-F5344CB8AC3E}">
        <p14:creationId xmlns:p14="http://schemas.microsoft.com/office/powerpoint/2010/main" val="39026006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7C2C1F-627D-45B3-9B19-A46507914A27}" type="datetime1">
              <a:rPr lang="es-CO" smtClean="0"/>
              <a:t>11/09/2023</a:t>
            </a:fld>
            <a:endParaRPr lang="es-CO"/>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35029C6-B4AB-4AAA-9189-174FC6801F95}" type="slidenum">
              <a:rPr lang="es-CO" smtClean="0"/>
              <a:t>‹Nº›</a:t>
            </a:fld>
            <a:endParaRPr lang="es-CO"/>
          </a:p>
        </p:txBody>
      </p:sp>
    </p:spTree>
    <p:extLst>
      <p:ext uri="{BB962C8B-B14F-4D97-AF65-F5344CB8AC3E}">
        <p14:creationId xmlns:p14="http://schemas.microsoft.com/office/powerpoint/2010/main" val="36745366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B000825-C603-40FB-A4F0-1E19E30477D0}" type="datetime1">
              <a:rPr lang="es-CO" smtClean="0"/>
              <a:t>11/09/2023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35029C6-B4AB-4AAA-9189-174FC6801F95}" type="slidenum">
              <a:rPr lang="es-CO" smtClean="0"/>
              <a:t>‹Nº›</a:t>
            </a:fld>
            <a:endParaRPr lang="es-CO"/>
          </a:p>
        </p:txBody>
      </p:sp>
    </p:spTree>
    <p:extLst>
      <p:ext uri="{BB962C8B-B14F-4D97-AF65-F5344CB8AC3E}">
        <p14:creationId xmlns:p14="http://schemas.microsoft.com/office/powerpoint/2010/main" val="1227754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E6F3253-9FC1-474D-8220-DFD330886366}" type="datetime1">
              <a:rPr lang="es-CO" smtClean="0"/>
              <a:t>11/09/2023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35029C6-B4AB-4AAA-9189-174FC6801F95}" type="slidenum">
              <a:rPr lang="es-CO" smtClean="0"/>
              <a:t>‹Nº›</a:t>
            </a:fld>
            <a:endParaRPr lang="es-CO"/>
          </a:p>
        </p:txBody>
      </p:sp>
    </p:spTree>
    <p:extLst>
      <p:ext uri="{BB962C8B-B14F-4D97-AF65-F5344CB8AC3E}">
        <p14:creationId xmlns:p14="http://schemas.microsoft.com/office/powerpoint/2010/main" val="744894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19FE946-0256-4012-B5B1-7B66ADB2E0D0}" type="datetime1">
              <a:rPr lang="es-CO" smtClean="0"/>
              <a:t>11/09/2023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35029C6-B4AB-4AAA-9189-174FC6801F95}" type="slidenum">
              <a:rPr lang="es-CO" smtClean="0"/>
              <a:t>‹Nº›</a:t>
            </a:fld>
            <a:endParaRPr lang="es-CO"/>
          </a:p>
        </p:txBody>
      </p:sp>
    </p:spTree>
    <p:extLst>
      <p:ext uri="{BB962C8B-B14F-4D97-AF65-F5344CB8AC3E}">
        <p14:creationId xmlns:p14="http://schemas.microsoft.com/office/powerpoint/2010/main" val="2350903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704BF9C0-2FC1-4058-ACE2-24FCE3B2B58B}" type="datetime1">
              <a:rPr lang="es-CO" smtClean="0"/>
              <a:t>11/09/2023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035029C6-B4AB-4AAA-9189-174FC6801F95}" type="slidenum">
              <a:rPr lang="es-CO" smtClean="0"/>
              <a:t>‹Nº›</a:t>
            </a:fld>
            <a:endParaRPr lang="es-CO"/>
          </a:p>
        </p:txBody>
      </p:sp>
    </p:spTree>
    <p:extLst>
      <p:ext uri="{BB962C8B-B14F-4D97-AF65-F5344CB8AC3E}">
        <p14:creationId xmlns:p14="http://schemas.microsoft.com/office/powerpoint/2010/main" val="2729681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845127" y="2507550"/>
            <a:ext cx="5156200"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6172200" y="2507550"/>
            <a:ext cx="5181601"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7AB1F4D9-5A4B-4A79-8A0B-3DC5BD779014}" type="datetime1">
              <a:rPr lang="es-CO" smtClean="0"/>
              <a:t>11/09/2023</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035029C6-B4AB-4AAA-9189-174FC6801F95}" type="slidenum">
              <a:rPr lang="es-CO" smtClean="0"/>
              <a:t>‹Nº›</a:t>
            </a:fld>
            <a:endParaRPr lang="es-CO"/>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2257527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93FB016-5102-49D6-A315-CA685B5C0805}" type="datetime1">
              <a:rPr lang="es-CO" smtClean="0"/>
              <a:t>11/09/2023</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035029C6-B4AB-4AAA-9189-174FC6801F95}" type="slidenum">
              <a:rPr lang="es-CO" smtClean="0"/>
              <a:t>‹Nº›</a:t>
            </a:fld>
            <a:endParaRPr lang="es-CO"/>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3000513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8FB86F-51FA-49EC-8485-4DEF10502A11}" type="datetime1">
              <a:rPr lang="es-CO" smtClean="0"/>
              <a:t>11/09/2023</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035029C6-B4AB-4AAA-9189-174FC6801F95}" type="slidenum">
              <a:rPr lang="es-CO" smtClean="0"/>
              <a:t>‹Nº›</a:t>
            </a:fld>
            <a:endParaRPr lang="es-CO"/>
          </a:p>
        </p:txBody>
      </p:sp>
    </p:spTree>
    <p:extLst>
      <p:ext uri="{BB962C8B-B14F-4D97-AF65-F5344CB8AC3E}">
        <p14:creationId xmlns:p14="http://schemas.microsoft.com/office/powerpoint/2010/main" val="3102730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C8336A96-F25B-4E08-8298-7DB1BBDC87B5}" type="datetime1">
              <a:rPr lang="es-CO" smtClean="0"/>
              <a:t>11/09/2023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035029C6-B4AB-4AAA-9189-174FC6801F95}" type="slidenum">
              <a:rPr lang="es-CO" smtClean="0"/>
              <a:t>‹Nº›</a:t>
            </a:fld>
            <a:endParaRPr lang="es-CO"/>
          </a:p>
        </p:txBody>
      </p:sp>
    </p:spTree>
    <p:extLst>
      <p:ext uri="{BB962C8B-B14F-4D97-AF65-F5344CB8AC3E}">
        <p14:creationId xmlns:p14="http://schemas.microsoft.com/office/powerpoint/2010/main" val="3764948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F6015954-71BD-4627-A23C-0E74C03CC0FF}" type="datetime1">
              <a:rPr lang="es-CO" smtClean="0"/>
              <a:t>11/09/2023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035029C6-B4AB-4AAA-9189-174FC6801F95}" type="slidenum">
              <a:rPr lang="es-CO" smtClean="0"/>
              <a:t>‹Nº›</a:t>
            </a:fld>
            <a:endParaRPr lang="es-CO"/>
          </a:p>
        </p:txBody>
      </p:sp>
    </p:spTree>
    <p:extLst>
      <p:ext uri="{BB962C8B-B14F-4D97-AF65-F5344CB8AC3E}">
        <p14:creationId xmlns:p14="http://schemas.microsoft.com/office/powerpoint/2010/main" val="602165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0F42D9A7-F25F-4A90-A396-C59BF09FCEA5}" type="datetime1">
              <a:rPr lang="es-CO" smtClean="0"/>
              <a:t>11/09/2023</a:t>
            </a:fld>
            <a:endParaRPr lang="es-CO"/>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s-CO"/>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035029C6-B4AB-4AAA-9189-174FC6801F95}" type="slidenum">
              <a:rPr lang="es-CO" smtClean="0"/>
              <a:t>‹Nº›</a:t>
            </a:fld>
            <a:endParaRPr lang="es-CO"/>
          </a:p>
        </p:txBody>
      </p:sp>
    </p:spTree>
    <p:extLst>
      <p:ext uri="{BB962C8B-B14F-4D97-AF65-F5344CB8AC3E}">
        <p14:creationId xmlns:p14="http://schemas.microsoft.com/office/powerpoint/2010/main" val="2257838956"/>
      </p:ext>
    </p:extLst>
  </p:cSld>
  <p:clrMap bg1="lt1" tx1="dk1" bg2="lt2" tx2="dk2" accent1="accent1" accent2="accent2" accent3="accent3" accent4="accent4" accent5="accent5" accent6="accent6" hlink="hlink" folHlink="folHlink"/>
  <p:sldLayoutIdLst>
    <p:sldLayoutId id="2147483849" r:id="rId1"/>
    <p:sldLayoutId id="2147483850" r:id="rId2"/>
    <p:sldLayoutId id="2147483851" r:id="rId3"/>
    <p:sldLayoutId id="2147483852" r:id="rId4"/>
    <p:sldLayoutId id="2147483853" r:id="rId5"/>
    <p:sldLayoutId id="2147483854" r:id="rId6"/>
    <p:sldLayoutId id="2147483855" r:id="rId7"/>
    <p:sldLayoutId id="2147483856" r:id="rId8"/>
    <p:sldLayoutId id="2147483857" r:id="rId9"/>
    <p:sldLayoutId id="2147483858" r:id="rId10"/>
    <p:sldLayoutId id="21474838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244B12E-92B4-4976-9E76-A506BED1290C}" type="datetime1">
              <a:rPr lang="es-CO" smtClean="0"/>
              <a:t>11/09/2023</a:t>
            </a:fld>
            <a:endParaRPr lang="es-CO"/>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s-CO"/>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035029C6-B4AB-4AAA-9189-174FC6801F95}" type="slidenum">
              <a:rPr lang="es-CO" smtClean="0"/>
              <a:t>‹Nº›</a:t>
            </a:fld>
            <a:endParaRPr lang="es-CO"/>
          </a:p>
        </p:txBody>
      </p:sp>
    </p:spTree>
    <p:extLst>
      <p:ext uri="{BB962C8B-B14F-4D97-AF65-F5344CB8AC3E}">
        <p14:creationId xmlns:p14="http://schemas.microsoft.com/office/powerpoint/2010/main" val="1531272332"/>
      </p:ext>
    </p:extLst>
  </p:cSld>
  <p:clrMap bg1="lt1" tx1="dk1" bg2="lt2" tx2="dk2" accent1="accent1" accent2="accent2" accent3="accent3" accent4="accent4" accent5="accent5" accent6="accent6" hlink="hlink" folHlink="folHlink"/>
  <p:sldLayoutIdLst>
    <p:sldLayoutId id="2147484078" r:id="rId1"/>
    <p:sldLayoutId id="2147484079" r:id="rId2"/>
    <p:sldLayoutId id="2147484080" r:id="rId3"/>
    <p:sldLayoutId id="2147484081" r:id="rId4"/>
    <p:sldLayoutId id="2147484082" r:id="rId5"/>
    <p:sldLayoutId id="2147484083" r:id="rId6"/>
    <p:sldLayoutId id="2147484084" r:id="rId7"/>
    <p:sldLayoutId id="2147484085" r:id="rId8"/>
    <p:sldLayoutId id="2147484086" r:id="rId9"/>
    <p:sldLayoutId id="2147484087" r:id="rId10"/>
    <p:sldLayoutId id="2147484088"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13.xml"/><Relationship Id="rId5" Type="http://schemas.openxmlformats.org/officeDocument/2006/relationships/image" Target="../media/image20.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2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a:off x="2420870" y="-149194"/>
            <a:ext cx="8229600" cy="1143000"/>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CO" dirty="0">
                <a:solidFill>
                  <a:schemeClr val="accent1"/>
                </a:solidFill>
              </a:rPr>
              <a:t>FREQUENCY SHIFT KEYING (FSK)</a:t>
            </a:r>
          </a:p>
        </p:txBody>
      </p:sp>
      <p:sp>
        <p:nvSpPr>
          <p:cNvPr id="2" name="Marcador de número de diapositiva 1"/>
          <p:cNvSpPr>
            <a:spLocks noGrp="1"/>
          </p:cNvSpPr>
          <p:nvPr>
            <p:ph type="sldNum" sz="quarter" idx="12"/>
          </p:nvPr>
        </p:nvSpPr>
        <p:spPr/>
        <p:txBody>
          <a:bodyPr/>
          <a:lstStyle/>
          <a:p>
            <a:fld id="{035029C6-B4AB-4AAA-9189-174FC6801F95}" type="slidenum">
              <a:rPr lang="es-CO" smtClean="0"/>
              <a:t>1</a:t>
            </a:fld>
            <a:endParaRPr lang="es-CO"/>
          </a:p>
        </p:txBody>
      </p:sp>
      <p:sp>
        <p:nvSpPr>
          <p:cNvPr id="3" name="Rectángulo 2"/>
          <p:cNvSpPr/>
          <p:nvPr/>
        </p:nvSpPr>
        <p:spPr>
          <a:xfrm>
            <a:off x="408562" y="1017179"/>
            <a:ext cx="10933889" cy="954107"/>
          </a:xfrm>
          <a:prstGeom prst="rect">
            <a:avLst/>
          </a:prstGeom>
        </p:spPr>
        <p:txBody>
          <a:bodyPr wrap="square">
            <a:spAutoFit/>
          </a:bodyPr>
          <a:lstStyle/>
          <a:p>
            <a:pPr algn="just"/>
            <a:r>
              <a:rPr lang="es-ES" sz="2800" dirty="0"/>
              <a:t>Es otra tipo de modulación digital relativamente simple, de bajo desempeño.</a:t>
            </a:r>
          </a:p>
        </p:txBody>
      </p:sp>
      <mc:AlternateContent xmlns:mc="http://schemas.openxmlformats.org/markup-compatibility/2006" xmlns:a14="http://schemas.microsoft.com/office/drawing/2010/main">
        <mc:Choice Requires="a14">
          <p:sp>
            <p:nvSpPr>
              <p:cNvPr id="6" name="CuadroTexto 5"/>
              <p:cNvSpPr txBox="1"/>
              <p:nvPr/>
            </p:nvSpPr>
            <p:spPr>
              <a:xfrm>
                <a:off x="583659" y="2276271"/>
                <a:ext cx="5029454" cy="398955"/>
              </a:xfrm>
              <a:prstGeom prst="rect">
                <a:avLst/>
              </a:prstGeom>
              <a:noFill/>
              <a:ln w="28575">
                <a:solidFill>
                  <a:srgbClr val="FF0000"/>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sz="2400" i="1" smtClean="0">
                              <a:latin typeface="Cambria Math" panose="02040503050406030204" pitchFamily="18" charset="0"/>
                            </a:rPr>
                          </m:ctrlPr>
                        </m:sSubPr>
                        <m:e>
                          <m:r>
                            <a:rPr lang="es-ES" sz="2400" b="0" i="1" smtClean="0">
                              <a:latin typeface="Cambria Math" panose="02040503050406030204" pitchFamily="18" charset="0"/>
                            </a:rPr>
                            <m:t>𝑣</m:t>
                          </m:r>
                        </m:e>
                        <m:sub>
                          <m:r>
                            <a:rPr lang="es-ES" sz="2400" b="0" i="1" smtClean="0">
                              <a:latin typeface="Cambria Math" panose="02040503050406030204" pitchFamily="18" charset="0"/>
                            </a:rPr>
                            <m:t>𝑓𝑠𝑘</m:t>
                          </m:r>
                        </m:sub>
                      </m:sSub>
                      <m:d>
                        <m:dPr>
                          <m:ctrlPr>
                            <a:rPr lang="es-ES" sz="2400" b="0" i="1" smtClean="0">
                              <a:latin typeface="Cambria Math" panose="02040503050406030204" pitchFamily="18" charset="0"/>
                            </a:rPr>
                          </m:ctrlPr>
                        </m:dPr>
                        <m:e>
                          <m:r>
                            <a:rPr lang="es-ES" sz="2400" b="0" i="1" smtClean="0">
                              <a:latin typeface="Cambria Math" panose="02040503050406030204" pitchFamily="18" charset="0"/>
                            </a:rPr>
                            <m:t>𝑡</m:t>
                          </m:r>
                        </m:e>
                      </m:d>
                      <m:r>
                        <a:rPr lang="es-ES" sz="2400" b="0" i="1" smtClean="0">
                          <a:latin typeface="Cambria Math" panose="02040503050406030204" pitchFamily="18" charset="0"/>
                        </a:rPr>
                        <m:t>=</m:t>
                      </m:r>
                      <m:r>
                        <a:rPr lang="es-ES" sz="2400" b="0" i="1" smtClean="0">
                          <a:latin typeface="Cambria Math" panose="02040503050406030204" pitchFamily="18" charset="0"/>
                        </a:rPr>
                        <m:t>𝑉𝑐</m:t>
                      </m:r>
                      <m:r>
                        <a:rPr lang="es-ES" sz="2400" b="0" i="1" smtClean="0">
                          <a:latin typeface="Cambria Math" panose="02040503050406030204" pitchFamily="18" charset="0"/>
                        </a:rPr>
                        <m:t>  </m:t>
                      </m:r>
                      <m:r>
                        <a:rPr lang="es-ES" sz="2400" b="0" i="1" smtClean="0">
                          <a:latin typeface="Cambria Math" panose="02040503050406030204" pitchFamily="18" charset="0"/>
                        </a:rPr>
                        <m:t>𝑐𝑜𝑠</m:t>
                      </m:r>
                      <m:d>
                        <m:dPr>
                          <m:begChr m:val="["/>
                          <m:endChr m:val="]"/>
                          <m:ctrlPr>
                            <a:rPr lang="es-ES" sz="2400" b="0" i="1" smtClean="0">
                              <a:latin typeface="Cambria Math" panose="02040503050406030204" pitchFamily="18" charset="0"/>
                            </a:rPr>
                          </m:ctrlPr>
                        </m:dPr>
                        <m:e>
                          <m:r>
                            <a:rPr lang="es-ES" sz="2400" b="0" i="1" smtClean="0">
                              <a:latin typeface="Cambria Math" panose="02040503050406030204" pitchFamily="18" charset="0"/>
                            </a:rPr>
                            <m:t>2</m:t>
                          </m:r>
                          <m:r>
                            <a:rPr lang="es-ES" sz="2400" b="0" i="1" smtClean="0">
                              <a:latin typeface="Cambria Math" panose="02040503050406030204" pitchFamily="18" charset="0"/>
                              <a:ea typeface="Cambria Math" panose="02040503050406030204" pitchFamily="18" charset="0"/>
                            </a:rPr>
                            <m:t>𝜋</m:t>
                          </m:r>
                          <m:d>
                            <m:dPr>
                              <m:ctrlPr>
                                <a:rPr lang="es-ES" sz="2400" b="0" i="1" smtClean="0">
                                  <a:latin typeface="Cambria Math" panose="02040503050406030204" pitchFamily="18" charset="0"/>
                                  <a:ea typeface="Cambria Math" panose="02040503050406030204" pitchFamily="18" charset="0"/>
                                </a:rPr>
                              </m:ctrlPr>
                            </m:dPr>
                            <m:e>
                              <m:sSub>
                                <m:sSubPr>
                                  <m:ctrlPr>
                                    <a:rPr lang="es-ES" sz="2400" b="0" i="1" smtClean="0">
                                      <a:latin typeface="Cambria Math" panose="02040503050406030204" pitchFamily="18" charset="0"/>
                                      <a:ea typeface="Cambria Math" panose="02040503050406030204" pitchFamily="18" charset="0"/>
                                    </a:rPr>
                                  </m:ctrlPr>
                                </m:sSubPr>
                                <m:e>
                                  <m:r>
                                    <a:rPr lang="es-ES" sz="2400" b="0" i="1" smtClean="0">
                                      <a:latin typeface="Cambria Math" panose="02040503050406030204" pitchFamily="18" charset="0"/>
                                      <a:ea typeface="Cambria Math" panose="02040503050406030204" pitchFamily="18" charset="0"/>
                                    </a:rPr>
                                    <m:t>𝑓</m:t>
                                  </m:r>
                                </m:e>
                                <m:sub>
                                  <m:r>
                                    <a:rPr lang="es-ES" sz="2400" b="0" i="1" smtClean="0">
                                      <a:latin typeface="Cambria Math" panose="02040503050406030204" pitchFamily="18" charset="0"/>
                                      <a:ea typeface="Cambria Math" panose="02040503050406030204" pitchFamily="18" charset="0"/>
                                    </a:rPr>
                                    <m:t>𝑐</m:t>
                                  </m:r>
                                </m:sub>
                              </m:sSub>
                              <m:r>
                                <a:rPr lang="es-ES" sz="2400" b="0" i="1" smtClean="0">
                                  <a:latin typeface="Cambria Math" panose="02040503050406030204" pitchFamily="18" charset="0"/>
                                  <a:ea typeface="Cambria Math" panose="02040503050406030204" pitchFamily="18" charset="0"/>
                                </a:rPr>
                                <m:t>+</m:t>
                              </m:r>
                              <m:sSub>
                                <m:sSubPr>
                                  <m:ctrlPr>
                                    <a:rPr lang="es-ES" sz="2400" b="0" i="1" smtClean="0">
                                      <a:latin typeface="Cambria Math" panose="02040503050406030204" pitchFamily="18" charset="0"/>
                                      <a:ea typeface="Cambria Math" panose="02040503050406030204" pitchFamily="18" charset="0"/>
                                    </a:rPr>
                                  </m:ctrlPr>
                                </m:sSubPr>
                                <m:e>
                                  <m:r>
                                    <a:rPr lang="es-ES" sz="2400" b="0" i="1" smtClean="0">
                                      <a:latin typeface="Cambria Math" panose="02040503050406030204" pitchFamily="18" charset="0"/>
                                      <a:ea typeface="Cambria Math" panose="02040503050406030204" pitchFamily="18" charset="0"/>
                                    </a:rPr>
                                    <m:t>𝑣</m:t>
                                  </m:r>
                                </m:e>
                                <m:sub>
                                  <m:r>
                                    <a:rPr lang="es-ES" sz="2400" b="0" i="1" smtClean="0">
                                      <a:latin typeface="Cambria Math" panose="02040503050406030204" pitchFamily="18" charset="0"/>
                                      <a:ea typeface="Cambria Math" panose="02040503050406030204" pitchFamily="18" charset="0"/>
                                    </a:rPr>
                                    <m:t>𝑚</m:t>
                                  </m:r>
                                </m:sub>
                              </m:sSub>
                              <m:r>
                                <a:rPr lang="es-ES" sz="2400" b="0" i="1" smtClean="0">
                                  <a:latin typeface="Cambria Math" panose="02040503050406030204" pitchFamily="18" charset="0"/>
                                  <a:ea typeface="Cambria Math" panose="02040503050406030204" pitchFamily="18" charset="0"/>
                                </a:rPr>
                                <m:t>(</m:t>
                              </m:r>
                              <m:r>
                                <a:rPr lang="es-ES" sz="2400" b="0" i="1" smtClean="0">
                                  <a:latin typeface="Cambria Math" panose="02040503050406030204" pitchFamily="18" charset="0"/>
                                  <a:ea typeface="Cambria Math" panose="02040503050406030204" pitchFamily="18" charset="0"/>
                                </a:rPr>
                                <m:t>𝑡</m:t>
                              </m:r>
                              <m:r>
                                <a:rPr lang="es-ES" sz="2400" b="0" i="1" smtClean="0">
                                  <a:latin typeface="Cambria Math" panose="02040503050406030204" pitchFamily="18" charset="0"/>
                                  <a:ea typeface="Cambria Math" panose="02040503050406030204" pitchFamily="18" charset="0"/>
                                </a:rPr>
                                <m:t>)∆</m:t>
                              </m:r>
                              <m:r>
                                <a:rPr lang="es-ES" sz="2400" b="0" i="1" smtClean="0">
                                  <a:latin typeface="Cambria Math" panose="02040503050406030204" pitchFamily="18" charset="0"/>
                                  <a:ea typeface="Cambria Math" panose="02040503050406030204" pitchFamily="18" charset="0"/>
                                </a:rPr>
                                <m:t>𝑓</m:t>
                              </m:r>
                            </m:e>
                          </m:d>
                          <m:r>
                            <a:rPr lang="es-ES" sz="2400" b="0" i="1" smtClean="0">
                              <a:latin typeface="Cambria Math" panose="02040503050406030204" pitchFamily="18" charset="0"/>
                              <a:ea typeface="Cambria Math" panose="02040503050406030204" pitchFamily="18" charset="0"/>
                            </a:rPr>
                            <m:t>𝑡</m:t>
                          </m:r>
                        </m:e>
                      </m:d>
                    </m:oMath>
                  </m:oMathPara>
                </a14:m>
                <a:endParaRPr lang="es-ES" sz="2400" dirty="0"/>
              </a:p>
            </p:txBody>
          </p:sp>
        </mc:Choice>
        <mc:Fallback xmlns="">
          <p:sp>
            <p:nvSpPr>
              <p:cNvPr id="6" name="CuadroTexto 5"/>
              <p:cNvSpPr txBox="1">
                <a:spLocks noRot="1" noChangeAspect="1" noMove="1" noResize="1" noEditPoints="1" noAdjustHandles="1" noChangeArrowheads="1" noChangeShapeType="1" noTextEdit="1"/>
              </p:cNvSpPr>
              <p:nvPr/>
            </p:nvSpPr>
            <p:spPr>
              <a:xfrm>
                <a:off x="583659" y="2276271"/>
                <a:ext cx="5029454" cy="398955"/>
              </a:xfrm>
              <a:prstGeom prst="rect">
                <a:avLst/>
              </a:prstGeom>
              <a:blipFill rotWithShape="0">
                <a:blip r:embed="rId3"/>
                <a:stretch>
                  <a:fillRect l="-120" b="-19718"/>
                </a:stretch>
              </a:blipFill>
              <a:ln w="28575">
                <a:solidFill>
                  <a:srgbClr val="FF0000"/>
                </a:solidFill>
              </a:ln>
            </p:spPr>
            <p:txBody>
              <a:bodyPr/>
              <a:lstStyle/>
              <a:p>
                <a:r>
                  <a:rPr lang="es-ES">
                    <a:noFill/>
                  </a:rPr>
                  <a:t> </a:t>
                </a:r>
              </a:p>
            </p:txBody>
          </p:sp>
        </mc:Fallback>
      </mc:AlternateContent>
      <p:pic>
        <p:nvPicPr>
          <p:cNvPr id="4" name="Imagen 3"/>
          <p:cNvPicPr>
            <a:picLocks noChangeAspect="1"/>
          </p:cNvPicPr>
          <p:nvPr/>
        </p:nvPicPr>
        <p:blipFill>
          <a:blip r:embed="rId4"/>
          <a:stretch>
            <a:fillRect/>
          </a:stretch>
        </p:blipFill>
        <p:spPr>
          <a:xfrm>
            <a:off x="6759608" y="1920300"/>
            <a:ext cx="4314825" cy="4029075"/>
          </a:xfrm>
          <a:prstGeom prst="rect">
            <a:avLst/>
          </a:prstGeom>
        </p:spPr>
      </p:pic>
      <mc:AlternateContent xmlns:mc="http://schemas.openxmlformats.org/markup-compatibility/2006" xmlns:a14="http://schemas.microsoft.com/office/drawing/2010/main">
        <mc:Choice Requires="a14">
          <p:sp>
            <p:nvSpPr>
              <p:cNvPr id="8" name="CuadroTexto 7"/>
              <p:cNvSpPr txBox="1"/>
              <p:nvPr/>
            </p:nvSpPr>
            <p:spPr>
              <a:xfrm>
                <a:off x="214009" y="3015574"/>
                <a:ext cx="6322978" cy="3644587"/>
              </a:xfrm>
              <a:prstGeom prst="rect">
                <a:avLst/>
              </a:prstGeom>
              <a:noFill/>
            </p:spPr>
            <p:txBody>
              <a:bodyPr wrap="square" rtlCol="0">
                <a:spAutoFit/>
              </a:bodyPr>
              <a:lstStyle/>
              <a:p>
                <a:pPr algn="just"/>
                <a:r>
                  <a:rPr lang="es-ES" sz="2800" dirty="0"/>
                  <a:t>Con FSK binario la frecuencia de la portadora se desvía entre dos frecuencias: una marca, o 1 lógico (</a:t>
                </a:r>
                <a:r>
                  <a:rPr lang="es-ES" sz="2800" dirty="0" err="1"/>
                  <a:t>fm</a:t>
                </a:r>
                <a:r>
                  <a:rPr lang="es-ES" sz="2800" dirty="0"/>
                  <a:t>) y un espacio, o 0 lógico (</a:t>
                </a:r>
                <a:r>
                  <a:rPr lang="es-ES" sz="2800" dirty="0" err="1"/>
                  <a:t>fs</a:t>
                </a:r>
                <a:r>
                  <a:rPr lang="es-ES" sz="2800" dirty="0"/>
                  <a:t>):</a:t>
                </a:r>
              </a:p>
              <a:p>
                <a:pPr algn="just"/>
                <a:endParaRPr lang="es-ES" sz="2800" dirty="0"/>
              </a:p>
              <a:p>
                <a:pPr algn="just"/>
                <a14:m>
                  <m:oMathPara xmlns:m="http://schemas.openxmlformats.org/officeDocument/2006/math">
                    <m:oMathParaPr>
                      <m:jc m:val="centerGroup"/>
                    </m:oMathParaPr>
                    <m:oMath xmlns:m="http://schemas.openxmlformats.org/officeDocument/2006/math">
                      <m:r>
                        <a:rPr lang="es-ES" sz="2800" i="1" smtClean="0">
                          <a:latin typeface="Cambria Math" panose="02040503050406030204" pitchFamily="18" charset="0"/>
                          <a:ea typeface="Cambria Math" panose="02040503050406030204" pitchFamily="18" charset="0"/>
                        </a:rPr>
                        <m:t>∆</m:t>
                      </m:r>
                      <m:r>
                        <a:rPr lang="es-ES" sz="2800" b="0" i="1" smtClean="0">
                          <a:latin typeface="Cambria Math" panose="02040503050406030204" pitchFamily="18" charset="0"/>
                          <a:ea typeface="Cambria Math" panose="02040503050406030204" pitchFamily="18" charset="0"/>
                        </a:rPr>
                        <m:t>𝑓</m:t>
                      </m:r>
                      <m:r>
                        <a:rPr lang="es-ES" sz="2800" b="0" i="1" smtClean="0">
                          <a:latin typeface="Cambria Math" panose="02040503050406030204" pitchFamily="18" charset="0"/>
                          <a:ea typeface="Cambria Math" panose="02040503050406030204" pitchFamily="18" charset="0"/>
                        </a:rPr>
                        <m:t>=</m:t>
                      </m:r>
                      <m:f>
                        <m:fPr>
                          <m:ctrlPr>
                            <a:rPr lang="es-ES" sz="2800" b="0" i="1" smtClean="0">
                              <a:latin typeface="Cambria Math" panose="02040503050406030204" pitchFamily="18" charset="0"/>
                              <a:ea typeface="Cambria Math" panose="02040503050406030204" pitchFamily="18" charset="0"/>
                            </a:rPr>
                          </m:ctrlPr>
                        </m:fPr>
                        <m:num>
                          <m:d>
                            <m:dPr>
                              <m:begChr m:val="|"/>
                              <m:endChr m:val="|"/>
                              <m:ctrlPr>
                                <a:rPr lang="es-ES" sz="2800" b="0" i="1" smtClean="0">
                                  <a:latin typeface="Cambria Math" panose="02040503050406030204" pitchFamily="18" charset="0"/>
                                  <a:ea typeface="Cambria Math" panose="02040503050406030204" pitchFamily="18" charset="0"/>
                                </a:rPr>
                              </m:ctrlPr>
                            </m:dPr>
                            <m:e>
                              <m:sSub>
                                <m:sSubPr>
                                  <m:ctrlPr>
                                    <a:rPr lang="es-ES" sz="2800" i="1">
                                      <a:latin typeface="Cambria Math" panose="02040503050406030204" pitchFamily="18" charset="0"/>
                                      <a:ea typeface="Cambria Math" panose="02040503050406030204" pitchFamily="18" charset="0"/>
                                    </a:rPr>
                                  </m:ctrlPr>
                                </m:sSubPr>
                                <m:e>
                                  <m:r>
                                    <a:rPr lang="es-ES" sz="2800" i="1">
                                      <a:latin typeface="Cambria Math" panose="02040503050406030204" pitchFamily="18" charset="0"/>
                                      <a:ea typeface="Cambria Math" panose="02040503050406030204" pitchFamily="18" charset="0"/>
                                    </a:rPr>
                                    <m:t>𝑓</m:t>
                                  </m:r>
                                </m:e>
                                <m:sub>
                                  <m:r>
                                    <a:rPr lang="es-ES" sz="2800" i="1">
                                      <a:latin typeface="Cambria Math" panose="02040503050406030204" pitchFamily="18" charset="0"/>
                                      <a:ea typeface="Cambria Math" panose="02040503050406030204" pitchFamily="18" charset="0"/>
                                    </a:rPr>
                                    <m:t>𝑚</m:t>
                                  </m:r>
                                </m:sub>
                              </m:sSub>
                              <m:r>
                                <a:rPr lang="es-ES" sz="2800" i="1">
                                  <a:latin typeface="Cambria Math" panose="02040503050406030204" pitchFamily="18" charset="0"/>
                                  <a:ea typeface="Cambria Math" panose="02040503050406030204" pitchFamily="18" charset="0"/>
                                </a:rPr>
                                <m:t>−</m:t>
                              </m:r>
                              <m:sSub>
                                <m:sSubPr>
                                  <m:ctrlPr>
                                    <a:rPr lang="es-ES" sz="2800" i="1">
                                      <a:latin typeface="Cambria Math" panose="02040503050406030204" pitchFamily="18" charset="0"/>
                                      <a:ea typeface="Cambria Math" panose="02040503050406030204" pitchFamily="18" charset="0"/>
                                    </a:rPr>
                                  </m:ctrlPr>
                                </m:sSubPr>
                                <m:e>
                                  <m:r>
                                    <a:rPr lang="es-ES" sz="2800" i="1">
                                      <a:latin typeface="Cambria Math" panose="02040503050406030204" pitchFamily="18" charset="0"/>
                                      <a:ea typeface="Cambria Math" panose="02040503050406030204" pitchFamily="18" charset="0"/>
                                    </a:rPr>
                                    <m:t>𝑓</m:t>
                                  </m:r>
                                </m:e>
                                <m:sub>
                                  <m:r>
                                    <a:rPr lang="es-ES" sz="2800" i="1">
                                      <a:latin typeface="Cambria Math" panose="02040503050406030204" pitchFamily="18" charset="0"/>
                                      <a:ea typeface="Cambria Math" panose="02040503050406030204" pitchFamily="18" charset="0"/>
                                    </a:rPr>
                                    <m:t>𝑠</m:t>
                                  </m:r>
                                </m:sub>
                              </m:sSub>
                            </m:e>
                          </m:d>
                        </m:num>
                        <m:den>
                          <m:r>
                            <a:rPr lang="es-ES" sz="2800" b="0" i="1" smtClean="0">
                              <a:latin typeface="Cambria Math" panose="02040503050406030204" pitchFamily="18" charset="0"/>
                              <a:ea typeface="Cambria Math" panose="02040503050406030204" pitchFamily="18" charset="0"/>
                            </a:rPr>
                            <m:t>2</m:t>
                          </m:r>
                        </m:den>
                      </m:f>
                    </m:oMath>
                  </m:oMathPara>
                </a14:m>
                <a:endParaRPr lang="es-ES" sz="2800" dirty="0"/>
              </a:p>
              <a:p>
                <a:pPr algn="just"/>
                <a:endParaRPr lang="es-ES" dirty="0"/>
              </a:p>
              <a:p>
                <a:pPr algn="just"/>
                <a:endParaRPr lang="es-ES" dirty="0"/>
              </a:p>
            </p:txBody>
          </p:sp>
        </mc:Choice>
        <mc:Fallback xmlns="">
          <p:sp>
            <p:nvSpPr>
              <p:cNvPr id="8" name="CuadroTexto 7"/>
              <p:cNvSpPr txBox="1">
                <a:spLocks noRot="1" noChangeAspect="1" noMove="1" noResize="1" noEditPoints="1" noAdjustHandles="1" noChangeArrowheads="1" noChangeShapeType="1" noTextEdit="1"/>
              </p:cNvSpPr>
              <p:nvPr/>
            </p:nvSpPr>
            <p:spPr>
              <a:xfrm>
                <a:off x="214009" y="3015574"/>
                <a:ext cx="6322978" cy="3644587"/>
              </a:xfrm>
              <a:prstGeom prst="rect">
                <a:avLst/>
              </a:prstGeom>
              <a:blipFill rotWithShape="0">
                <a:blip r:embed="rId5"/>
                <a:stretch>
                  <a:fillRect l="-1929" t="-2007" r="-2025"/>
                </a:stretch>
              </a:blipFill>
            </p:spPr>
            <p:txBody>
              <a:bodyPr/>
              <a:lstStyle/>
              <a:p>
                <a:r>
                  <a:rPr lang="es-ES">
                    <a:noFill/>
                  </a:rPr>
                  <a:t> </a:t>
                </a:r>
              </a:p>
            </p:txBody>
          </p:sp>
        </mc:Fallback>
      </mc:AlternateContent>
    </p:spTree>
    <p:extLst>
      <p:ext uri="{BB962C8B-B14F-4D97-AF65-F5344CB8AC3E}">
        <p14:creationId xmlns:p14="http://schemas.microsoft.com/office/powerpoint/2010/main" val="25547836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a:off x="3856712" y="-168650"/>
            <a:ext cx="5832036" cy="1143000"/>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CO" dirty="0">
                <a:solidFill>
                  <a:schemeClr val="accent1"/>
                </a:solidFill>
              </a:rPr>
              <a:t>Modulador balanceado</a:t>
            </a:r>
          </a:p>
        </p:txBody>
      </p:sp>
      <p:sp>
        <p:nvSpPr>
          <p:cNvPr id="2" name="Marcador de número de diapositiva 1"/>
          <p:cNvSpPr>
            <a:spLocks noGrp="1"/>
          </p:cNvSpPr>
          <p:nvPr>
            <p:ph type="sldNum" sz="quarter" idx="12"/>
          </p:nvPr>
        </p:nvSpPr>
        <p:spPr/>
        <p:txBody>
          <a:bodyPr/>
          <a:lstStyle/>
          <a:p>
            <a:fld id="{035029C6-B4AB-4AAA-9189-174FC6801F95}" type="slidenum">
              <a:rPr lang="es-CO" smtClean="0"/>
              <a:t>10</a:t>
            </a:fld>
            <a:endParaRPr lang="es-CO"/>
          </a:p>
        </p:txBody>
      </p:sp>
      <p:pic>
        <p:nvPicPr>
          <p:cNvPr id="6" name="Imagen 5"/>
          <p:cNvPicPr>
            <a:picLocks noChangeAspect="1"/>
          </p:cNvPicPr>
          <p:nvPr/>
        </p:nvPicPr>
        <p:blipFill>
          <a:blip r:embed="rId3"/>
          <a:stretch>
            <a:fillRect/>
          </a:stretch>
        </p:blipFill>
        <p:spPr>
          <a:xfrm>
            <a:off x="1155477" y="1766582"/>
            <a:ext cx="10000629" cy="3953282"/>
          </a:xfrm>
          <a:prstGeom prst="rect">
            <a:avLst/>
          </a:prstGeom>
          <a:ln>
            <a:solidFill>
              <a:schemeClr val="accent1"/>
            </a:solidFill>
          </a:ln>
        </p:spPr>
      </p:pic>
    </p:spTree>
    <p:extLst>
      <p:ext uri="{BB962C8B-B14F-4D97-AF65-F5344CB8AC3E}">
        <p14:creationId xmlns:p14="http://schemas.microsoft.com/office/powerpoint/2010/main" val="11039170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a:off x="3856712" y="-168650"/>
            <a:ext cx="5832036" cy="1143000"/>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CO" dirty="0">
                <a:solidFill>
                  <a:schemeClr val="accent1"/>
                </a:solidFill>
              </a:rPr>
              <a:t>Ancho de banda en PSK</a:t>
            </a:r>
          </a:p>
        </p:txBody>
      </p:sp>
      <p:sp>
        <p:nvSpPr>
          <p:cNvPr id="2" name="Marcador de número de diapositiva 1"/>
          <p:cNvSpPr>
            <a:spLocks noGrp="1"/>
          </p:cNvSpPr>
          <p:nvPr>
            <p:ph type="sldNum" sz="quarter" idx="12"/>
          </p:nvPr>
        </p:nvSpPr>
        <p:spPr/>
        <p:txBody>
          <a:bodyPr/>
          <a:lstStyle/>
          <a:p>
            <a:fld id="{035029C6-B4AB-4AAA-9189-174FC6801F95}" type="slidenum">
              <a:rPr lang="es-CO" smtClean="0"/>
              <a:t>11</a:t>
            </a:fld>
            <a:endParaRPr lang="es-CO"/>
          </a:p>
        </p:txBody>
      </p:sp>
      <p:pic>
        <p:nvPicPr>
          <p:cNvPr id="3" name="Imagen 2"/>
          <p:cNvPicPr>
            <a:picLocks noChangeAspect="1"/>
          </p:cNvPicPr>
          <p:nvPr/>
        </p:nvPicPr>
        <p:blipFill>
          <a:blip r:embed="rId3"/>
          <a:stretch>
            <a:fillRect/>
          </a:stretch>
        </p:blipFill>
        <p:spPr>
          <a:xfrm>
            <a:off x="2568103" y="932031"/>
            <a:ext cx="6869855" cy="4024031"/>
          </a:xfrm>
          <a:prstGeom prst="rect">
            <a:avLst/>
          </a:prstGeom>
        </p:spPr>
      </p:pic>
      <p:sp>
        <p:nvSpPr>
          <p:cNvPr id="4" name="CuadroTexto 3"/>
          <p:cNvSpPr txBox="1"/>
          <p:nvPr/>
        </p:nvSpPr>
        <p:spPr>
          <a:xfrm rot="10800000" flipV="1">
            <a:off x="194552" y="5165227"/>
            <a:ext cx="5700409" cy="1384995"/>
          </a:xfrm>
          <a:prstGeom prst="rect">
            <a:avLst/>
          </a:prstGeom>
          <a:noFill/>
          <a:ln>
            <a:solidFill>
              <a:schemeClr val="accent1"/>
            </a:solidFill>
          </a:ln>
        </p:spPr>
        <p:txBody>
          <a:bodyPr wrap="square" rtlCol="0">
            <a:spAutoFit/>
          </a:bodyPr>
          <a:lstStyle/>
          <a:p>
            <a:pPr algn="just"/>
            <a:r>
              <a:rPr lang="es-ES" sz="2800" dirty="0"/>
              <a:t>Cada vez que cambia la condición lógica de la entrada, la fase de salida también cambia.</a:t>
            </a:r>
          </a:p>
        </p:txBody>
      </p:sp>
      <p:sp>
        <p:nvSpPr>
          <p:cNvPr id="7" name="CuadroTexto 6"/>
          <p:cNvSpPr txBox="1"/>
          <p:nvPr/>
        </p:nvSpPr>
        <p:spPr>
          <a:xfrm rot="10800000" flipV="1">
            <a:off x="6008450" y="5377430"/>
            <a:ext cx="5256180" cy="954107"/>
          </a:xfrm>
          <a:prstGeom prst="rect">
            <a:avLst/>
          </a:prstGeom>
          <a:noFill/>
          <a:ln>
            <a:solidFill>
              <a:schemeClr val="accent1"/>
            </a:solidFill>
          </a:ln>
        </p:spPr>
        <p:txBody>
          <a:bodyPr wrap="square" rtlCol="0">
            <a:spAutoFit/>
          </a:bodyPr>
          <a:lstStyle/>
          <a:p>
            <a:pPr algn="just"/>
            <a:r>
              <a:rPr lang="es-ES" sz="2800" dirty="0"/>
              <a:t>La tasa de salida(baudio) es igual a la tasa de entrada (bps)</a:t>
            </a:r>
          </a:p>
        </p:txBody>
      </p:sp>
    </p:spTree>
    <p:extLst>
      <p:ext uri="{BB962C8B-B14F-4D97-AF65-F5344CB8AC3E}">
        <p14:creationId xmlns:p14="http://schemas.microsoft.com/office/powerpoint/2010/main" val="22467433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a:off x="3856712" y="-168650"/>
            <a:ext cx="5832036" cy="1143000"/>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CO" dirty="0">
                <a:solidFill>
                  <a:schemeClr val="accent1"/>
                </a:solidFill>
              </a:rPr>
              <a:t>Ancho de banda en PSK</a:t>
            </a:r>
          </a:p>
        </p:txBody>
      </p:sp>
      <p:sp>
        <p:nvSpPr>
          <p:cNvPr id="2" name="Marcador de número de diapositiva 1"/>
          <p:cNvSpPr>
            <a:spLocks noGrp="1"/>
          </p:cNvSpPr>
          <p:nvPr>
            <p:ph type="sldNum" sz="quarter" idx="12"/>
          </p:nvPr>
        </p:nvSpPr>
        <p:spPr/>
        <p:txBody>
          <a:bodyPr/>
          <a:lstStyle/>
          <a:p>
            <a:fld id="{035029C6-B4AB-4AAA-9189-174FC6801F95}" type="slidenum">
              <a:rPr lang="es-CO" smtClean="0"/>
              <a:t>12</a:t>
            </a:fld>
            <a:endParaRPr lang="es-CO"/>
          </a:p>
        </p:txBody>
      </p:sp>
      <p:pic>
        <p:nvPicPr>
          <p:cNvPr id="3" name="Imagen 2"/>
          <p:cNvPicPr>
            <a:picLocks noChangeAspect="1"/>
          </p:cNvPicPr>
          <p:nvPr/>
        </p:nvPicPr>
        <p:blipFill>
          <a:blip r:embed="rId3"/>
          <a:stretch>
            <a:fillRect/>
          </a:stretch>
        </p:blipFill>
        <p:spPr>
          <a:xfrm>
            <a:off x="2568103" y="932031"/>
            <a:ext cx="6869855" cy="4024031"/>
          </a:xfrm>
          <a:prstGeom prst="rect">
            <a:avLst/>
          </a:prstGeom>
        </p:spPr>
      </p:pic>
      <mc:AlternateContent xmlns:mc="http://schemas.openxmlformats.org/markup-compatibility/2006" xmlns:a14="http://schemas.microsoft.com/office/drawing/2010/main">
        <mc:Choice Requires="a14">
          <p:sp>
            <p:nvSpPr>
              <p:cNvPr id="4" name="CuadroTexto 3"/>
              <p:cNvSpPr txBox="1"/>
              <p:nvPr/>
            </p:nvSpPr>
            <p:spPr>
              <a:xfrm rot="10800000" flipV="1">
                <a:off x="7957225" y="5226868"/>
                <a:ext cx="2101174" cy="1339534"/>
              </a:xfrm>
              <a:prstGeom prst="rect">
                <a:avLst/>
              </a:prstGeom>
              <a:noFill/>
              <a:ln>
                <a:solidFill>
                  <a:schemeClr val="accent1"/>
                </a:solidFill>
              </a:ln>
            </p:spPr>
            <p:txBody>
              <a:bodyPr wrap="square" rtlCol="0">
                <a:spAutoFit/>
              </a:bodyPr>
              <a:lstStyle/>
              <a:p>
                <a:pPr algn="just"/>
                <a14:m>
                  <m:oMathPara xmlns:m="http://schemas.openxmlformats.org/officeDocument/2006/math">
                    <m:oMathParaPr>
                      <m:jc m:val="centerGroup"/>
                    </m:oMathParaPr>
                    <m:oMath xmlns:m="http://schemas.openxmlformats.org/officeDocument/2006/math">
                      <m:sSub>
                        <m:sSubPr>
                          <m:ctrlPr>
                            <a:rPr lang="es-ES" sz="2800" i="1" smtClean="0">
                              <a:latin typeface="Cambria Math" panose="02040503050406030204" pitchFamily="18" charset="0"/>
                            </a:rPr>
                          </m:ctrlPr>
                        </m:sSubPr>
                        <m:e>
                          <m:r>
                            <a:rPr lang="es-ES" sz="2800" b="0" i="1" smtClean="0">
                              <a:latin typeface="Cambria Math" panose="02040503050406030204" pitchFamily="18" charset="0"/>
                            </a:rPr>
                            <m:t>𝑓</m:t>
                          </m:r>
                        </m:e>
                        <m:sub>
                          <m:r>
                            <a:rPr lang="es-ES" sz="2800" b="0" i="1" smtClean="0">
                              <a:latin typeface="Cambria Math" panose="02040503050406030204" pitchFamily="18" charset="0"/>
                            </a:rPr>
                            <m:t>𝑎</m:t>
                          </m:r>
                        </m:sub>
                      </m:sSub>
                      <m:r>
                        <a:rPr lang="es-ES" sz="2800" b="0" i="1" smtClean="0">
                          <a:latin typeface="Cambria Math" panose="02040503050406030204" pitchFamily="18" charset="0"/>
                        </a:rPr>
                        <m:t>=</m:t>
                      </m:r>
                      <m:f>
                        <m:fPr>
                          <m:ctrlPr>
                            <a:rPr lang="es-ES" sz="2800" b="0" i="1" smtClean="0">
                              <a:latin typeface="Cambria Math" panose="02040503050406030204" pitchFamily="18" charset="0"/>
                            </a:rPr>
                          </m:ctrlPr>
                        </m:fPr>
                        <m:num>
                          <m:sSub>
                            <m:sSubPr>
                              <m:ctrlPr>
                                <a:rPr lang="es-ES" sz="2800" i="1" smtClean="0">
                                  <a:latin typeface="Cambria Math" panose="02040503050406030204" pitchFamily="18" charset="0"/>
                                </a:rPr>
                              </m:ctrlPr>
                            </m:sSubPr>
                            <m:e>
                              <m:r>
                                <a:rPr lang="es-ES" sz="2800" b="0" i="1" smtClean="0">
                                  <a:latin typeface="Cambria Math" panose="02040503050406030204" pitchFamily="18" charset="0"/>
                                </a:rPr>
                                <m:t>𝑓</m:t>
                              </m:r>
                            </m:e>
                            <m:sub>
                              <m:r>
                                <a:rPr lang="es-ES" sz="2800" b="0" i="1" smtClean="0">
                                  <a:latin typeface="Cambria Math" panose="02040503050406030204" pitchFamily="18" charset="0"/>
                                </a:rPr>
                                <m:t>𝑏</m:t>
                              </m:r>
                            </m:sub>
                          </m:sSub>
                        </m:num>
                        <m:den>
                          <m:r>
                            <a:rPr lang="es-ES" sz="2800" b="0" i="1" smtClean="0">
                              <a:latin typeface="Cambria Math" panose="02040503050406030204" pitchFamily="18" charset="0"/>
                            </a:rPr>
                            <m:t>2</m:t>
                          </m:r>
                        </m:den>
                      </m:f>
                    </m:oMath>
                  </m:oMathPara>
                </a14:m>
                <a:endParaRPr lang="es-ES" sz="2800" b="0" dirty="0"/>
              </a:p>
              <a:p>
                <a:pPr algn="just"/>
                <a14:m>
                  <m:oMathPara xmlns:m="http://schemas.openxmlformats.org/officeDocument/2006/math">
                    <m:oMathParaPr>
                      <m:jc m:val="centerGroup"/>
                    </m:oMathParaPr>
                    <m:oMath xmlns:m="http://schemas.openxmlformats.org/officeDocument/2006/math">
                      <m:r>
                        <a:rPr lang="es-ES" sz="2800" b="0" i="1" smtClean="0">
                          <a:latin typeface="Cambria Math" panose="02040503050406030204" pitchFamily="18" charset="0"/>
                        </a:rPr>
                        <m:t>𝐵</m:t>
                      </m:r>
                      <m:r>
                        <a:rPr lang="es-ES" sz="2800" b="0" i="1" smtClean="0">
                          <a:latin typeface="Cambria Math" panose="02040503050406030204" pitchFamily="18" charset="0"/>
                        </a:rPr>
                        <m:t>=</m:t>
                      </m:r>
                      <m:sSub>
                        <m:sSubPr>
                          <m:ctrlPr>
                            <a:rPr lang="es-ES" sz="2800" b="0" i="1" smtClean="0">
                              <a:latin typeface="Cambria Math" panose="02040503050406030204" pitchFamily="18" charset="0"/>
                            </a:rPr>
                          </m:ctrlPr>
                        </m:sSubPr>
                        <m:e>
                          <m:r>
                            <a:rPr lang="es-ES" sz="2800" b="0" i="1" smtClean="0">
                              <a:latin typeface="Cambria Math" panose="02040503050406030204" pitchFamily="18" charset="0"/>
                            </a:rPr>
                            <m:t>𝑓</m:t>
                          </m:r>
                        </m:e>
                        <m:sub>
                          <m:r>
                            <a:rPr lang="es-ES" sz="2800" b="0" i="1" smtClean="0">
                              <a:latin typeface="Cambria Math" panose="02040503050406030204" pitchFamily="18" charset="0"/>
                            </a:rPr>
                            <m:t>𝑏</m:t>
                          </m:r>
                        </m:sub>
                      </m:sSub>
                    </m:oMath>
                  </m:oMathPara>
                </a14:m>
                <a:endParaRPr lang="es-ES" sz="2800" dirty="0"/>
              </a:p>
            </p:txBody>
          </p:sp>
        </mc:Choice>
        <mc:Fallback xmlns="">
          <p:sp>
            <p:nvSpPr>
              <p:cNvPr id="4" name="CuadroTexto 3"/>
              <p:cNvSpPr txBox="1">
                <a:spLocks noRot="1" noChangeAspect="1" noMove="1" noResize="1" noEditPoints="1" noAdjustHandles="1" noChangeArrowheads="1" noChangeShapeType="1" noTextEdit="1"/>
              </p:cNvSpPr>
              <p:nvPr/>
            </p:nvSpPr>
            <p:spPr>
              <a:xfrm rot="10800000" flipV="1">
                <a:off x="7957225" y="5226868"/>
                <a:ext cx="2101174" cy="1339534"/>
              </a:xfrm>
              <a:prstGeom prst="rect">
                <a:avLst/>
              </a:prstGeom>
              <a:blipFill rotWithShape="0">
                <a:blip r:embed="rId4"/>
                <a:stretch>
                  <a:fillRect/>
                </a:stretch>
              </a:blipFill>
              <a:ln>
                <a:solidFill>
                  <a:schemeClr val="accent1"/>
                </a:solidFill>
              </a:ln>
            </p:spPr>
            <p:txBody>
              <a:bodyPr/>
              <a:lstStyle/>
              <a:p>
                <a:r>
                  <a:rPr lang="es-ES">
                    <a:noFill/>
                  </a:rPr>
                  <a:t> </a:t>
                </a:r>
              </a:p>
            </p:txBody>
          </p:sp>
        </mc:Fallback>
      </mc:AlternateContent>
      <p:sp>
        <p:nvSpPr>
          <p:cNvPr id="6" name="CuadroTexto 5"/>
          <p:cNvSpPr txBox="1"/>
          <p:nvPr/>
        </p:nvSpPr>
        <p:spPr>
          <a:xfrm>
            <a:off x="544749" y="5428034"/>
            <a:ext cx="7081736" cy="954107"/>
          </a:xfrm>
          <a:prstGeom prst="rect">
            <a:avLst/>
          </a:prstGeom>
          <a:noFill/>
        </p:spPr>
        <p:txBody>
          <a:bodyPr wrap="square" rtlCol="0">
            <a:spAutoFit/>
          </a:bodyPr>
          <a:lstStyle/>
          <a:p>
            <a:pPr algn="just"/>
            <a:r>
              <a:rPr lang="es-ES" sz="2800" dirty="0"/>
              <a:t>La frecuencia fundamental (fa) es igual a la mitad de la tasa de bits</a:t>
            </a:r>
          </a:p>
        </p:txBody>
      </p:sp>
    </p:spTree>
    <p:extLst>
      <p:ext uri="{BB962C8B-B14F-4D97-AF65-F5344CB8AC3E}">
        <p14:creationId xmlns:p14="http://schemas.microsoft.com/office/powerpoint/2010/main" val="32476956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a:off x="4868389" y="0"/>
            <a:ext cx="5832036" cy="1143000"/>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CO" dirty="0">
                <a:solidFill>
                  <a:schemeClr val="accent1"/>
                </a:solidFill>
              </a:rPr>
              <a:t>EJERCICIO</a:t>
            </a:r>
          </a:p>
        </p:txBody>
      </p:sp>
      <p:sp>
        <p:nvSpPr>
          <p:cNvPr id="2" name="Marcador de número de diapositiva 1"/>
          <p:cNvSpPr>
            <a:spLocks noGrp="1"/>
          </p:cNvSpPr>
          <p:nvPr>
            <p:ph type="sldNum" sz="quarter" idx="12"/>
          </p:nvPr>
        </p:nvSpPr>
        <p:spPr/>
        <p:txBody>
          <a:bodyPr/>
          <a:lstStyle/>
          <a:p>
            <a:fld id="{035029C6-B4AB-4AAA-9189-174FC6801F95}" type="slidenum">
              <a:rPr lang="es-CO" smtClean="0"/>
              <a:t>13</a:t>
            </a:fld>
            <a:endParaRPr lang="es-CO"/>
          </a:p>
        </p:txBody>
      </p:sp>
      <p:sp>
        <p:nvSpPr>
          <p:cNvPr id="6" name="CuadroTexto 5"/>
          <p:cNvSpPr txBox="1"/>
          <p:nvPr/>
        </p:nvSpPr>
        <p:spPr>
          <a:xfrm>
            <a:off x="797668" y="1361872"/>
            <a:ext cx="10330775" cy="1815882"/>
          </a:xfrm>
          <a:prstGeom prst="rect">
            <a:avLst/>
          </a:prstGeom>
          <a:noFill/>
        </p:spPr>
        <p:txBody>
          <a:bodyPr wrap="square" rtlCol="0">
            <a:spAutoFit/>
          </a:bodyPr>
          <a:lstStyle/>
          <a:p>
            <a:pPr algn="just"/>
            <a:r>
              <a:rPr lang="es-ES" sz="2800" dirty="0"/>
              <a:t>Para un modulador BPSK con una frecuencia de portadora de 70 MHz y un tasa de entrada de 10Mbps, determine el máximo y mínimo de las frecuencias laterales, dibuje el espectro de salida, determine el ancho de banda y calcule el baudio.</a:t>
            </a:r>
          </a:p>
        </p:txBody>
      </p:sp>
    </p:spTree>
    <p:extLst>
      <p:ext uri="{BB962C8B-B14F-4D97-AF65-F5344CB8AC3E}">
        <p14:creationId xmlns:p14="http://schemas.microsoft.com/office/powerpoint/2010/main" val="38617804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a:off x="2081719" y="0"/>
            <a:ext cx="8618706" cy="1143000"/>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CO" dirty="0" err="1">
                <a:solidFill>
                  <a:schemeClr val="accent1"/>
                </a:solidFill>
              </a:rPr>
              <a:t>Quaternary</a:t>
            </a:r>
            <a:r>
              <a:rPr lang="es-CO" dirty="0">
                <a:solidFill>
                  <a:schemeClr val="accent1"/>
                </a:solidFill>
              </a:rPr>
              <a:t> </a:t>
            </a:r>
            <a:r>
              <a:rPr lang="es-CO" dirty="0" err="1">
                <a:solidFill>
                  <a:schemeClr val="accent1"/>
                </a:solidFill>
              </a:rPr>
              <a:t>Phase-Shift</a:t>
            </a:r>
            <a:r>
              <a:rPr lang="es-CO" dirty="0">
                <a:solidFill>
                  <a:schemeClr val="accent1"/>
                </a:solidFill>
              </a:rPr>
              <a:t> </a:t>
            </a:r>
            <a:r>
              <a:rPr lang="es-CO" dirty="0" err="1">
                <a:solidFill>
                  <a:schemeClr val="accent1"/>
                </a:solidFill>
              </a:rPr>
              <a:t>Keying</a:t>
            </a:r>
            <a:r>
              <a:rPr lang="es-CO" dirty="0">
                <a:solidFill>
                  <a:schemeClr val="accent1"/>
                </a:solidFill>
              </a:rPr>
              <a:t> (QPSK)</a:t>
            </a:r>
          </a:p>
        </p:txBody>
      </p:sp>
      <p:sp>
        <p:nvSpPr>
          <p:cNvPr id="2" name="Marcador de número de diapositiva 1"/>
          <p:cNvSpPr>
            <a:spLocks noGrp="1"/>
          </p:cNvSpPr>
          <p:nvPr>
            <p:ph type="sldNum" sz="quarter" idx="12"/>
          </p:nvPr>
        </p:nvSpPr>
        <p:spPr/>
        <p:txBody>
          <a:bodyPr/>
          <a:lstStyle/>
          <a:p>
            <a:fld id="{035029C6-B4AB-4AAA-9189-174FC6801F95}" type="slidenum">
              <a:rPr lang="es-CO" smtClean="0"/>
              <a:t>14</a:t>
            </a:fld>
            <a:endParaRPr lang="es-CO"/>
          </a:p>
        </p:txBody>
      </p:sp>
      <p:sp>
        <p:nvSpPr>
          <p:cNvPr id="6" name="CuadroTexto 5"/>
          <p:cNvSpPr txBox="1"/>
          <p:nvPr/>
        </p:nvSpPr>
        <p:spPr>
          <a:xfrm>
            <a:off x="797668" y="1361872"/>
            <a:ext cx="10330775" cy="4401205"/>
          </a:xfrm>
          <a:prstGeom prst="rect">
            <a:avLst/>
          </a:prstGeom>
          <a:noFill/>
        </p:spPr>
        <p:txBody>
          <a:bodyPr wrap="square" rtlCol="0">
            <a:spAutoFit/>
          </a:bodyPr>
          <a:lstStyle/>
          <a:p>
            <a:pPr algn="just"/>
            <a:r>
              <a:rPr lang="es-ES" sz="2800" dirty="0"/>
              <a:t>QPSK es un esquema de modulación M-</a:t>
            </a:r>
            <a:r>
              <a:rPr lang="es-ES" sz="2800" dirty="0" err="1"/>
              <a:t>ary</a:t>
            </a:r>
            <a:r>
              <a:rPr lang="es-ES" sz="2800" dirty="0"/>
              <a:t> donde N=2 y M=4.</a:t>
            </a:r>
          </a:p>
          <a:p>
            <a:pPr algn="just"/>
            <a:endParaRPr lang="es-ES" sz="2800" dirty="0"/>
          </a:p>
          <a:p>
            <a:pPr algn="just"/>
            <a:r>
              <a:rPr lang="es-ES" sz="2800" dirty="0"/>
              <a:t>Tiene cuatro fases de salida posibles para una sola frecuencia portadora. Para que existan las cuatro fases de salida es necesario que existan cuatro condiciones de entrada diferentes, por tanto se acuden a los </a:t>
            </a:r>
            <a:r>
              <a:rPr lang="es-ES" sz="2800" u="sng" dirty="0" err="1"/>
              <a:t>dibits</a:t>
            </a:r>
            <a:r>
              <a:rPr lang="es-ES" sz="2800" dirty="0"/>
              <a:t> que son agrupaciones de dos bits:</a:t>
            </a:r>
          </a:p>
          <a:p>
            <a:pPr algn="just"/>
            <a:endParaRPr lang="es-ES" sz="2800" dirty="0"/>
          </a:p>
          <a:p>
            <a:pPr algn="ctr"/>
            <a:r>
              <a:rPr lang="es-ES" sz="2800" dirty="0"/>
              <a:t>00, 01, 10, 11    </a:t>
            </a:r>
            <a:r>
              <a:rPr lang="es-ES" sz="2800" dirty="0">
                <a:sym typeface="Wingdings" panose="05000000000000000000" pitchFamily="2" charset="2"/>
              </a:rPr>
              <a:t>       +45º, +135º, -45º, -135º</a:t>
            </a:r>
            <a:endParaRPr lang="es-ES" sz="2800" dirty="0"/>
          </a:p>
        </p:txBody>
      </p:sp>
      <p:sp>
        <p:nvSpPr>
          <p:cNvPr id="3" name="CuadroTexto 2"/>
          <p:cNvSpPr txBox="1"/>
          <p:nvPr/>
        </p:nvSpPr>
        <p:spPr>
          <a:xfrm>
            <a:off x="350197" y="5972782"/>
            <a:ext cx="11206264" cy="646331"/>
          </a:xfrm>
          <a:prstGeom prst="rect">
            <a:avLst/>
          </a:prstGeom>
          <a:noFill/>
        </p:spPr>
        <p:txBody>
          <a:bodyPr wrap="square" rtlCol="0">
            <a:spAutoFit/>
          </a:bodyPr>
          <a:lstStyle/>
          <a:p>
            <a:r>
              <a:rPr lang="es-ES" dirty="0"/>
              <a:t>Por cada dos bits en el modulador, ocurre un solo cambio en la salida, la tasa de cambio de la salida (baudio) es igual a la mitad de la tasa de entrada (bps)</a:t>
            </a:r>
          </a:p>
        </p:txBody>
      </p:sp>
    </p:spTree>
    <p:extLst>
      <p:ext uri="{BB962C8B-B14F-4D97-AF65-F5344CB8AC3E}">
        <p14:creationId xmlns:p14="http://schemas.microsoft.com/office/powerpoint/2010/main" val="42747615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a:off x="2081719" y="0"/>
            <a:ext cx="8618706" cy="1143000"/>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CO" dirty="0" err="1">
                <a:solidFill>
                  <a:schemeClr val="accent1"/>
                </a:solidFill>
              </a:rPr>
              <a:t>Quaternary</a:t>
            </a:r>
            <a:r>
              <a:rPr lang="es-CO" dirty="0">
                <a:solidFill>
                  <a:schemeClr val="accent1"/>
                </a:solidFill>
              </a:rPr>
              <a:t> </a:t>
            </a:r>
            <a:r>
              <a:rPr lang="es-CO" dirty="0" err="1">
                <a:solidFill>
                  <a:schemeClr val="accent1"/>
                </a:solidFill>
              </a:rPr>
              <a:t>Phase-Shift</a:t>
            </a:r>
            <a:r>
              <a:rPr lang="es-CO" dirty="0">
                <a:solidFill>
                  <a:schemeClr val="accent1"/>
                </a:solidFill>
              </a:rPr>
              <a:t> </a:t>
            </a:r>
            <a:r>
              <a:rPr lang="es-CO" dirty="0" err="1">
                <a:solidFill>
                  <a:schemeClr val="accent1"/>
                </a:solidFill>
              </a:rPr>
              <a:t>Keying</a:t>
            </a:r>
            <a:r>
              <a:rPr lang="es-CO" dirty="0">
                <a:solidFill>
                  <a:schemeClr val="accent1"/>
                </a:solidFill>
              </a:rPr>
              <a:t> (QPSK)</a:t>
            </a:r>
          </a:p>
        </p:txBody>
      </p:sp>
      <p:sp>
        <p:nvSpPr>
          <p:cNvPr id="2" name="Marcador de número de diapositiva 1"/>
          <p:cNvSpPr>
            <a:spLocks noGrp="1"/>
          </p:cNvSpPr>
          <p:nvPr>
            <p:ph type="sldNum" sz="quarter" idx="12"/>
          </p:nvPr>
        </p:nvSpPr>
        <p:spPr/>
        <p:txBody>
          <a:bodyPr/>
          <a:lstStyle/>
          <a:p>
            <a:fld id="{035029C6-B4AB-4AAA-9189-174FC6801F95}" type="slidenum">
              <a:rPr lang="es-CO" smtClean="0"/>
              <a:t>15</a:t>
            </a:fld>
            <a:endParaRPr lang="es-CO"/>
          </a:p>
        </p:txBody>
      </p:sp>
      <p:sp>
        <p:nvSpPr>
          <p:cNvPr id="6" name="CuadroTexto 5"/>
          <p:cNvSpPr txBox="1"/>
          <p:nvPr/>
        </p:nvSpPr>
        <p:spPr>
          <a:xfrm>
            <a:off x="272376" y="1459149"/>
            <a:ext cx="3813242" cy="1384995"/>
          </a:xfrm>
          <a:prstGeom prst="rect">
            <a:avLst/>
          </a:prstGeom>
          <a:noFill/>
          <a:ln>
            <a:solidFill>
              <a:schemeClr val="accent1"/>
            </a:solidFill>
          </a:ln>
        </p:spPr>
        <p:txBody>
          <a:bodyPr wrap="square" rtlCol="0">
            <a:spAutoFit/>
          </a:bodyPr>
          <a:lstStyle/>
          <a:p>
            <a:pPr algn="just"/>
            <a:r>
              <a:rPr lang="es-ES" sz="2800" dirty="0"/>
              <a:t>Canal I (in-</a:t>
            </a:r>
            <a:r>
              <a:rPr lang="es-ES" sz="2800" dirty="0" err="1"/>
              <a:t>phase</a:t>
            </a:r>
            <a:r>
              <a:rPr lang="es-ES" sz="2800" dirty="0"/>
              <a:t>)</a:t>
            </a:r>
          </a:p>
          <a:p>
            <a:pPr algn="just"/>
            <a:endParaRPr lang="es-ES" sz="2800" dirty="0"/>
          </a:p>
          <a:p>
            <a:pPr algn="just"/>
            <a:r>
              <a:rPr lang="es-ES" sz="2800" dirty="0"/>
              <a:t>Canal Q (</a:t>
            </a:r>
            <a:r>
              <a:rPr lang="es-ES" sz="2800" dirty="0" err="1"/>
              <a:t>Quadrature</a:t>
            </a:r>
            <a:r>
              <a:rPr lang="es-ES" sz="2800" dirty="0"/>
              <a:t>)</a:t>
            </a:r>
          </a:p>
        </p:txBody>
      </p:sp>
      <p:pic>
        <p:nvPicPr>
          <p:cNvPr id="3" name="Imagen 2"/>
          <p:cNvPicPr>
            <a:picLocks noChangeAspect="1"/>
          </p:cNvPicPr>
          <p:nvPr/>
        </p:nvPicPr>
        <p:blipFill>
          <a:blip r:embed="rId3"/>
          <a:stretch>
            <a:fillRect/>
          </a:stretch>
        </p:blipFill>
        <p:spPr>
          <a:xfrm>
            <a:off x="4299627" y="1187786"/>
            <a:ext cx="7676440" cy="5026647"/>
          </a:xfrm>
          <a:prstGeom prst="rect">
            <a:avLst/>
          </a:prstGeom>
        </p:spPr>
      </p:pic>
      <mc:AlternateContent xmlns:mc="http://schemas.openxmlformats.org/markup-compatibility/2006" xmlns:a14="http://schemas.microsoft.com/office/drawing/2010/main">
        <mc:Choice Requires="a14">
          <p:sp>
            <p:nvSpPr>
              <p:cNvPr id="7" name="CuadroTexto 6"/>
              <p:cNvSpPr txBox="1"/>
              <p:nvPr/>
            </p:nvSpPr>
            <p:spPr>
              <a:xfrm>
                <a:off x="269134" y="2953966"/>
                <a:ext cx="3813242" cy="3539430"/>
              </a:xfrm>
              <a:prstGeom prst="rect">
                <a:avLst/>
              </a:prstGeom>
              <a:noFill/>
              <a:ln>
                <a:solidFill>
                  <a:schemeClr val="accent1"/>
                </a:solidFill>
              </a:ln>
            </p:spPr>
            <p:txBody>
              <a:bodyPr wrap="square" rtlCol="0">
                <a:spAutoFit/>
              </a:bodyPr>
              <a:lstStyle/>
              <a:p>
                <a:pPr algn="just"/>
                <a:r>
                  <a:rPr lang="es-ES" sz="2800" dirty="0"/>
                  <a:t>Hay cuatro posibles </a:t>
                </a:r>
                <a:r>
                  <a:rPr lang="es-ES" sz="2800" dirty="0" err="1"/>
                  <a:t>fasores</a:t>
                </a:r>
                <a:r>
                  <a:rPr lang="es-ES" sz="2800" dirty="0"/>
                  <a:t> resultantes:</a:t>
                </a:r>
              </a:p>
              <a:p>
                <a:pPr algn="just"/>
                <a:endParaRPr lang="es-ES" sz="2800" dirty="0"/>
              </a:p>
              <a:p>
                <a:pPr algn="just"/>
                <a14:m>
                  <m:oMathPara xmlns:m="http://schemas.openxmlformats.org/officeDocument/2006/math">
                    <m:oMathParaPr>
                      <m:jc m:val="centerGroup"/>
                    </m:oMathParaPr>
                    <m:oMath xmlns:m="http://schemas.openxmlformats.org/officeDocument/2006/math">
                      <m:r>
                        <a:rPr lang="es-ES" sz="2800" b="0" i="1" smtClean="0">
                          <a:latin typeface="Cambria Math" panose="02040503050406030204" pitchFamily="18" charset="0"/>
                        </a:rPr>
                        <m:t>+</m:t>
                      </m:r>
                      <m:r>
                        <a:rPr lang="es-ES" sz="2800" b="0" i="1" smtClean="0">
                          <a:latin typeface="Cambria Math" panose="02040503050406030204" pitchFamily="18" charset="0"/>
                        </a:rPr>
                        <m:t>𝑠𝑒𝑛</m:t>
                      </m:r>
                      <m:sSub>
                        <m:sSubPr>
                          <m:ctrlPr>
                            <a:rPr lang="es-ES" sz="2800" b="0" i="1" smtClean="0">
                              <a:latin typeface="Cambria Math" panose="02040503050406030204" pitchFamily="18" charset="0"/>
                            </a:rPr>
                          </m:ctrlPr>
                        </m:sSubPr>
                        <m:e>
                          <m:r>
                            <a:rPr lang="es-ES" sz="2800" b="0" i="1" smtClean="0">
                              <a:latin typeface="Cambria Math" panose="02040503050406030204" pitchFamily="18" charset="0"/>
                              <a:ea typeface="Cambria Math" panose="02040503050406030204" pitchFamily="18" charset="0"/>
                            </a:rPr>
                            <m:t>𝜔</m:t>
                          </m:r>
                        </m:e>
                        <m:sub>
                          <m:r>
                            <a:rPr lang="es-ES" sz="2800" b="0" i="1" smtClean="0">
                              <a:latin typeface="Cambria Math" panose="02040503050406030204" pitchFamily="18" charset="0"/>
                            </a:rPr>
                            <m:t>𝑐</m:t>
                          </m:r>
                        </m:sub>
                      </m:sSub>
                      <m:r>
                        <a:rPr lang="es-ES" sz="2800" b="0" i="1" smtClean="0">
                          <a:latin typeface="Cambria Math" panose="02040503050406030204" pitchFamily="18" charset="0"/>
                        </a:rPr>
                        <m:t>𝑡</m:t>
                      </m:r>
                      <m:r>
                        <a:rPr lang="es-ES" sz="2800" b="0" i="1" smtClean="0">
                          <a:latin typeface="Cambria Math" panose="02040503050406030204" pitchFamily="18" charset="0"/>
                        </a:rPr>
                        <m:t>+</m:t>
                      </m:r>
                      <m:r>
                        <a:rPr lang="es-ES" sz="2800" b="0" i="1" smtClean="0">
                          <a:latin typeface="Cambria Math" panose="02040503050406030204" pitchFamily="18" charset="0"/>
                        </a:rPr>
                        <m:t>𝑐𝑜𝑠</m:t>
                      </m:r>
                      <m:sSub>
                        <m:sSubPr>
                          <m:ctrlPr>
                            <a:rPr lang="es-ES" sz="2800" i="1">
                              <a:latin typeface="Cambria Math" panose="02040503050406030204" pitchFamily="18" charset="0"/>
                            </a:rPr>
                          </m:ctrlPr>
                        </m:sSubPr>
                        <m:e>
                          <m:r>
                            <a:rPr lang="es-ES" sz="2800" i="1">
                              <a:latin typeface="Cambria Math" panose="02040503050406030204" pitchFamily="18" charset="0"/>
                              <a:ea typeface="Cambria Math" panose="02040503050406030204" pitchFamily="18" charset="0"/>
                            </a:rPr>
                            <m:t>𝜔</m:t>
                          </m:r>
                        </m:e>
                        <m:sub>
                          <m:r>
                            <a:rPr lang="es-ES" sz="2800" i="1">
                              <a:latin typeface="Cambria Math" panose="02040503050406030204" pitchFamily="18" charset="0"/>
                            </a:rPr>
                            <m:t>𝑐</m:t>
                          </m:r>
                        </m:sub>
                      </m:sSub>
                      <m:r>
                        <a:rPr lang="es-ES" sz="2800" i="1">
                          <a:latin typeface="Cambria Math" panose="02040503050406030204" pitchFamily="18" charset="0"/>
                        </a:rPr>
                        <m:t>𝑡</m:t>
                      </m:r>
                    </m:oMath>
                  </m:oMathPara>
                </a14:m>
                <a:endParaRPr lang="es-ES" sz="2800" dirty="0"/>
              </a:p>
              <a:p>
                <a:pPr algn="just"/>
                <a14:m>
                  <m:oMathPara xmlns:m="http://schemas.openxmlformats.org/officeDocument/2006/math">
                    <m:oMathParaPr>
                      <m:jc m:val="centerGroup"/>
                    </m:oMathParaPr>
                    <m:oMath xmlns:m="http://schemas.openxmlformats.org/officeDocument/2006/math">
                      <m:r>
                        <a:rPr lang="es-ES" sz="2800" i="1">
                          <a:latin typeface="Cambria Math" panose="02040503050406030204" pitchFamily="18" charset="0"/>
                        </a:rPr>
                        <m:t>+</m:t>
                      </m:r>
                      <m:r>
                        <a:rPr lang="es-ES" sz="2800" i="1">
                          <a:latin typeface="Cambria Math" panose="02040503050406030204" pitchFamily="18" charset="0"/>
                        </a:rPr>
                        <m:t>𝑠𝑒𝑛</m:t>
                      </m:r>
                      <m:sSub>
                        <m:sSubPr>
                          <m:ctrlPr>
                            <a:rPr lang="es-ES" sz="2800" i="1">
                              <a:latin typeface="Cambria Math" panose="02040503050406030204" pitchFamily="18" charset="0"/>
                            </a:rPr>
                          </m:ctrlPr>
                        </m:sSubPr>
                        <m:e>
                          <m:r>
                            <a:rPr lang="es-ES" sz="2800" i="1">
                              <a:latin typeface="Cambria Math" panose="02040503050406030204" pitchFamily="18" charset="0"/>
                              <a:ea typeface="Cambria Math" panose="02040503050406030204" pitchFamily="18" charset="0"/>
                            </a:rPr>
                            <m:t>𝜔</m:t>
                          </m:r>
                        </m:e>
                        <m:sub>
                          <m:r>
                            <a:rPr lang="es-ES" sz="2800" i="1">
                              <a:latin typeface="Cambria Math" panose="02040503050406030204" pitchFamily="18" charset="0"/>
                            </a:rPr>
                            <m:t>𝑐</m:t>
                          </m:r>
                        </m:sub>
                      </m:sSub>
                      <m:r>
                        <a:rPr lang="es-ES" sz="2800" i="1">
                          <a:latin typeface="Cambria Math" panose="02040503050406030204" pitchFamily="18" charset="0"/>
                        </a:rPr>
                        <m:t>𝑡</m:t>
                      </m:r>
                      <m:r>
                        <a:rPr lang="es-ES" sz="2800" b="0" i="1" smtClean="0">
                          <a:latin typeface="Cambria Math" panose="02040503050406030204" pitchFamily="18" charset="0"/>
                        </a:rPr>
                        <m:t>−</m:t>
                      </m:r>
                      <m:r>
                        <a:rPr lang="es-ES" sz="2800" i="1">
                          <a:latin typeface="Cambria Math" panose="02040503050406030204" pitchFamily="18" charset="0"/>
                        </a:rPr>
                        <m:t>𝑐𝑜𝑠</m:t>
                      </m:r>
                      <m:sSub>
                        <m:sSubPr>
                          <m:ctrlPr>
                            <a:rPr lang="es-ES" sz="2800" i="1">
                              <a:latin typeface="Cambria Math" panose="02040503050406030204" pitchFamily="18" charset="0"/>
                            </a:rPr>
                          </m:ctrlPr>
                        </m:sSubPr>
                        <m:e>
                          <m:r>
                            <a:rPr lang="es-ES" sz="2800" i="1">
                              <a:latin typeface="Cambria Math" panose="02040503050406030204" pitchFamily="18" charset="0"/>
                              <a:ea typeface="Cambria Math" panose="02040503050406030204" pitchFamily="18" charset="0"/>
                            </a:rPr>
                            <m:t>𝜔</m:t>
                          </m:r>
                        </m:e>
                        <m:sub>
                          <m:r>
                            <a:rPr lang="es-ES" sz="2800" i="1">
                              <a:latin typeface="Cambria Math" panose="02040503050406030204" pitchFamily="18" charset="0"/>
                            </a:rPr>
                            <m:t>𝑐</m:t>
                          </m:r>
                        </m:sub>
                      </m:sSub>
                      <m:r>
                        <a:rPr lang="es-ES" sz="2800" i="1">
                          <a:latin typeface="Cambria Math" panose="02040503050406030204" pitchFamily="18" charset="0"/>
                        </a:rPr>
                        <m:t>𝑡</m:t>
                      </m:r>
                    </m:oMath>
                  </m:oMathPara>
                </a14:m>
                <a:endParaRPr lang="es-ES" sz="2800" dirty="0"/>
              </a:p>
              <a:p>
                <a:pPr algn="just"/>
                <a14:m>
                  <m:oMathPara xmlns:m="http://schemas.openxmlformats.org/officeDocument/2006/math">
                    <m:oMathParaPr>
                      <m:jc m:val="centerGroup"/>
                    </m:oMathParaPr>
                    <m:oMath xmlns:m="http://schemas.openxmlformats.org/officeDocument/2006/math">
                      <m:r>
                        <a:rPr lang="es-ES" sz="2800" b="0" i="1" smtClean="0">
                          <a:latin typeface="Cambria Math" panose="02040503050406030204" pitchFamily="18" charset="0"/>
                        </a:rPr>
                        <m:t>−</m:t>
                      </m:r>
                      <m:r>
                        <a:rPr lang="es-ES" sz="2800" i="1">
                          <a:latin typeface="Cambria Math" panose="02040503050406030204" pitchFamily="18" charset="0"/>
                        </a:rPr>
                        <m:t>𝑠𝑒𝑛</m:t>
                      </m:r>
                      <m:sSub>
                        <m:sSubPr>
                          <m:ctrlPr>
                            <a:rPr lang="es-ES" sz="2800" i="1">
                              <a:latin typeface="Cambria Math" panose="02040503050406030204" pitchFamily="18" charset="0"/>
                            </a:rPr>
                          </m:ctrlPr>
                        </m:sSubPr>
                        <m:e>
                          <m:r>
                            <a:rPr lang="es-ES" sz="2800" i="1">
                              <a:latin typeface="Cambria Math" panose="02040503050406030204" pitchFamily="18" charset="0"/>
                              <a:ea typeface="Cambria Math" panose="02040503050406030204" pitchFamily="18" charset="0"/>
                            </a:rPr>
                            <m:t>𝜔</m:t>
                          </m:r>
                        </m:e>
                        <m:sub>
                          <m:r>
                            <a:rPr lang="es-ES" sz="2800" i="1">
                              <a:latin typeface="Cambria Math" panose="02040503050406030204" pitchFamily="18" charset="0"/>
                            </a:rPr>
                            <m:t>𝑐</m:t>
                          </m:r>
                        </m:sub>
                      </m:sSub>
                      <m:r>
                        <a:rPr lang="es-ES" sz="2800" i="1">
                          <a:latin typeface="Cambria Math" panose="02040503050406030204" pitchFamily="18" charset="0"/>
                        </a:rPr>
                        <m:t>𝑡</m:t>
                      </m:r>
                      <m:r>
                        <a:rPr lang="es-ES" sz="2800" i="1">
                          <a:latin typeface="Cambria Math" panose="02040503050406030204" pitchFamily="18" charset="0"/>
                        </a:rPr>
                        <m:t>+</m:t>
                      </m:r>
                      <m:r>
                        <a:rPr lang="es-ES" sz="2800" i="1">
                          <a:latin typeface="Cambria Math" panose="02040503050406030204" pitchFamily="18" charset="0"/>
                        </a:rPr>
                        <m:t>𝑐𝑜𝑠</m:t>
                      </m:r>
                      <m:sSub>
                        <m:sSubPr>
                          <m:ctrlPr>
                            <a:rPr lang="es-ES" sz="2800" i="1">
                              <a:latin typeface="Cambria Math" panose="02040503050406030204" pitchFamily="18" charset="0"/>
                            </a:rPr>
                          </m:ctrlPr>
                        </m:sSubPr>
                        <m:e>
                          <m:r>
                            <a:rPr lang="es-ES" sz="2800" i="1">
                              <a:latin typeface="Cambria Math" panose="02040503050406030204" pitchFamily="18" charset="0"/>
                              <a:ea typeface="Cambria Math" panose="02040503050406030204" pitchFamily="18" charset="0"/>
                            </a:rPr>
                            <m:t>𝜔</m:t>
                          </m:r>
                        </m:e>
                        <m:sub>
                          <m:r>
                            <a:rPr lang="es-ES" sz="2800" i="1">
                              <a:latin typeface="Cambria Math" panose="02040503050406030204" pitchFamily="18" charset="0"/>
                            </a:rPr>
                            <m:t>𝑐</m:t>
                          </m:r>
                        </m:sub>
                      </m:sSub>
                      <m:r>
                        <a:rPr lang="es-ES" sz="2800" i="1">
                          <a:latin typeface="Cambria Math" panose="02040503050406030204" pitchFamily="18" charset="0"/>
                        </a:rPr>
                        <m:t>𝑡</m:t>
                      </m:r>
                    </m:oMath>
                  </m:oMathPara>
                </a14:m>
                <a:endParaRPr lang="es-ES" sz="2800" dirty="0"/>
              </a:p>
              <a:p>
                <a:pPr algn="just"/>
                <a14:m>
                  <m:oMathPara xmlns:m="http://schemas.openxmlformats.org/officeDocument/2006/math">
                    <m:oMathParaPr>
                      <m:jc m:val="centerGroup"/>
                    </m:oMathParaPr>
                    <m:oMath xmlns:m="http://schemas.openxmlformats.org/officeDocument/2006/math">
                      <m:r>
                        <a:rPr lang="es-ES" sz="2800" i="1" smtClean="0">
                          <a:latin typeface="Cambria Math" panose="02040503050406030204" pitchFamily="18" charset="0"/>
                        </a:rPr>
                        <m:t>−</m:t>
                      </m:r>
                      <m:r>
                        <a:rPr lang="es-ES" sz="2800" b="0" i="1" smtClean="0">
                          <a:latin typeface="Cambria Math" panose="02040503050406030204" pitchFamily="18" charset="0"/>
                        </a:rPr>
                        <m:t> </m:t>
                      </m:r>
                      <m:r>
                        <a:rPr lang="es-ES" sz="2800" i="1">
                          <a:latin typeface="Cambria Math" panose="02040503050406030204" pitchFamily="18" charset="0"/>
                        </a:rPr>
                        <m:t>𝑠𝑒𝑛</m:t>
                      </m:r>
                      <m:sSub>
                        <m:sSubPr>
                          <m:ctrlPr>
                            <a:rPr lang="es-ES" sz="2800" i="1">
                              <a:latin typeface="Cambria Math" panose="02040503050406030204" pitchFamily="18" charset="0"/>
                            </a:rPr>
                          </m:ctrlPr>
                        </m:sSubPr>
                        <m:e>
                          <m:r>
                            <a:rPr lang="es-ES" sz="2800" i="1">
                              <a:latin typeface="Cambria Math" panose="02040503050406030204" pitchFamily="18" charset="0"/>
                              <a:ea typeface="Cambria Math" panose="02040503050406030204" pitchFamily="18" charset="0"/>
                            </a:rPr>
                            <m:t>𝜔</m:t>
                          </m:r>
                        </m:e>
                        <m:sub>
                          <m:r>
                            <a:rPr lang="es-ES" sz="2800" i="1">
                              <a:latin typeface="Cambria Math" panose="02040503050406030204" pitchFamily="18" charset="0"/>
                            </a:rPr>
                            <m:t>𝑐</m:t>
                          </m:r>
                        </m:sub>
                      </m:sSub>
                      <m:r>
                        <a:rPr lang="es-ES" sz="2800" i="1">
                          <a:latin typeface="Cambria Math" panose="02040503050406030204" pitchFamily="18" charset="0"/>
                        </a:rPr>
                        <m:t>𝑡</m:t>
                      </m:r>
                      <m:r>
                        <a:rPr lang="es-ES" sz="2800" b="0" i="1" smtClean="0">
                          <a:latin typeface="Cambria Math" panose="02040503050406030204" pitchFamily="18" charset="0"/>
                        </a:rPr>
                        <m:t>−</m:t>
                      </m:r>
                      <m:r>
                        <a:rPr lang="es-ES" sz="2800" i="1">
                          <a:latin typeface="Cambria Math" panose="02040503050406030204" pitchFamily="18" charset="0"/>
                        </a:rPr>
                        <m:t>𝑐𝑜𝑠</m:t>
                      </m:r>
                      <m:sSub>
                        <m:sSubPr>
                          <m:ctrlPr>
                            <a:rPr lang="es-ES" sz="2800" i="1">
                              <a:latin typeface="Cambria Math" panose="02040503050406030204" pitchFamily="18" charset="0"/>
                            </a:rPr>
                          </m:ctrlPr>
                        </m:sSubPr>
                        <m:e>
                          <m:r>
                            <a:rPr lang="es-ES" sz="2800" i="1">
                              <a:latin typeface="Cambria Math" panose="02040503050406030204" pitchFamily="18" charset="0"/>
                              <a:ea typeface="Cambria Math" panose="02040503050406030204" pitchFamily="18" charset="0"/>
                            </a:rPr>
                            <m:t>𝜔</m:t>
                          </m:r>
                        </m:e>
                        <m:sub>
                          <m:r>
                            <a:rPr lang="es-ES" sz="2800" i="1">
                              <a:latin typeface="Cambria Math" panose="02040503050406030204" pitchFamily="18" charset="0"/>
                            </a:rPr>
                            <m:t>𝑐</m:t>
                          </m:r>
                        </m:sub>
                      </m:sSub>
                      <m:r>
                        <a:rPr lang="es-ES" sz="2800" i="1">
                          <a:latin typeface="Cambria Math" panose="02040503050406030204" pitchFamily="18" charset="0"/>
                        </a:rPr>
                        <m:t>𝑡</m:t>
                      </m:r>
                    </m:oMath>
                  </m:oMathPara>
                </a14:m>
                <a:endParaRPr lang="es-ES" sz="2800" dirty="0"/>
              </a:p>
              <a:p>
                <a:pPr algn="just"/>
                <a:endParaRPr lang="es-ES" sz="2800" dirty="0"/>
              </a:p>
            </p:txBody>
          </p:sp>
        </mc:Choice>
        <mc:Fallback xmlns="">
          <p:sp>
            <p:nvSpPr>
              <p:cNvPr id="7" name="CuadroTexto 6"/>
              <p:cNvSpPr txBox="1">
                <a:spLocks noRot="1" noChangeAspect="1" noMove="1" noResize="1" noEditPoints="1" noAdjustHandles="1" noChangeArrowheads="1" noChangeShapeType="1" noTextEdit="1"/>
              </p:cNvSpPr>
              <p:nvPr/>
            </p:nvSpPr>
            <p:spPr>
              <a:xfrm>
                <a:off x="269134" y="2953966"/>
                <a:ext cx="3813242" cy="3539430"/>
              </a:xfrm>
              <a:prstGeom prst="rect">
                <a:avLst/>
              </a:prstGeom>
              <a:blipFill rotWithShape="0">
                <a:blip r:embed="rId4"/>
                <a:stretch>
                  <a:fillRect l="-3025" t="-1890" r="-3025"/>
                </a:stretch>
              </a:blipFill>
              <a:ln>
                <a:solidFill>
                  <a:schemeClr val="accent1"/>
                </a:solidFill>
              </a:ln>
            </p:spPr>
            <p:txBody>
              <a:bodyPr/>
              <a:lstStyle/>
              <a:p>
                <a:r>
                  <a:rPr lang="es-ES">
                    <a:noFill/>
                  </a:rPr>
                  <a:t> </a:t>
                </a:r>
              </a:p>
            </p:txBody>
          </p:sp>
        </mc:Fallback>
      </mc:AlternateContent>
    </p:spTree>
    <p:extLst>
      <p:ext uri="{BB962C8B-B14F-4D97-AF65-F5344CB8AC3E}">
        <p14:creationId xmlns:p14="http://schemas.microsoft.com/office/powerpoint/2010/main" val="28486576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a:off x="2081719" y="0"/>
            <a:ext cx="8618706" cy="1143000"/>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CO" dirty="0" err="1">
                <a:solidFill>
                  <a:schemeClr val="accent1"/>
                </a:solidFill>
              </a:rPr>
              <a:t>Quaternary</a:t>
            </a:r>
            <a:r>
              <a:rPr lang="es-CO" dirty="0">
                <a:solidFill>
                  <a:schemeClr val="accent1"/>
                </a:solidFill>
              </a:rPr>
              <a:t> </a:t>
            </a:r>
            <a:r>
              <a:rPr lang="es-CO" dirty="0" err="1">
                <a:solidFill>
                  <a:schemeClr val="accent1"/>
                </a:solidFill>
              </a:rPr>
              <a:t>Phase-Shift</a:t>
            </a:r>
            <a:r>
              <a:rPr lang="es-CO" dirty="0">
                <a:solidFill>
                  <a:schemeClr val="accent1"/>
                </a:solidFill>
              </a:rPr>
              <a:t> </a:t>
            </a:r>
            <a:r>
              <a:rPr lang="es-CO" dirty="0" err="1">
                <a:solidFill>
                  <a:schemeClr val="accent1"/>
                </a:solidFill>
              </a:rPr>
              <a:t>Keying</a:t>
            </a:r>
            <a:r>
              <a:rPr lang="es-CO" dirty="0">
                <a:solidFill>
                  <a:schemeClr val="accent1"/>
                </a:solidFill>
              </a:rPr>
              <a:t> (QPSK)</a:t>
            </a:r>
          </a:p>
        </p:txBody>
      </p:sp>
      <p:sp>
        <p:nvSpPr>
          <p:cNvPr id="2" name="Marcador de número de diapositiva 1"/>
          <p:cNvSpPr>
            <a:spLocks noGrp="1"/>
          </p:cNvSpPr>
          <p:nvPr>
            <p:ph type="sldNum" sz="quarter" idx="12"/>
          </p:nvPr>
        </p:nvSpPr>
        <p:spPr/>
        <p:txBody>
          <a:bodyPr/>
          <a:lstStyle/>
          <a:p>
            <a:fld id="{035029C6-B4AB-4AAA-9189-174FC6801F95}" type="slidenum">
              <a:rPr lang="es-CO" smtClean="0"/>
              <a:t>16</a:t>
            </a:fld>
            <a:endParaRPr lang="es-CO"/>
          </a:p>
        </p:txBody>
      </p:sp>
      <p:pic>
        <p:nvPicPr>
          <p:cNvPr id="4" name="Imagen 3"/>
          <p:cNvPicPr>
            <a:picLocks noChangeAspect="1"/>
          </p:cNvPicPr>
          <p:nvPr/>
        </p:nvPicPr>
        <p:blipFill>
          <a:blip r:embed="rId3"/>
          <a:stretch>
            <a:fillRect/>
          </a:stretch>
        </p:blipFill>
        <p:spPr>
          <a:xfrm>
            <a:off x="344242" y="1906520"/>
            <a:ext cx="11563021" cy="3599335"/>
          </a:xfrm>
          <a:prstGeom prst="rect">
            <a:avLst/>
          </a:prstGeom>
        </p:spPr>
      </p:pic>
      <p:pic>
        <p:nvPicPr>
          <p:cNvPr id="8" name="Imagen 7"/>
          <p:cNvPicPr>
            <a:picLocks noChangeAspect="1"/>
          </p:cNvPicPr>
          <p:nvPr/>
        </p:nvPicPr>
        <p:blipFill>
          <a:blip r:embed="rId4"/>
          <a:stretch>
            <a:fillRect/>
          </a:stretch>
        </p:blipFill>
        <p:spPr>
          <a:xfrm>
            <a:off x="204787" y="6302828"/>
            <a:ext cx="3095625" cy="457200"/>
          </a:xfrm>
          <a:prstGeom prst="rect">
            <a:avLst/>
          </a:prstGeom>
        </p:spPr>
      </p:pic>
    </p:spTree>
    <p:extLst>
      <p:ext uri="{BB962C8B-B14F-4D97-AF65-F5344CB8AC3E}">
        <p14:creationId xmlns:p14="http://schemas.microsoft.com/office/powerpoint/2010/main" val="10065686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a:off x="2081719" y="0"/>
            <a:ext cx="8618706" cy="1143000"/>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CO" dirty="0" err="1">
                <a:solidFill>
                  <a:schemeClr val="accent1"/>
                </a:solidFill>
              </a:rPr>
              <a:t>Quaternary</a:t>
            </a:r>
            <a:r>
              <a:rPr lang="es-CO" dirty="0">
                <a:solidFill>
                  <a:schemeClr val="accent1"/>
                </a:solidFill>
              </a:rPr>
              <a:t> </a:t>
            </a:r>
            <a:r>
              <a:rPr lang="es-CO" dirty="0" err="1">
                <a:solidFill>
                  <a:schemeClr val="accent1"/>
                </a:solidFill>
              </a:rPr>
              <a:t>Phase-Shift</a:t>
            </a:r>
            <a:r>
              <a:rPr lang="es-CO" dirty="0">
                <a:solidFill>
                  <a:schemeClr val="accent1"/>
                </a:solidFill>
              </a:rPr>
              <a:t> </a:t>
            </a:r>
            <a:r>
              <a:rPr lang="es-CO" dirty="0" err="1">
                <a:solidFill>
                  <a:schemeClr val="accent1"/>
                </a:solidFill>
              </a:rPr>
              <a:t>Keying</a:t>
            </a:r>
            <a:r>
              <a:rPr lang="es-CO" dirty="0">
                <a:solidFill>
                  <a:schemeClr val="accent1"/>
                </a:solidFill>
              </a:rPr>
              <a:t> (QPSK)</a:t>
            </a:r>
          </a:p>
        </p:txBody>
      </p:sp>
      <p:sp>
        <p:nvSpPr>
          <p:cNvPr id="2" name="Marcador de número de diapositiva 1"/>
          <p:cNvSpPr>
            <a:spLocks noGrp="1"/>
          </p:cNvSpPr>
          <p:nvPr>
            <p:ph type="sldNum" sz="quarter" idx="12"/>
          </p:nvPr>
        </p:nvSpPr>
        <p:spPr/>
        <p:txBody>
          <a:bodyPr/>
          <a:lstStyle/>
          <a:p>
            <a:fld id="{035029C6-B4AB-4AAA-9189-174FC6801F95}" type="slidenum">
              <a:rPr lang="es-CO" smtClean="0"/>
              <a:t>17</a:t>
            </a:fld>
            <a:endParaRPr lang="es-CO"/>
          </a:p>
        </p:txBody>
      </p:sp>
      <p:pic>
        <p:nvPicPr>
          <p:cNvPr id="3" name="Imagen 2"/>
          <p:cNvPicPr>
            <a:picLocks noChangeAspect="1"/>
          </p:cNvPicPr>
          <p:nvPr/>
        </p:nvPicPr>
        <p:blipFill>
          <a:blip r:embed="rId3"/>
          <a:stretch>
            <a:fillRect/>
          </a:stretch>
        </p:blipFill>
        <p:spPr>
          <a:xfrm>
            <a:off x="2856058" y="2298926"/>
            <a:ext cx="6945167" cy="2000931"/>
          </a:xfrm>
          <a:prstGeom prst="rect">
            <a:avLst/>
          </a:prstGeom>
        </p:spPr>
      </p:pic>
    </p:spTree>
    <p:extLst>
      <p:ext uri="{BB962C8B-B14F-4D97-AF65-F5344CB8AC3E}">
        <p14:creationId xmlns:p14="http://schemas.microsoft.com/office/powerpoint/2010/main" val="32501726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a:off x="3988340" y="0"/>
            <a:ext cx="5564221" cy="1143000"/>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CO" dirty="0">
                <a:solidFill>
                  <a:schemeClr val="accent1"/>
                </a:solidFill>
              </a:rPr>
              <a:t>Ancho de banda QPSK</a:t>
            </a:r>
          </a:p>
        </p:txBody>
      </p:sp>
      <p:sp>
        <p:nvSpPr>
          <p:cNvPr id="2" name="Marcador de número de diapositiva 1"/>
          <p:cNvSpPr>
            <a:spLocks noGrp="1"/>
          </p:cNvSpPr>
          <p:nvPr>
            <p:ph type="sldNum" sz="quarter" idx="12"/>
          </p:nvPr>
        </p:nvSpPr>
        <p:spPr/>
        <p:txBody>
          <a:bodyPr/>
          <a:lstStyle/>
          <a:p>
            <a:fld id="{035029C6-B4AB-4AAA-9189-174FC6801F95}" type="slidenum">
              <a:rPr lang="es-CO" smtClean="0"/>
              <a:t>18</a:t>
            </a:fld>
            <a:endParaRPr lang="es-CO"/>
          </a:p>
        </p:txBody>
      </p:sp>
      <p:sp>
        <p:nvSpPr>
          <p:cNvPr id="6" name="CuadroTexto 5"/>
          <p:cNvSpPr txBox="1"/>
          <p:nvPr/>
        </p:nvSpPr>
        <p:spPr>
          <a:xfrm>
            <a:off x="797668" y="1108953"/>
            <a:ext cx="10330775" cy="2246769"/>
          </a:xfrm>
          <a:prstGeom prst="rect">
            <a:avLst/>
          </a:prstGeom>
          <a:noFill/>
        </p:spPr>
        <p:txBody>
          <a:bodyPr wrap="square" rtlCol="0">
            <a:spAutoFit/>
          </a:bodyPr>
          <a:lstStyle/>
          <a:p>
            <a:pPr algn="just"/>
            <a:r>
              <a:rPr lang="es-ES" sz="2800" dirty="0"/>
              <a:t>Como los datos de entrada son divididos en dos canales, la tasa de bit en los canales I y Q es igual a la mitad de la tasa de entrada (</a:t>
            </a:r>
            <a:r>
              <a:rPr lang="es-ES" sz="2800" dirty="0" err="1"/>
              <a:t>fb</a:t>
            </a:r>
            <a:r>
              <a:rPr lang="es-ES" sz="2800" dirty="0"/>
              <a:t>/2).</a:t>
            </a:r>
          </a:p>
          <a:p>
            <a:pPr algn="just"/>
            <a:endParaRPr lang="es-ES" sz="2800" dirty="0"/>
          </a:p>
          <a:p>
            <a:pPr algn="just"/>
            <a:endParaRPr lang="es-ES" sz="2800" dirty="0"/>
          </a:p>
        </p:txBody>
      </p:sp>
      <p:pic>
        <p:nvPicPr>
          <p:cNvPr id="3" name="Imagen 2"/>
          <p:cNvPicPr>
            <a:picLocks noChangeAspect="1"/>
          </p:cNvPicPr>
          <p:nvPr/>
        </p:nvPicPr>
        <p:blipFill>
          <a:blip r:embed="rId3"/>
          <a:stretch>
            <a:fillRect/>
          </a:stretch>
        </p:blipFill>
        <p:spPr>
          <a:xfrm>
            <a:off x="5471630" y="2724352"/>
            <a:ext cx="6284146" cy="3442984"/>
          </a:xfrm>
          <a:prstGeom prst="rect">
            <a:avLst/>
          </a:prstGeom>
        </p:spPr>
      </p:pic>
      <p:sp>
        <p:nvSpPr>
          <p:cNvPr id="7" name="CuadroTexto 6"/>
          <p:cNvSpPr txBox="1"/>
          <p:nvPr/>
        </p:nvSpPr>
        <p:spPr>
          <a:xfrm>
            <a:off x="463683" y="2648478"/>
            <a:ext cx="4730885" cy="4832092"/>
          </a:xfrm>
          <a:prstGeom prst="rect">
            <a:avLst/>
          </a:prstGeom>
          <a:noFill/>
          <a:ln>
            <a:solidFill>
              <a:schemeClr val="bg1"/>
            </a:solidFill>
          </a:ln>
        </p:spPr>
        <p:txBody>
          <a:bodyPr wrap="square" rtlCol="0">
            <a:spAutoFit/>
          </a:bodyPr>
          <a:lstStyle/>
          <a:p>
            <a:pPr algn="just"/>
            <a:r>
              <a:rPr lang="es-ES" sz="2800" dirty="0"/>
              <a:t>-La frecuencia fundamental más alta es igual a 1/4de la tasa de entrada: </a:t>
            </a:r>
            <a:r>
              <a:rPr lang="es-ES" sz="2800" dirty="0" err="1"/>
              <a:t>fb</a:t>
            </a:r>
            <a:r>
              <a:rPr lang="es-ES" sz="2800" dirty="0"/>
              <a:t>/4.</a:t>
            </a:r>
          </a:p>
          <a:p>
            <a:pPr algn="just"/>
            <a:endParaRPr lang="es-ES" sz="2800" dirty="0"/>
          </a:p>
          <a:p>
            <a:pPr algn="just"/>
            <a:r>
              <a:rPr lang="es-ES" sz="2800" dirty="0"/>
              <a:t>-El ancho de banda mínimo es entonces </a:t>
            </a:r>
            <a:r>
              <a:rPr lang="es-ES" sz="2800" dirty="0" err="1"/>
              <a:t>fb</a:t>
            </a:r>
            <a:r>
              <a:rPr lang="es-ES" sz="2800" dirty="0"/>
              <a:t>/2.</a:t>
            </a:r>
          </a:p>
          <a:p>
            <a:pPr algn="just"/>
            <a:endParaRPr lang="es-ES" sz="2800" dirty="0"/>
          </a:p>
          <a:p>
            <a:pPr algn="just"/>
            <a:r>
              <a:rPr lang="es-ES" sz="2800" dirty="0"/>
              <a:t>-El ancho de banda y el baudio son iguales.</a:t>
            </a:r>
          </a:p>
          <a:p>
            <a:pPr algn="just"/>
            <a:endParaRPr lang="es-ES" sz="2800" dirty="0"/>
          </a:p>
          <a:p>
            <a:pPr algn="just"/>
            <a:endParaRPr lang="es-ES" sz="2800" dirty="0"/>
          </a:p>
        </p:txBody>
      </p:sp>
    </p:spTree>
    <p:extLst>
      <p:ext uri="{BB962C8B-B14F-4D97-AF65-F5344CB8AC3E}">
        <p14:creationId xmlns:p14="http://schemas.microsoft.com/office/powerpoint/2010/main" val="32792222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a:off x="5019472" y="0"/>
            <a:ext cx="5564221" cy="1143000"/>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CO" dirty="0">
                <a:solidFill>
                  <a:schemeClr val="accent1"/>
                </a:solidFill>
              </a:rPr>
              <a:t>EJERCICIO</a:t>
            </a:r>
          </a:p>
        </p:txBody>
      </p:sp>
      <p:sp>
        <p:nvSpPr>
          <p:cNvPr id="2" name="Marcador de número de diapositiva 1"/>
          <p:cNvSpPr>
            <a:spLocks noGrp="1"/>
          </p:cNvSpPr>
          <p:nvPr>
            <p:ph type="sldNum" sz="quarter" idx="12"/>
          </p:nvPr>
        </p:nvSpPr>
        <p:spPr/>
        <p:txBody>
          <a:bodyPr/>
          <a:lstStyle/>
          <a:p>
            <a:fld id="{035029C6-B4AB-4AAA-9189-174FC6801F95}" type="slidenum">
              <a:rPr lang="es-CO" smtClean="0"/>
              <a:t>19</a:t>
            </a:fld>
            <a:endParaRPr lang="es-CO"/>
          </a:p>
        </p:txBody>
      </p:sp>
      <p:sp>
        <p:nvSpPr>
          <p:cNvPr id="6" name="CuadroTexto 5"/>
          <p:cNvSpPr txBox="1"/>
          <p:nvPr/>
        </p:nvSpPr>
        <p:spPr>
          <a:xfrm>
            <a:off x="797668" y="1108953"/>
            <a:ext cx="10330775" cy="3108543"/>
          </a:xfrm>
          <a:prstGeom prst="rect">
            <a:avLst/>
          </a:prstGeom>
          <a:noFill/>
        </p:spPr>
        <p:txBody>
          <a:bodyPr wrap="square" rtlCol="0">
            <a:spAutoFit/>
          </a:bodyPr>
          <a:lstStyle/>
          <a:p>
            <a:pPr algn="just"/>
            <a:r>
              <a:rPr lang="es-ES" sz="2800" dirty="0"/>
              <a:t>Para un modulador QPSK con una tasa de datos de entrada (</a:t>
            </a:r>
            <a:r>
              <a:rPr lang="es-ES" sz="2800" dirty="0" err="1"/>
              <a:t>fb</a:t>
            </a:r>
            <a:r>
              <a:rPr lang="es-ES" sz="2800" dirty="0"/>
              <a:t>) es igual a 10Mbps y una frecuencia de portadora de 70 MHz, determine el mínimo ancho de banda (</a:t>
            </a:r>
            <a:r>
              <a:rPr lang="es-ES" sz="2800" dirty="0" err="1"/>
              <a:t>fn</a:t>
            </a:r>
            <a:r>
              <a:rPr lang="es-ES" sz="2800" dirty="0"/>
              <a:t>) y el baudio. También compare los resultados con los alcanzados con el modulador BPSK.</a:t>
            </a:r>
          </a:p>
          <a:p>
            <a:pPr algn="just"/>
            <a:endParaRPr lang="es-ES" sz="2800" dirty="0"/>
          </a:p>
          <a:p>
            <a:pPr algn="just"/>
            <a:endParaRPr lang="es-ES" sz="2800" dirty="0"/>
          </a:p>
        </p:txBody>
      </p:sp>
    </p:spTree>
    <p:extLst>
      <p:ext uri="{BB962C8B-B14F-4D97-AF65-F5344CB8AC3E}">
        <p14:creationId xmlns:p14="http://schemas.microsoft.com/office/powerpoint/2010/main" val="22361938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a:off x="2420870" y="-149194"/>
            <a:ext cx="8229600" cy="1143000"/>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CO" dirty="0">
                <a:solidFill>
                  <a:schemeClr val="accent1"/>
                </a:solidFill>
              </a:rPr>
              <a:t>FREQUENCY SHIFT KEYING (FSK)</a:t>
            </a:r>
          </a:p>
        </p:txBody>
      </p:sp>
      <p:sp>
        <p:nvSpPr>
          <p:cNvPr id="2" name="Marcador de número de diapositiva 1"/>
          <p:cNvSpPr>
            <a:spLocks noGrp="1"/>
          </p:cNvSpPr>
          <p:nvPr>
            <p:ph type="sldNum" sz="quarter" idx="12"/>
          </p:nvPr>
        </p:nvSpPr>
        <p:spPr/>
        <p:txBody>
          <a:bodyPr/>
          <a:lstStyle/>
          <a:p>
            <a:fld id="{035029C6-B4AB-4AAA-9189-174FC6801F95}" type="slidenum">
              <a:rPr lang="es-CO" smtClean="0"/>
              <a:t>2</a:t>
            </a:fld>
            <a:endParaRPr lang="es-CO"/>
          </a:p>
        </p:txBody>
      </p:sp>
      <p:sp>
        <p:nvSpPr>
          <p:cNvPr id="3" name="Rectángulo 2"/>
          <p:cNvSpPr/>
          <p:nvPr/>
        </p:nvSpPr>
        <p:spPr>
          <a:xfrm>
            <a:off x="408562" y="1017179"/>
            <a:ext cx="10933889" cy="2246769"/>
          </a:xfrm>
          <a:prstGeom prst="rect">
            <a:avLst/>
          </a:prstGeom>
        </p:spPr>
        <p:txBody>
          <a:bodyPr wrap="square">
            <a:spAutoFit/>
          </a:bodyPr>
          <a:lstStyle/>
          <a:p>
            <a:pPr algn="just"/>
            <a:r>
              <a:rPr lang="es-ES" sz="2800" dirty="0"/>
              <a:t>La figura muestra la entrada binaria en el dominio del tiempo y la correspondiente salida FSK. Cuando la entrada binaria (</a:t>
            </a:r>
            <a:r>
              <a:rPr lang="es-ES" sz="2800" dirty="0" err="1"/>
              <a:t>fb</a:t>
            </a:r>
            <a:r>
              <a:rPr lang="es-ES" sz="2800" dirty="0"/>
              <a:t>) cambia de un 1 lógico a un 0 lógico y viceversa, la frecuencia de salida de la señal FSK se desplaza de la frecuencia de marca a la frecuencia de espacio y viceversa.</a:t>
            </a:r>
          </a:p>
        </p:txBody>
      </p:sp>
      <p:pic>
        <p:nvPicPr>
          <p:cNvPr id="9" name="Imagen 8"/>
          <p:cNvPicPr>
            <a:picLocks noChangeAspect="1"/>
          </p:cNvPicPr>
          <p:nvPr/>
        </p:nvPicPr>
        <p:blipFill>
          <a:blip r:embed="rId3"/>
          <a:stretch>
            <a:fillRect/>
          </a:stretch>
        </p:blipFill>
        <p:spPr>
          <a:xfrm>
            <a:off x="464624" y="3287949"/>
            <a:ext cx="10861514" cy="3190673"/>
          </a:xfrm>
          <a:prstGeom prst="rect">
            <a:avLst/>
          </a:prstGeom>
        </p:spPr>
      </p:pic>
    </p:spTree>
    <p:extLst>
      <p:ext uri="{BB962C8B-B14F-4D97-AF65-F5344CB8AC3E}">
        <p14:creationId xmlns:p14="http://schemas.microsoft.com/office/powerpoint/2010/main" val="10977600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a:off x="4224814" y="0"/>
            <a:ext cx="5564221" cy="1143000"/>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CO" dirty="0">
                <a:solidFill>
                  <a:schemeClr val="accent1"/>
                </a:solidFill>
              </a:rPr>
              <a:t>RECEPTOR QPSK</a:t>
            </a:r>
          </a:p>
        </p:txBody>
      </p:sp>
      <p:sp>
        <p:nvSpPr>
          <p:cNvPr id="2" name="Marcador de número de diapositiva 1"/>
          <p:cNvSpPr>
            <a:spLocks noGrp="1"/>
          </p:cNvSpPr>
          <p:nvPr>
            <p:ph type="sldNum" sz="quarter" idx="12"/>
          </p:nvPr>
        </p:nvSpPr>
        <p:spPr/>
        <p:txBody>
          <a:bodyPr/>
          <a:lstStyle/>
          <a:p>
            <a:fld id="{035029C6-B4AB-4AAA-9189-174FC6801F95}" type="slidenum">
              <a:rPr lang="es-CO" smtClean="0"/>
              <a:t>20</a:t>
            </a:fld>
            <a:endParaRPr lang="es-CO"/>
          </a:p>
        </p:txBody>
      </p:sp>
      <p:pic>
        <p:nvPicPr>
          <p:cNvPr id="3" name="Imagen 2"/>
          <p:cNvPicPr>
            <a:picLocks noChangeAspect="1"/>
          </p:cNvPicPr>
          <p:nvPr/>
        </p:nvPicPr>
        <p:blipFill>
          <a:blip r:embed="rId3"/>
          <a:stretch>
            <a:fillRect/>
          </a:stretch>
        </p:blipFill>
        <p:spPr>
          <a:xfrm>
            <a:off x="678465" y="1658028"/>
            <a:ext cx="10603897" cy="4013427"/>
          </a:xfrm>
          <a:prstGeom prst="rect">
            <a:avLst/>
          </a:prstGeom>
        </p:spPr>
      </p:pic>
    </p:spTree>
    <p:extLst>
      <p:ext uri="{BB962C8B-B14F-4D97-AF65-F5344CB8AC3E}">
        <p14:creationId xmlns:p14="http://schemas.microsoft.com/office/powerpoint/2010/main" val="29888103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B9FAB580-49E0-48D1-B22A-2C9906980F67}"/>
              </a:ext>
            </a:extLst>
          </p:cNvPr>
          <p:cNvSpPr>
            <a:spLocks noGrp="1"/>
          </p:cNvSpPr>
          <p:nvPr>
            <p:ph type="title"/>
          </p:nvPr>
        </p:nvSpPr>
        <p:spPr/>
        <p:txBody>
          <a:bodyPr/>
          <a:lstStyle/>
          <a:p>
            <a:r>
              <a:rPr lang="es-CO" dirty="0"/>
              <a:t>Receptor  QPSK</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 xmlns:a16="http://schemas.microsoft.com/office/drawing/2014/main" id="{23FF16F4-D6DF-4760-99C8-2D826583665D}"/>
                  </a:ext>
                </a:extLst>
              </p:cNvPr>
              <p:cNvSpPr>
                <a:spLocks noGrp="1"/>
              </p:cNvSpPr>
              <p:nvPr>
                <p:ph idx="1"/>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s-CO" sz="3600" b="0" i="1" smtClean="0">
                          <a:latin typeface="Cambria Math" panose="02040503050406030204" pitchFamily="18" charset="0"/>
                        </a:rPr>
                        <m:t>𝑠𝑒𝑛</m:t>
                      </m:r>
                      <m:r>
                        <a:rPr lang="es-CO" sz="3600" b="0" i="1" smtClean="0">
                          <a:latin typeface="Cambria Math" panose="02040503050406030204" pitchFamily="18" charset="0"/>
                        </a:rPr>
                        <m:t> </m:t>
                      </m:r>
                      <m:r>
                        <a:rPr lang="es-CO" sz="3600" b="0" i="1" smtClean="0">
                          <a:latin typeface="Cambria Math" panose="02040503050406030204" pitchFamily="18" charset="0"/>
                        </a:rPr>
                        <m:t>𝑤𝑡</m:t>
                      </m:r>
                      <m:r>
                        <a:rPr lang="es-CO" sz="3600" b="0" i="1" smtClean="0">
                          <a:latin typeface="Cambria Math" panose="02040503050406030204" pitchFamily="18" charset="0"/>
                        </a:rPr>
                        <m:t>(−</m:t>
                      </m:r>
                      <m:r>
                        <a:rPr lang="es-CO" sz="3600" b="0" i="1" smtClean="0">
                          <a:latin typeface="Cambria Math" panose="02040503050406030204" pitchFamily="18" charset="0"/>
                        </a:rPr>
                        <m:t>𝑠𝑒𝑛</m:t>
                      </m:r>
                      <m:r>
                        <a:rPr lang="es-CO" sz="3600" b="0" i="1" smtClean="0">
                          <a:latin typeface="Cambria Math" panose="02040503050406030204" pitchFamily="18" charset="0"/>
                        </a:rPr>
                        <m:t> </m:t>
                      </m:r>
                      <m:r>
                        <a:rPr lang="es-CO" sz="3600" b="0" i="1" smtClean="0">
                          <a:latin typeface="Cambria Math" panose="02040503050406030204" pitchFamily="18" charset="0"/>
                        </a:rPr>
                        <m:t>𝑤𝑡</m:t>
                      </m:r>
                      <m:r>
                        <a:rPr lang="es-CO" sz="3600" b="0" i="1" smtClean="0">
                          <a:latin typeface="Cambria Math" panose="02040503050406030204" pitchFamily="18" charset="0"/>
                        </a:rPr>
                        <m:t>+</m:t>
                      </m:r>
                      <m:func>
                        <m:funcPr>
                          <m:ctrlPr>
                            <a:rPr lang="es-CO" sz="3600" b="0" i="1" smtClean="0">
                              <a:latin typeface="Cambria Math" panose="02040503050406030204" pitchFamily="18" charset="0"/>
                            </a:rPr>
                          </m:ctrlPr>
                        </m:funcPr>
                        <m:fName>
                          <m:r>
                            <m:rPr>
                              <m:sty m:val="p"/>
                            </m:rPr>
                            <a:rPr lang="es-CO" sz="3600" b="0" i="0" smtClean="0">
                              <a:latin typeface="Cambria Math" panose="02040503050406030204" pitchFamily="18" charset="0"/>
                            </a:rPr>
                            <m:t>cos</m:t>
                          </m:r>
                        </m:fName>
                        <m:e>
                          <m:r>
                            <a:rPr lang="es-CO" sz="3600" b="0" i="1" smtClean="0">
                              <a:latin typeface="Cambria Math" panose="02040503050406030204" pitchFamily="18" charset="0"/>
                            </a:rPr>
                            <m:t>𝑤𝑡</m:t>
                          </m:r>
                        </m:e>
                      </m:func>
                      <m:r>
                        <a:rPr lang="es-CO" sz="3600" b="0" i="1" smtClean="0">
                          <a:latin typeface="Cambria Math" panose="02040503050406030204" pitchFamily="18" charset="0"/>
                        </a:rPr>
                        <m:t>)</m:t>
                      </m:r>
                    </m:oMath>
                  </m:oMathPara>
                </a14:m>
                <a:endParaRPr lang="es-CO" sz="3600" dirty="0"/>
              </a:p>
            </p:txBody>
          </p:sp>
        </mc:Choice>
        <mc:Fallback xmlns="">
          <p:sp>
            <p:nvSpPr>
              <p:cNvPr id="3" name="Marcador de contenido 2">
                <a:extLst>
                  <a:ext uri="{FF2B5EF4-FFF2-40B4-BE49-F238E27FC236}">
                    <a16:creationId xmlns:a16="http://schemas.microsoft.com/office/drawing/2014/main" id="{23FF16F4-D6DF-4760-99C8-2D826583665D}"/>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s-CO">
                    <a:noFill/>
                  </a:rPr>
                  <a:t> </a:t>
                </a:r>
              </a:p>
            </p:txBody>
          </p:sp>
        </mc:Fallback>
      </mc:AlternateContent>
      <p:sp>
        <p:nvSpPr>
          <p:cNvPr id="4" name="Marcador de número de diapositiva 3">
            <a:extLst>
              <a:ext uri="{FF2B5EF4-FFF2-40B4-BE49-F238E27FC236}">
                <a16:creationId xmlns="" xmlns:a16="http://schemas.microsoft.com/office/drawing/2014/main" id="{85E44DD7-19D9-4BA0-ADDB-8CBF90507737}"/>
              </a:ext>
            </a:extLst>
          </p:cNvPr>
          <p:cNvSpPr>
            <a:spLocks noGrp="1"/>
          </p:cNvSpPr>
          <p:nvPr>
            <p:ph type="sldNum" sz="quarter" idx="12"/>
          </p:nvPr>
        </p:nvSpPr>
        <p:spPr/>
        <p:txBody>
          <a:bodyPr/>
          <a:lstStyle/>
          <a:p>
            <a:fld id="{035029C6-B4AB-4AAA-9189-174FC6801F95}" type="slidenum">
              <a:rPr lang="es-CO" smtClean="0"/>
              <a:t>21</a:t>
            </a:fld>
            <a:endParaRPr lang="es-CO"/>
          </a:p>
        </p:txBody>
      </p:sp>
    </p:spTree>
    <p:extLst>
      <p:ext uri="{BB962C8B-B14F-4D97-AF65-F5344CB8AC3E}">
        <p14:creationId xmlns:p14="http://schemas.microsoft.com/office/powerpoint/2010/main" val="20259250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a:off x="1478604" y="-149194"/>
            <a:ext cx="9171866" cy="1143000"/>
          </a:xfrm>
          <a:prstGeom prst="rect">
            <a:avLst/>
          </a:prstGeom>
        </p:spPr>
        <p:txBody>
          <a:bodyPr vert="horz" lIns="91440" tIns="45720" rIns="91440" bIns="45720" rtlCol="0" anchor="b">
            <a:normAutofit fontScale="92500"/>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CO" dirty="0">
                <a:solidFill>
                  <a:schemeClr val="accent1"/>
                </a:solidFill>
              </a:rPr>
              <a:t>Tasa de bits en FSK, Baudio y Ancho de banda</a:t>
            </a:r>
          </a:p>
        </p:txBody>
      </p:sp>
      <p:sp>
        <p:nvSpPr>
          <p:cNvPr id="2" name="Marcador de número de diapositiva 1"/>
          <p:cNvSpPr>
            <a:spLocks noGrp="1"/>
          </p:cNvSpPr>
          <p:nvPr>
            <p:ph type="sldNum" sz="quarter" idx="12"/>
          </p:nvPr>
        </p:nvSpPr>
        <p:spPr/>
        <p:txBody>
          <a:bodyPr/>
          <a:lstStyle/>
          <a:p>
            <a:fld id="{035029C6-B4AB-4AAA-9189-174FC6801F95}" type="slidenum">
              <a:rPr lang="es-CO" smtClean="0"/>
              <a:t>3</a:t>
            </a:fld>
            <a:endParaRPr lang="es-CO"/>
          </a:p>
        </p:txBody>
      </p:sp>
      <p:sp>
        <p:nvSpPr>
          <p:cNvPr id="3" name="Rectángulo 2"/>
          <p:cNvSpPr/>
          <p:nvPr/>
        </p:nvSpPr>
        <p:spPr>
          <a:xfrm>
            <a:off x="408562" y="1017179"/>
            <a:ext cx="10933889" cy="1815882"/>
          </a:xfrm>
          <a:prstGeom prst="rect">
            <a:avLst/>
          </a:prstGeom>
        </p:spPr>
        <p:txBody>
          <a:bodyPr wrap="square">
            <a:spAutoFit/>
          </a:bodyPr>
          <a:lstStyle/>
          <a:p>
            <a:pPr algn="just"/>
            <a:r>
              <a:rPr lang="es-ES" sz="2800" dirty="0"/>
              <a:t>En la figura se puede ver que el tiempo de un bit (</a:t>
            </a:r>
            <a:r>
              <a:rPr lang="es-ES" sz="2800" dirty="0" err="1"/>
              <a:t>tb</a:t>
            </a:r>
            <a:r>
              <a:rPr lang="es-ES" sz="2800" dirty="0"/>
              <a:t>)es el mismo que el tiempo de la salida FSK para la frecuencia de marca y espacio (</a:t>
            </a:r>
            <a:r>
              <a:rPr lang="es-ES" sz="2800" dirty="0" err="1"/>
              <a:t>ts</a:t>
            </a:r>
            <a:r>
              <a:rPr lang="es-ES" sz="2800" dirty="0"/>
              <a:t>). Así el tiempo de bit es igual al tiempo de un símbolo FSK, y la tasa de bits es igual al baudio.</a:t>
            </a:r>
          </a:p>
        </p:txBody>
      </p:sp>
      <p:pic>
        <p:nvPicPr>
          <p:cNvPr id="4" name="Imagen 3"/>
          <p:cNvPicPr>
            <a:picLocks noChangeAspect="1"/>
          </p:cNvPicPr>
          <p:nvPr/>
        </p:nvPicPr>
        <p:blipFill>
          <a:blip r:embed="rId3"/>
          <a:stretch>
            <a:fillRect/>
          </a:stretch>
        </p:blipFill>
        <p:spPr>
          <a:xfrm>
            <a:off x="581744" y="3413496"/>
            <a:ext cx="6526338" cy="3142947"/>
          </a:xfrm>
          <a:prstGeom prst="rect">
            <a:avLst/>
          </a:prstGeom>
        </p:spPr>
      </p:pic>
      <mc:AlternateContent xmlns:mc="http://schemas.openxmlformats.org/markup-compatibility/2006" xmlns:a14="http://schemas.microsoft.com/office/drawing/2010/main">
        <mc:Choice Requires="a14">
          <p:sp>
            <p:nvSpPr>
              <p:cNvPr id="7" name="Rectángulo 6"/>
              <p:cNvSpPr/>
              <p:nvPr/>
            </p:nvSpPr>
            <p:spPr>
              <a:xfrm>
                <a:off x="7621107" y="4258434"/>
                <a:ext cx="3601627" cy="922176"/>
              </a:xfrm>
              <a:prstGeom prst="rect">
                <a:avLst/>
              </a:prstGeom>
              <a:ln w="38100">
                <a:solidFill>
                  <a:schemeClr val="tx1"/>
                </a:solidFill>
              </a:ln>
            </p:spPr>
            <p:txBody>
              <a:bodyPr wrap="none">
                <a:spAutoFit/>
              </a:bodyPr>
              <a:lstStyle/>
              <a:p>
                <a:pPr/>
                <a14:m>
                  <m:oMathPara xmlns:m="http://schemas.openxmlformats.org/officeDocument/2006/math">
                    <m:oMathParaPr>
                      <m:jc m:val="centerGroup"/>
                    </m:oMathParaPr>
                    <m:oMath xmlns:m="http://schemas.openxmlformats.org/officeDocument/2006/math">
                      <m:r>
                        <a:rPr lang="es-ES" sz="2400" i="1" smtClean="0">
                          <a:latin typeface="Cambria Math" panose="02040503050406030204" pitchFamily="18" charset="0"/>
                        </a:rPr>
                        <m:t>𝑏𝑎𝑢𝑑𝑖𝑜</m:t>
                      </m:r>
                      <m:r>
                        <a:rPr lang="es-ES" sz="2400" i="1">
                          <a:latin typeface="Cambria Math" panose="02040503050406030204" pitchFamily="18" charset="0"/>
                        </a:rPr>
                        <m:t>=</m:t>
                      </m:r>
                      <m:d>
                        <m:dPr>
                          <m:ctrlPr>
                            <a:rPr lang="es-ES" sz="2400" i="1">
                              <a:latin typeface="Cambria Math" panose="02040503050406030204" pitchFamily="18" charset="0"/>
                            </a:rPr>
                          </m:ctrlPr>
                        </m:dPr>
                        <m:e>
                          <m:f>
                            <m:fPr>
                              <m:ctrlPr>
                                <a:rPr lang="es-ES" sz="2400" i="1">
                                  <a:latin typeface="Cambria Math" panose="02040503050406030204" pitchFamily="18" charset="0"/>
                                </a:rPr>
                              </m:ctrlPr>
                            </m:fPr>
                            <m:num>
                              <m:sSub>
                                <m:sSubPr>
                                  <m:ctrlPr>
                                    <a:rPr lang="es-ES" sz="2400" i="1">
                                      <a:latin typeface="Cambria Math" panose="02040503050406030204" pitchFamily="18" charset="0"/>
                                    </a:rPr>
                                  </m:ctrlPr>
                                </m:sSubPr>
                                <m:e>
                                  <m:r>
                                    <a:rPr lang="es-ES" sz="2400" i="1">
                                      <a:latin typeface="Cambria Math" panose="02040503050406030204" pitchFamily="18" charset="0"/>
                                    </a:rPr>
                                    <m:t>𝑓</m:t>
                                  </m:r>
                                </m:e>
                                <m:sub>
                                  <m:r>
                                    <a:rPr lang="es-ES" sz="2400" i="1">
                                      <a:latin typeface="Cambria Math" panose="02040503050406030204" pitchFamily="18" charset="0"/>
                                    </a:rPr>
                                    <m:t>𝑏</m:t>
                                  </m:r>
                                </m:sub>
                              </m:sSub>
                            </m:num>
                            <m:den>
                              <m:r>
                                <a:rPr lang="es-ES" sz="2400" i="1">
                                  <a:latin typeface="Cambria Math" panose="02040503050406030204" pitchFamily="18" charset="0"/>
                                </a:rPr>
                                <m:t>𝑁</m:t>
                              </m:r>
                            </m:den>
                          </m:f>
                        </m:e>
                      </m:d>
                      <m:r>
                        <a:rPr lang="es-ES" sz="2400" b="0" i="1" smtClean="0">
                          <a:latin typeface="Cambria Math" panose="02040503050406030204" pitchFamily="18" charset="0"/>
                        </a:rPr>
                        <m:t>=</m:t>
                      </m:r>
                      <m:f>
                        <m:fPr>
                          <m:ctrlPr>
                            <a:rPr lang="es-ES" sz="2400" i="1">
                              <a:latin typeface="Cambria Math" panose="02040503050406030204" pitchFamily="18" charset="0"/>
                            </a:rPr>
                          </m:ctrlPr>
                        </m:fPr>
                        <m:num>
                          <m:sSub>
                            <m:sSubPr>
                              <m:ctrlPr>
                                <a:rPr lang="es-ES" sz="2400" i="1">
                                  <a:latin typeface="Cambria Math" panose="02040503050406030204" pitchFamily="18" charset="0"/>
                                </a:rPr>
                              </m:ctrlPr>
                            </m:sSubPr>
                            <m:e>
                              <m:r>
                                <a:rPr lang="es-ES" sz="2400" i="1">
                                  <a:latin typeface="Cambria Math" panose="02040503050406030204" pitchFamily="18" charset="0"/>
                                </a:rPr>
                                <m:t>𝑓</m:t>
                              </m:r>
                            </m:e>
                            <m:sub>
                              <m:r>
                                <a:rPr lang="es-ES" sz="2400" i="1">
                                  <a:latin typeface="Cambria Math" panose="02040503050406030204" pitchFamily="18" charset="0"/>
                                </a:rPr>
                                <m:t>𝑏</m:t>
                              </m:r>
                            </m:sub>
                          </m:sSub>
                        </m:num>
                        <m:den>
                          <m:r>
                            <a:rPr lang="es-ES" sz="2400" b="0" i="1" smtClean="0">
                              <a:latin typeface="Cambria Math" panose="02040503050406030204" pitchFamily="18" charset="0"/>
                            </a:rPr>
                            <m:t>1</m:t>
                          </m:r>
                        </m:den>
                      </m:f>
                      <m:r>
                        <a:rPr lang="es-ES" sz="2400" b="0" i="1" smtClean="0">
                          <a:latin typeface="Cambria Math" panose="02040503050406030204" pitchFamily="18" charset="0"/>
                        </a:rPr>
                        <m:t>=</m:t>
                      </m:r>
                      <m:sSub>
                        <m:sSubPr>
                          <m:ctrlPr>
                            <a:rPr lang="es-ES" sz="2400" i="1">
                              <a:latin typeface="Cambria Math" panose="02040503050406030204" pitchFamily="18" charset="0"/>
                            </a:rPr>
                          </m:ctrlPr>
                        </m:sSubPr>
                        <m:e>
                          <m:r>
                            <a:rPr lang="es-ES" sz="2400" i="1">
                              <a:latin typeface="Cambria Math" panose="02040503050406030204" pitchFamily="18" charset="0"/>
                            </a:rPr>
                            <m:t>𝑓</m:t>
                          </m:r>
                        </m:e>
                        <m:sub>
                          <m:r>
                            <a:rPr lang="es-ES" sz="2400" i="1">
                              <a:latin typeface="Cambria Math" panose="02040503050406030204" pitchFamily="18" charset="0"/>
                            </a:rPr>
                            <m:t>𝑏</m:t>
                          </m:r>
                        </m:sub>
                      </m:sSub>
                    </m:oMath>
                  </m:oMathPara>
                </a14:m>
                <a:endParaRPr lang="es-ES" sz="2400" dirty="0"/>
              </a:p>
            </p:txBody>
          </p:sp>
        </mc:Choice>
        <mc:Fallback xmlns="">
          <p:sp>
            <p:nvSpPr>
              <p:cNvPr id="7" name="Rectángulo 6"/>
              <p:cNvSpPr>
                <a:spLocks noRot="1" noChangeAspect="1" noMove="1" noResize="1" noEditPoints="1" noAdjustHandles="1" noChangeArrowheads="1" noChangeShapeType="1" noTextEdit="1"/>
              </p:cNvSpPr>
              <p:nvPr/>
            </p:nvSpPr>
            <p:spPr>
              <a:xfrm>
                <a:off x="7621107" y="4258434"/>
                <a:ext cx="3601627" cy="922176"/>
              </a:xfrm>
              <a:prstGeom prst="rect">
                <a:avLst/>
              </a:prstGeom>
              <a:blipFill rotWithShape="0">
                <a:blip r:embed="rId4"/>
                <a:stretch>
                  <a:fillRect/>
                </a:stretch>
              </a:blipFill>
              <a:ln w="38100">
                <a:solidFill>
                  <a:schemeClr val="tx1"/>
                </a:solidFill>
              </a:ln>
            </p:spPr>
            <p:txBody>
              <a:bodyPr/>
              <a:lstStyle/>
              <a:p>
                <a:r>
                  <a:rPr lang="es-ES">
                    <a:noFill/>
                  </a:rPr>
                  <a:t> </a:t>
                </a:r>
              </a:p>
            </p:txBody>
          </p:sp>
        </mc:Fallback>
      </mc:AlternateContent>
    </p:spTree>
    <p:extLst>
      <p:ext uri="{BB962C8B-B14F-4D97-AF65-F5344CB8AC3E}">
        <p14:creationId xmlns:p14="http://schemas.microsoft.com/office/powerpoint/2010/main" val="31330639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a:off x="1478604" y="-149194"/>
            <a:ext cx="9171866" cy="1143000"/>
          </a:xfrm>
          <a:prstGeom prst="rect">
            <a:avLst/>
          </a:prstGeom>
        </p:spPr>
        <p:txBody>
          <a:bodyPr vert="horz" lIns="91440" tIns="45720" rIns="91440" bIns="45720" rtlCol="0" anchor="b">
            <a:normAutofit fontScale="92500"/>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CO" dirty="0">
                <a:solidFill>
                  <a:schemeClr val="accent1"/>
                </a:solidFill>
              </a:rPr>
              <a:t>Tasa de bits en FSK, Baudio y Ancho de banda</a:t>
            </a:r>
          </a:p>
        </p:txBody>
      </p:sp>
      <p:sp>
        <p:nvSpPr>
          <p:cNvPr id="2" name="Marcador de número de diapositiva 1"/>
          <p:cNvSpPr>
            <a:spLocks noGrp="1"/>
          </p:cNvSpPr>
          <p:nvPr>
            <p:ph type="sldNum" sz="quarter" idx="12"/>
          </p:nvPr>
        </p:nvSpPr>
        <p:spPr/>
        <p:txBody>
          <a:bodyPr/>
          <a:lstStyle/>
          <a:p>
            <a:fld id="{035029C6-B4AB-4AAA-9189-174FC6801F95}" type="slidenum">
              <a:rPr lang="es-CO" smtClean="0"/>
              <a:t>4</a:t>
            </a:fld>
            <a:endParaRPr lang="es-CO"/>
          </a:p>
        </p:txBody>
      </p:sp>
      <p:sp>
        <p:nvSpPr>
          <p:cNvPr id="3" name="Rectángulo 2"/>
          <p:cNvSpPr/>
          <p:nvPr/>
        </p:nvSpPr>
        <p:spPr>
          <a:xfrm>
            <a:off x="408562" y="1017179"/>
            <a:ext cx="10933889" cy="954107"/>
          </a:xfrm>
          <a:prstGeom prst="rect">
            <a:avLst/>
          </a:prstGeom>
        </p:spPr>
        <p:txBody>
          <a:bodyPr wrap="square">
            <a:spAutoFit/>
          </a:bodyPr>
          <a:lstStyle/>
          <a:p>
            <a:pPr algn="just"/>
            <a:r>
              <a:rPr lang="es-ES" sz="2800" dirty="0"/>
              <a:t>FSK es la excepción a las reglas de modulación digital, ya que el ancho de banda mínimo esta dado por:</a:t>
            </a:r>
          </a:p>
        </p:txBody>
      </p:sp>
      <mc:AlternateContent xmlns:mc="http://schemas.openxmlformats.org/markup-compatibility/2006" xmlns:a14="http://schemas.microsoft.com/office/drawing/2010/main">
        <mc:Choice Requires="a14">
          <p:sp>
            <p:nvSpPr>
              <p:cNvPr id="7" name="Rectángulo 6"/>
              <p:cNvSpPr/>
              <p:nvPr/>
            </p:nvSpPr>
            <p:spPr>
              <a:xfrm>
                <a:off x="3010197" y="2332358"/>
                <a:ext cx="6206379" cy="461665"/>
              </a:xfrm>
              <a:prstGeom prst="rect">
                <a:avLst/>
              </a:prstGeom>
              <a:ln w="38100">
                <a:solidFill>
                  <a:schemeClr val="tx1"/>
                </a:solidFill>
              </a:ln>
            </p:spPr>
            <p:txBody>
              <a:bodyPr wrap="none">
                <a:spAutoFit/>
              </a:bodyPr>
              <a:lstStyle/>
              <a:p>
                <a:r>
                  <a:rPr lang="es-ES" sz="2400" dirty="0"/>
                  <a:t>B</a:t>
                </a:r>
                <a14:m>
                  <m:oMath xmlns:m="http://schemas.openxmlformats.org/officeDocument/2006/math">
                    <m:r>
                      <a:rPr lang="es-ES" sz="2400" i="1">
                        <a:latin typeface="Cambria Math" panose="02040503050406030204" pitchFamily="18" charset="0"/>
                      </a:rPr>
                      <m:t>=</m:t>
                    </m:r>
                    <m:d>
                      <m:dPr>
                        <m:begChr m:val="|"/>
                        <m:endChr m:val="|"/>
                        <m:ctrlPr>
                          <a:rPr lang="es-ES" sz="2400" i="1" smtClean="0">
                            <a:latin typeface="Cambria Math" panose="02040503050406030204" pitchFamily="18" charset="0"/>
                          </a:rPr>
                        </m:ctrlPr>
                      </m:dPr>
                      <m:e>
                        <m:d>
                          <m:dPr>
                            <m:ctrlPr>
                              <a:rPr lang="es-ES" sz="2400" i="1" smtClean="0">
                                <a:latin typeface="Cambria Math" panose="02040503050406030204" pitchFamily="18" charset="0"/>
                              </a:rPr>
                            </m:ctrlPr>
                          </m:dPr>
                          <m:e>
                            <m:sSub>
                              <m:sSubPr>
                                <m:ctrlPr>
                                  <a:rPr lang="es-ES" sz="2400" i="1" smtClean="0">
                                    <a:latin typeface="Cambria Math" panose="02040503050406030204" pitchFamily="18" charset="0"/>
                                  </a:rPr>
                                </m:ctrlPr>
                              </m:sSubPr>
                              <m:e>
                                <m:r>
                                  <a:rPr lang="es-ES" sz="2400" b="0" i="1" smtClean="0">
                                    <a:latin typeface="Cambria Math" panose="02040503050406030204" pitchFamily="18" charset="0"/>
                                  </a:rPr>
                                  <m:t>𝑓</m:t>
                                </m:r>
                              </m:e>
                              <m:sub>
                                <m:r>
                                  <a:rPr lang="es-ES" sz="2400" b="0" i="1" smtClean="0">
                                    <a:latin typeface="Cambria Math" panose="02040503050406030204" pitchFamily="18" charset="0"/>
                                  </a:rPr>
                                  <m:t>𝑠</m:t>
                                </m:r>
                              </m:sub>
                            </m:sSub>
                            <m:r>
                              <a:rPr lang="es-ES" sz="2400" b="0" i="1" smtClean="0">
                                <a:latin typeface="Cambria Math" panose="02040503050406030204" pitchFamily="18" charset="0"/>
                              </a:rPr>
                              <m:t>−</m:t>
                            </m:r>
                            <m:sSub>
                              <m:sSubPr>
                                <m:ctrlPr>
                                  <a:rPr lang="es-ES" sz="2400" i="1" smtClean="0">
                                    <a:latin typeface="Cambria Math" panose="02040503050406030204" pitchFamily="18" charset="0"/>
                                  </a:rPr>
                                </m:ctrlPr>
                              </m:sSubPr>
                              <m:e>
                                <m:r>
                                  <a:rPr lang="es-ES" sz="2400" b="0" i="1" smtClean="0">
                                    <a:latin typeface="Cambria Math" panose="02040503050406030204" pitchFamily="18" charset="0"/>
                                  </a:rPr>
                                  <m:t>𝑓</m:t>
                                </m:r>
                              </m:e>
                              <m:sub>
                                <m:r>
                                  <a:rPr lang="es-ES" sz="2400" b="0" i="1" smtClean="0">
                                    <a:latin typeface="Cambria Math" panose="02040503050406030204" pitchFamily="18" charset="0"/>
                                  </a:rPr>
                                  <m:t>𝑏</m:t>
                                </m:r>
                              </m:sub>
                            </m:sSub>
                          </m:e>
                        </m:d>
                        <m:r>
                          <a:rPr lang="es-ES" sz="2400" b="0" i="1" smtClean="0">
                            <a:latin typeface="Cambria Math" panose="02040503050406030204" pitchFamily="18" charset="0"/>
                          </a:rPr>
                          <m:t>−</m:t>
                        </m:r>
                        <m:d>
                          <m:dPr>
                            <m:ctrlPr>
                              <a:rPr lang="es-ES" sz="2400" i="1" smtClean="0">
                                <a:latin typeface="Cambria Math" panose="02040503050406030204" pitchFamily="18" charset="0"/>
                              </a:rPr>
                            </m:ctrlPr>
                          </m:dPr>
                          <m:e>
                            <m:sSub>
                              <m:sSubPr>
                                <m:ctrlPr>
                                  <a:rPr lang="es-ES" sz="2400" i="1" smtClean="0">
                                    <a:latin typeface="Cambria Math" panose="02040503050406030204" pitchFamily="18" charset="0"/>
                                  </a:rPr>
                                </m:ctrlPr>
                              </m:sSubPr>
                              <m:e>
                                <m:r>
                                  <a:rPr lang="es-ES" sz="2400" b="0" i="1" smtClean="0">
                                    <a:latin typeface="Cambria Math" panose="02040503050406030204" pitchFamily="18" charset="0"/>
                                  </a:rPr>
                                  <m:t>𝑓</m:t>
                                </m:r>
                              </m:e>
                              <m:sub>
                                <m:r>
                                  <a:rPr lang="es-ES" sz="2400" b="0" i="1" smtClean="0">
                                    <a:latin typeface="Cambria Math" panose="02040503050406030204" pitchFamily="18" charset="0"/>
                                  </a:rPr>
                                  <m:t>𝑚</m:t>
                                </m:r>
                              </m:sub>
                            </m:sSub>
                            <m:r>
                              <a:rPr lang="es-ES" sz="2400" b="0" i="1" smtClean="0">
                                <a:latin typeface="Cambria Math" panose="02040503050406030204" pitchFamily="18" charset="0"/>
                              </a:rPr>
                              <m:t>−</m:t>
                            </m:r>
                            <m:sSub>
                              <m:sSubPr>
                                <m:ctrlPr>
                                  <a:rPr lang="es-ES" sz="2400" i="1" smtClean="0">
                                    <a:latin typeface="Cambria Math" panose="02040503050406030204" pitchFamily="18" charset="0"/>
                                  </a:rPr>
                                </m:ctrlPr>
                              </m:sSubPr>
                              <m:e>
                                <m:r>
                                  <a:rPr lang="es-ES" sz="2400" b="0" i="1" smtClean="0">
                                    <a:latin typeface="Cambria Math" panose="02040503050406030204" pitchFamily="18" charset="0"/>
                                  </a:rPr>
                                  <m:t>𝑓</m:t>
                                </m:r>
                              </m:e>
                              <m:sub>
                                <m:r>
                                  <a:rPr lang="es-ES" sz="2400" b="0" i="1" smtClean="0">
                                    <a:latin typeface="Cambria Math" panose="02040503050406030204" pitchFamily="18" charset="0"/>
                                  </a:rPr>
                                  <m:t>𝑏</m:t>
                                </m:r>
                              </m:sub>
                            </m:sSub>
                          </m:e>
                        </m:d>
                      </m:e>
                    </m:d>
                    <m:r>
                      <a:rPr lang="es-ES" sz="2400" b="0" i="1" smtClean="0">
                        <a:latin typeface="Cambria Math" panose="02040503050406030204" pitchFamily="18" charset="0"/>
                      </a:rPr>
                      <m:t>=</m:t>
                    </m:r>
                    <m:d>
                      <m:dPr>
                        <m:begChr m:val="|"/>
                        <m:endChr m:val="|"/>
                        <m:ctrlPr>
                          <a:rPr lang="es-ES" sz="2400" i="1">
                            <a:latin typeface="Cambria Math" panose="02040503050406030204" pitchFamily="18" charset="0"/>
                          </a:rPr>
                        </m:ctrlPr>
                      </m:dPr>
                      <m:e>
                        <m:d>
                          <m:dPr>
                            <m:ctrlPr>
                              <a:rPr lang="es-ES" sz="2400" i="1">
                                <a:latin typeface="Cambria Math" panose="02040503050406030204" pitchFamily="18" charset="0"/>
                              </a:rPr>
                            </m:ctrlPr>
                          </m:dPr>
                          <m:e>
                            <m:sSub>
                              <m:sSubPr>
                                <m:ctrlPr>
                                  <a:rPr lang="es-ES" sz="2400" i="1">
                                    <a:latin typeface="Cambria Math" panose="02040503050406030204" pitchFamily="18" charset="0"/>
                                  </a:rPr>
                                </m:ctrlPr>
                              </m:sSubPr>
                              <m:e>
                                <m:r>
                                  <a:rPr lang="es-ES" sz="2400" i="1">
                                    <a:latin typeface="Cambria Math" panose="02040503050406030204" pitchFamily="18" charset="0"/>
                                  </a:rPr>
                                  <m:t>𝑓</m:t>
                                </m:r>
                              </m:e>
                              <m:sub>
                                <m:r>
                                  <a:rPr lang="es-ES" sz="2400" i="1">
                                    <a:latin typeface="Cambria Math" panose="02040503050406030204" pitchFamily="18" charset="0"/>
                                  </a:rPr>
                                  <m:t>𝑠</m:t>
                                </m:r>
                              </m:sub>
                            </m:sSub>
                            <m:r>
                              <a:rPr lang="es-ES" sz="2400" i="1">
                                <a:latin typeface="Cambria Math" panose="02040503050406030204" pitchFamily="18" charset="0"/>
                              </a:rPr>
                              <m:t>−</m:t>
                            </m:r>
                            <m:sSub>
                              <m:sSubPr>
                                <m:ctrlPr>
                                  <a:rPr lang="es-ES" sz="2400" i="1">
                                    <a:latin typeface="Cambria Math" panose="02040503050406030204" pitchFamily="18" charset="0"/>
                                  </a:rPr>
                                </m:ctrlPr>
                              </m:sSubPr>
                              <m:e>
                                <m:r>
                                  <a:rPr lang="es-ES" sz="2400" i="1">
                                    <a:latin typeface="Cambria Math" panose="02040503050406030204" pitchFamily="18" charset="0"/>
                                  </a:rPr>
                                  <m:t>𝑓</m:t>
                                </m:r>
                              </m:e>
                              <m:sub>
                                <m:r>
                                  <a:rPr lang="es-ES" sz="2400" b="0" i="1" smtClean="0">
                                    <a:latin typeface="Cambria Math" panose="02040503050406030204" pitchFamily="18" charset="0"/>
                                  </a:rPr>
                                  <m:t>𝑚</m:t>
                                </m:r>
                              </m:sub>
                            </m:sSub>
                          </m:e>
                        </m:d>
                      </m:e>
                    </m:d>
                    <m:r>
                      <a:rPr lang="es-ES" sz="2400" b="0" i="1" smtClean="0">
                        <a:latin typeface="Cambria Math" panose="02040503050406030204" pitchFamily="18" charset="0"/>
                      </a:rPr>
                      <m:t>+2</m:t>
                    </m:r>
                    <m:sSub>
                      <m:sSubPr>
                        <m:ctrlPr>
                          <a:rPr lang="es-ES" sz="2400" i="1">
                            <a:latin typeface="Cambria Math" panose="02040503050406030204" pitchFamily="18" charset="0"/>
                          </a:rPr>
                        </m:ctrlPr>
                      </m:sSubPr>
                      <m:e>
                        <m:r>
                          <a:rPr lang="es-ES" sz="2400" i="1">
                            <a:latin typeface="Cambria Math" panose="02040503050406030204" pitchFamily="18" charset="0"/>
                          </a:rPr>
                          <m:t>𝑓</m:t>
                        </m:r>
                      </m:e>
                      <m:sub>
                        <m:r>
                          <a:rPr lang="es-ES" sz="2400" i="1">
                            <a:latin typeface="Cambria Math" panose="02040503050406030204" pitchFamily="18" charset="0"/>
                          </a:rPr>
                          <m:t>𝑏</m:t>
                        </m:r>
                      </m:sub>
                    </m:sSub>
                  </m:oMath>
                </a14:m>
                <a:endParaRPr lang="es-ES" sz="2400" dirty="0"/>
              </a:p>
            </p:txBody>
          </p:sp>
        </mc:Choice>
        <mc:Fallback xmlns="">
          <p:sp>
            <p:nvSpPr>
              <p:cNvPr id="7" name="Rectángulo 6"/>
              <p:cNvSpPr>
                <a:spLocks noRot="1" noChangeAspect="1" noMove="1" noResize="1" noEditPoints="1" noAdjustHandles="1" noChangeArrowheads="1" noChangeShapeType="1" noTextEdit="1"/>
              </p:cNvSpPr>
              <p:nvPr/>
            </p:nvSpPr>
            <p:spPr>
              <a:xfrm>
                <a:off x="3010197" y="2332358"/>
                <a:ext cx="6206379" cy="461665"/>
              </a:xfrm>
              <a:prstGeom prst="rect">
                <a:avLst/>
              </a:prstGeom>
              <a:blipFill rotWithShape="0">
                <a:blip r:embed="rId3"/>
                <a:stretch>
                  <a:fillRect l="-1270" t="-7407" b="-23457"/>
                </a:stretch>
              </a:blipFill>
              <a:ln w="38100">
                <a:solidFill>
                  <a:schemeClr val="tx1"/>
                </a:solid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6" name="Rectángulo 5"/>
              <p:cNvSpPr/>
              <p:nvPr/>
            </p:nvSpPr>
            <p:spPr>
              <a:xfrm>
                <a:off x="4954833" y="3127602"/>
                <a:ext cx="2116349" cy="461665"/>
              </a:xfrm>
              <a:prstGeom prst="rect">
                <a:avLst/>
              </a:prstGeom>
              <a:ln w="38100">
                <a:solidFill>
                  <a:schemeClr val="tx1"/>
                </a:solidFill>
              </a:ln>
            </p:spPr>
            <p:txBody>
              <a:bodyPr wrap="none">
                <a:spAutoFit/>
              </a:bodyPr>
              <a:lstStyle/>
              <a:p>
                <a:r>
                  <a:rPr lang="es-ES" sz="2400" i="1" dirty="0">
                    <a:latin typeface="Cambria Math" panose="02040503050406030204" pitchFamily="18" charset="0"/>
                  </a:rPr>
                  <a:t>B</a:t>
                </a:r>
                <a14:m>
                  <m:oMath xmlns:m="http://schemas.openxmlformats.org/officeDocument/2006/math">
                    <m:r>
                      <a:rPr lang="es-ES" sz="2400" i="1">
                        <a:latin typeface="Cambria Math" panose="02040503050406030204" pitchFamily="18" charset="0"/>
                      </a:rPr>
                      <m:t>=2(∆</m:t>
                    </m:r>
                    <m:r>
                      <a:rPr lang="es-ES" sz="2400" i="1">
                        <a:latin typeface="Cambria Math" panose="02040503050406030204" pitchFamily="18" charset="0"/>
                      </a:rPr>
                      <m:t>𝑓</m:t>
                    </m:r>
                    <m:r>
                      <a:rPr lang="es-ES" sz="2400" i="1">
                        <a:latin typeface="Cambria Math" panose="02040503050406030204" pitchFamily="18" charset="0"/>
                      </a:rPr>
                      <m:t>+</m:t>
                    </m:r>
                    <m:sSub>
                      <m:sSubPr>
                        <m:ctrlPr>
                          <a:rPr lang="es-ES" sz="2400" i="1">
                            <a:latin typeface="Cambria Math" panose="02040503050406030204" pitchFamily="18" charset="0"/>
                          </a:rPr>
                        </m:ctrlPr>
                      </m:sSubPr>
                      <m:e>
                        <m:r>
                          <a:rPr lang="es-ES" sz="2400" i="1">
                            <a:latin typeface="Cambria Math" panose="02040503050406030204" pitchFamily="18" charset="0"/>
                          </a:rPr>
                          <m:t>𝑓</m:t>
                        </m:r>
                      </m:e>
                      <m:sub>
                        <m:r>
                          <a:rPr lang="es-ES" sz="2400" i="1">
                            <a:latin typeface="Cambria Math" panose="02040503050406030204" pitchFamily="18" charset="0"/>
                          </a:rPr>
                          <m:t>𝑏</m:t>
                        </m:r>
                      </m:sub>
                    </m:sSub>
                    <m:r>
                      <a:rPr lang="es-ES" sz="2400" i="1">
                        <a:latin typeface="Cambria Math" panose="02040503050406030204" pitchFamily="18" charset="0"/>
                      </a:rPr>
                      <m:t>)</m:t>
                    </m:r>
                  </m:oMath>
                </a14:m>
                <a:endParaRPr lang="es-ES" sz="2400" i="1" dirty="0">
                  <a:latin typeface="Cambria Math" panose="02040503050406030204" pitchFamily="18" charset="0"/>
                </a:endParaRPr>
              </a:p>
            </p:txBody>
          </p:sp>
        </mc:Choice>
        <mc:Fallback xmlns="">
          <p:sp>
            <p:nvSpPr>
              <p:cNvPr id="6" name="Rectángulo 5"/>
              <p:cNvSpPr>
                <a:spLocks noRot="1" noChangeAspect="1" noMove="1" noResize="1" noEditPoints="1" noAdjustHandles="1" noChangeArrowheads="1" noChangeShapeType="1" noTextEdit="1"/>
              </p:cNvSpPr>
              <p:nvPr/>
            </p:nvSpPr>
            <p:spPr>
              <a:xfrm>
                <a:off x="4954833" y="3127602"/>
                <a:ext cx="2116349" cy="461665"/>
              </a:xfrm>
              <a:prstGeom prst="rect">
                <a:avLst/>
              </a:prstGeom>
              <a:blipFill rotWithShape="0">
                <a:blip r:embed="rId4"/>
                <a:stretch>
                  <a:fillRect l="-3683" t="-6098" r="-850" b="-23171"/>
                </a:stretch>
              </a:blipFill>
              <a:ln w="38100">
                <a:solidFill>
                  <a:schemeClr val="tx1"/>
                </a:solidFill>
              </a:ln>
            </p:spPr>
            <p:txBody>
              <a:bodyPr/>
              <a:lstStyle/>
              <a:p>
                <a:r>
                  <a:rPr lang="es-ES">
                    <a:noFill/>
                  </a:rPr>
                  <a:t> </a:t>
                </a:r>
              </a:p>
            </p:txBody>
          </p:sp>
        </mc:Fallback>
      </mc:AlternateContent>
      <p:sp>
        <p:nvSpPr>
          <p:cNvPr id="8" name="Rectángulo 7"/>
          <p:cNvSpPr/>
          <p:nvPr/>
        </p:nvSpPr>
        <p:spPr>
          <a:xfrm>
            <a:off x="463685" y="4126788"/>
            <a:ext cx="10933889" cy="1815882"/>
          </a:xfrm>
          <a:prstGeom prst="rect">
            <a:avLst/>
          </a:prstGeom>
        </p:spPr>
        <p:txBody>
          <a:bodyPr wrap="square">
            <a:spAutoFit/>
          </a:bodyPr>
          <a:lstStyle/>
          <a:p>
            <a:pPr algn="just"/>
            <a:r>
              <a:rPr lang="es-ES" sz="2800" dirty="0"/>
              <a:t>EJERCICIO. Determine (a) La desviación de frecuencia , (b) ancho de banda mínimo, (c) baudio para una señal binaria FSK con una marca de frecuencia de 49 kHz, una frecuencia de espacio de 51 kHz y una tasa de bits de entrada de 2kbps.</a:t>
            </a:r>
          </a:p>
        </p:txBody>
      </p:sp>
    </p:spTree>
    <p:extLst>
      <p:ext uri="{BB962C8B-B14F-4D97-AF65-F5344CB8AC3E}">
        <p14:creationId xmlns:p14="http://schemas.microsoft.com/office/powerpoint/2010/main" val="2105515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a:off x="2883947" y="-149194"/>
            <a:ext cx="5832036" cy="1143000"/>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CO" dirty="0">
                <a:solidFill>
                  <a:schemeClr val="accent1"/>
                </a:solidFill>
              </a:rPr>
              <a:t>PHASE-SHIFT KEYING (PSK)</a:t>
            </a:r>
          </a:p>
        </p:txBody>
      </p:sp>
      <p:sp>
        <p:nvSpPr>
          <p:cNvPr id="2" name="Marcador de número de diapositiva 1"/>
          <p:cNvSpPr>
            <a:spLocks noGrp="1"/>
          </p:cNvSpPr>
          <p:nvPr>
            <p:ph type="sldNum" sz="quarter" idx="12"/>
          </p:nvPr>
        </p:nvSpPr>
        <p:spPr/>
        <p:txBody>
          <a:bodyPr/>
          <a:lstStyle/>
          <a:p>
            <a:fld id="{035029C6-B4AB-4AAA-9189-174FC6801F95}" type="slidenum">
              <a:rPr lang="es-CO" smtClean="0"/>
              <a:t>5</a:t>
            </a:fld>
            <a:endParaRPr lang="es-CO"/>
          </a:p>
        </p:txBody>
      </p:sp>
      <p:sp>
        <p:nvSpPr>
          <p:cNvPr id="3" name="Rectángulo 2"/>
          <p:cNvSpPr/>
          <p:nvPr/>
        </p:nvSpPr>
        <p:spPr>
          <a:xfrm>
            <a:off x="408562" y="1017179"/>
            <a:ext cx="10933889" cy="5262979"/>
          </a:xfrm>
          <a:prstGeom prst="rect">
            <a:avLst/>
          </a:prstGeom>
        </p:spPr>
        <p:txBody>
          <a:bodyPr wrap="square">
            <a:spAutoFit/>
          </a:bodyPr>
          <a:lstStyle/>
          <a:p>
            <a:pPr algn="just"/>
            <a:r>
              <a:rPr lang="es-ES" sz="2800" dirty="0">
                <a:solidFill>
                  <a:schemeClr val="accent2">
                    <a:lumMod val="60000"/>
                    <a:lumOff val="40000"/>
                  </a:schemeClr>
                </a:solidFill>
              </a:rPr>
              <a:t>PSK es otro tipo demodulación digital M-</a:t>
            </a:r>
            <a:r>
              <a:rPr lang="es-ES" sz="2800" dirty="0" err="1">
                <a:solidFill>
                  <a:schemeClr val="accent2">
                    <a:lumMod val="60000"/>
                    <a:lumOff val="40000"/>
                  </a:schemeClr>
                </a:solidFill>
              </a:rPr>
              <a:t>ary</a:t>
            </a:r>
            <a:r>
              <a:rPr lang="es-ES" sz="2800" dirty="0">
                <a:solidFill>
                  <a:schemeClr val="accent2">
                    <a:lumMod val="60000"/>
                    <a:lumOff val="40000"/>
                  </a:schemeClr>
                </a:solidFill>
              </a:rPr>
              <a:t> con un esquema similar a la modulación convencional de fase, excepto que la señal de entrada es binaria y esto conduce a un numero limitado de posibles fases de salida. La entrada de información binaria es codificada en grupos de bits antes de la modulación de la portadora.</a:t>
            </a:r>
          </a:p>
          <a:p>
            <a:pPr algn="just"/>
            <a:endParaRPr lang="es-ES" sz="2800" dirty="0"/>
          </a:p>
          <a:p>
            <a:pPr algn="just"/>
            <a:r>
              <a:rPr lang="es-ES" sz="2800" dirty="0"/>
              <a:t>El caso más simple es BPSK (</a:t>
            </a:r>
            <a:r>
              <a:rPr lang="es-ES" sz="2800" dirty="0" err="1"/>
              <a:t>Binary</a:t>
            </a:r>
            <a:r>
              <a:rPr lang="es-ES" sz="2800" dirty="0"/>
              <a:t> PSK), donde N=1 y M=2, por lo tanto, dos fases son posibles en la portadora.</a:t>
            </a:r>
          </a:p>
          <a:p>
            <a:pPr algn="just"/>
            <a:endParaRPr lang="es-ES" sz="2800" dirty="0"/>
          </a:p>
          <a:p>
            <a:pPr algn="just"/>
            <a:r>
              <a:rPr lang="es-ES" sz="2800" dirty="0"/>
              <a:t>La fase de la portadora de salida se desplaza entre dos </a:t>
            </a:r>
            <a:r>
              <a:rPr lang="es-ES" sz="2800" dirty="0" err="1"/>
              <a:t>angulos</a:t>
            </a:r>
            <a:r>
              <a:rPr lang="es-ES" sz="2800" dirty="0"/>
              <a:t> que están separados 180º.</a:t>
            </a:r>
          </a:p>
        </p:txBody>
      </p:sp>
    </p:spTree>
    <p:extLst>
      <p:ext uri="{BB962C8B-B14F-4D97-AF65-F5344CB8AC3E}">
        <p14:creationId xmlns:p14="http://schemas.microsoft.com/office/powerpoint/2010/main" val="29210249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a:off x="4284730" y="-168650"/>
            <a:ext cx="5832036" cy="1143000"/>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CO" dirty="0">
                <a:solidFill>
                  <a:schemeClr val="accent1"/>
                </a:solidFill>
              </a:rPr>
              <a:t>Transmisor PSK</a:t>
            </a:r>
          </a:p>
        </p:txBody>
      </p:sp>
      <p:sp>
        <p:nvSpPr>
          <p:cNvPr id="2" name="Marcador de número de diapositiva 1"/>
          <p:cNvSpPr>
            <a:spLocks noGrp="1"/>
          </p:cNvSpPr>
          <p:nvPr>
            <p:ph type="sldNum" sz="quarter" idx="12"/>
          </p:nvPr>
        </p:nvSpPr>
        <p:spPr/>
        <p:txBody>
          <a:bodyPr/>
          <a:lstStyle/>
          <a:p>
            <a:fld id="{035029C6-B4AB-4AAA-9189-174FC6801F95}" type="slidenum">
              <a:rPr lang="es-CO" smtClean="0"/>
              <a:t>6</a:t>
            </a:fld>
            <a:endParaRPr lang="es-CO"/>
          </a:p>
        </p:txBody>
      </p:sp>
      <p:pic>
        <p:nvPicPr>
          <p:cNvPr id="4" name="Imagen 3"/>
          <p:cNvPicPr>
            <a:picLocks noChangeAspect="1"/>
          </p:cNvPicPr>
          <p:nvPr/>
        </p:nvPicPr>
        <p:blipFill>
          <a:blip r:embed="rId3"/>
          <a:stretch>
            <a:fillRect/>
          </a:stretch>
        </p:blipFill>
        <p:spPr>
          <a:xfrm>
            <a:off x="2116160" y="1418820"/>
            <a:ext cx="8061099" cy="4806882"/>
          </a:xfrm>
          <a:prstGeom prst="rect">
            <a:avLst/>
          </a:prstGeom>
          <a:ln>
            <a:solidFill>
              <a:schemeClr val="accent1"/>
            </a:solidFill>
          </a:ln>
        </p:spPr>
      </p:pic>
    </p:spTree>
    <p:extLst>
      <p:ext uri="{BB962C8B-B14F-4D97-AF65-F5344CB8AC3E}">
        <p14:creationId xmlns:p14="http://schemas.microsoft.com/office/powerpoint/2010/main" val="23270672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a:off x="3856712" y="-168650"/>
            <a:ext cx="5832036" cy="1143000"/>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CO" dirty="0">
                <a:solidFill>
                  <a:schemeClr val="accent1"/>
                </a:solidFill>
              </a:rPr>
              <a:t>Modulador balanceado</a:t>
            </a:r>
          </a:p>
        </p:txBody>
      </p:sp>
      <p:sp>
        <p:nvSpPr>
          <p:cNvPr id="2" name="Marcador de número de diapositiva 1"/>
          <p:cNvSpPr>
            <a:spLocks noGrp="1"/>
          </p:cNvSpPr>
          <p:nvPr>
            <p:ph type="sldNum" sz="quarter" idx="12"/>
          </p:nvPr>
        </p:nvSpPr>
        <p:spPr/>
        <p:txBody>
          <a:bodyPr/>
          <a:lstStyle/>
          <a:p>
            <a:fld id="{035029C6-B4AB-4AAA-9189-174FC6801F95}" type="slidenum">
              <a:rPr lang="es-CO" smtClean="0"/>
              <a:t>7</a:t>
            </a:fld>
            <a:endParaRPr lang="es-CO"/>
          </a:p>
        </p:txBody>
      </p:sp>
      <p:pic>
        <p:nvPicPr>
          <p:cNvPr id="3" name="Imagen 2"/>
          <p:cNvPicPr>
            <a:picLocks noChangeAspect="1"/>
          </p:cNvPicPr>
          <p:nvPr/>
        </p:nvPicPr>
        <p:blipFill>
          <a:blip r:embed="rId3"/>
          <a:stretch>
            <a:fillRect/>
          </a:stretch>
        </p:blipFill>
        <p:spPr>
          <a:xfrm>
            <a:off x="2042808" y="1290840"/>
            <a:ext cx="7656478" cy="3627924"/>
          </a:xfrm>
          <a:prstGeom prst="rect">
            <a:avLst/>
          </a:prstGeom>
          <a:ln>
            <a:solidFill>
              <a:schemeClr val="accent1"/>
            </a:solidFill>
          </a:ln>
        </p:spPr>
      </p:pic>
      <p:sp>
        <p:nvSpPr>
          <p:cNvPr id="6" name="CuadroTexto 5"/>
          <p:cNvSpPr txBox="1"/>
          <p:nvPr/>
        </p:nvSpPr>
        <p:spPr>
          <a:xfrm>
            <a:off x="797668" y="5389124"/>
            <a:ext cx="10651762" cy="523220"/>
          </a:xfrm>
          <a:prstGeom prst="rect">
            <a:avLst/>
          </a:prstGeom>
          <a:noFill/>
        </p:spPr>
        <p:txBody>
          <a:bodyPr wrap="none" rtlCol="0">
            <a:spAutoFit/>
          </a:bodyPr>
          <a:lstStyle/>
          <a:p>
            <a:r>
              <a:rPr lang="es-ES" sz="2800" dirty="0"/>
              <a:t>¿Que pasa si la entrada binaria es un 1 lógico (voltaje positivo)?</a:t>
            </a:r>
          </a:p>
        </p:txBody>
      </p:sp>
    </p:spTree>
    <p:extLst>
      <p:ext uri="{BB962C8B-B14F-4D97-AF65-F5344CB8AC3E}">
        <p14:creationId xmlns:p14="http://schemas.microsoft.com/office/powerpoint/2010/main" val="24023924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a:off x="3856712" y="-168650"/>
            <a:ext cx="5832036" cy="1143000"/>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CO" dirty="0">
                <a:solidFill>
                  <a:schemeClr val="accent1"/>
                </a:solidFill>
              </a:rPr>
              <a:t>Modulador balanceado</a:t>
            </a:r>
          </a:p>
        </p:txBody>
      </p:sp>
      <p:sp>
        <p:nvSpPr>
          <p:cNvPr id="2" name="Marcador de número de diapositiva 1"/>
          <p:cNvSpPr>
            <a:spLocks noGrp="1"/>
          </p:cNvSpPr>
          <p:nvPr>
            <p:ph type="sldNum" sz="quarter" idx="12"/>
          </p:nvPr>
        </p:nvSpPr>
        <p:spPr/>
        <p:txBody>
          <a:bodyPr/>
          <a:lstStyle/>
          <a:p>
            <a:fld id="{035029C6-B4AB-4AAA-9189-174FC6801F95}" type="slidenum">
              <a:rPr lang="es-CO" smtClean="0"/>
              <a:t>8</a:t>
            </a:fld>
            <a:endParaRPr lang="es-CO"/>
          </a:p>
        </p:txBody>
      </p:sp>
      <p:pic>
        <p:nvPicPr>
          <p:cNvPr id="4" name="Imagen 3"/>
          <p:cNvPicPr>
            <a:picLocks noChangeAspect="1"/>
          </p:cNvPicPr>
          <p:nvPr/>
        </p:nvPicPr>
        <p:blipFill>
          <a:blip r:embed="rId3"/>
          <a:stretch>
            <a:fillRect/>
          </a:stretch>
        </p:blipFill>
        <p:spPr>
          <a:xfrm>
            <a:off x="1785121" y="1902669"/>
            <a:ext cx="8525185" cy="3603186"/>
          </a:xfrm>
          <a:prstGeom prst="rect">
            <a:avLst/>
          </a:prstGeom>
          <a:ln>
            <a:solidFill>
              <a:schemeClr val="accent1"/>
            </a:solidFill>
          </a:ln>
        </p:spPr>
      </p:pic>
    </p:spTree>
    <p:extLst>
      <p:ext uri="{BB962C8B-B14F-4D97-AF65-F5344CB8AC3E}">
        <p14:creationId xmlns:p14="http://schemas.microsoft.com/office/powerpoint/2010/main" val="7239306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a:off x="3856712" y="-168650"/>
            <a:ext cx="5832036" cy="1143000"/>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CO" dirty="0">
                <a:solidFill>
                  <a:schemeClr val="accent1"/>
                </a:solidFill>
              </a:rPr>
              <a:t>Modulador balanceado</a:t>
            </a:r>
          </a:p>
        </p:txBody>
      </p:sp>
      <p:sp>
        <p:nvSpPr>
          <p:cNvPr id="2" name="Marcador de número de diapositiva 1"/>
          <p:cNvSpPr>
            <a:spLocks noGrp="1"/>
          </p:cNvSpPr>
          <p:nvPr>
            <p:ph type="sldNum" sz="quarter" idx="12"/>
          </p:nvPr>
        </p:nvSpPr>
        <p:spPr/>
        <p:txBody>
          <a:bodyPr/>
          <a:lstStyle/>
          <a:p>
            <a:fld id="{035029C6-B4AB-4AAA-9189-174FC6801F95}" type="slidenum">
              <a:rPr lang="es-CO" smtClean="0"/>
              <a:t>9</a:t>
            </a:fld>
            <a:endParaRPr lang="es-CO"/>
          </a:p>
        </p:txBody>
      </p:sp>
      <p:pic>
        <p:nvPicPr>
          <p:cNvPr id="3" name="Imagen 2"/>
          <p:cNvPicPr>
            <a:picLocks noChangeAspect="1"/>
          </p:cNvPicPr>
          <p:nvPr/>
        </p:nvPicPr>
        <p:blipFill>
          <a:blip r:embed="rId3"/>
          <a:stretch>
            <a:fillRect/>
          </a:stretch>
        </p:blipFill>
        <p:spPr>
          <a:xfrm>
            <a:off x="1439693" y="1698186"/>
            <a:ext cx="9137819" cy="3780303"/>
          </a:xfrm>
          <a:prstGeom prst="rect">
            <a:avLst/>
          </a:prstGeom>
          <a:ln>
            <a:solidFill>
              <a:schemeClr val="accent1"/>
            </a:solidFill>
          </a:ln>
        </p:spPr>
      </p:pic>
    </p:spTree>
    <p:extLst>
      <p:ext uri="{BB962C8B-B14F-4D97-AF65-F5344CB8AC3E}">
        <p14:creationId xmlns:p14="http://schemas.microsoft.com/office/powerpoint/2010/main" val="658800635"/>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Tipo de madera">
  <a:themeElements>
    <a:clrScheme name="Tipo de madera">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Tipo de madera">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ipo de madera">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1656</TotalTime>
  <Words>866</Words>
  <Application>Microsoft Office PowerPoint</Application>
  <PresentationFormat>Panorámica</PresentationFormat>
  <Paragraphs>109</Paragraphs>
  <Slides>21</Slides>
  <Notes>20</Notes>
  <HiddenSlides>0</HiddenSlides>
  <MMClips>0</MMClips>
  <ScaleCrop>false</ScaleCrop>
  <HeadingPairs>
    <vt:vector size="6" baseType="variant">
      <vt:variant>
        <vt:lpstr>Fuentes usadas</vt:lpstr>
      </vt:variant>
      <vt:variant>
        <vt:i4>7</vt:i4>
      </vt:variant>
      <vt:variant>
        <vt:lpstr>Tema</vt:lpstr>
      </vt:variant>
      <vt:variant>
        <vt:i4>2</vt:i4>
      </vt:variant>
      <vt:variant>
        <vt:lpstr>Títulos de diapositiva</vt:lpstr>
      </vt:variant>
      <vt:variant>
        <vt:i4>21</vt:i4>
      </vt:variant>
    </vt:vector>
  </HeadingPairs>
  <TitlesOfParts>
    <vt:vector size="30" baseType="lpstr">
      <vt:lpstr>Calibri</vt:lpstr>
      <vt:lpstr>Calibri Light</vt:lpstr>
      <vt:lpstr>Cambria Math</vt:lpstr>
      <vt:lpstr>Rockwell</vt:lpstr>
      <vt:lpstr>Rockwell Condensed</vt:lpstr>
      <vt:lpstr>Wingdings</vt:lpstr>
      <vt:lpstr>Wingdings 2</vt:lpstr>
      <vt:lpstr>HDOfficeLightV0</vt:lpstr>
      <vt:lpstr>Tipo de madera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Receptor  QPSK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MODULACIÓN ANGULAR</dc:title>
  <dc:creator>SERGIO</dc:creator>
  <cp:lastModifiedBy>ESTACION</cp:lastModifiedBy>
  <cp:revision>137</cp:revision>
  <dcterms:created xsi:type="dcterms:W3CDTF">2017-02-20T03:25:55Z</dcterms:created>
  <dcterms:modified xsi:type="dcterms:W3CDTF">2023-09-11T23:59:22Z</dcterms:modified>
</cp:coreProperties>
</file>