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  <p:sldMasterId id="2147484077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B08D2-E8B0-44D3-9A9A-D406B2637420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FDCA3-FDEC-4CD3-B155-1AE1269460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10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411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35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422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1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94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17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776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67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58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6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DCA3-FDEC-4CD3-B155-1AE12694607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78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86F8-D734-4911-A2BF-8C583F0F795B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9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5CF-3D5C-4448-A8AB-74BB5FC2BEB1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19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4E6A-8999-498B-9141-353FCAD3A4CE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41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52A6-486C-4E9E-AADF-535F3BC73EF0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18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4CA5-5940-41CB-92AC-8F47A0F40076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045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1B600C-F4C4-47DF-ABFE-A4F75D48F0DD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90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B15-DB06-4479-8370-C5F59AF0A45B}" type="datetime1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51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CF5F-C433-4F06-9E2F-6E02ED7F438D}" type="datetime1">
              <a:rPr lang="es-CO" smtClean="0"/>
              <a:t>11/09/2023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507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7BE2-B7DB-459D-936D-20143549B379}" type="datetime1">
              <a:rPr lang="es-CO" smtClean="0"/>
              <a:t>11/09/2023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358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B372-5EA5-4529-BD5D-05DB78A6180F}" type="datetime1">
              <a:rPr lang="es-CO" smtClean="0"/>
              <a:t>11/09/2023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545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5059-31D8-45E3-B2B3-02242C142DE1}" type="datetime1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22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67E-641B-4F71-87E3-33C5C9FBF438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600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2C1F-627D-45B3-9B19-A46507914A27}" type="datetime1">
              <a:rPr lang="es-CO" smtClean="0"/>
              <a:t>11/09/2023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53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825-C603-40FB-A4F0-1E19E30477D0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775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3253-9FC1-474D-8220-DFD330886366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89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E946-0256-4012-B5B1-7B66ADB2E0D0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09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9C0-2FC1-4058-ACE2-24FCE3B2B58B}" type="datetime1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68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4D9-5A4B-4A79-8A0B-3DC5BD779014}" type="datetime1">
              <a:rPr lang="es-CO" smtClean="0"/>
              <a:t>11/09/2023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016-5102-49D6-A315-CA685B5C0805}" type="datetime1">
              <a:rPr lang="es-CO" smtClean="0"/>
              <a:t>11/09/2023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86F-51FA-49EC-8485-4DEF10502A11}" type="datetime1">
              <a:rPr lang="es-CO" smtClean="0"/>
              <a:t>11/09/2023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7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6A96-F25B-4E08-8298-7DB1BBDC87B5}" type="datetime1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9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954-71BD-4627-A23C-0E74C03CC0FF}" type="datetime1">
              <a:rPr lang="es-CO" smtClean="0"/>
              <a:t>11/09/2023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21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42D9A7-F25F-4A90-A396-C59BF09FCEA5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83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44B12E-92B4-4976-9E76-A506BED1290C}" type="datetime1">
              <a:rPr lang="es-CO" smtClean="0"/>
              <a:t>11/09/2023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5029C6-B4AB-4AAA-9189-174FC6801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27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MODULACIÓN DIGITAL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Sergio Mora Martínez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9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420870" y="-149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Baudio y ancho de banda mínimo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10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408562" y="1079051"/>
            <a:ext cx="111089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Por ejemplo, para los circuitos telefónicos con ancho de banda de aproximadamente </a:t>
            </a:r>
            <a:r>
              <a:rPr lang="es-ES" sz="2800" dirty="0">
                <a:solidFill>
                  <a:srgbClr val="FF0000"/>
                </a:solidFill>
              </a:rPr>
              <a:t>2700 Hz</a:t>
            </a:r>
            <a:r>
              <a:rPr lang="es-ES" sz="2800" dirty="0"/>
              <a:t>, tienen la capacidad de propagar </a:t>
            </a:r>
            <a:r>
              <a:rPr lang="es-ES" sz="2800" dirty="0">
                <a:solidFill>
                  <a:srgbClr val="FF0000"/>
                </a:solidFill>
              </a:rPr>
              <a:t>5400 bps </a:t>
            </a:r>
            <a:r>
              <a:rPr lang="es-ES" sz="2800" dirty="0"/>
              <a:t>a través de el. Sin embargo, si mas de dos niveles son usados para la señalización, mas de un bit puede ser transmitido a la vez y es posible propagar tasas de bit que excedan el doble del ancho de banda.</a:t>
            </a:r>
          </a:p>
          <a:p>
            <a:pPr algn="just"/>
            <a:endParaRPr lang="es-E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036647" y="3970470"/>
                <a:ext cx="7535370" cy="52322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O" sz="2800" dirty="0"/>
                  <a:t>Para señalización multinivel: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28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8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endParaRPr lang="es-ES" sz="28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47" y="3970470"/>
                <a:ext cx="753537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85" t="-7368" b="-22105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447778" y="5112045"/>
                <a:ext cx="4246932" cy="1060483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groupChr>
                      <m:r>
                        <a:rPr lang="es-E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78" y="5112045"/>
                <a:ext cx="4246932" cy="10604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7417319" y="5147712"/>
                <a:ext cx="2584554" cy="1060483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𝑎𝑢𝑑𝑖𝑜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319" y="5147712"/>
                <a:ext cx="2584554" cy="10604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0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420870" y="-149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AMPLITUDE SHIFT KEYING (ASK)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11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389107" y="1079051"/>
            <a:ext cx="11108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Es la técnica de modulación digital más simple, donde una señal de información binaria modula la amplitud de una portadora análoga.</a:t>
            </a:r>
          </a:p>
          <a:p>
            <a:pPr algn="just"/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31" y="2778767"/>
            <a:ext cx="5813804" cy="3174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69650" y="2568101"/>
                <a:ext cx="4641399" cy="7037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𝑎𝑠𝑘</m:t>
                          </m:r>
                        </m:sub>
                      </m:sSub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" y="2568101"/>
                <a:ext cx="4641399" cy="7037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214006" y="3441680"/>
            <a:ext cx="5739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portadora tiene un comportamiento </a:t>
            </a:r>
            <a:r>
              <a:rPr lang="es-ES" sz="2400" dirty="0" err="1"/>
              <a:t>on</a:t>
            </a:r>
            <a:r>
              <a:rPr lang="es-ES" sz="2400" dirty="0"/>
              <a:t>-off, por eso también se conoce esta modulación como OOK. (</a:t>
            </a:r>
            <a:r>
              <a:rPr lang="es-ES" sz="2400" dirty="0" err="1"/>
              <a:t>on</a:t>
            </a:r>
            <a:r>
              <a:rPr lang="es-ES" sz="2400" dirty="0"/>
              <a:t>-off </a:t>
            </a:r>
            <a:r>
              <a:rPr lang="es-ES" sz="2400" dirty="0" err="1"/>
              <a:t>keying</a:t>
            </a:r>
            <a:r>
              <a:rPr lang="es-ES" sz="2400" dirty="0"/>
              <a:t>).</a:t>
            </a:r>
          </a:p>
          <a:p>
            <a:endParaRPr lang="es-ES" sz="2400" dirty="0"/>
          </a:p>
          <a:p>
            <a:r>
              <a:rPr lang="es-ES" sz="2400" dirty="0"/>
              <a:t>El tiempo de un bit equivale al tiempo de un símbolo </a:t>
            </a:r>
            <a:r>
              <a:rPr lang="es-ES" sz="2400" dirty="0" err="1"/>
              <a:t>ts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La tasa de bit es igual a la tasa de baudio.</a:t>
            </a:r>
          </a:p>
        </p:txBody>
      </p:sp>
    </p:spTree>
    <p:extLst>
      <p:ext uri="{BB962C8B-B14F-4D97-AF65-F5344CB8AC3E}">
        <p14:creationId xmlns:p14="http://schemas.microsoft.com/office/powerpoint/2010/main" val="37107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420870" y="-149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AMPLITUDE SHIFT KEYING (ASK)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12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447473" y="1429247"/>
            <a:ext cx="11108987" cy="13849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EJERCICIO. Determine el baudio y el ancho de banda mínimo necesario para pasar 10kbps de una señal binaria utilizando ASK.</a:t>
            </a:r>
          </a:p>
          <a:p>
            <a:pPr algn="just"/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486383" y="3429638"/>
            <a:ext cx="109338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/>
              <a:t>El uso de portadoras analógicas moduladas en amplitud para transportar información digital es un tipo de modulación digital de relativamente baja calidad y bajo costo y, por lo tanto, se usa raramente excepto para circuitos de telemetría de muy baja velocidad.</a:t>
            </a:r>
          </a:p>
        </p:txBody>
      </p:sp>
    </p:spTree>
    <p:extLst>
      <p:ext uri="{BB962C8B-B14F-4D97-AF65-F5344CB8AC3E}">
        <p14:creationId xmlns:p14="http://schemas.microsoft.com/office/powerpoint/2010/main" val="5707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18539" y="-71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MODULACIÓN DIGITAL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66211" y="1169962"/>
            <a:ext cx="11181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Es la transmisión de señales analógicas moduladas digitalmente entre dos o más puntos en un sistema de comunicaciones.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/>
              <a:t>Las modulaciones análogas han ido siendo reemplazadas por modulaciones digitales ya que estas presentan ventajas como: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>
                <a:solidFill>
                  <a:srgbClr val="FF0000"/>
                </a:solidFill>
              </a:rPr>
              <a:t>-    Fácil procesamiento</a:t>
            </a:r>
          </a:p>
          <a:p>
            <a:pPr marL="457200" indent="-457200" algn="just">
              <a:buFontTx/>
              <a:buChar char="-"/>
            </a:pPr>
            <a:r>
              <a:rPr lang="es-ES" sz="2800" dirty="0">
                <a:solidFill>
                  <a:srgbClr val="FF0000"/>
                </a:solidFill>
              </a:rPr>
              <a:t>Fácil </a:t>
            </a:r>
            <a:r>
              <a:rPr lang="es-ES" sz="2800" dirty="0" err="1">
                <a:solidFill>
                  <a:srgbClr val="FF0000"/>
                </a:solidFill>
              </a:rPr>
              <a:t>multiplexación</a:t>
            </a:r>
            <a:endParaRPr lang="es-ES" sz="2800" dirty="0">
              <a:solidFill>
                <a:srgbClr val="FF0000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s-ES" sz="2800" dirty="0">
                <a:solidFill>
                  <a:srgbClr val="FF0000"/>
                </a:solidFill>
              </a:rPr>
              <a:t>Inmunidad al ruido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4325140" y="3840295"/>
                <a:ext cx="8229600" cy="100811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2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s-E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5140" y="3840295"/>
                <a:ext cx="8229600" cy="100811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7057815" y="5057741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 ASK             FSK     PSK</a:t>
            </a:r>
          </a:p>
          <a:p>
            <a:endParaRPr lang="es-ES" sz="2800" dirty="0"/>
          </a:p>
          <a:p>
            <a:r>
              <a:rPr lang="es-ES" sz="2800" dirty="0"/>
              <a:t>                 QAM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0233199" y="4312641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7718210" y="4344351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9303905" y="443129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646202" y="5539480"/>
            <a:ext cx="86409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9657135" y="5539480"/>
            <a:ext cx="576064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2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463826" y="5539480"/>
            <a:ext cx="4505739" cy="12003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 señal de </a:t>
            </a:r>
            <a:r>
              <a:rPr lang="es-CO" u="sng" dirty="0">
                <a:solidFill>
                  <a:srgbClr val="FF0000"/>
                </a:solidFill>
              </a:rPr>
              <a:t>información</a:t>
            </a:r>
            <a:r>
              <a:rPr lang="es-CO" dirty="0"/>
              <a:t> es digital! Las cuales pueden ser generadas por computadores o ser señales analógicas codificadas digitalmente.</a:t>
            </a:r>
          </a:p>
        </p:txBody>
      </p:sp>
    </p:spTree>
    <p:extLst>
      <p:ext uri="{BB962C8B-B14F-4D97-AF65-F5344CB8AC3E}">
        <p14:creationId xmlns:p14="http://schemas.microsoft.com/office/powerpoint/2010/main" val="1193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18539" y="-71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MODULACIÓN DIGITAL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66211" y="1169962"/>
            <a:ext cx="11181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/>
              <a:t>La modulación digital es ideal para una multitud de aplicaciones de comunicaciones, incluyendo sistemas cableados e inalámbricos. Las aplicaciones incluyen lo siguiente: </a:t>
            </a:r>
          </a:p>
          <a:p>
            <a:pPr algn="just"/>
            <a:endParaRPr lang="es-CO" sz="2800" dirty="0"/>
          </a:p>
          <a:p>
            <a:pPr marL="514350" indent="-514350" algn="just">
              <a:buAutoNum type="arabicParenBoth"/>
            </a:pP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Módems de comunicaciones de datos en banda de voz de relativamente baja velocidad, como los que se encuentran en la mayoría de los computadores. </a:t>
            </a:r>
          </a:p>
          <a:p>
            <a:pPr marL="514350" indent="-514350" algn="just">
              <a:buAutoNum type="arabicParenBoth"/>
            </a:pPr>
            <a:r>
              <a:rPr lang="es-CO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Sistemas de transmisión de datos de alta velocidad, tales como líneas de abonado digital de banda ancha (DSL).</a:t>
            </a:r>
          </a:p>
          <a:p>
            <a:pPr marL="514350" indent="-514350" algn="just">
              <a:buAutoNum type="arabicParenBoth"/>
            </a:pPr>
            <a:r>
              <a:rPr lang="es-CO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Sistemas digitales de comunicaciones por microondas y satélites.</a:t>
            </a:r>
          </a:p>
          <a:p>
            <a:pPr marL="514350" indent="-514350" algn="just">
              <a:buAutoNum type="arabicParenBoth"/>
            </a:pPr>
            <a:r>
              <a:rPr lang="es-CO" sz="2800" dirty="0">
                <a:solidFill>
                  <a:schemeClr val="accent3">
                    <a:lumMod val="75000"/>
                  </a:schemeClr>
                </a:solidFill>
              </a:rPr>
              <a:t>Telefonía celular.</a:t>
            </a:r>
            <a:endParaRPr lang="es-E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0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18539" y="-71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MODULACIÓN DIGITAL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66211" y="5046379"/>
            <a:ext cx="11181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/>
              <a:t>El medio de transmisión puede ser un cable metálico, fibra óptica, la atmosfera terrestre o una combinación de uno o mas tipos de sistemas de transmisión.</a:t>
            </a:r>
            <a:endParaRPr lang="es-E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4</a:t>
            </a:fld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25" y="1071627"/>
            <a:ext cx="9867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18539" y="-71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CAPACIDAD DE INFORMACIÓN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66211" y="1071627"/>
            <a:ext cx="11181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/>
              <a:t>Es una medida de cuanta información puede ser propagada a través de un sistema de comunicaciones y es una función del ancho de banda y del tiempo de transmisión.</a:t>
            </a:r>
            <a:endParaRPr lang="es-E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5</a:t>
            </a:fld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1238130" y="2827526"/>
            <a:ext cx="4261523" cy="147732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La capacidad de información representa el número de símbolos independientes que pueden ser llevados a través de un sistema en una unidad de tiempo dada.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57528" y="4795456"/>
            <a:ext cx="3942125" cy="1477328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La velocidad binaria es simplemente el número de bits transmitidos durante un segundo y se expresa en bits por segundo (bps).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347793" y="3104525"/>
            <a:ext cx="445273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El símbolo digital más básico utilizado para representar la información es el dígito binario o bit.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434130" y="5072455"/>
            <a:ext cx="4280055" cy="923330"/>
          </a:xfrm>
          <a:prstGeom prst="rect">
            <a:avLst/>
          </a:prstGeom>
          <a:solidFill>
            <a:srgbClr val="3399FF"/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Por lo tanto, a menudo es conveniente expresar la capacidad de información de un sistema como una tasa de bits. </a:t>
            </a:r>
          </a:p>
        </p:txBody>
      </p:sp>
      <p:cxnSp>
        <p:nvCxnSpPr>
          <p:cNvPr id="12" name="Conector recto de flecha 11"/>
          <p:cNvCxnSpPr>
            <a:stCxn id="3" idx="3"/>
            <a:endCxn id="8" idx="1"/>
          </p:cNvCxnSpPr>
          <p:nvPr/>
        </p:nvCxnSpPr>
        <p:spPr>
          <a:xfrm>
            <a:off x="5499653" y="3566190"/>
            <a:ext cx="848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2"/>
            <a:endCxn id="10" idx="0"/>
          </p:cNvCxnSpPr>
          <p:nvPr/>
        </p:nvCxnSpPr>
        <p:spPr>
          <a:xfrm>
            <a:off x="8574158" y="4027855"/>
            <a:ext cx="0" cy="104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0" idx="1"/>
            <a:endCxn id="7" idx="3"/>
          </p:cNvCxnSpPr>
          <p:nvPr/>
        </p:nvCxnSpPr>
        <p:spPr>
          <a:xfrm flipH="1">
            <a:off x="5499653" y="5534120"/>
            <a:ext cx="934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18539" y="-71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CAPACIDAD DE INFORMACIÓN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21854" y="1168903"/>
                <a:ext cx="11181928" cy="95410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O" sz="2800" dirty="0"/>
                  <a:t>Ley de Hartley: 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28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es-ES" sz="2800" dirty="0"/>
                  <a:t>; Donde B es el ancho de banda y t el 					       tiempo de transmisión</a:t>
                </a: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4" y="1168903"/>
                <a:ext cx="1118192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868" t="-4848" b="-1272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6</a:t>
            </a:fld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418612" y="2294069"/>
                <a:ext cx="11181928" cy="1598964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O" sz="2800" dirty="0"/>
                  <a:t>Límite de Shannon: 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=3,32 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s-ES" sz="28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es-ES" sz="2800" dirty="0"/>
                  <a:t>; La mas alta relación señal a ruido, conduce a un mejor rendimiento y mayor capacidad de información.</a:t>
                </a: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12" y="2294069"/>
                <a:ext cx="11181928" cy="1598964"/>
              </a:xfrm>
              <a:prstGeom prst="rect">
                <a:avLst/>
              </a:prstGeom>
              <a:blipFill rotWithShape="0">
                <a:blip r:embed="rId4"/>
                <a:stretch>
                  <a:fillRect l="-922" r="-814" b="-6985"/>
                </a:stretch>
              </a:blipFill>
              <a:ln w="571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05839" y="4133536"/>
                <a:ext cx="11108987" cy="2293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800" dirty="0"/>
                  <a:t>Para un circuito de telefonía estándar con una relación de señal a ruido de 1000 (30dB) y un ancho de banda de 2,7 KHz, el límite de  Shannon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800">
                          <a:latin typeface="Cambria Math" panose="02040503050406030204" pitchFamily="18" charset="0"/>
                        </a:rPr>
                        <m:t>=3,32 2700 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280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>
                              <a:latin typeface="Cambria Math" panose="02040503050406030204" pitchFamily="18" charset="0"/>
                            </a:rPr>
                            <m:t>1+1000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800">
                          <a:latin typeface="Cambria Math" panose="02040503050406030204" pitchFamily="18" charset="0"/>
                        </a:rPr>
                        <m:t>=26,9 </m:t>
                      </m:r>
                      <m:r>
                        <a:rPr lang="es-ES" sz="2800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9" y="4133536"/>
                <a:ext cx="11108987" cy="2293577"/>
              </a:xfrm>
              <a:prstGeom prst="rect">
                <a:avLst/>
              </a:prstGeom>
              <a:blipFill rotWithShape="0">
                <a:blip r:embed="rId5"/>
                <a:stretch>
                  <a:fillRect l="-1153" t="-2926" r="-10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18539" y="-71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CODIFICACIÓN M-</a:t>
            </a:r>
            <a:r>
              <a:rPr lang="es-CO" dirty="0" err="1">
                <a:solidFill>
                  <a:schemeClr val="accent1"/>
                </a:solidFill>
              </a:rPr>
              <a:t>ary</a:t>
            </a:r>
            <a:endParaRPr lang="es-CO" dirty="0">
              <a:solidFill>
                <a:schemeClr val="accent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7</a:t>
            </a:fld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08562" y="1079051"/>
                <a:ext cx="11108987" cy="557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800" dirty="0">
                    <a:solidFill>
                      <a:schemeClr val="accent1">
                        <a:lumMod val="75000"/>
                      </a:schemeClr>
                    </a:solidFill>
                  </a:rPr>
                  <a:t>M-</a:t>
                </a:r>
                <a:r>
                  <a:rPr lang="es-ES" sz="2800" dirty="0" err="1">
                    <a:solidFill>
                      <a:schemeClr val="accent1">
                        <a:lumMod val="75000"/>
                      </a:schemeClr>
                    </a:solidFill>
                  </a:rPr>
                  <a:t>ary</a:t>
                </a:r>
                <a:r>
                  <a:rPr lang="es-ES" sz="2800" dirty="0">
                    <a:solidFill>
                      <a:schemeClr val="accent1">
                        <a:lumMod val="75000"/>
                      </a:schemeClr>
                    </a:solidFill>
                  </a:rPr>
                  <a:t> es un término derivado desde el mundo binario. M representa un dígito que corresponde al numero de condiciones, niveles o posibles combinaciones para un numero dado de variables binarias.</a:t>
                </a:r>
              </a:p>
              <a:p>
                <a:pPr algn="just"/>
                <a:endParaRPr lang="es-ES" sz="2800" dirty="0"/>
              </a:p>
              <a:p>
                <a:pPr algn="just"/>
                <a:r>
                  <a:rPr lang="es-ES" sz="2800" dirty="0"/>
                  <a:t>Por ejemplo, una señal digital con cuatro posibles condiciones (niveles de voltaje, frecuencias, fases, </a:t>
                </a:r>
                <a:r>
                  <a:rPr lang="es-ES" sz="2800" dirty="0" err="1"/>
                  <a:t>etc</a:t>
                </a:r>
                <a:r>
                  <a:rPr lang="es-ES" sz="2800" dirty="0"/>
                  <a:t>) es un sistema M-</a:t>
                </a:r>
                <a:r>
                  <a:rPr lang="es-ES" sz="2800" dirty="0" err="1"/>
                  <a:t>ary</a:t>
                </a:r>
                <a:r>
                  <a:rPr lang="es-ES" sz="2800" dirty="0"/>
                  <a:t> donde M=4. El numero de bits necesarios para producir un numero de condiciones dado es expresado matemáticamente como: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s-ES" sz="2800" dirty="0"/>
              </a:p>
              <a:p>
                <a:pPr algn="just"/>
                <a:endParaRPr lang="es-ES" sz="2800" dirty="0"/>
              </a:p>
              <a:p>
                <a:pPr algn="just"/>
                <a:r>
                  <a:rPr lang="es-ES" sz="2000" dirty="0"/>
                  <a:t>         N= Numero de bits necesarios, M= Numero de combinaciones posibles con N bits</a:t>
                </a: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2" y="1079051"/>
                <a:ext cx="11108987" cy="5570756"/>
              </a:xfrm>
              <a:prstGeom prst="rect">
                <a:avLst/>
              </a:prstGeom>
              <a:blipFill rotWithShape="0">
                <a:blip r:embed="rId3"/>
                <a:stretch>
                  <a:fillRect l="-1098" t="-1204" r="-1153" b="-9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9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420870" y="-149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Baudio y ancho de banda mínimo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8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408562" y="1079051"/>
            <a:ext cx="11108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Baudio es un termino que a menudo se confunde con la tasa de bits (bps).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1983" y="2256817"/>
            <a:ext cx="10870469" cy="123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bg1"/>
                </a:solidFill>
              </a:rPr>
              <a:t>La tasa de bits se refiere a la tasa de cambio de una señal de información digital, la cual es usualmente binaria.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66927" y="3599233"/>
                <a:ext cx="10875524" cy="2975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solidFill>
                      <a:schemeClr val="bg1"/>
                    </a:solidFill>
                  </a:rPr>
                  <a:t>Baudio es una tasa de cambio también; pero esta vez referida a la señal sobre el medio de transmisión después de la codificación y la modulación.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𝑏𝑎𝑢𝑑𝑖𝑜</m:t>
                      </m:r>
                      <m:r>
                        <a:rPr lang="es-E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sz="2800" dirty="0">
                    <a:solidFill>
                      <a:schemeClr val="bg1"/>
                    </a:solidFill>
                  </a:rPr>
                  <a:t>=tiempo de un elemento de señalización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7" y="3599233"/>
                <a:ext cx="10875524" cy="2975110"/>
              </a:xfrm>
              <a:prstGeom prst="rect">
                <a:avLst/>
              </a:prstGeom>
              <a:blipFill rotWithShape="0">
                <a:blip r:embed="rId3"/>
                <a:stretch>
                  <a:fillRect l="-1177" t="-2254" r="-14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4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420870" y="-149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accent1"/>
                </a:solidFill>
              </a:rPr>
              <a:t>Baudio y ancho de banda mínimo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9C6-B4AB-4AAA-9189-174FC6801F95}" type="slidenum">
              <a:rPr lang="es-CO" smtClean="0"/>
              <a:t>9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408562" y="1079051"/>
            <a:ext cx="11108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Según Nyquist las señales digitales binarias pueden ser propagadas a través de un medio de transmisión ideal en una tasa igual a dos veces el ancho de banda del medio.</a:t>
            </a:r>
          </a:p>
          <a:p>
            <a:pPr algn="just"/>
            <a:endParaRPr lang="es-E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830415" y="2764240"/>
                <a:ext cx="10045107" cy="95410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O" sz="2800" dirty="0"/>
                  <a:t>Ancho de banda de Nyquist: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28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es-ES" sz="2800" dirty="0"/>
                  <a:t>;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s-ES" sz="2800" dirty="0"/>
                  <a:t> es la tasa de bits en bps</a:t>
                </a: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15" y="2764240"/>
                <a:ext cx="10045107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966" t="-4217" r="-966" b="-12048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444230" y="3916285"/>
            <a:ext cx="111089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El ancho de banda </a:t>
            </a:r>
            <a:r>
              <a:rPr lang="es-ES" sz="2800" i="1" u="sng" dirty="0"/>
              <a:t>real</a:t>
            </a:r>
            <a:r>
              <a:rPr lang="es-ES" sz="2800" dirty="0"/>
              <a:t> depende de varios factores:</a:t>
            </a:r>
          </a:p>
          <a:p>
            <a:pPr algn="just"/>
            <a:r>
              <a:rPr lang="es-ES" sz="2800" dirty="0">
                <a:solidFill>
                  <a:srgbClr val="FF0000"/>
                </a:solidFill>
              </a:rPr>
              <a:t>	-Tipo de codificación</a:t>
            </a:r>
          </a:p>
          <a:p>
            <a:pPr algn="just"/>
            <a:r>
              <a:rPr lang="es-ES" sz="2800" dirty="0">
                <a:solidFill>
                  <a:srgbClr val="FF0000"/>
                </a:solidFill>
              </a:rPr>
              <a:t>	-Modulación usada</a:t>
            </a:r>
          </a:p>
          <a:p>
            <a:pPr algn="just"/>
            <a:r>
              <a:rPr lang="es-ES" sz="2800" dirty="0">
                <a:solidFill>
                  <a:srgbClr val="FF0000"/>
                </a:solidFill>
              </a:rPr>
              <a:t>	-Tipo de filtros usados</a:t>
            </a:r>
          </a:p>
          <a:p>
            <a:pPr algn="just"/>
            <a:r>
              <a:rPr lang="es-ES" sz="2800" dirty="0">
                <a:solidFill>
                  <a:srgbClr val="FF0000"/>
                </a:solidFill>
              </a:rPr>
              <a:t>	-Ruido del sistema</a:t>
            </a:r>
          </a:p>
          <a:p>
            <a:pPr algn="just"/>
            <a:r>
              <a:rPr lang="es-ES" sz="2800" dirty="0">
                <a:solidFill>
                  <a:srgbClr val="FF0000"/>
                </a:solidFill>
              </a:rPr>
              <a:t>	-Desempeño ante el error</a:t>
            </a:r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32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855</Words>
  <Application>Microsoft Office PowerPoint</Application>
  <PresentationFormat>Panorámica</PresentationFormat>
  <Paragraphs>97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Cambria Math</vt:lpstr>
      <vt:lpstr>Rockwell</vt:lpstr>
      <vt:lpstr>Rockwell Condensed</vt:lpstr>
      <vt:lpstr>Wingdings</vt:lpstr>
      <vt:lpstr>Wingdings 2</vt:lpstr>
      <vt:lpstr>HDOfficeLightV0</vt:lpstr>
      <vt:lpstr>Tipo de madera</vt:lpstr>
      <vt:lpstr>MODULACIÓN DIGITAL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MODULACIÓN ANGULAR</dc:title>
  <dc:creator>SERGIO</dc:creator>
  <cp:lastModifiedBy>ESTACION</cp:lastModifiedBy>
  <cp:revision>137</cp:revision>
  <dcterms:created xsi:type="dcterms:W3CDTF">2017-02-20T03:25:55Z</dcterms:created>
  <dcterms:modified xsi:type="dcterms:W3CDTF">2023-09-11T23:58:15Z</dcterms:modified>
</cp:coreProperties>
</file>