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handoutMasterIdLst>
    <p:handoutMasterId r:id="rId58"/>
  </p:handoutMasterIdLst>
  <p:sldIdLst>
    <p:sldId id="341" r:id="rId2"/>
    <p:sldId id="342" r:id="rId3"/>
    <p:sldId id="414" r:id="rId4"/>
    <p:sldId id="421" r:id="rId5"/>
    <p:sldId id="415" r:id="rId6"/>
    <p:sldId id="343" r:id="rId7"/>
    <p:sldId id="369" r:id="rId8"/>
    <p:sldId id="372" r:id="rId9"/>
    <p:sldId id="370" r:id="rId10"/>
    <p:sldId id="371" r:id="rId11"/>
    <p:sldId id="373" r:id="rId12"/>
    <p:sldId id="408" r:id="rId13"/>
    <p:sldId id="409" r:id="rId14"/>
    <p:sldId id="410" r:id="rId15"/>
    <p:sldId id="411" r:id="rId16"/>
    <p:sldId id="347" r:id="rId17"/>
    <p:sldId id="413" r:id="rId18"/>
    <p:sldId id="419" r:id="rId19"/>
    <p:sldId id="348" r:id="rId20"/>
    <p:sldId id="374" r:id="rId21"/>
    <p:sldId id="349" r:id="rId22"/>
    <p:sldId id="353" r:id="rId23"/>
    <p:sldId id="350" r:id="rId24"/>
    <p:sldId id="400" r:id="rId25"/>
    <p:sldId id="375" r:id="rId26"/>
    <p:sldId id="417" r:id="rId27"/>
    <p:sldId id="403" r:id="rId28"/>
    <p:sldId id="418" r:id="rId29"/>
    <p:sldId id="416" r:id="rId30"/>
    <p:sldId id="412" r:id="rId31"/>
    <p:sldId id="404" r:id="rId32"/>
    <p:sldId id="405" r:id="rId33"/>
    <p:sldId id="420" r:id="rId34"/>
    <p:sldId id="376" r:id="rId35"/>
    <p:sldId id="377" r:id="rId36"/>
    <p:sldId id="401" r:id="rId37"/>
    <p:sldId id="378" r:id="rId38"/>
    <p:sldId id="379" r:id="rId39"/>
    <p:sldId id="380" r:id="rId40"/>
    <p:sldId id="402" r:id="rId41"/>
    <p:sldId id="381" r:id="rId42"/>
    <p:sldId id="382" r:id="rId43"/>
    <p:sldId id="383" r:id="rId44"/>
    <p:sldId id="384" r:id="rId45"/>
    <p:sldId id="385" r:id="rId46"/>
    <p:sldId id="386" r:id="rId47"/>
    <p:sldId id="387" r:id="rId48"/>
    <p:sldId id="391" r:id="rId49"/>
    <p:sldId id="392" r:id="rId50"/>
    <p:sldId id="406" r:id="rId51"/>
    <p:sldId id="393" r:id="rId52"/>
    <p:sldId id="396" r:id="rId53"/>
    <p:sldId id="397" r:id="rId54"/>
    <p:sldId id="398" r:id="rId55"/>
    <p:sldId id="399" r:id="rId56"/>
  </p:sldIdLst>
  <p:sldSz cx="9144000" cy="6858000" type="screen4x3"/>
  <p:notesSz cx="6781800" cy="9918700"/>
  <p:defaultTextStyle>
    <a:defPPr>
      <a:defRPr lang="zh-TW"/>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a:srgbClr val="00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p:cViewPr varScale="1">
        <p:scale>
          <a:sx n="108" d="100"/>
          <a:sy n="108" d="100"/>
        </p:scale>
        <p:origin x="168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1.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810" name="Rectangle 2">
            <a:extLst>
              <a:ext uri="{FF2B5EF4-FFF2-40B4-BE49-F238E27FC236}">
                <a16:creationId xmlns="" xmlns:a16="http://schemas.microsoft.com/office/drawing/2014/main" id="{DDF6BF9F-72F6-4A1B-821D-E1B8611CA2C8}"/>
              </a:ext>
            </a:extLst>
          </p:cNvPr>
          <p:cNvSpPr>
            <a:spLocks noGrp="1" noChangeArrowheads="1"/>
          </p:cNvSpPr>
          <p:nvPr>
            <p:ph type="hdr" sz="quarter"/>
          </p:nvPr>
        </p:nvSpPr>
        <p:spPr bwMode="auto">
          <a:xfrm>
            <a:off x="0" y="0"/>
            <a:ext cx="293846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TW"/>
          </a:p>
        </p:txBody>
      </p:sp>
      <p:sp>
        <p:nvSpPr>
          <p:cNvPr id="119811" name="Rectangle 3">
            <a:extLst>
              <a:ext uri="{FF2B5EF4-FFF2-40B4-BE49-F238E27FC236}">
                <a16:creationId xmlns="" xmlns:a16="http://schemas.microsoft.com/office/drawing/2014/main" id="{F0107E30-6799-4F09-A188-8D0954DE5AD2}"/>
              </a:ext>
            </a:extLst>
          </p:cNvPr>
          <p:cNvSpPr>
            <a:spLocks noGrp="1" noChangeArrowheads="1"/>
          </p:cNvSpPr>
          <p:nvPr>
            <p:ph type="dt" sz="quarter" idx="1"/>
          </p:nvPr>
        </p:nvSpPr>
        <p:spPr bwMode="auto">
          <a:xfrm>
            <a:off x="3843338" y="0"/>
            <a:ext cx="2938462"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TW"/>
          </a:p>
        </p:txBody>
      </p:sp>
      <p:sp>
        <p:nvSpPr>
          <p:cNvPr id="119812" name="Rectangle 4">
            <a:extLst>
              <a:ext uri="{FF2B5EF4-FFF2-40B4-BE49-F238E27FC236}">
                <a16:creationId xmlns="" xmlns:a16="http://schemas.microsoft.com/office/drawing/2014/main" id="{D72DAE8C-B11E-43E9-BB34-2C43704B3CFD}"/>
              </a:ext>
            </a:extLst>
          </p:cNvPr>
          <p:cNvSpPr>
            <a:spLocks noGrp="1" noChangeArrowheads="1"/>
          </p:cNvSpPr>
          <p:nvPr>
            <p:ph type="ftr" sz="quarter" idx="2"/>
          </p:nvPr>
        </p:nvSpPr>
        <p:spPr bwMode="auto">
          <a:xfrm>
            <a:off x="0" y="9423400"/>
            <a:ext cx="293846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TW"/>
          </a:p>
        </p:txBody>
      </p:sp>
      <p:sp>
        <p:nvSpPr>
          <p:cNvPr id="119813" name="Rectangle 5">
            <a:extLst>
              <a:ext uri="{FF2B5EF4-FFF2-40B4-BE49-F238E27FC236}">
                <a16:creationId xmlns="" xmlns:a16="http://schemas.microsoft.com/office/drawing/2014/main" id="{7E1B0A8C-053A-4123-9DA8-187B31CEA34B}"/>
              </a:ext>
            </a:extLst>
          </p:cNvPr>
          <p:cNvSpPr>
            <a:spLocks noGrp="1" noChangeArrowheads="1"/>
          </p:cNvSpPr>
          <p:nvPr>
            <p:ph type="sldNum" sz="quarter" idx="3"/>
          </p:nvPr>
        </p:nvSpPr>
        <p:spPr bwMode="auto">
          <a:xfrm>
            <a:off x="3843338" y="9423400"/>
            <a:ext cx="2938462"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AB4A0C6-E503-49AE-B793-FB7D8378985A}" type="slidenum">
              <a:rPr lang="zh-TW" altLang="en-US"/>
              <a:pPr>
                <a:defRPr/>
              </a:pPr>
              <a:t>‹#›</a:t>
            </a:fld>
            <a:endParaRPr lang="en-US" altLang="zh-TW"/>
          </a:p>
        </p:txBody>
      </p:sp>
    </p:spTree>
    <p:extLst>
      <p:ext uri="{BB962C8B-B14F-4D97-AF65-F5344CB8AC3E}">
        <p14:creationId xmlns:p14="http://schemas.microsoft.com/office/powerpoint/2010/main" val="21895937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218" name="Rectangle 2">
            <a:extLst>
              <a:ext uri="{FF2B5EF4-FFF2-40B4-BE49-F238E27FC236}">
                <a16:creationId xmlns="" xmlns:a16="http://schemas.microsoft.com/office/drawing/2014/main" id="{E89DDE4B-88EB-477C-B281-11F579F158C6}"/>
              </a:ext>
            </a:extLst>
          </p:cNvPr>
          <p:cNvSpPr>
            <a:spLocks noGrp="1" noChangeArrowheads="1"/>
          </p:cNvSpPr>
          <p:nvPr>
            <p:ph type="hdr" sz="quarter"/>
          </p:nvPr>
        </p:nvSpPr>
        <p:spPr bwMode="auto">
          <a:xfrm>
            <a:off x="0" y="0"/>
            <a:ext cx="293846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TW"/>
          </a:p>
        </p:txBody>
      </p:sp>
      <p:sp>
        <p:nvSpPr>
          <p:cNvPr id="137219" name="Rectangle 3">
            <a:extLst>
              <a:ext uri="{FF2B5EF4-FFF2-40B4-BE49-F238E27FC236}">
                <a16:creationId xmlns="" xmlns:a16="http://schemas.microsoft.com/office/drawing/2014/main" id="{5706DB2C-B1F2-44B3-B3F8-068A04CC442C}"/>
              </a:ext>
            </a:extLst>
          </p:cNvPr>
          <p:cNvSpPr>
            <a:spLocks noGrp="1" noChangeArrowheads="1"/>
          </p:cNvSpPr>
          <p:nvPr>
            <p:ph type="dt" idx="1"/>
          </p:nvPr>
        </p:nvSpPr>
        <p:spPr bwMode="auto">
          <a:xfrm>
            <a:off x="3843338" y="0"/>
            <a:ext cx="2938462"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TW"/>
          </a:p>
        </p:txBody>
      </p:sp>
      <p:sp>
        <p:nvSpPr>
          <p:cNvPr id="2052" name="Rectangle 4"/>
          <p:cNvSpPr>
            <a:spLocks noGrp="1" noRot="1" noChangeAspect="1" noChangeArrowheads="1" noTextEdit="1"/>
          </p:cNvSpPr>
          <p:nvPr>
            <p:ph type="sldImg" idx="2"/>
          </p:nvPr>
        </p:nvSpPr>
        <p:spPr bwMode="auto">
          <a:xfrm>
            <a:off x="911225" y="744538"/>
            <a:ext cx="4959350" cy="3719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21" name="Rectangle 5">
            <a:extLst>
              <a:ext uri="{FF2B5EF4-FFF2-40B4-BE49-F238E27FC236}">
                <a16:creationId xmlns="" xmlns:a16="http://schemas.microsoft.com/office/drawing/2014/main" id="{6F70895B-088C-44AC-9A45-F5521AAC4756}"/>
              </a:ext>
            </a:extLst>
          </p:cNvPr>
          <p:cNvSpPr>
            <a:spLocks noGrp="1" noChangeArrowheads="1"/>
          </p:cNvSpPr>
          <p:nvPr>
            <p:ph type="body" sz="quarter" idx="3"/>
          </p:nvPr>
        </p:nvSpPr>
        <p:spPr bwMode="auto">
          <a:xfrm>
            <a:off x="904875" y="4711700"/>
            <a:ext cx="4972050"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137222" name="Rectangle 6">
            <a:extLst>
              <a:ext uri="{FF2B5EF4-FFF2-40B4-BE49-F238E27FC236}">
                <a16:creationId xmlns="" xmlns:a16="http://schemas.microsoft.com/office/drawing/2014/main" id="{8E5273E4-0DCF-40E7-9A6B-588E191BFC8D}"/>
              </a:ext>
            </a:extLst>
          </p:cNvPr>
          <p:cNvSpPr>
            <a:spLocks noGrp="1" noChangeArrowheads="1"/>
          </p:cNvSpPr>
          <p:nvPr>
            <p:ph type="ftr" sz="quarter" idx="4"/>
          </p:nvPr>
        </p:nvSpPr>
        <p:spPr bwMode="auto">
          <a:xfrm>
            <a:off x="0" y="9423400"/>
            <a:ext cx="293846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TW"/>
          </a:p>
        </p:txBody>
      </p:sp>
      <p:sp>
        <p:nvSpPr>
          <p:cNvPr id="137223" name="Rectangle 7">
            <a:extLst>
              <a:ext uri="{FF2B5EF4-FFF2-40B4-BE49-F238E27FC236}">
                <a16:creationId xmlns="" xmlns:a16="http://schemas.microsoft.com/office/drawing/2014/main" id="{84C4A7FD-6A49-46D6-9BB4-5C7925A5F4C9}"/>
              </a:ext>
            </a:extLst>
          </p:cNvPr>
          <p:cNvSpPr>
            <a:spLocks noGrp="1" noChangeArrowheads="1"/>
          </p:cNvSpPr>
          <p:nvPr>
            <p:ph type="sldNum" sz="quarter" idx="5"/>
          </p:nvPr>
        </p:nvSpPr>
        <p:spPr bwMode="auto">
          <a:xfrm>
            <a:off x="3843338" y="9423400"/>
            <a:ext cx="2938462"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F3CD0E5-05E9-431C-8DC7-9CB312707436}" type="slidenum">
              <a:rPr lang="zh-TW" altLang="en-US"/>
              <a:pPr>
                <a:defRPr/>
              </a:pPr>
              <a:t>‹#›</a:t>
            </a:fld>
            <a:endParaRPr lang="en-US" altLang="zh-TW"/>
          </a:p>
        </p:txBody>
      </p:sp>
    </p:spTree>
    <p:extLst>
      <p:ext uri="{BB962C8B-B14F-4D97-AF65-F5344CB8AC3E}">
        <p14:creationId xmlns:p14="http://schemas.microsoft.com/office/powerpoint/2010/main" val="32285154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txBox="1">
            <a:spLocks noGrp="1" noChangeArrowheads="1"/>
          </p:cNvSpPr>
          <p:nvPr/>
        </p:nvSpPr>
        <p:spPr bwMode="auto">
          <a:xfrm>
            <a:off x="3841750" y="9421813"/>
            <a:ext cx="29384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lgn="r" eaLnBrk="1" hangingPunct="1">
              <a:spcBef>
                <a:spcPct val="0"/>
              </a:spcBef>
            </a:pPr>
            <a:fld id="{6C98BA18-85F6-4D38-86BE-97164AA9B873}" type="slidenum">
              <a:rPr kumimoji="0" lang="zh-TW" altLang="en-US">
                <a:latin typeface="Arial" panose="020B0604020202020204" pitchFamily="34" charset="0"/>
                <a:cs typeface="Arial" panose="020B0604020202020204" pitchFamily="34" charset="0"/>
              </a:rPr>
              <a:pPr algn="r" eaLnBrk="1" hangingPunct="1">
                <a:spcBef>
                  <a:spcPct val="0"/>
                </a:spcBef>
              </a:pPr>
              <a:t>12</a:t>
            </a:fld>
            <a:endParaRPr kumimoji="0" lang="en-US" altLang="zh-TW">
              <a:latin typeface="Arial" panose="020B0604020202020204" pitchFamily="34" charset="0"/>
              <a:cs typeface="Arial" panose="020B0604020202020204" pitchFamily="34"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xfrm>
            <a:off x="677863" y="4711700"/>
            <a:ext cx="5426075" cy="4462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p>
        </p:txBody>
      </p:sp>
    </p:spTree>
    <p:extLst>
      <p:ext uri="{BB962C8B-B14F-4D97-AF65-F5344CB8AC3E}">
        <p14:creationId xmlns:p14="http://schemas.microsoft.com/office/powerpoint/2010/main" val="1341898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txBox="1">
            <a:spLocks noGrp="1" noChangeArrowheads="1"/>
          </p:cNvSpPr>
          <p:nvPr/>
        </p:nvSpPr>
        <p:spPr bwMode="auto">
          <a:xfrm>
            <a:off x="3841750" y="9421813"/>
            <a:ext cx="29384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lgn="r" eaLnBrk="1" hangingPunct="1">
              <a:spcBef>
                <a:spcPct val="0"/>
              </a:spcBef>
            </a:pPr>
            <a:fld id="{C953FDCE-545E-43BE-B37C-45639FFAC166}" type="slidenum">
              <a:rPr kumimoji="0" lang="zh-TW" altLang="en-US">
                <a:latin typeface="Arial" panose="020B0604020202020204" pitchFamily="34" charset="0"/>
                <a:cs typeface="Arial" panose="020B0604020202020204" pitchFamily="34" charset="0"/>
              </a:rPr>
              <a:pPr algn="r" eaLnBrk="1" hangingPunct="1">
                <a:spcBef>
                  <a:spcPct val="0"/>
                </a:spcBef>
              </a:pPr>
              <a:t>13</a:t>
            </a:fld>
            <a:endParaRPr kumimoji="0" lang="en-US" altLang="zh-TW">
              <a:latin typeface="Arial" panose="020B0604020202020204" pitchFamily="34" charset="0"/>
              <a:cs typeface="Arial" panose="020B0604020202020204" pitchFamily="34" charset="0"/>
            </a:endParaRPr>
          </a:p>
        </p:txBody>
      </p:sp>
      <p:sp>
        <p:nvSpPr>
          <p:cNvPr id="17411" name="Rectangle 7"/>
          <p:cNvSpPr txBox="1">
            <a:spLocks noGrp="1" noChangeArrowheads="1"/>
          </p:cNvSpPr>
          <p:nvPr/>
        </p:nvSpPr>
        <p:spPr bwMode="auto">
          <a:xfrm>
            <a:off x="3841750" y="9421813"/>
            <a:ext cx="29384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lgn="r" eaLnBrk="1" hangingPunct="1">
              <a:spcBef>
                <a:spcPct val="0"/>
              </a:spcBef>
            </a:pPr>
            <a:fld id="{5BA10E31-4A93-4B48-9264-1FF021D84C82}" type="slidenum">
              <a:rPr kumimoji="0" lang="zh-TW" altLang="en-US">
                <a:latin typeface="Arial" panose="020B0604020202020204" pitchFamily="34" charset="0"/>
                <a:cs typeface="Arial" panose="020B0604020202020204" pitchFamily="34" charset="0"/>
              </a:rPr>
              <a:pPr algn="r" eaLnBrk="1" hangingPunct="1">
                <a:spcBef>
                  <a:spcPct val="0"/>
                </a:spcBef>
              </a:pPr>
              <a:t>13</a:t>
            </a:fld>
            <a:endParaRPr kumimoji="0" lang="en-US" altLang="zh-TW">
              <a:latin typeface="Arial" panose="020B0604020202020204" pitchFamily="34" charset="0"/>
              <a:cs typeface="Arial" panose="020B0604020202020204" pitchFamily="34" charset="0"/>
            </a:endParaRPr>
          </a:p>
        </p:txBody>
      </p:sp>
      <p:sp>
        <p:nvSpPr>
          <p:cNvPr id="17412" name="Rectangle 2"/>
          <p:cNvSpPr>
            <a:spLocks noGrp="1" noRot="1" noChangeAspect="1" noChangeArrowheads="1" noTextEdit="1"/>
          </p:cNvSpPr>
          <p:nvPr>
            <p:ph type="sldImg"/>
          </p:nvPr>
        </p:nvSpPr>
        <p:spPr>
          <a:ln/>
        </p:spPr>
      </p:sp>
      <p:sp>
        <p:nvSpPr>
          <p:cNvPr id="17413" name="Rectangle 3"/>
          <p:cNvSpPr>
            <a:spLocks noGrp="1" noChangeArrowheads="1"/>
          </p:cNvSpPr>
          <p:nvPr>
            <p:ph type="body" idx="1"/>
          </p:nvPr>
        </p:nvSpPr>
        <p:spPr>
          <a:xfrm>
            <a:off x="677863" y="4711700"/>
            <a:ext cx="5426075" cy="4462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p>
        </p:txBody>
      </p:sp>
    </p:spTree>
    <p:extLst>
      <p:ext uri="{BB962C8B-B14F-4D97-AF65-F5344CB8AC3E}">
        <p14:creationId xmlns:p14="http://schemas.microsoft.com/office/powerpoint/2010/main" val="1820304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txBox="1">
            <a:spLocks noGrp="1" noChangeArrowheads="1"/>
          </p:cNvSpPr>
          <p:nvPr/>
        </p:nvSpPr>
        <p:spPr bwMode="auto">
          <a:xfrm>
            <a:off x="3841750" y="9421813"/>
            <a:ext cx="29384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lgn="r" eaLnBrk="1" hangingPunct="1">
              <a:spcBef>
                <a:spcPct val="0"/>
              </a:spcBef>
            </a:pPr>
            <a:fld id="{F009A13B-EAF8-4A57-9095-FD08C5C3381F}" type="slidenum">
              <a:rPr kumimoji="0" lang="zh-TW" altLang="en-US">
                <a:latin typeface="Arial" panose="020B0604020202020204" pitchFamily="34" charset="0"/>
                <a:cs typeface="Arial" panose="020B0604020202020204" pitchFamily="34" charset="0"/>
              </a:rPr>
              <a:pPr algn="r" eaLnBrk="1" hangingPunct="1">
                <a:spcBef>
                  <a:spcPct val="0"/>
                </a:spcBef>
              </a:pPr>
              <a:t>14</a:t>
            </a:fld>
            <a:endParaRPr kumimoji="0" lang="en-US" altLang="zh-TW">
              <a:latin typeface="Arial" panose="020B0604020202020204" pitchFamily="34" charset="0"/>
              <a:cs typeface="Arial" panose="020B0604020202020204" pitchFamily="34" charset="0"/>
            </a:endParaRPr>
          </a:p>
        </p:txBody>
      </p:sp>
      <p:sp>
        <p:nvSpPr>
          <p:cNvPr id="19459" name="Rectangle 7"/>
          <p:cNvSpPr txBox="1">
            <a:spLocks noGrp="1" noChangeArrowheads="1"/>
          </p:cNvSpPr>
          <p:nvPr/>
        </p:nvSpPr>
        <p:spPr bwMode="auto">
          <a:xfrm>
            <a:off x="3841750" y="9421813"/>
            <a:ext cx="29384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lgn="r" eaLnBrk="1" hangingPunct="1">
              <a:spcBef>
                <a:spcPct val="0"/>
              </a:spcBef>
            </a:pPr>
            <a:fld id="{598A0E13-ED8E-420B-8B8F-D369ECE12663}" type="slidenum">
              <a:rPr kumimoji="0" lang="zh-TW" altLang="en-US">
                <a:latin typeface="Arial" panose="020B0604020202020204" pitchFamily="34" charset="0"/>
                <a:cs typeface="Arial" panose="020B0604020202020204" pitchFamily="34" charset="0"/>
              </a:rPr>
              <a:pPr algn="r" eaLnBrk="1" hangingPunct="1">
                <a:spcBef>
                  <a:spcPct val="0"/>
                </a:spcBef>
              </a:pPr>
              <a:t>14</a:t>
            </a:fld>
            <a:endParaRPr kumimoji="0" lang="en-US" altLang="zh-TW">
              <a:latin typeface="Arial" panose="020B0604020202020204" pitchFamily="34" charset="0"/>
              <a:cs typeface="Arial" panose="020B0604020202020204" pitchFamily="34" charset="0"/>
            </a:endParaRPr>
          </a:p>
        </p:txBody>
      </p:sp>
      <p:sp>
        <p:nvSpPr>
          <p:cNvPr id="19460" name="Rectangle 2"/>
          <p:cNvSpPr>
            <a:spLocks noGrp="1" noRot="1" noChangeAspect="1" noChangeArrowheads="1" noTextEdit="1"/>
          </p:cNvSpPr>
          <p:nvPr>
            <p:ph type="sldImg"/>
          </p:nvPr>
        </p:nvSpPr>
        <p:spPr>
          <a:ln/>
        </p:spPr>
      </p:sp>
      <p:sp>
        <p:nvSpPr>
          <p:cNvPr id="19461" name="Rectangle 3"/>
          <p:cNvSpPr>
            <a:spLocks noGrp="1" noChangeArrowheads="1"/>
          </p:cNvSpPr>
          <p:nvPr>
            <p:ph type="body" idx="1"/>
          </p:nvPr>
        </p:nvSpPr>
        <p:spPr>
          <a:xfrm>
            <a:off x="677863" y="4711700"/>
            <a:ext cx="5426075" cy="4462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p>
        </p:txBody>
      </p:sp>
    </p:spTree>
    <p:extLst>
      <p:ext uri="{BB962C8B-B14F-4D97-AF65-F5344CB8AC3E}">
        <p14:creationId xmlns:p14="http://schemas.microsoft.com/office/powerpoint/2010/main" val="3062575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txBox="1">
            <a:spLocks noGrp="1" noChangeArrowheads="1"/>
          </p:cNvSpPr>
          <p:nvPr/>
        </p:nvSpPr>
        <p:spPr bwMode="auto">
          <a:xfrm>
            <a:off x="3841750" y="9421813"/>
            <a:ext cx="29384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lgn="r" eaLnBrk="1" hangingPunct="1">
              <a:spcBef>
                <a:spcPct val="0"/>
              </a:spcBef>
            </a:pPr>
            <a:fld id="{DDEB5C73-A405-4AB6-9D84-8C407DC3225E}" type="slidenum">
              <a:rPr kumimoji="0" lang="zh-TW" altLang="en-US">
                <a:latin typeface="Arial" panose="020B0604020202020204" pitchFamily="34" charset="0"/>
                <a:cs typeface="Arial" panose="020B0604020202020204" pitchFamily="34" charset="0"/>
              </a:rPr>
              <a:pPr algn="r" eaLnBrk="1" hangingPunct="1">
                <a:spcBef>
                  <a:spcPct val="0"/>
                </a:spcBef>
              </a:pPr>
              <a:t>15</a:t>
            </a:fld>
            <a:endParaRPr kumimoji="0" lang="en-US" altLang="zh-TW">
              <a:latin typeface="Arial" panose="020B0604020202020204" pitchFamily="34" charset="0"/>
              <a:cs typeface="Arial" panose="020B0604020202020204" pitchFamily="34" charset="0"/>
            </a:endParaRPr>
          </a:p>
        </p:txBody>
      </p:sp>
      <p:sp>
        <p:nvSpPr>
          <p:cNvPr id="21507" name="Rectangle 7"/>
          <p:cNvSpPr txBox="1">
            <a:spLocks noGrp="1" noChangeArrowheads="1"/>
          </p:cNvSpPr>
          <p:nvPr/>
        </p:nvSpPr>
        <p:spPr bwMode="auto">
          <a:xfrm>
            <a:off x="3841750" y="9421813"/>
            <a:ext cx="29384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lgn="r" eaLnBrk="1" hangingPunct="1">
              <a:spcBef>
                <a:spcPct val="0"/>
              </a:spcBef>
            </a:pPr>
            <a:fld id="{AF9C912D-FD72-4428-9C49-DC8B026B8CC7}" type="slidenum">
              <a:rPr kumimoji="0" lang="zh-TW" altLang="en-US">
                <a:latin typeface="Arial" panose="020B0604020202020204" pitchFamily="34" charset="0"/>
                <a:cs typeface="Arial" panose="020B0604020202020204" pitchFamily="34" charset="0"/>
              </a:rPr>
              <a:pPr algn="r" eaLnBrk="1" hangingPunct="1">
                <a:spcBef>
                  <a:spcPct val="0"/>
                </a:spcBef>
              </a:pPr>
              <a:t>15</a:t>
            </a:fld>
            <a:endParaRPr kumimoji="0" lang="en-US" altLang="zh-TW">
              <a:latin typeface="Arial" panose="020B0604020202020204" pitchFamily="34" charset="0"/>
              <a:cs typeface="Arial" panose="020B0604020202020204" pitchFamily="34" charset="0"/>
            </a:endParaRPr>
          </a:p>
        </p:txBody>
      </p:sp>
      <p:sp>
        <p:nvSpPr>
          <p:cNvPr id="21508" name="Rectangle 2"/>
          <p:cNvSpPr>
            <a:spLocks noGrp="1" noRot="1" noChangeAspect="1" noChangeArrowheads="1" noTextEdit="1"/>
          </p:cNvSpPr>
          <p:nvPr>
            <p:ph type="sldImg"/>
          </p:nvPr>
        </p:nvSpPr>
        <p:spPr>
          <a:ln/>
        </p:spPr>
      </p:sp>
      <p:sp>
        <p:nvSpPr>
          <p:cNvPr id="21509" name="Rectangle 3"/>
          <p:cNvSpPr>
            <a:spLocks noGrp="1" noChangeArrowheads="1"/>
          </p:cNvSpPr>
          <p:nvPr>
            <p:ph type="body" idx="1"/>
          </p:nvPr>
        </p:nvSpPr>
        <p:spPr>
          <a:xfrm>
            <a:off x="677863" y="4711700"/>
            <a:ext cx="5426075" cy="4462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p>
        </p:txBody>
      </p:sp>
    </p:spTree>
    <p:extLst>
      <p:ext uri="{BB962C8B-B14F-4D97-AF65-F5344CB8AC3E}">
        <p14:creationId xmlns:p14="http://schemas.microsoft.com/office/powerpoint/2010/main" val="1233488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TW"/>
              <a:t>Click to edit Master title style</a:t>
            </a:r>
            <a:endParaRPr lang="zh-TW"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TW"/>
              <a:t>Click to edit Master subtitle style</a:t>
            </a:r>
            <a:endParaRPr lang="zh-TW" altLang="en-US"/>
          </a:p>
        </p:txBody>
      </p:sp>
      <p:sp>
        <p:nvSpPr>
          <p:cNvPr id="4" name="Rectangle 9">
            <a:extLst>
              <a:ext uri="{FF2B5EF4-FFF2-40B4-BE49-F238E27FC236}">
                <a16:creationId xmlns="" xmlns:a16="http://schemas.microsoft.com/office/drawing/2014/main" id="{7463D6CD-6389-4C15-89F8-641C9BC447B3}"/>
              </a:ext>
            </a:extLst>
          </p:cNvPr>
          <p:cNvSpPr>
            <a:spLocks noGrp="1" noChangeArrowheads="1"/>
          </p:cNvSpPr>
          <p:nvPr>
            <p:ph type="ftr" sz="quarter" idx="10"/>
          </p:nvPr>
        </p:nvSpPr>
        <p:spPr>
          <a:ln/>
        </p:spPr>
        <p:txBody>
          <a:bodyPr/>
          <a:lstStyle>
            <a:lvl1pPr>
              <a:defRPr/>
            </a:lvl1pPr>
          </a:lstStyle>
          <a:p>
            <a:pPr>
              <a:defRPr/>
            </a:pPr>
            <a:r>
              <a:rPr lang="en-US" altLang="zh-TW"/>
              <a:t>Dik Lun LEE                                              Department of Computer Science, HKUST                        Slide </a:t>
            </a:r>
            <a:fld id="{F2A3CA24-BCA3-47AF-8879-E5321ED3A345}" type="slidenum">
              <a:rPr lang="en-US" altLang="zh-TW"/>
              <a:pPr>
                <a:defRPr/>
              </a:pPr>
              <a:t>‹#›</a:t>
            </a:fld>
            <a:endParaRPr lang="en-US" altLang="zh-TW"/>
          </a:p>
        </p:txBody>
      </p:sp>
    </p:spTree>
    <p:extLst>
      <p:ext uri="{BB962C8B-B14F-4D97-AF65-F5344CB8AC3E}">
        <p14:creationId xmlns:p14="http://schemas.microsoft.com/office/powerpoint/2010/main" val="2868265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Vertical Text Placeholder 2"/>
          <p:cNvSpPr>
            <a:spLocks noGrp="1"/>
          </p:cNvSpPr>
          <p:nvPr>
            <p:ph type="body" orient="vert" idx="1"/>
          </p:nvPr>
        </p:nvSpPr>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Rectangle 9">
            <a:extLst>
              <a:ext uri="{FF2B5EF4-FFF2-40B4-BE49-F238E27FC236}">
                <a16:creationId xmlns="" xmlns:a16="http://schemas.microsoft.com/office/drawing/2014/main" id="{7463D6CD-6389-4C15-89F8-641C9BC447B3}"/>
              </a:ext>
            </a:extLst>
          </p:cNvPr>
          <p:cNvSpPr>
            <a:spLocks noGrp="1" noChangeArrowheads="1"/>
          </p:cNvSpPr>
          <p:nvPr>
            <p:ph type="ftr" sz="quarter" idx="10"/>
          </p:nvPr>
        </p:nvSpPr>
        <p:spPr>
          <a:ln/>
        </p:spPr>
        <p:txBody>
          <a:bodyPr/>
          <a:lstStyle>
            <a:lvl1pPr>
              <a:defRPr/>
            </a:lvl1pPr>
          </a:lstStyle>
          <a:p>
            <a:pPr>
              <a:defRPr/>
            </a:pPr>
            <a:r>
              <a:rPr lang="en-US" altLang="zh-TW"/>
              <a:t>Dik Lun LEE                                              Department of Computer Science, HKUST                        Slide </a:t>
            </a:r>
            <a:fld id="{70A4FE10-ED35-4171-97D8-8FF711733A8E}" type="slidenum">
              <a:rPr lang="en-US" altLang="zh-TW"/>
              <a:pPr>
                <a:defRPr/>
              </a:pPr>
              <a:t>‹#›</a:t>
            </a:fld>
            <a:endParaRPr lang="en-US" altLang="zh-TW"/>
          </a:p>
        </p:txBody>
      </p:sp>
    </p:spTree>
    <p:extLst>
      <p:ext uri="{BB962C8B-B14F-4D97-AF65-F5344CB8AC3E}">
        <p14:creationId xmlns:p14="http://schemas.microsoft.com/office/powerpoint/2010/main" val="2243727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410200"/>
          </a:xfrm>
        </p:spPr>
        <p:txBody>
          <a:bodyPr vert="eaVert"/>
          <a:lstStyle/>
          <a:p>
            <a:r>
              <a:rPr lang="en-US" altLang="zh-TW"/>
              <a:t>Click to edit Master title style</a:t>
            </a:r>
            <a:endParaRPr lang="zh-TW" altLang="en-US"/>
          </a:p>
        </p:txBody>
      </p:sp>
      <p:sp>
        <p:nvSpPr>
          <p:cNvPr id="3" name="Vertical Text Placeholder 2"/>
          <p:cNvSpPr>
            <a:spLocks noGrp="1"/>
          </p:cNvSpPr>
          <p:nvPr>
            <p:ph type="body" orient="vert" idx="1"/>
          </p:nvPr>
        </p:nvSpPr>
        <p:spPr>
          <a:xfrm>
            <a:off x="685800" y="381000"/>
            <a:ext cx="5676900" cy="5410200"/>
          </a:xfrm>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Rectangle 9">
            <a:extLst>
              <a:ext uri="{FF2B5EF4-FFF2-40B4-BE49-F238E27FC236}">
                <a16:creationId xmlns="" xmlns:a16="http://schemas.microsoft.com/office/drawing/2014/main" id="{7463D6CD-6389-4C15-89F8-641C9BC447B3}"/>
              </a:ext>
            </a:extLst>
          </p:cNvPr>
          <p:cNvSpPr>
            <a:spLocks noGrp="1" noChangeArrowheads="1"/>
          </p:cNvSpPr>
          <p:nvPr>
            <p:ph type="ftr" sz="quarter" idx="10"/>
          </p:nvPr>
        </p:nvSpPr>
        <p:spPr>
          <a:ln/>
        </p:spPr>
        <p:txBody>
          <a:bodyPr/>
          <a:lstStyle>
            <a:lvl1pPr>
              <a:defRPr/>
            </a:lvl1pPr>
          </a:lstStyle>
          <a:p>
            <a:pPr>
              <a:defRPr/>
            </a:pPr>
            <a:r>
              <a:rPr lang="en-US" altLang="zh-TW"/>
              <a:t>Dik Lun LEE                                              Department of Computer Science, HKUST                        Slide </a:t>
            </a:r>
            <a:fld id="{CB2EBCF5-7747-4574-A429-E2C4DDE79DFE}" type="slidenum">
              <a:rPr lang="en-US" altLang="zh-TW"/>
              <a:pPr>
                <a:defRPr/>
              </a:pPr>
              <a:t>‹#›</a:t>
            </a:fld>
            <a:endParaRPr lang="en-US" altLang="zh-TW"/>
          </a:p>
        </p:txBody>
      </p:sp>
    </p:spTree>
    <p:extLst>
      <p:ext uri="{BB962C8B-B14F-4D97-AF65-F5344CB8AC3E}">
        <p14:creationId xmlns:p14="http://schemas.microsoft.com/office/powerpoint/2010/main" val="2911983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762000"/>
          </a:xfrm>
        </p:spPr>
        <p:txBody>
          <a:bodyPr/>
          <a:lstStyle/>
          <a:p>
            <a:r>
              <a:rPr lang="en-US" altLang="zh-TW"/>
              <a:t>Click to edit Master title style</a:t>
            </a:r>
            <a:endParaRPr lang="zh-TW" altLang="en-US"/>
          </a:p>
        </p:txBody>
      </p:sp>
      <p:sp>
        <p:nvSpPr>
          <p:cNvPr id="3" name="Table Placeholder 2"/>
          <p:cNvSpPr>
            <a:spLocks noGrp="1"/>
          </p:cNvSpPr>
          <p:nvPr>
            <p:ph type="tbl" idx="1"/>
          </p:nvPr>
        </p:nvSpPr>
        <p:spPr>
          <a:xfrm>
            <a:off x="685800" y="1447800"/>
            <a:ext cx="7772400" cy="4343400"/>
          </a:xfrm>
        </p:spPr>
        <p:txBody>
          <a:bodyPr/>
          <a:lstStyle/>
          <a:p>
            <a:pPr lvl="0"/>
            <a:endParaRPr lang="zh-TW" altLang="en-US" noProof="0"/>
          </a:p>
        </p:txBody>
      </p:sp>
      <p:sp>
        <p:nvSpPr>
          <p:cNvPr id="4" name="Rectangle 9">
            <a:extLst>
              <a:ext uri="{FF2B5EF4-FFF2-40B4-BE49-F238E27FC236}">
                <a16:creationId xmlns="" xmlns:a16="http://schemas.microsoft.com/office/drawing/2014/main" id="{7463D6CD-6389-4C15-89F8-641C9BC447B3}"/>
              </a:ext>
            </a:extLst>
          </p:cNvPr>
          <p:cNvSpPr>
            <a:spLocks noGrp="1" noChangeArrowheads="1"/>
          </p:cNvSpPr>
          <p:nvPr>
            <p:ph type="ftr" sz="quarter" idx="10"/>
          </p:nvPr>
        </p:nvSpPr>
        <p:spPr>
          <a:ln/>
        </p:spPr>
        <p:txBody>
          <a:bodyPr/>
          <a:lstStyle>
            <a:lvl1pPr>
              <a:defRPr/>
            </a:lvl1pPr>
          </a:lstStyle>
          <a:p>
            <a:pPr>
              <a:defRPr/>
            </a:pPr>
            <a:r>
              <a:rPr lang="en-US" altLang="zh-TW"/>
              <a:t>Dik Lun LEE                                              Department of Computer Science, HKUST                        Slide </a:t>
            </a:r>
            <a:fld id="{5F2B0012-D16C-4007-87CE-06F2AC51DB8E}" type="slidenum">
              <a:rPr lang="en-US" altLang="zh-TW"/>
              <a:pPr>
                <a:defRPr/>
              </a:pPr>
              <a:t>‹#›</a:t>
            </a:fld>
            <a:endParaRPr lang="en-US" altLang="zh-TW"/>
          </a:p>
        </p:txBody>
      </p:sp>
    </p:spTree>
    <p:extLst>
      <p:ext uri="{BB962C8B-B14F-4D97-AF65-F5344CB8AC3E}">
        <p14:creationId xmlns:p14="http://schemas.microsoft.com/office/powerpoint/2010/main" val="343940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Content Placeholder 2"/>
          <p:cNvSpPr>
            <a:spLocks noGrp="1"/>
          </p:cNvSpPr>
          <p:nvPr>
            <p:ph idx="1"/>
          </p:nvPr>
        </p:nvSpPr>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Rectangle 9">
            <a:extLst>
              <a:ext uri="{FF2B5EF4-FFF2-40B4-BE49-F238E27FC236}">
                <a16:creationId xmlns="" xmlns:a16="http://schemas.microsoft.com/office/drawing/2014/main" id="{7463D6CD-6389-4C15-89F8-641C9BC447B3}"/>
              </a:ext>
            </a:extLst>
          </p:cNvPr>
          <p:cNvSpPr>
            <a:spLocks noGrp="1" noChangeArrowheads="1"/>
          </p:cNvSpPr>
          <p:nvPr>
            <p:ph type="ftr" sz="quarter" idx="10"/>
          </p:nvPr>
        </p:nvSpPr>
        <p:spPr>
          <a:ln/>
        </p:spPr>
        <p:txBody>
          <a:bodyPr/>
          <a:lstStyle>
            <a:lvl1pPr>
              <a:defRPr/>
            </a:lvl1pPr>
          </a:lstStyle>
          <a:p>
            <a:pPr>
              <a:defRPr/>
            </a:pPr>
            <a:r>
              <a:rPr lang="en-US" altLang="zh-TW"/>
              <a:t>Dik Lun LEE                                              Department of Computer Science, HKUST                        Slide </a:t>
            </a:r>
            <a:fld id="{F19955EE-4AF3-4626-87DA-F393723E68E6}" type="slidenum">
              <a:rPr lang="en-US" altLang="zh-TW"/>
              <a:pPr>
                <a:defRPr/>
              </a:pPr>
              <a:t>‹#›</a:t>
            </a:fld>
            <a:endParaRPr lang="en-US" altLang="zh-TW"/>
          </a:p>
        </p:txBody>
      </p:sp>
    </p:spTree>
    <p:extLst>
      <p:ext uri="{BB962C8B-B14F-4D97-AF65-F5344CB8AC3E}">
        <p14:creationId xmlns:p14="http://schemas.microsoft.com/office/powerpoint/2010/main" val="3557201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TW"/>
              <a:t>Click to edit Master title style</a:t>
            </a:r>
            <a:endParaRPr lang="zh-TW"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TW"/>
              <a:t>Click to edit Master text styles</a:t>
            </a:r>
          </a:p>
        </p:txBody>
      </p:sp>
      <p:sp>
        <p:nvSpPr>
          <p:cNvPr id="4" name="Rectangle 9">
            <a:extLst>
              <a:ext uri="{FF2B5EF4-FFF2-40B4-BE49-F238E27FC236}">
                <a16:creationId xmlns="" xmlns:a16="http://schemas.microsoft.com/office/drawing/2014/main" id="{7463D6CD-6389-4C15-89F8-641C9BC447B3}"/>
              </a:ext>
            </a:extLst>
          </p:cNvPr>
          <p:cNvSpPr>
            <a:spLocks noGrp="1" noChangeArrowheads="1"/>
          </p:cNvSpPr>
          <p:nvPr>
            <p:ph type="ftr" sz="quarter" idx="10"/>
          </p:nvPr>
        </p:nvSpPr>
        <p:spPr>
          <a:ln/>
        </p:spPr>
        <p:txBody>
          <a:bodyPr/>
          <a:lstStyle>
            <a:lvl1pPr>
              <a:defRPr/>
            </a:lvl1pPr>
          </a:lstStyle>
          <a:p>
            <a:pPr>
              <a:defRPr/>
            </a:pPr>
            <a:r>
              <a:rPr lang="en-US" altLang="zh-TW"/>
              <a:t>Dik Lun LEE                                              Department of Computer Science, HKUST                        Slide </a:t>
            </a:r>
            <a:fld id="{1E31C132-6366-4439-B102-A29A06FDC3BC}" type="slidenum">
              <a:rPr lang="en-US" altLang="zh-TW"/>
              <a:pPr>
                <a:defRPr/>
              </a:pPr>
              <a:t>‹#›</a:t>
            </a:fld>
            <a:endParaRPr lang="en-US" altLang="zh-TW"/>
          </a:p>
        </p:txBody>
      </p:sp>
    </p:spTree>
    <p:extLst>
      <p:ext uri="{BB962C8B-B14F-4D97-AF65-F5344CB8AC3E}">
        <p14:creationId xmlns:p14="http://schemas.microsoft.com/office/powerpoint/2010/main" val="400354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Content Placeholder 2"/>
          <p:cNvSpPr>
            <a:spLocks noGrp="1"/>
          </p:cNvSpPr>
          <p:nvPr>
            <p:ph sz="half" idx="1"/>
          </p:nvPr>
        </p:nvSpPr>
        <p:spPr>
          <a:xfrm>
            <a:off x="685800" y="144780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Content Placeholder 3"/>
          <p:cNvSpPr>
            <a:spLocks noGrp="1"/>
          </p:cNvSpPr>
          <p:nvPr>
            <p:ph sz="half" idx="2"/>
          </p:nvPr>
        </p:nvSpPr>
        <p:spPr>
          <a:xfrm>
            <a:off x="4648200" y="144780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Rectangle 9">
            <a:extLst>
              <a:ext uri="{FF2B5EF4-FFF2-40B4-BE49-F238E27FC236}">
                <a16:creationId xmlns="" xmlns:a16="http://schemas.microsoft.com/office/drawing/2014/main" id="{7463D6CD-6389-4C15-89F8-641C9BC447B3}"/>
              </a:ext>
            </a:extLst>
          </p:cNvPr>
          <p:cNvSpPr>
            <a:spLocks noGrp="1" noChangeArrowheads="1"/>
          </p:cNvSpPr>
          <p:nvPr>
            <p:ph type="ftr" sz="quarter" idx="10"/>
          </p:nvPr>
        </p:nvSpPr>
        <p:spPr>
          <a:ln/>
        </p:spPr>
        <p:txBody>
          <a:bodyPr/>
          <a:lstStyle>
            <a:lvl1pPr>
              <a:defRPr/>
            </a:lvl1pPr>
          </a:lstStyle>
          <a:p>
            <a:pPr>
              <a:defRPr/>
            </a:pPr>
            <a:r>
              <a:rPr lang="en-US" altLang="zh-TW"/>
              <a:t>Dik Lun LEE                                              Department of Computer Science, HKUST                        Slide </a:t>
            </a:r>
            <a:fld id="{7DC87DC8-ED0C-41F4-8F63-1B42A48E79DC}" type="slidenum">
              <a:rPr lang="en-US" altLang="zh-TW"/>
              <a:pPr>
                <a:defRPr/>
              </a:pPr>
              <a:t>‹#›</a:t>
            </a:fld>
            <a:endParaRPr lang="en-US" altLang="zh-TW"/>
          </a:p>
        </p:txBody>
      </p:sp>
    </p:spTree>
    <p:extLst>
      <p:ext uri="{BB962C8B-B14F-4D97-AF65-F5344CB8AC3E}">
        <p14:creationId xmlns:p14="http://schemas.microsoft.com/office/powerpoint/2010/main" val="2144809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TW"/>
              <a:t>Click to edit Master title style</a:t>
            </a:r>
            <a:endParaRPr lang="zh-TW"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7" name="Rectangle 9">
            <a:extLst>
              <a:ext uri="{FF2B5EF4-FFF2-40B4-BE49-F238E27FC236}">
                <a16:creationId xmlns="" xmlns:a16="http://schemas.microsoft.com/office/drawing/2014/main" id="{7463D6CD-6389-4C15-89F8-641C9BC447B3}"/>
              </a:ext>
            </a:extLst>
          </p:cNvPr>
          <p:cNvSpPr>
            <a:spLocks noGrp="1" noChangeArrowheads="1"/>
          </p:cNvSpPr>
          <p:nvPr>
            <p:ph type="ftr" sz="quarter" idx="10"/>
          </p:nvPr>
        </p:nvSpPr>
        <p:spPr>
          <a:ln/>
        </p:spPr>
        <p:txBody>
          <a:bodyPr/>
          <a:lstStyle>
            <a:lvl1pPr>
              <a:defRPr/>
            </a:lvl1pPr>
          </a:lstStyle>
          <a:p>
            <a:pPr>
              <a:defRPr/>
            </a:pPr>
            <a:r>
              <a:rPr lang="en-US" altLang="zh-TW"/>
              <a:t>Dik Lun LEE                                              Department of Computer Science, HKUST                        Slide </a:t>
            </a:r>
            <a:fld id="{B85AF8E6-3E33-45F4-BB2A-1D8B0073F862}" type="slidenum">
              <a:rPr lang="en-US" altLang="zh-TW"/>
              <a:pPr>
                <a:defRPr/>
              </a:pPr>
              <a:t>‹#›</a:t>
            </a:fld>
            <a:endParaRPr lang="en-US" altLang="zh-TW"/>
          </a:p>
        </p:txBody>
      </p:sp>
    </p:spTree>
    <p:extLst>
      <p:ext uri="{BB962C8B-B14F-4D97-AF65-F5344CB8AC3E}">
        <p14:creationId xmlns:p14="http://schemas.microsoft.com/office/powerpoint/2010/main" val="3009280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Rectangle 9">
            <a:extLst>
              <a:ext uri="{FF2B5EF4-FFF2-40B4-BE49-F238E27FC236}">
                <a16:creationId xmlns="" xmlns:a16="http://schemas.microsoft.com/office/drawing/2014/main" id="{7463D6CD-6389-4C15-89F8-641C9BC447B3}"/>
              </a:ext>
            </a:extLst>
          </p:cNvPr>
          <p:cNvSpPr>
            <a:spLocks noGrp="1" noChangeArrowheads="1"/>
          </p:cNvSpPr>
          <p:nvPr>
            <p:ph type="ftr" sz="quarter" idx="10"/>
          </p:nvPr>
        </p:nvSpPr>
        <p:spPr>
          <a:ln/>
        </p:spPr>
        <p:txBody>
          <a:bodyPr/>
          <a:lstStyle>
            <a:lvl1pPr>
              <a:defRPr/>
            </a:lvl1pPr>
          </a:lstStyle>
          <a:p>
            <a:pPr>
              <a:defRPr/>
            </a:pPr>
            <a:r>
              <a:rPr lang="en-US" altLang="zh-TW"/>
              <a:t>Dik Lun LEE                                              Department of Computer Science, HKUST                        Slide </a:t>
            </a:r>
            <a:fld id="{70F4DF7E-4E3C-4DFC-BCB8-9199C7606B8D}" type="slidenum">
              <a:rPr lang="en-US" altLang="zh-TW"/>
              <a:pPr>
                <a:defRPr/>
              </a:pPr>
              <a:t>‹#›</a:t>
            </a:fld>
            <a:endParaRPr lang="en-US" altLang="zh-TW"/>
          </a:p>
        </p:txBody>
      </p:sp>
    </p:spTree>
    <p:extLst>
      <p:ext uri="{BB962C8B-B14F-4D97-AF65-F5344CB8AC3E}">
        <p14:creationId xmlns:p14="http://schemas.microsoft.com/office/powerpoint/2010/main" val="2507909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a:extLst>
              <a:ext uri="{FF2B5EF4-FFF2-40B4-BE49-F238E27FC236}">
                <a16:creationId xmlns="" xmlns:a16="http://schemas.microsoft.com/office/drawing/2014/main" id="{7463D6CD-6389-4C15-89F8-641C9BC447B3}"/>
              </a:ext>
            </a:extLst>
          </p:cNvPr>
          <p:cNvSpPr>
            <a:spLocks noGrp="1" noChangeArrowheads="1"/>
          </p:cNvSpPr>
          <p:nvPr>
            <p:ph type="ftr" sz="quarter" idx="10"/>
          </p:nvPr>
        </p:nvSpPr>
        <p:spPr>
          <a:ln/>
        </p:spPr>
        <p:txBody>
          <a:bodyPr/>
          <a:lstStyle>
            <a:lvl1pPr>
              <a:defRPr/>
            </a:lvl1pPr>
          </a:lstStyle>
          <a:p>
            <a:pPr>
              <a:defRPr/>
            </a:pPr>
            <a:r>
              <a:rPr lang="en-US" altLang="zh-TW"/>
              <a:t>Dik Lun LEE                                              Department of Computer Science, HKUST                        Slide </a:t>
            </a:r>
            <a:fld id="{CA4A9A2A-E7F8-4D48-AFFE-07C3A89CE9D6}" type="slidenum">
              <a:rPr lang="en-US" altLang="zh-TW"/>
              <a:pPr>
                <a:defRPr/>
              </a:pPr>
              <a:t>‹#›</a:t>
            </a:fld>
            <a:endParaRPr lang="en-US" altLang="zh-TW"/>
          </a:p>
        </p:txBody>
      </p:sp>
    </p:spTree>
    <p:extLst>
      <p:ext uri="{BB962C8B-B14F-4D97-AF65-F5344CB8AC3E}">
        <p14:creationId xmlns:p14="http://schemas.microsoft.com/office/powerpoint/2010/main" val="3743127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TW"/>
              <a:t>Click to edit Master title style</a:t>
            </a:r>
            <a:endParaRPr lang="zh-TW"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Click to edit Master text styles</a:t>
            </a:r>
          </a:p>
        </p:txBody>
      </p:sp>
      <p:sp>
        <p:nvSpPr>
          <p:cNvPr id="5" name="Rectangle 9">
            <a:extLst>
              <a:ext uri="{FF2B5EF4-FFF2-40B4-BE49-F238E27FC236}">
                <a16:creationId xmlns="" xmlns:a16="http://schemas.microsoft.com/office/drawing/2014/main" id="{7463D6CD-6389-4C15-89F8-641C9BC447B3}"/>
              </a:ext>
            </a:extLst>
          </p:cNvPr>
          <p:cNvSpPr>
            <a:spLocks noGrp="1" noChangeArrowheads="1"/>
          </p:cNvSpPr>
          <p:nvPr>
            <p:ph type="ftr" sz="quarter" idx="10"/>
          </p:nvPr>
        </p:nvSpPr>
        <p:spPr>
          <a:ln/>
        </p:spPr>
        <p:txBody>
          <a:bodyPr/>
          <a:lstStyle>
            <a:lvl1pPr>
              <a:defRPr/>
            </a:lvl1pPr>
          </a:lstStyle>
          <a:p>
            <a:pPr>
              <a:defRPr/>
            </a:pPr>
            <a:r>
              <a:rPr lang="en-US" altLang="zh-TW"/>
              <a:t>Dik Lun LEE                                              Department of Computer Science, HKUST                        Slide </a:t>
            </a:r>
            <a:fld id="{560D071C-7C92-43F6-9BFA-9F886501BE05}" type="slidenum">
              <a:rPr lang="en-US" altLang="zh-TW"/>
              <a:pPr>
                <a:defRPr/>
              </a:pPr>
              <a:t>‹#›</a:t>
            </a:fld>
            <a:endParaRPr lang="en-US" altLang="zh-TW"/>
          </a:p>
        </p:txBody>
      </p:sp>
    </p:spTree>
    <p:extLst>
      <p:ext uri="{BB962C8B-B14F-4D97-AF65-F5344CB8AC3E}">
        <p14:creationId xmlns:p14="http://schemas.microsoft.com/office/powerpoint/2010/main" val="380636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TW"/>
              <a:t>Click to edit Master title style</a:t>
            </a:r>
            <a:endParaRPr lang="zh-TW"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Click to edit Master text styles</a:t>
            </a:r>
          </a:p>
        </p:txBody>
      </p:sp>
      <p:sp>
        <p:nvSpPr>
          <p:cNvPr id="5" name="Rectangle 9">
            <a:extLst>
              <a:ext uri="{FF2B5EF4-FFF2-40B4-BE49-F238E27FC236}">
                <a16:creationId xmlns="" xmlns:a16="http://schemas.microsoft.com/office/drawing/2014/main" id="{7463D6CD-6389-4C15-89F8-641C9BC447B3}"/>
              </a:ext>
            </a:extLst>
          </p:cNvPr>
          <p:cNvSpPr>
            <a:spLocks noGrp="1" noChangeArrowheads="1"/>
          </p:cNvSpPr>
          <p:nvPr>
            <p:ph type="ftr" sz="quarter" idx="10"/>
          </p:nvPr>
        </p:nvSpPr>
        <p:spPr>
          <a:ln/>
        </p:spPr>
        <p:txBody>
          <a:bodyPr/>
          <a:lstStyle>
            <a:lvl1pPr>
              <a:defRPr/>
            </a:lvl1pPr>
          </a:lstStyle>
          <a:p>
            <a:pPr>
              <a:defRPr/>
            </a:pPr>
            <a:r>
              <a:rPr lang="en-US" altLang="zh-TW"/>
              <a:t>Dik Lun LEE                                              Department of Computer Science, HKUST                        Slide </a:t>
            </a:r>
            <a:fld id="{C954A214-C40B-4C5A-9A1D-A85080DC9C89}" type="slidenum">
              <a:rPr lang="en-US" altLang="zh-TW"/>
              <a:pPr>
                <a:defRPr/>
              </a:pPr>
              <a:t>‹#›</a:t>
            </a:fld>
            <a:endParaRPr lang="en-US" altLang="zh-TW"/>
          </a:p>
        </p:txBody>
      </p:sp>
    </p:spTree>
    <p:extLst>
      <p:ext uri="{BB962C8B-B14F-4D97-AF65-F5344CB8AC3E}">
        <p14:creationId xmlns:p14="http://schemas.microsoft.com/office/powerpoint/2010/main" val="2972536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Grp="1" noChangeArrowheads="1"/>
          </p:cNvSpPr>
          <p:nvPr>
            <p:ph type="title"/>
          </p:nvPr>
        </p:nvSpPr>
        <p:spPr bwMode="auto">
          <a:xfrm>
            <a:off x="685800" y="381000"/>
            <a:ext cx="7772400" cy="762000"/>
          </a:xfrm>
          <a:prstGeom prst="rect">
            <a:avLst/>
          </a:prstGeom>
          <a:solidFill>
            <a:schemeClr val="accent1"/>
          </a:solidFill>
          <a:ln>
            <a:noFill/>
          </a:ln>
          <a:effectLst>
            <a:outerShdw dist="91581" dir="2021404"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Rectangle 8"/>
          <p:cNvSpPr>
            <a:spLocks noGrp="1" noChangeArrowheads="1"/>
          </p:cNvSpPr>
          <p:nvPr>
            <p:ph type="body" idx="1"/>
          </p:nvPr>
        </p:nvSpPr>
        <p:spPr bwMode="auto">
          <a:xfrm>
            <a:off x="685800" y="1447800"/>
            <a:ext cx="77724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033" name="Rectangle 9">
            <a:extLst>
              <a:ext uri="{FF2B5EF4-FFF2-40B4-BE49-F238E27FC236}">
                <a16:creationId xmlns="" xmlns:a16="http://schemas.microsoft.com/office/drawing/2014/main" id="{7463D6CD-6389-4C15-89F8-641C9BC447B3}"/>
              </a:ext>
            </a:extLst>
          </p:cNvPr>
          <p:cNvSpPr>
            <a:spLocks noGrp="1" noChangeArrowheads="1"/>
          </p:cNvSpPr>
          <p:nvPr>
            <p:ph type="ftr" sz="quarter" idx="3"/>
          </p:nvPr>
        </p:nvSpPr>
        <p:spPr bwMode="auto">
          <a:xfrm>
            <a:off x="457200" y="6248400"/>
            <a:ext cx="8305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1">
                <a:solidFill>
                  <a:schemeClr val="accent2"/>
                </a:solidFill>
              </a:defRPr>
            </a:lvl1pPr>
          </a:lstStyle>
          <a:p>
            <a:pPr>
              <a:defRPr/>
            </a:pPr>
            <a:r>
              <a:rPr lang="en-US" altLang="zh-TW"/>
              <a:t>Dik Lun LEE                                              Department of Computer Science, HKUST                        Slide </a:t>
            </a:r>
            <a:fld id="{E02AE9BF-EE48-46B8-9691-0769F869859A}"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ctr" rtl="0" eaLnBrk="0" fontAlgn="base" hangingPunct="0">
        <a:spcBef>
          <a:spcPct val="0"/>
        </a:spcBef>
        <a:spcAft>
          <a:spcPct val="0"/>
        </a:spcAft>
        <a:defRPr kumimoji="1" sz="2800">
          <a:solidFill>
            <a:schemeClr val="tx2"/>
          </a:solidFill>
          <a:latin typeface="+mj-lt"/>
          <a:ea typeface="+mj-ea"/>
          <a:cs typeface="+mj-cs"/>
        </a:defRPr>
      </a:lvl1pPr>
      <a:lvl2pPr algn="ctr" rtl="0" eaLnBrk="0" fontAlgn="base" hangingPunct="0">
        <a:spcBef>
          <a:spcPct val="0"/>
        </a:spcBef>
        <a:spcAft>
          <a:spcPct val="0"/>
        </a:spcAft>
        <a:defRPr kumimoji="1" sz="2800">
          <a:solidFill>
            <a:schemeClr val="tx2"/>
          </a:solidFill>
          <a:latin typeface="Tahoma" pitchFamily="34" charset="0"/>
          <a:ea typeface="新細明體" pitchFamily="18" charset="-120"/>
        </a:defRPr>
      </a:lvl2pPr>
      <a:lvl3pPr algn="ctr" rtl="0" eaLnBrk="0" fontAlgn="base" hangingPunct="0">
        <a:spcBef>
          <a:spcPct val="0"/>
        </a:spcBef>
        <a:spcAft>
          <a:spcPct val="0"/>
        </a:spcAft>
        <a:defRPr kumimoji="1" sz="2800">
          <a:solidFill>
            <a:schemeClr val="tx2"/>
          </a:solidFill>
          <a:latin typeface="Tahoma" pitchFamily="34" charset="0"/>
          <a:ea typeface="新細明體" pitchFamily="18" charset="-120"/>
        </a:defRPr>
      </a:lvl3pPr>
      <a:lvl4pPr algn="ctr" rtl="0" eaLnBrk="0" fontAlgn="base" hangingPunct="0">
        <a:spcBef>
          <a:spcPct val="0"/>
        </a:spcBef>
        <a:spcAft>
          <a:spcPct val="0"/>
        </a:spcAft>
        <a:defRPr kumimoji="1" sz="2800">
          <a:solidFill>
            <a:schemeClr val="tx2"/>
          </a:solidFill>
          <a:latin typeface="Tahoma" pitchFamily="34" charset="0"/>
          <a:ea typeface="新細明體" pitchFamily="18" charset="-120"/>
        </a:defRPr>
      </a:lvl4pPr>
      <a:lvl5pPr algn="ctr" rtl="0" eaLnBrk="0" fontAlgn="base" hangingPunct="0">
        <a:spcBef>
          <a:spcPct val="0"/>
        </a:spcBef>
        <a:spcAft>
          <a:spcPct val="0"/>
        </a:spcAft>
        <a:defRPr kumimoji="1" sz="2800">
          <a:solidFill>
            <a:schemeClr val="tx2"/>
          </a:solidFill>
          <a:latin typeface="Tahoma" pitchFamily="34" charset="0"/>
          <a:ea typeface="新細明體" pitchFamily="18" charset="-120"/>
        </a:defRPr>
      </a:lvl5pPr>
      <a:lvl6pPr marL="457200" algn="ctr" rtl="0" fontAlgn="base">
        <a:spcBef>
          <a:spcPct val="0"/>
        </a:spcBef>
        <a:spcAft>
          <a:spcPct val="0"/>
        </a:spcAft>
        <a:defRPr kumimoji="1" sz="2800">
          <a:solidFill>
            <a:schemeClr val="tx2"/>
          </a:solidFill>
          <a:latin typeface="Tahoma" pitchFamily="34" charset="0"/>
          <a:ea typeface="新細明體" pitchFamily="18" charset="-120"/>
        </a:defRPr>
      </a:lvl6pPr>
      <a:lvl7pPr marL="914400" algn="ctr" rtl="0" fontAlgn="base">
        <a:spcBef>
          <a:spcPct val="0"/>
        </a:spcBef>
        <a:spcAft>
          <a:spcPct val="0"/>
        </a:spcAft>
        <a:defRPr kumimoji="1" sz="2800">
          <a:solidFill>
            <a:schemeClr val="tx2"/>
          </a:solidFill>
          <a:latin typeface="Tahoma" pitchFamily="34" charset="0"/>
          <a:ea typeface="新細明體" pitchFamily="18" charset="-120"/>
        </a:defRPr>
      </a:lvl7pPr>
      <a:lvl8pPr marL="1371600" algn="ctr" rtl="0" fontAlgn="base">
        <a:spcBef>
          <a:spcPct val="0"/>
        </a:spcBef>
        <a:spcAft>
          <a:spcPct val="0"/>
        </a:spcAft>
        <a:defRPr kumimoji="1" sz="2800">
          <a:solidFill>
            <a:schemeClr val="tx2"/>
          </a:solidFill>
          <a:latin typeface="Tahoma" pitchFamily="34" charset="0"/>
          <a:ea typeface="新細明體" pitchFamily="18" charset="-120"/>
        </a:defRPr>
      </a:lvl8pPr>
      <a:lvl9pPr marL="1828800" algn="ctr" rtl="0" fontAlgn="base">
        <a:spcBef>
          <a:spcPct val="0"/>
        </a:spcBef>
        <a:spcAft>
          <a:spcPct val="0"/>
        </a:spcAft>
        <a:defRPr kumimoji="1" sz="2800">
          <a:solidFill>
            <a:schemeClr val="tx2"/>
          </a:solidFill>
          <a:latin typeface="Tahoma" pitchFamily="34" charset="0"/>
          <a:ea typeface="新細明體" pitchFamily="18" charset="-120"/>
        </a:defRPr>
      </a:lvl9pPr>
    </p:titleStyle>
    <p:bodyStyle>
      <a:lvl1pPr marL="342900" indent="-342900" algn="l" rtl="0" eaLnBrk="0" fontAlgn="base" hangingPunct="0">
        <a:spcBef>
          <a:spcPct val="20000"/>
        </a:spcBef>
        <a:spcAft>
          <a:spcPct val="0"/>
        </a:spcAft>
        <a:buChar char="•"/>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a:solidFill>
            <a:schemeClr val="tx1"/>
          </a:solidFill>
          <a:latin typeface="+mn-lt"/>
          <a:ea typeface="+mn-ea"/>
        </a:defRPr>
      </a:lvl2pPr>
      <a:lvl3pPr marL="1143000" indent="-228600" algn="l" rtl="0" eaLnBrk="0" fontAlgn="base" hangingPunct="0">
        <a:spcBef>
          <a:spcPct val="20000"/>
        </a:spcBef>
        <a:spcAft>
          <a:spcPct val="0"/>
        </a:spcAft>
        <a:buChar char="•"/>
        <a:defRPr kumimoji="1">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wmf"/><Relationship Id="rId5" Type="http://schemas.openxmlformats.org/officeDocument/2006/relationships/oleObject" Target="../embeddings/oleObject4.bin"/><Relationship Id="rId4" Type="http://schemas.openxmlformats.org/officeDocument/2006/relationships/image" Target="../media/image3.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9.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1.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3.wmf"/><Relationship Id="rId5" Type="http://schemas.openxmlformats.org/officeDocument/2006/relationships/oleObject" Target="../embeddings/oleObject11.bin"/><Relationship Id="rId4" Type="http://schemas.openxmlformats.org/officeDocument/2006/relationships/image" Target="../media/image12.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6.wmf"/><Relationship Id="rId5" Type="http://schemas.openxmlformats.org/officeDocument/2006/relationships/oleObject" Target="../embeddings/oleObject13.bin"/><Relationship Id="rId4" Type="http://schemas.openxmlformats.org/officeDocument/2006/relationships/image" Target="../media/image15.wmf"/></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file:///F:\comp336\trec-result-rotate.gif" TargetMode="External"/><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HKUST                        Slide </a:t>
            </a:r>
            <a:fld id="{1FD95329-427C-4C51-9AA0-B8686B138976}" type="slidenum">
              <a:rPr lang="en-US" altLang="zh-TW" sz="1400" smtClean="0">
                <a:solidFill>
                  <a:schemeClr val="accent2"/>
                </a:solidFill>
              </a:rPr>
              <a:pPr>
                <a:spcBef>
                  <a:spcPct val="0"/>
                </a:spcBef>
                <a:buFontTx/>
                <a:buNone/>
              </a:pPr>
              <a:t>1</a:t>
            </a:fld>
            <a:endParaRPr lang="en-US" altLang="zh-TW" sz="1400">
              <a:solidFill>
                <a:schemeClr val="accent2"/>
              </a:solidFill>
            </a:endParaRPr>
          </a:p>
        </p:txBody>
      </p:sp>
      <p:sp>
        <p:nvSpPr>
          <p:cNvPr id="4099" name="Rectangle 3"/>
          <p:cNvSpPr>
            <a:spLocks noGrp="1" noChangeArrowheads="1"/>
          </p:cNvSpPr>
          <p:nvPr>
            <p:ph type="body" idx="1"/>
          </p:nvPr>
        </p:nvSpPr>
        <p:spPr>
          <a:xfrm>
            <a:off x="1266825" y="2398713"/>
            <a:ext cx="6605588" cy="2401887"/>
          </a:xfrm>
        </p:spPr>
        <p:txBody>
          <a:bodyPr/>
          <a:lstStyle/>
          <a:p>
            <a:pPr algn="ctr" eaLnBrk="1" hangingPunct="1">
              <a:buClr>
                <a:srgbClr val="C21A32"/>
              </a:buClr>
              <a:buFont typeface="Monotype Sorts" pitchFamily="2" charset="2"/>
              <a:buNone/>
            </a:pPr>
            <a:r>
              <a:rPr lang="en-US" altLang="zh-TW" sz="2800" b="1">
                <a:solidFill>
                  <a:schemeClr val="accent2"/>
                </a:solidFill>
                <a:latin typeface="Tahoma" panose="020B0604030504040204" pitchFamily="34" charset="0"/>
              </a:rPr>
              <a:t>Performance Evaluation</a:t>
            </a:r>
          </a:p>
          <a:p>
            <a:pPr algn="ctr" eaLnBrk="1" hangingPunct="1">
              <a:buClr>
                <a:srgbClr val="C21A32"/>
              </a:buClr>
              <a:buFont typeface="Monotype Sorts" pitchFamily="2" charset="2"/>
              <a:buNone/>
            </a:pPr>
            <a:r>
              <a:rPr lang="en-US" altLang="zh-TW" sz="2800" b="1">
                <a:solidFill>
                  <a:schemeClr val="accent2"/>
                </a:solidFill>
                <a:latin typeface="Tahoma" panose="020B0604030504040204" pitchFamily="34" charset="0"/>
              </a:rPr>
              <a:t>of Information Retrieval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HKUST                        Slide </a:t>
            </a:r>
            <a:fld id="{7AA7FECE-C682-46F7-AE2F-DBAC081CA331}" type="slidenum">
              <a:rPr lang="en-US" altLang="zh-TW" sz="1400" smtClean="0">
                <a:solidFill>
                  <a:schemeClr val="accent2"/>
                </a:solidFill>
              </a:rPr>
              <a:pPr>
                <a:spcBef>
                  <a:spcPct val="0"/>
                </a:spcBef>
                <a:buFontTx/>
                <a:buNone/>
              </a:pPr>
              <a:t>10</a:t>
            </a:fld>
            <a:endParaRPr lang="en-US" altLang="zh-TW" sz="1400">
              <a:solidFill>
                <a:schemeClr val="accent2"/>
              </a:solidFill>
            </a:endParaRPr>
          </a:p>
        </p:txBody>
      </p:sp>
      <p:sp>
        <p:nvSpPr>
          <p:cNvPr id="12291" name="Rectangle 2"/>
          <p:cNvSpPr>
            <a:spLocks noGrp="1" noChangeArrowheads="1"/>
          </p:cNvSpPr>
          <p:nvPr>
            <p:ph type="title"/>
          </p:nvPr>
        </p:nvSpPr>
        <p:spPr>
          <a:xfrm>
            <a:off x="457200" y="609600"/>
            <a:ext cx="8421688" cy="671513"/>
          </a:xfrm>
        </p:spPr>
        <p:txBody>
          <a:bodyPr lIns="92075" tIns="46038" rIns="92075" bIns="46038"/>
          <a:lstStyle/>
          <a:p>
            <a:pPr eaLnBrk="1" hangingPunct="1"/>
            <a:r>
              <a:rPr lang="en-US" altLang="zh-TW"/>
              <a:t>Fallout Rate</a:t>
            </a:r>
            <a:endParaRPr lang="en-GB" altLang="zh-TW"/>
          </a:p>
        </p:txBody>
      </p:sp>
      <p:sp>
        <p:nvSpPr>
          <p:cNvPr id="12292" name="Rectangle 3"/>
          <p:cNvSpPr>
            <a:spLocks noGrp="1" noChangeArrowheads="1"/>
          </p:cNvSpPr>
          <p:nvPr>
            <p:ph type="body" idx="1"/>
          </p:nvPr>
        </p:nvSpPr>
        <p:spPr>
          <a:xfrm>
            <a:off x="355600" y="1384300"/>
            <a:ext cx="8461375" cy="3175000"/>
          </a:xfrm>
          <a:noFill/>
        </p:spPr>
        <p:txBody>
          <a:bodyPr lIns="92075" tIns="46038" rIns="92075" bIns="46038"/>
          <a:lstStyle/>
          <a:p>
            <a:pPr marL="284163" indent="-284163" eaLnBrk="1" hangingPunct="1"/>
            <a:r>
              <a:rPr lang="en-US" altLang="zh-TW">
                <a:latin typeface="Tahoma" panose="020B0604030504040204" pitchFamily="34" charset="0"/>
              </a:rPr>
              <a:t>Problems with precision and recall:</a:t>
            </a:r>
          </a:p>
          <a:p>
            <a:pPr marL="690563" lvl="1" indent="-233363" eaLnBrk="1" hangingPunct="1"/>
            <a:r>
              <a:rPr lang="en-US" altLang="zh-TW">
                <a:latin typeface="Tahoma" panose="020B0604030504040204" pitchFamily="34" charset="0"/>
              </a:rPr>
              <a:t>A query on “Hong Kong” will return most relevant documents but it doesn’t tell you how good or how bad the system is! (What is the chance that a randomly picked document is relevant to the query?)</a:t>
            </a:r>
          </a:p>
          <a:p>
            <a:pPr marL="690563" lvl="1" indent="-233363" eaLnBrk="1" hangingPunct="1"/>
            <a:r>
              <a:rPr lang="en-US" altLang="zh-TW">
                <a:latin typeface="Tahoma" panose="020B0604030504040204" pitchFamily="34" charset="0"/>
              </a:rPr>
              <a:t>number of irrelevant documents in the collection is not taken into account</a:t>
            </a:r>
          </a:p>
          <a:p>
            <a:pPr marL="690563" lvl="1" indent="-233363" eaLnBrk="1" hangingPunct="1"/>
            <a:r>
              <a:rPr lang="en-US" altLang="zh-TW">
                <a:latin typeface="Tahoma" panose="020B0604030504040204" pitchFamily="34" charset="0"/>
              </a:rPr>
              <a:t>recall is undefined when there is </a:t>
            </a:r>
            <a:br>
              <a:rPr lang="en-US" altLang="zh-TW">
                <a:latin typeface="Tahoma" panose="020B0604030504040204" pitchFamily="34" charset="0"/>
              </a:rPr>
            </a:br>
            <a:r>
              <a:rPr lang="en-US" altLang="zh-TW">
                <a:latin typeface="Tahoma" panose="020B0604030504040204" pitchFamily="34" charset="0"/>
              </a:rPr>
              <a:t>no relevant document in the </a:t>
            </a:r>
            <a:br>
              <a:rPr lang="en-US" altLang="zh-TW">
                <a:latin typeface="Tahoma" panose="020B0604030504040204" pitchFamily="34" charset="0"/>
              </a:rPr>
            </a:br>
            <a:r>
              <a:rPr lang="en-US" altLang="zh-TW">
                <a:latin typeface="Tahoma" panose="020B0604030504040204" pitchFamily="34" charset="0"/>
              </a:rPr>
              <a:t>collection</a:t>
            </a:r>
          </a:p>
          <a:p>
            <a:pPr marL="690563" lvl="1" indent="-233363" eaLnBrk="1" hangingPunct="1"/>
            <a:r>
              <a:rPr lang="en-US" altLang="zh-TW">
                <a:latin typeface="Tahoma" panose="020B0604030504040204" pitchFamily="34" charset="0"/>
              </a:rPr>
              <a:t>precision is undefined when no </a:t>
            </a:r>
            <a:br>
              <a:rPr lang="en-US" altLang="zh-TW">
                <a:latin typeface="Tahoma" panose="020B0604030504040204" pitchFamily="34" charset="0"/>
              </a:rPr>
            </a:br>
            <a:r>
              <a:rPr lang="en-US" altLang="zh-TW">
                <a:latin typeface="Tahoma" panose="020B0604030504040204" pitchFamily="34" charset="0"/>
              </a:rPr>
              <a:t>document is retrieved</a:t>
            </a:r>
          </a:p>
        </p:txBody>
      </p:sp>
      <p:graphicFrame>
        <p:nvGraphicFramePr>
          <p:cNvPr id="12293" name="Object 4"/>
          <p:cNvGraphicFramePr>
            <a:graphicFrameLocks noChangeAspect="1"/>
          </p:cNvGraphicFramePr>
          <p:nvPr/>
        </p:nvGraphicFramePr>
        <p:xfrm>
          <a:off x="1282700" y="4748213"/>
          <a:ext cx="6621463" cy="741362"/>
        </p:xfrm>
        <a:graphic>
          <a:graphicData uri="http://schemas.openxmlformats.org/presentationml/2006/ole">
            <mc:AlternateContent xmlns:mc="http://schemas.openxmlformats.org/markup-compatibility/2006">
              <mc:Choice xmlns:v="urn:schemas-microsoft-com:vml" Requires="v">
                <p:oleObj spid="_x0000_s12345" name="Equation" r:id="rId3" imgW="6819900" imgH="787400" progId="Equation.3">
                  <p:embed/>
                </p:oleObj>
              </mc:Choice>
              <mc:Fallback>
                <p:oleObj name="Equation" r:id="rId3" imgW="6819900" imgH="787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2700" y="4748213"/>
                        <a:ext cx="6621463" cy="7413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4" name="Rectangle 5"/>
          <p:cNvSpPr>
            <a:spLocks noChangeArrowheads="1"/>
          </p:cNvSpPr>
          <p:nvPr/>
        </p:nvSpPr>
        <p:spPr bwMode="auto">
          <a:xfrm>
            <a:off x="609600" y="5715000"/>
            <a:ext cx="74072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lnSpc>
                <a:spcPct val="90000"/>
              </a:lnSpc>
            </a:pPr>
            <a:r>
              <a:rPr lang="en-US" altLang="zh-TW">
                <a:solidFill>
                  <a:srgbClr val="FF0000"/>
                </a:solidFill>
                <a:latin typeface="Tahoma" panose="020B0604030504040204" pitchFamily="34" charset="0"/>
              </a:rPr>
              <a:t>A good system should have high recall and low fallout</a:t>
            </a:r>
            <a:endParaRPr lang="zh-TW" altLang="en-US">
              <a:solidFill>
                <a:srgbClr val="FF0000"/>
              </a:solidFill>
              <a:latin typeface="Tahoma" panose="020B0604030504040204" pitchFamily="34" charset="0"/>
            </a:endParaRPr>
          </a:p>
        </p:txBody>
      </p:sp>
      <p:graphicFrame>
        <p:nvGraphicFramePr>
          <p:cNvPr id="12295" name="Object 6"/>
          <p:cNvGraphicFramePr>
            <a:graphicFrameLocks noChangeAspect="1"/>
          </p:cNvGraphicFramePr>
          <p:nvPr/>
        </p:nvGraphicFramePr>
        <p:xfrm>
          <a:off x="4471988" y="3073400"/>
          <a:ext cx="4506912" cy="604838"/>
        </p:xfrm>
        <a:graphic>
          <a:graphicData uri="http://schemas.openxmlformats.org/presentationml/2006/ole">
            <mc:AlternateContent xmlns:mc="http://schemas.openxmlformats.org/markup-compatibility/2006">
              <mc:Choice xmlns:v="urn:schemas-microsoft-com:vml" Requires="v">
                <p:oleObj spid="_x0000_s12346" name="Equation" r:id="rId5" imgW="3086100" imgH="419100" progId="Equation.3">
                  <p:embed/>
                </p:oleObj>
              </mc:Choice>
              <mc:Fallback>
                <p:oleObj name="Equation" r:id="rId5" imgW="3086100" imgH="4191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1988" y="3073400"/>
                        <a:ext cx="4506912" cy="6048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6" name="Object 7"/>
          <p:cNvGraphicFramePr>
            <a:graphicFrameLocks noChangeAspect="1"/>
          </p:cNvGraphicFramePr>
          <p:nvPr/>
        </p:nvGraphicFramePr>
        <p:xfrm>
          <a:off x="4305300" y="3948113"/>
          <a:ext cx="4687888" cy="574675"/>
        </p:xfrm>
        <a:graphic>
          <a:graphicData uri="http://schemas.openxmlformats.org/presentationml/2006/ole">
            <mc:AlternateContent xmlns:mc="http://schemas.openxmlformats.org/markup-compatibility/2006">
              <mc:Choice xmlns:v="urn:schemas-microsoft-com:vml" Requires="v">
                <p:oleObj spid="_x0000_s12347" name="Equation" r:id="rId7" imgW="3302000" imgH="419100" progId="Equation.3">
                  <p:embed/>
                </p:oleObj>
              </mc:Choice>
              <mc:Fallback>
                <p:oleObj name="Equation" r:id="rId7" imgW="3302000" imgH="4191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05300" y="3948113"/>
                        <a:ext cx="4687888" cy="5746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HKUST                        Slide </a:t>
            </a:r>
            <a:fld id="{F14ACBFC-D4AA-4544-B12B-048175375AC6}" type="slidenum">
              <a:rPr lang="en-US" altLang="zh-TW" sz="1400" smtClean="0">
                <a:solidFill>
                  <a:schemeClr val="accent2"/>
                </a:solidFill>
              </a:rPr>
              <a:pPr>
                <a:spcBef>
                  <a:spcPct val="0"/>
                </a:spcBef>
                <a:buFontTx/>
                <a:buNone/>
              </a:pPr>
              <a:t>11</a:t>
            </a:fld>
            <a:endParaRPr lang="en-US" altLang="zh-TW" sz="1400">
              <a:solidFill>
                <a:schemeClr val="accent2"/>
              </a:solidFill>
            </a:endParaRPr>
          </a:p>
        </p:txBody>
      </p:sp>
      <p:sp>
        <p:nvSpPr>
          <p:cNvPr id="13315" name="Rectangle 2"/>
          <p:cNvSpPr>
            <a:spLocks noGrp="1" noChangeArrowheads="1"/>
          </p:cNvSpPr>
          <p:nvPr>
            <p:ph type="title"/>
          </p:nvPr>
        </p:nvSpPr>
        <p:spPr/>
        <p:txBody>
          <a:bodyPr/>
          <a:lstStyle/>
          <a:p>
            <a:pPr eaLnBrk="1" hangingPunct="1"/>
            <a:r>
              <a:rPr lang="en-US" altLang="zh-TW"/>
              <a:t>Fallout (cont)</a:t>
            </a:r>
          </a:p>
        </p:txBody>
      </p:sp>
      <p:sp>
        <p:nvSpPr>
          <p:cNvPr id="13316" name="Rectangle 3"/>
          <p:cNvSpPr>
            <a:spLocks noGrp="1" noChangeArrowheads="1"/>
          </p:cNvSpPr>
          <p:nvPr>
            <p:ph type="body" idx="1"/>
          </p:nvPr>
        </p:nvSpPr>
        <p:spPr>
          <a:xfrm>
            <a:off x="742950" y="1473200"/>
            <a:ext cx="7832725" cy="4562475"/>
          </a:xfrm>
        </p:spPr>
        <p:txBody>
          <a:bodyPr/>
          <a:lstStyle/>
          <a:p>
            <a:pPr eaLnBrk="1" hangingPunct="1">
              <a:spcBef>
                <a:spcPct val="30000"/>
              </a:spcBef>
            </a:pPr>
            <a:r>
              <a:rPr lang="en-US" altLang="zh-TW" dirty="0">
                <a:latin typeface="Tahoma" panose="020B0604030504040204" pitchFamily="34" charset="0"/>
              </a:rPr>
              <a:t>Fallout can be viewed as the inverse of recall</a:t>
            </a:r>
          </a:p>
          <a:p>
            <a:pPr eaLnBrk="1" hangingPunct="1">
              <a:spcBef>
                <a:spcPct val="30000"/>
              </a:spcBef>
            </a:pPr>
            <a:r>
              <a:rPr lang="en-US" altLang="zh-TW" dirty="0">
                <a:latin typeface="Tahoma" panose="020B0604030504040204" pitchFamily="34" charset="0"/>
              </a:rPr>
              <a:t>It is very unlikely to have situation as 0/0</a:t>
            </a:r>
          </a:p>
          <a:p>
            <a:pPr lvl="1" eaLnBrk="1" hangingPunct="1">
              <a:spcBef>
                <a:spcPct val="30000"/>
              </a:spcBef>
            </a:pPr>
            <a:r>
              <a:rPr lang="en-US" altLang="zh-TW" dirty="0">
                <a:latin typeface="Tahoma" panose="020B0604030504040204" pitchFamily="34" charset="0"/>
              </a:rPr>
              <a:t>the number of non-relevant items in a collection can be safely be assumed to be non-zero.</a:t>
            </a:r>
          </a:p>
          <a:p>
            <a:pPr eaLnBrk="1" hangingPunct="1">
              <a:spcBef>
                <a:spcPct val="30000"/>
              </a:spcBef>
            </a:pPr>
            <a:r>
              <a:rPr lang="en-US" altLang="zh-TW" dirty="0">
                <a:latin typeface="Tahoma" panose="020B0604030504040204" pitchFamily="34" charset="0"/>
              </a:rPr>
              <a:t>It is the probability that a retrieved item is non-relevant.  (Recall: the probability that a retrieved item is relevant) </a:t>
            </a:r>
          </a:p>
          <a:p>
            <a:pPr eaLnBrk="1" hangingPunct="1">
              <a:spcBef>
                <a:spcPct val="30000"/>
              </a:spcBef>
            </a:pPr>
            <a:r>
              <a:rPr lang="en-US" altLang="zh-TW" dirty="0">
                <a:latin typeface="Tahoma" panose="020B0604030504040204" pitchFamily="34" charset="0"/>
              </a:rPr>
              <a:t>Among three measures, precision, recall and fallout, fallout is least sensitive to the accuracy of the search process because it reflects the overall relevance of the collection to the query</a:t>
            </a:r>
          </a:p>
          <a:p>
            <a:pPr lvl="1" eaLnBrk="1" hangingPunct="1">
              <a:spcBef>
                <a:spcPct val="30000"/>
              </a:spcBef>
            </a:pPr>
            <a:r>
              <a:rPr lang="en-US" altLang="zh-TW" dirty="0">
                <a:latin typeface="Tahoma" panose="020B0604030504040204" pitchFamily="34" charset="0"/>
              </a:rPr>
              <a:t>E.g., search “Hong Kong” in Hong Kong Government website</a:t>
            </a:r>
          </a:p>
          <a:p>
            <a:pPr eaLnBrk="1" hangingPunct="1">
              <a:spcBef>
                <a:spcPct val="30000"/>
              </a:spcBef>
            </a:pPr>
            <a:r>
              <a:rPr lang="en-US" altLang="zh-TW" dirty="0">
                <a:solidFill>
                  <a:srgbClr val="C21A32"/>
                </a:solidFill>
                <a:latin typeface="Tahoma" panose="020B0604030504040204" pitchFamily="34" charset="0"/>
              </a:rPr>
              <a:t>A good system should have high recall and low fallout</a:t>
            </a:r>
            <a:endParaRPr lang="en-US" altLang="zh-TW" dirty="0">
              <a:latin typeface="Tahoma" panose="020B060403050404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eaLnBrk="1" hangingPunct="1">
              <a:spcBef>
                <a:spcPct val="0"/>
              </a:spcBef>
              <a:buFontTx/>
              <a:buNone/>
            </a:pPr>
            <a:fld id="{AD9A4309-6385-457B-A1CF-EE10E299909C}" type="slidenum">
              <a:rPr kumimoji="0" lang="zh-TW" altLang="en-US" sz="1200">
                <a:latin typeface="Arial" panose="020B0604020202020204" pitchFamily="34" charset="0"/>
                <a:cs typeface="Arial" panose="020B0604020202020204" pitchFamily="34" charset="0"/>
              </a:rPr>
              <a:pPr algn="r" eaLnBrk="1" hangingPunct="1">
                <a:spcBef>
                  <a:spcPct val="0"/>
                </a:spcBef>
                <a:buFontTx/>
                <a:buNone/>
              </a:pPr>
              <a:t>12</a:t>
            </a:fld>
            <a:endParaRPr kumimoji="0" lang="en-US" altLang="zh-TW" sz="1200">
              <a:latin typeface="Arial" panose="020B0604020202020204" pitchFamily="34" charset="0"/>
              <a:cs typeface="Arial" panose="020B0604020202020204" pitchFamily="34" charset="0"/>
            </a:endParaRPr>
          </a:p>
        </p:txBody>
      </p:sp>
      <p:sp>
        <p:nvSpPr>
          <p:cNvPr id="14339" name="Rectangle 2"/>
          <p:cNvSpPr>
            <a:spLocks noGrp="1" noChangeArrowheads="1"/>
          </p:cNvSpPr>
          <p:nvPr>
            <p:ph type="title" idx="4294967295"/>
          </p:nvPr>
        </p:nvSpPr>
        <p:spPr>
          <a:xfrm>
            <a:off x="685800" y="423863"/>
            <a:ext cx="7772400" cy="752475"/>
          </a:xfrm>
        </p:spPr>
        <p:txBody>
          <a:bodyPr/>
          <a:lstStyle/>
          <a:p>
            <a:pPr eaLnBrk="1" hangingPunct="1"/>
            <a:r>
              <a:rPr lang="en-US" altLang="zh-TW"/>
              <a:t>How to obtain Relevance Judgment? </a:t>
            </a:r>
          </a:p>
        </p:txBody>
      </p:sp>
      <p:sp>
        <p:nvSpPr>
          <p:cNvPr id="14340" name="Rectangle 3"/>
          <p:cNvSpPr>
            <a:spLocks noGrp="1" noChangeArrowheads="1"/>
          </p:cNvSpPr>
          <p:nvPr>
            <p:ph type="body" idx="4294967295"/>
          </p:nvPr>
        </p:nvSpPr>
        <p:spPr>
          <a:xfrm>
            <a:off x="457200" y="1457325"/>
            <a:ext cx="8229600" cy="4832350"/>
          </a:xfrm>
        </p:spPr>
        <p:txBody>
          <a:bodyPr/>
          <a:lstStyle/>
          <a:p>
            <a:pPr eaLnBrk="1" hangingPunct="1"/>
            <a:r>
              <a:rPr lang="en-US" altLang="zh-TW">
                <a:latin typeface="Tahoma" panose="020B0604030504040204" pitchFamily="34" charset="0"/>
              </a:rPr>
              <a:t>Use human judges to evaluate a query against every document and decide if the document if relevant to the query or not</a:t>
            </a:r>
          </a:p>
          <a:p>
            <a:pPr eaLnBrk="1" hangingPunct="1"/>
            <a:r>
              <a:rPr lang="en-US" altLang="zh-TW">
                <a:latin typeface="Tahoma" panose="020B0604030504040204" pitchFamily="34" charset="0"/>
              </a:rPr>
              <a:t>While human evaluation appears to be ideal for obtaining relevance judgment, it is:</a:t>
            </a:r>
          </a:p>
          <a:p>
            <a:pPr lvl="1" eaLnBrk="1" hangingPunct="1"/>
            <a:r>
              <a:rPr lang="en-US" altLang="zh-TW">
                <a:latin typeface="Tahoma" panose="020B0604030504040204" pitchFamily="34" charset="0"/>
              </a:rPr>
              <a:t>Very time consuming</a:t>
            </a:r>
          </a:p>
          <a:p>
            <a:pPr lvl="1" eaLnBrk="1" hangingPunct="1"/>
            <a:r>
              <a:rPr lang="en-US" altLang="zh-TW">
                <a:latin typeface="Tahoma" panose="020B0604030504040204" pitchFamily="34" charset="0"/>
              </a:rPr>
              <a:t>Prone to human error and inconsistency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eaLnBrk="1" hangingPunct="1">
              <a:spcBef>
                <a:spcPct val="0"/>
              </a:spcBef>
              <a:buFontTx/>
              <a:buNone/>
            </a:pPr>
            <a:fld id="{3BC45BB4-B107-438F-9DD8-A96B83B46C60}" type="slidenum">
              <a:rPr kumimoji="0" lang="zh-TW" altLang="en-US" sz="1200">
                <a:latin typeface="Arial" panose="020B0604020202020204" pitchFamily="34" charset="0"/>
                <a:cs typeface="Arial" panose="020B0604020202020204" pitchFamily="34" charset="0"/>
              </a:rPr>
              <a:pPr algn="r" eaLnBrk="1" hangingPunct="1">
                <a:spcBef>
                  <a:spcPct val="0"/>
                </a:spcBef>
                <a:buFontTx/>
                <a:buNone/>
              </a:pPr>
              <a:t>13</a:t>
            </a:fld>
            <a:endParaRPr kumimoji="0" lang="en-US" altLang="zh-TW" sz="1200">
              <a:latin typeface="Arial" panose="020B0604020202020204" pitchFamily="34" charset="0"/>
              <a:cs typeface="Arial" panose="020B0604020202020204" pitchFamily="34" charset="0"/>
            </a:endParaRPr>
          </a:p>
        </p:txBody>
      </p:sp>
      <p:sp>
        <p:nvSpPr>
          <p:cNvPr id="16387" name="Rectangle 2"/>
          <p:cNvSpPr>
            <a:spLocks noGrp="1" noChangeArrowheads="1"/>
          </p:cNvSpPr>
          <p:nvPr>
            <p:ph type="title" idx="4294967295"/>
          </p:nvPr>
        </p:nvSpPr>
        <p:spPr>
          <a:xfrm>
            <a:off x="288925" y="411163"/>
            <a:ext cx="8302625" cy="858837"/>
          </a:xfrm>
        </p:spPr>
        <p:txBody>
          <a:bodyPr/>
          <a:lstStyle/>
          <a:p>
            <a:pPr eaLnBrk="1" hangingPunct="1"/>
            <a:r>
              <a:rPr lang="en-US" altLang="zh-TW" dirty="0"/>
              <a:t>Human Judgments are Inconsistent</a:t>
            </a:r>
          </a:p>
        </p:txBody>
      </p:sp>
      <p:pic>
        <p:nvPicPr>
          <p:cNvPr id="16388" name="Content Placeholder 4"/>
          <p:cNvPicPr>
            <a:picLocks noChangeAspect="1"/>
          </p:cNvPicPr>
          <p:nvPr/>
        </p:nvPicPr>
        <p:blipFill>
          <a:blip r:embed="rId3">
            <a:extLst>
              <a:ext uri="{28A0092B-C50C-407E-A947-70E740481C1C}">
                <a14:useLocalDpi xmlns:a14="http://schemas.microsoft.com/office/drawing/2010/main" val="0"/>
              </a:ext>
            </a:extLst>
          </a:blip>
          <a:srcRect l="6000" t="15601" r="6000" b="24001"/>
          <a:stretch>
            <a:fillRect/>
          </a:stretch>
        </p:blipFill>
        <p:spPr bwMode="auto">
          <a:xfrm>
            <a:off x="4764088" y="3595688"/>
            <a:ext cx="3729037"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Content Placeholder 3"/>
          <p:cNvSpPr txBox="1">
            <a:spLocks/>
          </p:cNvSpPr>
          <p:nvPr/>
        </p:nvSpPr>
        <p:spPr bwMode="auto">
          <a:xfrm>
            <a:off x="604838" y="1585913"/>
            <a:ext cx="7762875" cy="244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3363" indent="-233363">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r>
              <a:rPr lang="en-CA" altLang="zh-HK">
                <a:latin typeface="Tahoma" panose="020B0604030504040204" pitchFamily="34" charset="0"/>
                <a:cs typeface="Arial" panose="020B0604020202020204" pitchFamily="34" charset="0"/>
              </a:rPr>
              <a:t>Two assessors, primary and secondary, evaluated the same set of documents</a:t>
            </a:r>
          </a:p>
          <a:p>
            <a:pPr eaLnBrk="1" hangingPunct="1"/>
            <a:r>
              <a:rPr lang="en-CA" altLang="zh-HK">
                <a:latin typeface="Tahoma" panose="020B0604030504040204" pitchFamily="34" charset="0"/>
                <a:cs typeface="Arial" panose="020B0604020202020204" pitchFamily="34" charset="0"/>
              </a:rPr>
              <a:t>2,504 documents are assessed as relevant by both assessors</a:t>
            </a:r>
          </a:p>
          <a:p>
            <a:pPr eaLnBrk="1" hangingPunct="1"/>
            <a:r>
              <a:rPr lang="en-CA" altLang="zh-HK">
                <a:latin typeface="Tahoma" panose="020B0604030504040204" pitchFamily="34" charset="0"/>
                <a:cs typeface="Arial" panose="020B0604020202020204" pitchFamily="34" charset="0"/>
              </a:rPr>
              <a:t>Totally, 2,531 + 2,504 + 463 = 5,498 documents are evaluated as relevant</a:t>
            </a:r>
          </a:p>
          <a:p>
            <a:pPr eaLnBrk="1" hangingPunct="1"/>
            <a:r>
              <a:rPr lang="en-CA" altLang="zh-HK">
                <a:latin typeface="Tahoma" panose="020B0604030504040204" pitchFamily="34" charset="0"/>
                <a:cs typeface="Arial" panose="020B0604020202020204" pitchFamily="34" charset="0"/>
              </a:rPr>
              <a:t>Overlap = 2,504  ∕  5,498 = 45.5%.</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eaLnBrk="1" hangingPunct="1">
              <a:spcBef>
                <a:spcPct val="0"/>
              </a:spcBef>
              <a:buFontTx/>
              <a:buNone/>
            </a:pPr>
            <a:fld id="{B2F6202F-46FC-49AB-BC9B-643125B64FF2}" type="slidenum">
              <a:rPr kumimoji="0" lang="zh-TW" altLang="en-US" sz="1200">
                <a:latin typeface="Arial" panose="020B0604020202020204" pitchFamily="34" charset="0"/>
                <a:cs typeface="Arial" panose="020B0604020202020204" pitchFamily="34" charset="0"/>
              </a:rPr>
              <a:pPr algn="r" eaLnBrk="1" hangingPunct="1">
                <a:spcBef>
                  <a:spcPct val="0"/>
                </a:spcBef>
                <a:buFontTx/>
                <a:buNone/>
              </a:pPr>
              <a:t>14</a:t>
            </a:fld>
            <a:endParaRPr kumimoji="0" lang="en-US" altLang="zh-TW" sz="1200">
              <a:latin typeface="Arial" panose="020B0604020202020204" pitchFamily="34" charset="0"/>
              <a:cs typeface="Arial" panose="020B0604020202020204" pitchFamily="34" charset="0"/>
            </a:endParaRPr>
          </a:p>
        </p:txBody>
      </p:sp>
      <p:sp>
        <p:nvSpPr>
          <p:cNvPr id="18435" name="Rectangle 2"/>
          <p:cNvSpPr>
            <a:spLocks noGrp="1" noChangeArrowheads="1"/>
          </p:cNvSpPr>
          <p:nvPr>
            <p:ph type="title" idx="4294967295"/>
          </p:nvPr>
        </p:nvSpPr>
        <p:spPr>
          <a:xfrm>
            <a:off x="152400" y="524107"/>
            <a:ext cx="8679366" cy="847493"/>
          </a:xfrm>
        </p:spPr>
        <p:txBody>
          <a:bodyPr/>
          <a:lstStyle/>
          <a:p>
            <a:pPr eaLnBrk="1" hangingPunct="1"/>
            <a:r>
              <a:rPr lang="en-US" altLang="zh-TW" dirty="0"/>
              <a:t>More Human Assessors Disagree Even More!</a:t>
            </a:r>
          </a:p>
        </p:txBody>
      </p:sp>
      <p:pic>
        <p:nvPicPr>
          <p:cNvPr id="18436" name="Content Placeholder 4"/>
          <p:cNvPicPr>
            <a:picLocks noChangeAspect="1"/>
          </p:cNvPicPr>
          <p:nvPr/>
        </p:nvPicPr>
        <p:blipFill>
          <a:blip r:embed="rId3">
            <a:extLst>
              <a:ext uri="{28A0092B-C50C-407E-A947-70E740481C1C}">
                <a14:useLocalDpi xmlns:a14="http://schemas.microsoft.com/office/drawing/2010/main" val="0"/>
              </a:ext>
            </a:extLst>
          </a:blip>
          <a:srcRect l="6000" t="6000" r="6000" b="6000"/>
          <a:stretch>
            <a:fillRect/>
          </a:stretch>
        </p:blipFill>
        <p:spPr bwMode="auto">
          <a:xfrm>
            <a:off x="5084763" y="3052763"/>
            <a:ext cx="3363912" cy="336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Content Placeholder 3"/>
          <p:cNvSpPr txBox="1">
            <a:spLocks/>
          </p:cNvSpPr>
          <p:nvPr/>
        </p:nvSpPr>
        <p:spPr bwMode="auto">
          <a:xfrm>
            <a:off x="604838" y="1585913"/>
            <a:ext cx="7762875" cy="244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3363" indent="-233363">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r>
              <a:rPr lang="en-CA" altLang="zh-HK">
                <a:solidFill>
                  <a:srgbClr val="FF0000"/>
                </a:solidFill>
                <a:latin typeface="Tahoma" panose="020B0604030504040204" pitchFamily="34" charset="0"/>
                <a:cs typeface="Arial" panose="020B0604020202020204" pitchFamily="34" charset="0"/>
              </a:rPr>
              <a:t>Three</a:t>
            </a:r>
            <a:r>
              <a:rPr lang="en-CA" altLang="zh-HK">
                <a:latin typeface="Tahoma" panose="020B0604030504040204" pitchFamily="34" charset="0"/>
                <a:cs typeface="Arial" panose="020B0604020202020204" pitchFamily="34" charset="0"/>
              </a:rPr>
              <a:t> assessors evaluated the same set of documents</a:t>
            </a:r>
          </a:p>
          <a:p>
            <a:pPr eaLnBrk="1" hangingPunct="1"/>
            <a:r>
              <a:rPr lang="en-CA" altLang="zh-HK">
                <a:latin typeface="Tahoma" panose="020B0604030504040204" pitchFamily="34" charset="0"/>
                <a:cs typeface="Arial" panose="020B0604020202020204" pitchFamily="34" charset="0"/>
              </a:rPr>
              <a:t>1,972 documents are assessed as relevant by all assessors</a:t>
            </a:r>
          </a:p>
          <a:p>
            <a:pPr eaLnBrk="1" hangingPunct="1"/>
            <a:r>
              <a:rPr lang="en-CA" altLang="zh-HK">
                <a:latin typeface="Tahoma" panose="020B0604030504040204" pitchFamily="34" charset="0"/>
                <a:cs typeface="Arial" panose="020B0604020202020204" pitchFamily="34" charset="0"/>
              </a:rPr>
              <a:t>Totally, </a:t>
            </a:r>
            <a:r>
              <a:rPr lang="fr-FR" altLang="zh-HK">
                <a:latin typeface="Tahoma" panose="020B0604030504040204" pitchFamily="34" charset="0"/>
                <a:cs typeface="Arial" panose="020B0604020202020204" pitchFamily="34" charset="0"/>
              </a:rPr>
              <a:t>1,482 + 532 + 224 + 1,972 + 1,049 + 239 + 522 = 6,020 documents </a:t>
            </a:r>
            <a:r>
              <a:rPr lang="en-CA" altLang="zh-HK">
                <a:latin typeface="Tahoma" panose="020B0604030504040204" pitchFamily="34" charset="0"/>
                <a:cs typeface="Arial" panose="020B0604020202020204" pitchFamily="34" charset="0"/>
              </a:rPr>
              <a:t>are evaluated as relevant</a:t>
            </a:r>
          </a:p>
          <a:p>
            <a:pPr eaLnBrk="1" hangingPunct="1"/>
            <a:r>
              <a:rPr lang="en-CA" altLang="zh-HK">
                <a:latin typeface="Tahoma" panose="020B0604030504040204" pitchFamily="34" charset="0"/>
                <a:cs typeface="Arial" panose="020B0604020202020204" pitchFamily="34" charset="0"/>
              </a:rPr>
              <a:t>Overlap = 1,972 / 6,020 = 32.8%.</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eaLnBrk="1" hangingPunct="1">
              <a:spcBef>
                <a:spcPct val="0"/>
              </a:spcBef>
              <a:buFontTx/>
              <a:buNone/>
            </a:pPr>
            <a:fld id="{F9A17062-9F9D-4CFC-A89C-CB9DA2D42EA9}" type="slidenum">
              <a:rPr kumimoji="0" lang="zh-TW" altLang="en-US" sz="1200">
                <a:latin typeface="Arial" panose="020B0604020202020204" pitchFamily="34" charset="0"/>
                <a:cs typeface="Arial" panose="020B0604020202020204" pitchFamily="34" charset="0"/>
              </a:rPr>
              <a:pPr algn="r" eaLnBrk="1" hangingPunct="1">
                <a:spcBef>
                  <a:spcPct val="0"/>
                </a:spcBef>
                <a:buFontTx/>
                <a:buNone/>
              </a:pPr>
              <a:t>15</a:t>
            </a:fld>
            <a:endParaRPr kumimoji="0" lang="en-US" altLang="zh-TW" sz="1200">
              <a:latin typeface="Arial" panose="020B0604020202020204" pitchFamily="34" charset="0"/>
              <a:cs typeface="Arial" panose="020B0604020202020204" pitchFamily="34" charset="0"/>
            </a:endParaRPr>
          </a:p>
        </p:txBody>
      </p:sp>
      <p:sp>
        <p:nvSpPr>
          <p:cNvPr id="20483" name="Rectangle 2"/>
          <p:cNvSpPr>
            <a:spLocks noGrp="1" noChangeArrowheads="1"/>
          </p:cNvSpPr>
          <p:nvPr>
            <p:ph type="title" idx="4294967295"/>
          </p:nvPr>
        </p:nvSpPr>
        <p:spPr>
          <a:xfrm>
            <a:off x="288925" y="411163"/>
            <a:ext cx="8302625" cy="858837"/>
          </a:xfrm>
        </p:spPr>
        <p:txBody>
          <a:bodyPr/>
          <a:lstStyle/>
          <a:p>
            <a:pPr eaLnBrk="1" hangingPunct="1"/>
            <a:r>
              <a:rPr lang="en-US" altLang="zh-TW"/>
              <a:t>How to handle the Inconsistency?</a:t>
            </a:r>
          </a:p>
        </p:txBody>
      </p:sp>
      <p:sp>
        <p:nvSpPr>
          <p:cNvPr id="20484" name="Content Placeholder 3"/>
          <p:cNvSpPr txBox="1">
            <a:spLocks/>
          </p:cNvSpPr>
          <p:nvPr/>
        </p:nvSpPr>
        <p:spPr bwMode="auto">
          <a:xfrm>
            <a:off x="604838" y="1585913"/>
            <a:ext cx="7885112" cy="244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3363" indent="-233363">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r>
              <a:rPr lang="en-CA" altLang="zh-HK">
                <a:latin typeface="Tahoma" panose="020B0604030504040204" pitchFamily="34" charset="0"/>
                <a:cs typeface="Arial" panose="020B0604020202020204" pitchFamily="34" charset="0"/>
              </a:rPr>
              <a:t>Identify one assessor, e.g., the primary assessor, as always correct; then, why need the secondary or tertiary assessors?</a:t>
            </a:r>
          </a:p>
          <a:p>
            <a:pPr eaLnBrk="1" hangingPunct="1"/>
            <a:r>
              <a:rPr lang="en-CA" altLang="zh-HK">
                <a:latin typeface="Tahoma" panose="020B0604030504040204" pitchFamily="34" charset="0"/>
                <a:cs typeface="Arial" panose="020B0604020202020204" pitchFamily="34" charset="0"/>
              </a:rPr>
              <a:t>Take the majority vote; consider only the intersection as relevant documents</a:t>
            </a:r>
          </a:p>
          <a:p>
            <a:pPr eaLnBrk="1" hangingPunct="1"/>
            <a:r>
              <a:rPr lang="en-CA" altLang="zh-HK">
                <a:latin typeface="Tahoma" panose="020B0604030504040204" pitchFamily="34" charset="0"/>
                <a:cs typeface="Arial" panose="020B0604020202020204" pitchFamily="34" charset="0"/>
              </a:rPr>
              <a:t>Ask an additional, authoritative judge to evaluate the inconsistent evaluations</a:t>
            </a:r>
          </a:p>
          <a:p>
            <a:pPr eaLnBrk="1" hangingPunct="1"/>
            <a:r>
              <a:rPr lang="en-CA" altLang="zh-HK">
                <a:latin typeface="Tahoma" panose="020B0604030504040204" pitchFamily="34" charset="0"/>
                <a:cs typeface="Arial" panose="020B0604020202020204" pitchFamily="34" charset="0"/>
              </a:rPr>
              <a:t>In summary, human evaluation is inaccurate and expensive!</a:t>
            </a:r>
          </a:p>
        </p:txBody>
      </p:sp>
      <p:sp>
        <p:nvSpPr>
          <p:cNvPr id="20485" name="Content Placeholder 3"/>
          <p:cNvSpPr txBox="1">
            <a:spLocks/>
          </p:cNvSpPr>
          <p:nvPr/>
        </p:nvSpPr>
        <p:spPr bwMode="auto">
          <a:xfrm>
            <a:off x="595313" y="4351338"/>
            <a:ext cx="8159750" cy="2106612"/>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33363" indent="-233363">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r>
              <a:rPr lang="en-CA" altLang="zh-HK" dirty="0">
                <a:latin typeface="Tahoma" panose="020B0604030504040204" pitchFamily="34" charset="0"/>
                <a:cs typeface="Arial" panose="020B0604020202020204" pitchFamily="34" charset="0"/>
              </a:rPr>
              <a:t>(Better) alternatives:</a:t>
            </a:r>
          </a:p>
          <a:p>
            <a:pPr lvl="1" eaLnBrk="1" hangingPunct="1">
              <a:buFontTx/>
              <a:buChar char="•"/>
            </a:pPr>
            <a:r>
              <a:rPr lang="en-CA" altLang="zh-HK" sz="1800" dirty="0">
                <a:latin typeface="Tahoma" panose="020B0604030504040204" pitchFamily="34" charset="0"/>
                <a:cs typeface="Arial" panose="020B0604020202020204" pitchFamily="34" charset="0"/>
              </a:rPr>
              <a:t>Use automatic methods to filter out relevant documents, then use human judgment on the filtered results, e.g., search engine pooling</a:t>
            </a:r>
          </a:p>
          <a:p>
            <a:pPr lvl="1" eaLnBrk="1" hangingPunct="1">
              <a:buFontTx/>
              <a:buChar char="•"/>
            </a:pPr>
            <a:r>
              <a:rPr lang="en-CA" altLang="zh-HK" sz="1800" dirty="0">
                <a:latin typeface="Tahoma" panose="020B0604030504040204" pitchFamily="34" charset="0"/>
                <a:cs typeface="Arial" panose="020B0604020202020204" pitchFamily="34" charset="0"/>
              </a:rPr>
              <a:t>Use the human judged results to train an automatic method, and iterative the process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HKUST                        Slide </a:t>
            </a:r>
            <a:fld id="{E71C9C2A-8B7B-4D90-B5D1-9949DC5ECEEB}" type="slidenum">
              <a:rPr lang="en-US" altLang="zh-TW" sz="1400" smtClean="0">
                <a:solidFill>
                  <a:schemeClr val="accent2"/>
                </a:solidFill>
              </a:rPr>
              <a:pPr>
                <a:spcBef>
                  <a:spcPct val="0"/>
                </a:spcBef>
                <a:buFontTx/>
                <a:buNone/>
              </a:pPr>
              <a:t>16</a:t>
            </a:fld>
            <a:endParaRPr lang="en-US" altLang="zh-TW" sz="1400">
              <a:solidFill>
                <a:schemeClr val="accent2"/>
              </a:solidFill>
            </a:endParaRPr>
          </a:p>
        </p:txBody>
      </p:sp>
      <p:sp>
        <p:nvSpPr>
          <p:cNvPr id="22531" name="Rectangle 2"/>
          <p:cNvSpPr>
            <a:spLocks noGrp="1" noChangeArrowheads="1"/>
          </p:cNvSpPr>
          <p:nvPr>
            <p:ph type="title"/>
          </p:nvPr>
        </p:nvSpPr>
        <p:spPr>
          <a:xfrm>
            <a:off x="685800" y="381000"/>
            <a:ext cx="8140700" cy="762000"/>
          </a:xfrm>
        </p:spPr>
        <p:txBody>
          <a:bodyPr/>
          <a:lstStyle/>
          <a:p>
            <a:pPr eaLnBrk="1" hangingPunct="1"/>
            <a:r>
              <a:rPr lang="en-US" altLang="zh-TW"/>
              <a:t>How to Find the Total Number of Relevant Items?</a:t>
            </a:r>
          </a:p>
        </p:txBody>
      </p:sp>
      <p:sp>
        <p:nvSpPr>
          <p:cNvPr id="22532" name="Rectangle 3"/>
          <p:cNvSpPr>
            <a:spLocks noGrp="1" noChangeArrowheads="1"/>
          </p:cNvSpPr>
          <p:nvPr>
            <p:ph type="body" idx="1"/>
          </p:nvPr>
        </p:nvSpPr>
        <p:spPr>
          <a:xfrm>
            <a:off x="342900" y="1447800"/>
            <a:ext cx="8450263" cy="2149475"/>
          </a:xfrm>
        </p:spPr>
        <p:txBody>
          <a:bodyPr/>
          <a:lstStyle/>
          <a:p>
            <a:pPr marL="381000" indent="-381000" eaLnBrk="1" hangingPunct="1">
              <a:spcBef>
                <a:spcPct val="40000"/>
              </a:spcBef>
            </a:pPr>
            <a:r>
              <a:rPr lang="en-US" altLang="zh-TW">
                <a:latin typeface="Tahoma" panose="020B0604030504040204" pitchFamily="34" charset="0"/>
              </a:rPr>
              <a:t>In an infinitely large collection (e.g., the web), it is unknown.</a:t>
            </a:r>
          </a:p>
          <a:p>
            <a:pPr marL="381000" indent="-381000" eaLnBrk="1" hangingPunct="1">
              <a:spcBef>
                <a:spcPct val="40000"/>
              </a:spcBef>
            </a:pPr>
            <a:r>
              <a:rPr lang="en-US" altLang="zh-TW">
                <a:latin typeface="Tahoma" panose="020B0604030504040204" pitchFamily="34" charset="0"/>
              </a:rPr>
              <a:t>Note that we only need to know the number of relevant documents in a collection; no need to find the list of relevant documents</a:t>
            </a:r>
          </a:p>
          <a:p>
            <a:pPr marL="381000" indent="-381000" eaLnBrk="1" hangingPunct="1">
              <a:spcBef>
                <a:spcPct val="40000"/>
              </a:spcBef>
            </a:pPr>
            <a:r>
              <a:rPr lang="en-US" altLang="zh-TW">
                <a:latin typeface="Tahoma" panose="020B0604030504040204" pitchFamily="34" charset="0"/>
              </a:rPr>
              <a:t>Two possible approaches to get an estimate:</a:t>
            </a:r>
          </a:p>
          <a:p>
            <a:pPr marL="800100" lvl="1" indent="-342900" eaLnBrk="1" hangingPunct="1">
              <a:spcBef>
                <a:spcPct val="40000"/>
              </a:spcBef>
              <a:buFontTx/>
              <a:buAutoNum type="arabicPeriod"/>
            </a:pPr>
            <a:r>
              <a:rPr lang="en-US" altLang="zh-TW">
                <a:latin typeface="Tahoma" panose="020B0604030504040204" pitchFamily="34" charset="0"/>
              </a:rPr>
              <a:t>Sampling the collection and perform relevance judgment on the samples</a:t>
            </a:r>
          </a:p>
        </p:txBody>
      </p:sp>
      <p:grpSp>
        <p:nvGrpSpPr>
          <p:cNvPr id="22533" name="Group 79"/>
          <p:cNvGrpSpPr>
            <a:grpSpLocks/>
          </p:cNvGrpSpPr>
          <p:nvPr/>
        </p:nvGrpSpPr>
        <p:grpSpPr bwMode="auto">
          <a:xfrm>
            <a:off x="1946275" y="3849688"/>
            <a:ext cx="5021263" cy="1724025"/>
            <a:chOff x="1560" y="2661"/>
            <a:chExt cx="3163" cy="1086"/>
          </a:xfrm>
        </p:grpSpPr>
        <p:sp>
          <p:nvSpPr>
            <p:cNvPr id="22534" name="Oval 4"/>
            <p:cNvSpPr>
              <a:spLocks noChangeArrowheads="1"/>
            </p:cNvSpPr>
            <p:nvPr/>
          </p:nvSpPr>
          <p:spPr bwMode="auto">
            <a:xfrm>
              <a:off x="1624" y="2954"/>
              <a:ext cx="1120" cy="391"/>
            </a:xfrm>
            <a:prstGeom prst="ellipse">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22535" name="Text Box 5"/>
            <p:cNvSpPr txBox="1">
              <a:spLocks noChangeArrowheads="1"/>
            </p:cNvSpPr>
            <p:nvPr/>
          </p:nvSpPr>
          <p:spPr bwMode="auto">
            <a:xfrm>
              <a:off x="1560" y="3413"/>
              <a:ext cx="10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400">
                  <a:latin typeface="Tahoma" panose="020B0604030504040204" pitchFamily="34" charset="0"/>
                </a:rPr>
                <a:t>1 billion documents</a:t>
              </a:r>
            </a:p>
          </p:txBody>
        </p:sp>
        <p:sp>
          <p:nvSpPr>
            <p:cNvPr id="22536" name="Text Box 8"/>
            <p:cNvSpPr txBox="1">
              <a:spLocks noChangeArrowheads="1"/>
            </p:cNvSpPr>
            <p:nvPr/>
          </p:nvSpPr>
          <p:spPr bwMode="auto">
            <a:xfrm>
              <a:off x="2773" y="3287"/>
              <a:ext cx="62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1400">
                  <a:latin typeface="Tahoma" panose="020B0604030504040204" pitchFamily="34" charset="0"/>
                </a:rPr>
                <a:t>document sample (e.g., 2%)</a:t>
              </a:r>
            </a:p>
          </p:txBody>
        </p:sp>
        <p:sp>
          <p:nvSpPr>
            <p:cNvPr id="22537" name="Oval 10"/>
            <p:cNvSpPr>
              <a:spLocks noChangeArrowheads="1"/>
            </p:cNvSpPr>
            <p:nvPr/>
          </p:nvSpPr>
          <p:spPr bwMode="auto">
            <a:xfrm>
              <a:off x="4161" y="2955"/>
              <a:ext cx="439" cy="391"/>
            </a:xfrm>
            <a:prstGeom prst="ellipse">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cxnSp>
          <p:nvCxnSpPr>
            <p:cNvPr id="22538" name="AutoShape 11"/>
            <p:cNvCxnSpPr>
              <a:cxnSpLocks noChangeShapeType="1"/>
              <a:stCxn id="22544" idx="6"/>
              <a:endCxn id="22545" idx="2"/>
            </p:cNvCxnSpPr>
            <p:nvPr/>
          </p:nvCxnSpPr>
          <p:spPr bwMode="auto">
            <a:xfrm>
              <a:off x="2396" y="3150"/>
              <a:ext cx="591" cy="1"/>
            </a:xfrm>
            <a:prstGeom prst="straightConnector1">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grpSp>
          <p:nvGrpSpPr>
            <p:cNvPr id="22539" name="Group 78"/>
            <p:cNvGrpSpPr>
              <a:grpSpLocks/>
            </p:cNvGrpSpPr>
            <p:nvPr/>
          </p:nvGrpSpPr>
          <p:grpSpPr bwMode="auto">
            <a:xfrm>
              <a:off x="3444" y="2995"/>
              <a:ext cx="415" cy="311"/>
              <a:chOff x="3444" y="3018"/>
              <a:chExt cx="415" cy="311"/>
            </a:xfrm>
          </p:grpSpPr>
          <p:sp>
            <p:nvSpPr>
              <p:cNvPr id="22546" name="Rectangle 77"/>
              <p:cNvSpPr>
                <a:spLocks noChangeArrowheads="1"/>
              </p:cNvSpPr>
              <p:nvPr/>
            </p:nvSpPr>
            <p:spPr bwMode="auto">
              <a:xfrm>
                <a:off x="3444" y="3018"/>
                <a:ext cx="415"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HK" altLang="en-US" sz="2400"/>
              </a:p>
            </p:txBody>
          </p:sp>
          <p:sp>
            <p:nvSpPr>
              <p:cNvPr id="22547" name="Freeform 17"/>
              <p:cNvSpPr>
                <a:spLocks/>
              </p:cNvSpPr>
              <p:nvPr/>
            </p:nvSpPr>
            <p:spPr bwMode="auto">
              <a:xfrm>
                <a:off x="3488" y="3080"/>
                <a:ext cx="342" cy="222"/>
              </a:xfrm>
              <a:custGeom>
                <a:avLst/>
                <a:gdLst>
                  <a:gd name="T0" fmla="*/ 0 w 685"/>
                  <a:gd name="T1" fmla="*/ 1 h 443"/>
                  <a:gd name="T2" fmla="*/ 0 w 685"/>
                  <a:gd name="T3" fmla="*/ 1 h 443"/>
                  <a:gd name="T4" fmla="*/ 0 w 685"/>
                  <a:gd name="T5" fmla="*/ 1 h 443"/>
                  <a:gd name="T6" fmla="*/ 0 w 685"/>
                  <a:gd name="T7" fmla="*/ 1 h 443"/>
                  <a:gd name="T8" fmla="*/ 0 w 685"/>
                  <a:gd name="T9" fmla="*/ 1 h 443"/>
                  <a:gd name="T10" fmla="*/ 0 w 685"/>
                  <a:gd name="T11" fmla="*/ 1 h 443"/>
                  <a:gd name="T12" fmla="*/ 0 w 685"/>
                  <a:gd name="T13" fmla="*/ 1 h 443"/>
                  <a:gd name="T14" fmla="*/ 0 w 685"/>
                  <a:gd name="T15" fmla="*/ 1 h 443"/>
                  <a:gd name="T16" fmla="*/ 0 w 685"/>
                  <a:gd name="T17" fmla="*/ 1 h 443"/>
                  <a:gd name="T18" fmla="*/ 0 w 685"/>
                  <a:gd name="T19" fmla="*/ 1 h 443"/>
                  <a:gd name="T20" fmla="*/ 0 w 685"/>
                  <a:gd name="T21" fmla="*/ 1 h 443"/>
                  <a:gd name="T22" fmla="*/ 0 w 685"/>
                  <a:gd name="T23" fmla="*/ 1 h 443"/>
                  <a:gd name="T24" fmla="*/ 0 w 685"/>
                  <a:gd name="T25" fmla="*/ 1 h 443"/>
                  <a:gd name="T26" fmla="*/ 0 w 685"/>
                  <a:gd name="T27" fmla="*/ 1 h 443"/>
                  <a:gd name="T28" fmla="*/ 0 w 685"/>
                  <a:gd name="T29" fmla="*/ 1 h 443"/>
                  <a:gd name="T30" fmla="*/ 0 w 685"/>
                  <a:gd name="T31" fmla="*/ 1 h 443"/>
                  <a:gd name="T32" fmla="*/ 0 w 685"/>
                  <a:gd name="T33" fmla="*/ 1 h 443"/>
                  <a:gd name="T34" fmla="*/ 0 w 685"/>
                  <a:gd name="T35" fmla="*/ 1 h 443"/>
                  <a:gd name="T36" fmla="*/ 0 w 685"/>
                  <a:gd name="T37" fmla="*/ 1 h 443"/>
                  <a:gd name="T38" fmla="*/ 0 w 685"/>
                  <a:gd name="T39" fmla="*/ 1 h 443"/>
                  <a:gd name="T40" fmla="*/ 0 w 685"/>
                  <a:gd name="T41" fmla="*/ 1 h 443"/>
                  <a:gd name="T42" fmla="*/ 0 w 685"/>
                  <a:gd name="T43" fmla="*/ 1 h 443"/>
                  <a:gd name="T44" fmla="*/ 0 w 685"/>
                  <a:gd name="T45" fmla="*/ 1 h 443"/>
                  <a:gd name="T46" fmla="*/ 0 w 685"/>
                  <a:gd name="T47" fmla="*/ 1 h 443"/>
                  <a:gd name="T48" fmla="*/ 0 w 685"/>
                  <a:gd name="T49" fmla="*/ 1 h 443"/>
                  <a:gd name="T50" fmla="*/ 0 w 685"/>
                  <a:gd name="T51" fmla="*/ 1 h 443"/>
                  <a:gd name="T52" fmla="*/ 0 w 685"/>
                  <a:gd name="T53" fmla="*/ 1 h 443"/>
                  <a:gd name="T54" fmla="*/ 0 w 685"/>
                  <a:gd name="T55" fmla="*/ 1 h 443"/>
                  <a:gd name="T56" fmla="*/ 0 w 685"/>
                  <a:gd name="T57" fmla="*/ 1 h 443"/>
                  <a:gd name="T58" fmla="*/ 0 w 685"/>
                  <a:gd name="T59" fmla="*/ 1 h 443"/>
                  <a:gd name="T60" fmla="*/ 0 w 685"/>
                  <a:gd name="T61" fmla="*/ 1 h 443"/>
                  <a:gd name="T62" fmla="*/ 0 w 685"/>
                  <a:gd name="T63" fmla="*/ 1 h 44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85"/>
                  <a:gd name="T97" fmla="*/ 0 h 443"/>
                  <a:gd name="T98" fmla="*/ 685 w 685"/>
                  <a:gd name="T99" fmla="*/ 443 h 44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85" h="443">
                    <a:moveTo>
                      <a:pt x="342" y="0"/>
                    </a:moveTo>
                    <a:lnTo>
                      <a:pt x="308" y="1"/>
                    </a:lnTo>
                    <a:lnTo>
                      <a:pt x="273" y="4"/>
                    </a:lnTo>
                    <a:lnTo>
                      <a:pt x="241" y="10"/>
                    </a:lnTo>
                    <a:lnTo>
                      <a:pt x="210" y="17"/>
                    </a:lnTo>
                    <a:lnTo>
                      <a:pt x="180" y="26"/>
                    </a:lnTo>
                    <a:lnTo>
                      <a:pt x="151" y="38"/>
                    </a:lnTo>
                    <a:lnTo>
                      <a:pt x="126" y="50"/>
                    </a:lnTo>
                    <a:lnTo>
                      <a:pt x="100" y="64"/>
                    </a:lnTo>
                    <a:lnTo>
                      <a:pt x="78" y="80"/>
                    </a:lnTo>
                    <a:lnTo>
                      <a:pt x="59" y="98"/>
                    </a:lnTo>
                    <a:lnTo>
                      <a:pt x="42" y="115"/>
                    </a:lnTo>
                    <a:lnTo>
                      <a:pt x="27" y="135"/>
                    </a:lnTo>
                    <a:lnTo>
                      <a:pt x="15" y="155"/>
                    </a:lnTo>
                    <a:lnTo>
                      <a:pt x="7" y="176"/>
                    </a:lnTo>
                    <a:lnTo>
                      <a:pt x="2" y="198"/>
                    </a:lnTo>
                    <a:lnTo>
                      <a:pt x="0" y="221"/>
                    </a:lnTo>
                    <a:lnTo>
                      <a:pt x="2" y="244"/>
                    </a:lnTo>
                    <a:lnTo>
                      <a:pt x="7" y="266"/>
                    </a:lnTo>
                    <a:lnTo>
                      <a:pt x="15" y="287"/>
                    </a:lnTo>
                    <a:lnTo>
                      <a:pt x="27" y="307"/>
                    </a:lnTo>
                    <a:lnTo>
                      <a:pt x="42" y="327"/>
                    </a:lnTo>
                    <a:lnTo>
                      <a:pt x="59" y="345"/>
                    </a:lnTo>
                    <a:lnTo>
                      <a:pt x="78" y="363"/>
                    </a:lnTo>
                    <a:lnTo>
                      <a:pt x="100" y="378"/>
                    </a:lnTo>
                    <a:lnTo>
                      <a:pt x="126" y="393"/>
                    </a:lnTo>
                    <a:lnTo>
                      <a:pt x="151" y="405"/>
                    </a:lnTo>
                    <a:lnTo>
                      <a:pt x="180" y="417"/>
                    </a:lnTo>
                    <a:lnTo>
                      <a:pt x="210" y="426"/>
                    </a:lnTo>
                    <a:lnTo>
                      <a:pt x="241" y="433"/>
                    </a:lnTo>
                    <a:lnTo>
                      <a:pt x="273" y="439"/>
                    </a:lnTo>
                    <a:lnTo>
                      <a:pt x="308" y="442"/>
                    </a:lnTo>
                    <a:lnTo>
                      <a:pt x="342" y="443"/>
                    </a:lnTo>
                    <a:lnTo>
                      <a:pt x="377" y="442"/>
                    </a:lnTo>
                    <a:lnTo>
                      <a:pt x="411" y="439"/>
                    </a:lnTo>
                    <a:lnTo>
                      <a:pt x="444" y="433"/>
                    </a:lnTo>
                    <a:lnTo>
                      <a:pt x="476" y="426"/>
                    </a:lnTo>
                    <a:lnTo>
                      <a:pt x="506" y="417"/>
                    </a:lnTo>
                    <a:lnTo>
                      <a:pt x="533" y="405"/>
                    </a:lnTo>
                    <a:lnTo>
                      <a:pt x="560" y="393"/>
                    </a:lnTo>
                    <a:lnTo>
                      <a:pt x="585" y="378"/>
                    </a:lnTo>
                    <a:lnTo>
                      <a:pt x="607" y="363"/>
                    </a:lnTo>
                    <a:lnTo>
                      <a:pt x="627" y="345"/>
                    </a:lnTo>
                    <a:lnTo>
                      <a:pt x="644" y="327"/>
                    </a:lnTo>
                    <a:lnTo>
                      <a:pt x="659" y="307"/>
                    </a:lnTo>
                    <a:lnTo>
                      <a:pt x="670" y="287"/>
                    </a:lnTo>
                    <a:lnTo>
                      <a:pt x="678" y="266"/>
                    </a:lnTo>
                    <a:lnTo>
                      <a:pt x="683" y="244"/>
                    </a:lnTo>
                    <a:lnTo>
                      <a:pt x="685" y="221"/>
                    </a:lnTo>
                    <a:lnTo>
                      <a:pt x="683" y="198"/>
                    </a:lnTo>
                    <a:lnTo>
                      <a:pt x="678" y="176"/>
                    </a:lnTo>
                    <a:lnTo>
                      <a:pt x="670" y="155"/>
                    </a:lnTo>
                    <a:lnTo>
                      <a:pt x="659" y="135"/>
                    </a:lnTo>
                    <a:lnTo>
                      <a:pt x="644" y="115"/>
                    </a:lnTo>
                    <a:lnTo>
                      <a:pt x="627" y="98"/>
                    </a:lnTo>
                    <a:lnTo>
                      <a:pt x="607" y="80"/>
                    </a:lnTo>
                    <a:lnTo>
                      <a:pt x="585" y="64"/>
                    </a:lnTo>
                    <a:lnTo>
                      <a:pt x="560" y="50"/>
                    </a:lnTo>
                    <a:lnTo>
                      <a:pt x="533" y="38"/>
                    </a:lnTo>
                    <a:lnTo>
                      <a:pt x="506" y="26"/>
                    </a:lnTo>
                    <a:lnTo>
                      <a:pt x="476" y="17"/>
                    </a:lnTo>
                    <a:lnTo>
                      <a:pt x="444" y="10"/>
                    </a:lnTo>
                    <a:lnTo>
                      <a:pt x="411" y="4"/>
                    </a:lnTo>
                    <a:lnTo>
                      <a:pt x="377" y="1"/>
                    </a:lnTo>
                    <a:lnTo>
                      <a:pt x="3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48" name="Freeform 18"/>
              <p:cNvSpPr>
                <a:spLocks/>
              </p:cNvSpPr>
              <p:nvPr/>
            </p:nvSpPr>
            <p:spPr bwMode="auto">
              <a:xfrm>
                <a:off x="3508" y="3099"/>
                <a:ext cx="302" cy="183"/>
              </a:xfrm>
              <a:custGeom>
                <a:avLst/>
                <a:gdLst>
                  <a:gd name="T0" fmla="*/ 0 w 605"/>
                  <a:gd name="T1" fmla="*/ 1 h 364"/>
                  <a:gd name="T2" fmla="*/ 0 w 605"/>
                  <a:gd name="T3" fmla="*/ 1 h 364"/>
                  <a:gd name="T4" fmla="*/ 0 w 605"/>
                  <a:gd name="T5" fmla="*/ 1 h 364"/>
                  <a:gd name="T6" fmla="*/ 0 w 605"/>
                  <a:gd name="T7" fmla="*/ 1 h 364"/>
                  <a:gd name="T8" fmla="*/ 0 w 605"/>
                  <a:gd name="T9" fmla="*/ 1 h 364"/>
                  <a:gd name="T10" fmla="*/ 0 w 605"/>
                  <a:gd name="T11" fmla="*/ 1 h 364"/>
                  <a:gd name="T12" fmla="*/ 0 w 605"/>
                  <a:gd name="T13" fmla="*/ 1 h 364"/>
                  <a:gd name="T14" fmla="*/ 0 w 605"/>
                  <a:gd name="T15" fmla="*/ 1 h 364"/>
                  <a:gd name="T16" fmla="*/ 0 w 605"/>
                  <a:gd name="T17" fmla="*/ 1 h 364"/>
                  <a:gd name="T18" fmla="*/ 0 w 605"/>
                  <a:gd name="T19" fmla="*/ 1 h 364"/>
                  <a:gd name="T20" fmla="*/ 0 w 605"/>
                  <a:gd name="T21" fmla="*/ 1 h 364"/>
                  <a:gd name="T22" fmla="*/ 0 w 605"/>
                  <a:gd name="T23" fmla="*/ 1 h 364"/>
                  <a:gd name="T24" fmla="*/ 0 w 605"/>
                  <a:gd name="T25" fmla="*/ 1 h 364"/>
                  <a:gd name="T26" fmla="*/ 0 w 605"/>
                  <a:gd name="T27" fmla="*/ 1 h 364"/>
                  <a:gd name="T28" fmla="*/ 0 w 605"/>
                  <a:gd name="T29" fmla="*/ 1 h 364"/>
                  <a:gd name="T30" fmla="*/ 0 w 605"/>
                  <a:gd name="T31" fmla="*/ 1 h 364"/>
                  <a:gd name="T32" fmla="*/ 0 w 605"/>
                  <a:gd name="T33" fmla="*/ 1 h 364"/>
                  <a:gd name="T34" fmla="*/ 0 w 605"/>
                  <a:gd name="T35" fmla="*/ 1 h 364"/>
                  <a:gd name="T36" fmla="*/ 0 w 605"/>
                  <a:gd name="T37" fmla="*/ 1 h 364"/>
                  <a:gd name="T38" fmla="*/ 0 w 605"/>
                  <a:gd name="T39" fmla="*/ 1 h 364"/>
                  <a:gd name="T40" fmla="*/ 0 w 605"/>
                  <a:gd name="T41" fmla="*/ 1 h 364"/>
                  <a:gd name="T42" fmla="*/ 0 w 605"/>
                  <a:gd name="T43" fmla="*/ 1 h 364"/>
                  <a:gd name="T44" fmla="*/ 0 w 605"/>
                  <a:gd name="T45" fmla="*/ 1 h 364"/>
                  <a:gd name="T46" fmla="*/ 0 w 605"/>
                  <a:gd name="T47" fmla="*/ 1 h 364"/>
                  <a:gd name="T48" fmla="*/ 0 w 605"/>
                  <a:gd name="T49" fmla="*/ 1 h 364"/>
                  <a:gd name="T50" fmla="*/ 0 w 605"/>
                  <a:gd name="T51" fmla="*/ 1 h 364"/>
                  <a:gd name="T52" fmla="*/ 0 w 605"/>
                  <a:gd name="T53" fmla="*/ 1 h 364"/>
                  <a:gd name="T54" fmla="*/ 0 w 605"/>
                  <a:gd name="T55" fmla="*/ 1 h 364"/>
                  <a:gd name="T56" fmla="*/ 0 w 605"/>
                  <a:gd name="T57" fmla="*/ 1 h 364"/>
                  <a:gd name="T58" fmla="*/ 0 w 605"/>
                  <a:gd name="T59" fmla="*/ 1 h 364"/>
                  <a:gd name="T60" fmla="*/ 0 w 605"/>
                  <a:gd name="T61" fmla="*/ 1 h 364"/>
                  <a:gd name="T62" fmla="*/ 0 w 605"/>
                  <a:gd name="T63" fmla="*/ 1 h 36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05"/>
                  <a:gd name="T97" fmla="*/ 0 h 364"/>
                  <a:gd name="T98" fmla="*/ 605 w 605"/>
                  <a:gd name="T99" fmla="*/ 364 h 36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05" h="364">
                    <a:moveTo>
                      <a:pt x="0" y="182"/>
                    </a:moveTo>
                    <a:lnTo>
                      <a:pt x="2" y="164"/>
                    </a:lnTo>
                    <a:lnTo>
                      <a:pt x="6" y="145"/>
                    </a:lnTo>
                    <a:lnTo>
                      <a:pt x="14" y="128"/>
                    </a:lnTo>
                    <a:lnTo>
                      <a:pt x="25" y="112"/>
                    </a:lnTo>
                    <a:lnTo>
                      <a:pt x="37" y="96"/>
                    </a:lnTo>
                    <a:lnTo>
                      <a:pt x="52" y="81"/>
                    </a:lnTo>
                    <a:lnTo>
                      <a:pt x="70" y="67"/>
                    </a:lnTo>
                    <a:lnTo>
                      <a:pt x="89" y="53"/>
                    </a:lnTo>
                    <a:lnTo>
                      <a:pt x="111" y="41"/>
                    </a:lnTo>
                    <a:lnTo>
                      <a:pt x="134" y="31"/>
                    </a:lnTo>
                    <a:lnTo>
                      <a:pt x="158" y="22"/>
                    </a:lnTo>
                    <a:lnTo>
                      <a:pt x="185" y="14"/>
                    </a:lnTo>
                    <a:lnTo>
                      <a:pt x="212" y="8"/>
                    </a:lnTo>
                    <a:lnTo>
                      <a:pt x="241" y="3"/>
                    </a:lnTo>
                    <a:lnTo>
                      <a:pt x="271" y="1"/>
                    </a:lnTo>
                    <a:lnTo>
                      <a:pt x="302" y="0"/>
                    </a:lnTo>
                    <a:lnTo>
                      <a:pt x="333" y="1"/>
                    </a:lnTo>
                    <a:lnTo>
                      <a:pt x="363" y="3"/>
                    </a:lnTo>
                    <a:lnTo>
                      <a:pt x="392" y="8"/>
                    </a:lnTo>
                    <a:lnTo>
                      <a:pt x="420" y="14"/>
                    </a:lnTo>
                    <a:lnTo>
                      <a:pt x="446" y="22"/>
                    </a:lnTo>
                    <a:lnTo>
                      <a:pt x="471" y="31"/>
                    </a:lnTo>
                    <a:lnTo>
                      <a:pt x="494" y="41"/>
                    </a:lnTo>
                    <a:lnTo>
                      <a:pt x="516" y="53"/>
                    </a:lnTo>
                    <a:lnTo>
                      <a:pt x="536" y="67"/>
                    </a:lnTo>
                    <a:lnTo>
                      <a:pt x="553" y="81"/>
                    </a:lnTo>
                    <a:lnTo>
                      <a:pt x="568" y="96"/>
                    </a:lnTo>
                    <a:lnTo>
                      <a:pt x="581" y="112"/>
                    </a:lnTo>
                    <a:lnTo>
                      <a:pt x="591" y="128"/>
                    </a:lnTo>
                    <a:lnTo>
                      <a:pt x="599" y="145"/>
                    </a:lnTo>
                    <a:lnTo>
                      <a:pt x="604" y="164"/>
                    </a:lnTo>
                    <a:lnTo>
                      <a:pt x="605" y="182"/>
                    </a:lnTo>
                    <a:lnTo>
                      <a:pt x="604" y="200"/>
                    </a:lnTo>
                    <a:lnTo>
                      <a:pt x="599" y="219"/>
                    </a:lnTo>
                    <a:lnTo>
                      <a:pt x="591" y="236"/>
                    </a:lnTo>
                    <a:lnTo>
                      <a:pt x="581" y="252"/>
                    </a:lnTo>
                    <a:lnTo>
                      <a:pt x="568" y="268"/>
                    </a:lnTo>
                    <a:lnTo>
                      <a:pt x="553" y="283"/>
                    </a:lnTo>
                    <a:lnTo>
                      <a:pt x="536" y="297"/>
                    </a:lnTo>
                    <a:lnTo>
                      <a:pt x="516" y="311"/>
                    </a:lnTo>
                    <a:lnTo>
                      <a:pt x="494" y="323"/>
                    </a:lnTo>
                    <a:lnTo>
                      <a:pt x="471" y="333"/>
                    </a:lnTo>
                    <a:lnTo>
                      <a:pt x="446" y="342"/>
                    </a:lnTo>
                    <a:lnTo>
                      <a:pt x="420" y="350"/>
                    </a:lnTo>
                    <a:lnTo>
                      <a:pt x="392" y="356"/>
                    </a:lnTo>
                    <a:lnTo>
                      <a:pt x="363" y="361"/>
                    </a:lnTo>
                    <a:lnTo>
                      <a:pt x="333" y="363"/>
                    </a:lnTo>
                    <a:lnTo>
                      <a:pt x="302" y="364"/>
                    </a:lnTo>
                    <a:lnTo>
                      <a:pt x="271" y="363"/>
                    </a:lnTo>
                    <a:lnTo>
                      <a:pt x="241" y="361"/>
                    </a:lnTo>
                    <a:lnTo>
                      <a:pt x="212" y="356"/>
                    </a:lnTo>
                    <a:lnTo>
                      <a:pt x="185" y="350"/>
                    </a:lnTo>
                    <a:lnTo>
                      <a:pt x="158" y="342"/>
                    </a:lnTo>
                    <a:lnTo>
                      <a:pt x="134" y="333"/>
                    </a:lnTo>
                    <a:lnTo>
                      <a:pt x="111" y="323"/>
                    </a:lnTo>
                    <a:lnTo>
                      <a:pt x="89" y="311"/>
                    </a:lnTo>
                    <a:lnTo>
                      <a:pt x="70" y="297"/>
                    </a:lnTo>
                    <a:lnTo>
                      <a:pt x="52" y="283"/>
                    </a:lnTo>
                    <a:lnTo>
                      <a:pt x="37" y="268"/>
                    </a:lnTo>
                    <a:lnTo>
                      <a:pt x="25" y="252"/>
                    </a:lnTo>
                    <a:lnTo>
                      <a:pt x="14" y="236"/>
                    </a:lnTo>
                    <a:lnTo>
                      <a:pt x="6" y="219"/>
                    </a:lnTo>
                    <a:lnTo>
                      <a:pt x="2" y="200"/>
                    </a:lnTo>
                    <a:lnTo>
                      <a:pt x="0" y="1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49" name="Freeform 19"/>
              <p:cNvSpPr>
                <a:spLocks/>
              </p:cNvSpPr>
              <p:nvPr/>
            </p:nvSpPr>
            <p:spPr bwMode="auto">
              <a:xfrm>
                <a:off x="3563" y="3094"/>
                <a:ext cx="188" cy="189"/>
              </a:xfrm>
              <a:custGeom>
                <a:avLst/>
                <a:gdLst>
                  <a:gd name="T0" fmla="*/ 0 w 377"/>
                  <a:gd name="T1" fmla="*/ 1 h 378"/>
                  <a:gd name="T2" fmla="*/ 0 w 377"/>
                  <a:gd name="T3" fmla="*/ 1 h 378"/>
                  <a:gd name="T4" fmla="*/ 0 w 377"/>
                  <a:gd name="T5" fmla="*/ 1 h 378"/>
                  <a:gd name="T6" fmla="*/ 0 w 377"/>
                  <a:gd name="T7" fmla="*/ 1 h 378"/>
                  <a:gd name="T8" fmla="*/ 0 w 377"/>
                  <a:gd name="T9" fmla="*/ 1 h 378"/>
                  <a:gd name="T10" fmla="*/ 0 w 377"/>
                  <a:gd name="T11" fmla="*/ 1 h 378"/>
                  <a:gd name="T12" fmla="*/ 0 w 377"/>
                  <a:gd name="T13" fmla="*/ 1 h 378"/>
                  <a:gd name="T14" fmla="*/ 0 w 377"/>
                  <a:gd name="T15" fmla="*/ 1 h 378"/>
                  <a:gd name="T16" fmla="*/ 0 w 377"/>
                  <a:gd name="T17" fmla="*/ 1 h 378"/>
                  <a:gd name="T18" fmla="*/ 0 w 377"/>
                  <a:gd name="T19" fmla="*/ 1 h 378"/>
                  <a:gd name="T20" fmla="*/ 0 w 377"/>
                  <a:gd name="T21" fmla="*/ 1 h 378"/>
                  <a:gd name="T22" fmla="*/ 0 w 377"/>
                  <a:gd name="T23" fmla="*/ 1 h 378"/>
                  <a:gd name="T24" fmla="*/ 0 w 377"/>
                  <a:gd name="T25" fmla="*/ 1 h 378"/>
                  <a:gd name="T26" fmla="*/ 0 w 377"/>
                  <a:gd name="T27" fmla="*/ 1 h 378"/>
                  <a:gd name="T28" fmla="*/ 0 w 377"/>
                  <a:gd name="T29" fmla="*/ 1 h 378"/>
                  <a:gd name="T30" fmla="*/ 0 w 377"/>
                  <a:gd name="T31" fmla="*/ 1 h 378"/>
                  <a:gd name="T32" fmla="*/ 0 w 377"/>
                  <a:gd name="T33" fmla="*/ 1 h 378"/>
                  <a:gd name="T34" fmla="*/ 0 w 377"/>
                  <a:gd name="T35" fmla="*/ 1 h 378"/>
                  <a:gd name="T36" fmla="*/ 0 w 377"/>
                  <a:gd name="T37" fmla="*/ 1 h 378"/>
                  <a:gd name="T38" fmla="*/ 0 w 377"/>
                  <a:gd name="T39" fmla="*/ 1 h 378"/>
                  <a:gd name="T40" fmla="*/ 0 w 377"/>
                  <a:gd name="T41" fmla="*/ 1 h 378"/>
                  <a:gd name="T42" fmla="*/ 0 w 377"/>
                  <a:gd name="T43" fmla="*/ 1 h 378"/>
                  <a:gd name="T44" fmla="*/ 0 w 377"/>
                  <a:gd name="T45" fmla="*/ 1 h 378"/>
                  <a:gd name="T46" fmla="*/ 0 w 377"/>
                  <a:gd name="T47" fmla="*/ 1 h 378"/>
                  <a:gd name="T48" fmla="*/ 0 w 377"/>
                  <a:gd name="T49" fmla="*/ 1 h 378"/>
                  <a:gd name="T50" fmla="*/ 0 w 377"/>
                  <a:gd name="T51" fmla="*/ 1 h 378"/>
                  <a:gd name="T52" fmla="*/ 0 w 377"/>
                  <a:gd name="T53" fmla="*/ 1 h 378"/>
                  <a:gd name="T54" fmla="*/ 0 w 377"/>
                  <a:gd name="T55" fmla="*/ 1 h 378"/>
                  <a:gd name="T56" fmla="*/ 0 w 377"/>
                  <a:gd name="T57" fmla="*/ 1 h 378"/>
                  <a:gd name="T58" fmla="*/ 0 w 377"/>
                  <a:gd name="T59" fmla="*/ 1 h 378"/>
                  <a:gd name="T60" fmla="*/ 0 w 377"/>
                  <a:gd name="T61" fmla="*/ 1 h 378"/>
                  <a:gd name="T62" fmla="*/ 0 w 377"/>
                  <a:gd name="T63" fmla="*/ 1 h 3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77"/>
                  <a:gd name="T97" fmla="*/ 0 h 378"/>
                  <a:gd name="T98" fmla="*/ 377 w 377"/>
                  <a:gd name="T99" fmla="*/ 378 h 37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77" h="378">
                    <a:moveTo>
                      <a:pt x="0" y="189"/>
                    </a:moveTo>
                    <a:lnTo>
                      <a:pt x="1" y="209"/>
                    </a:lnTo>
                    <a:lnTo>
                      <a:pt x="3" y="227"/>
                    </a:lnTo>
                    <a:lnTo>
                      <a:pt x="8" y="246"/>
                    </a:lnTo>
                    <a:lnTo>
                      <a:pt x="15" y="263"/>
                    </a:lnTo>
                    <a:lnTo>
                      <a:pt x="23" y="279"/>
                    </a:lnTo>
                    <a:lnTo>
                      <a:pt x="32" y="294"/>
                    </a:lnTo>
                    <a:lnTo>
                      <a:pt x="44" y="309"/>
                    </a:lnTo>
                    <a:lnTo>
                      <a:pt x="55" y="323"/>
                    </a:lnTo>
                    <a:lnTo>
                      <a:pt x="69" y="335"/>
                    </a:lnTo>
                    <a:lnTo>
                      <a:pt x="83" y="346"/>
                    </a:lnTo>
                    <a:lnTo>
                      <a:pt x="99" y="355"/>
                    </a:lnTo>
                    <a:lnTo>
                      <a:pt x="115" y="363"/>
                    </a:lnTo>
                    <a:lnTo>
                      <a:pt x="132" y="370"/>
                    </a:lnTo>
                    <a:lnTo>
                      <a:pt x="150" y="375"/>
                    </a:lnTo>
                    <a:lnTo>
                      <a:pt x="169" y="377"/>
                    </a:lnTo>
                    <a:lnTo>
                      <a:pt x="188" y="378"/>
                    </a:lnTo>
                    <a:lnTo>
                      <a:pt x="207" y="377"/>
                    </a:lnTo>
                    <a:lnTo>
                      <a:pt x="226" y="375"/>
                    </a:lnTo>
                    <a:lnTo>
                      <a:pt x="244" y="370"/>
                    </a:lnTo>
                    <a:lnTo>
                      <a:pt x="261" y="363"/>
                    </a:lnTo>
                    <a:lnTo>
                      <a:pt x="278" y="355"/>
                    </a:lnTo>
                    <a:lnTo>
                      <a:pt x="294" y="346"/>
                    </a:lnTo>
                    <a:lnTo>
                      <a:pt x="307" y="335"/>
                    </a:lnTo>
                    <a:lnTo>
                      <a:pt x="321" y="323"/>
                    </a:lnTo>
                    <a:lnTo>
                      <a:pt x="334" y="309"/>
                    </a:lnTo>
                    <a:lnTo>
                      <a:pt x="344" y="294"/>
                    </a:lnTo>
                    <a:lnTo>
                      <a:pt x="354" y="279"/>
                    </a:lnTo>
                    <a:lnTo>
                      <a:pt x="362" y="263"/>
                    </a:lnTo>
                    <a:lnTo>
                      <a:pt x="369" y="246"/>
                    </a:lnTo>
                    <a:lnTo>
                      <a:pt x="373" y="227"/>
                    </a:lnTo>
                    <a:lnTo>
                      <a:pt x="375" y="209"/>
                    </a:lnTo>
                    <a:lnTo>
                      <a:pt x="377" y="189"/>
                    </a:lnTo>
                    <a:lnTo>
                      <a:pt x="375" y="170"/>
                    </a:lnTo>
                    <a:lnTo>
                      <a:pt x="373" y="151"/>
                    </a:lnTo>
                    <a:lnTo>
                      <a:pt x="369" y="133"/>
                    </a:lnTo>
                    <a:lnTo>
                      <a:pt x="362" y="116"/>
                    </a:lnTo>
                    <a:lnTo>
                      <a:pt x="354" y="100"/>
                    </a:lnTo>
                    <a:lnTo>
                      <a:pt x="344" y="85"/>
                    </a:lnTo>
                    <a:lnTo>
                      <a:pt x="334" y="70"/>
                    </a:lnTo>
                    <a:lnTo>
                      <a:pt x="321" y="56"/>
                    </a:lnTo>
                    <a:lnTo>
                      <a:pt x="307" y="44"/>
                    </a:lnTo>
                    <a:lnTo>
                      <a:pt x="294" y="33"/>
                    </a:lnTo>
                    <a:lnTo>
                      <a:pt x="278" y="23"/>
                    </a:lnTo>
                    <a:lnTo>
                      <a:pt x="261" y="15"/>
                    </a:lnTo>
                    <a:lnTo>
                      <a:pt x="244" y="8"/>
                    </a:lnTo>
                    <a:lnTo>
                      <a:pt x="226" y="4"/>
                    </a:lnTo>
                    <a:lnTo>
                      <a:pt x="207" y="2"/>
                    </a:lnTo>
                    <a:lnTo>
                      <a:pt x="188" y="0"/>
                    </a:lnTo>
                    <a:lnTo>
                      <a:pt x="169" y="2"/>
                    </a:lnTo>
                    <a:lnTo>
                      <a:pt x="150" y="4"/>
                    </a:lnTo>
                    <a:lnTo>
                      <a:pt x="132" y="8"/>
                    </a:lnTo>
                    <a:lnTo>
                      <a:pt x="115" y="15"/>
                    </a:lnTo>
                    <a:lnTo>
                      <a:pt x="99" y="23"/>
                    </a:lnTo>
                    <a:lnTo>
                      <a:pt x="83" y="33"/>
                    </a:lnTo>
                    <a:lnTo>
                      <a:pt x="69" y="44"/>
                    </a:lnTo>
                    <a:lnTo>
                      <a:pt x="55" y="56"/>
                    </a:lnTo>
                    <a:lnTo>
                      <a:pt x="44" y="70"/>
                    </a:lnTo>
                    <a:lnTo>
                      <a:pt x="32" y="85"/>
                    </a:lnTo>
                    <a:lnTo>
                      <a:pt x="23" y="100"/>
                    </a:lnTo>
                    <a:lnTo>
                      <a:pt x="15" y="116"/>
                    </a:lnTo>
                    <a:lnTo>
                      <a:pt x="8" y="133"/>
                    </a:lnTo>
                    <a:lnTo>
                      <a:pt x="3" y="151"/>
                    </a:lnTo>
                    <a:lnTo>
                      <a:pt x="1" y="170"/>
                    </a:lnTo>
                    <a:lnTo>
                      <a:pt x="0" y="1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0" name="Freeform 20"/>
              <p:cNvSpPr>
                <a:spLocks/>
              </p:cNvSpPr>
              <p:nvPr/>
            </p:nvSpPr>
            <p:spPr bwMode="auto">
              <a:xfrm>
                <a:off x="3587" y="3118"/>
                <a:ext cx="140" cy="140"/>
              </a:xfrm>
              <a:custGeom>
                <a:avLst/>
                <a:gdLst>
                  <a:gd name="T0" fmla="*/ 0 w 280"/>
                  <a:gd name="T1" fmla="*/ 0 h 281"/>
                  <a:gd name="T2" fmla="*/ 1 w 280"/>
                  <a:gd name="T3" fmla="*/ 0 h 281"/>
                  <a:gd name="T4" fmla="*/ 1 w 280"/>
                  <a:gd name="T5" fmla="*/ 0 h 281"/>
                  <a:gd name="T6" fmla="*/ 1 w 280"/>
                  <a:gd name="T7" fmla="*/ 0 h 281"/>
                  <a:gd name="T8" fmla="*/ 1 w 280"/>
                  <a:gd name="T9" fmla="*/ 0 h 281"/>
                  <a:gd name="T10" fmla="*/ 1 w 280"/>
                  <a:gd name="T11" fmla="*/ 0 h 281"/>
                  <a:gd name="T12" fmla="*/ 1 w 280"/>
                  <a:gd name="T13" fmla="*/ 0 h 281"/>
                  <a:gd name="T14" fmla="*/ 1 w 280"/>
                  <a:gd name="T15" fmla="*/ 0 h 281"/>
                  <a:gd name="T16" fmla="*/ 1 w 280"/>
                  <a:gd name="T17" fmla="*/ 0 h 281"/>
                  <a:gd name="T18" fmla="*/ 1 w 280"/>
                  <a:gd name="T19" fmla="*/ 0 h 281"/>
                  <a:gd name="T20" fmla="*/ 1 w 280"/>
                  <a:gd name="T21" fmla="*/ 0 h 281"/>
                  <a:gd name="T22" fmla="*/ 1 w 280"/>
                  <a:gd name="T23" fmla="*/ 0 h 281"/>
                  <a:gd name="T24" fmla="*/ 1 w 280"/>
                  <a:gd name="T25" fmla="*/ 0 h 281"/>
                  <a:gd name="T26" fmla="*/ 1 w 280"/>
                  <a:gd name="T27" fmla="*/ 0 h 281"/>
                  <a:gd name="T28" fmla="*/ 1 w 280"/>
                  <a:gd name="T29" fmla="*/ 0 h 281"/>
                  <a:gd name="T30" fmla="*/ 1 w 280"/>
                  <a:gd name="T31" fmla="*/ 0 h 281"/>
                  <a:gd name="T32" fmla="*/ 1 w 280"/>
                  <a:gd name="T33" fmla="*/ 0 h 281"/>
                  <a:gd name="T34" fmla="*/ 1 w 280"/>
                  <a:gd name="T35" fmla="*/ 0 h 281"/>
                  <a:gd name="T36" fmla="*/ 1 w 280"/>
                  <a:gd name="T37" fmla="*/ 0 h 281"/>
                  <a:gd name="T38" fmla="*/ 1 w 280"/>
                  <a:gd name="T39" fmla="*/ 0 h 281"/>
                  <a:gd name="T40" fmla="*/ 1 w 280"/>
                  <a:gd name="T41" fmla="*/ 0 h 281"/>
                  <a:gd name="T42" fmla="*/ 1 w 280"/>
                  <a:gd name="T43" fmla="*/ 0 h 281"/>
                  <a:gd name="T44" fmla="*/ 1 w 280"/>
                  <a:gd name="T45" fmla="*/ 0 h 281"/>
                  <a:gd name="T46" fmla="*/ 1 w 280"/>
                  <a:gd name="T47" fmla="*/ 0 h 281"/>
                  <a:gd name="T48" fmla="*/ 1 w 280"/>
                  <a:gd name="T49" fmla="*/ 0 h 281"/>
                  <a:gd name="T50" fmla="*/ 1 w 280"/>
                  <a:gd name="T51" fmla="*/ 0 h 281"/>
                  <a:gd name="T52" fmla="*/ 1 w 280"/>
                  <a:gd name="T53" fmla="*/ 0 h 281"/>
                  <a:gd name="T54" fmla="*/ 1 w 280"/>
                  <a:gd name="T55" fmla="*/ 0 h 281"/>
                  <a:gd name="T56" fmla="*/ 1 w 280"/>
                  <a:gd name="T57" fmla="*/ 0 h 281"/>
                  <a:gd name="T58" fmla="*/ 1 w 280"/>
                  <a:gd name="T59" fmla="*/ 0 h 281"/>
                  <a:gd name="T60" fmla="*/ 1 w 280"/>
                  <a:gd name="T61" fmla="*/ 0 h 281"/>
                  <a:gd name="T62" fmla="*/ 1 w 280"/>
                  <a:gd name="T63" fmla="*/ 0 h 281"/>
                  <a:gd name="T64" fmla="*/ 0 w 280"/>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80"/>
                  <a:gd name="T100" fmla="*/ 0 h 281"/>
                  <a:gd name="T101" fmla="*/ 280 w 280"/>
                  <a:gd name="T102" fmla="*/ 281 h 2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80" h="281">
                    <a:moveTo>
                      <a:pt x="0" y="140"/>
                    </a:moveTo>
                    <a:lnTo>
                      <a:pt x="3" y="113"/>
                    </a:lnTo>
                    <a:lnTo>
                      <a:pt x="11" y="86"/>
                    </a:lnTo>
                    <a:lnTo>
                      <a:pt x="25" y="62"/>
                    </a:lnTo>
                    <a:lnTo>
                      <a:pt x="41" y="41"/>
                    </a:lnTo>
                    <a:lnTo>
                      <a:pt x="61" y="24"/>
                    </a:lnTo>
                    <a:lnTo>
                      <a:pt x="86" y="11"/>
                    </a:lnTo>
                    <a:lnTo>
                      <a:pt x="112" y="2"/>
                    </a:lnTo>
                    <a:lnTo>
                      <a:pt x="140" y="0"/>
                    </a:lnTo>
                    <a:lnTo>
                      <a:pt x="169" y="2"/>
                    </a:lnTo>
                    <a:lnTo>
                      <a:pt x="195" y="11"/>
                    </a:lnTo>
                    <a:lnTo>
                      <a:pt x="218" y="24"/>
                    </a:lnTo>
                    <a:lnTo>
                      <a:pt x="240" y="41"/>
                    </a:lnTo>
                    <a:lnTo>
                      <a:pt x="256" y="62"/>
                    </a:lnTo>
                    <a:lnTo>
                      <a:pt x="270" y="86"/>
                    </a:lnTo>
                    <a:lnTo>
                      <a:pt x="278" y="113"/>
                    </a:lnTo>
                    <a:lnTo>
                      <a:pt x="280" y="140"/>
                    </a:lnTo>
                    <a:lnTo>
                      <a:pt x="278" y="168"/>
                    </a:lnTo>
                    <a:lnTo>
                      <a:pt x="270" y="195"/>
                    </a:lnTo>
                    <a:lnTo>
                      <a:pt x="256" y="219"/>
                    </a:lnTo>
                    <a:lnTo>
                      <a:pt x="240" y="240"/>
                    </a:lnTo>
                    <a:lnTo>
                      <a:pt x="218" y="257"/>
                    </a:lnTo>
                    <a:lnTo>
                      <a:pt x="195" y="269"/>
                    </a:lnTo>
                    <a:lnTo>
                      <a:pt x="169" y="279"/>
                    </a:lnTo>
                    <a:lnTo>
                      <a:pt x="140" y="281"/>
                    </a:lnTo>
                    <a:lnTo>
                      <a:pt x="112" y="279"/>
                    </a:lnTo>
                    <a:lnTo>
                      <a:pt x="86" y="269"/>
                    </a:lnTo>
                    <a:lnTo>
                      <a:pt x="61" y="257"/>
                    </a:lnTo>
                    <a:lnTo>
                      <a:pt x="41" y="240"/>
                    </a:lnTo>
                    <a:lnTo>
                      <a:pt x="25" y="219"/>
                    </a:lnTo>
                    <a:lnTo>
                      <a:pt x="11" y="195"/>
                    </a:lnTo>
                    <a:lnTo>
                      <a:pt x="3" y="168"/>
                    </a:lnTo>
                    <a:lnTo>
                      <a:pt x="0" y="140"/>
                    </a:lnTo>
                    <a:close/>
                  </a:path>
                </a:pathLst>
              </a:custGeom>
              <a:solidFill>
                <a:srgbClr val="93B2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1" name="Freeform 21"/>
              <p:cNvSpPr>
                <a:spLocks/>
              </p:cNvSpPr>
              <p:nvPr/>
            </p:nvSpPr>
            <p:spPr bwMode="auto">
              <a:xfrm>
                <a:off x="3608" y="3139"/>
                <a:ext cx="98" cy="98"/>
              </a:xfrm>
              <a:custGeom>
                <a:avLst/>
                <a:gdLst>
                  <a:gd name="T0" fmla="*/ 0 w 197"/>
                  <a:gd name="T1" fmla="*/ 1 h 196"/>
                  <a:gd name="T2" fmla="*/ 0 w 197"/>
                  <a:gd name="T3" fmla="*/ 1 h 196"/>
                  <a:gd name="T4" fmla="*/ 0 w 197"/>
                  <a:gd name="T5" fmla="*/ 1 h 196"/>
                  <a:gd name="T6" fmla="*/ 0 w 197"/>
                  <a:gd name="T7" fmla="*/ 1 h 196"/>
                  <a:gd name="T8" fmla="*/ 0 w 197"/>
                  <a:gd name="T9" fmla="*/ 1 h 196"/>
                  <a:gd name="T10" fmla="*/ 0 w 197"/>
                  <a:gd name="T11" fmla="*/ 1 h 196"/>
                  <a:gd name="T12" fmla="*/ 0 w 197"/>
                  <a:gd name="T13" fmla="*/ 1 h 196"/>
                  <a:gd name="T14" fmla="*/ 0 w 197"/>
                  <a:gd name="T15" fmla="*/ 1 h 196"/>
                  <a:gd name="T16" fmla="*/ 0 w 197"/>
                  <a:gd name="T17" fmla="*/ 0 h 196"/>
                  <a:gd name="T18" fmla="*/ 0 w 197"/>
                  <a:gd name="T19" fmla="*/ 1 h 196"/>
                  <a:gd name="T20" fmla="*/ 0 w 197"/>
                  <a:gd name="T21" fmla="*/ 1 h 196"/>
                  <a:gd name="T22" fmla="*/ 0 w 197"/>
                  <a:gd name="T23" fmla="*/ 1 h 196"/>
                  <a:gd name="T24" fmla="*/ 0 w 197"/>
                  <a:gd name="T25" fmla="*/ 1 h 196"/>
                  <a:gd name="T26" fmla="*/ 0 w 197"/>
                  <a:gd name="T27" fmla="*/ 1 h 196"/>
                  <a:gd name="T28" fmla="*/ 0 w 197"/>
                  <a:gd name="T29" fmla="*/ 1 h 196"/>
                  <a:gd name="T30" fmla="*/ 0 w 197"/>
                  <a:gd name="T31" fmla="*/ 1 h 196"/>
                  <a:gd name="T32" fmla="*/ 0 w 197"/>
                  <a:gd name="T33" fmla="*/ 1 h 196"/>
                  <a:gd name="T34" fmla="*/ 0 w 197"/>
                  <a:gd name="T35" fmla="*/ 1 h 196"/>
                  <a:gd name="T36" fmla="*/ 0 w 197"/>
                  <a:gd name="T37" fmla="*/ 1 h 196"/>
                  <a:gd name="T38" fmla="*/ 0 w 197"/>
                  <a:gd name="T39" fmla="*/ 1 h 196"/>
                  <a:gd name="T40" fmla="*/ 0 w 197"/>
                  <a:gd name="T41" fmla="*/ 1 h 196"/>
                  <a:gd name="T42" fmla="*/ 0 w 197"/>
                  <a:gd name="T43" fmla="*/ 1 h 196"/>
                  <a:gd name="T44" fmla="*/ 0 w 197"/>
                  <a:gd name="T45" fmla="*/ 1 h 196"/>
                  <a:gd name="T46" fmla="*/ 0 w 197"/>
                  <a:gd name="T47" fmla="*/ 1 h 196"/>
                  <a:gd name="T48" fmla="*/ 0 w 197"/>
                  <a:gd name="T49" fmla="*/ 1 h 196"/>
                  <a:gd name="T50" fmla="*/ 0 w 197"/>
                  <a:gd name="T51" fmla="*/ 1 h 196"/>
                  <a:gd name="T52" fmla="*/ 0 w 197"/>
                  <a:gd name="T53" fmla="*/ 1 h 196"/>
                  <a:gd name="T54" fmla="*/ 0 w 197"/>
                  <a:gd name="T55" fmla="*/ 1 h 196"/>
                  <a:gd name="T56" fmla="*/ 0 w 197"/>
                  <a:gd name="T57" fmla="*/ 1 h 196"/>
                  <a:gd name="T58" fmla="*/ 0 w 197"/>
                  <a:gd name="T59" fmla="*/ 1 h 196"/>
                  <a:gd name="T60" fmla="*/ 0 w 197"/>
                  <a:gd name="T61" fmla="*/ 1 h 196"/>
                  <a:gd name="T62" fmla="*/ 0 w 197"/>
                  <a:gd name="T63" fmla="*/ 1 h 196"/>
                  <a:gd name="T64" fmla="*/ 0 w 197"/>
                  <a:gd name="T65" fmla="*/ 1 h 1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7"/>
                  <a:gd name="T100" fmla="*/ 0 h 196"/>
                  <a:gd name="T101" fmla="*/ 197 w 197"/>
                  <a:gd name="T102" fmla="*/ 196 h 1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7" h="196">
                    <a:moveTo>
                      <a:pt x="0" y="98"/>
                    </a:moveTo>
                    <a:lnTo>
                      <a:pt x="2" y="79"/>
                    </a:lnTo>
                    <a:lnTo>
                      <a:pt x="8" y="59"/>
                    </a:lnTo>
                    <a:lnTo>
                      <a:pt x="17" y="43"/>
                    </a:lnTo>
                    <a:lnTo>
                      <a:pt x="29" y="28"/>
                    </a:lnTo>
                    <a:lnTo>
                      <a:pt x="44" y="17"/>
                    </a:lnTo>
                    <a:lnTo>
                      <a:pt x="60" y="9"/>
                    </a:lnTo>
                    <a:lnTo>
                      <a:pt x="78" y="3"/>
                    </a:lnTo>
                    <a:lnTo>
                      <a:pt x="98" y="0"/>
                    </a:lnTo>
                    <a:lnTo>
                      <a:pt x="117" y="3"/>
                    </a:lnTo>
                    <a:lnTo>
                      <a:pt x="136" y="9"/>
                    </a:lnTo>
                    <a:lnTo>
                      <a:pt x="153" y="17"/>
                    </a:lnTo>
                    <a:lnTo>
                      <a:pt x="168" y="28"/>
                    </a:lnTo>
                    <a:lnTo>
                      <a:pt x="179" y="43"/>
                    </a:lnTo>
                    <a:lnTo>
                      <a:pt x="189" y="59"/>
                    </a:lnTo>
                    <a:lnTo>
                      <a:pt x="194" y="79"/>
                    </a:lnTo>
                    <a:lnTo>
                      <a:pt x="197" y="98"/>
                    </a:lnTo>
                    <a:lnTo>
                      <a:pt x="194" y="118"/>
                    </a:lnTo>
                    <a:lnTo>
                      <a:pt x="189" y="136"/>
                    </a:lnTo>
                    <a:lnTo>
                      <a:pt x="179" y="154"/>
                    </a:lnTo>
                    <a:lnTo>
                      <a:pt x="168" y="168"/>
                    </a:lnTo>
                    <a:lnTo>
                      <a:pt x="153" y="179"/>
                    </a:lnTo>
                    <a:lnTo>
                      <a:pt x="136" y="188"/>
                    </a:lnTo>
                    <a:lnTo>
                      <a:pt x="117" y="194"/>
                    </a:lnTo>
                    <a:lnTo>
                      <a:pt x="98" y="196"/>
                    </a:lnTo>
                    <a:lnTo>
                      <a:pt x="78" y="194"/>
                    </a:lnTo>
                    <a:lnTo>
                      <a:pt x="60" y="188"/>
                    </a:lnTo>
                    <a:lnTo>
                      <a:pt x="44" y="179"/>
                    </a:lnTo>
                    <a:lnTo>
                      <a:pt x="29" y="168"/>
                    </a:lnTo>
                    <a:lnTo>
                      <a:pt x="17" y="154"/>
                    </a:lnTo>
                    <a:lnTo>
                      <a:pt x="8" y="136"/>
                    </a:lnTo>
                    <a:lnTo>
                      <a:pt x="2" y="118"/>
                    </a:lnTo>
                    <a:lnTo>
                      <a:pt x="0"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2" name="Freeform 22"/>
              <p:cNvSpPr>
                <a:spLocks/>
              </p:cNvSpPr>
              <p:nvPr/>
            </p:nvSpPr>
            <p:spPr bwMode="auto">
              <a:xfrm>
                <a:off x="3677" y="3146"/>
                <a:ext cx="29" cy="28"/>
              </a:xfrm>
              <a:custGeom>
                <a:avLst/>
                <a:gdLst>
                  <a:gd name="T0" fmla="*/ 0 w 59"/>
                  <a:gd name="T1" fmla="*/ 0 h 57"/>
                  <a:gd name="T2" fmla="*/ 0 w 59"/>
                  <a:gd name="T3" fmla="*/ 0 h 57"/>
                  <a:gd name="T4" fmla="*/ 0 w 59"/>
                  <a:gd name="T5" fmla="*/ 0 h 57"/>
                  <a:gd name="T6" fmla="*/ 0 w 59"/>
                  <a:gd name="T7" fmla="*/ 0 h 57"/>
                  <a:gd name="T8" fmla="*/ 0 w 59"/>
                  <a:gd name="T9" fmla="*/ 0 h 57"/>
                  <a:gd name="T10" fmla="*/ 0 w 59"/>
                  <a:gd name="T11" fmla="*/ 0 h 57"/>
                  <a:gd name="T12" fmla="*/ 0 w 59"/>
                  <a:gd name="T13" fmla="*/ 0 h 57"/>
                  <a:gd name="T14" fmla="*/ 0 w 59"/>
                  <a:gd name="T15" fmla="*/ 0 h 57"/>
                  <a:gd name="T16" fmla="*/ 0 w 59"/>
                  <a:gd name="T17" fmla="*/ 0 h 57"/>
                  <a:gd name="T18" fmla="*/ 0 w 59"/>
                  <a:gd name="T19" fmla="*/ 0 h 57"/>
                  <a:gd name="T20" fmla="*/ 0 w 59"/>
                  <a:gd name="T21" fmla="*/ 0 h 57"/>
                  <a:gd name="T22" fmla="*/ 0 w 59"/>
                  <a:gd name="T23" fmla="*/ 0 h 57"/>
                  <a:gd name="T24" fmla="*/ 0 w 59"/>
                  <a:gd name="T25" fmla="*/ 0 h 57"/>
                  <a:gd name="T26" fmla="*/ 0 w 59"/>
                  <a:gd name="T27" fmla="*/ 0 h 57"/>
                  <a:gd name="T28" fmla="*/ 0 w 59"/>
                  <a:gd name="T29" fmla="*/ 0 h 57"/>
                  <a:gd name="T30" fmla="*/ 0 w 59"/>
                  <a:gd name="T31" fmla="*/ 0 h 57"/>
                  <a:gd name="T32" fmla="*/ 0 w 59"/>
                  <a:gd name="T33" fmla="*/ 0 h 57"/>
                  <a:gd name="T34" fmla="*/ 0 w 59"/>
                  <a:gd name="T35" fmla="*/ 0 h 57"/>
                  <a:gd name="T36" fmla="*/ 0 w 59"/>
                  <a:gd name="T37" fmla="*/ 0 h 57"/>
                  <a:gd name="T38" fmla="*/ 0 w 59"/>
                  <a:gd name="T39" fmla="*/ 0 h 57"/>
                  <a:gd name="T40" fmla="*/ 0 w 59"/>
                  <a:gd name="T41" fmla="*/ 0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9"/>
                  <a:gd name="T64" fmla="*/ 0 h 57"/>
                  <a:gd name="T65" fmla="*/ 59 w 59"/>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9" h="57">
                    <a:moveTo>
                      <a:pt x="59" y="28"/>
                    </a:moveTo>
                    <a:lnTo>
                      <a:pt x="56" y="39"/>
                    </a:lnTo>
                    <a:lnTo>
                      <a:pt x="51" y="49"/>
                    </a:lnTo>
                    <a:lnTo>
                      <a:pt x="41" y="54"/>
                    </a:lnTo>
                    <a:lnTo>
                      <a:pt x="30" y="57"/>
                    </a:lnTo>
                    <a:lnTo>
                      <a:pt x="18" y="54"/>
                    </a:lnTo>
                    <a:lnTo>
                      <a:pt x="9" y="49"/>
                    </a:lnTo>
                    <a:lnTo>
                      <a:pt x="2" y="39"/>
                    </a:lnTo>
                    <a:lnTo>
                      <a:pt x="0" y="28"/>
                    </a:lnTo>
                    <a:lnTo>
                      <a:pt x="2" y="16"/>
                    </a:lnTo>
                    <a:lnTo>
                      <a:pt x="9" y="8"/>
                    </a:lnTo>
                    <a:lnTo>
                      <a:pt x="18" y="3"/>
                    </a:lnTo>
                    <a:lnTo>
                      <a:pt x="30" y="0"/>
                    </a:lnTo>
                    <a:lnTo>
                      <a:pt x="41" y="3"/>
                    </a:lnTo>
                    <a:lnTo>
                      <a:pt x="51" y="8"/>
                    </a:lnTo>
                    <a:lnTo>
                      <a:pt x="56" y="16"/>
                    </a:lnTo>
                    <a:lnTo>
                      <a:pt x="59"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3" name="Rectangle 23"/>
              <p:cNvSpPr>
                <a:spLocks noChangeArrowheads="1"/>
              </p:cNvSpPr>
              <p:nvPr/>
            </p:nvSpPr>
            <p:spPr bwMode="auto">
              <a:xfrm>
                <a:off x="3647" y="3038"/>
                <a:ext cx="16" cy="4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22554" name="Freeform 24"/>
              <p:cNvSpPr>
                <a:spLocks/>
              </p:cNvSpPr>
              <p:nvPr/>
            </p:nvSpPr>
            <p:spPr bwMode="auto">
              <a:xfrm>
                <a:off x="3575" y="3044"/>
                <a:ext cx="29" cy="51"/>
              </a:xfrm>
              <a:custGeom>
                <a:avLst/>
                <a:gdLst>
                  <a:gd name="T0" fmla="*/ 0 w 58"/>
                  <a:gd name="T1" fmla="*/ 0 h 103"/>
                  <a:gd name="T2" fmla="*/ 1 w 58"/>
                  <a:gd name="T3" fmla="*/ 0 h 103"/>
                  <a:gd name="T4" fmla="*/ 1 w 58"/>
                  <a:gd name="T5" fmla="*/ 0 h 103"/>
                  <a:gd name="T6" fmla="*/ 1 w 58"/>
                  <a:gd name="T7" fmla="*/ 0 h 103"/>
                  <a:gd name="T8" fmla="*/ 0 w 58"/>
                  <a:gd name="T9" fmla="*/ 0 h 103"/>
                  <a:gd name="T10" fmla="*/ 0 60000 65536"/>
                  <a:gd name="T11" fmla="*/ 0 60000 65536"/>
                  <a:gd name="T12" fmla="*/ 0 60000 65536"/>
                  <a:gd name="T13" fmla="*/ 0 60000 65536"/>
                  <a:gd name="T14" fmla="*/ 0 60000 65536"/>
                  <a:gd name="T15" fmla="*/ 0 w 58"/>
                  <a:gd name="T16" fmla="*/ 0 h 103"/>
                  <a:gd name="T17" fmla="*/ 58 w 58"/>
                  <a:gd name="T18" fmla="*/ 103 h 103"/>
                </a:gdLst>
                <a:ahLst/>
                <a:cxnLst>
                  <a:cxn ang="T10">
                    <a:pos x="T0" y="T1"/>
                  </a:cxn>
                  <a:cxn ang="T11">
                    <a:pos x="T2" y="T3"/>
                  </a:cxn>
                  <a:cxn ang="T12">
                    <a:pos x="T4" y="T5"/>
                  </a:cxn>
                  <a:cxn ang="T13">
                    <a:pos x="T6" y="T7"/>
                  </a:cxn>
                  <a:cxn ang="T14">
                    <a:pos x="T8" y="T9"/>
                  </a:cxn>
                </a:cxnLst>
                <a:rect l="T15" t="T16" r="T17" b="T18"/>
                <a:pathLst>
                  <a:path w="58" h="103">
                    <a:moveTo>
                      <a:pt x="0" y="10"/>
                    </a:moveTo>
                    <a:lnTo>
                      <a:pt x="27" y="103"/>
                    </a:lnTo>
                    <a:lnTo>
                      <a:pt x="58" y="95"/>
                    </a:lnTo>
                    <a:lnTo>
                      <a:pt x="31"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5" name="Freeform 25"/>
              <p:cNvSpPr>
                <a:spLocks/>
              </p:cNvSpPr>
              <p:nvPr/>
            </p:nvSpPr>
            <p:spPr bwMode="auto">
              <a:xfrm>
                <a:off x="3507" y="3071"/>
                <a:ext cx="42" cy="48"/>
              </a:xfrm>
              <a:custGeom>
                <a:avLst/>
                <a:gdLst>
                  <a:gd name="T0" fmla="*/ 0 w 84"/>
                  <a:gd name="T1" fmla="*/ 0 h 97"/>
                  <a:gd name="T2" fmla="*/ 1 w 84"/>
                  <a:gd name="T3" fmla="*/ 0 h 97"/>
                  <a:gd name="T4" fmla="*/ 1 w 84"/>
                  <a:gd name="T5" fmla="*/ 0 h 97"/>
                  <a:gd name="T6" fmla="*/ 1 w 84"/>
                  <a:gd name="T7" fmla="*/ 0 h 97"/>
                  <a:gd name="T8" fmla="*/ 0 w 84"/>
                  <a:gd name="T9" fmla="*/ 0 h 97"/>
                  <a:gd name="T10" fmla="*/ 0 60000 65536"/>
                  <a:gd name="T11" fmla="*/ 0 60000 65536"/>
                  <a:gd name="T12" fmla="*/ 0 60000 65536"/>
                  <a:gd name="T13" fmla="*/ 0 60000 65536"/>
                  <a:gd name="T14" fmla="*/ 0 60000 65536"/>
                  <a:gd name="T15" fmla="*/ 0 w 84"/>
                  <a:gd name="T16" fmla="*/ 0 h 97"/>
                  <a:gd name="T17" fmla="*/ 84 w 84"/>
                  <a:gd name="T18" fmla="*/ 97 h 97"/>
                </a:gdLst>
                <a:ahLst/>
                <a:cxnLst>
                  <a:cxn ang="T10">
                    <a:pos x="T0" y="T1"/>
                  </a:cxn>
                  <a:cxn ang="T11">
                    <a:pos x="T2" y="T3"/>
                  </a:cxn>
                  <a:cxn ang="T12">
                    <a:pos x="T4" y="T5"/>
                  </a:cxn>
                  <a:cxn ang="T13">
                    <a:pos x="T6" y="T7"/>
                  </a:cxn>
                  <a:cxn ang="T14">
                    <a:pos x="T8" y="T9"/>
                  </a:cxn>
                </a:cxnLst>
                <a:rect l="T15" t="T16" r="T17" b="T18"/>
                <a:pathLst>
                  <a:path w="84" h="97">
                    <a:moveTo>
                      <a:pt x="0" y="20"/>
                    </a:moveTo>
                    <a:lnTo>
                      <a:pt x="59" y="97"/>
                    </a:lnTo>
                    <a:lnTo>
                      <a:pt x="84" y="78"/>
                    </a:lnTo>
                    <a:lnTo>
                      <a:pt x="26" y="0"/>
                    </a:lnTo>
                    <a:lnTo>
                      <a:pt x="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6" name="Freeform 26"/>
              <p:cNvSpPr>
                <a:spLocks/>
              </p:cNvSpPr>
              <p:nvPr/>
            </p:nvSpPr>
            <p:spPr bwMode="auto">
              <a:xfrm>
                <a:off x="3462" y="3124"/>
                <a:ext cx="48" cy="41"/>
              </a:xfrm>
              <a:custGeom>
                <a:avLst/>
                <a:gdLst>
                  <a:gd name="T0" fmla="*/ 0 w 97"/>
                  <a:gd name="T1" fmla="*/ 0 h 83"/>
                  <a:gd name="T2" fmla="*/ 0 w 97"/>
                  <a:gd name="T3" fmla="*/ 0 h 83"/>
                  <a:gd name="T4" fmla="*/ 0 w 97"/>
                  <a:gd name="T5" fmla="*/ 0 h 83"/>
                  <a:gd name="T6" fmla="*/ 0 w 97"/>
                  <a:gd name="T7" fmla="*/ 0 h 83"/>
                  <a:gd name="T8" fmla="*/ 0 w 97"/>
                  <a:gd name="T9" fmla="*/ 0 h 83"/>
                  <a:gd name="T10" fmla="*/ 0 60000 65536"/>
                  <a:gd name="T11" fmla="*/ 0 60000 65536"/>
                  <a:gd name="T12" fmla="*/ 0 60000 65536"/>
                  <a:gd name="T13" fmla="*/ 0 60000 65536"/>
                  <a:gd name="T14" fmla="*/ 0 60000 65536"/>
                  <a:gd name="T15" fmla="*/ 0 w 97"/>
                  <a:gd name="T16" fmla="*/ 0 h 83"/>
                  <a:gd name="T17" fmla="*/ 97 w 97"/>
                  <a:gd name="T18" fmla="*/ 83 h 83"/>
                </a:gdLst>
                <a:ahLst/>
                <a:cxnLst>
                  <a:cxn ang="T10">
                    <a:pos x="T0" y="T1"/>
                  </a:cxn>
                  <a:cxn ang="T11">
                    <a:pos x="T2" y="T3"/>
                  </a:cxn>
                  <a:cxn ang="T12">
                    <a:pos x="T4" y="T5"/>
                  </a:cxn>
                  <a:cxn ang="T13">
                    <a:pos x="T6" y="T7"/>
                  </a:cxn>
                  <a:cxn ang="T14">
                    <a:pos x="T8" y="T9"/>
                  </a:cxn>
                </a:cxnLst>
                <a:rect l="T15" t="T16" r="T17" b="T18"/>
                <a:pathLst>
                  <a:path w="97" h="83">
                    <a:moveTo>
                      <a:pt x="0" y="27"/>
                    </a:moveTo>
                    <a:lnTo>
                      <a:pt x="79" y="83"/>
                    </a:lnTo>
                    <a:lnTo>
                      <a:pt x="97" y="58"/>
                    </a:lnTo>
                    <a:lnTo>
                      <a:pt x="19" y="0"/>
                    </a:lnTo>
                    <a:lnTo>
                      <a:pt x="0"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7" name="Freeform 27"/>
              <p:cNvSpPr>
                <a:spLocks/>
              </p:cNvSpPr>
              <p:nvPr/>
            </p:nvSpPr>
            <p:spPr bwMode="auto">
              <a:xfrm>
                <a:off x="3709" y="3044"/>
                <a:ext cx="28" cy="51"/>
              </a:xfrm>
              <a:custGeom>
                <a:avLst/>
                <a:gdLst>
                  <a:gd name="T0" fmla="*/ 0 w 57"/>
                  <a:gd name="T1" fmla="*/ 0 h 103"/>
                  <a:gd name="T2" fmla="*/ 0 w 57"/>
                  <a:gd name="T3" fmla="*/ 0 h 103"/>
                  <a:gd name="T4" fmla="*/ 0 w 57"/>
                  <a:gd name="T5" fmla="*/ 0 h 103"/>
                  <a:gd name="T6" fmla="*/ 0 w 57"/>
                  <a:gd name="T7" fmla="*/ 0 h 103"/>
                  <a:gd name="T8" fmla="*/ 0 w 57"/>
                  <a:gd name="T9" fmla="*/ 0 h 103"/>
                  <a:gd name="T10" fmla="*/ 0 60000 65536"/>
                  <a:gd name="T11" fmla="*/ 0 60000 65536"/>
                  <a:gd name="T12" fmla="*/ 0 60000 65536"/>
                  <a:gd name="T13" fmla="*/ 0 60000 65536"/>
                  <a:gd name="T14" fmla="*/ 0 60000 65536"/>
                  <a:gd name="T15" fmla="*/ 0 w 57"/>
                  <a:gd name="T16" fmla="*/ 0 h 103"/>
                  <a:gd name="T17" fmla="*/ 57 w 57"/>
                  <a:gd name="T18" fmla="*/ 103 h 103"/>
                </a:gdLst>
                <a:ahLst/>
                <a:cxnLst>
                  <a:cxn ang="T10">
                    <a:pos x="T0" y="T1"/>
                  </a:cxn>
                  <a:cxn ang="T11">
                    <a:pos x="T2" y="T3"/>
                  </a:cxn>
                  <a:cxn ang="T12">
                    <a:pos x="T4" y="T5"/>
                  </a:cxn>
                  <a:cxn ang="T13">
                    <a:pos x="T6" y="T7"/>
                  </a:cxn>
                  <a:cxn ang="T14">
                    <a:pos x="T8" y="T9"/>
                  </a:cxn>
                </a:cxnLst>
                <a:rect l="T15" t="T16" r="T17" b="T18"/>
                <a:pathLst>
                  <a:path w="57" h="103">
                    <a:moveTo>
                      <a:pt x="57" y="10"/>
                    </a:moveTo>
                    <a:lnTo>
                      <a:pt x="30" y="103"/>
                    </a:lnTo>
                    <a:lnTo>
                      <a:pt x="0" y="95"/>
                    </a:lnTo>
                    <a:lnTo>
                      <a:pt x="27" y="0"/>
                    </a:lnTo>
                    <a:lnTo>
                      <a:pt x="57"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8" name="Freeform 28"/>
              <p:cNvSpPr>
                <a:spLocks/>
              </p:cNvSpPr>
              <p:nvPr/>
            </p:nvSpPr>
            <p:spPr bwMode="auto">
              <a:xfrm>
                <a:off x="3763" y="3071"/>
                <a:ext cx="42" cy="48"/>
              </a:xfrm>
              <a:custGeom>
                <a:avLst/>
                <a:gdLst>
                  <a:gd name="T0" fmla="*/ 1 w 84"/>
                  <a:gd name="T1" fmla="*/ 0 h 97"/>
                  <a:gd name="T2" fmla="*/ 1 w 84"/>
                  <a:gd name="T3" fmla="*/ 0 h 97"/>
                  <a:gd name="T4" fmla="*/ 0 w 84"/>
                  <a:gd name="T5" fmla="*/ 0 h 97"/>
                  <a:gd name="T6" fmla="*/ 1 w 84"/>
                  <a:gd name="T7" fmla="*/ 0 h 97"/>
                  <a:gd name="T8" fmla="*/ 1 w 84"/>
                  <a:gd name="T9" fmla="*/ 0 h 97"/>
                  <a:gd name="T10" fmla="*/ 0 60000 65536"/>
                  <a:gd name="T11" fmla="*/ 0 60000 65536"/>
                  <a:gd name="T12" fmla="*/ 0 60000 65536"/>
                  <a:gd name="T13" fmla="*/ 0 60000 65536"/>
                  <a:gd name="T14" fmla="*/ 0 60000 65536"/>
                  <a:gd name="T15" fmla="*/ 0 w 84"/>
                  <a:gd name="T16" fmla="*/ 0 h 97"/>
                  <a:gd name="T17" fmla="*/ 84 w 84"/>
                  <a:gd name="T18" fmla="*/ 97 h 97"/>
                </a:gdLst>
                <a:ahLst/>
                <a:cxnLst>
                  <a:cxn ang="T10">
                    <a:pos x="T0" y="T1"/>
                  </a:cxn>
                  <a:cxn ang="T11">
                    <a:pos x="T2" y="T3"/>
                  </a:cxn>
                  <a:cxn ang="T12">
                    <a:pos x="T4" y="T5"/>
                  </a:cxn>
                  <a:cxn ang="T13">
                    <a:pos x="T6" y="T7"/>
                  </a:cxn>
                  <a:cxn ang="T14">
                    <a:pos x="T8" y="T9"/>
                  </a:cxn>
                </a:cxnLst>
                <a:rect l="T15" t="T16" r="T17" b="T18"/>
                <a:pathLst>
                  <a:path w="84" h="97">
                    <a:moveTo>
                      <a:pt x="84" y="20"/>
                    </a:moveTo>
                    <a:lnTo>
                      <a:pt x="25" y="97"/>
                    </a:lnTo>
                    <a:lnTo>
                      <a:pt x="0" y="78"/>
                    </a:lnTo>
                    <a:lnTo>
                      <a:pt x="58" y="0"/>
                    </a:lnTo>
                    <a:lnTo>
                      <a:pt x="84"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9" name="Freeform 29"/>
              <p:cNvSpPr>
                <a:spLocks/>
              </p:cNvSpPr>
              <p:nvPr/>
            </p:nvSpPr>
            <p:spPr bwMode="auto">
              <a:xfrm>
                <a:off x="3802" y="3124"/>
                <a:ext cx="48" cy="41"/>
              </a:xfrm>
              <a:custGeom>
                <a:avLst/>
                <a:gdLst>
                  <a:gd name="T0" fmla="*/ 0 w 97"/>
                  <a:gd name="T1" fmla="*/ 0 h 83"/>
                  <a:gd name="T2" fmla="*/ 0 w 97"/>
                  <a:gd name="T3" fmla="*/ 0 h 83"/>
                  <a:gd name="T4" fmla="*/ 0 w 97"/>
                  <a:gd name="T5" fmla="*/ 0 h 83"/>
                  <a:gd name="T6" fmla="*/ 0 w 97"/>
                  <a:gd name="T7" fmla="*/ 0 h 83"/>
                  <a:gd name="T8" fmla="*/ 0 w 97"/>
                  <a:gd name="T9" fmla="*/ 0 h 83"/>
                  <a:gd name="T10" fmla="*/ 0 60000 65536"/>
                  <a:gd name="T11" fmla="*/ 0 60000 65536"/>
                  <a:gd name="T12" fmla="*/ 0 60000 65536"/>
                  <a:gd name="T13" fmla="*/ 0 60000 65536"/>
                  <a:gd name="T14" fmla="*/ 0 60000 65536"/>
                  <a:gd name="T15" fmla="*/ 0 w 97"/>
                  <a:gd name="T16" fmla="*/ 0 h 83"/>
                  <a:gd name="T17" fmla="*/ 97 w 97"/>
                  <a:gd name="T18" fmla="*/ 83 h 83"/>
                </a:gdLst>
                <a:ahLst/>
                <a:cxnLst>
                  <a:cxn ang="T10">
                    <a:pos x="T0" y="T1"/>
                  </a:cxn>
                  <a:cxn ang="T11">
                    <a:pos x="T2" y="T3"/>
                  </a:cxn>
                  <a:cxn ang="T12">
                    <a:pos x="T4" y="T5"/>
                  </a:cxn>
                  <a:cxn ang="T13">
                    <a:pos x="T6" y="T7"/>
                  </a:cxn>
                  <a:cxn ang="T14">
                    <a:pos x="T8" y="T9"/>
                  </a:cxn>
                </a:cxnLst>
                <a:rect l="T15" t="T16" r="T17" b="T18"/>
                <a:pathLst>
                  <a:path w="97" h="83">
                    <a:moveTo>
                      <a:pt x="97" y="27"/>
                    </a:moveTo>
                    <a:lnTo>
                      <a:pt x="20" y="83"/>
                    </a:lnTo>
                    <a:lnTo>
                      <a:pt x="0" y="58"/>
                    </a:lnTo>
                    <a:lnTo>
                      <a:pt x="78" y="0"/>
                    </a:lnTo>
                    <a:lnTo>
                      <a:pt x="97"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cxnSp>
          <p:nvCxnSpPr>
            <p:cNvPr id="22540" name="AutoShape 31"/>
            <p:cNvCxnSpPr>
              <a:cxnSpLocks noChangeShapeType="1"/>
              <a:stCxn id="22545" idx="6"/>
              <a:endCxn id="22546" idx="1"/>
            </p:cNvCxnSpPr>
            <p:nvPr/>
          </p:nvCxnSpPr>
          <p:spPr bwMode="auto">
            <a:xfrm>
              <a:off x="3131" y="3151"/>
              <a:ext cx="313" cy="0"/>
            </a:xfrm>
            <a:prstGeom prst="straightConnector1">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2541" name="AutoShape 32"/>
            <p:cNvCxnSpPr>
              <a:cxnSpLocks noChangeShapeType="1"/>
              <a:stCxn id="22546" idx="3"/>
              <a:endCxn id="22537" idx="2"/>
            </p:cNvCxnSpPr>
            <p:nvPr/>
          </p:nvCxnSpPr>
          <p:spPr bwMode="auto">
            <a:xfrm>
              <a:off x="3859" y="3151"/>
              <a:ext cx="302" cy="0"/>
            </a:xfrm>
            <a:prstGeom prst="straightConnector1">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2542" name="Text Box 33"/>
            <p:cNvSpPr txBox="1">
              <a:spLocks noChangeArrowheads="1"/>
            </p:cNvSpPr>
            <p:nvPr/>
          </p:nvSpPr>
          <p:spPr bwMode="auto">
            <a:xfrm>
              <a:off x="4051" y="3418"/>
              <a:ext cx="67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1400">
                  <a:latin typeface="Tahoma" panose="020B0604030504040204" pitchFamily="34" charset="0"/>
                </a:rPr>
                <a:t>relevant documents</a:t>
              </a:r>
            </a:p>
          </p:txBody>
        </p:sp>
        <p:sp>
          <p:nvSpPr>
            <p:cNvPr id="22543" name="Text Box 73"/>
            <p:cNvSpPr txBox="1">
              <a:spLocks noChangeArrowheads="1"/>
            </p:cNvSpPr>
            <p:nvPr/>
          </p:nvSpPr>
          <p:spPr bwMode="auto">
            <a:xfrm>
              <a:off x="3201" y="2661"/>
              <a:ext cx="98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1400">
                  <a:latin typeface="Tahoma" panose="020B0604030504040204" pitchFamily="34" charset="0"/>
                </a:rPr>
                <a:t>Human relevance judgment</a:t>
              </a:r>
            </a:p>
          </p:txBody>
        </p:sp>
        <p:sp>
          <p:nvSpPr>
            <p:cNvPr id="22544" name="Oval 74" descr="Light upward diagonal"/>
            <p:cNvSpPr>
              <a:spLocks noChangeArrowheads="1"/>
            </p:cNvSpPr>
            <p:nvPr/>
          </p:nvSpPr>
          <p:spPr bwMode="auto">
            <a:xfrm>
              <a:off x="2252" y="3043"/>
              <a:ext cx="144" cy="213"/>
            </a:xfrm>
            <a:prstGeom prst="ellipse">
              <a:avLst/>
            </a:prstGeom>
            <a:blipFill dpi="0" rotWithShape="0">
              <a:blip r:embed="rId2"/>
              <a:srcRect/>
              <a:tile tx="0" ty="0" sx="100000" sy="100000" flip="none" algn="tl"/>
            </a:blip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HK" altLang="en-US" sz="2400"/>
            </a:p>
          </p:txBody>
        </p:sp>
        <p:sp>
          <p:nvSpPr>
            <p:cNvPr id="22545" name="Oval 75" descr="Light upward diagonal"/>
            <p:cNvSpPr>
              <a:spLocks noChangeArrowheads="1"/>
            </p:cNvSpPr>
            <p:nvPr/>
          </p:nvSpPr>
          <p:spPr bwMode="auto">
            <a:xfrm>
              <a:off x="2987" y="3044"/>
              <a:ext cx="144" cy="213"/>
            </a:xfrm>
            <a:prstGeom prst="ellipse">
              <a:avLst/>
            </a:prstGeom>
            <a:blipFill dpi="0" rotWithShape="0">
              <a:blip r:embed="rId2"/>
              <a:srcRect/>
              <a:tile tx="0" ty="0" sx="100000" sy="100000" flip="none" algn="tl"/>
            </a:blip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HK" altLang="en-US" sz="2400"/>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txBox="1">
            <a:spLocks noGrp="1"/>
          </p:cNvSpPr>
          <p:nvPr/>
        </p:nvSpPr>
        <p:spPr bwMode="auto">
          <a:xfrm>
            <a:off x="457200" y="6248400"/>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1400" b="1">
                <a:solidFill>
                  <a:schemeClr val="accent2"/>
                </a:solidFill>
              </a:rPr>
              <a:t>Dik Lun LEE                                              Department of Computer Science, HKUST                        Slide </a:t>
            </a:r>
            <a:fld id="{3DED7336-8E8B-428D-85A1-9E5EE8D31987}" type="slidenum">
              <a:rPr lang="en-US" altLang="zh-TW" sz="1400" b="1">
                <a:solidFill>
                  <a:schemeClr val="accent2"/>
                </a:solidFill>
              </a:rPr>
              <a:pPr algn="ctr" eaLnBrk="1" hangingPunct="1">
                <a:spcBef>
                  <a:spcPct val="0"/>
                </a:spcBef>
                <a:buFontTx/>
                <a:buNone/>
              </a:pPr>
              <a:t>17</a:t>
            </a:fld>
            <a:endParaRPr lang="en-US" altLang="zh-TW" sz="1400" b="1">
              <a:solidFill>
                <a:schemeClr val="accent2"/>
              </a:solidFill>
            </a:endParaRPr>
          </a:p>
        </p:txBody>
      </p:sp>
      <p:sp>
        <p:nvSpPr>
          <p:cNvPr id="23555" name="Rectangle 2"/>
          <p:cNvSpPr>
            <a:spLocks noGrp="1" noChangeArrowheads="1"/>
          </p:cNvSpPr>
          <p:nvPr>
            <p:ph type="title" idx="4294967295"/>
          </p:nvPr>
        </p:nvSpPr>
        <p:spPr>
          <a:xfrm>
            <a:off x="685800" y="381000"/>
            <a:ext cx="8140700" cy="762000"/>
          </a:xfrm>
        </p:spPr>
        <p:txBody>
          <a:bodyPr/>
          <a:lstStyle/>
          <a:p>
            <a:pPr eaLnBrk="1" hangingPunct="1"/>
            <a:r>
              <a:rPr lang="en-US" altLang="zh-TW"/>
              <a:t>How to Find the Total Number of Relevant Items?</a:t>
            </a:r>
          </a:p>
        </p:txBody>
      </p:sp>
      <p:sp>
        <p:nvSpPr>
          <p:cNvPr id="23556" name="Rectangle 3"/>
          <p:cNvSpPr>
            <a:spLocks noGrp="1" noChangeArrowheads="1"/>
          </p:cNvSpPr>
          <p:nvPr>
            <p:ph type="body" idx="4294967295"/>
          </p:nvPr>
        </p:nvSpPr>
        <p:spPr>
          <a:xfrm>
            <a:off x="342900" y="1447800"/>
            <a:ext cx="8443913" cy="1273175"/>
          </a:xfrm>
        </p:spPr>
        <p:txBody>
          <a:bodyPr/>
          <a:lstStyle/>
          <a:p>
            <a:pPr marL="381000" indent="-381000" eaLnBrk="1" hangingPunct="1">
              <a:spcBef>
                <a:spcPct val="40000"/>
              </a:spcBef>
            </a:pPr>
            <a:r>
              <a:rPr lang="en-US" altLang="zh-TW">
                <a:latin typeface="Tahoma" panose="020B0604030504040204" pitchFamily="34" charset="0"/>
              </a:rPr>
              <a:t>Apply different retrieval algorithms to the same database for the same query. The aggregate of relevant items is taken as the total number of relevant documents in the collection (biased sampling)</a:t>
            </a:r>
          </a:p>
        </p:txBody>
      </p:sp>
      <p:grpSp>
        <p:nvGrpSpPr>
          <p:cNvPr id="23557" name="Group 75"/>
          <p:cNvGrpSpPr>
            <a:grpSpLocks/>
          </p:cNvGrpSpPr>
          <p:nvPr/>
        </p:nvGrpSpPr>
        <p:grpSpPr bwMode="auto">
          <a:xfrm>
            <a:off x="1603375" y="3059113"/>
            <a:ext cx="2682875" cy="2386012"/>
            <a:chOff x="3799" y="2128"/>
            <a:chExt cx="1690" cy="1503"/>
          </a:xfrm>
        </p:grpSpPr>
        <p:sp>
          <p:nvSpPr>
            <p:cNvPr id="23580" name="Oval 34"/>
            <p:cNvSpPr>
              <a:spLocks noChangeArrowheads="1"/>
            </p:cNvSpPr>
            <p:nvPr/>
          </p:nvSpPr>
          <p:spPr bwMode="auto">
            <a:xfrm>
              <a:off x="4184" y="3129"/>
              <a:ext cx="1120" cy="502"/>
            </a:xfrm>
            <a:prstGeom prst="ellipse">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1600">
                  <a:latin typeface="Tahoma" panose="020B0604030504040204" pitchFamily="34" charset="0"/>
                </a:rPr>
                <a:t>1 billion documents</a:t>
              </a:r>
              <a:endParaRPr lang="zh-TW" altLang="en-US" sz="2400"/>
            </a:p>
          </p:txBody>
        </p:sp>
        <p:sp>
          <p:nvSpPr>
            <p:cNvPr id="23581" name="Rectangle 35"/>
            <p:cNvSpPr>
              <a:spLocks noChangeArrowheads="1"/>
            </p:cNvSpPr>
            <p:nvPr/>
          </p:nvSpPr>
          <p:spPr bwMode="auto">
            <a:xfrm>
              <a:off x="3876" y="2662"/>
              <a:ext cx="410" cy="22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1600">
                  <a:latin typeface="Tahoma" panose="020B0604030504040204" pitchFamily="34" charset="0"/>
                </a:rPr>
                <a:t>Alg 1</a:t>
              </a:r>
            </a:p>
          </p:txBody>
        </p:sp>
        <p:sp>
          <p:nvSpPr>
            <p:cNvPr id="23582" name="Rectangle 36"/>
            <p:cNvSpPr>
              <a:spLocks noChangeArrowheads="1"/>
            </p:cNvSpPr>
            <p:nvPr/>
          </p:nvSpPr>
          <p:spPr bwMode="auto">
            <a:xfrm>
              <a:off x="4444" y="2662"/>
              <a:ext cx="410" cy="22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1600">
                  <a:latin typeface="Tahoma" panose="020B0604030504040204" pitchFamily="34" charset="0"/>
                </a:rPr>
                <a:t>Alg 2</a:t>
              </a:r>
            </a:p>
          </p:txBody>
        </p:sp>
        <p:sp>
          <p:nvSpPr>
            <p:cNvPr id="23583" name="Rectangle 37"/>
            <p:cNvSpPr>
              <a:spLocks noChangeArrowheads="1"/>
            </p:cNvSpPr>
            <p:nvPr/>
          </p:nvSpPr>
          <p:spPr bwMode="auto">
            <a:xfrm>
              <a:off x="5012" y="2662"/>
              <a:ext cx="410" cy="22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1600">
                  <a:latin typeface="Tahoma" panose="020B0604030504040204" pitchFamily="34" charset="0"/>
                </a:rPr>
                <a:t>Alg 3</a:t>
              </a:r>
            </a:p>
          </p:txBody>
        </p:sp>
        <p:cxnSp>
          <p:nvCxnSpPr>
            <p:cNvPr id="23584" name="AutoShape 38"/>
            <p:cNvCxnSpPr>
              <a:cxnSpLocks noChangeShapeType="1"/>
              <a:stCxn id="23581" idx="2"/>
              <a:endCxn id="23580" idx="1"/>
            </p:cNvCxnSpPr>
            <p:nvPr/>
          </p:nvCxnSpPr>
          <p:spPr bwMode="auto">
            <a:xfrm>
              <a:off x="4081" y="2882"/>
              <a:ext cx="267" cy="321"/>
            </a:xfrm>
            <a:prstGeom prst="straightConnector1">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3585" name="AutoShape 39"/>
            <p:cNvCxnSpPr>
              <a:cxnSpLocks noChangeShapeType="1"/>
              <a:stCxn id="23582" idx="2"/>
              <a:endCxn id="23580" idx="0"/>
            </p:cNvCxnSpPr>
            <p:nvPr/>
          </p:nvCxnSpPr>
          <p:spPr bwMode="auto">
            <a:xfrm>
              <a:off x="4649" y="2882"/>
              <a:ext cx="95" cy="247"/>
            </a:xfrm>
            <a:prstGeom prst="straightConnector1">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3586" name="AutoShape 40"/>
            <p:cNvCxnSpPr>
              <a:cxnSpLocks noChangeShapeType="1"/>
              <a:stCxn id="23583" idx="2"/>
              <a:endCxn id="23580" idx="7"/>
            </p:cNvCxnSpPr>
            <p:nvPr/>
          </p:nvCxnSpPr>
          <p:spPr bwMode="auto">
            <a:xfrm flipH="1">
              <a:off x="5140" y="2882"/>
              <a:ext cx="77" cy="321"/>
            </a:xfrm>
            <a:prstGeom prst="straightConnector1">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3587" name="Text Box 41"/>
            <p:cNvSpPr txBox="1">
              <a:spLocks noChangeArrowheads="1"/>
            </p:cNvSpPr>
            <p:nvPr/>
          </p:nvSpPr>
          <p:spPr bwMode="auto">
            <a:xfrm>
              <a:off x="4519" y="2171"/>
              <a:ext cx="62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1400">
                  <a:latin typeface="Tahoma" panose="020B0604030504040204" pitchFamily="34" charset="0"/>
                </a:rPr>
                <a:t>Query</a:t>
              </a:r>
            </a:p>
          </p:txBody>
        </p:sp>
        <p:cxnSp>
          <p:nvCxnSpPr>
            <p:cNvPr id="23588" name="AutoShape 42"/>
            <p:cNvCxnSpPr>
              <a:cxnSpLocks noChangeShapeType="1"/>
              <a:stCxn id="23587" idx="2"/>
              <a:endCxn id="23581" idx="0"/>
            </p:cNvCxnSpPr>
            <p:nvPr/>
          </p:nvCxnSpPr>
          <p:spPr bwMode="auto">
            <a:xfrm flipH="1">
              <a:off x="4081" y="2363"/>
              <a:ext cx="750" cy="299"/>
            </a:xfrm>
            <a:prstGeom prst="straightConnector1">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3589" name="AutoShape 43"/>
            <p:cNvCxnSpPr>
              <a:cxnSpLocks noChangeShapeType="1"/>
              <a:stCxn id="23587" idx="2"/>
              <a:endCxn id="23582" idx="0"/>
            </p:cNvCxnSpPr>
            <p:nvPr/>
          </p:nvCxnSpPr>
          <p:spPr bwMode="auto">
            <a:xfrm flipH="1">
              <a:off x="4649" y="2363"/>
              <a:ext cx="182" cy="299"/>
            </a:xfrm>
            <a:prstGeom prst="straightConnector1">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3590" name="AutoShape 44"/>
            <p:cNvCxnSpPr>
              <a:cxnSpLocks noChangeShapeType="1"/>
              <a:stCxn id="23587" idx="2"/>
              <a:endCxn id="23583" idx="0"/>
            </p:cNvCxnSpPr>
            <p:nvPr/>
          </p:nvCxnSpPr>
          <p:spPr bwMode="auto">
            <a:xfrm>
              <a:off x="4831" y="2363"/>
              <a:ext cx="386" cy="299"/>
            </a:xfrm>
            <a:prstGeom prst="straightConnector1">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3591" name="Text Box 45"/>
            <p:cNvSpPr txBox="1">
              <a:spLocks noChangeArrowheads="1"/>
            </p:cNvSpPr>
            <p:nvPr/>
          </p:nvSpPr>
          <p:spPr bwMode="auto">
            <a:xfrm>
              <a:off x="3799" y="2280"/>
              <a:ext cx="25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t>R</a:t>
              </a:r>
              <a:r>
                <a:rPr lang="en-US" altLang="zh-TW" sz="1800" baseline="-25000"/>
                <a:t>1</a:t>
              </a:r>
            </a:p>
          </p:txBody>
        </p:sp>
        <p:sp>
          <p:nvSpPr>
            <p:cNvPr id="23592" name="Text Box 47"/>
            <p:cNvSpPr txBox="1">
              <a:spLocks noChangeArrowheads="1"/>
            </p:cNvSpPr>
            <p:nvPr/>
          </p:nvSpPr>
          <p:spPr bwMode="auto">
            <a:xfrm>
              <a:off x="4311" y="2128"/>
              <a:ext cx="25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t>R</a:t>
              </a:r>
              <a:r>
                <a:rPr lang="en-US" altLang="zh-TW" sz="1800" baseline="-25000"/>
                <a:t>2</a:t>
              </a:r>
            </a:p>
          </p:txBody>
        </p:sp>
        <p:sp>
          <p:nvSpPr>
            <p:cNvPr id="23593" name="Text Box 48"/>
            <p:cNvSpPr txBox="1">
              <a:spLocks noChangeArrowheads="1"/>
            </p:cNvSpPr>
            <p:nvPr/>
          </p:nvSpPr>
          <p:spPr bwMode="auto">
            <a:xfrm>
              <a:off x="5231" y="2224"/>
              <a:ext cx="25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t>R</a:t>
              </a:r>
              <a:r>
                <a:rPr lang="en-US" altLang="zh-TW" sz="1800" baseline="-25000"/>
                <a:t>3</a:t>
              </a:r>
            </a:p>
          </p:txBody>
        </p:sp>
        <p:cxnSp>
          <p:nvCxnSpPr>
            <p:cNvPr id="23594" name="AutoShape 49"/>
            <p:cNvCxnSpPr>
              <a:cxnSpLocks noChangeShapeType="1"/>
              <a:stCxn id="23581" idx="0"/>
              <a:endCxn id="23591" idx="2"/>
            </p:cNvCxnSpPr>
            <p:nvPr/>
          </p:nvCxnSpPr>
          <p:spPr bwMode="auto">
            <a:xfrm flipH="1" flipV="1">
              <a:off x="3928" y="2511"/>
              <a:ext cx="153" cy="151"/>
            </a:xfrm>
            <a:prstGeom prst="straightConnector1">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3595" name="AutoShape 50"/>
            <p:cNvCxnSpPr>
              <a:cxnSpLocks noChangeShapeType="1"/>
              <a:stCxn id="23582" idx="0"/>
              <a:endCxn id="23592" idx="2"/>
            </p:cNvCxnSpPr>
            <p:nvPr/>
          </p:nvCxnSpPr>
          <p:spPr bwMode="auto">
            <a:xfrm flipH="1" flipV="1">
              <a:off x="4440" y="2359"/>
              <a:ext cx="209" cy="303"/>
            </a:xfrm>
            <a:prstGeom prst="straightConnector1">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3596" name="AutoShape 51"/>
            <p:cNvCxnSpPr>
              <a:cxnSpLocks noChangeShapeType="1"/>
              <a:stCxn id="23583" idx="0"/>
              <a:endCxn id="23593" idx="2"/>
            </p:cNvCxnSpPr>
            <p:nvPr/>
          </p:nvCxnSpPr>
          <p:spPr bwMode="auto">
            <a:xfrm flipV="1">
              <a:off x="5217" y="2455"/>
              <a:ext cx="143" cy="207"/>
            </a:xfrm>
            <a:prstGeom prst="straightConnector1">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3597" name="Line 52"/>
            <p:cNvSpPr>
              <a:spLocks noChangeShapeType="1"/>
            </p:cNvSpPr>
            <p:nvPr/>
          </p:nvSpPr>
          <p:spPr bwMode="auto">
            <a:xfrm flipH="1" flipV="1">
              <a:off x="4176" y="2888"/>
              <a:ext cx="248" cy="28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3598" name="Line 53"/>
            <p:cNvSpPr>
              <a:spLocks noChangeShapeType="1"/>
            </p:cNvSpPr>
            <p:nvPr/>
          </p:nvSpPr>
          <p:spPr bwMode="auto">
            <a:xfrm flipH="1" flipV="1">
              <a:off x="4704" y="2872"/>
              <a:ext cx="104" cy="256"/>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3599" name="Line 54"/>
            <p:cNvSpPr>
              <a:spLocks noChangeShapeType="1"/>
            </p:cNvSpPr>
            <p:nvPr/>
          </p:nvSpPr>
          <p:spPr bwMode="auto">
            <a:xfrm flipV="1">
              <a:off x="5064" y="2896"/>
              <a:ext cx="104" cy="27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grpSp>
        <p:nvGrpSpPr>
          <p:cNvPr id="23558" name="Group 73"/>
          <p:cNvGrpSpPr>
            <a:grpSpLocks/>
          </p:cNvGrpSpPr>
          <p:nvPr/>
        </p:nvGrpSpPr>
        <p:grpSpPr bwMode="auto">
          <a:xfrm>
            <a:off x="5402263" y="3321050"/>
            <a:ext cx="2424112" cy="1876425"/>
            <a:chOff x="3236" y="2397"/>
            <a:chExt cx="1527" cy="1182"/>
          </a:xfrm>
        </p:grpSpPr>
        <p:grpSp>
          <p:nvGrpSpPr>
            <p:cNvPr id="23559" name="Group 76"/>
            <p:cNvGrpSpPr>
              <a:grpSpLocks/>
            </p:cNvGrpSpPr>
            <p:nvPr/>
          </p:nvGrpSpPr>
          <p:grpSpPr bwMode="auto">
            <a:xfrm>
              <a:off x="3435" y="2674"/>
              <a:ext cx="1328" cy="905"/>
              <a:chOff x="4119" y="1171"/>
              <a:chExt cx="1328" cy="905"/>
            </a:xfrm>
          </p:grpSpPr>
          <p:sp>
            <p:nvSpPr>
              <p:cNvPr id="23561" name="Text Box 55"/>
              <p:cNvSpPr txBox="1">
                <a:spLocks noChangeArrowheads="1"/>
              </p:cNvSpPr>
              <p:nvPr/>
            </p:nvSpPr>
            <p:spPr bwMode="auto">
              <a:xfrm>
                <a:off x="4119" y="1845"/>
                <a:ext cx="8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t>R</a:t>
                </a:r>
                <a:r>
                  <a:rPr lang="en-US" altLang="zh-TW" sz="1800" baseline="-25000"/>
                  <a:t>1 </a:t>
                </a:r>
                <a:r>
                  <a:rPr lang="en-US" altLang="zh-TW" sz="1800">
                    <a:sym typeface="Symbol" panose="05050102010706020507" pitchFamily="18" charset="2"/>
                  </a:rPr>
                  <a:t> </a:t>
                </a:r>
                <a:r>
                  <a:rPr lang="en-US" altLang="zh-TW" sz="1800"/>
                  <a:t>R</a:t>
                </a:r>
                <a:r>
                  <a:rPr lang="en-US" altLang="zh-TW" sz="1800" baseline="-25000"/>
                  <a:t>2 </a:t>
                </a:r>
                <a:r>
                  <a:rPr lang="en-US" altLang="zh-TW" sz="1800">
                    <a:sym typeface="Symbol" panose="05050102010706020507" pitchFamily="18" charset="2"/>
                  </a:rPr>
                  <a:t> </a:t>
                </a:r>
                <a:r>
                  <a:rPr lang="en-US" altLang="zh-TW" sz="1800"/>
                  <a:t>R</a:t>
                </a:r>
                <a:r>
                  <a:rPr lang="en-US" altLang="zh-TW" sz="1800" baseline="-25000"/>
                  <a:t>3</a:t>
                </a:r>
              </a:p>
            </p:txBody>
          </p:sp>
          <p:sp>
            <p:nvSpPr>
              <p:cNvPr id="23562" name="Oval 56"/>
              <p:cNvSpPr>
                <a:spLocks noChangeArrowheads="1"/>
              </p:cNvSpPr>
              <p:nvPr/>
            </p:nvSpPr>
            <p:spPr bwMode="auto">
              <a:xfrm>
                <a:off x="4937" y="1171"/>
                <a:ext cx="122" cy="391"/>
              </a:xfrm>
              <a:prstGeom prst="ellipse">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pSp>
            <p:nvGrpSpPr>
              <p:cNvPr id="23563" name="Group 57"/>
              <p:cNvGrpSpPr>
                <a:grpSpLocks/>
              </p:cNvGrpSpPr>
              <p:nvPr/>
            </p:nvGrpSpPr>
            <p:grpSpPr bwMode="auto">
              <a:xfrm>
                <a:off x="4262" y="1235"/>
                <a:ext cx="388" cy="264"/>
                <a:chOff x="2686" y="2017"/>
                <a:chExt cx="388" cy="264"/>
              </a:xfrm>
            </p:grpSpPr>
            <p:sp>
              <p:nvSpPr>
                <p:cNvPr id="23567" name="Freeform 58"/>
                <p:cNvSpPr>
                  <a:spLocks/>
                </p:cNvSpPr>
                <p:nvPr/>
              </p:nvSpPr>
              <p:spPr bwMode="auto">
                <a:xfrm>
                  <a:off x="2712" y="2059"/>
                  <a:ext cx="342" cy="222"/>
                </a:xfrm>
                <a:custGeom>
                  <a:avLst/>
                  <a:gdLst>
                    <a:gd name="T0" fmla="*/ 0 w 685"/>
                    <a:gd name="T1" fmla="*/ 1 h 443"/>
                    <a:gd name="T2" fmla="*/ 0 w 685"/>
                    <a:gd name="T3" fmla="*/ 1 h 443"/>
                    <a:gd name="T4" fmla="*/ 0 w 685"/>
                    <a:gd name="T5" fmla="*/ 1 h 443"/>
                    <a:gd name="T6" fmla="*/ 0 w 685"/>
                    <a:gd name="T7" fmla="*/ 1 h 443"/>
                    <a:gd name="T8" fmla="*/ 0 w 685"/>
                    <a:gd name="T9" fmla="*/ 1 h 443"/>
                    <a:gd name="T10" fmla="*/ 0 w 685"/>
                    <a:gd name="T11" fmla="*/ 1 h 443"/>
                    <a:gd name="T12" fmla="*/ 0 w 685"/>
                    <a:gd name="T13" fmla="*/ 1 h 443"/>
                    <a:gd name="T14" fmla="*/ 0 w 685"/>
                    <a:gd name="T15" fmla="*/ 1 h 443"/>
                    <a:gd name="T16" fmla="*/ 0 w 685"/>
                    <a:gd name="T17" fmla="*/ 1 h 443"/>
                    <a:gd name="T18" fmla="*/ 0 w 685"/>
                    <a:gd name="T19" fmla="*/ 1 h 443"/>
                    <a:gd name="T20" fmla="*/ 0 w 685"/>
                    <a:gd name="T21" fmla="*/ 1 h 443"/>
                    <a:gd name="T22" fmla="*/ 0 w 685"/>
                    <a:gd name="T23" fmla="*/ 1 h 443"/>
                    <a:gd name="T24" fmla="*/ 0 w 685"/>
                    <a:gd name="T25" fmla="*/ 1 h 443"/>
                    <a:gd name="T26" fmla="*/ 0 w 685"/>
                    <a:gd name="T27" fmla="*/ 1 h 443"/>
                    <a:gd name="T28" fmla="*/ 0 w 685"/>
                    <a:gd name="T29" fmla="*/ 1 h 443"/>
                    <a:gd name="T30" fmla="*/ 0 w 685"/>
                    <a:gd name="T31" fmla="*/ 1 h 443"/>
                    <a:gd name="T32" fmla="*/ 0 w 685"/>
                    <a:gd name="T33" fmla="*/ 1 h 443"/>
                    <a:gd name="T34" fmla="*/ 0 w 685"/>
                    <a:gd name="T35" fmla="*/ 1 h 443"/>
                    <a:gd name="T36" fmla="*/ 0 w 685"/>
                    <a:gd name="T37" fmla="*/ 1 h 443"/>
                    <a:gd name="T38" fmla="*/ 0 w 685"/>
                    <a:gd name="T39" fmla="*/ 1 h 443"/>
                    <a:gd name="T40" fmla="*/ 0 w 685"/>
                    <a:gd name="T41" fmla="*/ 1 h 443"/>
                    <a:gd name="T42" fmla="*/ 0 w 685"/>
                    <a:gd name="T43" fmla="*/ 1 h 443"/>
                    <a:gd name="T44" fmla="*/ 0 w 685"/>
                    <a:gd name="T45" fmla="*/ 1 h 443"/>
                    <a:gd name="T46" fmla="*/ 0 w 685"/>
                    <a:gd name="T47" fmla="*/ 1 h 443"/>
                    <a:gd name="T48" fmla="*/ 0 w 685"/>
                    <a:gd name="T49" fmla="*/ 1 h 443"/>
                    <a:gd name="T50" fmla="*/ 0 w 685"/>
                    <a:gd name="T51" fmla="*/ 1 h 443"/>
                    <a:gd name="T52" fmla="*/ 0 w 685"/>
                    <a:gd name="T53" fmla="*/ 1 h 443"/>
                    <a:gd name="T54" fmla="*/ 0 w 685"/>
                    <a:gd name="T55" fmla="*/ 1 h 443"/>
                    <a:gd name="T56" fmla="*/ 0 w 685"/>
                    <a:gd name="T57" fmla="*/ 1 h 443"/>
                    <a:gd name="T58" fmla="*/ 0 w 685"/>
                    <a:gd name="T59" fmla="*/ 1 h 443"/>
                    <a:gd name="T60" fmla="*/ 0 w 685"/>
                    <a:gd name="T61" fmla="*/ 1 h 443"/>
                    <a:gd name="T62" fmla="*/ 0 w 685"/>
                    <a:gd name="T63" fmla="*/ 1 h 44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85"/>
                    <a:gd name="T97" fmla="*/ 0 h 443"/>
                    <a:gd name="T98" fmla="*/ 685 w 685"/>
                    <a:gd name="T99" fmla="*/ 443 h 44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85" h="443">
                      <a:moveTo>
                        <a:pt x="342" y="0"/>
                      </a:moveTo>
                      <a:lnTo>
                        <a:pt x="308" y="1"/>
                      </a:lnTo>
                      <a:lnTo>
                        <a:pt x="273" y="4"/>
                      </a:lnTo>
                      <a:lnTo>
                        <a:pt x="241" y="10"/>
                      </a:lnTo>
                      <a:lnTo>
                        <a:pt x="210" y="17"/>
                      </a:lnTo>
                      <a:lnTo>
                        <a:pt x="180" y="26"/>
                      </a:lnTo>
                      <a:lnTo>
                        <a:pt x="151" y="38"/>
                      </a:lnTo>
                      <a:lnTo>
                        <a:pt x="126" y="50"/>
                      </a:lnTo>
                      <a:lnTo>
                        <a:pt x="100" y="64"/>
                      </a:lnTo>
                      <a:lnTo>
                        <a:pt x="78" y="80"/>
                      </a:lnTo>
                      <a:lnTo>
                        <a:pt x="59" y="98"/>
                      </a:lnTo>
                      <a:lnTo>
                        <a:pt x="42" y="115"/>
                      </a:lnTo>
                      <a:lnTo>
                        <a:pt x="27" y="135"/>
                      </a:lnTo>
                      <a:lnTo>
                        <a:pt x="15" y="155"/>
                      </a:lnTo>
                      <a:lnTo>
                        <a:pt x="7" y="176"/>
                      </a:lnTo>
                      <a:lnTo>
                        <a:pt x="2" y="198"/>
                      </a:lnTo>
                      <a:lnTo>
                        <a:pt x="0" y="221"/>
                      </a:lnTo>
                      <a:lnTo>
                        <a:pt x="2" y="244"/>
                      </a:lnTo>
                      <a:lnTo>
                        <a:pt x="7" y="266"/>
                      </a:lnTo>
                      <a:lnTo>
                        <a:pt x="15" y="287"/>
                      </a:lnTo>
                      <a:lnTo>
                        <a:pt x="27" y="307"/>
                      </a:lnTo>
                      <a:lnTo>
                        <a:pt x="42" y="327"/>
                      </a:lnTo>
                      <a:lnTo>
                        <a:pt x="59" y="345"/>
                      </a:lnTo>
                      <a:lnTo>
                        <a:pt x="78" y="363"/>
                      </a:lnTo>
                      <a:lnTo>
                        <a:pt x="100" y="378"/>
                      </a:lnTo>
                      <a:lnTo>
                        <a:pt x="126" y="393"/>
                      </a:lnTo>
                      <a:lnTo>
                        <a:pt x="151" y="405"/>
                      </a:lnTo>
                      <a:lnTo>
                        <a:pt x="180" y="417"/>
                      </a:lnTo>
                      <a:lnTo>
                        <a:pt x="210" y="426"/>
                      </a:lnTo>
                      <a:lnTo>
                        <a:pt x="241" y="433"/>
                      </a:lnTo>
                      <a:lnTo>
                        <a:pt x="273" y="439"/>
                      </a:lnTo>
                      <a:lnTo>
                        <a:pt x="308" y="442"/>
                      </a:lnTo>
                      <a:lnTo>
                        <a:pt x="342" y="443"/>
                      </a:lnTo>
                      <a:lnTo>
                        <a:pt x="377" y="442"/>
                      </a:lnTo>
                      <a:lnTo>
                        <a:pt x="411" y="439"/>
                      </a:lnTo>
                      <a:lnTo>
                        <a:pt x="444" y="433"/>
                      </a:lnTo>
                      <a:lnTo>
                        <a:pt x="476" y="426"/>
                      </a:lnTo>
                      <a:lnTo>
                        <a:pt x="506" y="417"/>
                      </a:lnTo>
                      <a:lnTo>
                        <a:pt x="533" y="405"/>
                      </a:lnTo>
                      <a:lnTo>
                        <a:pt x="560" y="393"/>
                      </a:lnTo>
                      <a:lnTo>
                        <a:pt x="585" y="378"/>
                      </a:lnTo>
                      <a:lnTo>
                        <a:pt x="607" y="363"/>
                      </a:lnTo>
                      <a:lnTo>
                        <a:pt x="627" y="345"/>
                      </a:lnTo>
                      <a:lnTo>
                        <a:pt x="644" y="327"/>
                      </a:lnTo>
                      <a:lnTo>
                        <a:pt x="659" y="307"/>
                      </a:lnTo>
                      <a:lnTo>
                        <a:pt x="670" y="287"/>
                      </a:lnTo>
                      <a:lnTo>
                        <a:pt x="678" y="266"/>
                      </a:lnTo>
                      <a:lnTo>
                        <a:pt x="683" y="244"/>
                      </a:lnTo>
                      <a:lnTo>
                        <a:pt x="685" y="221"/>
                      </a:lnTo>
                      <a:lnTo>
                        <a:pt x="683" y="198"/>
                      </a:lnTo>
                      <a:lnTo>
                        <a:pt x="678" y="176"/>
                      </a:lnTo>
                      <a:lnTo>
                        <a:pt x="670" y="155"/>
                      </a:lnTo>
                      <a:lnTo>
                        <a:pt x="659" y="135"/>
                      </a:lnTo>
                      <a:lnTo>
                        <a:pt x="644" y="115"/>
                      </a:lnTo>
                      <a:lnTo>
                        <a:pt x="627" y="98"/>
                      </a:lnTo>
                      <a:lnTo>
                        <a:pt x="607" y="80"/>
                      </a:lnTo>
                      <a:lnTo>
                        <a:pt x="585" y="64"/>
                      </a:lnTo>
                      <a:lnTo>
                        <a:pt x="560" y="50"/>
                      </a:lnTo>
                      <a:lnTo>
                        <a:pt x="533" y="38"/>
                      </a:lnTo>
                      <a:lnTo>
                        <a:pt x="506" y="26"/>
                      </a:lnTo>
                      <a:lnTo>
                        <a:pt x="476" y="17"/>
                      </a:lnTo>
                      <a:lnTo>
                        <a:pt x="444" y="10"/>
                      </a:lnTo>
                      <a:lnTo>
                        <a:pt x="411" y="4"/>
                      </a:lnTo>
                      <a:lnTo>
                        <a:pt x="377" y="1"/>
                      </a:lnTo>
                      <a:lnTo>
                        <a:pt x="3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68" name="Freeform 59"/>
                <p:cNvSpPr>
                  <a:spLocks/>
                </p:cNvSpPr>
                <p:nvPr/>
              </p:nvSpPr>
              <p:spPr bwMode="auto">
                <a:xfrm>
                  <a:off x="2732" y="2078"/>
                  <a:ext cx="302" cy="183"/>
                </a:xfrm>
                <a:custGeom>
                  <a:avLst/>
                  <a:gdLst>
                    <a:gd name="T0" fmla="*/ 0 w 605"/>
                    <a:gd name="T1" fmla="*/ 1 h 364"/>
                    <a:gd name="T2" fmla="*/ 0 w 605"/>
                    <a:gd name="T3" fmla="*/ 1 h 364"/>
                    <a:gd name="T4" fmla="*/ 0 w 605"/>
                    <a:gd name="T5" fmla="*/ 1 h 364"/>
                    <a:gd name="T6" fmla="*/ 0 w 605"/>
                    <a:gd name="T7" fmla="*/ 1 h 364"/>
                    <a:gd name="T8" fmla="*/ 0 w 605"/>
                    <a:gd name="T9" fmla="*/ 1 h 364"/>
                    <a:gd name="T10" fmla="*/ 0 w 605"/>
                    <a:gd name="T11" fmla="*/ 1 h 364"/>
                    <a:gd name="T12" fmla="*/ 0 w 605"/>
                    <a:gd name="T13" fmla="*/ 1 h 364"/>
                    <a:gd name="T14" fmla="*/ 0 w 605"/>
                    <a:gd name="T15" fmla="*/ 1 h 364"/>
                    <a:gd name="T16" fmla="*/ 0 w 605"/>
                    <a:gd name="T17" fmla="*/ 1 h 364"/>
                    <a:gd name="T18" fmla="*/ 0 w 605"/>
                    <a:gd name="T19" fmla="*/ 1 h 364"/>
                    <a:gd name="T20" fmla="*/ 0 w 605"/>
                    <a:gd name="T21" fmla="*/ 1 h 364"/>
                    <a:gd name="T22" fmla="*/ 0 w 605"/>
                    <a:gd name="T23" fmla="*/ 1 h 364"/>
                    <a:gd name="T24" fmla="*/ 0 w 605"/>
                    <a:gd name="T25" fmla="*/ 1 h 364"/>
                    <a:gd name="T26" fmla="*/ 0 w 605"/>
                    <a:gd name="T27" fmla="*/ 1 h 364"/>
                    <a:gd name="T28" fmla="*/ 0 w 605"/>
                    <a:gd name="T29" fmla="*/ 1 h 364"/>
                    <a:gd name="T30" fmla="*/ 0 w 605"/>
                    <a:gd name="T31" fmla="*/ 1 h 364"/>
                    <a:gd name="T32" fmla="*/ 0 w 605"/>
                    <a:gd name="T33" fmla="*/ 1 h 364"/>
                    <a:gd name="T34" fmla="*/ 0 w 605"/>
                    <a:gd name="T35" fmla="*/ 1 h 364"/>
                    <a:gd name="T36" fmla="*/ 0 w 605"/>
                    <a:gd name="T37" fmla="*/ 1 h 364"/>
                    <a:gd name="T38" fmla="*/ 0 w 605"/>
                    <a:gd name="T39" fmla="*/ 1 h 364"/>
                    <a:gd name="T40" fmla="*/ 0 w 605"/>
                    <a:gd name="T41" fmla="*/ 1 h 364"/>
                    <a:gd name="T42" fmla="*/ 0 w 605"/>
                    <a:gd name="T43" fmla="*/ 1 h 364"/>
                    <a:gd name="T44" fmla="*/ 0 w 605"/>
                    <a:gd name="T45" fmla="*/ 1 h 364"/>
                    <a:gd name="T46" fmla="*/ 0 w 605"/>
                    <a:gd name="T47" fmla="*/ 1 h 364"/>
                    <a:gd name="T48" fmla="*/ 0 w 605"/>
                    <a:gd name="T49" fmla="*/ 1 h 364"/>
                    <a:gd name="T50" fmla="*/ 0 w 605"/>
                    <a:gd name="T51" fmla="*/ 1 h 364"/>
                    <a:gd name="T52" fmla="*/ 0 w 605"/>
                    <a:gd name="T53" fmla="*/ 1 h 364"/>
                    <a:gd name="T54" fmla="*/ 0 w 605"/>
                    <a:gd name="T55" fmla="*/ 1 h 364"/>
                    <a:gd name="T56" fmla="*/ 0 w 605"/>
                    <a:gd name="T57" fmla="*/ 1 h 364"/>
                    <a:gd name="T58" fmla="*/ 0 w 605"/>
                    <a:gd name="T59" fmla="*/ 1 h 364"/>
                    <a:gd name="T60" fmla="*/ 0 w 605"/>
                    <a:gd name="T61" fmla="*/ 1 h 364"/>
                    <a:gd name="T62" fmla="*/ 0 w 605"/>
                    <a:gd name="T63" fmla="*/ 1 h 36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05"/>
                    <a:gd name="T97" fmla="*/ 0 h 364"/>
                    <a:gd name="T98" fmla="*/ 605 w 605"/>
                    <a:gd name="T99" fmla="*/ 364 h 36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05" h="364">
                      <a:moveTo>
                        <a:pt x="0" y="182"/>
                      </a:moveTo>
                      <a:lnTo>
                        <a:pt x="2" y="164"/>
                      </a:lnTo>
                      <a:lnTo>
                        <a:pt x="6" y="145"/>
                      </a:lnTo>
                      <a:lnTo>
                        <a:pt x="14" y="128"/>
                      </a:lnTo>
                      <a:lnTo>
                        <a:pt x="25" y="112"/>
                      </a:lnTo>
                      <a:lnTo>
                        <a:pt x="37" y="96"/>
                      </a:lnTo>
                      <a:lnTo>
                        <a:pt x="52" y="81"/>
                      </a:lnTo>
                      <a:lnTo>
                        <a:pt x="70" y="67"/>
                      </a:lnTo>
                      <a:lnTo>
                        <a:pt x="89" y="53"/>
                      </a:lnTo>
                      <a:lnTo>
                        <a:pt x="111" y="41"/>
                      </a:lnTo>
                      <a:lnTo>
                        <a:pt x="134" y="31"/>
                      </a:lnTo>
                      <a:lnTo>
                        <a:pt x="158" y="22"/>
                      </a:lnTo>
                      <a:lnTo>
                        <a:pt x="185" y="14"/>
                      </a:lnTo>
                      <a:lnTo>
                        <a:pt x="212" y="8"/>
                      </a:lnTo>
                      <a:lnTo>
                        <a:pt x="241" y="3"/>
                      </a:lnTo>
                      <a:lnTo>
                        <a:pt x="271" y="1"/>
                      </a:lnTo>
                      <a:lnTo>
                        <a:pt x="302" y="0"/>
                      </a:lnTo>
                      <a:lnTo>
                        <a:pt x="333" y="1"/>
                      </a:lnTo>
                      <a:lnTo>
                        <a:pt x="363" y="3"/>
                      </a:lnTo>
                      <a:lnTo>
                        <a:pt x="392" y="8"/>
                      </a:lnTo>
                      <a:lnTo>
                        <a:pt x="420" y="14"/>
                      </a:lnTo>
                      <a:lnTo>
                        <a:pt x="446" y="22"/>
                      </a:lnTo>
                      <a:lnTo>
                        <a:pt x="471" y="31"/>
                      </a:lnTo>
                      <a:lnTo>
                        <a:pt x="494" y="41"/>
                      </a:lnTo>
                      <a:lnTo>
                        <a:pt x="516" y="53"/>
                      </a:lnTo>
                      <a:lnTo>
                        <a:pt x="536" y="67"/>
                      </a:lnTo>
                      <a:lnTo>
                        <a:pt x="553" y="81"/>
                      </a:lnTo>
                      <a:lnTo>
                        <a:pt x="568" y="96"/>
                      </a:lnTo>
                      <a:lnTo>
                        <a:pt x="581" y="112"/>
                      </a:lnTo>
                      <a:lnTo>
                        <a:pt x="591" y="128"/>
                      </a:lnTo>
                      <a:lnTo>
                        <a:pt x="599" y="145"/>
                      </a:lnTo>
                      <a:lnTo>
                        <a:pt x="604" y="164"/>
                      </a:lnTo>
                      <a:lnTo>
                        <a:pt x="605" y="182"/>
                      </a:lnTo>
                      <a:lnTo>
                        <a:pt x="604" y="200"/>
                      </a:lnTo>
                      <a:lnTo>
                        <a:pt x="599" y="219"/>
                      </a:lnTo>
                      <a:lnTo>
                        <a:pt x="591" y="236"/>
                      </a:lnTo>
                      <a:lnTo>
                        <a:pt x="581" y="252"/>
                      </a:lnTo>
                      <a:lnTo>
                        <a:pt x="568" y="268"/>
                      </a:lnTo>
                      <a:lnTo>
                        <a:pt x="553" y="283"/>
                      </a:lnTo>
                      <a:lnTo>
                        <a:pt x="536" y="297"/>
                      </a:lnTo>
                      <a:lnTo>
                        <a:pt x="516" y="311"/>
                      </a:lnTo>
                      <a:lnTo>
                        <a:pt x="494" y="323"/>
                      </a:lnTo>
                      <a:lnTo>
                        <a:pt x="471" y="333"/>
                      </a:lnTo>
                      <a:lnTo>
                        <a:pt x="446" y="342"/>
                      </a:lnTo>
                      <a:lnTo>
                        <a:pt x="420" y="350"/>
                      </a:lnTo>
                      <a:lnTo>
                        <a:pt x="392" y="356"/>
                      </a:lnTo>
                      <a:lnTo>
                        <a:pt x="363" y="361"/>
                      </a:lnTo>
                      <a:lnTo>
                        <a:pt x="333" y="363"/>
                      </a:lnTo>
                      <a:lnTo>
                        <a:pt x="302" y="364"/>
                      </a:lnTo>
                      <a:lnTo>
                        <a:pt x="271" y="363"/>
                      </a:lnTo>
                      <a:lnTo>
                        <a:pt x="241" y="361"/>
                      </a:lnTo>
                      <a:lnTo>
                        <a:pt x="212" y="356"/>
                      </a:lnTo>
                      <a:lnTo>
                        <a:pt x="185" y="350"/>
                      </a:lnTo>
                      <a:lnTo>
                        <a:pt x="158" y="342"/>
                      </a:lnTo>
                      <a:lnTo>
                        <a:pt x="134" y="333"/>
                      </a:lnTo>
                      <a:lnTo>
                        <a:pt x="111" y="323"/>
                      </a:lnTo>
                      <a:lnTo>
                        <a:pt x="89" y="311"/>
                      </a:lnTo>
                      <a:lnTo>
                        <a:pt x="70" y="297"/>
                      </a:lnTo>
                      <a:lnTo>
                        <a:pt x="52" y="283"/>
                      </a:lnTo>
                      <a:lnTo>
                        <a:pt x="37" y="268"/>
                      </a:lnTo>
                      <a:lnTo>
                        <a:pt x="25" y="252"/>
                      </a:lnTo>
                      <a:lnTo>
                        <a:pt x="14" y="236"/>
                      </a:lnTo>
                      <a:lnTo>
                        <a:pt x="6" y="219"/>
                      </a:lnTo>
                      <a:lnTo>
                        <a:pt x="2" y="200"/>
                      </a:lnTo>
                      <a:lnTo>
                        <a:pt x="0" y="1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69" name="Freeform 60"/>
                <p:cNvSpPr>
                  <a:spLocks/>
                </p:cNvSpPr>
                <p:nvPr/>
              </p:nvSpPr>
              <p:spPr bwMode="auto">
                <a:xfrm>
                  <a:off x="2787" y="2073"/>
                  <a:ext cx="188" cy="189"/>
                </a:xfrm>
                <a:custGeom>
                  <a:avLst/>
                  <a:gdLst>
                    <a:gd name="T0" fmla="*/ 0 w 377"/>
                    <a:gd name="T1" fmla="*/ 1 h 378"/>
                    <a:gd name="T2" fmla="*/ 0 w 377"/>
                    <a:gd name="T3" fmla="*/ 1 h 378"/>
                    <a:gd name="T4" fmla="*/ 0 w 377"/>
                    <a:gd name="T5" fmla="*/ 1 h 378"/>
                    <a:gd name="T6" fmla="*/ 0 w 377"/>
                    <a:gd name="T7" fmla="*/ 1 h 378"/>
                    <a:gd name="T8" fmla="*/ 0 w 377"/>
                    <a:gd name="T9" fmla="*/ 1 h 378"/>
                    <a:gd name="T10" fmla="*/ 0 w 377"/>
                    <a:gd name="T11" fmla="*/ 1 h 378"/>
                    <a:gd name="T12" fmla="*/ 0 w 377"/>
                    <a:gd name="T13" fmla="*/ 1 h 378"/>
                    <a:gd name="T14" fmla="*/ 0 w 377"/>
                    <a:gd name="T15" fmla="*/ 1 h 378"/>
                    <a:gd name="T16" fmla="*/ 0 w 377"/>
                    <a:gd name="T17" fmla="*/ 1 h 378"/>
                    <a:gd name="T18" fmla="*/ 0 w 377"/>
                    <a:gd name="T19" fmla="*/ 1 h 378"/>
                    <a:gd name="T20" fmla="*/ 0 w 377"/>
                    <a:gd name="T21" fmla="*/ 1 h 378"/>
                    <a:gd name="T22" fmla="*/ 0 w 377"/>
                    <a:gd name="T23" fmla="*/ 1 h 378"/>
                    <a:gd name="T24" fmla="*/ 0 w 377"/>
                    <a:gd name="T25" fmla="*/ 1 h 378"/>
                    <a:gd name="T26" fmla="*/ 0 w 377"/>
                    <a:gd name="T27" fmla="*/ 1 h 378"/>
                    <a:gd name="T28" fmla="*/ 0 w 377"/>
                    <a:gd name="T29" fmla="*/ 1 h 378"/>
                    <a:gd name="T30" fmla="*/ 0 w 377"/>
                    <a:gd name="T31" fmla="*/ 1 h 378"/>
                    <a:gd name="T32" fmla="*/ 0 w 377"/>
                    <a:gd name="T33" fmla="*/ 1 h 378"/>
                    <a:gd name="T34" fmla="*/ 0 w 377"/>
                    <a:gd name="T35" fmla="*/ 1 h 378"/>
                    <a:gd name="T36" fmla="*/ 0 w 377"/>
                    <a:gd name="T37" fmla="*/ 1 h 378"/>
                    <a:gd name="T38" fmla="*/ 0 w 377"/>
                    <a:gd name="T39" fmla="*/ 1 h 378"/>
                    <a:gd name="T40" fmla="*/ 0 w 377"/>
                    <a:gd name="T41" fmla="*/ 1 h 378"/>
                    <a:gd name="T42" fmla="*/ 0 w 377"/>
                    <a:gd name="T43" fmla="*/ 1 h 378"/>
                    <a:gd name="T44" fmla="*/ 0 w 377"/>
                    <a:gd name="T45" fmla="*/ 1 h 378"/>
                    <a:gd name="T46" fmla="*/ 0 w 377"/>
                    <a:gd name="T47" fmla="*/ 1 h 378"/>
                    <a:gd name="T48" fmla="*/ 0 w 377"/>
                    <a:gd name="T49" fmla="*/ 1 h 378"/>
                    <a:gd name="T50" fmla="*/ 0 w 377"/>
                    <a:gd name="T51" fmla="*/ 1 h 378"/>
                    <a:gd name="T52" fmla="*/ 0 w 377"/>
                    <a:gd name="T53" fmla="*/ 1 h 378"/>
                    <a:gd name="T54" fmla="*/ 0 w 377"/>
                    <a:gd name="T55" fmla="*/ 1 h 378"/>
                    <a:gd name="T56" fmla="*/ 0 w 377"/>
                    <a:gd name="T57" fmla="*/ 1 h 378"/>
                    <a:gd name="T58" fmla="*/ 0 w 377"/>
                    <a:gd name="T59" fmla="*/ 1 h 378"/>
                    <a:gd name="T60" fmla="*/ 0 w 377"/>
                    <a:gd name="T61" fmla="*/ 1 h 378"/>
                    <a:gd name="T62" fmla="*/ 0 w 377"/>
                    <a:gd name="T63" fmla="*/ 1 h 3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77"/>
                    <a:gd name="T97" fmla="*/ 0 h 378"/>
                    <a:gd name="T98" fmla="*/ 377 w 377"/>
                    <a:gd name="T99" fmla="*/ 378 h 37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77" h="378">
                      <a:moveTo>
                        <a:pt x="0" y="189"/>
                      </a:moveTo>
                      <a:lnTo>
                        <a:pt x="1" y="209"/>
                      </a:lnTo>
                      <a:lnTo>
                        <a:pt x="3" y="227"/>
                      </a:lnTo>
                      <a:lnTo>
                        <a:pt x="8" y="246"/>
                      </a:lnTo>
                      <a:lnTo>
                        <a:pt x="15" y="263"/>
                      </a:lnTo>
                      <a:lnTo>
                        <a:pt x="23" y="279"/>
                      </a:lnTo>
                      <a:lnTo>
                        <a:pt x="32" y="294"/>
                      </a:lnTo>
                      <a:lnTo>
                        <a:pt x="44" y="309"/>
                      </a:lnTo>
                      <a:lnTo>
                        <a:pt x="55" y="323"/>
                      </a:lnTo>
                      <a:lnTo>
                        <a:pt x="69" y="335"/>
                      </a:lnTo>
                      <a:lnTo>
                        <a:pt x="83" y="346"/>
                      </a:lnTo>
                      <a:lnTo>
                        <a:pt x="99" y="355"/>
                      </a:lnTo>
                      <a:lnTo>
                        <a:pt x="115" y="363"/>
                      </a:lnTo>
                      <a:lnTo>
                        <a:pt x="132" y="370"/>
                      </a:lnTo>
                      <a:lnTo>
                        <a:pt x="150" y="375"/>
                      </a:lnTo>
                      <a:lnTo>
                        <a:pt x="169" y="377"/>
                      </a:lnTo>
                      <a:lnTo>
                        <a:pt x="188" y="378"/>
                      </a:lnTo>
                      <a:lnTo>
                        <a:pt x="207" y="377"/>
                      </a:lnTo>
                      <a:lnTo>
                        <a:pt x="226" y="375"/>
                      </a:lnTo>
                      <a:lnTo>
                        <a:pt x="244" y="370"/>
                      </a:lnTo>
                      <a:lnTo>
                        <a:pt x="261" y="363"/>
                      </a:lnTo>
                      <a:lnTo>
                        <a:pt x="278" y="355"/>
                      </a:lnTo>
                      <a:lnTo>
                        <a:pt x="294" y="346"/>
                      </a:lnTo>
                      <a:lnTo>
                        <a:pt x="307" y="335"/>
                      </a:lnTo>
                      <a:lnTo>
                        <a:pt x="321" y="323"/>
                      </a:lnTo>
                      <a:lnTo>
                        <a:pt x="334" y="309"/>
                      </a:lnTo>
                      <a:lnTo>
                        <a:pt x="344" y="294"/>
                      </a:lnTo>
                      <a:lnTo>
                        <a:pt x="354" y="279"/>
                      </a:lnTo>
                      <a:lnTo>
                        <a:pt x="362" y="263"/>
                      </a:lnTo>
                      <a:lnTo>
                        <a:pt x="369" y="246"/>
                      </a:lnTo>
                      <a:lnTo>
                        <a:pt x="373" y="227"/>
                      </a:lnTo>
                      <a:lnTo>
                        <a:pt x="375" y="209"/>
                      </a:lnTo>
                      <a:lnTo>
                        <a:pt x="377" y="189"/>
                      </a:lnTo>
                      <a:lnTo>
                        <a:pt x="375" y="170"/>
                      </a:lnTo>
                      <a:lnTo>
                        <a:pt x="373" y="151"/>
                      </a:lnTo>
                      <a:lnTo>
                        <a:pt x="369" y="133"/>
                      </a:lnTo>
                      <a:lnTo>
                        <a:pt x="362" y="116"/>
                      </a:lnTo>
                      <a:lnTo>
                        <a:pt x="354" y="100"/>
                      </a:lnTo>
                      <a:lnTo>
                        <a:pt x="344" y="85"/>
                      </a:lnTo>
                      <a:lnTo>
                        <a:pt x="334" y="70"/>
                      </a:lnTo>
                      <a:lnTo>
                        <a:pt x="321" y="56"/>
                      </a:lnTo>
                      <a:lnTo>
                        <a:pt x="307" y="44"/>
                      </a:lnTo>
                      <a:lnTo>
                        <a:pt x="294" y="33"/>
                      </a:lnTo>
                      <a:lnTo>
                        <a:pt x="278" y="23"/>
                      </a:lnTo>
                      <a:lnTo>
                        <a:pt x="261" y="15"/>
                      </a:lnTo>
                      <a:lnTo>
                        <a:pt x="244" y="8"/>
                      </a:lnTo>
                      <a:lnTo>
                        <a:pt x="226" y="4"/>
                      </a:lnTo>
                      <a:lnTo>
                        <a:pt x="207" y="2"/>
                      </a:lnTo>
                      <a:lnTo>
                        <a:pt x="188" y="0"/>
                      </a:lnTo>
                      <a:lnTo>
                        <a:pt x="169" y="2"/>
                      </a:lnTo>
                      <a:lnTo>
                        <a:pt x="150" y="4"/>
                      </a:lnTo>
                      <a:lnTo>
                        <a:pt x="132" y="8"/>
                      </a:lnTo>
                      <a:lnTo>
                        <a:pt x="115" y="15"/>
                      </a:lnTo>
                      <a:lnTo>
                        <a:pt x="99" y="23"/>
                      </a:lnTo>
                      <a:lnTo>
                        <a:pt x="83" y="33"/>
                      </a:lnTo>
                      <a:lnTo>
                        <a:pt x="69" y="44"/>
                      </a:lnTo>
                      <a:lnTo>
                        <a:pt x="55" y="56"/>
                      </a:lnTo>
                      <a:lnTo>
                        <a:pt x="44" y="70"/>
                      </a:lnTo>
                      <a:lnTo>
                        <a:pt x="32" y="85"/>
                      </a:lnTo>
                      <a:lnTo>
                        <a:pt x="23" y="100"/>
                      </a:lnTo>
                      <a:lnTo>
                        <a:pt x="15" y="116"/>
                      </a:lnTo>
                      <a:lnTo>
                        <a:pt x="8" y="133"/>
                      </a:lnTo>
                      <a:lnTo>
                        <a:pt x="3" y="151"/>
                      </a:lnTo>
                      <a:lnTo>
                        <a:pt x="1" y="170"/>
                      </a:lnTo>
                      <a:lnTo>
                        <a:pt x="0" y="1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70" name="Freeform 61"/>
                <p:cNvSpPr>
                  <a:spLocks/>
                </p:cNvSpPr>
                <p:nvPr/>
              </p:nvSpPr>
              <p:spPr bwMode="auto">
                <a:xfrm>
                  <a:off x="2811" y="2097"/>
                  <a:ext cx="140" cy="140"/>
                </a:xfrm>
                <a:custGeom>
                  <a:avLst/>
                  <a:gdLst>
                    <a:gd name="T0" fmla="*/ 0 w 280"/>
                    <a:gd name="T1" fmla="*/ 0 h 281"/>
                    <a:gd name="T2" fmla="*/ 1 w 280"/>
                    <a:gd name="T3" fmla="*/ 0 h 281"/>
                    <a:gd name="T4" fmla="*/ 1 w 280"/>
                    <a:gd name="T5" fmla="*/ 0 h 281"/>
                    <a:gd name="T6" fmla="*/ 1 w 280"/>
                    <a:gd name="T7" fmla="*/ 0 h 281"/>
                    <a:gd name="T8" fmla="*/ 1 w 280"/>
                    <a:gd name="T9" fmla="*/ 0 h 281"/>
                    <a:gd name="T10" fmla="*/ 1 w 280"/>
                    <a:gd name="T11" fmla="*/ 0 h 281"/>
                    <a:gd name="T12" fmla="*/ 1 w 280"/>
                    <a:gd name="T13" fmla="*/ 0 h 281"/>
                    <a:gd name="T14" fmla="*/ 1 w 280"/>
                    <a:gd name="T15" fmla="*/ 0 h 281"/>
                    <a:gd name="T16" fmla="*/ 1 w 280"/>
                    <a:gd name="T17" fmla="*/ 0 h 281"/>
                    <a:gd name="T18" fmla="*/ 1 w 280"/>
                    <a:gd name="T19" fmla="*/ 0 h 281"/>
                    <a:gd name="T20" fmla="*/ 1 w 280"/>
                    <a:gd name="T21" fmla="*/ 0 h 281"/>
                    <a:gd name="T22" fmla="*/ 1 w 280"/>
                    <a:gd name="T23" fmla="*/ 0 h 281"/>
                    <a:gd name="T24" fmla="*/ 1 w 280"/>
                    <a:gd name="T25" fmla="*/ 0 h 281"/>
                    <a:gd name="T26" fmla="*/ 1 w 280"/>
                    <a:gd name="T27" fmla="*/ 0 h 281"/>
                    <a:gd name="T28" fmla="*/ 1 w 280"/>
                    <a:gd name="T29" fmla="*/ 0 h 281"/>
                    <a:gd name="T30" fmla="*/ 1 w 280"/>
                    <a:gd name="T31" fmla="*/ 0 h 281"/>
                    <a:gd name="T32" fmla="*/ 1 w 280"/>
                    <a:gd name="T33" fmla="*/ 0 h 281"/>
                    <a:gd name="T34" fmla="*/ 1 w 280"/>
                    <a:gd name="T35" fmla="*/ 0 h 281"/>
                    <a:gd name="T36" fmla="*/ 1 w 280"/>
                    <a:gd name="T37" fmla="*/ 0 h 281"/>
                    <a:gd name="T38" fmla="*/ 1 w 280"/>
                    <a:gd name="T39" fmla="*/ 0 h 281"/>
                    <a:gd name="T40" fmla="*/ 1 w 280"/>
                    <a:gd name="T41" fmla="*/ 0 h 281"/>
                    <a:gd name="T42" fmla="*/ 1 w 280"/>
                    <a:gd name="T43" fmla="*/ 0 h 281"/>
                    <a:gd name="T44" fmla="*/ 1 w 280"/>
                    <a:gd name="T45" fmla="*/ 0 h 281"/>
                    <a:gd name="T46" fmla="*/ 1 w 280"/>
                    <a:gd name="T47" fmla="*/ 0 h 281"/>
                    <a:gd name="T48" fmla="*/ 1 w 280"/>
                    <a:gd name="T49" fmla="*/ 0 h 281"/>
                    <a:gd name="T50" fmla="*/ 1 w 280"/>
                    <a:gd name="T51" fmla="*/ 0 h 281"/>
                    <a:gd name="T52" fmla="*/ 1 w 280"/>
                    <a:gd name="T53" fmla="*/ 0 h 281"/>
                    <a:gd name="T54" fmla="*/ 1 w 280"/>
                    <a:gd name="T55" fmla="*/ 0 h 281"/>
                    <a:gd name="T56" fmla="*/ 1 w 280"/>
                    <a:gd name="T57" fmla="*/ 0 h 281"/>
                    <a:gd name="T58" fmla="*/ 1 w 280"/>
                    <a:gd name="T59" fmla="*/ 0 h 281"/>
                    <a:gd name="T60" fmla="*/ 1 w 280"/>
                    <a:gd name="T61" fmla="*/ 0 h 281"/>
                    <a:gd name="T62" fmla="*/ 1 w 280"/>
                    <a:gd name="T63" fmla="*/ 0 h 281"/>
                    <a:gd name="T64" fmla="*/ 0 w 280"/>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80"/>
                    <a:gd name="T100" fmla="*/ 0 h 281"/>
                    <a:gd name="T101" fmla="*/ 280 w 280"/>
                    <a:gd name="T102" fmla="*/ 281 h 2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80" h="281">
                      <a:moveTo>
                        <a:pt x="0" y="140"/>
                      </a:moveTo>
                      <a:lnTo>
                        <a:pt x="3" y="113"/>
                      </a:lnTo>
                      <a:lnTo>
                        <a:pt x="11" y="86"/>
                      </a:lnTo>
                      <a:lnTo>
                        <a:pt x="25" y="62"/>
                      </a:lnTo>
                      <a:lnTo>
                        <a:pt x="41" y="41"/>
                      </a:lnTo>
                      <a:lnTo>
                        <a:pt x="61" y="24"/>
                      </a:lnTo>
                      <a:lnTo>
                        <a:pt x="86" y="11"/>
                      </a:lnTo>
                      <a:lnTo>
                        <a:pt x="112" y="2"/>
                      </a:lnTo>
                      <a:lnTo>
                        <a:pt x="140" y="0"/>
                      </a:lnTo>
                      <a:lnTo>
                        <a:pt x="169" y="2"/>
                      </a:lnTo>
                      <a:lnTo>
                        <a:pt x="195" y="11"/>
                      </a:lnTo>
                      <a:lnTo>
                        <a:pt x="218" y="24"/>
                      </a:lnTo>
                      <a:lnTo>
                        <a:pt x="240" y="41"/>
                      </a:lnTo>
                      <a:lnTo>
                        <a:pt x="256" y="62"/>
                      </a:lnTo>
                      <a:lnTo>
                        <a:pt x="270" y="86"/>
                      </a:lnTo>
                      <a:lnTo>
                        <a:pt x="278" y="113"/>
                      </a:lnTo>
                      <a:lnTo>
                        <a:pt x="280" y="140"/>
                      </a:lnTo>
                      <a:lnTo>
                        <a:pt x="278" y="168"/>
                      </a:lnTo>
                      <a:lnTo>
                        <a:pt x="270" y="195"/>
                      </a:lnTo>
                      <a:lnTo>
                        <a:pt x="256" y="219"/>
                      </a:lnTo>
                      <a:lnTo>
                        <a:pt x="240" y="240"/>
                      </a:lnTo>
                      <a:lnTo>
                        <a:pt x="218" y="257"/>
                      </a:lnTo>
                      <a:lnTo>
                        <a:pt x="195" y="269"/>
                      </a:lnTo>
                      <a:lnTo>
                        <a:pt x="169" y="279"/>
                      </a:lnTo>
                      <a:lnTo>
                        <a:pt x="140" y="281"/>
                      </a:lnTo>
                      <a:lnTo>
                        <a:pt x="112" y="279"/>
                      </a:lnTo>
                      <a:lnTo>
                        <a:pt x="86" y="269"/>
                      </a:lnTo>
                      <a:lnTo>
                        <a:pt x="61" y="257"/>
                      </a:lnTo>
                      <a:lnTo>
                        <a:pt x="41" y="240"/>
                      </a:lnTo>
                      <a:lnTo>
                        <a:pt x="25" y="219"/>
                      </a:lnTo>
                      <a:lnTo>
                        <a:pt x="11" y="195"/>
                      </a:lnTo>
                      <a:lnTo>
                        <a:pt x="3" y="168"/>
                      </a:lnTo>
                      <a:lnTo>
                        <a:pt x="0" y="140"/>
                      </a:lnTo>
                      <a:close/>
                    </a:path>
                  </a:pathLst>
                </a:custGeom>
                <a:solidFill>
                  <a:srgbClr val="93B2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71" name="Freeform 62"/>
                <p:cNvSpPr>
                  <a:spLocks/>
                </p:cNvSpPr>
                <p:nvPr/>
              </p:nvSpPr>
              <p:spPr bwMode="auto">
                <a:xfrm>
                  <a:off x="2832" y="2118"/>
                  <a:ext cx="98" cy="98"/>
                </a:xfrm>
                <a:custGeom>
                  <a:avLst/>
                  <a:gdLst>
                    <a:gd name="T0" fmla="*/ 0 w 197"/>
                    <a:gd name="T1" fmla="*/ 1 h 196"/>
                    <a:gd name="T2" fmla="*/ 0 w 197"/>
                    <a:gd name="T3" fmla="*/ 1 h 196"/>
                    <a:gd name="T4" fmla="*/ 0 w 197"/>
                    <a:gd name="T5" fmla="*/ 1 h 196"/>
                    <a:gd name="T6" fmla="*/ 0 w 197"/>
                    <a:gd name="T7" fmla="*/ 1 h 196"/>
                    <a:gd name="T8" fmla="*/ 0 w 197"/>
                    <a:gd name="T9" fmla="*/ 1 h 196"/>
                    <a:gd name="T10" fmla="*/ 0 w 197"/>
                    <a:gd name="T11" fmla="*/ 1 h 196"/>
                    <a:gd name="T12" fmla="*/ 0 w 197"/>
                    <a:gd name="T13" fmla="*/ 1 h 196"/>
                    <a:gd name="T14" fmla="*/ 0 w 197"/>
                    <a:gd name="T15" fmla="*/ 1 h 196"/>
                    <a:gd name="T16" fmla="*/ 0 w 197"/>
                    <a:gd name="T17" fmla="*/ 0 h 196"/>
                    <a:gd name="T18" fmla="*/ 0 w 197"/>
                    <a:gd name="T19" fmla="*/ 1 h 196"/>
                    <a:gd name="T20" fmla="*/ 0 w 197"/>
                    <a:gd name="T21" fmla="*/ 1 h 196"/>
                    <a:gd name="T22" fmla="*/ 0 w 197"/>
                    <a:gd name="T23" fmla="*/ 1 h 196"/>
                    <a:gd name="T24" fmla="*/ 0 w 197"/>
                    <a:gd name="T25" fmla="*/ 1 h 196"/>
                    <a:gd name="T26" fmla="*/ 0 w 197"/>
                    <a:gd name="T27" fmla="*/ 1 h 196"/>
                    <a:gd name="T28" fmla="*/ 0 w 197"/>
                    <a:gd name="T29" fmla="*/ 1 h 196"/>
                    <a:gd name="T30" fmla="*/ 0 w 197"/>
                    <a:gd name="T31" fmla="*/ 1 h 196"/>
                    <a:gd name="T32" fmla="*/ 0 w 197"/>
                    <a:gd name="T33" fmla="*/ 1 h 196"/>
                    <a:gd name="T34" fmla="*/ 0 w 197"/>
                    <a:gd name="T35" fmla="*/ 1 h 196"/>
                    <a:gd name="T36" fmla="*/ 0 w 197"/>
                    <a:gd name="T37" fmla="*/ 1 h 196"/>
                    <a:gd name="T38" fmla="*/ 0 w 197"/>
                    <a:gd name="T39" fmla="*/ 1 h 196"/>
                    <a:gd name="T40" fmla="*/ 0 w 197"/>
                    <a:gd name="T41" fmla="*/ 1 h 196"/>
                    <a:gd name="T42" fmla="*/ 0 w 197"/>
                    <a:gd name="T43" fmla="*/ 1 h 196"/>
                    <a:gd name="T44" fmla="*/ 0 w 197"/>
                    <a:gd name="T45" fmla="*/ 1 h 196"/>
                    <a:gd name="T46" fmla="*/ 0 w 197"/>
                    <a:gd name="T47" fmla="*/ 1 h 196"/>
                    <a:gd name="T48" fmla="*/ 0 w 197"/>
                    <a:gd name="T49" fmla="*/ 1 h 196"/>
                    <a:gd name="T50" fmla="*/ 0 w 197"/>
                    <a:gd name="T51" fmla="*/ 1 h 196"/>
                    <a:gd name="T52" fmla="*/ 0 w 197"/>
                    <a:gd name="T53" fmla="*/ 1 h 196"/>
                    <a:gd name="T54" fmla="*/ 0 w 197"/>
                    <a:gd name="T55" fmla="*/ 1 h 196"/>
                    <a:gd name="T56" fmla="*/ 0 w 197"/>
                    <a:gd name="T57" fmla="*/ 1 h 196"/>
                    <a:gd name="T58" fmla="*/ 0 w 197"/>
                    <a:gd name="T59" fmla="*/ 1 h 196"/>
                    <a:gd name="T60" fmla="*/ 0 w 197"/>
                    <a:gd name="T61" fmla="*/ 1 h 196"/>
                    <a:gd name="T62" fmla="*/ 0 w 197"/>
                    <a:gd name="T63" fmla="*/ 1 h 196"/>
                    <a:gd name="T64" fmla="*/ 0 w 197"/>
                    <a:gd name="T65" fmla="*/ 1 h 1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7"/>
                    <a:gd name="T100" fmla="*/ 0 h 196"/>
                    <a:gd name="T101" fmla="*/ 197 w 197"/>
                    <a:gd name="T102" fmla="*/ 196 h 1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7" h="196">
                      <a:moveTo>
                        <a:pt x="0" y="98"/>
                      </a:moveTo>
                      <a:lnTo>
                        <a:pt x="2" y="79"/>
                      </a:lnTo>
                      <a:lnTo>
                        <a:pt x="8" y="59"/>
                      </a:lnTo>
                      <a:lnTo>
                        <a:pt x="17" y="43"/>
                      </a:lnTo>
                      <a:lnTo>
                        <a:pt x="29" y="28"/>
                      </a:lnTo>
                      <a:lnTo>
                        <a:pt x="44" y="17"/>
                      </a:lnTo>
                      <a:lnTo>
                        <a:pt x="60" y="9"/>
                      </a:lnTo>
                      <a:lnTo>
                        <a:pt x="78" y="3"/>
                      </a:lnTo>
                      <a:lnTo>
                        <a:pt x="98" y="0"/>
                      </a:lnTo>
                      <a:lnTo>
                        <a:pt x="117" y="3"/>
                      </a:lnTo>
                      <a:lnTo>
                        <a:pt x="136" y="9"/>
                      </a:lnTo>
                      <a:lnTo>
                        <a:pt x="153" y="17"/>
                      </a:lnTo>
                      <a:lnTo>
                        <a:pt x="168" y="28"/>
                      </a:lnTo>
                      <a:lnTo>
                        <a:pt x="179" y="43"/>
                      </a:lnTo>
                      <a:lnTo>
                        <a:pt x="189" y="59"/>
                      </a:lnTo>
                      <a:lnTo>
                        <a:pt x="194" y="79"/>
                      </a:lnTo>
                      <a:lnTo>
                        <a:pt x="197" y="98"/>
                      </a:lnTo>
                      <a:lnTo>
                        <a:pt x="194" y="118"/>
                      </a:lnTo>
                      <a:lnTo>
                        <a:pt x="189" y="136"/>
                      </a:lnTo>
                      <a:lnTo>
                        <a:pt x="179" y="154"/>
                      </a:lnTo>
                      <a:lnTo>
                        <a:pt x="168" y="168"/>
                      </a:lnTo>
                      <a:lnTo>
                        <a:pt x="153" y="179"/>
                      </a:lnTo>
                      <a:lnTo>
                        <a:pt x="136" y="188"/>
                      </a:lnTo>
                      <a:lnTo>
                        <a:pt x="117" y="194"/>
                      </a:lnTo>
                      <a:lnTo>
                        <a:pt x="98" y="196"/>
                      </a:lnTo>
                      <a:lnTo>
                        <a:pt x="78" y="194"/>
                      </a:lnTo>
                      <a:lnTo>
                        <a:pt x="60" y="188"/>
                      </a:lnTo>
                      <a:lnTo>
                        <a:pt x="44" y="179"/>
                      </a:lnTo>
                      <a:lnTo>
                        <a:pt x="29" y="168"/>
                      </a:lnTo>
                      <a:lnTo>
                        <a:pt x="17" y="154"/>
                      </a:lnTo>
                      <a:lnTo>
                        <a:pt x="8" y="136"/>
                      </a:lnTo>
                      <a:lnTo>
                        <a:pt x="2" y="118"/>
                      </a:lnTo>
                      <a:lnTo>
                        <a:pt x="0"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72" name="Freeform 63"/>
                <p:cNvSpPr>
                  <a:spLocks/>
                </p:cNvSpPr>
                <p:nvPr/>
              </p:nvSpPr>
              <p:spPr bwMode="auto">
                <a:xfrm>
                  <a:off x="2901" y="2125"/>
                  <a:ext cx="29" cy="28"/>
                </a:xfrm>
                <a:custGeom>
                  <a:avLst/>
                  <a:gdLst>
                    <a:gd name="T0" fmla="*/ 0 w 59"/>
                    <a:gd name="T1" fmla="*/ 0 h 57"/>
                    <a:gd name="T2" fmla="*/ 0 w 59"/>
                    <a:gd name="T3" fmla="*/ 0 h 57"/>
                    <a:gd name="T4" fmla="*/ 0 w 59"/>
                    <a:gd name="T5" fmla="*/ 0 h 57"/>
                    <a:gd name="T6" fmla="*/ 0 w 59"/>
                    <a:gd name="T7" fmla="*/ 0 h 57"/>
                    <a:gd name="T8" fmla="*/ 0 w 59"/>
                    <a:gd name="T9" fmla="*/ 0 h 57"/>
                    <a:gd name="T10" fmla="*/ 0 w 59"/>
                    <a:gd name="T11" fmla="*/ 0 h 57"/>
                    <a:gd name="T12" fmla="*/ 0 w 59"/>
                    <a:gd name="T13" fmla="*/ 0 h 57"/>
                    <a:gd name="T14" fmla="*/ 0 w 59"/>
                    <a:gd name="T15" fmla="*/ 0 h 57"/>
                    <a:gd name="T16" fmla="*/ 0 w 59"/>
                    <a:gd name="T17" fmla="*/ 0 h 57"/>
                    <a:gd name="T18" fmla="*/ 0 w 59"/>
                    <a:gd name="T19" fmla="*/ 0 h 57"/>
                    <a:gd name="T20" fmla="*/ 0 w 59"/>
                    <a:gd name="T21" fmla="*/ 0 h 57"/>
                    <a:gd name="T22" fmla="*/ 0 w 59"/>
                    <a:gd name="T23" fmla="*/ 0 h 57"/>
                    <a:gd name="T24" fmla="*/ 0 w 59"/>
                    <a:gd name="T25" fmla="*/ 0 h 57"/>
                    <a:gd name="T26" fmla="*/ 0 w 59"/>
                    <a:gd name="T27" fmla="*/ 0 h 57"/>
                    <a:gd name="T28" fmla="*/ 0 w 59"/>
                    <a:gd name="T29" fmla="*/ 0 h 57"/>
                    <a:gd name="T30" fmla="*/ 0 w 59"/>
                    <a:gd name="T31" fmla="*/ 0 h 57"/>
                    <a:gd name="T32" fmla="*/ 0 w 59"/>
                    <a:gd name="T33" fmla="*/ 0 h 57"/>
                    <a:gd name="T34" fmla="*/ 0 w 59"/>
                    <a:gd name="T35" fmla="*/ 0 h 57"/>
                    <a:gd name="T36" fmla="*/ 0 w 59"/>
                    <a:gd name="T37" fmla="*/ 0 h 57"/>
                    <a:gd name="T38" fmla="*/ 0 w 59"/>
                    <a:gd name="T39" fmla="*/ 0 h 57"/>
                    <a:gd name="T40" fmla="*/ 0 w 59"/>
                    <a:gd name="T41" fmla="*/ 0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9"/>
                    <a:gd name="T64" fmla="*/ 0 h 57"/>
                    <a:gd name="T65" fmla="*/ 59 w 59"/>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9" h="57">
                      <a:moveTo>
                        <a:pt x="59" y="28"/>
                      </a:moveTo>
                      <a:lnTo>
                        <a:pt x="56" y="39"/>
                      </a:lnTo>
                      <a:lnTo>
                        <a:pt x="51" y="49"/>
                      </a:lnTo>
                      <a:lnTo>
                        <a:pt x="41" y="54"/>
                      </a:lnTo>
                      <a:lnTo>
                        <a:pt x="30" y="57"/>
                      </a:lnTo>
                      <a:lnTo>
                        <a:pt x="18" y="54"/>
                      </a:lnTo>
                      <a:lnTo>
                        <a:pt x="9" y="49"/>
                      </a:lnTo>
                      <a:lnTo>
                        <a:pt x="2" y="39"/>
                      </a:lnTo>
                      <a:lnTo>
                        <a:pt x="0" y="28"/>
                      </a:lnTo>
                      <a:lnTo>
                        <a:pt x="2" y="16"/>
                      </a:lnTo>
                      <a:lnTo>
                        <a:pt x="9" y="8"/>
                      </a:lnTo>
                      <a:lnTo>
                        <a:pt x="18" y="3"/>
                      </a:lnTo>
                      <a:lnTo>
                        <a:pt x="30" y="0"/>
                      </a:lnTo>
                      <a:lnTo>
                        <a:pt x="41" y="3"/>
                      </a:lnTo>
                      <a:lnTo>
                        <a:pt x="51" y="8"/>
                      </a:lnTo>
                      <a:lnTo>
                        <a:pt x="56" y="16"/>
                      </a:lnTo>
                      <a:lnTo>
                        <a:pt x="59"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73" name="Rectangle 64"/>
                <p:cNvSpPr>
                  <a:spLocks noChangeArrowheads="1"/>
                </p:cNvSpPr>
                <p:nvPr/>
              </p:nvSpPr>
              <p:spPr bwMode="auto">
                <a:xfrm>
                  <a:off x="2871" y="2017"/>
                  <a:ext cx="16" cy="4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23574" name="Freeform 65"/>
                <p:cNvSpPr>
                  <a:spLocks/>
                </p:cNvSpPr>
                <p:nvPr/>
              </p:nvSpPr>
              <p:spPr bwMode="auto">
                <a:xfrm>
                  <a:off x="2799" y="2023"/>
                  <a:ext cx="29" cy="51"/>
                </a:xfrm>
                <a:custGeom>
                  <a:avLst/>
                  <a:gdLst>
                    <a:gd name="T0" fmla="*/ 0 w 58"/>
                    <a:gd name="T1" fmla="*/ 0 h 103"/>
                    <a:gd name="T2" fmla="*/ 1 w 58"/>
                    <a:gd name="T3" fmla="*/ 0 h 103"/>
                    <a:gd name="T4" fmla="*/ 1 w 58"/>
                    <a:gd name="T5" fmla="*/ 0 h 103"/>
                    <a:gd name="T6" fmla="*/ 1 w 58"/>
                    <a:gd name="T7" fmla="*/ 0 h 103"/>
                    <a:gd name="T8" fmla="*/ 0 w 58"/>
                    <a:gd name="T9" fmla="*/ 0 h 103"/>
                    <a:gd name="T10" fmla="*/ 0 60000 65536"/>
                    <a:gd name="T11" fmla="*/ 0 60000 65536"/>
                    <a:gd name="T12" fmla="*/ 0 60000 65536"/>
                    <a:gd name="T13" fmla="*/ 0 60000 65536"/>
                    <a:gd name="T14" fmla="*/ 0 60000 65536"/>
                    <a:gd name="T15" fmla="*/ 0 w 58"/>
                    <a:gd name="T16" fmla="*/ 0 h 103"/>
                    <a:gd name="T17" fmla="*/ 58 w 58"/>
                    <a:gd name="T18" fmla="*/ 103 h 103"/>
                  </a:gdLst>
                  <a:ahLst/>
                  <a:cxnLst>
                    <a:cxn ang="T10">
                      <a:pos x="T0" y="T1"/>
                    </a:cxn>
                    <a:cxn ang="T11">
                      <a:pos x="T2" y="T3"/>
                    </a:cxn>
                    <a:cxn ang="T12">
                      <a:pos x="T4" y="T5"/>
                    </a:cxn>
                    <a:cxn ang="T13">
                      <a:pos x="T6" y="T7"/>
                    </a:cxn>
                    <a:cxn ang="T14">
                      <a:pos x="T8" y="T9"/>
                    </a:cxn>
                  </a:cxnLst>
                  <a:rect l="T15" t="T16" r="T17" b="T18"/>
                  <a:pathLst>
                    <a:path w="58" h="103">
                      <a:moveTo>
                        <a:pt x="0" y="10"/>
                      </a:moveTo>
                      <a:lnTo>
                        <a:pt x="27" y="103"/>
                      </a:lnTo>
                      <a:lnTo>
                        <a:pt x="58" y="95"/>
                      </a:lnTo>
                      <a:lnTo>
                        <a:pt x="31"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75" name="Freeform 66"/>
                <p:cNvSpPr>
                  <a:spLocks/>
                </p:cNvSpPr>
                <p:nvPr/>
              </p:nvSpPr>
              <p:spPr bwMode="auto">
                <a:xfrm>
                  <a:off x="2731" y="2050"/>
                  <a:ext cx="42" cy="48"/>
                </a:xfrm>
                <a:custGeom>
                  <a:avLst/>
                  <a:gdLst>
                    <a:gd name="T0" fmla="*/ 0 w 84"/>
                    <a:gd name="T1" fmla="*/ 0 h 97"/>
                    <a:gd name="T2" fmla="*/ 1 w 84"/>
                    <a:gd name="T3" fmla="*/ 0 h 97"/>
                    <a:gd name="T4" fmla="*/ 1 w 84"/>
                    <a:gd name="T5" fmla="*/ 0 h 97"/>
                    <a:gd name="T6" fmla="*/ 1 w 84"/>
                    <a:gd name="T7" fmla="*/ 0 h 97"/>
                    <a:gd name="T8" fmla="*/ 0 w 84"/>
                    <a:gd name="T9" fmla="*/ 0 h 97"/>
                    <a:gd name="T10" fmla="*/ 0 60000 65536"/>
                    <a:gd name="T11" fmla="*/ 0 60000 65536"/>
                    <a:gd name="T12" fmla="*/ 0 60000 65536"/>
                    <a:gd name="T13" fmla="*/ 0 60000 65536"/>
                    <a:gd name="T14" fmla="*/ 0 60000 65536"/>
                    <a:gd name="T15" fmla="*/ 0 w 84"/>
                    <a:gd name="T16" fmla="*/ 0 h 97"/>
                    <a:gd name="T17" fmla="*/ 84 w 84"/>
                    <a:gd name="T18" fmla="*/ 97 h 97"/>
                  </a:gdLst>
                  <a:ahLst/>
                  <a:cxnLst>
                    <a:cxn ang="T10">
                      <a:pos x="T0" y="T1"/>
                    </a:cxn>
                    <a:cxn ang="T11">
                      <a:pos x="T2" y="T3"/>
                    </a:cxn>
                    <a:cxn ang="T12">
                      <a:pos x="T4" y="T5"/>
                    </a:cxn>
                    <a:cxn ang="T13">
                      <a:pos x="T6" y="T7"/>
                    </a:cxn>
                    <a:cxn ang="T14">
                      <a:pos x="T8" y="T9"/>
                    </a:cxn>
                  </a:cxnLst>
                  <a:rect l="T15" t="T16" r="T17" b="T18"/>
                  <a:pathLst>
                    <a:path w="84" h="97">
                      <a:moveTo>
                        <a:pt x="0" y="20"/>
                      </a:moveTo>
                      <a:lnTo>
                        <a:pt x="59" y="97"/>
                      </a:lnTo>
                      <a:lnTo>
                        <a:pt x="84" y="78"/>
                      </a:lnTo>
                      <a:lnTo>
                        <a:pt x="26" y="0"/>
                      </a:lnTo>
                      <a:lnTo>
                        <a:pt x="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76" name="Freeform 67"/>
                <p:cNvSpPr>
                  <a:spLocks/>
                </p:cNvSpPr>
                <p:nvPr/>
              </p:nvSpPr>
              <p:spPr bwMode="auto">
                <a:xfrm>
                  <a:off x="2686" y="2103"/>
                  <a:ext cx="48" cy="41"/>
                </a:xfrm>
                <a:custGeom>
                  <a:avLst/>
                  <a:gdLst>
                    <a:gd name="T0" fmla="*/ 0 w 97"/>
                    <a:gd name="T1" fmla="*/ 0 h 83"/>
                    <a:gd name="T2" fmla="*/ 0 w 97"/>
                    <a:gd name="T3" fmla="*/ 0 h 83"/>
                    <a:gd name="T4" fmla="*/ 0 w 97"/>
                    <a:gd name="T5" fmla="*/ 0 h 83"/>
                    <a:gd name="T6" fmla="*/ 0 w 97"/>
                    <a:gd name="T7" fmla="*/ 0 h 83"/>
                    <a:gd name="T8" fmla="*/ 0 w 97"/>
                    <a:gd name="T9" fmla="*/ 0 h 83"/>
                    <a:gd name="T10" fmla="*/ 0 60000 65536"/>
                    <a:gd name="T11" fmla="*/ 0 60000 65536"/>
                    <a:gd name="T12" fmla="*/ 0 60000 65536"/>
                    <a:gd name="T13" fmla="*/ 0 60000 65536"/>
                    <a:gd name="T14" fmla="*/ 0 60000 65536"/>
                    <a:gd name="T15" fmla="*/ 0 w 97"/>
                    <a:gd name="T16" fmla="*/ 0 h 83"/>
                    <a:gd name="T17" fmla="*/ 97 w 97"/>
                    <a:gd name="T18" fmla="*/ 83 h 83"/>
                  </a:gdLst>
                  <a:ahLst/>
                  <a:cxnLst>
                    <a:cxn ang="T10">
                      <a:pos x="T0" y="T1"/>
                    </a:cxn>
                    <a:cxn ang="T11">
                      <a:pos x="T2" y="T3"/>
                    </a:cxn>
                    <a:cxn ang="T12">
                      <a:pos x="T4" y="T5"/>
                    </a:cxn>
                    <a:cxn ang="T13">
                      <a:pos x="T6" y="T7"/>
                    </a:cxn>
                    <a:cxn ang="T14">
                      <a:pos x="T8" y="T9"/>
                    </a:cxn>
                  </a:cxnLst>
                  <a:rect l="T15" t="T16" r="T17" b="T18"/>
                  <a:pathLst>
                    <a:path w="97" h="83">
                      <a:moveTo>
                        <a:pt x="0" y="27"/>
                      </a:moveTo>
                      <a:lnTo>
                        <a:pt x="79" y="83"/>
                      </a:lnTo>
                      <a:lnTo>
                        <a:pt x="97" y="58"/>
                      </a:lnTo>
                      <a:lnTo>
                        <a:pt x="19" y="0"/>
                      </a:lnTo>
                      <a:lnTo>
                        <a:pt x="0"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77" name="Freeform 68"/>
                <p:cNvSpPr>
                  <a:spLocks/>
                </p:cNvSpPr>
                <p:nvPr/>
              </p:nvSpPr>
              <p:spPr bwMode="auto">
                <a:xfrm>
                  <a:off x="2933" y="2023"/>
                  <a:ext cx="28" cy="51"/>
                </a:xfrm>
                <a:custGeom>
                  <a:avLst/>
                  <a:gdLst>
                    <a:gd name="T0" fmla="*/ 0 w 57"/>
                    <a:gd name="T1" fmla="*/ 0 h 103"/>
                    <a:gd name="T2" fmla="*/ 0 w 57"/>
                    <a:gd name="T3" fmla="*/ 0 h 103"/>
                    <a:gd name="T4" fmla="*/ 0 w 57"/>
                    <a:gd name="T5" fmla="*/ 0 h 103"/>
                    <a:gd name="T6" fmla="*/ 0 w 57"/>
                    <a:gd name="T7" fmla="*/ 0 h 103"/>
                    <a:gd name="T8" fmla="*/ 0 w 57"/>
                    <a:gd name="T9" fmla="*/ 0 h 103"/>
                    <a:gd name="T10" fmla="*/ 0 60000 65536"/>
                    <a:gd name="T11" fmla="*/ 0 60000 65536"/>
                    <a:gd name="T12" fmla="*/ 0 60000 65536"/>
                    <a:gd name="T13" fmla="*/ 0 60000 65536"/>
                    <a:gd name="T14" fmla="*/ 0 60000 65536"/>
                    <a:gd name="T15" fmla="*/ 0 w 57"/>
                    <a:gd name="T16" fmla="*/ 0 h 103"/>
                    <a:gd name="T17" fmla="*/ 57 w 57"/>
                    <a:gd name="T18" fmla="*/ 103 h 103"/>
                  </a:gdLst>
                  <a:ahLst/>
                  <a:cxnLst>
                    <a:cxn ang="T10">
                      <a:pos x="T0" y="T1"/>
                    </a:cxn>
                    <a:cxn ang="T11">
                      <a:pos x="T2" y="T3"/>
                    </a:cxn>
                    <a:cxn ang="T12">
                      <a:pos x="T4" y="T5"/>
                    </a:cxn>
                    <a:cxn ang="T13">
                      <a:pos x="T6" y="T7"/>
                    </a:cxn>
                    <a:cxn ang="T14">
                      <a:pos x="T8" y="T9"/>
                    </a:cxn>
                  </a:cxnLst>
                  <a:rect l="T15" t="T16" r="T17" b="T18"/>
                  <a:pathLst>
                    <a:path w="57" h="103">
                      <a:moveTo>
                        <a:pt x="57" y="10"/>
                      </a:moveTo>
                      <a:lnTo>
                        <a:pt x="30" y="103"/>
                      </a:lnTo>
                      <a:lnTo>
                        <a:pt x="0" y="95"/>
                      </a:lnTo>
                      <a:lnTo>
                        <a:pt x="27" y="0"/>
                      </a:lnTo>
                      <a:lnTo>
                        <a:pt x="57"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78" name="Freeform 69"/>
                <p:cNvSpPr>
                  <a:spLocks/>
                </p:cNvSpPr>
                <p:nvPr/>
              </p:nvSpPr>
              <p:spPr bwMode="auto">
                <a:xfrm>
                  <a:off x="2987" y="2050"/>
                  <a:ext cx="42" cy="48"/>
                </a:xfrm>
                <a:custGeom>
                  <a:avLst/>
                  <a:gdLst>
                    <a:gd name="T0" fmla="*/ 1 w 84"/>
                    <a:gd name="T1" fmla="*/ 0 h 97"/>
                    <a:gd name="T2" fmla="*/ 1 w 84"/>
                    <a:gd name="T3" fmla="*/ 0 h 97"/>
                    <a:gd name="T4" fmla="*/ 0 w 84"/>
                    <a:gd name="T5" fmla="*/ 0 h 97"/>
                    <a:gd name="T6" fmla="*/ 1 w 84"/>
                    <a:gd name="T7" fmla="*/ 0 h 97"/>
                    <a:gd name="T8" fmla="*/ 1 w 84"/>
                    <a:gd name="T9" fmla="*/ 0 h 97"/>
                    <a:gd name="T10" fmla="*/ 0 60000 65536"/>
                    <a:gd name="T11" fmla="*/ 0 60000 65536"/>
                    <a:gd name="T12" fmla="*/ 0 60000 65536"/>
                    <a:gd name="T13" fmla="*/ 0 60000 65536"/>
                    <a:gd name="T14" fmla="*/ 0 60000 65536"/>
                    <a:gd name="T15" fmla="*/ 0 w 84"/>
                    <a:gd name="T16" fmla="*/ 0 h 97"/>
                    <a:gd name="T17" fmla="*/ 84 w 84"/>
                    <a:gd name="T18" fmla="*/ 97 h 97"/>
                  </a:gdLst>
                  <a:ahLst/>
                  <a:cxnLst>
                    <a:cxn ang="T10">
                      <a:pos x="T0" y="T1"/>
                    </a:cxn>
                    <a:cxn ang="T11">
                      <a:pos x="T2" y="T3"/>
                    </a:cxn>
                    <a:cxn ang="T12">
                      <a:pos x="T4" y="T5"/>
                    </a:cxn>
                    <a:cxn ang="T13">
                      <a:pos x="T6" y="T7"/>
                    </a:cxn>
                    <a:cxn ang="T14">
                      <a:pos x="T8" y="T9"/>
                    </a:cxn>
                  </a:cxnLst>
                  <a:rect l="T15" t="T16" r="T17" b="T18"/>
                  <a:pathLst>
                    <a:path w="84" h="97">
                      <a:moveTo>
                        <a:pt x="84" y="20"/>
                      </a:moveTo>
                      <a:lnTo>
                        <a:pt x="25" y="97"/>
                      </a:lnTo>
                      <a:lnTo>
                        <a:pt x="0" y="78"/>
                      </a:lnTo>
                      <a:lnTo>
                        <a:pt x="58" y="0"/>
                      </a:lnTo>
                      <a:lnTo>
                        <a:pt x="84"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79" name="Freeform 70"/>
                <p:cNvSpPr>
                  <a:spLocks/>
                </p:cNvSpPr>
                <p:nvPr/>
              </p:nvSpPr>
              <p:spPr bwMode="auto">
                <a:xfrm>
                  <a:off x="3026" y="2103"/>
                  <a:ext cx="48" cy="41"/>
                </a:xfrm>
                <a:custGeom>
                  <a:avLst/>
                  <a:gdLst>
                    <a:gd name="T0" fmla="*/ 0 w 97"/>
                    <a:gd name="T1" fmla="*/ 0 h 83"/>
                    <a:gd name="T2" fmla="*/ 0 w 97"/>
                    <a:gd name="T3" fmla="*/ 0 h 83"/>
                    <a:gd name="T4" fmla="*/ 0 w 97"/>
                    <a:gd name="T5" fmla="*/ 0 h 83"/>
                    <a:gd name="T6" fmla="*/ 0 w 97"/>
                    <a:gd name="T7" fmla="*/ 0 h 83"/>
                    <a:gd name="T8" fmla="*/ 0 w 97"/>
                    <a:gd name="T9" fmla="*/ 0 h 83"/>
                    <a:gd name="T10" fmla="*/ 0 60000 65536"/>
                    <a:gd name="T11" fmla="*/ 0 60000 65536"/>
                    <a:gd name="T12" fmla="*/ 0 60000 65536"/>
                    <a:gd name="T13" fmla="*/ 0 60000 65536"/>
                    <a:gd name="T14" fmla="*/ 0 60000 65536"/>
                    <a:gd name="T15" fmla="*/ 0 w 97"/>
                    <a:gd name="T16" fmla="*/ 0 h 83"/>
                    <a:gd name="T17" fmla="*/ 97 w 97"/>
                    <a:gd name="T18" fmla="*/ 83 h 83"/>
                  </a:gdLst>
                  <a:ahLst/>
                  <a:cxnLst>
                    <a:cxn ang="T10">
                      <a:pos x="T0" y="T1"/>
                    </a:cxn>
                    <a:cxn ang="T11">
                      <a:pos x="T2" y="T3"/>
                    </a:cxn>
                    <a:cxn ang="T12">
                      <a:pos x="T4" y="T5"/>
                    </a:cxn>
                    <a:cxn ang="T13">
                      <a:pos x="T6" y="T7"/>
                    </a:cxn>
                    <a:cxn ang="T14">
                      <a:pos x="T8" y="T9"/>
                    </a:cxn>
                  </a:cxnLst>
                  <a:rect l="T15" t="T16" r="T17" b="T18"/>
                  <a:pathLst>
                    <a:path w="97" h="83">
                      <a:moveTo>
                        <a:pt x="97" y="27"/>
                      </a:moveTo>
                      <a:lnTo>
                        <a:pt x="20" y="83"/>
                      </a:lnTo>
                      <a:lnTo>
                        <a:pt x="0" y="58"/>
                      </a:lnTo>
                      <a:lnTo>
                        <a:pt x="78" y="0"/>
                      </a:lnTo>
                      <a:lnTo>
                        <a:pt x="97"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cxnSp>
            <p:nvCxnSpPr>
              <p:cNvPr id="23564" name="AutoShape 72"/>
              <p:cNvCxnSpPr>
                <a:cxnSpLocks noChangeShapeType="1"/>
                <a:stCxn id="23568" idx="14"/>
                <a:endCxn id="23562" idx="2"/>
              </p:cNvCxnSpPr>
              <p:nvPr/>
            </p:nvCxnSpPr>
            <p:spPr bwMode="auto">
              <a:xfrm>
                <a:off x="4603" y="1360"/>
                <a:ext cx="329" cy="7"/>
              </a:xfrm>
              <a:prstGeom prst="straightConnector1">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3565" name="Text Box 73"/>
              <p:cNvSpPr txBox="1">
                <a:spLocks noChangeArrowheads="1"/>
              </p:cNvSpPr>
              <p:nvPr/>
            </p:nvSpPr>
            <p:spPr bwMode="auto">
              <a:xfrm>
                <a:off x="4775" y="1451"/>
                <a:ext cx="67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1400">
                    <a:latin typeface="Tahoma" panose="020B0604030504040204" pitchFamily="34" charset="0"/>
                  </a:rPr>
                  <a:t>relevant documents</a:t>
                </a:r>
              </a:p>
            </p:txBody>
          </p:sp>
          <p:cxnSp>
            <p:nvCxnSpPr>
              <p:cNvPr id="23566" name="AutoShape 74"/>
              <p:cNvCxnSpPr>
                <a:cxnSpLocks noChangeShapeType="1"/>
                <a:stCxn id="23561" idx="0"/>
                <a:endCxn id="23567" idx="15"/>
              </p:cNvCxnSpPr>
              <p:nvPr/>
            </p:nvCxnSpPr>
            <p:spPr bwMode="auto">
              <a:xfrm flipH="1" flipV="1">
                <a:off x="4442" y="1498"/>
                <a:ext cx="121" cy="347"/>
              </a:xfrm>
              <a:prstGeom prst="straightConnector1">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23560" name="Text Box 73"/>
            <p:cNvSpPr txBox="1">
              <a:spLocks noChangeArrowheads="1"/>
            </p:cNvSpPr>
            <p:nvPr/>
          </p:nvSpPr>
          <p:spPr bwMode="auto">
            <a:xfrm>
              <a:off x="3236" y="2397"/>
              <a:ext cx="98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1400">
                  <a:latin typeface="Tahoma" panose="020B0604030504040204" pitchFamily="34" charset="0"/>
                </a:rPr>
                <a:t>Human relevance judgment</a:t>
              </a: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txBox="1">
            <a:spLocks noGrp="1"/>
          </p:cNvSpPr>
          <p:nvPr/>
        </p:nvSpPr>
        <p:spPr bwMode="auto">
          <a:xfrm>
            <a:off x="457200" y="6248400"/>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1400" b="1">
                <a:solidFill>
                  <a:schemeClr val="accent2"/>
                </a:solidFill>
              </a:rPr>
              <a:t>Dik Lun LEE                                              Department of Computer Science, HKUST                        Slide </a:t>
            </a:r>
            <a:fld id="{3DED7336-8E8B-428D-85A1-9E5EE8D31987}" type="slidenum">
              <a:rPr lang="en-US" altLang="zh-TW" sz="1400" b="1">
                <a:solidFill>
                  <a:schemeClr val="accent2"/>
                </a:solidFill>
              </a:rPr>
              <a:pPr algn="ctr" eaLnBrk="1" hangingPunct="1">
                <a:spcBef>
                  <a:spcPct val="0"/>
                </a:spcBef>
                <a:buFontTx/>
                <a:buNone/>
              </a:pPr>
              <a:t>18</a:t>
            </a:fld>
            <a:endParaRPr lang="en-US" altLang="zh-TW" sz="1400" b="1">
              <a:solidFill>
                <a:schemeClr val="accent2"/>
              </a:solidFill>
            </a:endParaRPr>
          </a:p>
        </p:txBody>
      </p:sp>
      <p:sp>
        <p:nvSpPr>
          <p:cNvPr id="23555" name="Rectangle 2"/>
          <p:cNvSpPr>
            <a:spLocks noGrp="1" noChangeArrowheads="1"/>
          </p:cNvSpPr>
          <p:nvPr>
            <p:ph type="title" idx="4294967295"/>
          </p:nvPr>
        </p:nvSpPr>
        <p:spPr>
          <a:xfrm>
            <a:off x="685800" y="381000"/>
            <a:ext cx="8140700" cy="762000"/>
          </a:xfrm>
        </p:spPr>
        <p:txBody>
          <a:bodyPr/>
          <a:lstStyle/>
          <a:p>
            <a:pPr eaLnBrk="1" hangingPunct="1"/>
            <a:r>
              <a:rPr lang="en-US" altLang="zh-TW" dirty="0"/>
              <a:t>Consideration of Ranking</a:t>
            </a:r>
          </a:p>
        </p:txBody>
      </p:sp>
      <p:sp>
        <p:nvSpPr>
          <p:cNvPr id="23556" name="Rectangle 3"/>
          <p:cNvSpPr>
            <a:spLocks noGrp="1" noChangeArrowheads="1"/>
          </p:cNvSpPr>
          <p:nvPr>
            <p:ph type="body" idx="4294967295"/>
          </p:nvPr>
        </p:nvSpPr>
        <p:spPr>
          <a:xfrm>
            <a:off x="342900" y="1447800"/>
            <a:ext cx="8443913" cy="1273175"/>
          </a:xfrm>
        </p:spPr>
        <p:txBody>
          <a:bodyPr/>
          <a:lstStyle/>
          <a:p>
            <a:pPr marL="381000" indent="-381000" eaLnBrk="1" hangingPunct="1">
              <a:spcBef>
                <a:spcPct val="40000"/>
              </a:spcBef>
            </a:pPr>
            <a:r>
              <a:rPr lang="en-US" altLang="zh-TW" dirty="0">
                <a:latin typeface="Tahoma" panose="020B0604030504040204" pitchFamily="34" charset="0"/>
              </a:rPr>
              <a:t>No far we have not considered ranking of results!</a:t>
            </a:r>
          </a:p>
        </p:txBody>
      </p:sp>
    </p:spTree>
    <p:extLst>
      <p:ext uri="{BB962C8B-B14F-4D97-AF65-F5344CB8AC3E}">
        <p14:creationId xmlns:p14="http://schemas.microsoft.com/office/powerpoint/2010/main" val="3084646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HKUST                        Slide </a:t>
            </a:r>
            <a:fld id="{A570E75F-BF49-4DB9-9081-052CA0B1C0E2}" type="slidenum">
              <a:rPr lang="en-US" altLang="zh-TW" sz="1400" smtClean="0">
                <a:solidFill>
                  <a:schemeClr val="accent2"/>
                </a:solidFill>
              </a:rPr>
              <a:pPr>
                <a:spcBef>
                  <a:spcPct val="0"/>
                </a:spcBef>
                <a:buFontTx/>
                <a:buNone/>
              </a:pPr>
              <a:t>19</a:t>
            </a:fld>
            <a:endParaRPr lang="en-US" altLang="zh-TW" sz="1400">
              <a:solidFill>
                <a:schemeClr val="accent2"/>
              </a:solidFill>
            </a:endParaRPr>
          </a:p>
        </p:txBody>
      </p:sp>
      <p:sp>
        <p:nvSpPr>
          <p:cNvPr id="189521" name="Rectangle 81"/>
          <p:cNvSpPr>
            <a:spLocks noChangeArrowheads="1"/>
          </p:cNvSpPr>
          <p:nvPr/>
        </p:nvSpPr>
        <p:spPr bwMode="auto">
          <a:xfrm>
            <a:off x="393700" y="2476500"/>
            <a:ext cx="4610100" cy="3441700"/>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189511" name="Rectangle 71"/>
          <p:cNvSpPr>
            <a:spLocks noChangeArrowheads="1"/>
          </p:cNvSpPr>
          <p:nvPr/>
        </p:nvSpPr>
        <p:spPr bwMode="auto">
          <a:xfrm>
            <a:off x="406400" y="2108200"/>
            <a:ext cx="4610100" cy="368300"/>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pSp>
        <p:nvGrpSpPr>
          <p:cNvPr id="2" name="Group 77"/>
          <p:cNvGrpSpPr>
            <a:grpSpLocks/>
          </p:cNvGrpSpPr>
          <p:nvPr/>
        </p:nvGrpSpPr>
        <p:grpSpPr bwMode="auto">
          <a:xfrm>
            <a:off x="4978400" y="2438400"/>
            <a:ext cx="3582988" cy="1643063"/>
            <a:chOff x="3136" y="1536"/>
            <a:chExt cx="2257" cy="1035"/>
          </a:xfrm>
        </p:grpSpPr>
        <p:sp>
          <p:nvSpPr>
            <p:cNvPr id="24596" name="Text Box 73"/>
            <p:cNvSpPr txBox="1">
              <a:spLocks noChangeArrowheads="1"/>
            </p:cNvSpPr>
            <p:nvPr/>
          </p:nvSpPr>
          <p:spPr bwMode="auto">
            <a:xfrm>
              <a:off x="3551" y="2321"/>
              <a:ext cx="1842" cy="250"/>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spcBef>
                  <a:spcPct val="20000"/>
                </a:spcBef>
                <a:buChar char="•"/>
                <a:tabLst>
                  <a:tab pos="1524000" algn="l"/>
                </a:tabLst>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tabLst>
                  <a:tab pos="1524000" algn="l"/>
                </a:tabLst>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tabLst>
                  <a:tab pos="1524000" algn="l"/>
                </a:tabLst>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tabLst>
                  <a:tab pos="1524000" algn="l"/>
                </a:tabLst>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tabLst>
                  <a:tab pos="1524000" algn="l"/>
                </a:tabLst>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tabLst>
                  <a:tab pos="1524000" algn="l"/>
                </a:tabLst>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tabLst>
                  <a:tab pos="1524000" algn="l"/>
                </a:tabLst>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tabLst>
                  <a:tab pos="1524000" algn="l"/>
                </a:tabLst>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tabLst>
                  <a:tab pos="1524000" algn="l"/>
                </a:tabLst>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a:t>R=2/5=0.4;	p=2/3=0.67</a:t>
              </a:r>
            </a:p>
          </p:txBody>
        </p:sp>
        <p:sp>
          <p:nvSpPr>
            <p:cNvPr id="24597" name="Line 74"/>
            <p:cNvSpPr>
              <a:spLocks noChangeShapeType="1"/>
            </p:cNvSpPr>
            <p:nvPr/>
          </p:nvSpPr>
          <p:spPr bwMode="auto">
            <a:xfrm>
              <a:off x="3136" y="1536"/>
              <a:ext cx="432" cy="824"/>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grpSp>
      <p:sp>
        <p:nvSpPr>
          <p:cNvPr id="189506" name="Rectangle 66"/>
          <p:cNvSpPr>
            <a:spLocks noChangeArrowheads="1"/>
          </p:cNvSpPr>
          <p:nvPr/>
        </p:nvSpPr>
        <p:spPr bwMode="auto">
          <a:xfrm>
            <a:off x="419100" y="1790700"/>
            <a:ext cx="4610100" cy="330200"/>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189501" name="Rectangle 61"/>
          <p:cNvSpPr>
            <a:spLocks noChangeArrowheads="1"/>
          </p:cNvSpPr>
          <p:nvPr/>
        </p:nvSpPr>
        <p:spPr bwMode="auto">
          <a:xfrm>
            <a:off x="419100" y="1511300"/>
            <a:ext cx="4610100" cy="292100"/>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24584" name="Rectangle 2"/>
          <p:cNvSpPr>
            <a:spLocks noGrp="1" noChangeArrowheads="1"/>
          </p:cNvSpPr>
          <p:nvPr>
            <p:ph type="title"/>
          </p:nvPr>
        </p:nvSpPr>
        <p:spPr>
          <a:xfrm>
            <a:off x="685800" y="292100"/>
            <a:ext cx="7772400" cy="762000"/>
          </a:xfrm>
        </p:spPr>
        <p:txBody>
          <a:bodyPr/>
          <a:lstStyle/>
          <a:p>
            <a:pPr eaLnBrk="1" hangingPunct="1"/>
            <a:r>
              <a:rPr lang="en-US" altLang="zh-TW"/>
              <a:t>Computation of Recall and Precision</a:t>
            </a:r>
          </a:p>
        </p:txBody>
      </p:sp>
      <p:graphicFrame>
        <p:nvGraphicFramePr>
          <p:cNvPr id="24585" name="Object 3"/>
          <p:cNvGraphicFramePr>
            <a:graphicFrameLocks noChangeAspect="1"/>
          </p:cNvGraphicFramePr>
          <p:nvPr/>
        </p:nvGraphicFramePr>
        <p:xfrm>
          <a:off x="368300" y="1139825"/>
          <a:ext cx="4602163" cy="5089525"/>
        </p:xfrm>
        <a:graphic>
          <a:graphicData uri="http://schemas.openxmlformats.org/presentationml/2006/ole">
            <mc:AlternateContent xmlns:mc="http://schemas.openxmlformats.org/markup-compatibility/2006">
              <mc:Choice xmlns:v="urn:schemas-microsoft-com:vml" Requires="v">
                <p:oleObj spid="_x0000_s24614" name="工作表" r:id="rId3" imgW="4134081" imgH="4896139" progId="Excel.Sheet.8">
                  <p:embed/>
                </p:oleObj>
              </mc:Choice>
              <mc:Fallback>
                <p:oleObj name="工作表" r:id="rId3" imgW="4134081" imgH="4896139" progId="Excel.Shee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300" y="1139825"/>
                        <a:ext cx="4602163" cy="5089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6" name="Text Box 63"/>
          <p:cNvSpPr txBox="1">
            <a:spLocks noChangeArrowheads="1"/>
          </p:cNvSpPr>
          <p:nvPr/>
        </p:nvSpPr>
        <p:spPr bwMode="auto">
          <a:xfrm>
            <a:off x="5535613" y="1131888"/>
            <a:ext cx="30908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a:t>Suppose:</a:t>
            </a:r>
          </a:p>
          <a:p>
            <a:pPr eaLnBrk="1" hangingPunct="1">
              <a:spcBef>
                <a:spcPct val="0"/>
              </a:spcBef>
              <a:buFontTx/>
              <a:buNone/>
            </a:pPr>
            <a:r>
              <a:rPr lang="en-US" altLang="zh-TW"/>
              <a:t>total no. of relevant docs = 5</a:t>
            </a:r>
          </a:p>
        </p:txBody>
      </p:sp>
      <p:grpSp>
        <p:nvGrpSpPr>
          <p:cNvPr id="3" name="Group 75"/>
          <p:cNvGrpSpPr>
            <a:grpSpLocks/>
          </p:cNvGrpSpPr>
          <p:nvPr/>
        </p:nvGrpSpPr>
        <p:grpSpPr bwMode="auto">
          <a:xfrm>
            <a:off x="5029200" y="1727200"/>
            <a:ext cx="3379788" cy="1020763"/>
            <a:chOff x="3168" y="1088"/>
            <a:chExt cx="2129" cy="643"/>
          </a:xfrm>
        </p:grpSpPr>
        <p:sp>
          <p:nvSpPr>
            <p:cNvPr id="24594" name="Text Box 64"/>
            <p:cNvSpPr txBox="1">
              <a:spLocks noChangeArrowheads="1"/>
            </p:cNvSpPr>
            <p:nvPr/>
          </p:nvSpPr>
          <p:spPr bwMode="auto">
            <a:xfrm>
              <a:off x="3551" y="1481"/>
              <a:ext cx="1746" cy="250"/>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spcBef>
                  <a:spcPct val="20000"/>
                </a:spcBef>
                <a:buChar char="•"/>
                <a:tabLst>
                  <a:tab pos="1524000" algn="l"/>
                </a:tabLst>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tabLst>
                  <a:tab pos="1524000" algn="l"/>
                </a:tabLst>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tabLst>
                  <a:tab pos="1524000" algn="l"/>
                </a:tabLst>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tabLst>
                  <a:tab pos="1524000" algn="l"/>
                </a:tabLst>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tabLst>
                  <a:tab pos="1524000" algn="l"/>
                </a:tabLst>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tabLst>
                  <a:tab pos="1524000" algn="l"/>
                </a:tabLst>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tabLst>
                  <a:tab pos="1524000" algn="l"/>
                </a:tabLst>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tabLst>
                  <a:tab pos="1524000" algn="l"/>
                </a:tabLst>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tabLst>
                  <a:tab pos="1524000" algn="l"/>
                </a:tabLst>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a:t>R=1/5=0.2;	p=1/1=1</a:t>
              </a:r>
            </a:p>
          </p:txBody>
        </p:sp>
        <p:sp>
          <p:nvSpPr>
            <p:cNvPr id="24595" name="Line 65"/>
            <p:cNvSpPr>
              <a:spLocks noChangeShapeType="1"/>
            </p:cNvSpPr>
            <p:nvPr/>
          </p:nvSpPr>
          <p:spPr bwMode="auto">
            <a:xfrm>
              <a:off x="3168" y="1088"/>
              <a:ext cx="392" cy="456"/>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grpSp>
        <p:nvGrpSpPr>
          <p:cNvPr id="4" name="Group 76"/>
          <p:cNvGrpSpPr>
            <a:grpSpLocks/>
          </p:cNvGrpSpPr>
          <p:nvPr/>
        </p:nvGrpSpPr>
        <p:grpSpPr bwMode="auto">
          <a:xfrm>
            <a:off x="5003800" y="2095500"/>
            <a:ext cx="3405188" cy="1274763"/>
            <a:chOff x="3152" y="1320"/>
            <a:chExt cx="2145" cy="803"/>
          </a:xfrm>
        </p:grpSpPr>
        <p:sp>
          <p:nvSpPr>
            <p:cNvPr id="24592" name="Text Box 69"/>
            <p:cNvSpPr txBox="1">
              <a:spLocks noChangeArrowheads="1"/>
            </p:cNvSpPr>
            <p:nvPr/>
          </p:nvSpPr>
          <p:spPr bwMode="auto">
            <a:xfrm>
              <a:off x="3551" y="1873"/>
              <a:ext cx="1746" cy="250"/>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spcBef>
                  <a:spcPct val="20000"/>
                </a:spcBef>
                <a:buChar char="•"/>
                <a:tabLst>
                  <a:tab pos="1524000" algn="l"/>
                </a:tabLst>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tabLst>
                  <a:tab pos="1524000" algn="l"/>
                </a:tabLst>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tabLst>
                  <a:tab pos="1524000" algn="l"/>
                </a:tabLst>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tabLst>
                  <a:tab pos="1524000" algn="l"/>
                </a:tabLst>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tabLst>
                  <a:tab pos="1524000" algn="l"/>
                </a:tabLst>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tabLst>
                  <a:tab pos="1524000" algn="l"/>
                </a:tabLst>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tabLst>
                  <a:tab pos="1524000" algn="l"/>
                </a:tabLst>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tabLst>
                  <a:tab pos="1524000" algn="l"/>
                </a:tabLst>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tabLst>
                  <a:tab pos="1524000" algn="l"/>
                </a:tabLst>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a:t>R=2/5=0.4;	p=2/2=1</a:t>
              </a:r>
            </a:p>
          </p:txBody>
        </p:sp>
        <p:sp>
          <p:nvSpPr>
            <p:cNvPr id="24593" name="Line 70"/>
            <p:cNvSpPr>
              <a:spLocks noChangeShapeType="1"/>
            </p:cNvSpPr>
            <p:nvPr/>
          </p:nvSpPr>
          <p:spPr bwMode="auto">
            <a:xfrm>
              <a:off x="3152" y="1320"/>
              <a:ext cx="408" cy="576"/>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grpSp>
      <p:grpSp>
        <p:nvGrpSpPr>
          <p:cNvPr id="5" name="Group 82"/>
          <p:cNvGrpSpPr>
            <a:grpSpLocks/>
          </p:cNvGrpSpPr>
          <p:nvPr/>
        </p:nvGrpSpPr>
        <p:grpSpPr bwMode="auto">
          <a:xfrm>
            <a:off x="4953000" y="5246688"/>
            <a:ext cx="3824288" cy="442912"/>
            <a:chOff x="3120" y="3305"/>
            <a:chExt cx="2409" cy="279"/>
          </a:xfrm>
        </p:grpSpPr>
        <p:sp>
          <p:nvSpPr>
            <p:cNvPr id="24590" name="Text Box 79"/>
            <p:cNvSpPr txBox="1">
              <a:spLocks noChangeArrowheads="1"/>
            </p:cNvSpPr>
            <p:nvPr/>
          </p:nvSpPr>
          <p:spPr bwMode="auto">
            <a:xfrm>
              <a:off x="3599" y="3305"/>
              <a:ext cx="1930" cy="250"/>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spcBef>
                  <a:spcPct val="20000"/>
                </a:spcBef>
                <a:buChar char="•"/>
                <a:tabLst>
                  <a:tab pos="1524000" algn="l"/>
                </a:tabLst>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tabLst>
                  <a:tab pos="1524000" algn="l"/>
                </a:tabLst>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tabLst>
                  <a:tab pos="1524000" algn="l"/>
                </a:tabLst>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tabLst>
                  <a:tab pos="1524000" algn="l"/>
                </a:tabLst>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tabLst>
                  <a:tab pos="1524000" algn="l"/>
                </a:tabLst>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tabLst>
                  <a:tab pos="1524000" algn="l"/>
                </a:tabLst>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tabLst>
                  <a:tab pos="1524000" algn="l"/>
                </a:tabLst>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tabLst>
                  <a:tab pos="1524000" algn="l"/>
                </a:tabLst>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tabLst>
                  <a:tab pos="1524000" algn="l"/>
                </a:tabLst>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a:t>R=5/5=1;	p=5/13=0.38</a:t>
              </a:r>
            </a:p>
          </p:txBody>
        </p:sp>
        <p:sp>
          <p:nvSpPr>
            <p:cNvPr id="24591" name="Line 80"/>
            <p:cNvSpPr>
              <a:spLocks noChangeShapeType="1"/>
            </p:cNvSpPr>
            <p:nvPr/>
          </p:nvSpPr>
          <p:spPr bwMode="auto">
            <a:xfrm flipV="1">
              <a:off x="3120" y="3472"/>
              <a:ext cx="480" cy="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89501"/>
                                        </p:tgtEl>
                                        <p:attrNameLst>
                                          <p:attrName>style.visibility</p:attrName>
                                        </p:attrNameLst>
                                      </p:cBhvr>
                                      <p:to>
                                        <p:strVal val="visible"/>
                                      </p:to>
                                    </p:set>
                                    <p:animEffect transition="in" filter="box(in)">
                                      <p:cBhvr>
                                        <p:cTn id="7" dur="500"/>
                                        <p:tgtEl>
                                          <p:spTgt spid="1895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89506"/>
                                        </p:tgtEl>
                                        <p:attrNameLst>
                                          <p:attrName>style.visibility</p:attrName>
                                        </p:attrNameLst>
                                      </p:cBhvr>
                                      <p:to>
                                        <p:strVal val="visible"/>
                                      </p:to>
                                    </p:set>
                                    <p:animEffect transition="in" filter="box(in)">
                                      <p:cBhvr>
                                        <p:cTn id="17" dur="500"/>
                                        <p:tgtEl>
                                          <p:spTgt spid="1895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ox(in)">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89511"/>
                                        </p:tgtEl>
                                        <p:attrNameLst>
                                          <p:attrName>style.visibility</p:attrName>
                                        </p:attrNameLst>
                                      </p:cBhvr>
                                      <p:to>
                                        <p:strVal val="visible"/>
                                      </p:to>
                                    </p:set>
                                    <p:animEffect transition="in" filter="box(in)">
                                      <p:cBhvr>
                                        <p:cTn id="27" dur="500"/>
                                        <p:tgtEl>
                                          <p:spTgt spid="1895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ox(in)">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89521"/>
                                        </p:tgtEl>
                                        <p:attrNameLst>
                                          <p:attrName>style.visibility</p:attrName>
                                        </p:attrNameLst>
                                      </p:cBhvr>
                                      <p:to>
                                        <p:strVal val="visible"/>
                                      </p:to>
                                    </p:set>
                                    <p:animEffect transition="in" filter="box(in)">
                                      <p:cBhvr>
                                        <p:cTn id="37" dur="500"/>
                                        <p:tgtEl>
                                          <p:spTgt spid="18952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ox(in)">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521" grpId="0" animBg="1"/>
      <p:bldP spid="189511" grpId="0" animBg="1"/>
      <p:bldP spid="189506" grpId="0" animBg="1"/>
      <p:bldP spid="18950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HKUST                        Slide </a:t>
            </a:r>
            <a:fld id="{2F12ACAB-7E47-4EBF-9137-A3E6F3898DBD}" type="slidenum">
              <a:rPr lang="en-US" altLang="zh-TW" sz="1400" smtClean="0">
                <a:solidFill>
                  <a:schemeClr val="accent2"/>
                </a:solidFill>
              </a:rPr>
              <a:pPr>
                <a:spcBef>
                  <a:spcPct val="0"/>
                </a:spcBef>
                <a:buFontTx/>
                <a:buNone/>
              </a:pPr>
              <a:t>2</a:t>
            </a:fld>
            <a:endParaRPr lang="en-US" altLang="zh-TW" sz="1400">
              <a:solidFill>
                <a:schemeClr val="accent2"/>
              </a:solidFill>
            </a:endParaRPr>
          </a:p>
        </p:txBody>
      </p:sp>
      <p:sp>
        <p:nvSpPr>
          <p:cNvPr id="5123" name="Rectangle 2"/>
          <p:cNvSpPr>
            <a:spLocks noGrp="1" noChangeArrowheads="1"/>
          </p:cNvSpPr>
          <p:nvPr>
            <p:ph type="title"/>
          </p:nvPr>
        </p:nvSpPr>
        <p:spPr/>
        <p:txBody>
          <a:bodyPr/>
          <a:lstStyle/>
          <a:p>
            <a:pPr eaLnBrk="1" hangingPunct="1"/>
            <a:r>
              <a:rPr lang="en-US" altLang="zh-TW"/>
              <a:t>Why is System Evaluation Needed?</a:t>
            </a:r>
          </a:p>
        </p:txBody>
      </p:sp>
      <p:sp>
        <p:nvSpPr>
          <p:cNvPr id="5124" name="Rectangle 3"/>
          <p:cNvSpPr>
            <a:spLocks noGrp="1" noChangeArrowheads="1"/>
          </p:cNvSpPr>
          <p:nvPr>
            <p:ph type="body" idx="1"/>
          </p:nvPr>
        </p:nvSpPr>
        <p:spPr>
          <a:xfrm>
            <a:off x="685800" y="1376363"/>
            <a:ext cx="7772400" cy="3884612"/>
          </a:xfrm>
        </p:spPr>
        <p:txBody>
          <a:bodyPr/>
          <a:lstStyle/>
          <a:p>
            <a:pPr eaLnBrk="1" hangingPunct="1">
              <a:lnSpc>
                <a:spcPct val="110000"/>
              </a:lnSpc>
            </a:pPr>
            <a:r>
              <a:rPr lang="en-US" altLang="zh-TW">
                <a:latin typeface="Tahoma" panose="020B0604030504040204" pitchFamily="34" charset="0"/>
              </a:rPr>
              <a:t>There are many retrieval systems on the market, which one is the best?</a:t>
            </a:r>
          </a:p>
          <a:p>
            <a:pPr eaLnBrk="1" hangingPunct="1">
              <a:lnSpc>
                <a:spcPct val="110000"/>
              </a:lnSpc>
            </a:pPr>
            <a:r>
              <a:rPr lang="en-US" altLang="zh-TW">
                <a:latin typeface="Tahoma" panose="020B0604030504040204" pitchFamily="34" charset="0"/>
              </a:rPr>
              <a:t>When the system is in operation, is the performance satisfactory? Does it deviate from the expectation?</a:t>
            </a:r>
          </a:p>
          <a:p>
            <a:pPr eaLnBrk="1" hangingPunct="1">
              <a:lnSpc>
                <a:spcPct val="110000"/>
              </a:lnSpc>
            </a:pPr>
            <a:r>
              <a:rPr lang="en-US" altLang="zh-TW">
                <a:latin typeface="Tahoma" panose="020B0604030504040204" pitchFamily="34" charset="0"/>
              </a:rPr>
              <a:t>To fine tune a query to obtain the best result (for a particular set of documents and application)</a:t>
            </a:r>
          </a:p>
          <a:p>
            <a:pPr eaLnBrk="1" hangingPunct="1">
              <a:lnSpc>
                <a:spcPct val="110000"/>
              </a:lnSpc>
            </a:pPr>
            <a:r>
              <a:rPr lang="en-US" altLang="zh-TW">
                <a:latin typeface="Tahoma" panose="020B0604030504040204" pitchFamily="34" charset="0"/>
              </a:rPr>
              <a:t>To provide inputs to cost-benefit analysis of an information system (e.g., time saving compared to a manual system)</a:t>
            </a:r>
          </a:p>
          <a:p>
            <a:pPr eaLnBrk="1" hangingPunct="1">
              <a:lnSpc>
                <a:spcPct val="110000"/>
              </a:lnSpc>
            </a:pPr>
            <a:r>
              <a:rPr lang="en-US" altLang="zh-TW">
                <a:latin typeface="Tahoma" panose="020B0604030504040204" pitchFamily="34" charset="0"/>
              </a:rPr>
              <a:t>To determine the effects of changes made to an existing system (system A versus system B)</a:t>
            </a:r>
          </a:p>
        </p:txBody>
      </p:sp>
      <p:sp>
        <p:nvSpPr>
          <p:cNvPr id="183300" name="Rectangle 4"/>
          <p:cNvSpPr>
            <a:spLocks noChangeArrowheads="1"/>
          </p:cNvSpPr>
          <p:nvPr/>
        </p:nvSpPr>
        <p:spPr bwMode="auto">
          <a:xfrm>
            <a:off x="4184650" y="5154613"/>
            <a:ext cx="4483100" cy="8636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a:t>Efficiency: speed</a:t>
            </a:r>
          </a:p>
          <a:p>
            <a:pPr eaLnBrk="1" hangingPunct="1"/>
            <a:r>
              <a:rPr lang="en-US" altLang="zh-TW"/>
              <a:t>Effectiveness: how good the result is?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3300"/>
                                        </p:tgtEl>
                                        <p:attrNameLst>
                                          <p:attrName>style.visibility</p:attrName>
                                        </p:attrNameLst>
                                      </p:cBhvr>
                                      <p:to>
                                        <p:strVal val="visible"/>
                                      </p:to>
                                    </p:set>
                                    <p:animEffect transition="in" filter="checkerboard(across)">
                                      <p:cBhvr>
                                        <p:cTn id="7" dur="500"/>
                                        <p:tgtEl>
                                          <p:spTgt spid="183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0"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HKUST                        Slide </a:t>
            </a:r>
            <a:fld id="{D87C06E1-19DC-4A28-BD84-C65D68178124}" type="slidenum">
              <a:rPr lang="en-US" altLang="zh-TW" sz="1400" smtClean="0">
                <a:solidFill>
                  <a:schemeClr val="accent2"/>
                </a:solidFill>
              </a:rPr>
              <a:pPr>
                <a:spcBef>
                  <a:spcPct val="0"/>
                </a:spcBef>
                <a:buFontTx/>
                <a:buNone/>
              </a:pPr>
              <a:t>20</a:t>
            </a:fld>
            <a:endParaRPr lang="en-US" altLang="zh-TW" sz="1400">
              <a:solidFill>
                <a:schemeClr val="accent2"/>
              </a:solidFill>
            </a:endParaRPr>
          </a:p>
        </p:txBody>
      </p:sp>
      <p:sp>
        <p:nvSpPr>
          <p:cNvPr id="25603" name="Rectangle 3"/>
          <p:cNvSpPr>
            <a:spLocks noGrp="1" noChangeArrowheads="1"/>
          </p:cNvSpPr>
          <p:nvPr>
            <p:ph type="title"/>
          </p:nvPr>
        </p:nvSpPr>
        <p:spPr>
          <a:xfrm>
            <a:off x="685800" y="292100"/>
            <a:ext cx="7772400" cy="762000"/>
          </a:xfrm>
        </p:spPr>
        <p:txBody>
          <a:bodyPr/>
          <a:lstStyle/>
          <a:p>
            <a:pPr eaLnBrk="1" hangingPunct="1"/>
            <a:r>
              <a:rPr lang="en-US" altLang="zh-TW"/>
              <a:t>Computation of Recall and Precision</a:t>
            </a:r>
          </a:p>
        </p:txBody>
      </p:sp>
      <p:graphicFrame>
        <p:nvGraphicFramePr>
          <p:cNvPr id="25604" name="Object 0"/>
          <p:cNvGraphicFramePr>
            <a:graphicFrameLocks noChangeAspect="1"/>
          </p:cNvGraphicFramePr>
          <p:nvPr/>
        </p:nvGraphicFramePr>
        <p:xfrm>
          <a:off x="711200" y="1101725"/>
          <a:ext cx="3268663" cy="4987925"/>
        </p:xfrm>
        <a:graphic>
          <a:graphicData uri="http://schemas.openxmlformats.org/presentationml/2006/ole">
            <mc:AlternateContent xmlns:mc="http://schemas.openxmlformats.org/markup-compatibility/2006">
              <mc:Choice xmlns:v="urn:schemas-microsoft-com:vml" Requires="v">
                <p:oleObj spid="_x0000_s25681" name="工作表" r:id="rId3" imgW="2486446" imgH="4896139" progId="Excel.Sheet.8">
                  <p:embed/>
                </p:oleObj>
              </mc:Choice>
              <mc:Fallback>
                <p:oleObj name="工作表" r:id="rId3" imgW="2486446" imgH="4896139" progId="Excel.Sheet.8">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200" y="1101725"/>
                        <a:ext cx="3268663" cy="498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66"/>
          <p:cNvGrpSpPr>
            <a:grpSpLocks/>
          </p:cNvGrpSpPr>
          <p:nvPr/>
        </p:nvGrpSpPr>
        <p:grpSpPr bwMode="auto">
          <a:xfrm>
            <a:off x="4222750" y="1173163"/>
            <a:ext cx="4465638" cy="4819650"/>
            <a:chOff x="2660" y="739"/>
            <a:chExt cx="2813" cy="3036"/>
          </a:xfrm>
        </p:grpSpPr>
        <p:grpSp>
          <p:nvGrpSpPr>
            <p:cNvPr id="25606" name="Group 65"/>
            <p:cNvGrpSpPr>
              <a:grpSpLocks/>
            </p:cNvGrpSpPr>
            <p:nvPr/>
          </p:nvGrpSpPr>
          <p:grpSpPr bwMode="auto">
            <a:xfrm>
              <a:off x="2891" y="940"/>
              <a:ext cx="2385" cy="2814"/>
              <a:chOff x="2891" y="940"/>
              <a:chExt cx="2385" cy="2814"/>
            </a:xfrm>
          </p:grpSpPr>
          <p:sp>
            <p:nvSpPr>
              <p:cNvPr id="25609" name="Text Box 6"/>
              <p:cNvSpPr txBox="1">
                <a:spLocks noChangeArrowheads="1"/>
              </p:cNvSpPr>
              <p:nvPr/>
            </p:nvSpPr>
            <p:spPr bwMode="auto">
              <a:xfrm>
                <a:off x="3524" y="3499"/>
                <a:ext cx="3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0.4</a:t>
                </a:r>
              </a:p>
            </p:txBody>
          </p:sp>
          <p:sp>
            <p:nvSpPr>
              <p:cNvPr id="25610" name="Text Box 7"/>
              <p:cNvSpPr txBox="1">
                <a:spLocks noChangeArrowheads="1"/>
              </p:cNvSpPr>
              <p:nvPr/>
            </p:nvSpPr>
            <p:spPr bwMode="auto">
              <a:xfrm>
                <a:off x="4311" y="3504"/>
                <a:ext cx="3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0.8</a:t>
                </a:r>
              </a:p>
            </p:txBody>
          </p:sp>
          <p:sp>
            <p:nvSpPr>
              <p:cNvPr id="25611" name="Line 9"/>
              <p:cNvSpPr>
                <a:spLocks noChangeShapeType="1"/>
              </p:cNvSpPr>
              <p:nvPr/>
            </p:nvSpPr>
            <p:spPr bwMode="auto">
              <a:xfrm>
                <a:off x="2906" y="940"/>
                <a:ext cx="0" cy="2553"/>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5612" name="Line 10"/>
              <p:cNvSpPr>
                <a:spLocks noChangeShapeType="1"/>
              </p:cNvSpPr>
              <p:nvPr/>
            </p:nvSpPr>
            <p:spPr bwMode="auto">
              <a:xfrm flipV="1">
                <a:off x="2905" y="3492"/>
                <a:ext cx="237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5613" name="Line 11"/>
              <p:cNvSpPr>
                <a:spLocks noChangeShapeType="1"/>
              </p:cNvSpPr>
              <p:nvPr/>
            </p:nvSpPr>
            <p:spPr bwMode="auto">
              <a:xfrm>
                <a:off x="3293" y="3464"/>
                <a:ext cx="0"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5614" name="Line 12"/>
              <p:cNvSpPr>
                <a:spLocks noChangeShapeType="1"/>
              </p:cNvSpPr>
              <p:nvPr/>
            </p:nvSpPr>
            <p:spPr bwMode="auto">
              <a:xfrm>
                <a:off x="3680" y="3464"/>
                <a:ext cx="0"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5615" name="Line 13"/>
              <p:cNvSpPr>
                <a:spLocks noChangeShapeType="1"/>
              </p:cNvSpPr>
              <p:nvPr/>
            </p:nvSpPr>
            <p:spPr bwMode="auto">
              <a:xfrm>
                <a:off x="4081" y="3452"/>
                <a:ext cx="0"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5616" name="Line 14"/>
              <p:cNvSpPr>
                <a:spLocks noChangeShapeType="1"/>
              </p:cNvSpPr>
              <p:nvPr/>
            </p:nvSpPr>
            <p:spPr bwMode="auto">
              <a:xfrm>
                <a:off x="4842" y="3474"/>
                <a:ext cx="0"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5617" name="Line 15"/>
              <p:cNvSpPr>
                <a:spLocks noChangeShapeType="1"/>
              </p:cNvSpPr>
              <p:nvPr/>
            </p:nvSpPr>
            <p:spPr bwMode="auto">
              <a:xfrm>
                <a:off x="4457" y="3479"/>
                <a:ext cx="0"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5618" name="Line 16"/>
              <p:cNvSpPr>
                <a:spLocks noChangeShapeType="1"/>
              </p:cNvSpPr>
              <p:nvPr/>
            </p:nvSpPr>
            <p:spPr bwMode="auto">
              <a:xfrm>
                <a:off x="2891" y="3061"/>
                <a:ext cx="3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5619" name="Line 17"/>
              <p:cNvSpPr>
                <a:spLocks noChangeShapeType="1"/>
              </p:cNvSpPr>
              <p:nvPr/>
            </p:nvSpPr>
            <p:spPr bwMode="auto">
              <a:xfrm>
                <a:off x="2896" y="2648"/>
                <a:ext cx="3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5620" name="Line 18"/>
              <p:cNvSpPr>
                <a:spLocks noChangeShapeType="1"/>
              </p:cNvSpPr>
              <p:nvPr/>
            </p:nvSpPr>
            <p:spPr bwMode="auto">
              <a:xfrm>
                <a:off x="2891" y="2221"/>
                <a:ext cx="3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5621" name="Line 19"/>
              <p:cNvSpPr>
                <a:spLocks noChangeShapeType="1"/>
              </p:cNvSpPr>
              <p:nvPr/>
            </p:nvSpPr>
            <p:spPr bwMode="auto">
              <a:xfrm>
                <a:off x="2895" y="1376"/>
                <a:ext cx="3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5622" name="Line 20"/>
              <p:cNvSpPr>
                <a:spLocks noChangeShapeType="1"/>
              </p:cNvSpPr>
              <p:nvPr/>
            </p:nvSpPr>
            <p:spPr bwMode="auto">
              <a:xfrm>
                <a:off x="2896" y="1803"/>
                <a:ext cx="3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5623" name="Oval 21"/>
              <p:cNvSpPr>
                <a:spLocks noChangeArrowheads="1"/>
              </p:cNvSpPr>
              <p:nvPr/>
            </p:nvSpPr>
            <p:spPr bwMode="auto">
              <a:xfrm>
                <a:off x="3286" y="1358"/>
                <a:ext cx="47" cy="47"/>
              </a:xfrm>
              <a:prstGeom prst="ellipse">
                <a:avLst/>
              </a:prstGeom>
              <a:solidFill>
                <a:schemeClr val="tx1"/>
              </a:solidFill>
              <a:ln w="9525">
                <a:solidFill>
                  <a:schemeClr val="tx1"/>
                </a:solidFill>
                <a:round/>
                <a:headEnd/>
                <a:tailEnd/>
              </a:ln>
            </p:spPr>
            <p:txBody>
              <a:bodyPr wrap="none"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25624" name="Oval 22"/>
              <p:cNvSpPr>
                <a:spLocks noChangeArrowheads="1"/>
              </p:cNvSpPr>
              <p:nvPr/>
            </p:nvSpPr>
            <p:spPr bwMode="auto">
              <a:xfrm>
                <a:off x="3665" y="1358"/>
                <a:ext cx="47" cy="47"/>
              </a:xfrm>
              <a:prstGeom prst="ellipse">
                <a:avLst/>
              </a:prstGeom>
              <a:solidFill>
                <a:schemeClr val="tx1"/>
              </a:solidFill>
              <a:ln w="9525">
                <a:solidFill>
                  <a:schemeClr val="tx1"/>
                </a:solidFill>
                <a:round/>
                <a:headEnd/>
                <a:tailEnd/>
              </a:ln>
            </p:spPr>
            <p:txBody>
              <a:bodyPr wrap="none"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25625" name="Oval 23"/>
              <p:cNvSpPr>
                <a:spLocks noChangeArrowheads="1"/>
              </p:cNvSpPr>
              <p:nvPr/>
            </p:nvSpPr>
            <p:spPr bwMode="auto">
              <a:xfrm>
                <a:off x="4049" y="1872"/>
                <a:ext cx="47" cy="47"/>
              </a:xfrm>
              <a:prstGeom prst="ellipse">
                <a:avLst/>
              </a:prstGeom>
              <a:solidFill>
                <a:schemeClr val="tx1"/>
              </a:solidFill>
              <a:ln w="9525">
                <a:solidFill>
                  <a:schemeClr val="tx1"/>
                </a:solidFill>
                <a:round/>
                <a:headEnd/>
                <a:tailEnd/>
              </a:ln>
            </p:spPr>
            <p:txBody>
              <a:bodyPr wrap="none"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25626" name="Oval 24"/>
              <p:cNvSpPr>
                <a:spLocks noChangeArrowheads="1"/>
              </p:cNvSpPr>
              <p:nvPr/>
            </p:nvSpPr>
            <p:spPr bwMode="auto">
              <a:xfrm>
                <a:off x="4428" y="2040"/>
                <a:ext cx="47" cy="47"/>
              </a:xfrm>
              <a:prstGeom prst="ellipse">
                <a:avLst/>
              </a:prstGeom>
              <a:solidFill>
                <a:schemeClr val="tx1"/>
              </a:solidFill>
              <a:ln w="9525">
                <a:solidFill>
                  <a:schemeClr val="tx1"/>
                </a:solidFill>
                <a:round/>
                <a:headEnd/>
                <a:tailEnd/>
              </a:ln>
            </p:spPr>
            <p:txBody>
              <a:bodyPr wrap="none"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25627" name="Oval 25"/>
              <p:cNvSpPr>
                <a:spLocks noChangeArrowheads="1"/>
              </p:cNvSpPr>
              <p:nvPr/>
            </p:nvSpPr>
            <p:spPr bwMode="auto">
              <a:xfrm>
                <a:off x="4812" y="2654"/>
                <a:ext cx="47" cy="47"/>
              </a:xfrm>
              <a:prstGeom prst="ellipse">
                <a:avLst/>
              </a:prstGeom>
              <a:solidFill>
                <a:schemeClr val="tx1"/>
              </a:solidFill>
              <a:ln w="9525">
                <a:solidFill>
                  <a:schemeClr val="tx1"/>
                </a:solidFill>
                <a:round/>
                <a:headEnd/>
                <a:tailEnd/>
              </a:ln>
            </p:spPr>
            <p:txBody>
              <a:bodyPr wrap="none"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25628" name="Oval 26"/>
              <p:cNvSpPr>
                <a:spLocks noChangeArrowheads="1"/>
              </p:cNvSpPr>
              <p:nvPr/>
            </p:nvSpPr>
            <p:spPr bwMode="auto">
              <a:xfrm>
                <a:off x="3660" y="2020"/>
                <a:ext cx="47" cy="4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25629" name="Oval 27"/>
              <p:cNvSpPr>
                <a:spLocks noChangeArrowheads="1"/>
              </p:cNvSpPr>
              <p:nvPr/>
            </p:nvSpPr>
            <p:spPr bwMode="auto">
              <a:xfrm>
                <a:off x="4045" y="2198"/>
                <a:ext cx="47" cy="4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25630" name="Oval 28"/>
              <p:cNvSpPr>
                <a:spLocks noChangeArrowheads="1"/>
              </p:cNvSpPr>
              <p:nvPr/>
            </p:nvSpPr>
            <p:spPr bwMode="auto">
              <a:xfrm>
                <a:off x="4428" y="2260"/>
                <a:ext cx="47" cy="4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25631" name="Oval 29"/>
              <p:cNvSpPr>
                <a:spLocks noChangeArrowheads="1"/>
              </p:cNvSpPr>
              <p:nvPr/>
            </p:nvSpPr>
            <p:spPr bwMode="auto">
              <a:xfrm>
                <a:off x="4428" y="2409"/>
                <a:ext cx="47" cy="4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25632" name="Oval 30"/>
              <p:cNvSpPr>
                <a:spLocks noChangeArrowheads="1"/>
              </p:cNvSpPr>
              <p:nvPr/>
            </p:nvSpPr>
            <p:spPr bwMode="auto">
              <a:xfrm>
                <a:off x="4428" y="2544"/>
                <a:ext cx="47" cy="4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25633" name="Oval 31"/>
              <p:cNvSpPr>
                <a:spLocks noChangeArrowheads="1"/>
              </p:cNvSpPr>
              <p:nvPr/>
            </p:nvSpPr>
            <p:spPr bwMode="auto">
              <a:xfrm>
                <a:off x="4423" y="2625"/>
                <a:ext cx="47" cy="4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25634" name="Oval 32"/>
              <p:cNvSpPr>
                <a:spLocks noChangeArrowheads="1"/>
              </p:cNvSpPr>
              <p:nvPr/>
            </p:nvSpPr>
            <p:spPr bwMode="auto">
              <a:xfrm>
                <a:off x="4429" y="2722"/>
                <a:ext cx="47" cy="4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25635" name="Oval 33"/>
              <p:cNvSpPr>
                <a:spLocks noChangeArrowheads="1"/>
              </p:cNvSpPr>
              <p:nvPr/>
            </p:nvSpPr>
            <p:spPr bwMode="auto">
              <a:xfrm>
                <a:off x="4433" y="2779"/>
                <a:ext cx="47" cy="4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25636" name="Oval 34"/>
              <p:cNvSpPr>
                <a:spLocks noChangeArrowheads="1"/>
              </p:cNvSpPr>
              <p:nvPr/>
            </p:nvSpPr>
            <p:spPr bwMode="auto">
              <a:xfrm>
                <a:off x="4812" y="2726"/>
                <a:ext cx="47" cy="4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25637" name="Oval 35"/>
              <p:cNvSpPr>
                <a:spLocks noChangeArrowheads="1"/>
              </p:cNvSpPr>
              <p:nvPr/>
            </p:nvSpPr>
            <p:spPr bwMode="auto">
              <a:xfrm>
                <a:off x="4813" y="3048"/>
                <a:ext cx="47" cy="4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25638" name="Oval 36"/>
              <p:cNvSpPr>
                <a:spLocks noChangeArrowheads="1"/>
              </p:cNvSpPr>
              <p:nvPr/>
            </p:nvSpPr>
            <p:spPr bwMode="auto">
              <a:xfrm>
                <a:off x="4817" y="3442"/>
                <a:ext cx="47" cy="4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25639" name="Line 37"/>
              <p:cNvSpPr>
                <a:spLocks noChangeShapeType="1"/>
              </p:cNvSpPr>
              <p:nvPr/>
            </p:nvSpPr>
            <p:spPr bwMode="auto">
              <a:xfrm>
                <a:off x="3301" y="1381"/>
                <a:ext cx="38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5640" name="Line 38"/>
              <p:cNvSpPr>
                <a:spLocks noChangeShapeType="1"/>
              </p:cNvSpPr>
              <p:nvPr/>
            </p:nvSpPr>
            <p:spPr bwMode="auto">
              <a:xfrm>
                <a:off x="3687" y="1374"/>
                <a:ext cx="0" cy="6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5641" name="Line 39"/>
              <p:cNvSpPr>
                <a:spLocks noChangeShapeType="1"/>
              </p:cNvSpPr>
              <p:nvPr/>
            </p:nvSpPr>
            <p:spPr bwMode="auto">
              <a:xfrm flipV="1">
                <a:off x="3694" y="1890"/>
                <a:ext cx="371" cy="1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5642" name="Line 40"/>
              <p:cNvSpPr>
                <a:spLocks noChangeShapeType="1"/>
              </p:cNvSpPr>
              <p:nvPr/>
            </p:nvSpPr>
            <p:spPr bwMode="auto">
              <a:xfrm>
                <a:off x="4065" y="1898"/>
                <a:ext cx="0" cy="3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5643" name="Line 41"/>
              <p:cNvSpPr>
                <a:spLocks noChangeShapeType="1"/>
              </p:cNvSpPr>
              <p:nvPr/>
            </p:nvSpPr>
            <p:spPr bwMode="auto">
              <a:xfrm flipV="1">
                <a:off x="4065" y="2058"/>
                <a:ext cx="385" cy="1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5644" name="Line 42"/>
              <p:cNvSpPr>
                <a:spLocks noChangeShapeType="1"/>
              </p:cNvSpPr>
              <p:nvPr/>
            </p:nvSpPr>
            <p:spPr bwMode="auto">
              <a:xfrm>
                <a:off x="4450" y="2050"/>
                <a:ext cx="0" cy="74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5645" name="Line 43"/>
              <p:cNvSpPr>
                <a:spLocks noChangeShapeType="1"/>
              </p:cNvSpPr>
              <p:nvPr/>
            </p:nvSpPr>
            <p:spPr bwMode="auto">
              <a:xfrm flipV="1">
                <a:off x="4443" y="2676"/>
                <a:ext cx="393" cy="1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5646" name="Line 44"/>
              <p:cNvSpPr>
                <a:spLocks noChangeShapeType="1"/>
              </p:cNvSpPr>
              <p:nvPr/>
            </p:nvSpPr>
            <p:spPr bwMode="auto">
              <a:xfrm>
                <a:off x="4843" y="2676"/>
                <a:ext cx="0" cy="78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5647" name="Text Box 45"/>
              <p:cNvSpPr txBox="1">
                <a:spLocks noChangeArrowheads="1"/>
              </p:cNvSpPr>
              <p:nvPr/>
            </p:nvSpPr>
            <p:spPr bwMode="auto">
              <a:xfrm>
                <a:off x="2923" y="1249"/>
                <a:ext cx="3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1.0</a:t>
                </a:r>
              </a:p>
            </p:txBody>
          </p:sp>
          <p:sp>
            <p:nvSpPr>
              <p:cNvPr id="25648" name="Text Box 46"/>
              <p:cNvSpPr txBox="1">
                <a:spLocks noChangeArrowheads="1"/>
              </p:cNvSpPr>
              <p:nvPr/>
            </p:nvSpPr>
            <p:spPr bwMode="auto">
              <a:xfrm>
                <a:off x="2924" y="1686"/>
                <a:ext cx="3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0.8</a:t>
                </a:r>
              </a:p>
            </p:txBody>
          </p:sp>
          <p:sp>
            <p:nvSpPr>
              <p:cNvPr id="25649" name="Text Box 47"/>
              <p:cNvSpPr txBox="1">
                <a:spLocks noChangeArrowheads="1"/>
              </p:cNvSpPr>
              <p:nvPr/>
            </p:nvSpPr>
            <p:spPr bwMode="auto">
              <a:xfrm>
                <a:off x="2918" y="2094"/>
                <a:ext cx="3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0.6</a:t>
                </a:r>
              </a:p>
            </p:txBody>
          </p:sp>
          <p:sp>
            <p:nvSpPr>
              <p:cNvPr id="25650" name="Text Box 48"/>
              <p:cNvSpPr txBox="1">
                <a:spLocks noChangeArrowheads="1"/>
              </p:cNvSpPr>
              <p:nvPr/>
            </p:nvSpPr>
            <p:spPr bwMode="auto">
              <a:xfrm>
                <a:off x="2934" y="2525"/>
                <a:ext cx="3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0.4</a:t>
                </a:r>
              </a:p>
            </p:txBody>
          </p:sp>
          <p:sp>
            <p:nvSpPr>
              <p:cNvPr id="25651" name="Text Box 49"/>
              <p:cNvSpPr txBox="1">
                <a:spLocks noChangeArrowheads="1"/>
              </p:cNvSpPr>
              <p:nvPr/>
            </p:nvSpPr>
            <p:spPr bwMode="auto">
              <a:xfrm>
                <a:off x="2942" y="2927"/>
                <a:ext cx="3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0.2</a:t>
                </a:r>
              </a:p>
            </p:txBody>
          </p:sp>
          <p:sp>
            <p:nvSpPr>
              <p:cNvPr id="25652" name="Text Box 50"/>
              <p:cNvSpPr txBox="1">
                <a:spLocks noChangeArrowheads="1"/>
              </p:cNvSpPr>
              <p:nvPr/>
            </p:nvSpPr>
            <p:spPr bwMode="auto">
              <a:xfrm>
                <a:off x="3142" y="3497"/>
                <a:ext cx="3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0.2</a:t>
                </a:r>
              </a:p>
            </p:txBody>
          </p:sp>
          <p:sp>
            <p:nvSpPr>
              <p:cNvPr id="25653" name="Text Box 51"/>
              <p:cNvSpPr txBox="1">
                <a:spLocks noChangeArrowheads="1"/>
              </p:cNvSpPr>
              <p:nvPr/>
            </p:nvSpPr>
            <p:spPr bwMode="auto">
              <a:xfrm>
                <a:off x="4678" y="3492"/>
                <a:ext cx="3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1.0</a:t>
                </a:r>
              </a:p>
            </p:txBody>
          </p:sp>
          <p:sp>
            <p:nvSpPr>
              <p:cNvPr id="25654" name="Text Box 52"/>
              <p:cNvSpPr txBox="1">
                <a:spLocks noChangeArrowheads="1"/>
              </p:cNvSpPr>
              <p:nvPr/>
            </p:nvSpPr>
            <p:spPr bwMode="auto">
              <a:xfrm>
                <a:off x="3920" y="3502"/>
                <a:ext cx="3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0.6</a:t>
                </a:r>
              </a:p>
            </p:txBody>
          </p:sp>
          <p:sp>
            <p:nvSpPr>
              <p:cNvPr id="25655" name="Text Box 53"/>
              <p:cNvSpPr txBox="1">
                <a:spLocks noChangeArrowheads="1"/>
              </p:cNvSpPr>
              <p:nvPr/>
            </p:nvSpPr>
            <p:spPr bwMode="auto">
              <a:xfrm>
                <a:off x="3223" y="114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1</a:t>
                </a:r>
              </a:p>
            </p:txBody>
          </p:sp>
          <p:sp>
            <p:nvSpPr>
              <p:cNvPr id="25656" name="Text Box 54"/>
              <p:cNvSpPr txBox="1">
                <a:spLocks noChangeArrowheads="1"/>
              </p:cNvSpPr>
              <p:nvPr/>
            </p:nvSpPr>
            <p:spPr bwMode="auto">
              <a:xfrm>
                <a:off x="3587" y="114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2</a:t>
                </a:r>
              </a:p>
            </p:txBody>
          </p:sp>
          <p:sp>
            <p:nvSpPr>
              <p:cNvPr id="25657" name="Text Box 55"/>
              <p:cNvSpPr txBox="1">
                <a:spLocks noChangeArrowheads="1"/>
              </p:cNvSpPr>
              <p:nvPr/>
            </p:nvSpPr>
            <p:spPr bwMode="auto">
              <a:xfrm>
                <a:off x="3596" y="2033"/>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3</a:t>
                </a:r>
              </a:p>
            </p:txBody>
          </p:sp>
          <p:sp>
            <p:nvSpPr>
              <p:cNvPr id="25658" name="Text Box 56"/>
              <p:cNvSpPr txBox="1">
                <a:spLocks noChangeArrowheads="1"/>
              </p:cNvSpPr>
              <p:nvPr/>
            </p:nvSpPr>
            <p:spPr bwMode="auto">
              <a:xfrm>
                <a:off x="3961" y="1659"/>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4</a:t>
                </a:r>
              </a:p>
            </p:txBody>
          </p:sp>
          <p:sp>
            <p:nvSpPr>
              <p:cNvPr id="25659" name="Text Box 57"/>
              <p:cNvSpPr txBox="1">
                <a:spLocks noChangeArrowheads="1"/>
              </p:cNvSpPr>
              <p:nvPr/>
            </p:nvSpPr>
            <p:spPr bwMode="auto">
              <a:xfrm>
                <a:off x="3971" y="2206"/>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5</a:t>
                </a:r>
              </a:p>
            </p:txBody>
          </p:sp>
          <p:sp>
            <p:nvSpPr>
              <p:cNvPr id="25660" name="Text Box 58"/>
              <p:cNvSpPr txBox="1">
                <a:spLocks noChangeArrowheads="1"/>
              </p:cNvSpPr>
              <p:nvPr/>
            </p:nvSpPr>
            <p:spPr bwMode="auto">
              <a:xfrm>
                <a:off x="4356" y="1831"/>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6</a:t>
                </a:r>
              </a:p>
            </p:txBody>
          </p:sp>
          <p:sp>
            <p:nvSpPr>
              <p:cNvPr id="25661" name="Text Box 59"/>
              <p:cNvSpPr txBox="1">
                <a:spLocks noChangeArrowheads="1"/>
              </p:cNvSpPr>
              <p:nvPr/>
            </p:nvSpPr>
            <p:spPr bwMode="auto">
              <a:xfrm>
                <a:off x="4433" y="2139"/>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7</a:t>
                </a:r>
              </a:p>
            </p:txBody>
          </p:sp>
          <p:sp>
            <p:nvSpPr>
              <p:cNvPr id="25662" name="Text Box 60"/>
              <p:cNvSpPr txBox="1">
                <a:spLocks noChangeArrowheads="1"/>
              </p:cNvSpPr>
              <p:nvPr/>
            </p:nvSpPr>
            <p:spPr bwMode="auto">
              <a:xfrm>
                <a:off x="4337" y="2801"/>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12</a:t>
                </a:r>
              </a:p>
            </p:txBody>
          </p:sp>
          <p:sp>
            <p:nvSpPr>
              <p:cNvPr id="25663" name="Text Box 61"/>
              <p:cNvSpPr txBox="1">
                <a:spLocks noChangeArrowheads="1"/>
              </p:cNvSpPr>
              <p:nvPr/>
            </p:nvSpPr>
            <p:spPr bwMode="auto">
              <a:xfrm>
                <a:off x="4692" y="2465"/>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13</a:t>
                </a:r>
              </a:p>
            </p:txBody>
          </p:sp>
          <p:sp>
            <p:nvSpPr>
              <p:cNvPr id="25664" name="Text Box 62"/>
              <p:cNvSpPr txBox="1">
                <a:spLocks noChangeArrowheads="1"/>
              </p:cNvSpPr>
              <p:nvPr/>
            </p:nvSpPr>
            <p:spPr bwMode="auto">
              <a:xfrm>
                <a:off x="4856" y="3233"/>
                <a:ext cx="3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200</a:t>
                </a:r>
              </a:p>
            </p:txBody>
          </p:sp>
        </p:grpSp>
        <p:sp>
          <p:nvSpPr>
            <p:cNvPr id="25607" name="Text Box 63"/>
            <p:cNvSpPr txBox="1">
              <a:spLocks noChangeArrowheads="1"/>
            </p:cNvSpPr>
            <p:nvPr/>
          </p:nvSpPr>
          <p:spPr bwMode="auto">
            <a:xfrm>
              <a:off x="5039" y="3544"/>
              <a:ext cx="4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solidFill>
                    <a:srgbClr val="FF0000"/>
                  </a:solidFill>
                </a:rPr>
                <a:t>recall</a:t>
              </a:r>
            </a:p>
          </p:txBody>
        </p:sp>
        <p:sp>
          <p:nvSpPr>
            <p:cNvPr id="25608" name="Text Box 64"/>
            <p:cNvSpPr txBox="1">
              <a:spLocks noChangeArrowheads="1"/>
            </p:cNvSpPr>
            <p:nvPr/>
          </p:nvSpPr>
          <p:spPr bwMode="auto">
            <a:xfrm rot="-5400000">
              <a:off x="2455" y="944"/>
              <a:ext cx="64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solidFill>
                    <a:srgbClr val="FF0000"/>
                  </a:solidFill>
                </a:rPr>
                <a:t>precision</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HKUST                        Slide </a:t>
            </a:r>
            <a:fld id="{7065C33A-3F8F-42C0-80A1-D0A47FB314FF}" type="slidenum">
              <a:rPr lang="en-US" altLang="zh-TW" sz="1400" smtClean="0">
                <a:solidFill>
                  <a:schemeClr val="accent2"/>
                </a:solidFill>
              </a:rPr>
              <a:pPr>
                <a:spcBef>
                  <a:spcPct val="0"/>
                </a:spcBef>
                <a:buFontTx/>
                <a:buNone/>
              </a:pPr>
              <a:t>21</a:t>
            </a:fld>
            <a:endParaRPr lang="en-US" altLang="zh-TW" sz="1400">
              <a:solidFill>
                <a:schemeClr val="accent2"/>
              </a:solidFill>
            </a:endParaRPr>
          </a:p>
        </p:txBody>
      </p:sp>
      <p:sp>
        <p:nvSpPr>
          <p:cNvPr id="26627" name="Rectangle 2"/>
          <p:cNvSpPr>
            <a:spLocks noGrp="1" noChangeArrowheads="1"/>
          </p:cNvSpPr>
          <p:nvPr>
            <p:ph type="title"/>
          </p:nvPr>
        </p:nvSpPr>
        <p:spPr/>
        <p:txBody>
          <a:bodyPr/>
          <a:lstStyle/>
          <a:p>
            <a:pPr eaLnBrk="1" hangingPunct="1"/>
            <a:r>
              <a:rPr lang="en-US" altLang="zh-TW"/>
              <a:t>Interpolated Recall-Precision Graph</a:t>
            </a:r>
          </a:p>
        </p:txBody>
      </p:sp>
      <p:sp>
        <p:nvSpPr>
          <p:cNvPr id="26628" name="Rectangle 3"/>
          <p:cNvSpPr>
            <a:spLocks noGrp="1" noChangeArrowheads="1"/>
          </p:cNvSpPr>
          <p:nvPr>
            <p:ph type="body" idx="1"/>
          </p:nvPr>
        </p:nvSpPr>
        <p:spPr>
          <a:xfrm>
            <a:off x="257175" y="1447800"/>
            <a:ext cx="4322763" cy="4343400"/>
          </a:xfrm>
        </p:spPr>
        <p:txBody>
          <a:bodyPr/>
          <a:lstStyle/>
          <a:p>
            <a:pPr eaLnBrk="1" hangingPunct="1"/>
            <a:r>
              <a:rPr lang="en-US" altLang="zh-TW" sz="1800"/>
              <a:t>For a certain recall level, precision could be missing</a:t>
            </a:r>
          </a:p>
          <a:p>
            <a:pPr eaLnBrk="1" hangingPunct="1"/>
            <a:r>
              <a:rPr lang="en-US" altLang="zh-TW" sz="1800"/>
              <a:t>Use interpolation: the best performance a user can achieve</a:t>
            </a:r>
          </a:p>
          <a:p>
            <a:pPr lvl="1" eaLnBrk="1" hangingPunct="1"/>
            <a:r>
              <a:rPr lang="en-US" altLang="zh-TW" sz="1600"/>
              <a:t>The precision at recall level i is the highest precision from recall levels j&gt;=i;</a:t>
            </a:r>
          </a:p>
          <a:p>
            <a:pPr lvl="1" eaLnBrk="1" hangingPunct="1"/>
            <a:r>
              <a:rPr lang="en-US" altLang="zh-TW" sz="1600"/>
              <a:t>At  0.5 recall, the highest precision when recall&gt;=0.5 is 0.76 at recall=0.6</a:t>
            </a:r>
          </a:p>
          <a:p>
            <a:pPr lvl="1" eaLnBrk="1" hangingPunct="1"/>
            <a:r>
              <a:rPr lang="en-US" altLang="zh-TW" sz="1600"/>
              <a:t>Interpolation gives precision at recall=0</a:t>
            </a:r>
          </a:p>
          <a:p>
            <a:pPr lvl="1" eaLnBrk="1" hangingPunct="1"/>
            <a:r>
              <a:rPr lang="en-US" altLang="zh-TW" sz="1600"/>
              <a:t>Precision is obtained for the “standard 11 recall levels”, 0, 0.5, … 0.95, 1.0</a:t>
            </a:r>
          </a:p>
          <a:p>
            <a:pPr eaLnBrk="1" hangingPunct="1"/>
            <a:r>
              <a:rPr lang="en-US" altLang="zh-TW" sz="1800"/>
              <a:t>For more than one curve (query), average the (interpolated) precisions at each recall level</a:t>
            </a:r>
          </a:p>
          <a:p>
            <a:pPr eaLnBrk="1" hangingPunct="1"/>
            <a:endParaRPr lang="en-US" altLang="zh-TW" sz="1800"/>
          </a:p>
        </p:txBody>
      </p:sp>
      <p:sp>
        <p:nvSpPr>
          <p:cNvPr id="26629" name="Line 4"/>
          <p:cNvSpPr>
            <a:spLocks noChangeShapeType="1"/>
          </p:cNvSpPr>
          <p:nvPr/>
        </p:nvSpPr>
        <p:spPr bwMode="auto">
          <a:xfrm>
            <a:off x="5240338" y="1649413"/>
            <a:ext cx="0" cy="4052887"/>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30" name="Line 5"/>
          <p:cNvSpPr>
            <a:spLocks noChangeShapeType="1"/>
          </p:cNvSpPr>
          <p:nvPr/>
        </p:nvSpPr>
        <p:spPr bwMode="auto">
          <a:xfrm flipV="1">
            <a:off x="5238750" y="5700713"/>
            <a:ext cx="376396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6631" name="Line 6"/>
          <p:cNvSpPr>
            <a:spLocks noChangeShapeType="1"/>
          </p:cNvSpPr>
          <p:nvPr/>
        </p:nvSpPr>
        <p:spPr bwMode="auto">
          <a:xfrm>
            <a:off x="5854700" y="5656263"/>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32" name="Line 7"/>
          <p:cNvSpPr>
            <a:spLocks noChangeShapeType="1"/>
          </p:cNvSpPr>
          <p:nvPr/>
        </p:nvSpPr>
        <p:spPr bwMode="auto">
          <a:xfrm>
            <a:off x="6469063" y="5656263"/>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33" name="Line 8"/>
          <p:cNvSpPr>
            <a:spLocks noChangeShapeType="1"/>
          </p:cNvSpPr>
          <p:nvPr/>
        </p:nvSpPr>
        <p:spPr bwMode="auto">
          <a:xfrm>
            <a:off x="7105650" y="5637213"/>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6634" name="Line 9"/>
          <p:cNvSpPr>
            <a:spLocks noChangeShapeType="1"/>
          </p:cNvSpPr>
          <p:nvPr/>
        </p:nvSpPr>
        <p:spPr bwMode="auto">
          <a:xfrm>
            <a:off x="8313738" y="5672138"/>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35" name="Line 10"/>
          <p:cNvSpPr>
            <a:spLocks noChangeShapeType="1"/>
          </p:cNvSpPr>
          <p:nvPr/>
        </p:nvSpPr>
        <p:spPr bwMode="auto">
          <a:xfrm>
            <a:off x="7702550" y="5680075"/>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36" name="Line 11"/>
          <p:cNvSpPr>
            <a:spLocks noChangeShapeType="1"/>
          </p:cNvSpPr>
          <p:nvPr/>
        </p:nvSpPr>
        <p:spPr bwMode="auto">
          <a:xfrm>
            <a:off x="5216525" y="5016500"/>
            <a:ext cx="539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37" name="Line 12"/>
          <p:cNvSpPr>
            <a:spLocks noChangeShapeType="1"/>
          </p:cNvSpPr>
          <p:nvPr/>
        </p:nvSpPr>
        <p:spPr bwMode="auto">
          <a:xfrm>
            <a:off x="5224463" y="4360863"/>
            <a:ext cx="539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38" name="Line 13"/>
          <p:cNvSpPr>
            <a:spLocks noChangeShapeType="1"/>
          </p:cNvSpPr>
          <p:nvPr/>
        </p:nvSpPr>
        <p:spPr bwMode="auto">
          <a:xfrm>
            <a:off x="5216525" y="3683000"/>
            <a:ext cx="539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39" name="Line 14"/>
          <p:cNvSpPr>
            <a:spLocks noChangeShapeType="1"/>
          </p:cNvSpPr>
          <p:nvPr/>
        </p:nvSpPr>
        <p:spPr bwMode="auto">
          <a:xfrm>
            <a:off x="5222875" y="2341563"/>
            <a:ext cx="539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40" name="Line 15"/>
          <p:cNvSpPr>
            <a:spLocks noChangeShapeType="1"/>
          </p:cNvSpPr>
          <p:nvPr/>
        </p:nvSpPr>
        <p:spPr bwMode="auto">
          <a:xfrm>
            <a:off x="5224463" y="3019425"/>
            <a:ext cx="539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41" name="Oval 16"/>
          <p:cNvSpPr>
            <a:spLocks noChangeArrowheads="1"/>
          </p:cNvSpPr>
          <p:nvPr/>
        </p:nvSpPr>
        <p:spPr bwMode="auto">
          <a:xfrm>
            <a:off x="8274050" y="5621338"/>
            <a:ext cx="74613" cy="746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26642" name="Line 18"/>
          <p:cNvSpPr>
            <a:spLocks noChangeShapeType="1"/>
          </p:cNvSpPr>
          <p:nvPr/>
        </p:nvSpPr>
        <p:spPr bwMode="auto">
          <a:xfrm>
            <a:off x="6480175" y="2338388"/>
            <a:ext cx="0" cy="1062037"/>
          </a:xfrm>
          <a:prstGeom prst="line">
            <a:avLst/>
          </a:prstGeom>
          <a:noFill/>
          <a:ln w="9525">
            <a:solidFill>
              <a:srgbClr val="000000"/>
            </a:solidFill>
            <a:prstDash val="lg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43" name="Line 19"/>
          <p:cNvSpPr>
            <a:spLocks noChangeShapeType="1"/>
          </p:cNvSpPr>
          <p:nvPr/>
        </p:nvSpPr>
        <p:spPr bwMode="auto">
          <a:xfrm flipV="1">
            <a:off x="6491288" y="3157538"/>
            <a:ext cx="588962" cy="242887"/>
          </a:xfrm>
          <a:prstGeom prst="line">
            <a:avLst/>
          </a:prstGeom>
          <a:noFill/>
          <a:ln w="9525">
            <a:solidFill>
              <a:srgbClr val="000000"/>
            </a:solidFill>
            <a:prstDash val="lg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44" name="Line 20"/>
          <p:cNvSpPr>
            <a:spLocks noChangeShapeType="1"/>
          </p:cNvSpPr>
          <p:nvPr/>
        </p:nvSpPr>
        <p:spPr bwMode="auto">
          <a:xfrm>
            <a:off x="7080250" y="3170238"/>
            <a:ext cx="0" cy="519112"/>
          </a:xfrm>
          <a:prstGeom prst="line">
            <a:avLst/>
          </a:prstGeom>
          <a:noFill/>
          <a:ln w="9525">
            <a:solidFill>
              <a:srgbClr val="000000"/>
            </a:solidFill>
            <a:prstDash val="lg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45" name="Line 21"/>
          <p:cNvSpPr>
            <a:spLocks noChangeShapeType="1"/>
          </p:cNvSpPr>
          <p:nvPr/>
        </p:nvSpPr>
        <p:spPr bwMode="auto">
          <a:xfrm flipV="1">
            <a:off x="7080250" y="3424238"/>
            <a:ext cx="611188" cy="254000"/>
          </a:xfrm>
          <a:prstGeom prst="line">
            <a:avLst/>
          </a:prstGeom>
          <a:noFill/>
          <a:ln w="9525">
            <a:solidFill>
              <a:srgbClr val="000000"/>
            </a:solidFill>
            <a:prstDash val="lg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46" name="Line 22"/>
          <p:cNvSpPr>
            <a:spLocks noChangeShapeType="1"/>
          </p:cNvSpPr>
          <p:nvPr/>
        </p:nvSpPr>
        <p:spPr bwMode="auto">
          <a:xfrm>
            <a:off x="7691438" y="3411538"/>
            <a:ext cx="0" cy="1189037"/>
          </a:xfrm>
          <a:prstGeom prst="line">
            <a:avLst/>
          </a:prstGeom>
          <a:noFill/>
          <a:ln w="9525">
            <a:solidFill>
              <a:srgbClr val="000000"/>
            </a:solidFill>
            <a:prstDash val="lg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47" name="Line 23"/>
          <p:cNvSpPr>
            <a:spLocks noChangeShapeType="1"/>
          </p:cNvSpPr>
          <p:nvPr/>
        </p:nvSpPr>
        <p:spPr bwMode="auto">
          <a:xfrm flipV="1">
            <a:off x="7710488" y="4391025"/>
            <a:ext cx="623887" cy="207963"/>
          </a:xfrm>
          <a:prstGeom prst="line">
            <a:avLst/>
          </a:prstGeom>
          <a:noFill/>
          <a:ln w="9525">
            <a:solidFill>
              <a:srgbClr val="000000"/>
            </a:solidFill>
            <a:prstDash val="lg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48" name="Line 24"/>
          <p:cNvSpPr>
            <a:spLocks noChangeShapeType="1"/>
          </p:cNvSpPr>
          <p:nvPr/>
        </p:nvSpPr>
        <p:spPr bwMode="auto">
          <a:xfrm>
            <a:off x="8316913" y="4421188"/>
            <a:ext cx="0" cy="1246187"/>
          </a:xfrm>
          <a:prstGeom prst="line">
            <a:avLst/>
          </a:prstGeom>
          <a:noFill/>
          <a:ln w="9525">
            <a:solidFill>
              <a:srgbClr val="000000"/>
            </a:solidFill>
            <a:prstDash val="lg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49" name="Text Box 25"/>
          <p:cNvSpPr txBox="1">
            <a:spLocks noChangeArrowheads="1"/>
          </p:cNvSpPr>
          <p:nvPr/>
        </p:nvSpPr>
        <p:spPr bwMode="auto">
          <a:xfrm>
            <a:off x="4718050" y="2170113"/>
            <a:ext cx="501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1.0</a:t>
            </a:r>
          </a:p>
        </p:txBody>
      </p:sp>
      <p:sp>
        <p:nvSpPr>
          <p:cNvPr id="26650" name="Text Box 26"/>
          <p:cNvSpPr txBox="1">
            <a:spLocks noChangeArrowheads="1"/>
          </p:cNvSpPr>
          <p:nvPr/>
        </p:nvSpPr>
        <p:spPr bwMode="auto">
          <a:xfrm>
            <a:off x="4718050" y="2833688"/>
            <a:ext cx="501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0.8</a:t>
            </a:r>
          </a:p>
        </p:txBody>
      </p:sp>
      <p:sp>
        <p:nvSpPr>
          <p:cNvPr id="26651" name="Text Box 27"/>
          <p:cNvSpPr txBox="1">
            <a:spLocks noChangeArrowheads="1"/>
          </p:cNvSpPr>
          <p:nvPr/>
        </p:nvSpPr>
        <p:spPr bwMode="auto">
          <a:xfrm>
            <a:off x="4718050" y="3481388"/>
            <a:ext cx="501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0.6</a:t>
            </a:r>
          </a:p>
        </p:txBody>
      </p:sp>
      <p:sp>
        <p:nvSpPr>
          <p:cNvPr id="26652" name="Text Box 28"/>
          <p:cNvSpPr txBox="1">
            <a:spLocks noChangeArrowheads="1"/>
          </p:cNvSpPr>
          <p:nvPr/>
        </p:nvSpPr>
        <p:spPr bwMode="auto">
          <a:xfrm>
            <a:off x="4718050" y="4165600"/>
            <a:ext cx="501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0.4</a:t>
            </a:r>
          </a:p>
        </p:txBody>
      </p:sp>
      <p:sp>
        <p:nvSpPr>
          <p:cNvPr id="26653" name="Text Box 29"/>
          <p:cNvSpPr txBox="1">
            <a:spLocks noChangeArrowheads="1"/>
          </p:cNvSpPr>
          <p:nvPr/>
        </p:nvSpPr>
        <p:spPr bwMode="auto">
          <a:xfrm>
            <a:off x="4718050" y="4803775"/>
            <a:ext cx="501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0.2</a:t>
            </a:r>
          </a:p>
        </p:txBody>
      </p:sp>
      <p:sp>
        <p:nvSpPr>
          <p:cNvPr id="26654" name="Text Box 30"/>
          <p:cNvSpPr txBox="1">
            <a:spLocks noChangeArrowheads="1"/>
          </p:cNvSpPr>
          <p:nvPr/>
        </p:nvSpPr>
        <p:spPr bwMode="auto">
          <a:xfrm>
            <a:off x="5614988" y="5708650"/>
            <a:ext cx="501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0.2</a:t>
            </a:r>
          </a:p>
        </p:txBody>
      </p:sp>
      <p:sp>
        <p:nvSpPr>
          <p:cNvPr id="26655" name="Text Box 31"/>
          <p:cNvSpPr txBox="1">
            <a:spLocks noChangeArrowheads="1"/>
          </p:cNvSpPr>
          <p:nvPr/>
        </p:nvSpPr>
        <p:spPr bwMode="auto">
          <a:xfrm>
            <a:off x="8053388" y="5700713"/>
            <a:ext cx="501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1.0</a:t>
            </a:r>
          </a:p>
        </p:txBody>
      </p:sp>
      <p:sp>
        <p:nvSpPr>
          <p:cNvPr id="26656" name="Text Box 32"/>
          <p:cNvSpPr txBox="1">
            <a:spLocks noChangeArrowheads="1"/>
          </p:cNvSpPr>
          <p:nvPr/>
        </p:nvSpPr>
        <p:spPr bwMode="auto">
          <a:xfrm>
            <a:off x="6850063" y="5716588"/>
            <a:ext cx="501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0.6</a:t>
            </a:r>
          </a:p>
        </p:txBody>
      </p:sp>
      <p:sp>
        <p:nvSpPr>
          <p:cNvPr id="26657" name="Text Box 33"/>
          <p:cNvSpPr txBox="1">
            <a:spLocks noChangeArrowheads="1"/>
          </p:cNvSpPr>
          <p:nvPr/>
        </p:nvSpPr>
        <p:spPr bwMode="auto">
          <a:xfrm>
            <a:off x="5697538" y="21336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a:t>x</a:t>
            </a:r>
          </a:p>
        </p:txBody>
      </p:sp>
      <p:sp>
        <p:nvSpPr>
          <p:cNvPr id="26658" name="Text Box 34"/>
          <p:cNvSpPr txBox="1">
            <a:spLocks noChangeArrowheads="1"/>
          </p:cNvSpPr>
          <p:nvPr/>
        </p:nvSpPr>
        <p:spPr bwMode="auto">
          <a:xfrm>
            <a:off x="6335713" y="21336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a:t>x</a:t>
            </a:r>
          </a:p>
        </p:txBody>
      </p:sp>
      <p:sp>
        <p:nvSpPr>
          <p:cNvPr id="26659" name="Text Box 35"/>
          <p:cNvSpPr txBox="1">
            <a:spLocks noChangeArrowheads="1"/>
          </p:cNvSpPr>
          <p:nvPr/>
        </p:nvSpPr>
        <p:spPr bwMode="auto">
          <a:xfrm>
            <a:off x="6945313" y="29416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a:t>x</a:t>
            </a:r>
          </a:p>
        </p:txBody>
      </p:sp>
      <p:sp>
        <p:nvSpPr>
          <p:cNvPr id="26660" name="Text Box 36"/>
          <p:cNvSpPr txBox="1">
            <a:spLocks noChangeArrowheads="1"/>
          </p:cNvSpPr>
          <p:nvPr/>
        </p:nvSpPr>
        <p:spPr bwMode="auto">
          <a:xfrm>
            <a:off x="7540625" y="32305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a:t>x</a:t>
            </a:r>
          </a:p>
        </p:txBody>
      </p:sp>
      <p:sp>
        <p:nvSpPr>
          <p:cNvPr id="26661" name="Text Box 37"/>
          <p:cNvSpPr txBox="1">
            <a:spLocks noChangeArrowheads="1"/>
          </p:cNvSpPr>
          <p:nvPr/>
        </p:nvSpPr>
        <p:spPr bwMode="auto">
          <a:xfrm>
            <a:off x="8164513" y="417671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a:t>x</a:t>
            </a:r>
          </a:p>
        </p:txBody>
      </p:sp>
      <p:grpSp>
        <p:nvGrpSpPr>
          <p:cNvPr id="2" name="Group 49"/>
          <p:cNvGrpSpPr>
            <a:grpSpLocks/>
          </p:cNvGrpSpPr>
          <p:nvPr/>
        </p:nvGrpSpPr>
        <p:grpSpPr bwMode="auto">
          <a:xfrm>
            <a:off x="5240338" y="2336800"/>
            <a:ext cx="3060700" cy="2041525"/>
            <a:chOff x="3141" y="1623"/>
            <a:chExt cx="1928" cy="1286"/>
          </a:xfrm>
        </p:grpSpPr>
        <p:sp>
          <p:nvSpPr>
            <p:cNvPr id="26668" name="Line 17"/>
            <p:cNvSpPr>
              <a:spLocks noChangeShapeType="1"/>
            </p:cNvSpPr>
            <p:nvPr/>
          </p:nvSpPr>
          <p:spPr bwMode="auto">
            <a:xfrm>
              <a:off x="3141" y="1623"/>
              <a:ext cx="7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6669" name="Line 38"/>
            <p:cNvSpPr>
              <a:spLocks noChangeShapeType="1"/>
            </p:cNvSpPr>
            <p:nvPr/>
          </p:nvSpPr>
          <p:spPr bwMode="auto">
            <a:xfrm>
              <a:off x="3926" y="2131"/>
              <a:ext cx="38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70" name="Line 39"/>
            <p:cNvSpPr>
              <a:spLocks noChangeShapeType="1"/>
            </p:cNvSpPr>
            <p:nvPr/>
          </p:nvSpPr>
          <p:spPr bwMode="auto">
            <a:xfrm flipH="1">
              <a:off x="4310" y="2304"/>
              <a:ext cx="3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6671" name="Line 40"/>
            <p:cNvSpPr>
              <a:spLocks noChangeShapeType="1"/>
            </p:cNvSpPr>
            <p:nvPr/>
          </p:nvSpPr>
          <p:spPr bwMode="auto">
            <a:xfrm flipH="1">
              <a:off x="4694" y="2909"/>
              <a:ext cx="3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grpSp>
      <p:sp>
        <p:nvSpPr>
          <p:cNvPr id="26663" name="Line 41"/>
          <p:cNvSpPr>
            <a:spLocks noChangeShapeType="1"/>
          </p:cNvSpPr>
          <p:nvPr/>
        </p:nvSpPr>
        <p:spPr bwMode="auto">
          <a:xfrm>
            <a:off x="6794500" y="1846263"/>
            <a:ext cx="12493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64" name="Line 42"/>
          <p:cNvSpPr>
            <a:spLocks noChangeShapeType="1"/>
          </p:cNvSpPr>
          <p:nvPr/>
        </p:nvSpPr>
        <p:spPr bwMode="auto">
          <a:xfrm>
            <a:off x="6840538" y="2273300"/>
            <a:ext cx="1249362" cy="0"/>
          </a:xfrm>
          <a:prstGeom prst="line">
            <a:avLst/>
          </a:prstGeom>
          <a:noFill/>
          <a:ln w="9525">
            <a:solidFill>
              <a:srgbClr val="000000"/>
            </a:solidFill>
            <a:prstDash val="lg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65" name="Text Box 43"/>
          <p:cNvSpPr txBox="1">
            <a:spLocks noChangeArrowheads="1"/>
          </p:cNvSpPr>
          <p:nvPr/>
        </p:nvSpPr>
        <p:spPr bwMode="auto">
          <a:xfrm>
            <a:off x="6748463" y="1447800"/>
            <a:ext cx="1393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a:t>interpolated</a:t>
            </a:r>
          </a:p>
        </p:txBody>
      </p:sp>
      <p:sp>
        <p:nvSpPr>
          <p:cNvPr id="26666" name="Text Box 44"/>
          <p:cNvSpPr txBox="1">
            <a:spLocks noChangeArrowheads="1"/>
          </p:cNvSpPr>
          <p:nvPr/>
        </p:nvSpPr>
        <p:spPr bwMode="auto">
          <a:xfrm>
            <a:off x="6840538" y="1860550"/>
            <a:ext cx="971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a:t>original</a:t>
            </a:r>
          </a:p>
        </p:txBody>
      </p:sp>
      <p:sp>
        <p:nvSpPr>
          <p:cNvPr id="26667" name="Line 50"/>
          <p:cNvSpPr>
            <a:spLocks noChangeShapeType="1"/>
          </p:cNvSpPr>
          <p:nvPr/>
        </p:nvSpPr>
        <p:spPr bwMode="auto">
          <a:xfrm>
            <a:off x="5245100" y="2338388"/>
            <a:ext cx="1219200" cy="0"/>
          </a:xfrm>
          <a:prstGeom prst="line">
            <a:avLst/>
          </a:prstGeom>
          <a:noFill/>
          <a:ln w="12700">
            <a:solidFill>
              <a:srgbClr val="000000"/>
            </a:solidFill>
            <a:prstDash val="lgDash"/>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HKUST                        Slide </a:t>
            </a:r>
            <a:fld id="{A21DDDDF-0AD7-4467-9E79-CC9E216420CE}" type="slidenum">
              <a:rPr lang="en-US" altLang="zh-TW" sz="1400" smtClean="0">
                <a:solidFill>
                  <a:schemeClr val="accent2"/>
                </a:solidFill>
              </a:rPr>
              <a:pPr>
                <a:spcBef>
                  <a:spcPct val="0"/>
                </a:spcBef>
                <a:buFontTx/>
                <a:buNone/>
              </a:pPr>
              <a:t>22</a:t>
            </a:fld>
            <a:endParaRPr lang="en-US" altLang="zh-TW" sz="1400">
              <a:solidFill>
                <a:schemeClr val="accent2"/>
              </a:solidFill>
            </a:endParaRPr>
          </a:p>
        </p:txBody>
      </p:sp>
      <p:sp>
        <p:nvSpPr>
          <p:cNvPr id="27651" name="Rectangle 2"/>
          <p:cNvSpPr>
            <a:spLocks noGrp="1" noChangeArrowheads="1"/>
          </p:cNvSpPr>
          <p:nvPr>
            <p:ph type="title"/>
          </p:nvPr>
        </p:nvSpPr>
        <p:spPr/>
        <p:txBody>
          <a:bodyPr/>
          <a:lstStyle/>
          <a:p>
            <a:pPr eaLnBrk="1" hangingPunct="1"/>
            <a:r>
              <a:rPr lang="en-US" altLang="zh-TW"/>
              <a:t>Recall-Fallout Graph</a:t>
            </a:r>
          </a:p>
        </p:txBody>
      </p:sp>
      <p:graphicFrame>
        <p:nvGraphicFramePr>
          <p:cNvPr id="27652" name="Object 3"/>
          <p:cNvGraphicFramePr>
            <a:graphicFrameLocks noGrp="1" noChangeAspect="1"/>
          </p:cNvGraphicFramePr>
          <p:nvPr>
            <p:ph type="body" idx="1"/>
          </p:nvPr>
        </p:nvGraphicFramePr>
        <p:xfrm>
          <a:off x="1006475" y="1312863"/>
          <a:ext cx="3244850" cy="4860925"/>
        </p:xfrm>
        <a:graphic>
          <a:graphicData uri="http://schemas.openxmlformats.org/presentationml/2006/ole">
            <mc:AlternateContent xmlns:mc="http://schemas.openxmlformats.org/markup-compatibility/2006">
              <mc:Choice xmlns:v="urn:schemas-microsoft-com:vml" Requires="v">
                <p:oleObj spid="_x0000_s27705" name="Worksheet" r:id="rId3" imgW="4134231" imgH="6191504" progId="Excel.Sheet.8">
                  <p:embed/>
                </p:oleObj>
              </mc:Choice>
              <mc:Fallback>
                <p:oleObj name="Worksheet" r:id="rId3" imgW="4134231" imgH="6191504" progId="Excel.Shee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6475" y="1312863"/>
                        <a:ext cx="3244850" cy="4860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3" name="Line 18"/>
          <p:cNvSpPr>
            <a:spLocks noChangeShapeType="1"/>
          </p:cNvSpPr>
          <p:nvPr/>
        </p:nvSpPr>
        <p:spPr bwMode="auto">
          <a:xfrm>
            <a:off x="3565525" y="3810000"/>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grpSp>
        <p:nvGrpSpPr>
          <p:cNvPr id="2" name="Group 35"/>
          <p:cNvGrpSpPr>
            <a:grpSpLocks/>
          </p:cNvGrpSpPr>
          <p:nvPr/>
        </p:nvGrpSpPr>
        <p:grpSpPr bwMode="auto">
          <a:xfrm>
            <a:off x="4864100" y="1549400"/>
            <a:ext cx="2398713" cy="673100"/>
            <a:chOff x="3064" y="976"/>
            <a:chExt cx="1511" cy="424"/>
          </a:xfrm>
        </p:grpSpPr>
        <p:sp>
          <p:nvSpPr>
            <p:cNvPr id="27687" name="Text Box 33"/>
            <p:cNvSpPr txBox="1">
              <a:spLocks noChangeArrowheads="1"/>
            </p:cNvSpPr>
            <p:nvPr/>
          </p:nvSpPr>
          <p:spPr bwMode="auto">
            <a:xfrm>
              <a:off x="3567" y="976"/>
              <a:ext cx="1008" cy="231"/>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t>F=1/195=0.005</a:t>
              </a:r>
            </a:p>
          </p:txBody>
        </p:sp>
        <p:sp>
          <p:nvSpPr>
            <p:cNvPr id="27688" name="Freeform 34"/>
            <p:cNvSpPr>
              <a:spLocks/>
            </p:cNvSpPr>
            <p:nvPr/>
          </p:nvSpPr>
          <p:spPr bwMode="auto">
            <a:xfrm>
              <a:off x="3064" y="1088"/>
              <a:ext cx="448" cy="312"/>
            </a:xfrm>
            <a:custGeom>
              <a:avLst/>
              <a:gdLst>
                <a:gd name="T0" fmla="*/ 448 w 448"/>
                <a:gd name="T1" fmla="*/ 0 h 312"/>
                <a:gd name="T2" fmla="*/ 344 w 448"/>
                <a:gd name="T3" fmla="*/ 0 h 312"/>
                <a:gd name="T4" fmla="*/ 160 w 448"/>
                <a:gd name="T5" fmla="*/ 312 h 312"/>
                <a:gd name="T6" fmla="*/ 0 w 448"/>
                <a:gd name="T7" fmla="*/ 312 h 312"/>
                <a:gd name="T8" fmla="*/ 0 60000 65536"/>
                <a:gd name="T9" fmla="*/ 0 60000 65536"/>
                <a:gd name="T10" fmla="*/ 0 60000 65536"/>
                <a:gd name="T11" fmla="*/ 0 60000 65536"/>
                <a:gd name="T12" fmla="*/ 0 w 448"/>
                <a:gd name="T13" fmla="*/ 0 h 312"/>
                <a:gd name="T14" fmla="*/ 448 w 448"/>
                <a:gd name="T15" fmla="*/ 312 h 312"/>
              </a:gdLst>
              <a:ahLst/>
              <a:cxnLst>
                <a:cxn ang="T8">
                  <a:pos x="T0" y="T1"/>
                </a:cxn>
                <a:cxn ang="T9">
                  <a:pos x="T2" y="T3"/>
                </a:cxn>
                <a:cxn ang="T10">
                  <a:pos x="T4" y="T5"/>
                </a:cxn>
                <a:cxn ang="T11">
                  <a:pos x="T6" y="T7"/>
                </a:cxn>
              </a:cxnLst>
              <a:rect l="T12" t="T13" r="T14" b="T15"/>
              <a:pathLst>
                <a:path w="448" h="312">
                  <a:moveTo>
                    <a:pt x="448" y="0"/>
                  </a:moveTo>
                  <a:lnTo>
                    <a:pt x="344" y="0"/>
                  </a:lnTo>
                  <a:lnTo>
                    <a:pt x="160" y="312"/>
                  </a:lnTo>
                  <a:lnTo>
                    <a:pt x="0" y="312"/>
                  </a:lnTo>
                </a:path>
              </a:pathLst>
            </a:custGeom>
            <a:noFill/>
            <a:ln w="127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en-US"/>
            </a:p>
          </p:txBody>
        </p:sp>
      </p:grpSp>
      <p:grpSp>
        <p:nvGrpSpPr>
          <p:cNvPr id="3" name="Group 40"/>
          <p:cNvGrpSpPr>
            <a:grpSpLocks/>
          </p:cNvGrpSpPr>
          <p:nvPr/>
        </p:nvGrpSpPr>
        <p:grpSpPr bwMode="auto">
          <a:xfrm>
            <a:off x="5461000" y="2730500"/>
            <a:ext cx="1358900" cy="1536700"/>
            <a:chOff x="3440" y="1720"/>
            <a:chExt cx="856" cy="968"/>
          </a:xfrm>
        </p:grpSpPr>
        <p:sp>
          <p:nvSpPr>
            <p:cNvPr id="27685" name="Oval 36"/>
            <p:cNvSpPr>
              <a:spLocks noChangeArrowheads="1"/>
            </p:cNvSpPr>
            <p:nvPr/>
          </p:nvSpPr>
          <p:spPr bwMode="auto">
            <a:xfrm>
              <a:off x="4008" y="1720"/>
              <a:ext cx="288" cy="336"/>
            </a:xfrm>
            <a:prstGeom prst="ellipse">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27686" name="Oval 37"/>
            <p:cNvSpPr>
              <a:spLocks noChangeArrowheads="1"/>
            </p:cNvSpPr>
            <p:nvPr/>
          </p:nvSpPr>
          <p:spPr bwMode="auto">
            <a:xfrm>
              <a:off x="3440" y="2352"/>
              <a:ext cx="288" cy="336"/>
            </a:xfrm>
            <a:prstGeom prst="ellipse">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pSp>
      <p:grpSp>
        <p:nvGrpSpPr>
          <p:cNvPr id="27656" name="Group 39"/>
          <p:cNvGrpSpPr>
            <a:grpSpLocks/>
          </p:cNvGrpSpPr>
          <p:nvPr/>
        </p:nvGrpSpPr>
        <p:grpSpPr bwMode="auto">
          <a:xfrm>
            <a:off x="4802188" y="2363788"/>
            <a:ext cx="4113212" cy="3814762"/>
            <a:chOff x="3025" y="1489"/>
            <a:chExt cx="2591" cy="2403"/>
          </a:xfrm>
        </p:grpSpPr>
        <p:sp>
          <p:nvSpPr>
            <p:cNvPr id="27657" name="Line 4"/>
            <p:cNvSpPr>
              <a:spLocks noChangeShapeType="1"/>
            </p:cNvSpPr>
            <p:nvPr/>
          </p:nvSpPr>
          <p:spPr bwMode="auto">
            <a:xfrm>
              <a:off x="3093" y="1798"/>
              <a:ext cx="0" cy="169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7658" name="Line 5"/>
            <p:cNvSpPr>
              <a:spLocks noChangeShapeType="1"/>
            </p:cNvSpPr>
            <p:nvPr/>
          </p:nvSpPr>
          <p:spPr bwMode="auto">
            <a:xfrm flipV="1">
              <a:off x="3093" y="3469"/>
              <a:ext cx="246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7659" name="Line 6"/>
            <p:cNvSpPr>
              <a:spLocks noChangeShapeType="1"/>
            </p:cNvSpPr>
            <p:nvPr/>
          </p:nvSpPr>
          <p:spPr bwMode="auto">
            <a:xfrm flipV="1">
              <a:off x="3064" y="2825"/>
              <a:ext cx="6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7660" name="Line 7"/>
            <p:cNvSpPr>
              <a:spLocks noChangeShapeType="1"/>
            </p:cNvSpPr>
            <p:nvPr/>
          </p:nvSpPr>
          <p:spPr bwMode="auto">
            <a:xfrm>
              <a:off x="3571" y="2514"/>
              <a:ext cx="4" cy="3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7661" name="Line 8"/>
            <p:cNvSpPr>
              <a:spLocks noChangeShapeType="1"/>
            </p:cNvSpPr>
            <p:nvPr/>
          </p:nvSpPr>
          <p:spPr bwMode="auto">
            <a:xfrm>
              <a:off x="3575" y="2519"/>
              <a:ext cx="24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7662" name="Line 9"/>
            <p:cNvSpPr>
              <a:spLocks noChangeShapeType="1"/>
            </p:cNvSpPr>
            <p:nvPr/>
          </p:nvSpPr>
          <p:spPr bwMode="auto">
            <a:xfrm flipV="1">
              <a:off x="3825" y="2183"/>
              <a:ext cx="0" cy="3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7663" name="Line 10"/>
            <p:cNvSpPr>
              <a:spLocks noChangeShapeType="1"/>
            </p:cNvSpPr>
            <p:nvPr/>
          </p:nvSpPr>
          <p:spPr bwMode="auto">
            <a:xfrm>
              <a:off x="3825" y="2192"/>
              <a:ext cx="33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7664" name="Line 11"/>
            <p:cNvSpPr>
              <a:spLocks noChangeShapeType="1"/>
            </p:cNvSpPr>
            <p:nvPr/>
          </p:nvSpPr>
          <p:spPr bwMode="auto">
            <a:xfrm flipV="1">
              <a:off x="4155" y="1876"/>
              <a:ext cx="0" cy="3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7665" name="Line 12"/>
            <p:cNvSpPr>
              <a:spLocks noChangeShapeType="1"/>
            </p:cNvSpPr>
            <p:nvPr/>
          </p:nvSpPr>
          <p:spPr bwMode="auto">
            <a:xfrm>
              <a:off x="4155" y="1885"/>
              <a:ext cx="125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7666" name="Line 13"/>
            <p:cNvSpPr>
              <a:spLocks noChangeShapeType="1"/>
            </p:cNvSpPr>
            <p:nvPr/>
          </p:nvSpPr>
          <p:spPr bwMode="auto">
            <a:xfrm>
              <a:off x="5405" y="1885"/>
              <a:ext cx="0" cy="15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7667" name="Line 14"/>
            <p:cNvSpPr>
              <a:spLocks noChangeShapeType="1"/>
            </p:cNvSpPr>
            <p:nvPr/>
          </p:nvSpPr>
          <p:spPr bwMode="auto">
            <a:xfrm>
              <a:off x="3573" y="2816"/>
              <a:ext cx="0" cy="653"/>
            </a:xfrm>
            <a:prstGeom prst="line">
              <a:avLst/>
            </a:prstGeom>
            <a:noFill/>
            <a:ln w="9525">
              <a:solidFill>
                <a:srgbClr val="000000"/>
              </a:solidFill>
              <a:prstDash val="lg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7668" name="Line 15"/>
            <p:cNvSpPr>
              <a:spLocks noChangeShapeType="1"/>
            </p:cNvSpPr>
            <p:nvPr/>
          </p:nvSpPr>
          <p:spPr bwMode="auto">
            <a:xfrm>
              <a:off x="3827" y="2518"/>
              <a:ext cx="0" cy="951"/>
            </a:xfrm>
            <a:prstGeom prst="line">
              <a:avLst/>
            </a:prstGeom>
            <a:noFill/>
            <a:ln w="9525">
              <a:solidFill>
                <a:srgbClr val="000000"/>
              </a:solidFill>
              <a:prstDash val="lg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7669" name="Line 16"/>
            <p:cNvSpPr>
              <a:spLocks noChangeShapeType="1"/>
            </p:cNvSpPr>
            <p:nvPr/>
          </p:nvSpPr>
          <p:spPr bwMode="auto">
            <a:xfrm>
              <a:off x="4153" y="2192"/>
              <a:ext cx="0" cy="1297"/>
            </a:xfrm>
            <a:prstGeom prst="line">
              <a:avLst/>
            </a:prstGeom>
            <a:noFill/>
            <a:ln w="9525">
              <a:solidFill>
                <a:srgbClr val="000000"/>
              </a:solidFill>
              <a:prstDash val="lg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7670" name="Text Box 17"/>
            <p:cNvSpPr txBox="1">
              <a:spLocks noChangeArrowheads="1"/>
            </p:cNvSpPr>
            <p:nvPr/>
          </p:nvSpPr>
          <p:spPr bwMode="auto">
            <a:xfrm>
              <a:off x="3643" y="3465"/>
              <a:ext cx="3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zh-TW" altLang="en-US" sz="1800"/>
                <a:t>0.01</a:t>
              </a:r>
            </a:p>
          </p:txBody>
        </p:sp>
        <p:sp>
          <p:nvSpPr>
            <p:cNvPr id="27671" name="Text Box 19"/>
            <p:cNvSpPr txBox="1">
              <a:spLocks noChangeArrowheads="1"/>
            </p:cNvSpPr>
            <p:nvPr/>
          </p:nvSpPr>
          <p:spPr bwMode="auto">
            <a:xfrm>
              <a:off x="3974" y="3465"/>
              <a:ext cx="3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zh-TW" altLang="en-US" sz="1800"/>
                <a:t>0.04</a:t>
              </a:r>
            </a:p>
          </p:txBody>
        </p:sp>
        <p:sp>
          <p:nvSpPr>
            <p:cNvPr id="27672" name="Text Box 20"/>
            <p:cNvSpPr txBox="1">
              <a:spLocks noChangeArrowheads="1"/>
            </p:cNvSpPr>
            <p:nvPr/>
          </p:nvSpPr>
          <p:spPr bwMode="auto">
            <a:xfrm>
              <a:off x="5176" y="3465"/>
              <a:ext cx="4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zh-TW" altLang="en-US" sz="1800"/>
                <a:t>0.975</a:t>
              </a:r>
            </a:p>
          </p:txBody>
        </p:sp>
        <p:sp>
          <p:nvSpPr>
            <p:cNvPr id="27673" name="Line 21"/>
            <p:cNvSpPr>
              <a:spLocks noChangeShapeType="1"/>
            </p:cNvSpPr>
            <p:nvPr/>
          </p:nvSpPr>
          <p:spPr bwMode="auto">
            <a:xfrm>
              <a:off x="3827" y="3454"/>
              <a:ext cx="0" cy="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7674" name="Text Box 22"/>
            <p:cNvSpPr txBox="1">
              <a:spLocks noChangeArrowheads="1"/>
            </p:cNvSpPr>
            <p:nvPr/>
          </p:nvSpPr>
          <p:spPr bwMode="auto">
            <a:xfrm>
              <a:off x="3092" y="2696"/>
              <a:ext cx="3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0.4</a:t>
              </a:r>
            </a:p>
          </p:txBody>
        </p:sp>
        <p:sp>
          <p:nvSpPr>
            <p:cNvPr id="27675" name="Text Box 23"/>
            <p:cNvSpPr txBox="1">
              <a:spLocks noChangeArrowheads="1"/>
            </p:cNvSpPr>
            <p:nvPr/>
          </p:nvSpPr>
          <p:spPr bwMode="auto">
            <a:xfrm>
              <a:off x="3092" y="2077"/>
              <a:ext cx="3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0.8</a:t>
              </a:r>
            </a:p>
          </p:txBody>
        </p:sp>
        <p:sp>
          <p:nvSpPr>
            <p:cNvPr id="27676" name="Text Box 24"/>
            <p:cNvSpPr txBox="1">
              <a:spLocks noChangeArrowheads="1"/>
            </p:cNvSpPr>
            <p:nvPr/>
          </p:nvSpPr>
          <p:spPr bwMode="auto">
            <a:xfrm>
              <a:off x="3092" y="2398"/>
              <a:ext cx="3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0.6</a:t>
              </a:r>
            </a:p>
          </p:txBody>
        </p:sp>
        <p:sp>
          <p:nvSpPr>
            <p:cNvPr id="27677" name="Line 25"/>
            <p:cNvSpPr>
              <a:spLocks noChangeShapeType="1"/>
            </p:cNvSpPr>
            <p:nvPr/>
          </p:nvSpPr>
          <p:spPr bwMode="auto">
            <a:xfrm flipH="1">
              <a:off x="3064" y="2517"/>
              <a:ext cx="4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7678" name="Line 26"/>
            <p:cNvSpPr>
              <a:spLocks noChangeShapeType="1"/>
            </p:cNvSpPr>
            <p:nvPr/>
          </p:nvSpPr>
          <p:spPr bwMode="auto">
            <a:xfrm flipH="1" flipV="1">
              <a:off x="3069" y="2192"/>
              <a:ext cx="4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7679" name="Line 27"/>
            <p:cNvSpPr>
              <a:spLocks noChangeShapeType="1"/>
            </p:cNvSpPr>
            <p:nvPr/>
          </p:nvSpPr>
          <p:spPr bwMode="auto">
            <a:xfrm flipH="1">
              <a:off x="3069" y="1885"/>
              <a:ext cx="4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7680" name="Text Box 28"/>
            <p:cNvSpPr txBox="1">
              <a:spLocks noChangeArrowheads="1"/>
            </p:cNvSpPr>
            <p:nvPr/>
          </p:nvSpPr>
          <p:spPr bwMode="auto">
            <a:xfrm>
              <a:off x="3092" y="1770"/>
              <a:ext cx="3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1.0</a:t>
              </a:r>
            </a:p>
          </p:txBody>
        </p:sp>
        <p:sp>
          <p:nvSpPr>
            <p:cNvPr id="27681" name="Line 29"/>
            <p:cNvSpPr>
              <a:spLocks noChangeShapeType="1"/>
            </p:cNvSpPr>
            <p:nvPr/>
          </p:nvSpPr>
          <p:spPr bwMode="auto">
            <a:xfrm>
              <a:off x="3361" y="2835"/>
              <a:ext cx="21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7682" name="Text Box 30"/>
            <p:cNvSpPr txBox="1">
              <a:spLocks noChangeArrowheads="1"/>
            </p:cNvSpPr>
            <p:nvPr/>
          </p:nvSpPr>
          <p:spPr bwMode="auto">
            <a:xfrm>
              <a:off x="4225" y="3642"/>
              <a:ext cx="5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a:solidFill>
                    <a:srgbClr val="FF0000"/>
                  </a:solidFill>
                </a:rPr>
                <a:t>fallout</a:t>
              </a:r>
            </a:p>
          </p:txBody>
        </p:sp>
        <p:sp>
          <p:nvSpPr>
            <p:cNvPr id="27683" name="Text Box 31"/>
            <p:cNvSpPr txBox="1">
              <a:spLocks noChangeArrowheads="1"/>
            </p:cNvSpPr>
            <p:nvPr/>
          </p:nvSpPr>
          <p:spPr bwMode="auto">
            <a:xfrm>
              <a:off x="3025" y="1489"/>
              <a:ext cx="5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a:solidFill>
                    <a:srgbClr val="FF0000"/>
                  </a:solidFill>
                </a:rPr>
                <a:t>Recall</a:t>
              </a:r>
            </a:p>
          </p:txBody>
        </p:sp>
        <p:sp>
          <p:nvSpPr>
            <p:cNvPr id="27684" name="Text Box 38"/>
            <p:cNvSpPr txBox="1">
              <a:spLocks noChangeArrowheads="1"/>
            </p:cNvSpPr>
            <p:nvPr/>
          </p:nvSpPr>
          <p:spPr bwMode="auto">
            <a:xfrm>
              <a:off x="3247" y="3465"/>
              <a:ext cx="4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zh-TW" altLang="en-US" sz="1800"/>
                <a:t>0.005</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HKUST                        Slide </a:t>
            </a:r>
            <a:fld id="{F190BA57-1032-42EA-AA05-AD30CD48A277}" type="slidenum">
              <a:rPr lang="en-US" altLang="zh-TW" sz="1400" smtClean="0">
                <a:solidFill>
                  <a:schemeClr val="accent2"/>
                </a:solidFill>
              </a:rPr>
              <a:pPr>
                <a:spcBef>
                  <a:spcPct val="0"/>
                </a:spcBef>
                <a:buFontTx/>
                <a:buNone/>
              </a:pPr>
              <a:t>23</a:t>
            </a:fld>
            <a:endParaRPr lang="en-US" altLang="zh-TW" sz="1400">
              <a:solidFill>
                <a:schemeClr val="accent2"/>
              </a:solidFill>
            </a:endParaRPr>
          </a:p>
        </p:txBody>
      </p:sp>
      <p:sp>
        <p:nvSpPr>
          <p:cNvPr id="28675" name="Rectangle 2"/>
          <p:cNvSpPr>
            <a:spLocks noGrp="1" noChangeArrowheads="1"/>
          </p:cNvSpPr>
          <p:nvPr>
            <p:ph type="title"/>
          </p:nvPr>
        </p:nvSpPr>
        <p:spPr/>
        <p:txBody>
          <a:bodyPr/>
          <a:lstStyle/>
          <a:p>
            <a:pPr eaLnBrk="1" hangingPunct="1"/>
            <a:r>
              <a:rPr lang="en-US" altLang="zh-TW"/>
              <a:t>Compare Two or More Systems</a:t>
            </a:r>
          </a:p>
        </p:txBody>
      </p:sp>
      <p:sp>
        <p:nvSpPr>
          <p:cNvPr id="28676" name="Rectangle 3"/>
          <p:cNvSpPr>
            <a:spLocks noGrp="1" noChangeArrowheads="1"/>
          </p:cNvSpPr>
          <p:nvPr>
            <p:ph type="body" idx="1"/>
          </p:nvPr>
        </p:nvSpPr>
        <p:spPr>
          <a:xfrm>
            <a:off x="542925" y="1266825"/>
            <a:ext cx="8020050" cy="2413000"/>
          </a:xfrm>
        </p:spPr>
        <p:txBody>
          <a:bodyPr/>
          <a:lstStyle/>
          <a:p>
            <a:pPr eaLnBrk="1" hangingPunct="1"/>
            <a:r>
              <a:rPr lang="en-US" altLang="zh-TW" sz="1800">
                <a:latin typeface="Tahoma" panose="020B0604030504040204" pitchFamily="34" charset="0"/>
              </a:rPr>
              <a:t>The curve closest to the upper right-hand corner of the graph indicates the best performance</a:t>
            </a:r>
          </a:p>
          <a:p>
            <a:pPr eaLnBrk="1" hangingPunct="1"/>
            <a:r>
              <a:rPr lang="en-US" altLang="zh-TW" sz="1800">
                <a:latin typeface="Tahoma" panose="020B0604030504040204" pitchFamily="34" charset="0"/>
              </a:rPr>
              <a:t>When a system is better than the other system in one segment (e.g., at low recall) but worse in another segment (e.g., at high recall), is it better or worse than the other system?</a:t>
            </a:r>
          </a:p>
          <a:p>
            <a:pPr eaLnBrk="1" hangingPunct="1"/>
            <a:r>
              <a:rPr lang="en-US" altLang="zh-TW" sz="1800">
                <a:latin typeface="Tahoma" panose="020B0604030504040204" pitchFamily="34" charset="0"/>
              </a:rPr>
              <a:t>Are the ranks of the returned relevant documents considered in precision and recall computation?</a:t>
            </a:r>
          </a:p>
        </p:txBody>
      </p:sp>
      <p:graphicFrame>
        <p:nvGraphicFramePr>
          <p:cNvPr id="28677" name="Object 0"/>
          <p:cNvGraphicFramePr>
            <a:graphicFrameLocks noChangeAspect="1"/>
          </p:cNvGraphicFramePr>
          <p:nvPr/>
        </p:nvGraphicFramePr>
        <p:xfrm>
          <a:off x="3778250" y="3076575"/>
          <a:ext cx="5049838" cy="2890838"/>
        </p:xfrm>
        <a:graphic>
          <a:graphicData uri="http://schemas.openxmlformats.org/presentationml/2006/ole">
            <mc:AlternateContent xmlns:mc="http://schemas.openxmlformats.org/markup-compatibility/2006">
              <mc:Choice xmlns:v="urn:schemas-microsoft-com:vml" Requires="v">
                <p:oleObj spid="_x0000_s28695" name="Chart" r:id="rId3" imgW="6095762" imgH="4067008" progId="MSGraph.Chart.8">
                  <p:embed followColorScheme="full"/>
                </p:oleObj>
              </mc:Choice>
              <mc:Fallback>
                <p:oleObj name="Chart" r:id="rId3" imgW="6095762" imgH="4067008" progId="MSGraph.Chart.8">
                  <p:embed followColorScheme="full"/>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t="13490" r="4500" b="4497"/>
                      <a:stretch>
                        <a:fillRect/>
                      </a:stretch>
                    </p:blipFill>
                    <p:spPr bwMode="auto">
                      <a:xfrm>
                        <a:off x="3778250" y="3076575"/>
                        <a:ext cx="5049838" cy="289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8" name="Rectangle 3"/>
          <p:cNvSpPr>
            <a:spLocks noChangeArrowheads="1"/>
          </p:cNvSpPr>
          <p:nvPr/>
        </p:nvSpPr>
        <p:spPr bwMode="auto">
          <a:xfrm>
            <a:off x="584200" y="5654675"/>
            <a:ext cx="60277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1800">
                <a:latin typeface="Tahoma" panose="020B0604030504040204" pitchFamily="34" charset="0"/>
              </a:rPr>
              <a:t>Tool to produce P/R graph: </a:t>
            </a:r>
            <a:r>
              <a:rPr lang="en-US" altLang="zh-TW" sz="1600">
                <a:latin typeface="Tahoma" panose="020B0604030504040204" pitchFamily="34" charset="0"/>
              </a:rPr>
              <a:t>http://trecvid.nist.gov/trecvid.tools/trec_eval_video/README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HKUST                        Slide </a:t>
            </a:r>
            <a:fld id="{B651D381-7EA7-4E62-AA25-74E6F4C00E6D}" type="slidenum">
              <a:rPr lang="en-US" altLang="zh-TW" sz="1400" smtClean="0">
                <a:solidFill>
                  <a:schemeClr val="accent2"/>
                </a:solidFill>
              </a:rPr>
              <a:pPr>
                <a:spcBef>
                  <a:spcPct val="0"/>
                </a:spcBef>
                <a:buFontTx/>
                <a:buNone/>
              </a:pPr>
              <a:t>24</a:t>
            </a:fld>
            <a:endParaRPr lang="en-US" altLang="zh-TW" sz="1400">
              <a:solidFill>
                <a:schemeClr val="accent2"/>
              </a:solidFill>
            </a:endParaRPr>
          </a:p>
        </p:txBody>
      </p:sp>
      <p:sp>
        <p:nvSpPr>
          <p:cNvPr id="29699" name="Rectangle 2"/>
          <p:cNvSpPr>
            <a:spLocks noGrp="1" noChangeArrowheads="1"/>
          </p:cNvSpPr>
          <p:nvPr>
            <p:ph type="body" idx="1"/>
          </p:nvPr>
        </p:nvSpPr>
        <p:spPr>
          <a:xfrm>
            <a:off x="1785938" y="2398713"/>
            <a:ext cx="5781675" cy="2401887"/>
          </a:xfrm>
        </p:spPr>
        <p:txBody>
          <a:bodyPr/>
          <a:lstStyle/>
          <a:p>
            <a:pPr algn="ctr" eaLnBrk="1" hangingPunct="1">
              <a:buClr>
                <a:srgbClr val="C21A32"/>
              </a:buClr>
              <a:buFont typeface="Monotype Sorts" pitchFamily="2" charset="2"/>
              <a:buNone/>
            </a:pPr>
            <a:r>
              <a:rPr lang="en-US" altLang="zh-TW" sz="2800" b="1"/>
              <a:t>More Performance Measures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HKUST                        Slide </a:t>
            </a:r>
            <a:fld id="{C4D73BFE-443F-4298-A919-05F477D29FDB}" type="slidenum">
              <a:rPr lang="en-US" altLang="zh-TW" sz="1400" smtClean="0">
                <a:solidFill>
                  <a:schemeClr val="accent2"/>
                </a:solidFill>
              </a:rPr>
              <a:pPr>
                <a:spcBef>
                  <a:spcPct val="0"/>
                </a:spcBef>
                <a:buFontTx/>
                <a:buNone/>
              </a:pPr>
              <a:t>25</a:t>
            </a:fld>
            <a:endParaRPr lang="en-US" altLang="zh-TW" sz="1400">
              <a:solidFill>
                <a:schemeClr val="accent2"/>
              </a:solidFill>
            </a:endParaRPr>
          </a:p>
        </p:txBody>
      </p:sp>
      <p:sp>
        <p:nvSpPr>
          <p:cNvPr id="30723" name="Rectangle 2"/>
          <p:cNvSpPr>
            <a:spLocks noGrp="1" noChangeArrowheads="1"/>
          </p:cNvSpPr>
          <p:nvPr>
            <p:ph type="title"/>
          </p:nvPr>
        </p:nvSpPr>
        <p:spPr/>
        <p:txBody>
          <a:bodyPr/>
          <a:lstStyle/>
          <a:p>
            <a:pPr eaLnBrk="1" hangingPunct="1"/>
            <a:r>
              <a:rPr lang="en-US" altLang="zh-TW"/>
              <a:t>Single-Valued Measures</a:t>
            </a:r>
          </a:p>
        </p:txBody>
      </p:sp>
      <p:sp>
        <p:nvSpPr>
          <p:cNvPr id="30724" name="Rectangle 3"/>
          <p:cNvSpPr>
            <a:spLocks noGrp="1" noChangeArrowheads="1"/>
          </p:cNvSpPr>
          <p:nvPr>
            <p:ph type="body" idx="1"/>
          </p:nvPr>
        </p:nvSpPr>
        <p:spPr>
          <a:xfrm>
            <a:off x="533400" y="1308100"/>
            <a:ext cx="7772400" cy="1752600"/>
          </a:xfrm>
        </p:spPr>
        <p:txBody>
          <a:bodyPr/>
          <a:lstStyle/>
          <a:p>
            <a:pPr eaLnBrk="1" hangingPunct="1"/>
            <a:r>
              <a:rPr lang="en-US" altLang="zh-TW" dirty="0"/>
              <a:t>Desirable properties for an ideal effectiveness measure</a:t>
            </a:r>
          </a:p>
          <a:p>
            <a:pPr lvl="1" eaLnBrk="1" hangingPunct="1"/>
            <a:r>
              <a:rPr lang="en-US" altLang="zh-TW" dirty="0"/>
              <a:t>Reflect retrieval effectiveness alone</a:t>
            </a:r>
          </a:p>
          <a:p>
            <a:pPr lvl="1" eaLnBrk="1" hangingPunct="1"/>
            <a:r>
              <a:rPr lang="en-US" altLang="zh-TW" dirty="0"/>
              <a:t>Independent of any particular retrieval cutoff, e.g., the number of documents retrieved in a search</a:t>
            </a:r>
          </a:p>
          <a:p>
            <a:pPr lvl="1" eaLnBrk="1" hangingPunct="1"/>
            <a:r>
              <a:rPr lang="en-US" altLang="zh-TW" dirty="0"/>
              <a:t>A single number if possible</a:t>
            </a:r>
          </a:p>
        </p:txBody>
      </p:sp>
      <p:graphicFrame>
        <p:nvGraphicFramePr>
          <p:cNvPr id="30725" name="Object 4"/>
          <p:cNvGraphicFramePr>
            <a:graphicFrameLocks noChangeAspect="1"/>
          </p:cNvGraphicFramePr>
          <p:nvPr/>
        </p:nvGraphicFramePr>
        <p:xfrm>
          <a:off x="5248275" y="3763963"/>
          <a:ext cx="3527425" cy="798512"/>
        </p:xfrm>
        <a:graphic>
          <a:graphicData uri="http://schemas.openxmlformats.org/presentationml/2006/ole">
            <mc:AlternateContent xmlns:mc="http://schemas.openxmlformats.org/markup-compatibility/2006">
              <mc:Choice xmlns:v="urn:schemas-microsoft-com:vml" Requires="v">
                <p:oleObj spid="_x0000_s30763" name="Equation" r:id="rId3" imgW="1587500" imgH="368300" progId="Equation.3">
                  <p:embed/>
                </p:oleObj>
              </mc:Choice>
              <mc:Fallback>
                <p:oleObj name="Equation" r:id="rId3" imgW="1587500" imgH="368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8275" y="3763963"/>
                        <a:ext cx="3527425" cy="79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6" name="Object 9"/>
          <p:cNvGraphicFramePr>
            <a:graphicFrameLocks noChangeAspect="1"/>
          </p:cNvGraphicFramePr>
          <p:nvPr/>
        </p:nvGraphicFramePr>
        <p:xfrm>
          <a:off x="6862763" y="4745038"/>
          <a:ext cx="1595437" cy="730250"/>
        </p:xfrm>
        <a:graphic>
          <a:graphicData uri="http://schemas.openxmlformats.org/presentationml/2006/ole">
            <mc:AlternateContent xmlns:mc="http://schemas.openxmlformats.org/markup-compatibility/2006">
              <mc:Choice xmlns:v="urn:schemas-microsoft-com:vml" Requires="v">
                <p:oleObj spid="_x0000_s30764" name="Equation" r:id="rId5" imgW="837836" imgH="393529" progId="Equation.3">
                  <p:embed/>
                </p:oleObj>
              </mc:Choice>
              <mc:Fallback>
                <p:oleObj name="Equation" r:id="rId5" imgW="837836" imgH="393529"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62763" y="4745038"/>
                        <a:ext cx="1595437"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7" name="Rectangle 10"/>
          <p:cNvSpPr>
            <a:spLocks noChangeArrowheads="1"/>
          </p:cNvSpPr>
          <p:nvPr/>
        </p:nvSpPr>
        <p:spPr bwMode="auto">
          <a:xfrm>
            <a:off x="533400" y="2997200"/>
            <a:ext cx="7772400"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dirty="0">
                <a:solidFill>
                  <a:srgbClr val="FF0000"/>
                </a:solidFill>
              </a:rPr>
              <a:t>E-measure:</a:t>
            </a:r>
          </a:p>
          <a:p>
            <a:pPr lvl="1" eaLnBrk="1" hangingPunct="1"/>
            <a:r>
              <a:rPr lang="en-US" altLang="zh-TW" sz="1800" dirty="0"/>
              <a:t>Large values of the recall (R) and precision (P) correspond to small values of E; when P = R = 1, E = 0</a:t>
            </a:r>
          </a:p>
          <a:p>
            <a:pPr lvl="1" eaLnBrk="1" hangingPunct="1"/>
            <a:r>
              <a:rPr lang="en-US" altLang="zh-TW" sz="1800" dirty="0">
                <a:sym typeface="Symbol" panose="05050102010706020507" pitchFamily="18" charset="2"/>
              </a:rPr>
              <a:t></a:t>
            </a:r>
            <a:r>
              <a:rPr lang="en-US" altLang="zh-TW" sz="1800" dirty="0"/>
              <a:t> = 1 means user is interested in P only</a:t>
            </a:r>
          </a:p>
        </p:txBody>
      </p:sp>
      <p:sp>
        <p:nvSpPr>
          <p:cNvPr id="30728" name="Rectangle 11"/>
          <p:cNvSpPr>
            <a:spLocks noChangeArrowheads="1"/>
          </p:cNvSpPr>
          <p:nvPr/>
        </p:nvSpPr>
        <p:spPr bwMode="auto">
          <a:xfrm>
            <a:off x="533400" y="4864100"/>
            <a:ext cx="617696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a:solidFill>
                  <a:srgbClr val="FF0000"/>
                </a:solidFill>
              </a:rPr>
              <a:t>F-measure (harmonic mean) or F</a:t>
            </a:r>
            <a:r>
              <a:rPr lang="en-US" altLang="zh-TW" baseline="-25000">
                <a:solidFill>
                  <a:srgbClr val="FF0000"/>
                </a:solidFill>
              </a:rPr>
              <a:t>1</a:t>
            </a:r>
            <a:r>
              <a:rPr lang="en-US" altLang="zh-TW">
                <a:solidFill>
                  <a:srgbClr val="FF0000"/>
                </a:solidFill>
              </a:rPr>
              <a:t>:</a:t>
            </a:r>
            <a:r>
              <a:rPr lang="en-US" altLang="zh-TW"/>
              <a:t> E-measure at </a:t>
            </a:r>
            <a:r>
              <a:rPr lang="en-US" altLang="zh-TW">
                <a:sym typeface="Symbol" panose="05050102010706020507" pitchFamily="18" charset="2"/>
              </a:rPr>
              <a:t>=0.5</a:t>
            </a:r>
          </a:p>
          <a:p>
            <a:pPr eaLnBrk="1" hangingPunct="1"/>
            <a:endParaRPr lang="en-US" altLang="zh-TW">
              <a:sym typeface="Symbol" panose="05050102010706020507" pitchFamily="18" charset="2"/>
            </a:endParaRPr>
          </a:p>
        </p:txBody>
      </p:sp>
      <p:pic>
        <p:nvPicPr>
          <p:cNvPr id="30729"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8550" y="5522913"/>
            <a:ext cx="3689350"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0730" name="Rectangle 9"/>
          <p:cNvSpPr>
            <a:spLocks noChangeArrowheads="1"/>
          </p:cNvSpPr>
          <p:nvPr/>
        </p:nvSpPr>
        <p:spPr bwMode="auto">
          <a:xfrm>
            <a:off x="5084763" y="5599113"/>
            <a:ext cx="36623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i="1"/>
              <a:t>F</a:t>
            </a:r>
            <a:r>
              <a:rPr lang="en-US" altLang="zh-TW" baseline="-25000"/>
              <a:t>β</a:t>
            </a:r>
            <a:r>
              <a:rPr lang="en-US" altLang="zh-TW"/>
              <a:t> = 1 − </a:t>
            </a:r>
            <a:r>
              <a:rPr lang="en-US" altLang="zh-TW" i="1"/>
              <a:t>E</a:t>
            </a:r>
            <a:r>
              <a:rPr lang="en-US" altLang="zh-TW"/>
              <a:t>  where α = 1 / (β</a:t>
            </a:r>
            <a:r>
              <a:rPr lang="en-US" altLang="zh-TW" baseline="30000"/>
              <a:t>2</a:t>
            </a:r>
            <a:r>
              <a:rPr lang="en-US" altLang="zh-TW"/>
              <a:t> + 1).</a:t>
            </a:r>
            <a:endParaRPr lang="zh-TW"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txBox="1">
            <a:spLocks noGrp="1"/>
          </p:cNvSpPr>
          <p:nvPr/>
        </p:nvSpPr>
        <p:spPr bwMode="auto">
          <a:xfrm>
            <a:off x="457200" y="6248400"/>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1400" b="1">
                <a:solidFill>
                  <a:schemeClr val="accent2"/>
                </a:solidFill>
              </a:rPr>
              <a:t>Dik Lun LEE                                              Department of Computer Science, HKUST                        Slide </a:t>
            </a:r>
            <a:fld id="{32F1F565-80CC-4E84-A866-7FCD80571F0B}" type="slidenum">
              <a:rPr lang="en-US" altLang="zh-TW" sz="1400" b="1">
                <a:solidFill>
                  <a:schemeClr val="accent2"/>
                </a:solidFill>
              </a:rPr>
              <a:pPr algn="ctr" eaLnBrk="1" hangingPunct="1">
                <a:spcBef>
                  <a:spcPct val="0"/>
                </a:spcBef>
                <a:buFontTx/>
                <a:buNone/>
              </a:pPr>
              <a:t>26</a:t>
            </a:fld>
            <a:endParaRPr lang="en-US" altLang="zh-TW" sz="1400" b="1">
              <a:solidFill>
                <a:schemeClr val="accent2"/>
              </a:solidFill>
            </a:endParaRPr>
          </a:p>
        </p:txBody>
      </p:sp>
      <p:sp>
        <p:nvSpPr>
          <p:cNvPr id="31747" name="Rectangle 2"/>
          <p:cNvSpPr>
            <a:spLocks noGrp="1" noChangeArrowheads="1"/>
          </p:cNvSpPr>
          <p:nvPr>
            <p:ph type="title" idx="4294967295"/>
          </p:nvPr>
        </p:nvSpPr>
        <p:spPr/>
        <p:txBody>
          <a:bodyPr/>
          <a:lstStyle/>
          <a:p>
            <a:pPr eaLnBrk="1" hangingPunct="1"/>
            <a:r>
              <a:rPr lang="en-US" altLang="zh-TW"/>
              <a:t>Limitation of Precision and Recall</a:t>
            </a:r>
          </a:p>
        </p:txBody>
      </p:sp>
      <p:sp>
        <p:nvSpPr>
          <p:cNvPr id="31748" name="Rectangle 3"/>
          <p:cNvSpPr>
            <a:spLocks noGrp="1" noChangeArrowheads="1"/>
          </p:cNvSpPr>
          <p:nvPr>
            <p:ph type="body" idx="4294967295"/>
          </p:nvPr>
        </p:nvSpPr>
        <p:spPr>
          <a:xfrm>
            <a:off x="457200" y="1471613"/>
            <a:ext cx="8305800" cy="4448175"/>
          </a:xfrm>
        </p:spPr>
        <p:txBody>
          <a:bodyPr/>
          <a:lstStyle/>
          <a:p>
            <a:pPr eaLnBrk="1" hangingPunct="1"/>
            <a:r>
              <a:rPr lang="en-US" altLang="zh-TW" sz="2400">
                <a:latin typeface="Calibri" panose="020F0502020204030204" pitchFamily="34" charset="0"/>
              </a:rPr>
              <a:t>Precision and recall consider ALL of the relevant document and ALL of the retrieved documents</a:t>
            </a:r>
          </a:p>
          <a:p>
            <a:pPr lvl="1" eaLnBrk="1" hangingPunct="1"/>
            <a:r>
              <a:rPr lang="en-US" altLang="zh-TW" sz="2000">
                <a:latin typeface="Calibri" panose="020F0502020204030204" pitchFamily="34" charset="0"/>
              </a:rPr>
              <a:t>They do not consider the ranks of the relevant documents</a:t>
            </a:r>
          </a:p>
          <a:p>
            <a:pPr lvl="1" eaLnBrk="1" hangingPunct="1"/>
            <a:r>
              <a:rPr lang="en-US" altLang="zh-TW" sz="2200">
                <a:latin typeface="Calibri" panose="020F0502020204030204" pitchFamily="34" charset="0"/>
              </a:rPr>
              <a:t>Ranking are important: a result ranked in the first position and one in the eleventh position make a lot of difference</a:t>
            </a:r>
          </a:p>
          <a:p>
            <a:pPr eaLnBrk="1" hangingPunct="1"/>
            <a:r>
              <a:rPr lang="en-US" altLang="zh-TW" sz="2400">
                <a:latin typeface="Calibri" panose="020F0502020204030204" pitchFamily="34" charset="0"/>
              </a:rPr>
              <a:t>The way we compute precision and recall at every rank and plot a precision-recall curve solves the problem (partially)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txBox="1">
            <a:spLocks noGrp="1"/>
          </p:cNvSpPr>
          <p:nvPr/>
        </p:nvSpPr>
        <p:spPr bwMode="auto">
          <a:xfrm>
            <a:off x="457200" y="6248400"/>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1400" b="1">
                <a:solidFill>
                  <a:schemeClr val="accent2"/>
                </a:solidFill>
              </a:rPr>
              <a:t>Dik Lun LEE                                              Department of Computer Science, HKUST                        Slide </a:t>
            </a:r>
            <a:fld id="{21D25374-BBE3-42F3-8434-4A3963917BF8}" type="slidenum">
              <a:rPr lang="en-US" altLang="zh-TW" sz="1400" b="1">
                <a:solidFill>
                  <a:schemeClr val="accent2"/>
                </a:solidFill>
              </a:rPr>
              <a:pPr algn="ctr" eaLnBrk="1" hangingPunct="1">
                <a:spcBef>
                  <a:spcPct val="0"/>
                </a:spcBef>
                <a:buFontTx/>
                <a:buNone/>
              </a:pPr>
              <a:t>27</a:t>
            </a:fld>
            <a:endParaRPr lang="en-US" altLang="zh-TW" sz="1400" b="1">
              <a:solidFill>
                <a:schemeClr val="accent2"/>
              </a:solidFill>
            </a:endParaRPr>
          </a:p>
        </p:txBody>
      </p:sp>
      <p:sp>
        <p:nvSpPr>
          <p:cNvPr id="32771" name="Rectangle 2"/>
          <p:cNvSpPr>
            <a:spLocks noGrp="1" noChangeArrowheads="1"/>
          </p:cNvSpPr>
          <p:nvPr>
            <p:ph type="title" idx="4294967295"/>
          </p:nvPr>
        </p:nvSpPr>
        <p:spPr/>
        <p:txBody>
          <a:bodyPr/>
          <a:lstStyle/>
          <a:p>
            <a:pPr eaLnBrk="1" hangingPunct="1"/>
            <a:r>
              <a:rPr lang="en-US" altLang="zh-TW"/>
              <a:t>Top-k Precision</a:t>
            </a:r>
          </a:p>
        </p:txBody>
      </p:sp>
      <p:sp>
        <p:nvSpPr>
          <p:cNvPr id="32772" name="Rectangle 3"/>
          <p:cNvSpPr>
            <a:spLocks noGrp="1" noChangeArrowheads="1"/>
          </p:cNvSpPr>
          <p:nvPr>
            <p:ph type="body" idx="4294967295"/>
          </p:nvPr>
        </p:nvSpPr>
        <p:spPr>
          <a:xfrm>
            <a:off x="685800" y="1471613"/>
            <a:ext cx="7772400" cy="3895725"/>
          </a:xfrm>
        </p:spPr>
        <p:txBody>
          <a:bodyPr/>
          <a:lstStyle/>
          <a:p>
            <a:pPr eaLnBrk="1" hangingPunct="1"/>
            <a:r>
              <a:rPr lang="en-US" altLang="zh-TW" sz="2800">
                <a:latin typeface="Calibri" panose="020F0502020204030204" pitchFamily="34" charset="0"/>
              </a:rPr>
              <a:t>Precision at k or Top-k precision</a:t>
            </a:r>
          </a:p>
          <a:p>
            <a:pPr lvl="1" eaLnBrk="1" hangingPunct="1"/>
            <a:r>
              <a:rPr lang="en-US" altLang="zh-TW" sz="2400">
                <a:latin typeface="Calibri" panose="020F0502020204030204" pitchFamily="34" charset="0"/>
              </a:rPr>
              <a:t>Number of relevant documents / k</a:t>
            </a:r>
          </a:p>
          <a:p>
            <a:pPr lvl="1" eaLnBrk="1" hangingPunct="1"/>
            <a:r>
              <a:rPr lang="en-US" altLang="zh-TW" sz="2400">
                <a:latin typeface="Calibri" panose="020F0502020204030204" pitchFamily="34" charset="0"/>
              </a:rPr>
              <a:t>Notations: </a:t>
            </a:r>
          </a:p>
          <a:p>
            <a:pPr lvl="2" eaLnBrk="1" hangingPunct="1"/>
            <a:r>
              <a:rPr lang="en-US" altLang="zh-TW" sz="2400">
                <a:latin typeface="Calibri" panose="020F0502020204030204" pitchFamily="34" charset="0"/>
              </a:rPr>
              <a:t>Top-1 precision, Top-5 precision, Top-10 precision</a:t>
            </a:r>
          </a:p>
          <a:p>
            <a:pPr lvl="2" eaLnBrk="1" hangingPunct="1"/>
            <a:r>
              <a:rPr lang="en-US" altLang="zh-TW" sz="2400">
                <a:latin typeface="Calibri" panose="020F0502020204030204" pitchFamily="34" charset="0"/>
              </a:rPr>
              <a:t>precision@1, precision@5, precision@10, etc.</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txBox="1">
            <a:spLocks noGrp="1"/>
          </p:cNvSpPr>
          <p:nvPr/>
        </p:nvSpPr>
        <p:spPr bwMode="auto">
          <a:xfrm>
            <a:off x="457200" y="6248400"/>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1400" b="1">
                <a:solidFill>
                  <a:schemeClr val="accent2"/>
                </a:solidFill>
              </a:rPr>
              <a:t>Dik Lun LEE                                              Department of Computer Science, HKUST                        Slide </a:t>
            </a:r>
            <a:fld id="{1C4AC608-A4BE-44F7-9988-947FA7FECF23}" type="slidenum">
              <a:rPr lang="en-US" altLang="zh-TW" sz="1400" b="1">
                <a:solidFill>
                  <a:schemeClr val="accent2"/>
                </a:solidFill>
              </a:rPr>
              <a:pPr algn="ctr" eaLnBrk="1" hangingPunct="1">
                <a:spcBef>
                  <a:spcPct val="0"/>
                </a:spcBef>
                <a:buFontTx/>
                <a:buNone/>
              </a:pPr>
              <a:t>28</a:t>
            </a:fld>
            <a:endParaRPr lang="en-US" altLang="zh-TW" sz="1400" b="1">
              <a:solidFill>
                <a:schemeClr val="accent2"/>
              </a:solidFill>
            </a:endParaRPr>
          </a:p>
        </p:txBody>
      </p:sp>
      <p:sp>
        <p:nvSpPr>
          <p:cNvPr id="33795" name="Rectangle 2"/>
          <p:cNvSpPr>
            <a:spLocks noGrp="1" noChangeArrowheads="1"/>
          </p:cNvSpPr>
          <p:nvPr>
            <p:ph type="title" idx="4294967295"/>
          </p:nvPr>
        </p:nvSpPr>
        <p:spPr/>
        <p:txBody>
          <a:bodyPr/>
          <a:lstStyle/>
          <a:p>
            <a:pPr eaLnBrk="1" hangingPunct="1"/>
            <a:r>
              <a:rPr lang="en-US" altLang="zh-TW" dirty="0"/>
              <a:t>Average Precision (AP)</a:t>
            </a:r>
          </a:p>
        </p:txBody>
      </p:sp>
      <p:sp>
        <p:nvSpPr>
          <p:cNvPr id="33796" name="Rectangle 3"/>
          <p:cNvSpPr>
            <a:spLocks noGrp="1" noChangeArrowheads="1"/>
          </p:cNvSpPr>
          <p:nvPr>
            <p:ph type="body" idx="4294967295"/>
          </p:nvPr>
        </p:nvSpPr>
        <p:spPr>
          <a:xfrm>
            <a:off x="457200" y="1258888"/>
            <a:ext cx="8156575" cy="1255712"/>
          </a:xfrm>
        </p:spPr>
        <p:txBody>
          <a:bodyPr/>
          <a:lstStyle/>
          <a:p>
            <a:pPr eaLnBrk="1" hangingPunct="1"/>
            <a:r>
              <a:rPr lang="en-US" altLang="zh-TW">
                <a:latin typeface="Calibri" panose="020F0502020204030204" pitchFamily="34" charset="0"/>
              </a:rPr>
              <a:t>Precision values are typically different at different recall level</a:t>
            </a:r>
          </a:p>
          <a:p>
            <a:pPr eaLnBrk="1" hangingPunct="1"/>
            <a:r>
              <a:rPr lang="en-US" altLang="zh-TW">
                <a:latin typeface="Calibri" panose="020F0502020204030204" pitchFamily="34" charset="0"/>
              </a:rPr>
              <a:t>Average precision computes the area under the precision-recall curve</a:t>
            </a:r>
          </a:p>
          <a:p>
            <a:pPr eaLnBrk="1" hangingPunct="1"/>
            <a:r>
              <a:rPr lang="en-US" altLang="zh-TW">
                <a:latin typeface="Calibri" panose="020F0502020204030204" pitchFamily="34" charset="0"/>
              </a:rPr>
              <a:t>The line graph has wiggles; interpolation smooths the graph because:</a:t>
            </a:r>
          </a:p>
          <a:p>
            <a:pPr eaLnBrk="1" hangingPunct="1"/>
            <a:endParaRPr lang="en-US" altLang="zh-TW">
              <a:latin typeface="Calibri" panose="020F0502020204030204" pitchFamily="34" charset="0"/>
            </a:endParaRPr>
          </a:p>
        </p:txBody>
      </p:sp>
      <p:grpSp>
        <p:nvGrpSpPr>
          <p:cNvPr id="33797" name="Group 6"/>
          <p:cNvGrpSpPr>
            <a:grpSpLocks/>
          </p:cNvGrpSpPr>
          <p:nvPr/>
        </p:nvGrpSpPr>
        <p:grpSpPr bwMode="auto">
          <a:xfrm>
            <a:off x="5199063" y="2514600"/>
            <a:ext cx="3573462" cy="3514725"/>
            <a:chOff x="4557947" y="1408851"/>
            <a:chExt cx="3573605" cy="3513716"/>
          </a:xfrm>
        </p:grpSpPr>
        <p:sp>
          <p:nvSpPr>
            <p:cNvPr id="33799" name="Text Box 6"/>
            <p:cNvSpPr txBox="1">
              <a:spLocks noChangeArrowheads="1"/>
            </p:cNvSpPr>
            <p:nvPr/>
          </p:nvSpPr>
          <p:spPr bwMode="auto">
            <a:xfrm>
              <a:off x="5786738" y="4602085"/>
              <a:ext cx="380175" cy="290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0.4</a:t>
              </a:r>
            </a:p>
          </p:txBody>
        </p:sp>
        <p:sp>
          <p:nvSpPr>
            <p:cNvPr id="33800" name="Text Box 7"/>
            <p:cNvSpPr txBox="1">
              <a:spLocks noChangeArrowheads="1"/>
            </p:cNvSpPr>
            <p:nvPr/>
          </p:nvSpPr>
          <p:spPr bwMode="auto">
            <a:xfrm>
              <a:off x="6733566" y="4607891"/>
              <a:ext cx="380175" cy="290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0.8</a:t>
              </a:r>
            </a:p>
          </p:txBody>
        </p:sp>
        <p:sp>
          <p:nvSpPr>
            <p:cNvPr id="33801" name="Line 9"/>
            <p:cNvSpPr>
              <a:spLocks noChangeShapeType="1"/>
            </p:cNvSpPr>
            <p:nvPr/>
          </p:nvSpPr>
          <p:spPr bwMode="auto">
            <a:xfrm>
              <a:off x="5043231" y="1630664"/>
              <a:ext cx="0" cy="2964454"/>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3802" name="Line 10"/>
            <p:cNvSpPr>
              <a:spLocks noChangeShapeType="1"/>
            </p:cNvSpPr>
            <p:nvPr/>
          </p:nvSpPr>
          <p:spPr bwMode="auto">
            <a:xfrm flipV="1">
              <a:off x="5042028" y="4593957"/>
              <a:ext cx="285251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33803" name="Line 11"/>
            <p:cNvSpPr>
              <a:spLocks noChangeShapeType="1"/>
            </p:cNvSpPr>
            <p:nvPr/>
          </p:nvSpPr>
          <p:spPr bwMode="auto">
            <a:xfrm>
              <a:off x="5508825" y="4561444"/>
              <a:ext cx="0" cy="557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3804" name="Line 12"/>
            <p:cNvSpPr>
              <a:spLocks noChangeShapeType="1"/>
            </p:cNvSpPr>
            <p:nvPr/>
          </p:nvSpPr>
          <p:spPr bwMode="auto">
            <a:xfrm>
              <a:off x="5974419" y="4561444"/>
              <a:ext cx="0" cy="557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3805" name="Line 13"/>
            <p:cNvSpPr>
              <a:spLocks noChangeShapeType="1"/>
            </p:cNvSpPr>
            <p:nvPr/>
          </p:nvSpPr>
          <p:spPr bwMode="auto">
            <a:xfrm>
              <a:off x="6456857" y="4547510"/>
              <a:ext cx="0" cy="557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3806" name="Line 14"/>
            <p:cNvSpPr>
              <a:spLocks noChangeShapeType="1"/>
            </p:cNvSpPr>
            <p:nvPr/>
          </p:nvSpPr>
          <p:spPr bwMode="auto">
            <a:xfrm>
              <a:off x="7372405" y="4573056"/>
              <a:ext cx="0" cy="557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3807" name="Line 15"/>
            <p:cNvSpPr>
              <a:spLocks noChangeShapeType="1"/>
            </p:cNvSpPr>
            <p:nvPr/>
          </p:nvSpPr>
          <p:spPr bwMode="auto">
            <a:xfrm>
              <a:off x="6909217" y="4578862"/>
              <a:ext cx="0" cy="557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3808" name="Line 16"/>
            <p:cNvSpPr>
              <a:spLocks noChangeShapeType="1"/>
            </p:cNvSpPr>
            <p:nvPr/>
          </p:nvSpPr>
          <p:spPr bwMode="auto">
            <a:xfrm>
              <a:off x="5025185" y="4093495"/>
              <a:ext cx="409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3809" name="Line 17"/>
            <p:cNvSpPr>
              <a:spLocks noChangeShapeType="1"/>
            </p:cNvSpPr>
            <p:nvPr/>
          </p:nvSpPr>
          <p:spPr bwMode="auto">
            <a:xfrm>
              <a:off x="5031200" y="3613934"/>
              <a:ext cx="409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3810" name="Line 18"/>
            <p:cNvSpPr>
              <a:spLocks noChangeShapeType="1"/>
            </p:cNvSpPr>
            <p:nvPr/>
          </p:nvSpPr>
          <p:spPr bwMode="auto">
            <a:xfrm>
              <a:off x="5025185" y="3118116"/>
              <a:ext cx="409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3811" name="Line 19"/>
            <p:cNvSpPr>
              <a:spLocks noChangeShapeType="1"/>
            </p:cNvSpPr>
            <p:nvPr/>
          </p:nvSpPr>
          <p:spPr bwMode="auto">
            <a:xfrm>
              <a:off x="5029997" y="2136932"/>
              <a:ext cx="409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3812" name="Line 20"/>
            <p:cNvSpPr>
              <a:spLocks noChangeShapeType="1"/>
            </p:cNvSpPr>
            <p:nvPr/>
          </p:nvSpPr>
          <p:spPr bwMode="auto">
            <a:xfrm>
              <a:off x="5031200" y="2632749"/>
              <a:ext cx="409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3813" name="Oval 21"/>
            <p:cNvSpPr>
              <a:spLocks noChangeArrowheads="1"/>
            </p:cNvSpPr>
            <p:nvPr/>
          </p:nvSpPr>
          <p:spPr bwMode="auto">
            <a:xfrm>
              <a:off x="5500404" y="2116031"/>
              <a:ext cx="56545" cy="54575"/>
            </a:xfrm>
            <a:prstGeom prst="ellipse">
              <a:avLst/>
            </a:prstGeom>
            <a:solidFill>
              <a:schemeClr val="tx1"/>
            </a:solidFill>
            <a:ln w="9525">
              <a:solidFill>
                <a:schemeClr val="tx1"/>
              </a:solidFill>
              <a:round/>
              <a:headEnd/>
              <a:tailEnd/>
            </a:ln>
          </p:spPr>
          <p:txBody>
            <a:bodyPr wrap="none"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33814" name="Oval 22"/>
            <p:cNvSpPr>
              <a:spLocks noChangeArrowheads="1"/>
            </p:cNvSpPr>
            <p:nvPr/>
          </p:nvSpPr>
          <p:spPr bwMode="auto">
            <a:xfrm>
              <a:off x="5956373" y="2116031"/>
              <a:ext cx="56545" cy="54575"/>
            </a:xfrm>
            <a:prstGeom prst="ellipse">
              <a:avLst/>
            </a:prstGeom>
            <a:solidFill>
              <a:schemeClr val="tx1"/>
            </a:solidFill>
            <a:ln w="9525">
              <a:solidFill>
                <a:schemeClr val="tx1"/>
              </a:solidFill>
              <a:round/>
              <a:headEnd/>
              <a:tailEnd/>
            </a:ln>
          </p:spPr>
          <p:txBody>
            <a:bodyPr wrap="none"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33815" name="Oval 23"/>
            <p:cNvSpPr>
              <a:spLocks noChangeArrowheads="1"/>
            </p:cNvSpPr>
            <p:nvPr/>
          </p:nvSpPr>
          <p:spPr bwMode="auto">
            <a:xfrm>
              <a:off x="6418358" y="2712870"/>
              <a:ext cx="56545" cy="54575"/>
            </a:xfrm>
            <a:prstGeom prst="ellipse">
              <a:avLst/>
            </a:prstGeom>
            <a:solidFill>
              <a:schemeClr val="tx1"/>
            </a:solidFill>
            <a:ln w="9525">
              <a:solidFill>
                <a:schemeClr val="tx1"/>
              </a:solidFill>
              <a:round/>
              <a:headEnd/>
              <a:tailEnd/>
            </a:ln>
          </p:spPr>
          <p:txBody>
            <a:bodyPr wrap="none"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33816" name="Oval 24"/>
            <p:cNvSpPr>
              <a:spLocks noChangeArrowheads="1"/>
            </p:cNvSpPr>
            <p:nvPr/>
          </p:nvSpPr>
          <p:spPr bwMode="auto">
            <a:xfrm>
              <a:off x="6874327" y="2907945"/>
              <a:ext cx="56545" cy="54575"/>
            </a:xfrm>
            <a:prstGeom prst="ellipse">
              <a:avLst/>
            </a:prstGeom>
            <a:solidFill>
              <a:schemeClr val="tx1"/>
            </a:solidFill>
            <a:ln w="9525">
              <a:solidFill>
                <a:schemeClr val="tx1"/>
              </a:solidFill>
              <a:round/>
              <a:headEnd/>
              <a:tailEnd/>
            </a:ln>
          </p:spPr>
          <p:txBody>
            <a:bodyPr wrap="none"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33817" name="Oval 25"/>
            <p:cNvSpPr>
              <a:spLocks noChangeArrowheads="1"/>
            </p:cNvSpPr>
            <p:nvPr/>
          </p:nvSpPr>
          <p:spPr bwMode="auto">
            <a:xfrm>
              <a:off x="7336312" y="3620901"/>
              <a:ext cx="56545" cy="54575"/>
            </a:xfrm>
            <a:prstGeom prst="ellipse">
              <a:avLst/>
            </a:prstGeom>
            <a:solidFill>
              <a:schemeClr val="tx1"/>
            </a:solidFill>
            <a:ln w="9525">
              <a:solidFill>
                <a:schemeClr val="tx1"/>
              </a:solidFill>
              <a:round/>
              <a:headEnd/>
              <a:tailEnd/>
            </a:ln>
          </p:spPr>
          <p:txBody>
            <a:bodyPr wrap="none"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33818" name="Oval 26"/>
            <p:cNvSpPr>
              <a:spLocks noChangeArrowheads="1"/>
            </p:cNvSpPr>
            <p:nvPr/>
          </p:nvSpPr>
          <p:spPr bwMode="auto">
            <a:xfrm>
              <a:off x="5950358" y="2884722"/>
              <a:ext cx="56545" cy="545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33819" name="Oval 27"/>
            <p:cNvSpPr>
              <a:spLocks noChangeArrowheads="1"/>
            </p:cNvSpPr>
            <p:nvPr/>
          </p:nvSpPr>
          <p:spPr bwMode="auto">
            <a:xfrm>
              <a:off x="6413546" y="3091409"/>
              <a:ext cx="56545" cy="545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33820" name="Oval 28"/>
            <p:cNvSpPr>
              <a:spLocks noChangeArrowheads="1"/>
            </p:cNvSpPr>
            <p:nvPr/>
          </p:nvSpPr>
          <p:spPr bwMode="auto">
            <a:xfrm>
              <a:off x="6874327" y="3163402"/>
              <a:ext cx="56545" cy="545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33821" name="Oval 29"/>
            <p:cNvSpPr>
              <a:spLocks noChangeArrowheads="1"/>
            </p:cNvSpPr>
            <p:nvPr/>
          </p:nvSpPr>
          <p:spPr bwMode="auto">
            <a:xfrm>
              <a:off x="6874327" y="3336415"/>
              <a:ext cx="56545" cy="545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33822" name="Oval 30"/>
            <p:cNvSpPr>
              <a:spLocks noChangeArrowheads="1"/>
            </p:cNvSpPr>
            <p:nvPr/>
          </p:nvSpPr>
          <p:spPr bwMode="auto">
            <a:xfrm>
              <a:off x="6874327" y="3493172"/>
              <a:ext cx="56545" cy="545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33823" name="Oval 31"/>
            <p:cNvSpPr>
              <a:spLocks noChangeArrowheads="1"/>
            </p:cNvSpPr>
            <p:nvPr/>
          </p:nvSpPr>
          <p:spPr bwMode="auto">
            <a:xfrm>
              <a:off x="6868312" y="3587227"/>
              <a:ext cx="56545" cy="545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33824" name="Oval 32"/>
            <p:cNvSpPr>
              <a:spLocks noChangeArrowheads="1"/>
            </p:cNvSpPr>
            <p:nvPr/>
          </p:nvSpPr>
          <p:spPr bwMode="auto">
            <a:xfrm>
              <a:off x="6875531" y="3699860"/>
              <a:ext cx="56545" cy="545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33825" name="Oval 33"/>
            <p:cNvSpPr>
              <a:spLocks noChangeArrowheads="1"/>
            </p:cNvSpPr>
            <p:nvPr/>
          </p:nvSpPr>
          <p:spPr bwMode="auto">
            <a:xfrm>
              <a:off x="6880343" y="3766046"/>
              <a:ext cx="56545" cy="545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33826" name="Oval 34"/>
            <p:cNvSpPr>
              <a:spLocks noChangeArrowheads="1"/>
            </p:cNvSpPr>
            <p:nvPr/>
          </p:nvSpPr>
          <p:spPr bwMode="auto">
            <a:xfrm>
              <a:off x="7336312" y="3704504"/>
              <a:ext cx="56545" cy="545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33827" name="Oval 35"/>
            <p:cNvSpPr>
              <a:spLocks noChangeArrowheads="1"/>
            </p:cNvSpPr>
            <p:nvPr/>
          </p:nvSpPr>
          <p:spPr bwMode="auto">
            <a:xfrm>
              <a:off x="7337515" y="4078400"/>
              <a:ext cx="56545" cy="545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33828" name="Oval 36"/>
            <p:cNvSpPr>
              <a:spLocks noChangeArrowheads="1"/>
            </p:cNvSpPr>
            <p:nvPr/>
          </p:nvSpPr>
          <p:spPr bwMode="auto">
            <a:xfrm>
              <a:off x="7342328" y="4535899"/>
              <a:ext cx="56545" cy="545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33829" name="Line 37"/>
            <p:cNvSpPr>
              <a:spLocks noChangeShapeType="1"/>
            </p:cNvSpPr>
            <p:nvPr/>
          </p:nvSpPr>
          <p:spPr bwMode="auto">
            <a:xfrm>
              <a:off x="5518450" y="2142738"/>
              <a:ext cx="46439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3830" name="Line 38"/>
            <p:cNvSpPr>
              <a:spLocks noChangeShapeType="1"/>
            </p:cNvSpPr>
            <p:nvPr/>
          </p:nvSpPr>
          <p:spPr bwMode="auto">
            <a:xfrm>
              <a:off x="5982841" y="2134610"/>
              <a:ext cx="0" cy="7768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3831" name="Line 39"/>
            <p:cNvSpPr>
              <a:spLocks noChangeShapeType="1"/>
            </p:cNvSpPr>
            <p:nvPr/>
          </p:nvSpPr>
          <p:spPr bwMode="auto">
            <a:xfrm flipV="1">
              <a:off x="5991263" y="2733771"/>
              <a:ext cx="446345" cy="1776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3832" name="Line 40"/>
            <p:cNvSpPr>
              <a:spLocks noChangeShapeType="1"/>
            </p:cNvSpPr>
            <p:nvPr/>
          </p:nvSpPr>
          <p:spPr bwMode="auto">
            <a:xfrm>
              <a:off x="6437607" y="2743060"/>
              <a:ext cx="0" cy="3797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3833" name="Line 41"/>
            <p:cNvSpPr>
              <a:spLocks noChangeShapeType="1"/>
            </p:cNvSpPr>
            <p:nvPr/>
          </p:nvSpPr>
          <p:spPr bwMode="auto">
            <a:xfrm flipV="1">
              <a:off x="6437607" y="2928846"/>
              <a:ext cx="463188" cy="1857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3834" name="Line 42"/>
            <p:cNvSpPr>
              <a:spLocks noChangeShapeType="1"/>
            </p:cNvSpPr>
            <p:nvPr/>
          </p:nvSpPr>
          <p:spPr bwMode="auto">
            <a:xfrm>
              <a:off x="6900795" y="2919557"/>
              <a:ext cx="0" cy="8697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3835" name="Line 43"/>
            <p:cNvSpPr>
              <a:spLocks noChangeShapeType="1"/>
            </p:cNvSpPr>
            <p:nvPr/>
          </p:nvSpPr>
          <p:spPr bwMode="auto">
            <a:xfrm flipV="1">
              <a:off x="6892374" y="3646446"/>
              <a:ext cx="472813" cy="152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3836" name="Line 44"/>
            <p:cNvSpPr>
              <a:spLocks noChangeShapeType="1"/>
            </p:cNvSpPr>
            <p:nvPr/>
          </p:nvSpPr>
          <p:spPr bwMode="auto">
            <a:xfrm>
              <a:off x="7373608" y="3646446"/>
              <a:ext cx="0" cy="91151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3837" name="Text Box 45"/>
            <p:cNvSpPr txBox="1">
              <a:spLocks noChangeArrowheads="1"/>
            </p:cNvSpPr>
            <p:nvPr/>
          </p:nvSpPr>
          <p:spPr bwMode="auto">
            <a:xfrm>
              <a:off x="4563963" y="1989464"/>
              <a:ext cx="380175" cy="290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1.0</a:t>
              </a:r>
            </a:p>
          </p:txBody>
        </p:sp>
        <p:sp>
          <p:nvSpPr>
            <p:cNvPr id="33838" name="Text Box 46"/>
            <p:cNvSpPr txBox="1">
              <a:spLocks noChangeArrowheads="1"/>
            </p:cNvSpPr>
            <p:nvPr/>
          </p:nvSpPr>
          <p:spPr bwMode="auto">
            <a:xfrm>
              <a:off x="4565166" y="2496893"/>
              <a:ext cx="380175" cy="290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0.8</a:t>
              </a:r>
            </a:p>
          </p:txBody>
        </p:sp>
        <p:sp>
          <p:nvSpPr>
            <p:cNvPr id="33839" name="Text Box 47"/>
            <p:cNvSpPr txBox="1">
              <a:spLocks noChangeArrowheads="1"/>
            </p:cNvSpPr>
            <p:nvPr/>
          </p:nvSpPr>
          <p:spPr bwMode="auto">
            <a:xfrm>
              <a:off x="4557947" y="2970648"/>
              <a:ext cx="380175" cy="290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0.6</a:t>
              </a:r>
            </a:p>
          </p:txBody>
        </p:sp>
        <p:sp>
          <p:nvSpPr>
            <p:cNvPr id="33840" name="Text Box 48"/>
            <p:cNvSpPr txBox="1">
              <a:spLocks noChangeArrowheads="1"/>
            </p:cNvSpPr>
            <p:nvPr/>
          </p:nvSpPr>
          <p:spPr bwMode="auto">
            <a:xfrm>
              <a:off x="4577197" y="3471110"/>
              <a:ext cx="380175" cy="290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0.4</a:t>
              </a:r>
            </a:p>
          </p:txBody>
        </p:sp>
        <p:sp>
          <p:nvSpPr>
            <p:cNvPr id="33841" name="Text Box 49"/>
            <p:cNvSpPr txBox="1">
              <a:spLocks noChangeArrowheads="1"/>
            </p:cNvSpPr>
            <p:nvPr/>
          </p:nvSpPr>
          <p:spPr bwMode="auto">
            <a:xfrm>
              <a:off x="4586821" y="3937899"/>
              <a:ext cx="380175" cy="290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0.2</a:t>
              </a:r>
            </a:p>
          </p:txBody>
        </p:sp>
        <p:sp>
          <p:nvSpPr>
            <p:cNvPr id="33842" name="Text Box 50"/>
            <p:cNvSpPr txBox="1">
              <a:spLocks noChangeArrowheads="1"/>
            </p:cNvSpPr>
            <p:nvPr/>
          </p:nvSpPr>
          <p:spPr bwMode="auto">
            <a:xfrm>
              <a:off x="5327159" y="4599763"/>
              <a:ext cx="380175" cy="290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0.2</a:t>
              </a:r>
            </a:p>
          </p:txBody>
        </p:sp>
        <p:sp>
          <p:nvSpPr>
            <p:cNvPr id="33843" name="Text Box 51"/>
            <p:cNvSpPr txBox="1">
              <a:spLocks noChangeArrowheads="1"/>
            </p:cNvSpPr>
            <p:nvPr/>
          </p:nvSpPr>
          <p:spPr bwMode="auto">
            <a:xfrm>
              <a:off x="7175099" y="4593957"/>
              <a:ext cx="380175" cy="290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1.0</a:t>
              </a:r>
            </a:p>
          </p:txBody>
        </p:sp>
        <p:sp>
          <p:nvSpPr>
            <p:cNvPr id="33844" name="Text Box 52"/>
            <p:cNvSpPr txBox="1">
              <a:spLocks noChangeArrowheads="1"/>
            </p:cNvSpPr>
            <p:nvPr/>
          </p:nvSpPr>
          <p:spPr bwMode="auto">
            <a:xfrm>
              <a:off x="6263160" y="4605568"/>
              <a:ext cx="380175" cy="290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0.6</a:t>
              </a:r>
            </a:p>
          </p:txBody>
        </p:sp>
        <p:sp>
          <p:nvSpPr>
            <p:cNvPr id="33845" name="Text Box 53"/>
            <p:cNvSpPr txBox="1">
              <a:spLocks noChangeArrowheads="1"/>
            </p:cNvSpPr>
            <p:nvPr/>
          </p:nvSpPr>
          <p:spPr bwMode="auto">
            <a:xfrm>
              <a:off x="5428218" y="1786871"/>
              <a:ext cx="235805" cy="290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1</a:t>
              </a:r>
            </a:p>
          </p:txBody>
        </p:sp>
        <p:sp>
          <p:nvSpPr>
            <p:cNvPr id="33846" name="Text Box 54"/>
            <p:cNvSpPr txBox="1">
              <a:spLocks noChangeArrowheads="1"/>
            </p:cNvSpPr>
            <p:nvPr/>
          </p:nvSpPr>
          <p:spPr bwMode="auto">
            <a:xfrm>
              <a:off x="5866142" y="1786871"/>
              <a:ext cx="235805" cy="290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2</a:t>
              </a:r>
            </a:p>
          </p:txBody>
        </p:sp>
        <p:sp>
          <p:nvSpPr>
            <p:cNvPr id="33847" name="Text Box 55"/>
            <p:cNvSpPr txBox="1">
              <a:spLocks noChangeArrowheads="1"/>
            </p:cNvSpPr>
            <p:nvPr/>
          </p:nvSpPr>
          <p:spPr bwMode="auto">
            <a:xfrm>
              <a:off x="5873360" y="2899817"/>
              <a:ext cx="235805" cy="290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3</a:t>
              </a:r>
            </a:p>
          </p:txBody>
        </p:sp>
        <p:sp>
          <p:nvSpPr>
            <p:cNvPr id="33848" name="Text Box 56"/>
            <p:cNvSpPr txBox="1">
              <a:spLocks noChangeArrowheads="1"/>
            </p:cNvSpPr>
            <p:nvPr/>
          </p:nvSpPr>
          <p:spPr bwMode="auto">
            <a:xfrm>
              <a:off x="6316096" y="2389516"/>
              <a:ext cx="235805" cy="290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4</a:t>
              </a:r>
            </a:p>
          </p:txBody>
        </p:sp>
        <p:sp>
          <p:nvSpPr>
            <p:cNvPr id="33849" name="Text Box 57"/>
            <p:cNvSpPr txBox="1">
              <a:spLocks noChangeArrowheads="1"/>
            </p:cNvSpPr>
            <p:nvPr/>
          </p:nvSpPr>
          <p:spPr bwMode="auto">
            <a:xfrm>
              <a:off x="6324517" y="3100699"/>
              <a:ext cx="235805" cy="290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5</a:t>
              </a:r>
            </a:p>
          </p:txBody>
        </p:sp>
        <p:sp>
          <p:nvSpPr>
            <p:cNvPr id="33850" name="Text Box 58"/>
            <p:cNvSpPr txBox="1">
              <a:spLocks noChangeArrowheads="1"/>
            </p:cNvSpPr>
            <p:nvPr/>
          </p:nvSpPr>
          <p:spPr bwMode="auto">
            <a:xfrm>
              <a:off x="6791314" y="2589236"/>
              <a:ext cx="235805" cy="290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6</a:t>
              </a:r>
            </a:p>
          </p:txBody>
        </p:sp>
        <p:sp>
          <p:nvSpPr>
            <p:cNvPr id="33851" name="Text Box 59"/>
            <p:cNvSpPr txBox="1">
              <a:spLocks noChangeArrowheads="1"/>
            </p:cNvSpPr>
            <p:nvPr/>
          </p:nvSpPr>
          <p:spPr bwMode="auto">
            <a:xfrm>
              <a:off x="6880343" y="3022901"/>
              <a:ext cx="235805" cy="290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7</a:t>
              </a:r>
            </a:p>
          </p:txBody>
        </p:sp>
        <p:sp>
          <p:nvSpPr>
            <p:cNvPr id="33852" name="Text Box 60"/>
            <p:cNvSpPr txBox="1">
              <a:spLocks noChangeArrowheads="1"/>
            </p:cNvSpPr>
            <p:nvPr/>
          </p:nvSpPr>
          <p:spPr bwMode="auto">
            <a:xfrm>
              <a:off x="6764847" y="3791592"/>
              <a:ext cx="332052" cy="290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12</a:t>
              </a:r>
            </a:p>
          </p:txBody>
        </p:sp>
        <p:sp>
          <p:nvSpPr>
            <p:cNvPr id="33853" name="Text Box 61"/>
            <p:cNvSpPr txBox="1">
              <a:spLocks noChangeArrowheads="1"/>
            </p:cNvSpPr>
            <p:nvPr/>
          </p:nvSpPr>
          <p:spPr bwMode="auto">
            <a:xfrm>
              <a:off x="7195551" y="3325414"/>
              <a:ext cx="332052" cy="290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13</a:t>
              </a:r>
            </a:p>
          </p:txBody>
        </p:sp>
        <p:sp>
          <p:nvSpPr>
            <p:cNvPr id="33854" name="Text Box 62"/>
            <p:cNvSpPr txBox="1">
              <a:spLocks noChangeArrowheads="1"/>
            </p:cNvSpPr>
            <p:nvPr/>
          </p:nvSpPr>
          <p:spPr bwMode="auto">
            <a:xfrm>
              <a:off x="7392857" y="4217189"/>
              <a:ext cx="428298" cy="290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200</a:t>
              </a:r>
            </a:p>
          </p:txBody>
        </p:sp>
        <p:sp>
          <p:nvSpPr>
            <p:cNvPr id="33855" name="Text Box 63"/>
            <p:cNvSpPr txBox="1">
              <a:spLocks noChangeArrowheads="1"/>
            </p:cNvSpPr>
            <p:nvPr/>
          </p:nvSpPr>
          <p:spPr bwMode="auto">
            <a:xfrm>
              <a:off x="7609413" y="4654338"/>
              <a:ext cx="522139" cy="268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solidFill>
                    <a:srgbClr val="FF0000"/>
                  </a:solidFill>
                </a:rPr>
                <a:t>recall</a:t>
              </a:r>
            </a:p>
          </p:txBody>
        </p:sp>
        <p:sp>
          <p:nvSpPr>
            <p:cNvPr id="33856" name="Text Box 63"/>
            <p:cNvSpPr txBox="1">
              <a:spLocks noChangeArrowheads="1"/>
            </p:cNvSpPr>
            <p:nvPr/>
          </p:nvSpPr>
          <p:spPr bwMode="auto">
            <a:xfrm>
              <a:off x="5070195" y="1408851"/>
              <a:ext cx="1028143"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solidFill>
                    <a:srgbClr val="FF0000"/>
                  </a:solidFill>
                </a:rPr>
                <a:t>precision</a:t>
              </a:r>
            </a:p>
          </p:txBody>
        </p:sp>
      </p:grpSp>
      <p:sp>
        <p:nvSpPr>
          <p:cNvPr id="69" name="Rectangle 3">
            <a:extLst>
              <a:ext uri="{FF2B5EF4-FFF2-40B4-BE49-F238E27FC236}">
                <a16:creationId xmlns="" xmlns:a16="http://schemas.microsoft.com/office/drawing/2014/main" id="{B15E51CF-A72A-4C30-ACB5-B8E00713C12B}"/>
              </a:ext>
            </a:extLst>
          </p:cNvPr>
          <p:cNvSpPr txBox="1">
            <a:spLocks noChangeArrowheads="1"/>
          </p:cNvSpPr>
          <p:nvPr/>
        </p:nvSpPr>
        <p:spPr bwMode="auto">
          <a:xfrm>
            <a:off x="204788" y="2384425"/>
            <a:ext cx="5075237" cy="386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a:solidFill>
                  <a:schemeClr val="tx1"/>
                </a:solidFill>
                <a:latin typeface="+mn-lt"/>
                <a:ea typeface="+mn-ea"/>
              </a:defRPr>
            </a:lvl2pPr>
            <a:lvl3pPr marL="1143000" indent="-228600" algn="l" rtl="0" eaLnBrk="0" fontAlgn="base" hangingPunct="0">
              <a:spcBef>
                <a:spcPct val="20000"/>
              </a:spcBef>
              <a:spcAft>
                <a:spcPct val="0"/>
              </a:spcAft>
              <a:buChar char="•"/>
              <a:defRPr kumimoji="1">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lvl="1" eaLnBrk="1" hangingPunct="1">
              <a:defRPr/>
            </a:pPr>
            <a:r>
              <a:rPr lang="en-US" altLang="zh-TW" sz="2000" kern="0" dirty="0">
                <a:latin typeface="Calibri" panose="020F0502020204030204" pitchFamily="34" charset="0"/>
              </a:rPr>
              <a:t>It is hard to compute the area under segments 3-4, 5-6 and 12-13; interpolation makes all segments horizontal or vertical</a:t>
            </a:r>
          </a:p>
          <a:p>
            <a:pPr lvl="1" eaLnBrk="1" hangingPunct="1">
              <a:defRPr/>
            </a:pPr>
            <a:r>
              <a:rPr lang="en-US" altLang="zh-TW" sz="2000" kern="0" dirty="0">
                <a:latin typeface="Calibri" panose="020F0502020204030204" pitchFamily="34" charset="0"/>
              </a:rPr>
              <a:t>Queries have precisions at different recalls; the example has precisions at recall=0.2, 0.4, …, 1.0; others may have precisions at recall=0.33, 0.67, 1.0; interpolation makes all queries have precisions at fixed recall levels, commonly use is the </a:t>
            </a:r>
            <a:r>
              <a:rPr lang="en-US" altLang="zh-TW" sz="2000" kern="0" dirty="0">
                <a:solidFill>
                  <a:srgbClr val="C00000"/>
                </a:solidFill>
                <a:latin typeface="Calibri" panose="020F0502020204030204" pitchFamily="34" charset="0"/>
              </a:rPr>
              <a:t>11-point precision </a:t>
            </a:r>
            <a:r>
              <a:rPr lang="en-US" altLang="zh-TW" sz="2000" kern="0" dirty="0">
                <a:latin typeface="Calibri" panose="020F0502020204030204" pitchFamily="34" charset="0"/>
              </a:rPr>
              <a:t>values (i.e., 0, 0.1, … 1.0)</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HKUST                        Slide </a:t>
            </a:r>
            <a:fld id="{609F9711-DCF3-4C22-8955-E41A932B07BF}" type="slidenum">
              <a:rPr lang="en-US" altLang="zh-TW" sz="1400" smtClean="0">
                <a:solidFill>
                  <a:schemeClr val="accent2"/>
                </a:solidFill>
              </a:rPr>
              <a:pPr>
                <a:spcBef>
                  <a:spcPct val="0"/>
                </a:spcBef>
                <a:buFontTx/>
                <a:buNone/>
              </a:pPr>
              <a:t>29</a:t>
            </a:fld>
            <a:endParaRPr lang="en-US" altLang="zh-TW" sz="1400">
              <a:solidFill>
                <a:schemeClr val="accent2"/>
              </a:solidFill>
            </a:endParaRPr>
          </a:p>
        </p:txBody>
      </p:sp>
      <p:sp>
        <p:nvSpPr>
          <p:cNvPr id="34819" name="Rectangle 2"/>
          <p:cNvSpPr>
            <a:spLocks noGrp="1" noChangeArrowheads="1"/>
          </p:cNvSpPr>
          <p:nvPr>
            <p:ph type="title"/>
          </p:nvPr>
        </p:nvSpPr>
        <p:spPr>
          <a:xfrm>
            <a:off x="457200" y="292100"/>
            <a:ext cx="8305800" cy="762000"/>
          </a:xfrm>
        </p:spPr>
        <p:txBody>
          <a:bodyPr/>
          <a:lstStyle/>
          <a:p>
            <a:pPr eaLnBrk="1" hangingPunct="1"/>
            <a:r>
              <a:rPr lang="en-US" altLang="zh-TW"/>
              <a:t>Example for AP and AUC</a:t>
            </a:r>
          </a:p>
        </p:txBody>
      </p:sp>
      <p:sp>
        <p:nvSpPr>
          <p:cNvPr id="82" name="Rectangle 3">
            <a:extLst>
              <a:ext uri="{FF2B5EF4-FFF2-40B4-BE49-F238E27FC236}">
                <a16:creationId xmlns="" xmlns:a16="http://schemas.microsoft.com/office/drawing/2014/main" id="{27EACEF2-C0BB-45E1-9C15-5DF5671B7A7E}"/>
              </a:ext>
            </a:extLst>
          </p:cNvPr>
          <p:cNvSpPr txBox="1">
            <a:spLocks noChangeArrowheads="1"/>
          </p:cNvSpPr>
          <p:nvPr/>
        </p:nvSpPr>
        <p:spPr bwMode="auto">
          <a:xfrm>
            <a:off x="873125" y="5024438"/>
            <a:ext cx="7697788"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a:solidFill>
                  <a:schemeClr val="tx1"/>
                </a:solidFill>
                <a:latin typeface="+mn-lt"/>
                <a:ea typeface="+mn-ea"/>
              </a:defRPr>
            </a:lvl2pPr>
            <a:lvl3pPr marL="1143000" indent="-228600" algn="l" rtl="0" eaLnBrk="0" fontAlgn="base" hangingPunct="0">
              <a:spcBef>
                <a:spcPct val="20000"/>
              </a:spcBef>
              <a:spcAft>
                <a:spcPct val="0"/>
              </a:spcAft>
              <a:buChar char="•"/>
              <a:defRPr kumimoji="1">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lnSpc>
                <a:spcPct val="120000"/>
              </a:lnSpc>
              <a:defRPr/>
            </a:pPr>
            <a:r>
              <a:rPr lang="en-US" altLang="zh-TW" kern="0" dirty="0">
                <a:latin typeface="Tahoma" panose="020B0604030504040204" pitchFamily="34" charset="0"/>
              </a:rPr>
              <a:t>Average Precision (AP) = ∑</a:t>
            </a:r>
            <a:r>
              <a:rPr lang="en-US" altLang="zh-TW" kern="0" baseline="-25000" dirty="0">
                <a:latin typeface="Tahoma" panose="020B0604030504040204" pitchFamily="34" charset="0"/>
              </a:rPr>
              <a:t>k=1</a:t>
            </a:r>
            <a:r>
              <a:rPr lang="en-US" altLang="zh-TW" kern="0" baseline="-25000" dirty="0">
                <a:latin typeface="Tahoma" panose="020B0604030504040204" pitchFamily="34" charset="0"/>
                <a:sym typeface="Symbol" panose="05050102010706020507" pitchFamily="18" charset="2"/>
              </a:rPr>
              <a:t></a:t>
            </a:r>
            <a:r>
              <a:rPr lang="en-US" altLang="zh-TW" kern="0" baseline="-25000" dirty="0">
                <a:latin typeface="Tahoma" panose="020B0604030504040204" pitchFamily="34" charset="0"/>
              </a:rPr>
              <a:t>200</a:t>
            </a:r>
            <a:r>
              <a:rPr lang="en-US" altLang="zh-TW" kern="0" baseline="30000" dirty="0">
                <a:latin typeface="Tahoma" panose="020B0604030504040204" pitchFamily="34" charset="0"/>
              </a:rPr>
              <a:t> </a:t>
            </a:r>
            <a:r>
              <a:rPr lang="en-US" altLang="zh-TW" kern="0" dirty="0">
                <a:latin typeface="Tahoma" panose="020B0604030504040204" pitchFamily="34" charset="0"/>
              </a:rPr>
              <a:t>(</a:t>
            </a:r>
            <a:r>
              <a:rPr lang="en-US" altLang="zh-TW" kern="0" dirty="0" err="1">
                <a:latin typeface="Tahoma" panose="020B0604030504040204" pitchFamily="34" charset="0"/>
              </a:rPr>
              <a:t>P</a:t>
            </a:r>
            <a:r>
              <a:rPr lang="en-US" altLang="zh-TW" kern="0" baseline="-25000" dirty="0" err="1">
                <a:latin typeface="Tahoma" panose="020B0604030504040204" pitchFamily="34" charset="0"/>
              </a:rPr>
              <a:t>k</a:t>
            </a:r>
            <a:r>
              <a:rPr lang="en-US" altLang="zh-TW" kern="0" dirty="0">
                <a:latin typeface="Tahoma" panose="020B0604030504040204" pitchFamily="34" charset="0"/>
              </a:rPr>
              <a:t>*</a:t>
            </a:r>
            <a:r>
              <a:rPr lang="en-US" altLang="zh-TW" kern="0" dirty="0">
                <a:latin typeface="Tahoma" panose="020B0604030504040204" pitchFamily="34" charset="0"/>
                <a:sym typeface="Symbol" panose="05050102010706020507" pitchFamily="18" charset="2"/>
              </a:rPr>
              <a:t></a:t>
            </a:r>
            <a:r>
              <a:rPr lang="en-US" altLang="zh-TW" kern="0" dirty="0" err="1">
                <a:latin typeface="Tahoma" panose="020B0604030504040204" pitchFamily="34" charset="0"/>
              </a:rPr>
              <a:t>R</a:t>
            </a:r>
            <a:r>
              <a:rPr lang="en-US" altLang="zh-TW" kern="0" baseline="-25000" dirty="0" err="1">
                <a:latin typeface="Tahoma" panose="020B0604030504040204" pitchFamily="34" charset="0"/>
              </a:rPr>
              <a:t>k</a:t>
            </a:r>
            <a:r>
              <a:rPr lang="en-US" altLang="zh-TW" kern="0" dirty="0">
                <a:latin typeface="Tahoma" panose="020B0604030504040204" pitchFamily="34" charset="0"/>
              </a:rPr>
              <a:t>)         </a:t>
            </a:r>
            <a:r>
              <a:rPr lang="en-US" altLang="zh-TW" sz="1400" kern="0" dirty="0">
                <a:solidFill>
                  <a:srgbClr val="FF0000"/>
                </a:solidFill>
                <a:latin typeface="Tahoma" panose="020B0604030504040204" pitchFamily="34" charset="0"/>
              </a:rPr>
              <a:t>*** </a:t>
            </a:r>
            <a:r>
              <a:rPr lang="en-US" altLang="zh-TW" sz="1400" kern="0" dirty="0">
                <a:solidFill>
                  <a:srgbClr val="FF0000"/>
                </a:solidFill>
                <a:latin typeface="Tahoma" panose="020B0604030504040204" pitchFamily="34" charset="0"/>
                <a:sym typeface="Symbol" panose="05050102010706020507" pitchFamily="18" charset="2"/>
              </a:rPr>
              <a:t></a:t>
            </a:r>
            <a:r>
              <a:rPr lang="en-US" altLang="zh-TW" sz="1400" kern="0" dirty="0" err="1">
                <a:solidFill>
                  <a:srgbClr val="FF0000"/>
                </a:solidFill>
                <a:latin typeface="Tahoma" panose="020B0604030504040204" pitchFamily="34" charset="0"/>
              </a:rPr>
              <a:t>R</a:t>
            </a:r>
            <a:r>
              <a:rPr lang="en-US" altLang="zh-TW" sz="1400" kern="0" baseline="-25000" dirty="0" err="1">
                <a:solidFill>
                  <a:srgbClr val="FF0000"/>
                </a:solidFill>
                <a:latin typeface="Tahoma" panose="020B0604030504040204" pitchFamily="34" charset="0"/>
              </a:rPr>
              <a:t>k</a:t>
            </a:r>
            <a:r>
              <a:rPr lang="en-US" altLang="zh-TW" sz="1400" kern="0" dirty="0">
                <a:solidFill>
                  <a:srgbClr val="FF0000"/>
                </a:solidFill>
                <a:latin typeface="Tahoma" panose="020B0604030504040204" pitchFamily="34" charset="0"/>
              </a:rPr>
              <a:t> = </a:t>
            </a:r>
            <a:r>
              <a:rPr lang="en-US" altLang="zh-TW" sz="1400" kern="0" dirty="0" err="1">
                <a:solidFill>
                  <a:srgbClr val="FF0000"/>
                </a:solidFill>
                <a:latin typeface="Tahoma" panose="020B0604030504040204" pitchFamily="34" charset="0"/>
              </a:rPr>
              <a:t>R</a:t>
            </a:r>
            <a:r>
              <a:rPr lang="en-US" altLang="zh-TW" sz="1400" kern="0" baseline="-25000" dirty="0" err="1">
                <a:solidFill>
                  <a:srgbClr val="FF0000"/>
                </a:solidFill>
                <a:latin typeface="Tahoma" panose="020B0604030504040204" pitchFamily="34" charset="0"/>
              </a:rPr>
              <a:t>k</a:t>
            </a:r>
            <a:r>
              <a:rPr lang="en-US" altLang="zh-TW" sz="1400" kern="0" dirty="0">
                <a:solidFill>
                  <a:srgbClr val="FF0000"/>
                </a:solidFill>
                <a:latin typeface="Tahoma" panose="020B0604030504040204" pitchFamily="34" charset="0"/>
              </a:rPr>
              <a:t> – R</a:t>
            </a:r>
            <a:r>
              <a:rPr lang="en-US" altLang="zh-TW" sz="1400" kern="0" baseline="-25000" dirty="0">
                <a:solidFill>
                  <a:srgbClr val="FF0000"/>
                </a:solidFill>
                <a:latin typeface="Tahoma" panose="020B0604030504040204" pitchFamily="34" charset="0"/>
              </a:rPr>
              <a:t>k-1</a:t>
            </a:r>
            <a:r>
              <a:rPr lang="en-US" altLang="zh-TW" kern="0" dirty="0">
                <a:latin typeface="Tahoma" panose="020B0604030504040204" pitchFamily="34" charset="0"/>
              </a:rPr>
              <a:t/>
            </a:r>
            <a:br>
              <a:rPr lang="en-US" altLang="zh-TW" kern="0" dirty="0">
                <a:latin typeface="Tahoma" panose="020B0604030504040204" pitchFamily="34" charset="0"/>
              </a:rPr>
            </a:br>
            <a:r>
              <a:rPr lang="en-US" altLang="zh-TW" kern="0" dirty="0">
                <a:latin typeface="Tahoma" panose="020B0604030504040204" pitchFamily="34" charset="0"/>
              </a:rPr>
              <a:t>= 0.2*1 + 0.2*1 + 0.2*0.76 + 0.2*0.67 + 0.2*0.38 = 0.762</a:t>
            </a:r>
          </a:p>
          <a:p>
            <a:pPr eaLnBrk="1" hangingPunct="1">
              <a:lnSpc>
                <a:spcPct val="120000"/>
              </a:lnSpc>
              <a:defRPr/>
            </a:pPr>
            <a:r>
              <a:rPr lang="en-US" altLang="zh-TW" kern="0" dirty="0">
                <a:latin typeface="Tahoma" panose="020B0604030504040204" pitchFamily="34" charset="0"/>
              </a:rPr>
              <a:t>Same as </a:t>
            </a:r>
            <a:r>
              <a:rPr lang="en-US" altLang="zh-TW" u="sng" kern="0" dirty="0">
                <a:solidFill>
                  <a:srgbClr val="FF0000"/>
                </a:solidFill>
                <a:latin typeface="Tahoma" panose="020B0604030504040204" pitchFamily="34" charset="0"/>
              </a:rPr>
              <a:t>A</a:t>
            </a:r>
            <a:r>
              <a:rPr lang="en-US" altLang="zh-TW" kern="0" dirty="0">
                <a:latin typeface="Tahoma" panose="020B0604030504040204" pitchFamily="34" charset="0"/>
              </a:rPr>
              <a:t>rea </a:t>
            </a:r>
            <a:r>
              <a:rPr lang="en-US" altLang="zh-TW" u="sng" kern="0" dirty="0">
                <a:solidFill>
                  <a:srgbClr val="FF0000"/>
                </a:solidFill>
                <a:latin typeface="Tahoma" panose="020B0604030504040204" pitchFamily="34" charset="0"/>
              </a:rPr>
              <a:t>U</a:t>
            </a:r>
            <a:r>
              <a:rPr lang="en-US" altLang="zh-TW" kern="0" dirty="0">
                <a:latin typeface="Tahoma" panose="020B0604030504040204" pitchFamily="34" charset="0"/>
              </a:rPr>
              <a:t>nder the P/R </a:t>
            </a:r>
            <a:r>
              <a:rPr lang="en-US" altLang="zh-TW" u="sng" kern="0" dirty="0">
                <a:solidFill>
                  <a:srgbClr val="FF0000"/>
                </a:solidFill>
                <a:latin typeface="Tahoma" panose="020B0604030504040204" pitchFamily="34" charset="0"/>
              </a:rPr>
              <a:t>C</a:t>
            </a:r>
            <a:r>
              <a:rPr lang="en-US" altLang="zh-TW" kern="0" dirty="0">
                <a:latin typeface="Tahoma" panose="020B0604030504040204" pitchFamily="34" charset="0"/>
              </a:rPr>
              <a:t>urve, or AUC of the P/R curve</a:t>
            </a:r>
          </a:p>
        </p:txBody>
      </p:sp>
      <p:graphicFrame>
        <p:nvGraphicFramePr>
          <p:cNvPr id="6" name="Table 5">
            <a:extLst>
              <a:ext uri="{FF2B5EF4-FFF2-40B4-BE49-F238E27FC236}">
                <a16:creationId xmlns="" xmlns:a16="http://schemas.microsoft.com/office/drawing/2014/main" id="{6C8ACA30-ECE5-4618-88CF-D253D3138484}"/>
              </a:ext>
            </a:extLst>
          </p:cNvPr>
          <p:cNvGraphicFramePr>
            <a:graphicFrameLocks noGrp="1"/>
          </p:cNvGraphicFramePr>
          <p:nvPr/>
        </p:nvGraphicFramePr>
        <p:xfrm>
          <a:off x="1050925" y="1168400"/>
          <a:ext cx="3006725" cy="3763964"/>
        </p:xfrm>
        <a:graphic>
          <a:graphicData uri="http://schemas.openxmlformats.org/drawingml/2006/table">
            <a:tbl>
              <a:tblPr firstRow="1" bandRow="1">
                <a:tableStyleId>{5C22544A-7EE6-4342-B048-85BDC9FD1C3A}</a:tableStyleId>
              </a:tblPr>
              <a:tblGrid>
                <a:gridCol w="418770">
                  <a:extLst>
                    <a:ext uri="{9D8B030D-6E8A-4147-A177-3AD203B41FA5}">
                      <a16:colId xmlns="" xmlns:a16="http://schemas.microsoft.com/office/drawing/2014/main" val="20000"/>
                    </a:ext>
                  </a:extLst>
                </a:gridCol>
                <a:gridCol w="526343">
                  <a:extLst>
                    <a:ext uri="{9D8B030D-6E8A-4147-A177-3AD203B41FA5}">
                      <a16:colId xmlns="" xmlns:a16="http://schemas.microsoft.com/office/drawing/2014/main" val="20001"/>
                    </a:ext>
                  </a:extLst>
                </a:gridCol>
                <a:gridCol w="955320">
                  <a:extLst>
                    <a:ext uri="{9D8B030D-6E8A-4147-A177-3AD203B41FA5}">
                      <a16:colId xmlns="" xmlns:a16="http://schemas.microsoft.com/office/drawing/2014/main" val="20002"/>
                    </a:ext>
                  </a:extLst>
                </a:gridCol>
                <a:gridCol w="1106292">
                  <a:extLst>
                    <a:ext uri="{9D8B030D-6E8A-4147-A177-3AD203B41FA5}">
                      <a16:colId xmlns="" xmlns:a16="http://schemas.microsoft.com/office/drawing/2014/main" val="20003"/>
                    </a:ext>
                  </a:extLst>
                </a:gridCol>
              </a:tblGrid>
              <a:tr h="390205">
                <a:tc>
                  <a:txBody>
                    <a:bodyPr/>
                    <a:lstStyle/>
                    <a:p>
                      <a:pPr algn="ctr">
                        <a:lnSpc>
                          <a:spcPct val="70000"/>
                        </a:lnSpc>
                      </a:pPr>
                      <a:r>
                        <a:rPr lang="en-US" sz="1400" dirty="0">
                          <a:latin typeface="+mj-lt"/>
                        </a:rPr>
                        <a:t>k</a:t>
                      </a:r>
                    </a:p>
                  </a:txBody>
                  <a:tcPr marL="91465" marR="91465" marT="45713" marB="45713"/>
                </a:tc>
                <a:tc>
                  <a:txBody>
                    <a:bodyPr/>
                    <a:lstStyle/>
                    <a:p>
                      <a:pPr algn="ctr">
                        <a:lnSpc>
                          <a:spcPct val="70000"/>
                        </a:lnSpc>
                      </a:pPr>
                      <a:r>
                        <a:rPr lang="en-US" sz="1400" dirty="0" err="1">
                          <a:latin typeface="+mj-lt"/>
                        </a:rPr>
                        <a:t>Rel</a:t>
                      </a:r>
                      <a:r>
                        <a:rPr lang="en-US" sz="1400" dirty="0">
                          <a:latin typeface="+mj-lt"/>
                        </a:rPr>
                        <a:t>?</a:t>
                      </a:r>
                    </a:p>
                  </a:txBody>
                  <a:tcPr marL="91465" marR="91465" marT="45713" marB="45713"/>
                </a:tc>
                <a:tc>
                  <a:txBody>
                    <a:bodyPr/>
                    <a:lstStyle/>
                    <a:p>
                      <a:pPr algn="ctr">
                        <a:lnSpc>
                          <a:spcPct val="70000"/>
                        </a:lnSpc>
                      </a:pPr>
                      <a:r>
                        <a:rPr lang="en-US" sz="1400" dirty="0">
                          <a:latin typeface="+mj-lt"/>
                        </a:rPr>
                        <a:t>Recall</a:t>
                      </a:r>
                    </a:p>
                    <a:p>
                      <a:pPr algn="ctr">
                        <a:lnSpc>
                          <a:spcPct val="70000"/>
                        </a:lnSpc>
                      </a:pPr>
                      <a:r>
                        <a:rPr lang="en-US" sz="1400" dirty="0" err="1">
                          <a:latin typeface="+mj-lt"/>
                        </a:rPr>
                        <a:t>R</a:t>
                      </a:r>
                      <a:r>
                        <a:rPr lang="en-US" sz="1400" baseline="-25000" dirty="0" err="1">
                          <a:latin typeface="+mj-lt"/>
                        </a:rPr>
                        <a:t>k</a:t>
                      </a:r>
                      <a:endParaRPr lang="en-US" sz="1400" baseline="-25000" dirty="0">
                        <a:latin typeface="+mj-lt"/>
                      </a:endParaRPr>
                    </a:p>
                  </a:txBody>
                  <a:tcPr marL="91465" marR="91465" marT="45713" marB="45713"/>
                </a:tc>
                <a:tc>
                  <a:txBody>
                    <a:bodyPr/>
                    <a:lstStyle/>
                    <a:p>
                      <a:pPr algn="ctr">
                        <a:lnSpc>
                          <a:spcPct val="70000"/>
                        </a:lnSpc>
                      </a:pPr>
                      <a:r>
                        <a:rPr lang="en-US" sz="1400" dirty="0">
                          <a:latin typeface="+mj-lt"/>
                        </a:rPr>
                        <a:t>Precision</a:t>
                      </a:r>
                    </a:p>
                    <a:p>
                      <a:pPr algn="ctr">
                        <a:lnSpc>
                          <a:spcPct val="70000"/>
                        </a:lnSpc>
                      </a:pPr>
                      <a:r>
                        <a:rPr lang="en-US" sz="1400" dirty="0" err="1">
                          <a:latin typeface="+mj-lt"/>
                        </a:rPr>
                        <a:t>P</a:t>
                      </a:r>
                      <a:r>
                        <a:rPr lang="en-US" sz="1400" baseline="-25000" dirty="0" err="1">
                          <a:latin typeface="+mj-lt"/>
                        </a:rPr>
                        <a:t>k</a:t>
                      </a:r>
                      <a:endParaRPr lang="en-US" sz="1400" baseline="-25000" dirty="0">
                        <a:latin typeface="+mj-lt"/>
                      </a:endParaRPr>
                    </a:p>
                  </a:txBody>
                  <a:tcPr marL="91465" marR="91465" marT="45713" marB="45713"/>
                </a:tc>
                <a:extLst>
                  <a:ext uri="{0D108BD9-81ED-4DB2-BD59-A6C34878D82A}">
                    <a16:rowId xmlns="" xmlns:a16="http://schemas.microsoft.com/office/drawing/2014/main" val="10000"/>
                  </a:ext>
                </a:extLst>
              </a:tr>
              <a:tr h="241283">
                <a:tc>
                  <a:txBody>
                    <a:bodyPr/>
                    <a:lstStyle/>
                    <a:p>
                      <a:pPr algn="ctr">
                        <a:lnSpc>
                          <a:spcPct val="70000"/>
                        </a:lnSpc>
                      </a:pPr>
                      <a:r>
                        <a:rPr lang="en-US" sz="1400">
                          <a:latin typeface="+mj-lt"/>
                        </a:rPr>
                        <a:t>1</a:t>
                      </a:r>
                      <a:endParaRPr lang="en-US" sz="1400" dirty="0">
                        <a:latin typeface="+mj-lt"/>
                      </a:endParaRPr>
                    </a:p>
                  </a:txBody>
                  <a:tcPr marL="91465" marR="91465" marT="45713" marB="45713"/>
                </a:tc>
                <a:tc>
                  <a:txBody>
                    <a:bodyPr/>
                    <a:lstStyle/>
                    <a:p>
                      <a:pPr algn="ctr">
                        <a:lnSpc>
                          <a:spcPct val="70000"/>
                        </a:lnSpc>
                      </a:pPr>
                      <a:r>
                        <a:rPr lang="en-US" sz="1400" dirty="0">
                          <a:latin typeface="+mj-lt"/>
                          <a:sym typeface="Symbol" panose="05050102010706020507" pitchFamily="18" charset="2"/>
                        </a:rPr>
                        <a:t></a:t>
                      </a:r>
                      <a:endParaRPr lang="en-US" sz="1400" dirty="0">
                        <a:latin typeface="+mj-lt"/>
                      </a:endParaRPr>
                    </a:p>
                  </a:txBody>
                  <a:tcPr marL="91465" marR="91465" marT="45713" marB="45713"/>
                </a:tc>
                <a:tc>
                  <a:txBody>
                    <a:bodyPr/>
                    <a:lstStyle/>
                    <a:p>
                      <a:pPr algn="ctr" fontAlgn="b">
                        <a:lnSpc>
                          <a:spcPct val="70000"/>
                        </a:lnSpc>
                      </a:pPr>
                      <a:r>
                        <a:rPr lang="en-US" sz="1400" b="0" i="0" u="none" strike="noStrike" dirty="0">
                          <a:effectLst/>
                          <a:latin typeface="+mj-lt"/>
                        </a:rPr>
                        <a:t>0.2</a:t>
                      </a:r>
                    </a:p>
                  </a:txBody>
                  <a:tcPr marL="9528" marR="9528" marT="9523" marB="0" anchor="b"/>
                </a:tc>
                <a:tc>
                  <a:txBody>
                    <a:bodyPr/>
                    <a:lstStyle/>
                    <a:p>
                      <a:pPr algn="ctr" fontAlgn="b">
                        <a:lnSpc>
                          <a:spcPct val="70000"/>
                        </a:lnSpc>
                      </a:pPr>
                      <a:r>
                        <a:rPr lang="en-US" sz="1400" b="0" i="0" u="none" strike="noStrike" dirty="0">
                          <a:effectLst/>
                          <a:latin typeface="+mj-lt"/>
                        </a:rPr>
                        <a:t>1.00</a:t>
                      </a:r>
                    </a:p>
                  </a:txBody>
                  <a:tcPr marL="9528" marR="9528" marT="9523" marB="0" anchor="b"/>
                </a:tc>
                <a:extLst>
                  <a:ext uri="{0D108BD9-81ED-4DB2-BD59-A6C34878D82A}">
                    <a16:rowId xmlns="" xmlns:a16="http://schemas.microsoft.com/office/drawing/2014/main" val="10001"/>
                  </a:ext>
                </a:extLst>
              </a:tr>
              <a:tr h="241283">
                <a:tc>
                  <a:txBody>
                    <a:bodyPr/>
                    <a:lstStyle/>
                    <a:p>
                      <a:pPr algn="ctr">
                        <a:lnSpc>
                          <a:spcPct val="70000"/>
                        </a:lnSpc>
                      </a:pPr>
                      <a:r>
                        <a:rPr lang="en-US" sz="1400">
                          <a:latin typeface="+mj-lt"/>
                        </a:rPr>
                        <a:t>2</a:t>
                      </a:r>
                      <a:endParaRPr lang="en-US" sz="1400" dirty="0">
                        <a:latin typeface="+mj-lt"/>
                      </a:endParaRPr>
                    </a:p>
                  </a:txBody>
                  <a:tcPr marL="91465" marR="91465" marT="45713" marB="45713"/>
                </a:tc>
                <a:tc>
                  <a:txBody>
                    <a:bodyPr/>
                    <a:lstStyle/>
                    <a:p>
                      <a:pPr algn="ctr">
                        <a:lnSpc>
                          <a:spcPct val="70000"/>
                        </a:lnSpc>
                      </a:pPr>
                      <a:r>
                        <a:rPr lang="en-US" sz="1400" dirty="0">
                          <a:latin typeface="+mj-lt"/>
                          <a:sym typeface="Symbol" panose="05050102010706020507" pitchFamily="18" charset="2"/>
                        </a:rPr>
                        <a:t></a:t>
                      </a:r>
                      <a:endParaRPr lang="en-US" sz="1400" dirty="0">
                        <a:latin typeface="+mj-lt"/>
                      </a:endParaRPr>
                    </a:p>
                  </a:txBody>
                  <a:tcPr marL="91465" marR="91465" marT="45713" marB="45713"/>
                </a:tc>
                <a:tc>
                  <a:txBody>
                    <a:bodyPr/>
                    <a:lstStyle/>
                    <a:p>
                      <a:pPr algn="ctr">
                        <a:lnSpc>
                          <a:spcPct val="70000"/>
                        </a:lnSpc>
                      </a:pPr>
                      <a:r>
                        <a:rPr lang="en-US" sz="1400" dirty="0">
                          <a:latin typeface="+mj-lt"/>
                        </a:rPr>
                        <a:t>0.4</a:t>
                      </a:r>
                    </a:p>
                  </a:txBody>
                  <a:tcPr marL="91465" marR="91465" marT="45713" marB="45713"/>
                </a:tc>
                <a:tc>
                  <a:txBody>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lang="en-US" sz="1400" b="0" i="0" u="none" strike="noStrike" dirty="0">
                          <a:effectLst/>
                          <a:latin typeface="+mj-lt"/>
                        </a:rPr>
                        <a:t>1.00</a:t>
                      </a:r>
                    </a:p>
                  </a:txBody>
                  <a:tcPr marL="91465" marR="91465" marT="45713" marB="45713"/>
                </a:tc>
                <a:extLst>
                  <a:ext uri="{0D108BD9-81ED-4DB2-BD59-A6C34878D82A}">
                    <a16:rowId xmlns="" xmlns:a16="http://schemas.microsoft.com/office/drawing/2014/main" val="10002"/>
                  </a:ext>
                </a:extLst>
              </a:tr>
              <a:tr h="240816">
                <a:tc>
                  <a:txBody>
                    <a:bodyPr/>
                    <a:lstStyle/>
                    <a:p>
                      <a:pPr algn="ctr">
                        <a:lnSpc>
                          <a:spcPct val="70000"/>
                        </a:lnSpc>
                      </a:pPr>
                      <a:r>
                        <a:rPr lang="en-US" sz="1400">
                          <a:latin typeface="+mj-lt"/>
                        </a:rPr>
                        <a:t>3</a:t>
                      </a:r>
                      <a:endParaRPr lang="en-US" sz="1400" dirty="0">
                        <a:latin typeface="+mj-lt"/>
                      </a:endParaRPr>
                    </a:p>
                  </a:txBody>
                  <a:tcPr marL="91465" marR="91465" marT="45713" marB="45713"/>
                </a:tc>
                <a:tc>
                  <a:txBody>
                    <a:bodyPr/>
                    <a:lstStyle/>
                    <a:p>
                      <a:pPr algn="ctr">
                        <a:lnSpc>
                          <a:spcPct val="70000"/>
                        </a:lnSpc>
                      </a:pPr>
                      <a:endParaRPr lang="en-US" sz="1400" dirty="0">
                        <a:latin typeface="+mj-lt"/>
                      </a:endParaRPr>
                    </a:p>
                  </a:txBody>
                  <a:tcPr marL="91465" marR="91465" marT="45713" marB="45713"/>
                </a:tc>
                <a:tc>
                  <a:txBody>
                    <a:bodyPr/>
                    <a:lstStyle/>
                    <a:p>
                      <a:pPr algn="ctr">
                        <a:lnSpc>
                          <a:spcPct val="70000"/>
                        </a:lnSpc>
                      </a:pPr>
                      <a:r>
                        <a:rPr lang="en-US" sz="1400" dirty="0">
                          <a:latin typeface="+mj-lt"/>
                        </a:rPr>
                        <a:t>0.4</a:t>
                      </a:r>
                    </a:p>
                  </a:txBody>
                  <a:tcPr marL="91465" marR="91465" marT="45713" marB="45713"/>
                </a:tc>
                <a:tc>
                  <a:txBody>
                    <a:bodyPr/>
                    <a:lstStyle/>
                    <a:p>
                      <a:pPr algn="ctr">
                        <a:lnSpc>
                          <a:spcPct val="70000"/>
                        </a:lnSpc>
                      </a:pPr>
                      <a:r>
                        <a:rPr lang="en-US" sz="1400" dirty="0">
                          <a:latin typeface="+mj-lt"/>
                        </a:rPr>
                        <a:t>0.67</a:t>
                      </a:r>
                    </a:p>
                  </a:txBody>
                  <a:tcPr marL="91465" marR="91465" marT="45713" marB="45713"/>
                </a:tc>
                <a:extLst>
                  <a:ext uri="{0D108BD9-81ED-4DB2-BD59-A6C34878D82A}">
                    <a16:rowId xmlns="" xmlns:a16="http://schemas.microsoft.com/office/drawing/2014/main" val="10003"/>
                  </a:ext>
                </a:extLst>
              </a:tr>
              <a:tr h="241283">
                <a:tc>
                  <a:txBody>
                    <a:bodyPr/>
                    <a:lstStyle/>
                    <a:p>
                      <a:pPr algn="ctr">
                        <a:lnSpc>
                          <a:spcPct val="70000"/>
                        </a:lnSpc>
                      </a:pPr>
                      <a:r>
                        <a:rPr lang="en-US" sz="1400">
                          <a:latin typeface="+mj-lt"/>
                        </a:rPr>
                        <a:t>4</a:t>
                      </a:r>
                      <a:endParaRPr lang="en-US" sz="1400" dirty="0">
                        <a:latin typeface="+mj-lt"/>
                      </a:endParaRPr>
                    </a:p>
                  </a:txBody>
                  <a:tcPr marL="91465" marR="91465" marT="45713" marB="45713"/>
                </a:tc>
                <a:tc>
                  <a:txBody>
                    <a:bodyPr/>
                    <a:lstStyle/>
                    <a:p>
                      <a:pPr algn="ctr">
                        <a:lnSpc>
                          <a:spcPct val="70000"/>
                        </a:lnSpc>
                      </a:pPr>
                      <a:r>
                        <a:rPr lang="en-US" sz="1400" dirty="0">
                          <a:latin typeface="+mj-lt"/>
                          <a:sym typeface="Symbol" panose="05050102010706020507" pitchFamily="18" charset="2"/>
                        </a:rPr>
                        <a:t></a:t>
                      </a:r>
                      <a:endParaRPr lang="en-US" sz="1400" dirty="0">
                        <a:latin typeface="+mj-lt"/>
                      </a:endParaRPr>
                    </a:p>
                  </a:txBody>
                  <a:tcPr marL="91465" marR="91465" marT="45713" marB="45713"/>
                </a:tc>
                <a:tc>
                  <a:txBody>
                    <a:bodyPr/>
                    <a:lstStyle/>
                    <a:p>
                      <a:pPr algn="ctr">
                        <a:lnSpc>
                          <a:spcPct val="70000"/>
                        </a:lnSpc>
                      </a:pPr>
                      <a:r>
                        <a:rPr lang="en-US" sz="1400" dirty="0">
                          <a:latin typeface="+mj-lt"/>
                        </a:rPr>
                        <a:t>0.6</a:t>
                      </a:r>
                    </a:p>
                  </a:txBody>
                  <a:tcPr marL="91465" marR="91465" marT="45713" marB="45713"/>
                </a:tc>
                <a:tc>
                  <a:txBody>
                    <a:bodyPr/>
                    <a:lstStyle/>
                    <a:p>
                      <a:pPr algn="ctr">
                        <a:lnSpc>
                          <a:spcPct val="70000"/>
                        </a:lnSpc>
                      </a:pPr>
                      <a:r>
                        <a:rPr lang="en-US" sz="1400" dirty="0">
                          <a:latin typeface="+mj-lt"/>
                        </a:rPr>
                        <a:t>0.76</a:t>
                      </a:r>
                    </a:p>
                  </a:txBody>
                  <a:tcPr marL="91465" marR="91465" marT="45713" marB="45713"/>
                </a:tc>
                <a:extLst>
                  <a:ext uri="{0D108BD9-81ED-4DB2-BD59-A6C34878D82A}">
                    <a16:rowId xmlns="" xmlns:a16="http://schemas.microsoft.com/office/drawing/2014/main" val="10004"/>
                  </a:ext>
                </a:extLst>
              </a:tr>
              <a:tr h="240816">
                <a:tc>
                  <a:txBody>
                    <a:bodyPr/>
                    <a:lstStyle/>
                    <a:p>
                      <a:pPr algn="ctr">
                        <a:lnSpc>
                          <a:spcPct val="70000"/>
                        </a:lnSpc>
                      </a:pPr>
                      <a:r>
                        <a:rPr lang="en-US" sz="1400" dirty="0">
                          <a:latin typeface="+mj-lt"/>
                        </a:rPr>
                        <a:t>5</a:t>
                      </a:r>
                    </a:p>
                  </a:txBody>
                  <a:tcPr marL="91465" marR="91465" marT="45713" marB="45713"/>
                </a:tc>
                <a:tc>
                  <a:txBody>
                    <a:bodyPr/>
                    <a:lstStyle/>
                    <a:p>
                      <a:pPr algn="ctr">
                        <a:lnSpc>
                          <a:spcPct val="70000"/>
                        </a:lnSpc>
                      </a:pPr>
                      <a:endParaRPr lang="en-US" sz="1400">
                        <a:latin typeface="+mj-lt"/>
                      </a:endParaRPr>
                    </a:p>
                  </a:txBody>
                  <a:tcPr marL="91465" marR="91465" marT="45713" marB="45713"/>
                </a:tc>
                <a:tc>
                  <a:txBody>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lang="en-US" sz="1400" dirty="0">
                          <a:latin typeface="+mj-lt"/>
                        </a:rPr>
                        <a:t>0.6</a:t>
                      </a:r>
                    </a:p>
                  </a:txBody>
                  <a:tcPr marL="91465" marR="91465" marT="45713" marB="45713"/>
                </a:tc>
                <a:tc>
                  <a:txBody>
                    <a:bodyPr/>
                    <a:lstStyle/>
                    <a:p>
                      <a:pPr algn="ctr">
                        <a:lnSpc>
                          <a:spcPct val="70000"/>
                        </a:lnSpc>
                      </a:pPr>
                      <a:r>
                        <a:rPr lang="en-US" sz="1400" dirty="0">
                          <a:latin typeface="+mj-lt"/>
                        </a:rPr>
                        <a:t>0.60</a:t>
                      </a:r>
                    </a:p>
                  </a:txBody>
                  <a:tcPr marL="91465" marR="91465" marT="45713" marB="45713"/>
                </a:tc>
                <a:extLst>
                  <a:ext uri="{0D108BD9-81ED-4DB2-BD59-A6C34878D82A}">
                    <a16:rowId xmlns="" xmlns:a16="http://schemas.microsoft.com/office/drawing/2014/main" val="10005"/>
                  </a:ext>
                </a:extLst>
              </a:tr>
              <a:tr h="241283">
                <a:tc>
                  <a:txBody>
                    <a:bodyPr/>
                    <a:lstStyle/>
                    <a:p>
                      <a:pPr algn="ctr">
                        <a:lnSpc>
                          <a:spcPct val="70000"/>
                        </a:lnSpc>
                      </a:pPr>
                      <a:r>
                        <a:rPr lang="en-US" sz="1400" dirty="0">
                          <a:latin typeface="+mj-lt"/>
                        </a:rPr>
                        <a:t>6</a:t>
                      </a:r>
                    </a:p>
                  </a:txBody>
                  <a:tcPr marL="91465" marR="91465" marT="45713" marB="45713"/>
                </a:tc>
                <a:tc>
                  <a:txBody>
                    <a:bodyPr/>
                    <a:lstStyle/>
                    <a:p>
                      <a:pPr algn="ctr">
                        <a:lnSpc>
                          <a:spcPct val="70000"/>
                        </a:lnSpc>
                      </a:pPr>
                      <a:r>
                        <a:rPr lang="en-US" sz="1400" dirty="0">
                          <a:latin typeface="+mj-lt"/>
                          <a:sym typeface="Symbol" panose="05050102010706020507" pitchFamily="18" charset="2"/>
                        </a:rPr>
                        <a:t></a:t>
                      </a:r>
                      <a:endParaRPr lang="en-US" sz="1400" dirty="0">
                        <a:latin typeface="+mj-lt"/>
                      </a:endParaRPr>
                    </a:p>
                  </a:txBody>
                  <a:tcPr marL="91465" marR="91465" marT="45713" marB="45713"/>
                </a:tc>
                <a:tc>
                  <a:txBody>
                    <a:bodyPr/>
                    <a:lstStyle/>
                    <a:p>
                      <a:pPr algn="ctr">
                        <a:lnSpc>
                          <a:spcPct val="70000"/>
                        </a:lnSpc>
                      </a:pPr>
                      <a:r>
                        <a:rPr lang="en-US" sz="1400" dirty="0">
                          <a:latin typeface="+mj-lt"/>
                        </a:rPr>
                        <a:t>0.8</a:t>
                      </a:r>
                    </a:p>
                  </a:txBody>
                  <a:tcPr marL="91465" marR="91465" marT="45713" marB="45713"/>
                </a:tc>
                <a:tc>
                  <a:txBody>
                    <a:bodyPr/>
                    <a:lstStyle/>
                    <a:p>
                      <a:pPr algn="ctr">
                        <a:lnSpc>
                          <a:spcPct val="70000"/>
                        </a:lnSpc>
                      </a:pPr>
                      <a:r>
                        <a:rPr lang="en-US" sz="1400" dirty="0">
                          <a:latin typeface="+mj-lt"/>
                        </a:rPr>
                        <a:t>0.67</a:t>
                      </a:r>
                    </a:p>
                  </a:txBody>
                  <a:tcPr marL="91465" marR="91465" marT="45713" marB="45713"/>
                </a:tc>
                <a:extLst>
                  <a:ext uri="{0D108BD9-81ED-4DB2-BD59-A6C34878D82A}">
                    <a16:rowId xmlns="" xmlns:a16="http://schemas.microsoft.com/office/drawing/2014/main" val="10006"/>
                  </a:ext>
                </a:extLst>
              </a:tr>
              <a:tr h="240816">
                <a:tc>
                  <a:txBody>
                    <a:bodyPr/>
                    <a:lstStyle/>
                    <a:p>
                      <a:pPr algn="ctr">
                        <a:lnSpc>
                          <a:spcPct val="70000"/>
                        </a:lnSpc>
                      </a:pPr>
                      <a:r>
                        <a:rPr lang="en-US" sz="1400" dirty="0">
                          <a:latin typeface="+mj-lt"/>
                        </a:rPr>
                        <a:t>7</a:t>
                      </a:r>
                    </a:p>
                  </a:txBody>
                  <a:tcPr marL="91465" marR="91465" marT="45713" marB="45713"/>
                </a:tc>
                <a:tc>
                  <a:txBody>
                    <a:bodyPr/>
                    <a:lstStyle/>
                    <a:p>
                      <a:pPr algn="ctr">
                        <a:lnSpc>
                          <a:spcPct val="70000"/>
                        </a:lnSpc>
                      </a:pPr>
                      <a:endParaRPr lang="en-US" sz="1400" dirty="0">
                        <a:latin typeface="+mj-lt"/>
                      </a:endParaRPr>
                    </a:p>
                  </a:txBody>
                  <a:tcPr marL="91465" marR="91465" marT="45713" marB="45713"/>
                </a:tc>
                <a:tc>
                  <a:txBody>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lang="en-US" sz="1400" dirty="0">
                          <a:latin typeface="+mj-lt"/>
                        </a:rPr>
                        <a:t>0.8</a:t>
                      </a:r>
                    </a:p>
                  </a:txBody>
                  <a:tcPr marL="91465" marR="91465" marT="45713" marB="45713"/>
                </a:tc>
                <a:tc>
                  <a:txBody>
                    <a:bodyPr/>
                    <a:lstStyle/>
                    <a:p>
                      <a:pPr algn="ctr">
                        <a:lnSpc>
                          <a:spcPct val="70000"/>
                        </a:lnSpc>
                      </a:pPr>
                      <a:r>
                        <a:rPr lang="en-US" sz="1400" dirty="0">
                          <a:latin typeface="+mj-lt"/>
                        </a:rPr>
                        <a:t>0.57</a:t>
                      </a:r>
                    </a:p>
                  </a:txBody>
                  <a:tcPr marL="91465" marR="91465" marT="45713" marB="45713"/>
                </a:tc>
                <a:extLst>
                  <a:ext uri="{0D108BD9-81ED-4DB2-BD59-A6C34878D82A}">
                    <a16:rowId xmlns="" xmlns:a16="http://schemas.microsoft.com/office/drawing/2014/main" val="10007"/>
                  </a:ext>
                </a:extLst>
              </a:tr>
              <a:tr h="240816">
                <a:tc>
                  <a:txBody>
                    <a:bodyPr/>
                    <a:lstStyle/>
                    <a:p>
                      <a:pPr algn="ctr">
                        <a:lnSpc>
                          <a:spcPct val="70000"/>
                        </a:lnSpc>
                      </a:pPr>
                      <a:r>
                        <a:rPr lang="en-US" sz="1400" dirty="0">
                          <a:latin typeface="+mj-lt"/>
                        </a:rPr>
                        <a:t>8</a:t>
                      </a:r>
                    </a:p>
                  </a:txBody>
                  <a:tcPr marL="91465" marR="91465" marT="45713" marB="45713"/>
                </a:tc>
                <a:tc>
                  <a:txBody>
                    <a:bodyPr/>
                    <a:lstStyle/>
                    <a:p>
                      <a:pPr algn="ctr">
                        <a:lnSpc>
                          <a:spcPct val="70000"/>
                        </a:lnSpc>
                      </a:pPr>
                      <a:endParaRPr lang="en-US" sz="1400" dirty="0">
                        <a:latin typeface="+mj-lt"/>
                      </a:endParaRPr>
                    </a:p>
                  </a:txBody>
                  <a:tcPr marL="91465" marR="91465" marT="45713" marB="45713"/>
                </a:tc>
                <a:tc>
                  <a:txBody>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lang="en-US" sz="1400" dirty="0">
                          <a:latin typeface="+mj-lt"/>
                        </a:rPr>
                        <a:t>0.8</a:t>
                      </a:r>
                    </a:p>
                  </a:txBody>
                  <a:tcPr marL="91465" marR="91465" marT="45713" marB="45713"/>
                </a:tc>
                <a:tc>
                  <a:txBody>
                    <a:bodyPr/>
                    <a:lstStyle/>
                    <a:p>
                      <a:pPr algn="ctr">
                        <a:lnSpc>
                          <a:spcPct val="70000"/>
                        </a:lnSpc>
                      </a:pPr>
                      <a:r>
                        <a:rPr lang="en-US" sz="1400" dirty="0">
                          <a:latin typeface="+mj-lt"/>
                        </a:rPr>
                        <a:t>0.50</a:t>
                      </a:r>
                    </a:p>
                  </a:txBody>
                  <a:tcPr marL="91465" marR="91465" marT="45713" marB="45713"/>
                </a:tc>
                <a:extLst>
                  <a:ext uri="{0D108BD9-81ED-4DB2-BD59-A6C34878D82A}">
                    <a16:rowId xmlns="" xmlns:a16="http://schemas.microsoft.com/office/drawing/2014/main" val="10008"/>
                  </a:ext>
                </a:extLst>
              </a:tr>
              <a:tr h="240816">
                <a:tc>
                  <a:txBody>
                    <a:bodyPr/>
                    <a:lstStyle/>
                    <a:p>
                      <a:pPr algn="ctr">
                        <a:lnSpc>
                          <a:spcPct val="70000"/>
                        </a:lnSpc>
                      </a:pPr>
                      <a:r>
                        <a:rPr lang="en-US" sz="1400" dirty="0">
                          <a:latin typeface="+mj-lt"/>
                        </a:rPr>
                        <a:t>9</a:t>
                      </a:r>
                    </a:p>
                  </a:txBody>
                  <a:tcPr marL="91465" marR="91465" marT="45713" marB="45713"/>
                </a:tc>
                <a:tc>
                  <a:txBody>
                    <a:bodyPr/>
                    <a:lstStyle/>
                    <a:p>
                      <a:pPr algn="ctr">
                        <a:lnSpc>
                          <a:spcPct val="70000"/>
                        </a:lnSpc>
                      </a:pPr>
                      <a:endParaRPr lang="en-US" sz="1400" dirty="0">
                        <a:latin typeface="+mj-lt"/>
                      </a:endParaRPr>
                    </a:p>
                  </a:txBody>
                  <a:tcPr marL="91465" marR="91465" marT="45713" marB="45713"/>
                </a:tc>
                <a:tc>
                  <a:txBody>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lang="en-US" sz="1400" dirty="0">
                          <a:latin typeface="+mj-lt"/>
                        </a:rPr>
                        <a:t>0.8</a:t>
                      </a:r>
                    </a:p>
                  </a:txBody>
                  <a:tcPr marL="91465" marR="91465" marT="45713" marB="45713"/>
                </a:tc>
                <a:tc>
                  <a:txBody>
                    <a:bodyPr/>
                    <a:lstStyle/>
                    <a:p>
                      <a:pPr algn="ctr">
                        <a:lnSpc>
                          <a:spcPct val="70000"/>
                        </a:lnSpc>
                      </a:pPr>
                      <a:r>
                        <a:rPr lang="en-US" sz="1400" dirty="0">
                          <a:latin typeface="+mj-lt"/>
                        </a:rPr>
                        <a:t>0.44</a:t>
                      </a:r>
                    </a:p>
                  </a:txBody>
                  <a:tcPr marL="91465" marR="91465" marT="45713" marB="45713"/>
                </a:tc>
                <a:extLst>
                  <a:ext uri="{0D108BD9-81ED-4DB2-BD59-A6C34878D82A}">
                    <a16:rowId xmlns="" xmlns:a16="http://schemas.microsoft.com/office/drawing/2014/main" val="10009"/>
                  </a:ext>
                </a:extLst>
              </a:tr>
              <a:tr h="240816">
                <a:tc>
                  <a:txBody>
                    <a:bodyPr/>
                    <a:lstStyle/>
                    <a:p>
                      <a:pPr algn="ctr">
                        <a:lnSpc>
                          <a:spcPct val="70000"/>
                        </a:lnSpc>
                      </a:pPr>
                      <a:r>
                        <a:rPr lang="en-US" sz="1400" dirty="0">
                          <a:latin typeface="+mj-lt"/>
                        </a:rPr>
                        <a:t>10</a:t>
                      </a:r>
                    </a:p>
                  </a:txBody>
                  <a:tcPr marL="91465" marR="91465" marT="45713" marB="45713"/>
                </a:tc>
                <a:tc>
                  <a:txBody>
                    <a:bodyPr/>
                    <a:lstStyle/>
                    <a:p>
                      <a:pPr algn="ctr">
                        <a:lnSpc>
                          <a:spcPct val="70000"/>
                        </a:lnSpc>
                      </a:pPr>
                      <a:endParaRPr lang="en-US" sz="1400" dirty="0">
                        <a:latin typeface="+mj-lt"/>
                      </a:endParaRPr>
                    </a:p>
                  </a:txBody>
                  <a:tcPr marL="91465" marR="91465" marT="45713" marB="45713"/>
                </a:tc>
                <a:tc>
                  <a:txBody>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lang="en-US" sz="1400" dirty="0">
                          <a:latin typeface="+mj-lt"/>
                        </a:rPr>
                        <a:t>0.8</a:t>
                      </a:r>
                    </a:p>
                  </a:txBody>
                  <a:tcPr marL="91465" marR="91465" marT="45713" marB="45713"/>
                </a:tc>
                <a:tc>
                  <a:txBody>
                    <a:bodyPr/>
                    <a:lstStyle/>
                    <a:p>
                      <a:pPr algn="ctr">
                        <a:lnSpc>
                          <a:spcPct val="70000"/>
                        </a:lnSpc>
                      </a:pPr>
                      <a:r>
                        <a:rPr lang="en-US" sz="1400" dirty="0">
                          <a:latin typeface="+mj-lt"/>
                        </a:rPr>
                        <a:t>0.40</a:t>
                      </a:r>
                    </a:p>
                  </a:txBody>
                  <a:tcPr marL="91465" marR="91465" marT="45713" marB="45713"/>
                </a:tc>
                <a:extLst>
                  <a:ext uri="{0D108BD9-81ED-4DB2-BD59-A6C34878D82A}">
                    <a16:rowId xmlns="" xmlns:a16="http://schemas.microsoft.com/office/drawing/2014/main" val="10010"/>
                  </a:ext>
                </a:extLst>
              </a:tr>
              <a:tr h="240816">
                <a:tc>
                  <a:txBody>
                    <a:bodyPr/>
                    <a:lstStyle/>
                    <a:p>
                      <a:pPr algn="ctr">
                        <a:lnSpc>
                          <a:spcPct val="70000"/>
                        </a:lnSpc>
                      </a:pPr>
                      <a:r>
                        <a:rPr lang="en-US" sz="1400" dirty="0">
                          <a:latin typeface="+mj-lt"/>
                        </a:rPr>
                        <a:t>11</a:t>
                      </a:r>
                    </a:p>
                  </a:txBody>
                  <a:tcPr marL="91465" marR="91465" marT="45713" marB="45713"/>
                </a:tc>
                <a:tc>
                  <a:txBody>
                    <a:bodyPr/>
                    <a:lstStyle/>
                    <a:p>
                      <a:pPr algn="ctr">
                        <a:lnSpc>
                          <a:spcPct val="70000"/>
                        </a:lnSpc>
                      </a:pPr>
                      <a:endParaRPr lang="en-US" sz="1400" dirty="0">
                        <a:latin typeface="+mj-lt"/>
                      </a:endParaRPr>
                    </a:p>
                  </a:txBody>
                  <a:tcPr marL="91465" marR="91465" marT="45713" marB="45713"/>
                </a:tc>
                <a:tc>
                  <a:txBody>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lang="en-US" sz="1400" dirty="0">
                          <a:latin typeface="+mj-lt"/>
                        </a:rPr>
                        <a:t>0.8</a:t>
                      </a:r>
                    </a:p>
                  </a:txBody>
                  <a:tcPr marL="91465" marR="91465" marT="45713" marB="45713"/>
                </a:tc>
                <a:tc>
                  <a:txBody>
                    <a:bodyPr/>
                    <a:lstStyle/>
                    <a:p>
                      <a:pPr algn="ctr">
                        <a:lnSpc>
                          <a:spcPct val="70000"/>
                        </a:lnSpc>
                      </a:pPr>
                      <a:r>
                        <a:rPr lang="en-US" sz="1400" dirty="0">
                          <a:latin typeface="+mj-lt"/>
                        </a:rPr>
                        <a:t>0.36</a:t>
                      </a:r>
                    </a:p>
                  </a:txBody>
                  <a:tcPr marL="91465" marR="91465" marT="45713" marB="45713"/>
                </a:tc>
                <a:extLst>
                  <a:ext uri="{0D108BD9-81ED-4DB2-BD59-A6C34878D82A}">
                    <a16:rowId xmlns="" xmlns:a16="http://schemas.microsoft.com/office/drawing/2014/main" val="10011"/>
                  </a:ext>
                </a:extLst>
              </a:tr>
              <a:tr h="240816">
                <a:tc>
                  <a:txBody>
                    <a:bodyPr/>
                    <a:lstStyle/>
                    <a:p>
                      <a:pPr algn="ctr">
                        <a:lnSpc>
                          <a:spcPct val="70000"/>
                        </a:lnSpc>
                      </a:pPr>
                      <a:r>
                        <a:rPr lang="en-US" sz="1400" dirty="0">
                          <a:latin typeface="+mj-lt"/>
                        </a:rPr>
                        <a:t>12</a:t>
                      </a:r>
                    </a:p>
                  </a:txBody>
                  <a:tcPr marL="91465" marR="91465" marT="45713" marB="45713"/>
                </a:tc>
                <a:tc>
                  <a:txBody>
                    <a:bodyPr/>
                    <a:lstStyle/>
                    <a:p>
                      <a:pPr algn="ctr">
                        <a:lnSpc>
                          <a:spcPct val="70000"/>
                        </a:lnSpc>
                      </a:pPr>
                      <a:endParaRPr lang="en-US" sz="1400" dirty="0">
                        <a:latin typeface="+mj-lt"/>
                      </a:endParaRPr>
                    </a:p>
                  </a:txBody>
                  <a:tcPr marL="91465" marR="91465" marT="45713" marB="45713"/>
                </a:tc>
                <a:tc>
                  <a:txBody>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lang="en-US" sz="1400" dirty="0">
                          <a:latin typeface="+mj-lt"/>
                        </a:rPr>
                        <a:t>0.8</a:t>
                      </a:r>
                    </a:p>
                  </a:txBody>
                  <a:tcPr marL="91465" marR="91465" marT="45713" marB="45713"/>
                </a:tc>
                <a:tc>
                  <a:txBody>
                    <a:bodyPr/>
                    <a:lstStyle/>
                    <a:p>
                      <a:pPr algn="ctr">
                        <a:lnSpc>
                          <a:spcPct val="70000"/>
                        </a:lnSpc>
                      </a:pPr>
                      <a:r>
                        <a:rPr lang="en-US" sz="1400" dirty="0">
                          <a:latin typeface="+mj-lt"/>
                        </a:rPr>
                        <a:t>0.33</a:t>
                      </a:r>
                    </a:p>
                  </a:txBody>
                  <a:tcPr marL="91465" marR="91465" marT="45713" marB="45713"/>
                </a:tc>
                <a:extLst>
                  <a:ext uri="{0D108BD9-81ED-4DB2-BD59-A6C34878D82A}">
                    <a16:rowId xmlns="" xmlns:a16="http://schemas.microsoft.com/office/drawing/2014/main" val="10012"/>
                  </a:ext>
                </a:extLst>
              </a:tr>
              <a:tr h="241283">
                <a:tc>
                  <a:txBody>
                    <a:bodyPr/>
                    <a:lstStyle/>
                    <a:p>
                      <a:pPr algn="ctr">
                        <a:lnSpc>
                          <a:spcPct val="70000"/>
                        </a:lnSpc>
                      </a:pPr>
                      <a:r>
                        <a:rPr lang="en-US" sz="1400" dirty="0">
                          <a:latin typeface="+mj-lt"/>
                        </a:rPr>
                        <a:t>13</a:t>
                      </a:r>
                    </a:p>
                  </a:txBody>
                  <a:tcPr marL="91465" marR="91465" marT="45713" marB="45713"/>
                </a:tc>
                <a:tc>
                  <a:txBody>
                    <a:bodyPr/>
                    <a:lstStyle/>
                    <a:p>
                      <a:pPr algn="ctr">
                        <a:lnSpc>
                          <a:spcPct val="70000"/>
                        </a:lnSpc>
                      </a:pPr>
                      <a:r>
                        <a:rPr lang="en-US" sz="1400" dirty="0">
                          <a:latin typeface="+mj-lt"/>
                          <a:sym typeface="Symbol" panose="05050102010706020507" pitchFamily="18" charset="2"/>
                        </a:rPr>
                        <a:t></a:t>
                      </a:r>
                      <a:endParaRPr lang="en-US" sz="1400" dirty="0">
                        <a:latin typeface="+mj-lt"/>
                      </a:endParaRPr>
                    </a:p>
                  </a:txBody>
                  <a:tcPr marL="91465" marR="91465" marT="45713" marB="45713"/>
                </a:tc>
                <a:tc>
                  <a:txBody>
                    <a:bodyPr/>
                    <a:lstStyle/>
                    <a:p>
                      <a:pPr algn="ctr">
                        <a:lnSpc>
                          <a:spcPct val="70000"/>
                        </a:lnSpc>
                      </a:pPr>
                      <a:r>
                        <a:rPr lang="en-US" sz="1400" dirty="0">
                          <a:latin typeface="+mj-lt"/>
                        </a:rPr>
                        <a:t>1.0</a:t>
                      </a:r>
                    </a:p>
                  </a:txBody>
                  <a:tcPr marL="91465" marR="91465" marT="45713" marB="45713"/>
                </a:tc>
                <a:tc>
                  <a:txBody>
                    <a:bodyPr/>
                    <a:lstStyle/>
                    <a:p>
                      <a:pPr algn="ctr">
                        <a:lnSpc>
                          <a:spcPct val="70000"/>
                        </a:lnSpc>
                      </a:pPr>
                      <a:r>
                        <a:rPr lang="en-US" sz="1400" dirty="0">
                          <a:latin typeface="+mj-lt"/>
                        </a:rPr>
                        <a:t>0.38</a:t>
                      </a:r>
                    </a:p>
                  </a:txBody>
                  <a:tcPr marL="91465" marR="91465" marT="45713" marB="45713"/>
                </a:tc>
                <a:extLst>
                  <a:ext uri="{0D108BD9-81ED-4DB2-BD59-A6C34878D82A}">
                    <a16:rowId xmlns="" xmlns:a16="http://schemas.microsoft.com/office/drawing/2014/main" val="10013"/>
                  </a:ext>
                </a:extLst>
              </a:tr>
              <a:tr h="240816">
                <a:tc>
                  <a:txBody>
                    <a:bodyPr/>
                    <a:lstStyle/>
                    <a:p>
                      <a:pPr algn="ctr">
                        <a:lnSpc>
                          <a:spcPct val="70000"/>
                        </a:lnSpc>
                      </a:pPr>
                      <a:r>
                        <a:rPr lang="en-US" sz="1400" dirty="0">
                          <a:latin typeface="+mj-lt"/>
                        </a:rPr>
                        <a:t>14</a:t>
                      </a:r>
                    </a:p>
                  </a:txBody>
                  <a:tcPr marL="91465" marR="91465" marT="45713" marB="45713"/>
                </a:tc>
                <a:tc>
                  <a:txBody>
                    <a:bodyPr/>
                    <a:lstStyle/>
                    <a:p>
                      <a:pPr algn="ctr">
                        <a:lnSpc>
                          <a:spcPct val="70000"/>
                        </a:lnSpc>
                      </a:pPr>
                      <a:endParaRPr lang="en-US" sz="1400" dirty="0">
                        <a:latin typeface="+mj-lt"/>
                      </a:endParaRPr>
                    </a:p>
                  </a:txBody>
                  <a:tcPr marL="91465" marR="91465" marT="45713" marB="45713"/>
                </a:tc>
                <a:tc>
                  <a:txBody>
                    <a:bodyPr/>
                    <a:lstStyle/>
                    <a:p>
                      <a:pPr algn="ctr">
                        <a:lnSpc>
                          <a:spcPct val="70000"/>
                        </a:lnSpc>
                      </a:pPr>
                      <a:r>
                        <a:rPr lang="en-US" sz="1400" dirty="0">
                          <a:latin typeface="+mj-lt"/>
                        </a:rPr>
                        <a:t>1.0</a:t>
                      </a:r>
                    </a:p>
                  </a:txBody>
                  <a:tcPr marL="91465" marR="91465" marT="45713" marB="45713"/>
                </a:tc>
                <a:tc>
                  <a:txBody>
                    <a:bodyPr/>
                    <a:lstStyle/>
                    <a:p>
                      <a:pPr algn="ctr">
                        <a:lnSpc>
                          <a:spcPct val="70000"/>
                        </a:lnSpc>
                      </a:pPr>
                      <a:r>
                        <a:rPr lang="en-US" sz="1400" dirty="0">
                          <a:latin typeface="+mj-lt"/>
                        </a:rPr>
                        <a:t>0.36</a:t>
                      </a:r>
                    </a:p>
                  </a:txBody>
                  <a:tcPr marL="91465" marR="91465" marT="45713" marB="45713"/>
                </a:tc>
                <a:extLst>
                  <a:ext uri="{0D108BD9-81ED-4DB2-BD59-A6C34878D82A}">
                    <a16:rowId xmlns="" xmlns:a16="http://schemas.microsoft.com/office/drawing/2014/main" val="10014"/>
                  </a:ext>
                </a:extLst>
              </a:tr>
            </a:tbl>
          </a:graphicData>
        </a:graphic>
      </p:graphicFrame>
      <p:grpSp>
        <p:nvGrpSpPr>
          <p:cNvPr id="34903" name="Group 1"/>
          <p:cNvGrpSpPr>
            <a:grpSpLocks/>
          </p:cNvGrpSpPr>
          <p:nvPr/>
        </p:nvGrpSpPr>
        <p:grpSpPr bwMode="auto">
          <a:xfrm>
            <a:off x="4610100" y="1292225"/>
            <a:ext cx="3573463" cy="3514725"/>
            <a:chOff x="4557713" y="1408113"/>
            <a:chExt cx="3573462" cy="3514725"/>
          </a:xfrm>
        </p:grpSpPr>
        <p:sp>
          <p:nvSpPr>
            <p:cNvPr id="34904" name="Rectangle 8"/>
            <p:cNvSpPr>
              <a:spLocks noChangeArrowheads="1"/>
            </p:cNvSpPr>
            <p:nvPr/>
          </p:nvSpPr>
          <p:spPr bwMode="auto">
            <a:xfrm>
              <a:off x="5065713" y="2135188"/>
              <a:ext cx="434975" cy="2444750"/>
            </a:xfrm>
            <a:prstGeom prst="rect">
              <a:avLst/>
            </a:prstGeom>
            <a:solidFill>
              <a:srgbClr val="FFC000"/>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90000" tIns="46800" rIns="90000" bIns="46800"/>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2400"/>
            </a:p>
          </p:txBody>
        </p:sp>
        <p:sp>
          <p:nvSpPr>
            <p:cNvPr id="34905" name="Rectangle 87"/>
            <p:cNvSpPr>
              <a:spLocks noChangeArrowheads="1"/>
            </p:cNvSpPr>
            <p:nvPr/>
          </p:nvSpPr>
          <p:spPr bwMode="auto">
            <a:xfrm>
              <a:off x="5532438" y="2157413"/>
              <a:ext cx="433387" cy="2422525"/>
            </a:xfrm>
            <a:prstGeom prst="rect">
              <a:avLst/>
            </a:prstGeom>
            <a:solidFill>
              <a:srgbClr val="FFC000"/>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90000" tIns="46800" rIns="90000" bIns="46800"/>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2400"/>
            </a:p>
          </p:txBody>
        </p:sp>
        <p:sp>
          <p:nvSpPr>
            <p:cNvPr id="34906" name="Rectangle 88"/>
            <p:cNvSpPr>
              <a:spLocks noChangeArrowheads="1"/>
            </p:cNvSpPr>
            <p:nvPr/>
          </p:nvSpPr>
          <p:spPr bwMode="auto">
            <a:xfrm>
              <a:off x="5988050" y="2743200"/>
              <a:ext cx="433388" cy="1836738"/>
            </a:xfrm>
            <a:prstGeom prst="rect">
              <a:avLst/>
            </a:prstGeom>
            <a:solidFill>
              <a:srgbClr val="FFC000"/>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90000" tIns="46800" rIns="90000" bIns="46800"/>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2400"/>
            </a:p>
          </p:txBody>
        </p:sp>
        <p:sp>
          <p:nvSpPr>
            <p:cNvPr id="34907" name="Rectangle 89"/>
            <p:cNvSpPr>
              <a:spLocks noChangeArrowheads="1"/>
            </p:cNvSpPr>
            <p:nvPr/>
          </p:nvSpPr>
          <p:spPr bwMode="auto">
            <a:xfrm>
              <a:off x="6446838" y="2940050"/>
              <a:ext cx="434975" cy="1639888"/>
            </a:xfrm>
            <a:prstGeom prst="rect">
              <a:avLst/>
            </a:prstGeom>
            <a:solidFill>
              <a:srgbClr val="FFC000"/>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90000" tIns="46800" rIns="90000" bIns="46800"/>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2400"/>
            </a:p>
          </p:txBody>
        </p:sp>
        <p:sp>
          <p:nvSpPr>
            <p:cNvPr id="34908" name="Rectangle 90"/>
            <p:cNvSpPr>
              <a:spLocks noChangeArrowheads="1"/>
            </p:cNvSpPr>
            <p:nvPr/>
          </p:nvSpPr>
          <p:spPr bwMode="auto">
            <a:xfrm>
              <a:off x="6916738" y="3636963"/>
              <a:ext cx="434975" cy="954087"/>
            </a:xfrm>
            <a:prstGeom prst="rect">
              <a:avLst/>
            </a:prstGeom>
            <a:solidFill>
              <a:srgbClr val="FFC000"/>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90000" tIns="46800" rIns="90000" bIns="46800"/>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2400"/>
            </a:p>
          </p:txBody>
        </p:sp>
        <p:grpSp>
          <p:nvGrpSpPr>
            <p:cNvPr id="34909" name="Group 6"/>
            <p:cNvGrpSpPr>
              <a:grpSpLocks/>
            </p:cNvGrpSpPr>
            <p:nvPr/>
          </p:nvGrpSpPr>
          <p:grpSpPr bwMode="auto">
            <a:xfrm>
              <a:off x="4557713" y="1408113"/>
              <a:ext cx="3573462" cy="3514725"/>
              <a:chOff x="4557947" y="1408851"/>
              <a:chExt cx="3573605" cy="3513716"/>
            </a:xfrm>
          </p:grpSpPr>
          <p:sp>
            <p:nvSpPr>
              <p:cNvPr id="34910" name="Text Box 6"/>
              <p:cNvSpPr txBox="1">
                <a:spLocks noChangeArrowheads="1"/>
              </p:cNvSpPr>
              <p:nvPr/>
            </p:nvSpPr>
            <p:spPr bwMode="auto">
              <a:xfrm>
                <a:off x="5786738" y="4602085"/>
                <a:ext cx="380175" cy="290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0.4</a:t>
                </a:r>
              </a:p>
            </p:txBody>
          </p:sp>
          <p:sp>
            <p:nvSpPr>
              <p:cNvPr id="34911" name="Text Box 7"/>
              <p:cNvSpPr txBox="1">
                <a:spLocks noChangeArrowheads="1"/>
              </p:cNvSpPr>
              <p:nvPr/>
            </p:nvSpPr>
            <p:spPr bwMode="auto">
              <a:xfrm>
                <a:off x="6733566" y="4607891"/>
                <a:ext cx="380175" cy="290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0.8</a:t>
                </a:r>
              </a:p>
            </p:txBody>
          </p:sp>
          <p:sp>
            <p:nvSpPr>
              <p:cNvPr id="34912" name="Line 9"/>
              <p:cNvSpPr>
                <a:spLocks noChangeShapeType="1"/>
              </p:cNvSpPr>
              <p:nvPr/>
            </p:nvSpPr>
            <p:spPr bwMode="auto">
              <a:xfrm>
                <a:off x="5043231" y="1630664"/>
                <a:ext cx="0" cy="2964454"/>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4913" name="Line 10"/>
              <p:cNvSpPr>
                <a:spLocks noChangeShapeType="1"/>
              </p:cNvSpPr>
              <p:nvPr/>
            </p:nvSpPr>
            <p:spPr bwMode="auto">
              <a:xfrm flipV="1">
                <a:off x="5042028" y="4593957"/>
                <a:ext cx="285251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34914" name="Line 11"/>
              <p:cNvSpPr>
                <a:spLocks noChangeShapeType="1"/>
              </p:cNvSpPr>
              <p:nvPr/>
            </p:nvSpPr>
            <p:spPr bwMode="auto">
              <a:xfrm>
                <a:off x="5508825" y="4561444"/>
                <a:ext cx="0" cy="557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4915" name="Line 12"/>
              <p:cNvSpPr>
                <a:spLocks noChangeShapeType="1"/>
              </p:cNvSpPr>
              <p:nvPr/>
            </p:nvSpPr>
            <p:spPr bwMode="auto">
              <a:xfrm>
                <a:off x="5974419" y="4561444"/>
                <a:ext cx="0" cy="557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4916" name="Line 13"/>
              <p:cNvSpPr>
                <a:spLocks noChangeShapeType="1"/>
              </p:cNvSpPr>
              <p:nvPr/>
            </p:nvSpPr>
            <p:spPr bwMode="auto">
              <a:xfrm>
                <a:off x="6456857" y="4547510"/>
                <a:ext cx="0" cy="557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4917" name="Line 14"/>
              <p:cNvSpPr>
                <a:spLocks noChangeShapeType="1"/>
              </p:cNvSpPr>
              <p:nvPr/>
            </p:nvSpPr>
            <p:spPr bwMode="auto">
              <a:xfrm>
                <a:off x="7372405" y="4573056"/>
                <a:ext cx="0" cy="557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4918" name="Line 15"/>
              <p:cNvSpPr>
                <a:spLocks noChangeShapeType="1"/>
              </p:cNvSpPr>
              <p:nvPr/>
            </p:nvSpPr>
            <p:spPr bwMode="auto">
              <a:xfrm>
                <a:off x="6909217" y="4578862"/>
                <a:ext cx="0" cy="557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4919" name="Line 16"/>
              <p:cNvSpPr>
                <a:spLocks noChangeShapeType="1"/>
              </p:cNvSpPr>
              <p:nvPr/>
            </p:nvSpPr>
            <p:spPr bwMode="auto">
              <a:xfrm>
                <a:off x="5025185" y="4093495"/>
                <a:ext cx="409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4920" name="Line 17"/>
              <p:cNvSpPr>
                <a:spLocks noChangeShapeType="1"/>
              </p:cNvSpPr>
              <p:nvPr/>
            </p:nvSpPr>
            <p:spPr bwMode="auto">
              <a:xfrm>
                <a:off x="5031200" y="3613934"/>
                <a:ext cx="409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4921" name="Line 18"/>
              <p:cNvSpPr>
                <a:spLocks noChangeShapeType="1"/>
              </p:cNvSpPr>
              <p:nvPr/>
            </p:nvSpPr>
            <p:spPr bwMode="auto">
              <a:xfrm>
                <a:off x="5025185" y="3118116"/>
                <a:ext cx="409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4922" name="Line 19"/>
              <p:cNvSpPr>
                <a:spLocks noChangeShapeType="1"/>
              </p:cNvSpPr>
              <p:nvPr/>
            </p:nvSpPr>
            <p:spPr bwMode="auto">
              <a:xfrm>
                <a:off x="5029997" y="2136932"/>
                <a:ext cx="409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4923" name="Line 20"/>
              <p:cNvSpPr>
                <a:spLocks noChangeShapeType="1"/>
              </p:cNvSpPr>
              <p:nvPr/>
            </p:nvSpPr>
            <p:spPr bwMode="auto">
              <a:xfrm>
                <a:off x="5031200" y="2632749"/>
                <a:ext cx="409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4924" name="Oval 21"/>
              <p:cNvSpPr>
                <a:spLocks noChangeArrowheads="1"/>
              </p:cNvSpPr>
              <p:nvPr/>
            </p:nvSpPr>
            <p:spPr bwMode="auto">
              <a:xfrm>
                <a:off x="5500404" y="2116031"/>
                <a:ext cx="56545" cy="54575"/>
              </a:xfrm>
              <a:prstGeom prst="ellipse">
                <a:avLst/>
              </a:prstGeom>
              <a:solidFill>
                <a:schemeClr val="tx1"/>
              </a:solidFill>
              <a:ln w="9525">
                <a:solidFill>
                  <a:schemeClr val="tx1"/>
                </a:solidFill>
                <a:round/>
                <a:headEnd/>
                <a:tailEnd/>
              </a:ln>
            </p:spPr>
            <p:txBody>
              <a:bodyPr wrap="none"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34925" name="Oval 22"/>
              <p:cNvSpPr>
                <a:spLocks noChangeArrowheads="1"/>
              </p:cNvSpPr>
              <p:nvPr/>
            </p:nvSpPr>
            <p:spPr bwMode="auto">
              <a:xfrm>
                <a:off x="5956373" y="2116031"/>
                <a:ext cx="56545" cy="54575"/>
              </a:xfrm>
              <a:prstGeom prst="ellipse">
                <a:avLst/>
              </a:prstGeom>
              <a:solidFill>
                <a:schemeClr val="tx1"/>
              </a:solidFill>
              <a:ln w="9525">
                <a:solidFill>
                  <a:schemeClr val="tx1"/>
                </a:solidFill>
                <a:round/>
                <a:headEnd/>
                <a:tailEnd/>
              </a:ln>
            </p:spPr>
            <p:txBody>
              <a:bodyPr wrap="none"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34926" name="Oval 23"/>
              <p:cNvSpPr>
                <a:spLocks noChangeArrowheads="1"/>
              </p:cNvSpPr>
              <p:nvPr/>
            </p:nvSpPr>
            <p:spPr bwMode="auto">
              <a:xfrm>
                <a:off x="6418358" y="2712870"/>
                <a:ext cx="56545" cy="54575"/>
              </a:xfrm>
              <a:prstGeom prst="ellipse">
                <a:avLst/>
              </a:prstGeom>
              <a:solidFill>
                <a:schemeClr val="tx1"/>
              </a:solidFill>
              <a:ln w="9525">
                <a:solidFill>
                  <a:schemeClr val="tx1"/>
                </a:solidFill>
                <a:round/>
                <a:headEnd/>
                <a:tailEnd/>
              </a:ln>
            </p:spPr>
            <p:txBody>
              <a:bodyPr wrap="none"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34927" name="Oval 24"/>
              <p:cNvSpPr>
                <a:spLocks noChangeArrowheads="1"/>
              </p:cNvSpPr>
              <p:nvPr/>
            </p:nvSpPr>
            <p:spPr bwMode="auto">
              <a:xfrm>
                <a:off x="6874327" y="2907945"/>
                <a:ext cx="56545" cy="54575"/>
              </a:xfrm>
              <a:prstGeom prst="ellipse">
                <a:avLst/>
              </a:prstGeom>
              <a:solidFill>
                <a:schemeClr val="tx1"/>
              </a:solidFill>
              <a:ln w="9525">
                <a:solidFill>
                  <a:schemeClr val="tx1"/>
                </a:solidFill>
                <a:round/>
                <a:headEnd/>
                <a:tailEnd/>
              </a:ln>
            </p:spPr>
            <p:txBody>
              <a:bodyPr wrap="none"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34928" name="Oval 25"/>
              <p:cNvSpPr>
                <a:spLocks noChangeArrowheads="1"/>
              </p:cNvSpPr>
              <p:nvPr/>
            </p:nvSpPr>
            <p:spPr bwMode="auto">
              <a:xfrm>
                <a:off x="7336312" y="3620901"/>
                <a:ext cx="56545" cy="54575"/>
              </a:xfrm>
              <a:prstGeom prst="ellipse">
                <a:avLst/>
              </a:prstGeom>
              <a:solidFill>
                <a:schemeClr val="tx1"/>
              </a:solidFill>
              <a:ln w="9525">
                <a:solidFill>
                  <a:schemeClr val="tx1"/>
                </a:solidFill>
                <a:round/>
                <a:headEnd/>
                <a:tailEnd/>
              </a:ln>
            </p:spPr>
            <p:txBody>
              <a:bodyPr wrap="none"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34929" name="Oval 26"/>
              <p:cNvSpPr>
                <a:spLocks noChangeArrowheads="1"/>
              </p:cNvSpPr>
              <p:nvPr/>
            </p:nvSpPr>
            <p:spPr bwMode="auto">
              <a:xfrm>
                <a:off x="5950358" y="2884722"/>
                <a:ext cx="56545" cy="545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34930" name="Oval 27"/>
              <p:cNvSpPr>
                <a:spLocks noChangeArrowheads="1"/>
              </p:cNvSpPr>
              <p:nvPr/>
            </p:nvSpPr>
            <p:spPr bwMode="auto">
              <a:xfrm>
                <a:off x="6413546" y="3091409"/>
                <a:ext cx="56545" cy="545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34931" name="Oval 28"/>
              <p:cNvSpPr>
                <a:spLocks noChangeArrowheads="1"/>
              </p:cNvSpPr>
              <p:nvPr/>
            </p:nvSpPr>
            <p:spPr bwMode="auto">
              <a:xfrm>
                <a:off x="6874327" y="3163402"/>
                <a:ext cx="56545" cy="545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34932" name="Oval 29"/>
              <p:cNvSpPr>
                <a:spLocks noChangeArrowheads="1"/>
              </p:cNvSpPr>
              <p:nvPr/>
            </p:nvSpPr>
            <p:spPr bwMode="auto">
              <a:xfrm>
                <a:off x="6874327" y="3336415"/>
                <a:ext cx="56545" cy="545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34933" name="Oval 30"/>
              <p:cNvSpPr>
                <a:spLocks noChangeArrowheads="1"/>
              </p:cNvSpPr>
              <p:nvPr/>
            </p:nvSpPr>
            <p:spPr bwMode="auto">
              <a:xfrm>
                <a:off x="6874327" y="3493172"/>
                <a:ext cx="56545" cy="545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34934" name="Oval 31"/>
              <p:cNvSpPr>
                <a:spLocks noChangeArrowheads="1"/>
              </p:cNvSpPr>
              <p:nvPr/>
            </p:nvSpPr>
            <p:spPr bwMode="auto">
              <a:xfrm>
                <a:off x="6868312" y="3587227"/>
                <a:ext cx="56545" cy="545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34935" name="Oval 32"/>
              <p:cNvSpPr>
                <a:spLocks noChangeArrowheads="1"/>
              </p:cNvSpPr>
              <p:nvPr/>
            </p:nvSpPr>
            <p:spPr bwMode="auto">
              <a:xfrm>
                <a:off x="6875531" y="3699860"/>
                <a:ext cx="56545" cy="545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34936" name="Oval 33"/>
              <p:cNvSpPr>
                <a:spLocks noChangeArrowheads="1"/>
              </p:cNvSpPr>
              <p:nvPr/>
            </p:nvSpPr>
            <p:spPr bwMode="auto">
              <a:xfrm>
                <a:off x="6880343" y="3766046"/>
                <a:ext cx="56545" cy="545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34937" name="Oval 34"/>
              <p:cNvSpPr>
                <a:spLocks noChangeArrowheads="1"/>
              </p:cNvSpPr>
              <p:nvPr/>
            </p:nvSpPr>
            <p:spPr bwMode="auto">
              <a:xfrm>
                <a:off x="7336312" y="3704504"/>
                <a:ext cx="56545" cy="545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34938" name="Oval 35"/>
              <p:cNvSpPr>
                <a:spLocks noChangeArrowheads="1"/>
              </p:cNvSpPr>
              <p:nvPr/>
            </p:nvSpPr>
            <p:spPr bwMode="auto">
              <a:xfrm>
                <a:off x="7337515" y="4078400"/>
                <a:ext cx="56545" cy="545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34939" name="Oval 36"/>
              <p:cNvSpPr>
                <a:spLocks noChangeArrowheads="1"/>
              </p:cNvSpPr>
              <p:nvPr/>
            </p:nvSpPr>
            <p:spPr bwMode="auto">
              <a:xfrm>
                <a:off x="7342328" y="4535899"/>
                <a:ext cx="56545" cy="545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34940" name="Line 37"/>
              <p:cNvSpPr>
                <a:spLocks noChangeShapeType="1"/>
              </p:cNvSpPr>
              <p:nvPr/>
            </p:nvSpPr>
            <p:spPr bwMode="auto">
              <a:xfrm>
                <a:off x="5518450" y="2142738"/>
                <a:ext cx="46439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4941" name="Line 38"/>
              <p:cNvSpPr>
                <a:spLocks noChangeShapeType="1"/>
              </p:cNvSpPr>
              <p:nvPr/>
            </p:nvSpPr>
            <p:spPr bwMode="auto">
              <a:xfrm>
                <a:off x="5982841" y="2134610"/>
                <a:ext cx="0" cy="7768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4942" name="Line 39"/>
              <p:cNvSpPr>
                <a:spLocks noChangeShapeType="1"/>
              </p:cNvSpPr>
              <p:nvPr/>
            </p:nvSpPr>
            <p:spPr bwMode="auto">
              <a:xfrm flipV="1">
                <a:off x="5991263" y="2733771"/>
                <a:ext cx="446345" cy="1776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4943" name="Line 40"/>
              <p:cNvSpPr>
                <a:spLocks noChangeShapeType="1"/>
              </p:cNvSpPr>
              <p:nvPr/>
            </p:nvSpPr>
            <p:spPr bwMode="auto">
              <a:xfrm>
                <a:off x="6437607" y="2743060"/>
                <a:ext cx="0" cy="3797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4944" name="Line 41"/>
              <p:cNvSpPr>
                <a:spLocks noChangeShapeType="1"/>
              </p:cNvSpPr>
              <p:nvPr/>
            </p:nvSpPr>
            <p:spPr bwMode="auto">
              <a:xfrm flipV="1">
                <a:off x="6437607" y="2928846"/>
                <a:ext cx="463188" cy="1857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4945" name="Line 42"/>
              <p:cNvSpPr>
                <a:spLocks noChangeShapeType="1"/>
              </p:cNvSpPr>
              <p:nvPr/>
            </p:nvSpPr>
            <p:spPr bwMode="auto">
              <a:xfrm>
                <a:off x="6900795" y="2919557"/>
                <a:ext cx="0" cy="8697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4946" name="Line 43"/>
              <p:cNvSpPr>
                <a:spLocks noChangeShapeType="1"/>
              </p:cNvSpPr>
              <p:nvPr/>
            </p:nvSpPr>
            <p:spPr bwMode="auto">
              <a:xfrm flipV="1">
                <a:off x="6892374" y="3646446"/>
                <a:ext cx="472813" cy="152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4947" name="Line 44"/>
              <p:cNvSpPr>
                <a:spLocks noChangeShapeType="1"/>
              </p:cNvSpPr>
              <p:nvPr/>
            </p:nvSpPr>
            <p:spPr bwMode="auto">
              <a:xfrm>
                <a:off x="7373608" y="3646446"/>
                <a:ext cx="0" cy="91151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4948" name="Text Box 45"/>
              <p:cNvSpPr txBox="1">
                <a:spLocks noChangeArrowheads="1"/>
              </p:cNvSpPr>
              <p:nvPr/>
            </p:nvSpPr>
            <p:spPr bwMode="auto">
              <a:xfrm>
                <a:off x="4563963" y="1989464"/>
                <a:ext cx="380175" cy="290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1.0</a:t>
                </a:r>
              </a:p>
            </p:txBody>
          </p:sp>
          <p:sp>
            <p:nvSpPr>
              <p:cNvPr id="34949" name="Text Box 46"/>
              <p:cNvSpPr txBox="1">
                <a:spLocks noChangeArrowheads="1"/>
              </p:cNvSpPr>
              <p:nvPr/>
            </p:nvSpPr>
            <p:spPr bwMode="auto">
              <a:xfrm>
                <a:off x="4565166" y="2496893"/>
                <a:ext cx="380175" cy="290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0.8</a:t>
                </a:r>
              </a:p>
            </p:txBody>
          </p:sp>
          <p:sp>
            <p:nvSpPr>
              <p:cNvPr id="34950" name="Text Box 47"/>
              <p:cNvSpPr txBox="1">
                <a:spLocks noChangeArrowheads="1"/>
              </p:cNvSpPr>
              <p:nvPr/>
            </p:nvSpPr>
            <p:spPr bwMode="auto">
              <a:xfrm>
                <a:off x="4557947" y="2970648"/>
                <a:ext cx="380175" cy="290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0.6</a:t>
                </a:r>
              </a:p>
            </p:txBody>
          </p:sp>
          <p:sp>
            <p:nvSpPr>
              <p:cNvPr id="34951" name="Text Box 48"/>
              <p:cNvSpPr txBox="1">
                <a:spLocks noChangeArrowheads="1"/>
              </p:cNvSpPr>
              <p:nvPr/>
            </p:nvSpPr>
            <p:spPr bwMode="auto">
              <a:xfrm>
                <a:off x="4577197" y="3471110"/>
                <a:ext cx="380175" cy="290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0.4</a:t>
                </a:r>
              </a:p>
            </p:txBody>
          </p:sp>
          <p:sp>
            <p:nvSpPr>
              <p:cNvPr id="34952" name="Text Box 49"/>
              <p:cNvSpPr txBox="1">
                <a:spLocks noChangeArrowheads="1"/>
              </p:cNvSpPr>
              <p:nvPr/>
            </p:nvSpPr>
            <p:spPr bwMode="auto">
              <a:xfrm>
                <a:off x="4586821" y="3937899"/>
                <a:ext cx="380175" cy="290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0.2</a:t>
                </a:r>
              </a:p>
            </p:txBody>
          </p:sp>
          <p:sp>
            <p:nvSpPr>
              <p:cNvPr id="34953" name="Text Box 50"/>
              <p:cNvSpPr txBox="1">
                <a:spLocks noChangeArrowheads="1"/>
              </p:cNvSpPr>
              <p:nvPr/>
            </p:nvSpPr>
            <p:spPr bwMode="auto">
              <a:xfrm>
                <a:off x="5327159" y="4599763"/>
                <a:ext cx="380175" cy="290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0.2</a:t>
                </a:r>
              </a:p>
            </p:txBody>
          </p:sp>
          <p:sp>
            <p:nvSpPr>
              <p:cNvPr id="34954" name="Text Box 51"/>
              <p:cNvSpPr txBox="1">
                <a:spLocks noChangeArrowheads="1"/>
              </p:cNvSpPr>
              <p:nvPr/>
            </p:nvSpPr>
            <p:spPr bwMode="auto">
              <a:xfrm>
                <a:off x="7175099" y="4593957"/>
                <a:ext cx="380175" cy="290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1.0</a:t>
                </a:r>
              </a:p>
            </p:txBody>
          </p:sp>
          <p:sp>
            <p:nvSpPr>
              <p:cNvPr id="34955" name="Text Box 52"/>
              <p:cNvSpPr txBox="1">
                <a:spLocks noChangeArrowheads="1"/>
              </p:cNvSpPr>
              <p:nvPr/>
            </p:nvSpPr>
            <p:spPr bwMode="auto">
              <a:xfrm>
                <a:off x="6263160" y="4605568"/>
                <a:ext cx="380175" cy="290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0.6</a:t>
                </a:r>
              </a:p>
            </p:txBody>
          </p:sp>
          <p:sp>
            <p:nvSpPr>
              <p:cNvPr id="34956" name="Text Box 53"/>
              <p:cNvSpPr txBox="1">
                <a:spLocks noChangeArrowheads="1"/>
              </p:cNvSpPr>
              <p:nvPr/>
            </p:nvSpPr>
            <p:spPr bwMode="auto">
              <a:xfrm>
                <a:off x="5428218" y="1786871"/>
                <a:ext cx="235805" cy="290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1</a:t>
                </a:r>
              </a:p>
            </p:txBody>
          </p:sp>
          <p:sp>
            <p:nvSpPr>
              <p:cNvPr id="34957" name="Text Box 54"/>
              <p:cNvSpPr txBox="1">
                <a:spLocks noChangeArrowheads="1"/>
              </p:cNvSpPr>
              <p:nvPr/>
            </p:nvSpPr>
            <p:spPr bwMode="auto">
              <a:xfrm>
                <a:off x="5866142" y="1786871"/>
                <a:ext cx="235805" cy="290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2</a:t>
                </a:r>
              </a:p>
            </p:txBody>
          </p:sp>
          <p:sp>
            <p:nvSpPr>
              <p:cNvPr id="34958" name="Text Box 55"/>
              <p:cNvSpPr txBox="1">
                <a:spLocks noChangeArrowheads="1"/>
              </p:cNvSpPr>
              <p:nvPr/>
            </p:nvSpPr>
            <p:spPr bwMode="auto">
              <a:xfrm>
                <a:off x="5873360" y="2899817"/>
                <a:ext cx="235805" cy="290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3</a:t>
                </a:r>
              </a:p>
            </p:txBody>
          </p:sp>
          <p:sp>
            <p:nvSpPr>
              <p:cNvPr id="34959" name="Text Box 56"/>
              <p:cNvSpPr txBox="1">
                <a:spLocks noChangeArrowheads="1"/>
              </p:cNvSpPr>
              <p:nvPr/>
            </p:nvSpPr>
            <p:spPr bwMode="auto">
              <a:xfrm>
                <a:off x="6316096" y="2389516"/>
                <a:ext cx="235805" cy="290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4</a:t>
                </a:r>
              </a:p>
            </p:txBody>
          </p:sp>
          <p:sp>
            <p:nvSpPr>
              <p:cNvPr id="34960" name="Text Box 57"/>
              <p:cNvSpPr txBox="1">
                <a:spLocks noChangeArrowheads="1"/>
              </p:cNvSpPr>
              <p:nvPr/>
            </p:nvSpPr>
            <p:spPr bwMode="auto">
              <a:xfrm>
                <a:off x="6324517" y="3100699"/>
                <a:ext cx="235805" cy="290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5</a:t>
                </a:r>
              </a:p>
            </p:txBody>
          </p:sp>
          <p:sp>
            <p:nvSpPr>
              <p:cNvPr id="34961" name="Text Box 58"/>
              <p:cNvSpPr txBox="1">
                <a:spLocks noChangeArrowheads="1"/>
              </p:cNvSpPr>
              <p:nvPr/>
            </p:nvSpPr>
            <p:spPr bwMode="auto">
              <a:xfrm>
                <a:off x="6791314" y="2589236"/>
                <a:ext cx="235805" cy="290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6</a:t>
                </a:r>
              </a:p>
            </p:txBody>
          </p:sp>
          <p:sp>
            <p:nvSpPr>
              <p:cNvPr id="34962" name="Text Box 59"/>
              <p:cNvSpPr txBox="1">
                <a:spLocks noChangeArrowheads="1"/>
              </p:cNvSpPr>
              <p:nvPr/>
            </p:nvSpPr>
            <p:spPr bwMode="auto">
              <a:xfrm>
                <a:off x="6880343" y="3022901"/>
                <a:ext cx="235805" cy="290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7</a:t>
                </a:r>
              </a:p>
            </p:txBody>
          </p:sp>
          <p:sp>
            <p:nvSpPr>
              <p:cNvPr id="34963" name="Text Box 60"/>
              <p:cNvSpPr txBox="1">
                <a:spLocks noChangeArrowheads="1"/>
              </p:cNvSpPr>
              <p:nvPr/>
            </p:nvSpPr>
            <p:spPr bwMode="auto">
              <a:xfrm>
                <a:off x="6764847" y="3791592"/>
                <a:ext cx="332052" cy="290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12</a:t>
                </a:r>
              </a:p>
            </p:txBody>
          </p:sp>
          <p:sp>
            <p:nvSpPr>
              <p:cNvPr id="34964" name="Text Box 61"/>
              <p:cNvSpPr txBox="1">
                <a:spLocks noChangeArrowheads="1"/>
              </p:cNvSpPr>
              <p:nvPr/>
            </p:nvSpPr>
            <p:spPr bwMode="auto">
              <a:xfrm>
                <a:off x="7195551" y="3325414"/>
                <a:ext cx="332052" cy="290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13</a:t>
                </a:r>
              </a:p>
            </p:txBody>
          </p:sp>
          <p:sp>
            <p:nvSpPr>
              <p:cNvPr id="34965" name="Text Box 62"/>
              <p:cNvSpPr txBox="1">
                <a:spLocks noChangeArrowheads="1"/>
              </p:cNvSpPr>
              <p:nvPr/>
            </p:nvSpPr>
            <p:spPr bwMode="auto">
              <a:xfrm>
                <a:off x="7392857" y="4217189"/>
                <a:ext cx="428298" cy="290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200</a:t>
                </a:r>
              </a:p>
            </p:txBody>
          </p:sp>
          <p:sp>
            <p:nvSpPr>
              <p:cNvPr id="34966" name="Text Box 63"/>
              <p:cNvSpPr txBox="1">
                <a:spLocks noChangeArrowheads="1"/>
              </p:cNvSpPr>
              <p:nvPr/>
            </p:nvSpPr>
            <p:spPr bwMode="auto">
              <a:xfrm>
                <a:off x="7609413" y="4654338"/>
                <a:ext cx="522139" cy="268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solidFill>
                      <a:srgbClr val="FF0000"/>
                    </a:solidFill>
                  </a:rPr>
                  <a:t>recall</a:t>
                </a:r>
              </a:p>
            </p:txBody>
          </p:sp>
          <p:sp>
            <p:nvSpPr>
              <p:cNvPr id="34967" name="Text Box 63"/>
              <p:cNvSpPr txBox="1">
                <a:spLocks noChangeArrowheads="1"/>
              </p:cNvSpPr>
              <p:nvPr/>
            </p:nvSpPr>
            <p:spPr bwMode="auto">
              <a:xfrm>
                <a:off x="5070195" y="1408851"/>
                <a:ext cx="1028143"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solidFill>
                      <a:srgbClr val="FF0000"/>
                    </a:solidFill>
                  </a:rPr>
                  <a:t>precision</a:t>
                </a: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HKUST                        Slide </a:t>
            </a:r>
            <a:fld id="{535C98B6-22B9-4BAC-A662-4080F0D7BE0F}" type="slidenum">
              <a:rPr lang="en-US" altLang="zh-TW" sz="1400" smtClean="0">
                <a:solidFill>
                  <a:schemeClr val="accent2"/>
                </a:solidFill>
              </a:rPr>
              <a:pPr>
                <a:spcBef>
                  <a:spcPct val="0"/>
                </a:spcBef>
                <a:buFontTx/>
                <a:buNone/>
              </a:pPr>
              <a:t>3</a:t>
            </a:fld>
            <a:endParaRPr lang="en-US" altLang="zh-TW" sz="1400">
              <a:solidFill>
                <a:schemeClr val="accent2"/>
              </a:solidFill>
            </a:endParaRPr>
          </a:p>
        </p:txBody>
      </p:sp>
      <p:sp>
        <p:nvSpPr>
          <p:cNvPr id="6147" name="Rectangle 2"/>
          <p:cNvSpPr>
            <a:spLocks noGrp="1" noChangeArrowheads="1"/>
          </p:cNvSpPr>
          <p:nvPr>
            <p:ph type="title"/>
          </p:nvPr>
        </p:nvSpPr>
        <p:spPr/>
        <p:txBody>
          <a:bodyPr/>
          <a:lstStyle/>
          <a:p>
            <a:pPr eaLnBrk="1" hangingPunct="1"/>
            <a:r>
              <a:rPr lang="en-US" altLang="zh-TW"/>
              <a:t>Too Kinds of Effectiveness Evaluation</a:t>
            </a:r>
          </a:p>
        </p:txBody>
      </p:sp>
      <p:sp>
        <p:nvSpPr>
          <p:cNvPr id="6148" name="Rectangle 3"/>
          <p:cNvSpPr>
            <a:spLocks noGrp="1" noChangeArrowheads="1"/>
          </p:cNvSpPr>
          <p:nvPr>
            <p:ph type="body" idx="1"/>
          </p:nvPr>
        </p:nvSpPr>
        <p:spPr>
          <a:xfrm>
            <a:off x="685799" y="1259681"/>
            <a:ext cx="8218503" cy="4872037"/>
          </a:xfrm>
        </p:spPr>
        <p:txBody>
          <a:bodyPr/>
          <a:lstStyle/>
          <a:p>
            <a:pPr eaLnBrk="1" hangingPunct="1">
              <a:lnSpc>
                <a:spcPct val="110000"/>
              </a:lnSpc>
            </a:pPr>
            <a:r>
              <a:rPr lang="en-US" altLang="zh-TW" dirty="0">
                <a:latin typeface="Tahoma" panose="020B0604030504040204" pitchFamily="34" charset="0"/>
              </a:rPr>
              <a:t>Explicit evaluation</a:t>
            </a:r>
          </a:p>
          <a:p>
            <a:pPr lvl="1" eaLnBrk="1" hangingPunct="1">
              <a:lnSpc>
                <a:spcPct val="110000"/>
              </a:lnSpc>
            </a:pPr>
            <a:r>
              <a:rPr lang="en-US" altLang="zh-TW" dirty="0">
                <a:latin typeface="Tahoma" panose="020B0604030504040204" pitchFamily="34" charset="0"/>
              </a:rPr>
              <a:t>Performed by human judges: given a set of queries, the judges examine the pages and decide if the pages are relevant or non-relevant</a:t>
            </a:r>
          </a:p>
          <a:p>
            <a:pPr lvl="1" eaLnBrk="1" hangingPunct="1">
              <a:lnSpc>
                <a:spcPct val="110000"/>
              </a:lnSpc>
            </a:pPr>
            <a:r>
              <a:rPr lang="en-US" altLang="zh-TW" dirty="0">
                <a:latin typeface="Tahoma" panose="020B0604030504040204" pitchFamily="34" charset="0"/>
              </a:rPr>
              <a:t>Offline evaluation, artificial, rely on the judges and proper choice of queries and test </a:t>
            </a:r>
            <a:r>
              <a:rPr lang="en-US" altLang="zh-TW" dirty="0" smtClean="0">
                <a:latin typeface="Tahoma" panose="020B0604030504040204" pitchFamily="34" charset="0"/>
              </a:rPr>
              <a:t>data</a:t>
            </a:r>
          </a:p>
          <a:p>
            <a:pPr lvl="1" eaLnBrk="1" hangingPunct="1">
              <a:lnSpc>
                <a:spcPct val="110000"/>
              </a:lnSpc>
            </a:pPr>
            <a:r>
              <a:rPr lang="en-US" altLang="zh-TW" dirty="0" smtClean="0">
                <a:latin typeface="Tahoma" panose="020B0604030504040204" pitchFamily="34" charset="0"/>
              </a:rPr>
              <a:t>Document-based: Which documents are relevant, not how happy I am</a:t>
            </a:r>
            <a:endParaRPr lang="en-US" altLang="zh-TW" dirty="0">
              <a:latin typeface="Tahoma" panose="020B0604030504040204" pitchFamily="34" charset="0"/>
            </a:endParaRPr>
          </a:p>
          <a:p>
            <a:pPr eaLnBrk="1" hangingPunct="1">
              <a:lnSpc>
                <a:spcPct val="110000"/>
              </a:lnSpc>
            </a:pPr>
            <a:r>
              <a:rPr lang="en-US" altLang="zh-TW" dirty="0" err="1">
                <a:latin typeface="Tahoma" panose="020B0604030504040204" pitchFamily="34" charset="0"/>
              </a:rPr>
              <a:t>Behaviorial</a:t>
            </a:r>
            <a:r>
              <a:rPr lang="en-US" altLang="zh-TW" dirty="0">
                <a:latin typeface="Tahoma" panose="020B0604030504040204" pitchFamily="34" charset="0"/>
              </a:rPr>
              <a:t> evaluation</a:t>
            </a:r>
          </a:p>
          <a:p>
            <a:pPr lvl="1" eaLnBrk="1" hangingPunct="1">
              <a:lnSpc>
                <a:spcPct val="110000"/>
              </a:lnSpc>
            </a:pPr>
            <a:r>
              <a:rPr lang="en-US" altLang="zh-TW" dirty="0">
                <a:latin typeface="Tahoma" panose="020B0604030504040204" pitchFamily="34" charset="0"/>
              </a:rPr>
              <a:t>Examine real life user behavior logged by the search engine</a:t>
            </a:r>
          </a:p>
          <a:p>
            <a:pPr lvl="2" eaLnBrk="1" hangingPunct="1">
              <a:lnSpc>
                <a:spcPct val="110000"/>
              </a:lnSpc>
            </a:pPr>
            <a:r>
              <a:rPr lang="en-US" altLang="zh-TW" dirty="0">
                <a:latin typeface="Tahoma" panose="020B0604030504040204" pitchFamily="34" charset="0"/>
              </a:rPr>
              <a:t>Query -&gt; ranked result set -&gt; clicks + timestamp of each action</a:t>
            </a:r>
          </a:p>
          <a:p>
            <a:pPr lvl="1" eaLnBrk="1" hangingPunct="1">
              <a:lnSpc>
                <a:spcPct val="110000"/>
              </a:lnSpc>
            </a:pPr>
            <a:r>
              <a:rPr lang="en-US" altLang="zh-TW" dirty="0">
                <a:latin typeface="Tahoma" panose="020B0604030504040204" pitchFamily="34" charset="0"/>
              </a:rPr>
              <a:t>Assume: click behavior reveals user satisfaction</a:t>
            </a:r>
          </a:p>
          <a:p>
            <a:pPr lvl="1" eaLnBrk="1" hangingPunct="1">
              <a:lnSpc>
                <a:spcPct val="110000"/>
              </a:lnSpc>
            </a:pPr>
            <a:r>
              <a:rPr lang="en-US" altLang="zh-TW" dirty="0">
                <a:latin typeface="Tahoma" panose="020B0604030504040204" pitchFamily="34" charset="0"/>
              </a:rPr>
              <a:t>Online evaluation; reflects </a:t>
            </a:r>
            <a:r>
              <a:rPr lang="en-US" altLang="zh-TW" dirty="0">
                <a:solidFill>
                  <a:srgbClr val="C00000"/>
                </a:solidFill>
                <a:latin typeface="Tahoma" panose="020B0604030504040204" pitchFamily="34" charset="0"/>
              </a:rPr>
              <a:t>user satisfaction/experience</a:t>
            </a:r>
            <a:r>
              <a:rPr lang="en-US" altLang="zh-TW" dirty="0">
                <a:latin typeface="Tahoma" panose="020B0604030504040204" pitchFamily="34" charset="0"/>
              </a:rPr>
              <a:t> that depends on many factors, e.g., snippets, UI, user’s background, search context, </a:t>
            </a:r>
            <a:r>
              <a:rPr lang="en-US" altLang="zh-TW" dirty="0">
                <a:solidFill>
                  <a:srgbClr val="C00000"/>
                </a:solidFill>
                <a:latin typeface="Tahoma" panose="020B0604030504040204" pitchFamily="34" charset="0"/>
              </a:rPr>
              <a:t>that go beyond result relevancy</a:t>
            </a:r>
          </a:p>
          <a:p>
            <a:pPr lvl="1" eaLnBrk="1" hangingPunct="1">
              <a:lnSpc>
                <a:spcPct val="110000"/>
              </a:lnSpc>
            </a:pPr>
            <a:r>
              <a:rPr lang="en-US" altLang="zh-TW" dirty="0">
                <a:latin typeface="Tahoma" panose="020B0604030504040204" pitchFamily="34" charset="0"/>
              </a:rPr>
              <a:t>Metrics: Total number of clicks, average rank of user clicks (ARUC)</a:t>
            </a:r>
          </a:p>
          <a:p>
            <a:pPr lvl="2" eaLnBrk="1" hangingPunct="1">
              <a:lnSpc>
                <a:spcPct val="110000"/>
              </a:lnSpc>
            </a:pPr>
            <a:endParaRPr lang="en-US" altLang="zh-TW" dirty="0">
              <a:latin typeface="Tahoma" panose="020B060403050404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txBox="1">
            <a:spLocks noGrp="1"/>
          </p:cNvSpPr>
          <p:nvPr/>
        </p:nvSpPr>
        <p:spPr bwMode="auto">
          <a:xfrm>
            <a:off x="457200" y="6248400"/>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1400" b="1">
                <a:solidFill>
                  <a:schemeClr val="accent2"/>
                </a:solidFill>
              </a:rPr>
              <a:t>Dik Lun LEE                                              Department of Computer Science, HKUST                        Slide </a:t>
            </a:r>
            <a:fld id="{688336DB-92F2-4663-9531-3D0B8CE509D0}" type="slidenum">
              <a:rPr lang="en-US" altLang="zh-TW" sz="1400" b="1">
                <a:solidFill>
                  <a:schemeClr val="accent2"/>
                </a:solidFill>
              </a:rPr>
              <a:pPr algn="ctr" eaLnBrk="1" hangingPunct="1">
                <a:spcBef>
                  <a:spcPct val="0"/>
                </a:spcBef>
                <a:buFontTx/>
                <a:buNone/>
              </a:pPr>
              <a:t>30</a:t>
            </a:fld>
            <a:endParaRPr lang="en-US" altLang="zh-TW" sz="1400" b="1">
              <a:solidFill>
                <a:schemeClr val="accent2"/>
              </a:solidFill>
            </a:endParaRPr>
          </a:p>
        </p:txBody>
      </p:sp>
      <p:sp>
        <p:nvSpPr>
          <p:cNvPr id="35843" name="Rectangle 2"/>
          <p:cNvSpPr>
            <a:spLocks noGrp="1" noChangeArrowheads="1"/>
          </p:cNvSpPr>
          <p:nvPr>
            <p:ph type="title" idx="4294967295"/>
          </p:nvPr>
        </p:nvSpPr>
        <p:spPr/>
        <p:txBody>
          <a:bodyPr/>
          <a:lstStyle/>
          <a:p>
            <a:pPr eaLnBrk="1" hangingPunct="1"/>
            <a:r>
              <a:rPr lang="en-US" altLang="zh-TW"/>
              <a:t>Mean Average Precision (MAP)</a:t>
            </a:r>
          </a:p>
        </p:txBody>
      </p:sp>
      <p:sp>
        <p:nvSpPr>
          <p:cNvPr id="35844" name="Rectangle 3"/>
          <p:cNvSpPr>
            <a:spLocks noGrp="1" noChangeArrowheads="1"/>
          </p:cNvSpPr>
          <p:nvPr>
            <p:ph type="body" idx="4294967295"/>
          </p:nvPr>
        </p:nvSpPr>
        <p:spPr>
          <a:xfrm>
            <a:off x="384175" y="4784725"/>
            <a:ext cx="7772400" cy="574675"/>
          </a:xfrm>
        </p:spPr>
        <p:txBody>
          <a:bodyPr/>
          <a:lstStyle/>
          <a:p>
            <a:pPr eaLnBrk="1" hangingPunct="1"/>
            <a:r>
              <a:rPr lang="en-US" altLang="zh-TW">
                <a:latin typeface="Tahoma" panose="020B0604030504040204" pitchFamily="34" charset="0"/>
              </a:rPr>
              <a:t>Mean Average Precision (MAP)</a:t>
            </a:r>
          </a:p>
          <a:p>
            <a:pPr lvl="1" eaLnBrk="1" hangingPunct="1"/>
            <a:endParaRPr lang="en-US" altLang="zh-TW">
              <a:latin typeface="Tahoma" panose="020B0604030504040204" pitchFamily="34" charset="0"/>
            </a:endParaRPr>
          </a:p>
        </p:txBody>
      </p:sp>
      <p:graphicFrame>
        <p:nvGraphicFramePr>
          <p:cNvPr id="35845" name="Object 12"/>
          <p:cNvGraphicFramePr>
            <a:graphicFrameLocks noChangeAspect="1"/>
          </p:cNvGraphicFramePr>
          <p:nvPr/>
        </p:nvGraphicFramePr>
        <p:xfrm>
          <a:off x="457200" y="1370013"/>
          <a:ext cx="6937375" cy="1593850"/>
        </p:xfrm>
        <a:graphic>
          <a:graphicData uri="http://schemas.openxmlformats.org/presentationml/2006/ole">
            <mc:AlternateContent xmlns:mc="http://schemas.openxmlformats.org/markup-compatibility/2006">
              <mc:Choice xmlns:v="urn:schemas-microsoft-com:vml" Requires="v">
                <p:oleObj spid="_x0000_s35920" name="Equation" r:id="rId3" imgW="4038600" imgH="927100" progId="Equation.3">
                  <p:embed/>
                </p:oleObj>
              </mc:Choice>
              <mc:Fallback>
                <p:oleObj name="Equation" r:id="rId3" imgW="4038600" imgH="9271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370013"/>
                        <a:ext cx="6937375" cy="159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6" name="Rectangle 3"/>
          <p:cNvSpPr txBox="1">
            <a:spLocks noChangeArrowheads="1"/>
          </p:cNvSpPr>
          <p:nvPr/>
        </p:nvSpPr>
        <p:spPr bwMode="auto">
          <a:xfrm>
            <a:off x="384175" y="4194175"/>
            <a:ext cx="77724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a:latin typeface="Tahoma" panose="020B0604030504040204" pitchFamily="34" charset="0"/>
              </a:rPr>
              <a:t>AP(q) = ( 1 + 2/4 + 3/5 + 4/7 + 5/9 + 6/10 ) / 6 = 0.638</a:t>
            </a:r>
            <a:endParaRPr lang="en-US" altLang="zh-TW" sz="2400">
              <a:latin typeface="Tahoma" panose="020B0604030504040204" pitchFamily="34" charset="0"/>
            </a:endParaRPr>
          </a:p>
        </p:txBody>
      </p:sp>
      <p:graphicFrame>
        <p:nvGraphicFramePr>
          <p:cNvPr id="7" name="Group 39">
            <a:extLst>
              <a:ext uri="{FF2B5EF4-FFF2-40B4-BE49-F238E27FC236}">
                <a16:creationId xmlns="" xmlns:a16="http://schemas.microsoft.com/office/drawing/2014/main" id="{CBB7DEAC-FAFD-4188-9831-0A0C3A159F24}"/>
              </a:ext>
            </a:extLst>
          </p:cNvPr>
          <p:cNvGraphicFramePr>
            <a:graphicFrameLocks noGrp="1"/>
          </p:cNvGraphicFramePr>
          <p:nvPr/>
        </p:nvGraphicFramePr>
        <p:xfrm>
          <a:off x="1160463" y="3278188"/>
          <a:ext cx="7289800" cy="800100"/>
        </p:xfrm>
        <a:graphic>
          <a:graphicData uri="http://schemas.openxmlformats.org/drawingml/2006/table">
            <a:tbl>
              <a:tblPr/>
              <a:tblGrid>
                <a:gridCol w="1397000">
                  <a:extLst>
                    <a:ext uri="{9D8B030D-6E8A-4147-A177-3AD203B41FA5}">
                      <a16:colId xmlns="" xmlns:a16="http://schemas.microsoft.com/office/drawing/2014/main" val="20000"/>
                    </a:ext>
                  </a:extLst>
                </a:gridCol>
                <a:gridCol w="588962">
                  <a:extLst>
                    <a:ext uri="{9D8B030D-6E8A-4147-A177-3AD203B41FA5}">
                      <a16:colId xmlns="" xmlns:a16="http://schemas.microsoft.com/office/drawing/2014/main" val="20001"/>
                    </a:ext>
                  </a:extLst>
                </a:gridCol>
                <a:gridCol w="588963">
                  <a:extLst>
                    <a:ext uri="{9D8B030D-6E8A-4147-A177-3AD203B41FA5}">
                      <a16:colId xmlns="" xmlns:a16="http://schemas.microsoft.com/office/drawing/2014/main" val="20002"/>
                    </a:ext>
                  </a:extLst>
                </a:gridCol>
                <a:gridCol w="588962">
                  <a:extLst>
                    <a:ext uri="{9D8B030D-6E8A-4147-A177-3AD203B41FA5}">
                      <a16:colId xmlns="" xmlns:a16="http://schemas.microsoft.com/office/drawing/2014/main" val="20003"/>
                    </a:ext>
                  </a:extLst>
                </a:gridCol>
                <a:gridCol w="588963">
                  <a:extLst>
                    <a:ext uri="{9D8B030D-6E8A-4147-A177-3AD203B41FA5}">
                      <a16:colId xmlns="" xmlns:a16="http://schemas.microsoft.com/office/drawing/2014/main" val="20004"/>
                    </a:ext>
                  </a:extLst>
                </a:gridCol>
                <a:gridCol w="588962">
                  <a:extLst>
                    <a:ext uri="{9D8B030D-6E8A-4147-A177-3AD203B41FA5}">
                      <a16:colId xmlns="" xmlns:a16="http://schemas.microsoft.com/office/drawing/2014/main" val="20005"/>
                    </a:ext>
                  </a:extLst>
                </a:gridCol>
                <a:gridCol w="588963">
                  <a:extLst>
                    <a:ext uri="{9D8B030D-6E8A-4147-A177-3AD203B41FA5}">
                      <a16:colId xmlns="" xmlns:a16="http://schemas.microsoft.com/office/drawing/2014/main" val="20006"/>
                    </a:ext>
                  </a:extLst>
                </a:gridCol>
                <a:gridCol w="590550">
                  <a:extLst>
                    <a:ext uri="{9D8B030D-6E8A-4147-A177-3AD203B41FA5}">
                      <a16:colId xmlns="" xmlns:a16="http://schemas.microsoft.com/office/drawing/2014/main" val="20007"/>
                    </a:ext>
                  </a:extLst>
                </a:gridCol>
                <a:gridCol w="588962">
                  <a:extLst>
                    <a:ext uri="{9D8B030D-6E8A-4147-A177-3AD203B41FA5}">
                      <a16:colId xmlns="" xmlns:a16="http://schemas.microsoft.com/office/drawing/2014/main" val="20008"/>
                    </a:ext>
                  </a:extLst>
                </a:gridCol>
                <a:gridCol w="590550">
                  <a:extLst>
                    <a:ext uri="{9D8B030D-6E8A-4147-A177-3AD203B41FA5}">
                      <a16:colId xmlns="" xmlns:a16="http://schemas.microsoft.com/office/drawing/2014/main" val="20009"/>
                    </a:ext>
                  </a:extLst>
                </a:gridCol>
                <a:gridCol w="588963">
                  <a:extLst>
                    <a:ext uri="{9D8B030D-6E8A-4147-A177-3AD203B41FA5}">
                      <a16:colId xmlns="" xmlns:a16="http://schemas.microsoft.com/office/drawing/2014/main" val="20010"/>
                    </a:ext>
                  </a:extLst>
                </a:gridCol>
              </a:tblGrid>
              <a:tr h="432082">
                <a:tc>
                  <a:txBody>
                    <a:bodyPr/>
                    <a:lstStyle>
                      <a:lvl1pPr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rPr>
                        <a:t>Result(q):</a:t>
                      </a:r>
                    </a:p>
                  </a:txBody>
                  <a:tcPr marL="90000" marR="90000" marT="46760" marB="467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1800" b="0" i="1" u="none" strike="noStrike" cap="none" normalizeH="0" baseline="0">
                          <a:ln>
                            <a:noFill/>
                          </a:ln>
                          <a:solidFill>
                            <a:srgbClr val="000000"/>
                          </a:solidFill>
                          <a:effectLst/>
                          <a:latin typeface="Tahoma" panose="020B0604030504040204" pitchFamily="34" charset="0"/>
                          <a:ea typeface="新細明體" panose="02020500000000000000" pitchFamily="18" charset="-120"/>
                        </a:rPr>
                        <a:t>D</a:t>
                      </a:r>
                      <a:r>
                        <a:rPr kumimoji="1" lang="en-US" altLang="zh-TW" sz="1800" b="0" i="0" u="none" strike="noStrike" cap="none" normalizeH="0" baseline="-30000">
                          <a:ln>
                            <a:noFill/>
                          </a:ln>
                          <a:solidFill>
                            <a:srgbClr val="000000"/>
                          </a:solidFill>
                          <a:effectLst/>
                          <a:latin typeface="Tahoma" panose="020B0604030504040204" pitchFamily="34" charset="0"/>
                          <a:ea typeface="新細明體" panose="02020500000000000000" pitchFamily="18" charset="-120"/>
                        </a:rPr>
                        <a:t>1</a:t>
                      </a:r>
                      <a:endParaRPr kumimoji="1" lang="zh-TW" altLang="en-US" sz="1800" b="0" i="0" u="none" strike="noStrike" cap="none" normalizeH="0" baseline="-30000">
                        <a:ln>
                          <a:noFill/>
                        </a:ln>
                        <a:solidFill>
                          <a:srgbClr val="000000"/>
                        </a:solidFill>
                        <a:effectLst/>
                        <a:latin typeface="Tahoma" panose="020B0604030504040204" pitchFamily="34" charset="0"/>
                        <a:ea typeface="新細明體" panose="02020500000000000000" pitchFamily="18" charset="-120"/>
                      </a:endParaRPr>
                    </a:p>
                  </a:txBody>
                  <a:tcPr marL="90000" marR="90000" marT="46760" marB="467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1800" b="0" i="1" u="none" strike="noStrike" cap="none" normalizeH="0" baseline="0">
                          <a:ln>
                            <a:noFill/>
                          </a:ln>
                          <a:solidFill>
                            <a:srgbClr val="000000"/>
                          </a:solidFill>
                          <a:effectLst/>
                          <a:latin typeface="Tahoma" panose="020B0604030504040204" pitchFamily="34" charset="0"/>
                          <a:ea typeface="新細明體" panose="02020500000000000000" pitchFamily="18" charset="-120"/>
                        </a:rPr>
                        <a:t>D</a:t>
                      </a:r>
                      <a:r>
                        <a:rPr kumimoji="1" lang="en-US" altLang="zh-TW" sz="1800" b="0" i="0" u="none" strike="noStrike" cap="none" normalizeH="0" baseline="-30000">
                          <a:ln>
                            <a:noFill/>
                          </a:ln>
                          <a:solidFill>
                            <a:srgbClr val="000000"/>
                          </a:solidFill>
                          <a:effectLst/>
                          <a:latin typeface="Tahoma" panose="020B0604030504040204" pitchFamily="34" charset="0"/>
                          <a:ea typeface="新細明體" panose="02020500000000000000" pitchFamily="18" charset="-120"/>
                        </a:rPr>
                        <a:t>2</a:t>
                      </a:r>
                      <a:endParaRPr kumimoji="1" lang="zh-TW" altLang="en-US" sz="1800" b="0" i="0" u="none" strike="noStrike" cap="none" normalizeH="0" baseline="-30000">
                        <a:ln>
                          <a:noFill/>
                        </a:ln>
                        <a:solidFill>
                          <a:srgbClr val="000000"/>
                        </a:solidFill>
                        <a:effectLst/>
                        <a:latin typeface="Tahoma" panose="020B0604030504040204" pitchFamily="34" charset="0"/>
                        <a:ea typeface="新細明體" panose="02020500000000000000" pitchFamily="18" charset="-120"/>
                      </a:endParaRPr>
                    </a:p>
                  </a:txBody>
                  <a:tcPr marL="90000" marR="90000" marT="46760" marB="467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1800" b="0" i="1" u="none" strike="noStrike" cap="none" normalizeH="0" baseline="0">
                          <a:ln>
                            <a:noFill/>
                          </a:ln>
                          <a:solidFill>
                            <a:srgbClr val="000000"/>
                          </a:solidFill>
                          <a:effectLst/>
                          <a:latin typeface="Tahoma" panose="020B0604030504040204" pitchFamily="34" charset="0"/>
                          <a:ea typeface="新細明體" panose="02020500000000000000" pitchFamily="18" charset="-120"/>
                        </a:rPr>
                        <a:t>D</a:t>
                      </a:r>
                      <a:r>
                        <a:rPr kumimoji="1" lang="en-US" altLang="zh-TW" sz="1800" b="0" i="0" u="none" strike="noStrike" cap="none" normalizeH="0" baseline="-30000">
                          <a:ln>
                            <a:noFill/>
                          </a:ln>
                          <a:solidFill>
                            <a:srgbClr val="000000"/>
                          </a:solidFill>
                          <a:effectLst/>
                          <a:latin typeface="Tahoma" panose="020B0604030504040204" pitchFamily="34" charset="0"/>
                          <a:ea typeface="新細明體" panose="02020500000000000000" pitchFamily="18" charset="-120"/>
                        </a:rPr>
                        <a:t>3</a:t>
                      </a:r>
                      <a:endParaRPr kumimoji="1" lang="zh-TW" altLang="en-US" sz="1800" b="0" i="0" u="none" strike="noStrike" cap="none" normalizeH="0" baseline="-30000">
                        <a:ln>
                          <a:noFill/>
                        </a:ln>
                        <a:solidFill>
                          <a:srgbClr val="000000"/>
                        </a:solidFill>
                        <a:effectLst/>
                        <a:latin typeface="Tahoma" panose="020B0604030504040204" pitchFamily="34" charset="0"/>
                        <a:ea typeface="新細明體" panose="02020500000000000000" pitchFamily="18" charset="-120"/>
                      </a:endParaRPr>
                    </a:p>
                  </a:txBody>
                  <a:tcPr marL="90000" marR="90000" marT="46760" marB="467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1800" b="0" i="1" u="none" strike="noStrike" cap="none" normalizeH="0" baseline="0">
                          <a:ln>
                            <a:noFill/>
                          </a:ln>
                          <a:solidFill>
                            <a:srgbClr val="000000"/>
                          </a:solidFill>
                          <a:effectLst/>
                          <a:latin typeface="Tahoma" panose="020B0604030504040204" pitchFamily="34" charset="0"/>
                          <a:ea typeface="新細明體" panose="02020500000000000000" pitchFamily="18" charset="-120"/>
                        </a:rPr>
                        <a:t>D</a:t>
                      </a:r>
                      <a:r>
                        <a:rPr kumimoji="1" lang="en-US" altLang="zh-TW" sz="1800" b="0" i="0" u="none" strike="noStrike" cap="none" normalizeH="0" baseline="-30000">
                          <a:ln>
                            <a:noFill/>
                          </a:ln>
                          <a:solidFill>
                            <a:srgbClr val="000000"/>
                          </a:solidFill>
                          <a:effectLst/>
                          <a:latin typeface="Tahoma" panose="020B0604030504040204" pitchFamily="34" charset="0"/>
                          <a:ea typeface="新細明體" panose="02020500000000000000" pitchFamily="18" charset="-120"/>
                        </a:rPr>
                        <a:t>4</a:t>
                      </a:r>
                      <a:endParaRPr kumimoji="1" lang="zh-TW" altLang="en-US" sz="1800" b="0" i="0" u="none" strike="noStrike" cap="none" normalizeH="0" baseline="-30000">
                        <a:ln>
                          <a:noFill/>
                        </a:ln>
                        <a:solidFill>
                          <a:srgbClr val="000000"/>
                        </a:solidFill>
                        <a:effectLst/>
                        <a:latin typeface="Tahoma" panose="020B0604030504040204" pitchFamily="34" charset="0"/>
                        <a:ea typeface="新細明體" panose="02020500000000000000" pitchFamily="18" charset="-120"/>
                      </a:endParaRPr>
                    </a:p>
                  </a:txBody>
                  <a:tcPr marL="90000" marR="90000" marT="46760" marB="467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1800" b="0" i="1" u="none" strike="noStrike" cap="none" normalizeH="0" baseline="0">
                          <a:ln>
                            <a:noFill/>
                          </a:ln>
                          <a:solidFill>
                            <a:srgbClr val="000000"/>
                          </a:solidFill>
                          <a:effectLst/>
                          <a:latin typeface="Tahoma" panose="020B0604030504040204" pitchFamily="34" charset="0"/>
                          <a:ea typeface="新細明體" panose="02020500000000000000" pitchFamily="18" charset="-120"/>
                        </a:rPr>
                        <a:t>D</a:t>
                      </a:r>
                      <a:r>
                        <a:rPr kumimoji="1" lang="en-US" altLang="zh-TW" sz="1800" b="0" i="0" u="none" strike="noStrike" cap="none" normalizeH="0" baseline="-30000">
                          <a:ln>
                            <a:noFill/>
                          </a:ln>
                          <a:solidFill>
                            <a:srgbClr val="000000"/>
                          </a:solidFill>
                          <a:effectLst/>
                          <a:latin typeface="Tahoma" panose="020B0604030504040204" pitchFamily="34" charset="0"/>
                          <a:ea typeface="新細明體" panose="02020500000000000000" pitchFamily="18" charset="-120"/>
                        </a:rPr>
                        <a:t>5</a:t>
                      </a:r>
                      <a:endParaRPr kumimoji="1" lang="zh-TW" altLang="en-US" sz="1800" b="0" i="0" u="none" strike="noStrike" cap="none" normalizeH="0" baseline="-30000">
                        <a:ln>
                          <a:noFill/>
                        </a:ln>
                        <a:solidFill>
                          <a:srgbClr val="000000"/>
                        </a:solidFill>
                        <a:effectLst/>
                        <a:latin typeface="Tahoma" panose="020B0604030504040204" pitchFamily="34" charset="0"/>
                        <a:ea typeface="新細明體" panose="02020500000000000000" pitchFamily="18" charset="-120"/>
                      </a:endParaRPr>
                    </a:p>
                  </a:txBody>
                  <a:tcPr marL="90000" marR="90000" marT="46760" marB="467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1800" b="0" i="1" u="none" strike="noStrike" cap="none" normalizeH="0" baseline="0">
                          <a:ln>
                            <a:noFill/>
                          </a:ln>
                          <a:solidFill>
                            <a:srgbClr val="000000"/>
                          </a:solidFill>
                          <a:effectLst/>
                          <a:latin typeface="Tahoma" panose="020B0604030504040204" pitchFamily="34" charset="0"/>
                          <a:ea typeface="新細明體" panose="02020500000000000000" pitchFamily="18" charset="-120"/>
                        </a:rPr>
                        <a:t>D</a:t>
                      </a:r>
                      <a:r>
                        <a:rPr kumimoji="1" lang="en-US" altLang="zh-TW" sz="1800" b="0" i="0" u="none" strike="noStrike" cap="none" normalizeH="0" baseline="-30000">
                          <a:ln>
                            <a:noFill/>
                          </a:ln>
                          <a:solidFill>
                            <a:srgbClr val="000000"/>
                          </a:solidFill>
                          <a:effectLst/>
                          <a:latin typeface="Tahoma" panose="020B0604030504040204" pitchFamily="34" charset="0"/>
                          <a:ea typeface="新細明體" panose="02020500000000000000" pitchFamily="18" charset="-120"/>
                        </a:rPr>
                        <a:t>6</a:t>
                      </a:r>
                      <a:endParaRPr kumimoji="1" lang="zh-TW" altLang="en-US" sz="1800" b="0" i="0" u="none" strike="noStrike" cap="none" normalizeH="0" baseline="-30000">
                        <a:ln>
                          <a:noFill/>
                        </a:ln>
                        <a:solidFill>
                          <a:srgbClr val="000000"/>
                        </a:solidFill>
                        <a:effectLst/>
                        <a:latin typeface="Tahoma" panose="020B0604030504040204" pitchFamily="34" charset="0"/>
                        <a:ea typeface="新細明體" panose="02020500000000000000" pitchFamily="18" charset="-120"/>
                      </a:endParaRPr>
                    </a:p>
                  </a:txBody>
                  <a:tcPr marL="90000" marR="90000" marT="46760" marB="467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1800" b="0" i="1" u="none" strike="noStrike" cap="none" normalizeH="0" baseline="0">
                          <a:ln>
                            <a:noFill/>
                          </a:ln>
                          <a:solidFill>
                            <a:srgbClr val="000000"/>
                          </a:solidFill>
                          <a:effectLst/>
                          <a:latin typeface="Tahoma" panose="020B0604030504040204" pitchFamily="34" charset="0"/>
                          <a:ea typeface="新細明體" panose="02020500000000000000" pitchFamily="18" charset="-120"/>
                        </a:rPr>
                        <a:t>D</a:t>
                      </a:r>
                      <a:r>
                        <a:rPr kumimoji="1" lang="en-US" altLang="zh-TW" sz="1800" b="0" i="0" u="none" strike="noStrike" cap="none" normalizeH="0" baseline="-30000">
                          <a:ln>
                            <a:noFill/>
                          </a:ln>
                          <a:solidFill>
                            <a:srgbClr val="000000"/>
                          </a:solidFill>
                          <a:effectLst/>
                          <a:latin typeface="Tahoma" panose="020B0604030504040204" pitchFamily="34" charset="0"/>
                          <a:ea typeface="新細明體" panose="02020500000000000000" pitchFamily="18" charset="-120"/>
                        </a:rPr>
                        <a:t>7</a:t>
                      </a:r>
                      <a:endParaRPr kumimoji="1" lang="zh-TW" altLang="en-US" sz="1800" b="0" i="0" u="none" strike="noStrike" cap="none" normalizeH="0" baseline="-30000">
                        <a:ln>
                          <a:noFill/>
                        </a:ln>
                        <a:solidFill>
                          <a:srgbClr val="000000"/>
                        </a:solidFill>
                        <a:effectLst/>
                        <a:latin typeface="Tahoma" panose="020B0604030504040204" pitchFamily="34" charset="0"/>
                        <a:ea typeface="新細明體" panose="02020500000000000000" pitchFamily="18" charset="-120"/>
                      </a:endParaRPr>
                    </a:p>
                  </a:txBody>
                  <a:tcPr marL="90000" marR="90000" marT="46760" marB="467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1800" b="0" i="1" u="none" strike="noStrike" cap="none" normalizeH="0" baseline="0">
                          <a:ln>
                            <a:noFill/>
                          </a:ln>
                          <a:solidFill>
                            <a:srgbClr val="000000"/>
                          </a:solidFill>
                          <a:effectLst/>
                          <a:latin typeface="Tahoma" panose="020B0604030504040204" pitchFamily="34" charset="0"/>
                          <a:ea typeface="新細明體" panose="02020500000000000000" pitchFamily="18" charset="-120"/>
                        </a:rPr>
                        <a:t>D</a:t>
                      </a:r>
                      <a:r>
                        <a:rPr kumimoji="1" lang="en-US" altLang="zh-TW" sz="1800" b="0" i="0" u="none" strike="noStrike" cap="none" normalizeH="0" baseline="-30000">
                          <a:ln>
                            <a:noFill/>
                          </a:ln>
                          <a:solidFill>
                            <a:srgbClr val="000000"/>
                          </a:solidFill>
                          <a:effectLst/>
                          <a:latin typeface="Tahoma" panose="020B0604030504040204" pitchFamily="34" charset="0"/>
                          <a:ea typeface="新細明體" panose="02020500000000000000" pitchFamily="18" charset="-120"/>
                        </a:rPr>
                        <a:t>8</a:t>
                      </a:r>
                      <a:endParaRPr kumimoji="1" lang="zh-TW" altLang="en-US" sz="1800" b="0" i="0" u="none" strike="noStrike" cap="none" normalizeH="0" baseline="-30000">
                        <a:ln>
                          <a:noFill/>
                        </a:ln>
                        <a:solidFill>
                          <a:srgbClr val="000000"/>
                        </a:solidFill>
                        <a:effectLst/>
                        <a:latin typeface="Tahoma" panose="020B0604030504040204" pitchFamily="34" charset="0"/>
                        <a:ea typeface="新細明體" panose="02020500000000000000" pitchFamily="18" charset="-120"/>
                      </a:endParaRPr>
                    </a:p>
                  </a:txBody>
                  <a:tcPr marL="90000" marR="90000" marT="46760" marB="467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1800" b="0" i="1" u="none" strike="noStrike" cap="none" normalizeH="0" baseline="0">
                          <a:ln>
                            <a:noFill/>
                          </a:ln>
                          <a:solidFill>
                            <a:srgbClr val="000000"/>
                          </a:solidFill>
                          <a:effectLst/>
                          <a:latin typeface="Tahoma" panose="020B0604030504040204" pitchFamily="34" charset="0"/>
                          <a:ea typeface="新細明體" panose="02020500000000000000" pitchFamily="18" charset="-120"/>
                        </a:rPr>
                        <a:t>D</a:t>
                      </a:r>
                      <a:r>
                        <a:rPr kumimoji="1" lang="en-US" altLang="zh-TW" sz="1800" b="0" i="0" u="none" strike="noStrike" cap="none" normalizeH="0" baseline="-30000">
                          <a:ln>
                            <a:noFill/>
                          </a:ln>
                          <a:solidFill>
                            <a:srgbClr val="000000"/>
                          </a:solidFill>
                          <a:effectLst/>
                          <a:latin typeface="Tahoma" panose="020B0604030504040204" pitchFamily="34" charset="0"/>
                          <a:ea typeface="新細明體" panose="02020500000000000000" pitchFamily="18" charset="-120"/>
                        </a:rPr>
                        <a:t>9</a:t>
                      </a:r>
                      <a:endParaRPr kumimoji="1" lang="zh-TW" altLang="en-US" sz="1800" b="0" i="0" u="none" strike="noStrike" cap="none" normalizeH="0" baseline="-30000">
                        <a:ln>
                          <a:noFill/>
                        </a:ln>
                        <a:solidFill>
                          <a:srgbClr val="000000"/>
                        </a:solidFill>
                        <a:effectLst/>
                        <a:latin typeface="Tahoma" panose="020B0604030504040204" pitchFamily="34" charset="0"/>
                        <a:ea typeface="新細明體" panose="02020500000000000000" pitchFamily="18" charset="-120"/>
                      </a:endParaRPr>
                    </a:p>
                  </a:txBody>
                  <a:tcPr marL="90000" marR="90000" marT="46760" marB="467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1800" b="0" i="1" u="none" strike="noStrike" cap="none" normalizeH="0" baseline="0">
                          <a:ln>
                            <a:noFill/>
                          </a:ln>
                          <a:solidFill>
                            <a:srgbClr val="000000"/>
                          </a:solidFill>
                          <a:effectLst/>
                          <a:latin typeface="Tahoma" panose="020B0604030504040204" pitchFamily="34" charset="0"/>
                          <a:ea typeface="新細明體" panose="02020500000000000000" pitchFamily="18" charset="-120"/>
                        </a:rPr>
                        <a:t>D</a:t>
                      </a:r>
                      <a:r>
                        <a:rPr kumimoji="1" lang="en-US" altLang="zh-TW" sz="1800" b="0" i="0" u="none" strike="noStrike" cap="none" normalizeH="0" baseline="-30000">
                          <a:ln>
                            <a:noFill/>
                          </a:ln>
                          <a:solidFill>
                            <a:srgbClr val="000000"/>
                          </a:solidFill>
                          <a:effectLst/>
                          <a:latin typeface="Tahoma" panose="020B0604030504040204" pitchFamily="34" charset="0"/>
                          <a:ea typeface="新細明體" panose="02020500000000000000" pitchFamily="18" charset="-120"/>
                        </a:rPr>
                        <a:t>10</a:t>
                      </a:r>
                      <a:endParaRPr kumimoji="1" lang="zh-TW" altLang="en-US" sz="1800" b="0" i="0" u="none" strike="noStrike" cap="none" normalizeH="0" baseline="-30000">
                        <a:ln>
                          <a:noFill/>
                        </a:ln>
                        <a:solidFill>
                          <a:srgbClr val="000000"/>
                        </a:solidFill>
                        <a:effectLst/>
                        <a:latin typeface="Tahoma" panose="020B0604030504040204" pitchFamily="34" charset="0"/>
                        <a:ea typeface="新細明體" panose="02020500000000000000" pitchFamily="18" charset="-120"/>
                      </a:endParaRPr>
                    </a:p>
                  </a:txBody>
                  <a:tcPr marL="90000" marR="90000" marT="46760" marB="467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68018">
                <a:tc>
                  <a:txBody>
                    <a:bodyPr/>
                    <a:lstStyle>
                      <a:lvl1pPr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800" b="0" i="1" u="none" strike="noStrike" cap="none" normalizeH="0" baseline="0">
                          <a:ln>
                            <a:noFill/>
                          </a:ln>
                          <a:solidFill>
                            <a:schemeClr val="tx1"/>
                          </a:solidFill>
                          <a:effectLst/>
                          <a:latin typeface="Times New Roman" panose="02020603050405020304" pitchFamily="18" charset="0"/>
                          <a:ea typeface="新細明體" panose="02020500000000000000" pitchFamily="18" charset="-120"/>
                        </a:rPr>
                        <a:t>rel(k)</a:t>
                      </a:r>
                    </a:p>
                  </a:txBody>
                  <a:tcPr marL="90000" marR="90000" marT="46760" marB="467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ahoma" panose="020B0604030504040204" pitchFamily="34" charset="0"/>
                          <a:ea typeface="新細明體" panose="02020500000000000000" pitchFamily="18" charset="-120"/>
                          <a:sym typeface="Symbol" panose="05050102010706020507" pitchFamily="18" charset="2"/>
                        </a:rPr>
                        <a:t>1</a:t>
                      </a:r>
                      <a:endParaRPr kumimoji="1" lang="en-US" altLang="zh-TW" sz="1800" b="0" i="0" u="none" strike="noStrike" cap="none" normalizeH="0" baseline="0">
                        <a:ln>
                          <a:noFill/>
                        </a:ln>
                        <a:solidFill>
                          <a:schemeClr val="tx1"/>
                        </a:solidFill>
                        <a:effectLst/>
                        <a:latin typeface="Tahoma" panose="020B0604030504040204" pitchFamily="34" charset="0"/>
                        <a:ea typeface="新細明體" panose="02020500000000000000" pitchFamily="18" charset="-120"/>
                      </a:endParaRPr>
                    </a:p>
                  </a:txBody>
                  <a:tcPr marL="90000" marR="90000" marT="46760" marB="467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ahoma" panose="020B0604030504040204" pitchFamily="34" charset="0"/>
                          <a:ea typeface="新細明體" panose="02020500000000000000" pitchFamily="18" charset="-120"/>
                          <a:sym typeface="Symbol" panose="05050102010706020507" pitchFamily="18" charset="2"/>
                        </a:rPr>
                        <a:t>0</a:t>
                      </a:r>
                      <a:endParaRPr kumimoji="1" lang="en-US" altLang="zh-TW" sz="1800" b="0" i="0" u="none" strike="noStrike" cap="none" normalizeH="0" baseline="0">
                        <a:ln>
                          <a:noFill/>
                        </a:ln>
                        <a:solidFill>
                          <a:schemeClr val="tx1"/>
                        </a:solidFill>
                        <a:effectLst/>
                        <a:latin typeface="Tahoma" panose="020B0604030504040204" pitchFamily="34" charset="0"/>
                        <a:ea typeface="新細明體" panose="02020500000000000000" pitchFamily="18" charset="-120"/>
                      </a:endParaRPr>
                    </a:p>
                  </a:txBody>
                  <a:tcPr marL="90000" marR="90000" marT="46760" marB="467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ahoma" panose="020B0604030504040204" pitchFamily="34" charset="0"/>
                          <a:ea typeface="新細明體" panose="02020500000000000000" pitchFamily="18" charset="-120"/>
                          <a:sym typeface="Symbol" panose="05050102010706020507" pitchFamily="18" charset="2"/>
                        </a:rPr>
                        <a:t>0</a:t>
                      </a:r>
                      <a:endParaRPr kumimoji="1" lang="en-US" altLang="zh-TW" sz="1800" b="0" i="0" u="none" strike="noStrike" cap="none" normalizeH="0" baseline="0">
                        <a:ln>
                          <a:noFill/>
                        </a:ln>
                        <a:solidFill>
                          <a:schemeClr val="tx1"/>
                        </a:solidFill>
                        <a:effectLst/>
                        <a:latin typeface="Tahoma" panose="020B0604030504040204" pitchFamily="34" charset="0"/>
                        <a:ea typeface="新細明體" panose="02020500000000000000" pitchFamily="18" charset="-120"/>
                      </a:endParaRPr>
                    </a:p>
                  </a:txBody>
                  <a:tcPr marL="90000" marR="90000" marT="46760" marB="467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ahoma" panose="020B0604030504040204" pitchFamily="34" charset="0"/>
                          <a:ea typeface="新細明體" panose="02020500000000000000" pitchFamily="18" charset="-120"/>
                          <a:sym typeface="Symbol" panose="05050102010706020507" pitchFamily="18" charset="2"/>
                        </a:rPr>
                        <a:t>1</a:t>
                      </a:r>
                      <a:endParaRPr kumimoji="1" lang="en-US" altLang="zh-TW" sz="1800" b="0" i="0" u="none" strike="noStrike" cap="none" normalizeH="0" baseline="0">
                        <a:ln>
                          <a:noFill/>
                        </a:ln>
                        <a:solidFill>
                          <a:schemeClr val="tx1"/>
                        </a:solidFill>
                        <a:effectLst/>
                        <a:latin typeface="Tahoma" panose="020B0604030504040204" pitchFamily="34" charset="0"/>
                        <a:ea typeface="新細明體" panose="02020500000000000000" pitchFamily="18" charset="-120"/>
                      </a:endParaRPr>
                    </a:p>
                  </a:txBody>
                  <a:tcPr marL="90000" marR="90000" marT="46760" marB="467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ahoma" panose="020B0604030504040204" pitchFamily="34" charset="0"/>
                          <a:ea typeface="新細明體" panose="02020500000000000000" pitchFamily="18" charset="-120"/>
                          <a:sym typeface="Symbol" panose="05050102010706020507" pitchFamily="18" charset="2"/>
                        </a:rPr>
                        <a:t>1</a:t>
                      </a:r>
                      <a:endParaRPr kumimoji="1" lang="en-US" altLang="zh-TW" sz="1800" b="0" i="0" u="none" strike="noStrike" cap="none" normalizeH="0" baseline="0">
                        <a:ln>
                          <a:noFill/>
                        </a:ln>
                        <a:solidFill>
                          <a:schemeClr val="tx1"/>
                        </a:solidFill>
                        <a:effectLst/>
                        <a:latin typeface="Tahoma" panose="020B0604030504040204" pitchFamily="34" charset="0"/>
                        <a:ea typeface="新細明體" panose="02020500000000000000" pitchFamily="18" charset="-120"/>
                      </a:endParaRPr>
                    </a:p>
                  </a:txBody>
                  <a:tcPr marL="90000" marR="90000" marT="46760" marB="467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ahoma" panose="020B0604030504040204" pitchFamily="34" charset="0"/>
                          <a:ea typeface="新細明體" panose="02020500000000000000" pitchFamily="18" charset="-120"/>
                          <a:sym typeface="Symbol" panose="05050102010706020507" pitchFamily="18" charset="2"/>
                        </a:rPr>
                        <a:t>0</a:t>
                      </a:r>
                      <a:endParaRPr kumimoji="1" lang="en-US" altLang="zh-TW" sz="1800" b="0" i="0" u="none" strike="noStrike" cap="none" normalizeH="0" baseline="0">
                        <a:ln>
                          <a:noFill/>
                        </a:ln>
                        <a:solidFill>
                          <a:schemeClr val="tx1"/>
                        </a:solidFill>
                        <a:effectLst/>
                        <a:latin typeface="Tahoma" panose="020B0604030504040204" pitchFamily="34" charset="0"/>
                        <a:ea typeface="新細明體" panose="02020500000000000000" pitchFamily="18" charset="-120"/>
                      </a:endParaRPr>
                    </a:p>
                  </a:txBody>
                  <a:tcPr marL="90000" marR="90000" marT="46760" marB="467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ahoma" panose="020B0604030504040204" pitchFamily="34" charset="0"/>
                          <a:ea typeface="新細明體" panose="02020500000000000000" pitchFamily="18" charset="-120"/>
                          <a:sym typeface="Symbol" panose="05050102010706020507" pitchFamily="18" charset="2"/>
                        </a:rPr>
                        <a:t>1</a:t>
                      </a:r>
                      <a:endParaRPr kumimoji="1" lang="en-US" altLang="zh-TW" sz="1800" b="0" i="0" u="none" strike="noStrike" cap="none" normalizeH="0" baseline="0">
                        <a:ln>
                          <a:noFill/>
                        </a:ln>
                        <a:solidFill>
                          <a:schemeClr val="tx1"/>
                        </a:solidFill>
                        <a:effectLst/>
                        <a:latin typeface="Tahoma" panose="020B0604030504040204" pitchFamily="34" charset="0"/>
                        <a:ea typeface="新細明體" panose="02020500000000000000" pitchFamily="18" charset="-120"/>
                      </a:endParaRPr>
                    </a:p>
                  </a:txBody>
                  <a:tcPr marL="90000" marR="90000" marT="46760" marB="467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ahoma" panose="020B0604030504040204" pitchFamily="34" charset="0"/>
                          <a:ea typeface="新細明體" panose="02020500000000000000" pitchFamily="18" charset="-120"/>
                          <a:sym typeface="Symbol" panose="05050102010706020507" pitchFamily="18" charset="2"/>
                        </a:rPr>
                        <a:t>0</a:t>
                      </a:r>
                      <a:endParaRPr kumimoji="1" lang="en-US" altLang="zh-TW" sz="1800" b="0" i="0" u="none" strike="noStrike" cap="none" normalizeH="0" baseline="0">
                        <a:ln>
                          <a:noFill/>
                        </a:ln>
                        <a:solidFill>
                          <a:schemeClr val="tx1"/>
                        </a:solidFill>
                        <a:effectLst/>
                        <a:latin typeface="Tahoma" panose="020B0604030504040204" pitchFamily="34" charset="0"/>
                        <a:ea typeface="新細明體" panose="02020500000000000000" pitchFamily="18" charset="-120"/>
                      </a:endParaRPr>
                    </a:p>
                  </a:txBody>
                  <a:tcPr marL="90000" marR="90000" marT="46760" marB="467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ahoma" panose="020B0604030504040204" pitchFamily="34" charset="0"/>
                          <a:ea typeface="新細明體" panose="02020500000000000000" pitchFamily="18" charset="-120"/>
                          <a:sym typeface="Symbol" panose="05050102010706020507" pitchFamily="18" charset="2"/>
                        </a:rPr>
                        <a:t>1</a:t>
                      </a:r>
                      <a:endParaRPr kumimoji="1" lang="en-US" altLang="zh-TW" sz="1800" b="0" i="0" u="none" strike="noStrike" cap="none" normalizeH="0" baseline="0">
                        <a:ln>
                          <a:noFill/>
                        </a:ln>
                        <a:solidFill>
                          <a:schemeClr val="tx1"/>
                        </a:solidFill>
                        <a:effectLst/>
                        <a:latin typeface="Tahoma" panose="020B0604030504040204" pitchFamily="34" charset="0"/>
                        <a:ea typeface="新細明體" panose="02020500000000000000" pitchFamily="18" charset="-120"/>
                      </a:endParaRPr>
                    </a:p>
                  </a:txBody>
                  <a:tcPr marL="90000" marR="90000" marT="46760" marB="467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1800" b="0" i="0" u="none" strike="noStrike" cap="none" normalizeH="0" baseline="0" dirty="0">
                          <a:ln>
                            <a:noFill/>
                          </a:ln>
                          <a:solidFill>
                            <a:schemeClr val="tx1"/>
                          </a:solidFill>
                          <a:effectLst/>
                          <a:latin typeface="Tahoma" panose="020B0604030504040204" pitchFamily="34" charset="0"/>
                          <a:ea typeface="新細明體" panose="02020500000000000000" pitchFamily="18" charset="-120"/>
                          <a:sym typeface="Symbol" panose="05050102010706020507" pitchFamily="18" charset="2"/>
                        </a:rPr>
                        <a:t>1</a:t>
                      </a:r>
                      <a:endParaRPr kumimoji="1" lang="en-US" altLang="zh-TW" sz="1800" b="0" i="0" u="none" strike="noStrike" cap="none" normalizeH="0" baseline="0" dirty="0">
                        <a:ln>
                          <a:noFill/>
                        </a:ln>
                        <a:solidFill>
                          <a:schemeClr val="tx1"/>
                        </a:solidFill>
                        <a:effectLst/>
                        <a:latin typeface="Tahoma" panose="020B0604030504040204" pitchFamily="34" charset="0"/>
                        <a:ea typeface="新細明體" panose="02020500000000000000" pitchFamily="18" charset="-120"/>
                      </a:endParaRPr>
                    </a:p>
                  </a:txBody>
                  <a:tcPr marL="90000" marR="90000" marT="46760" marB="467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aphicFrame>
        <p:nvGraphicFramePr>
          <p:cNvPr id="35885" name="Object 12"/>
          <p:cNvGraphicFramePr>
            <a:graphicFrameLocks noChangeAspect="1"/>
          </p:cNvGraphicFramePr>
          <p:nvPr/>
        </p:nvGraphicFramePr>
        <p:xfrm>
          <a:off x="1377950" y="5233988"/>
          <a:ext cx="4602163" cy="873125"/>
        </p:xfrm>
        <a:graphic>
          <a:graphicData uri="http://schemas.openxmlformats.org/presentationml/2006/ole">
            <mc:AlternateContent xmlns:mc="http://schemas.openxmlformats.org/markup-compatibility/2006">
              <mc:Choice xmlns:v="urn:schemas-microsoft-com:vml" Requires="v">
                <p:oleObj spid="_x0000_s35921" name="Equation" r:id="rId5" imgW="2679700" imgH="508000" progId="Equation.3">
                  <p:embed/>
                </p:oleObj>
              </mc:Choice>
              <mc:Fallback>
                <p:oleObj name="Equation" r:id="rId5" imgW="2679700" imgH="5080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7950" y="5233988"/>
                        <a:ext cx="4602163" cy="87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3">
            <a:extLst>
              <a:ext uri="{FF2B5EF4-FFF2-40B4-BE49-F238E27FC236}">
                <a16:creationId xmlns="" xmlns:a16="http://schemas.microsoft.com/office/drawing/2014/main" id="{9FB23E42-42E3-4E23-99EA-CA29E37656B8}"/>
              </a:ext>
            </a:extLst>
          </p:cNvPr>
          <p:cNvSpPr txBox="1">
            <a:spLocks noChangeArrowheads="1"/>
          </p:cNvSpPr>
          <p:nvPr/>
        </p:nvSpPr>
        <p:spPr bwMode="auto">
          <a:xfrm>
            <a:off x="5021263" y="2298700"/>
            <a:ext cx="3943350" cy="863600"/>
          </a:xfrm>
          <a:prstGeom prst="rect">
            <a:avLst/>
          </a:prstGeom>
          <a:solidFill>
            <a:srgbClr val="FFFF00"/>
          </a:solidFill>
          <a:ln>
            <a:noFill/>
          </a:ln>
        </p:spPr>
        <p:txBody>
          <a:bodyPr/>
          <a:lstStyle>
            <a:lvl1pPr marL="342900" indent="-342900" algn="l" rtl="0" eaLnBrk="0" fontAlgn="base" hangingPunct="0">
              <a:spcBef>
                <a:spcPct val="20000"/>
              </a:spcBef>
              <a:spcAft>
                <a:spcPct val="0"/>
              </a:spcAft>
              <a:buChar char="•"/>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a:solidFill>
                  <a:schemeClr val="tx1"/>
                </a:solidFill>
                <a:latin typeface="+mn-lt"/>
                <a:ea typeface="+mn-ea"/>
              </a:defRPr>
            </a:lvl2pPr>
            <a:lvl3pPr marL="1143000" indent="-228600" algn="l" rtl="0" eaLnBrk="0" fontAlgn="base" hangingPunct="0">
              <a:spcBef>
                <a:spcPct val="20000"/>
              </a:spcBef>
              <a:spcAft>
                <a:spcPct val="0"/>
              </a:spcAft>
              <a:buChar char="•"/>
              <a:defRPr kumimoji="1">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eaLnBrk="1" hangingPunct="1">
              <a:buFontTx/>
              <a:buNone/>
              <a:defRPr/>
            </a:pPr>
            <a:r>
              <a:rPr lang="en-US" altLang="zh-TW" sz="1400" kern="0" dirty="0" err="1">
                <a:latin typeface="Tahoma" panose="020B0604030504040204" pitchFamily="34" charset="0"/>
              </a:rPr>
              <a:t>rel</a:t>
            </a:r>
            <a:r>
              <a:rPr lang="en-US" altLang="zh-TW" sz="1400" kern="0" dirty="0">
                <a:latin typeface="Tahoma" panose="020B0604030504040204" pitchFamily="34" charset="0"/>
              </a:rPr>
              <a:t>(k) is a relevance indicator</a:t>
            </a:r>
          </a:p>
          <a:p>
            <a:pPr marL="0" indent="0" eaLnBrk="1" hangingPunct="1">
              <a:buFontTx/>
              <a:buNone/>
              <a:defRPr/>
            </a:pPr>
            <a:r>
              <a:rPr lang="en-US" altLang="zh-TW" sz="1400" kern="0" dirty="0">
                <a:latin typeface="Tahoma" panose="020B0604030504040204" pitchFamily="34" charset="0"/>
              </a:rPr>
              <a:t>It ignores precisions at non-relevant documents (D</a:t>
            </a:r>
            <a:r>
              <a:rPr lang="en-US" altLang="zh-TW" sz="1400" kern="0" baseline="-25000" dirty="0">
                <a:latin typeface="Tahoma" panose="020B0604030504040204" pitchFamily="34" charset="0"/>
              </a:rPr>
              <a:t>2</a:t>
            </a:r>
            <a:r>
              <a:rPr lang="en-US" altLang="zh-TW" sz="1400" kern="0" dirty="0">
                <a:latin typeface="Tahoma" panose="020B0604030504040204" pitchFamily="34" charset="0"/>
              </a:rPr>
              <a:t>, D</a:t>
            </a:r>
            <a:r>
              <a:rPr lang="en-US" altLang="zh-TW" sz="1400" kern="0" baseline="-25000" dirty="0">
                <a:latin typeface="Tahoma" panose="020B0604030504040204" pitchFamily="34" charset="0"/>
              </a:rPr>
              <a:t>3</a:t>
            </a:r>
            <a:r>
              <a:rPr lang="en-US" altLang="zh-TW" sz="1400" kern="0" dirty="0">
                <a:latin typeface="Tahoma" panose="020B0604030504040204" pitchFamily="34" charset="0"/>
              </a:rPr>
              <a:t>, D</a:t>
            </a:r>
            <a:r>
              <a:rPr lang="en-US" altLang="zh-TW" sz="1400" kern="0" baseline="-25000" dirty="0">
                <a:latin typeface="Tahoma" panose="020B0604030504040204" pitchFamily="34" charset="0"/>
              </a:rPr>
              <a:t>6</a:t>
            </a:r>
            <a:r>
              <a:rPr lang="en-US" altLang="zh-TW" sz="1400" kern="0" dirty="0">
                <a:latin typeface="Tahoma" panose="020B0604030504040204" pitchFamily="34" charset="0"/>
              </a:rPr>
              <a:t>, D</a:t>
            </a:r>
            <a:r>
              <a:rPr lang="en-US" altLang="zh-TW" sz="1400" kern="0" baseline="-25000" dirty="0">
                <a:latin typeface="Tahoma" panose="020B0604030504040204" pitchFamily="34" charset="0"/>
              </a:rPr>
              <a:t>8</a:t>
            </a:r>
            <a:r>
              <a:rPr lang="en-US" altLang="zh-TW" sz="1400" kern="0" dirty="0">
                <a:latin typeface="Tahoma" panose="020B0604030504040204" pitchFamily="34" charset="0"/>
              </a:rPr>
              <a:t>) when computing AP</a:t>
            </a:r>
          </a:p>
        </p:txBody>
      </p:sp>
      <p:sp>
        <p:nvSpPr>
          <p:cNvPr id="12" name="Rectangle 3">
            <a:extLst>
              <a:ext uri="{FF2B5EF4-FFF2-40B4-BE49-F238E27FC236}">
                <a16:creationId xmlns="" xmlns:a16="http://schemas.microsoft.com/office/drawing/2014/main" id="{AB23B8EF-748D-4685-9CEB-71558A1061BD}"/>
              </a:ext>
            </a:extLst>
          </p:cNvPr>
          <p:cNvSpPr txBox="1">
            <a:spLocks noChangeArrowheads="1"/>
          </p:cNvSpPr>
          <p:nvPr/>
        </p:nvSpPr>
        <p:spPr bwMode="auto">
          <a:xfrm>
            <a:off x="6096000" y="4556125"/>
            <a:ext cx="2667000" cy="536575"/>
          </a:xfrm>
          <a:prstGeom prst="rect">
            <a:avLst/>
          </a:prstGeom>
          <a:solidFill>
            <a:srgbClr val="FFFF00"/>
          </a:solidFill>
          <a:ln>
            <a:noFill/>
          </a:ln>
        </p:spPr>
        <p:txBody>
          <a:bodyPr/>
          <a:lstStyle>
            <a:lvl1pPr marL="342900" indent="-342900" algn="l" rtl="0" eaLnBrk="0" fontAlgn="base" hangingPunct="0">
              <a:spcBef>
                <a:spcPct val="20000"/>
              </a:spcBef>
              <a:spcAft>
                <a:spcPct val="0"/>
              </a:spcAft>
              <a:buChar char="•"/>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a:solidFill>
                  <a:schemeClr val="tx1"/>
                </a:solidFill>
                <a:latin typeface="+mn-lt"/>
                <a:ea typeface="+mn-ea"/>
              </a:defRPr>
            </a:lvl2pPr>
            <a:lvl3pPr marL="1143000" indent="-228600" algn="l" rtl="0" eaLnBrk="0" fontAlgn="base" hangingPunct="0">
              <a:spcBef>
                <a:spcPct val="20000"/>
              </a:spcBef>
              <a:spcAft>
                <a:spcPct val="0"/>
              </a:spcAft>
              <a:buChar char="•"/>
              <a:defRPr kumimoji="1">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eaLnBrk="1" hangingPunct="1">
              <a:buFontTx/>
              <a:buNone/>
              <a:defRPr/>
            </a:pPr>
            <a:r>
              <a:rPr lang="en-US" altLang="zh-TW" sz="1400" kern="0" dirty="0">
                <a:latin typeface="Tahoma" panose="020B0604030504040204" pitchFamily="34" charset="0"/>
              </a:rPr>
              <a:t>Is this formula the same as in the preceding slide?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txBox="1">
            <a:spLocks noGrp="1"/>
          </p:cNvSpPr>
          <p:nvPr/>
        </p:nvSpPr>
        <p:spPr bwMode="auto">
          <a:xfrm>
            <a:off x="457200" y="6248400"/>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1400" b="1">
                <a:solidFill>
                  <a:schemeClr val="accent2"/>
                </a:solidFill>
              </a:rPr>
              <a:t>Dik Lun LEE                                              Department of Computer Science, HKUST                        Slide </a:t>
            </a:r>
            <a:fld id="{F258BEEE-6A57-4A5F-A3B6-0E2334977F87}" type="slidenum">
              <a:rPr lang="en-US" altLang="zh-TW" sz="1400" b="1">
                <a:solidFill>
                  <a:schemeClr val="accent2"/>
                </a:solidFill>
              </a:rPr>
              <a:pPr algn="ctr" eaLnBrk="1" hangingPunct="1">
                <a:spcBef>
                  <a:spcPct val="0"/>
                </a:spcBef>
                <a:buFontTx/>
                <a:buNone/>
              </a:pPr>
              <a:t>31</a:t>
            </a:fld>
            <a:endParaRPr lang="en-US" altLang="zh-TW" sz="1400" b="1">
              <a:solidFill>
                <a:schemeClr val="accent2"/>
              </a:solidFill>
            </a:endParaRPr>
          </a:p>
        </p:txBody>
      </p:sp>
      <p:sp>
        <p:nvSpPr>
          <p:cNvPr id="36867" name="Rectangle 2"/>
          <p:cNvSpPr>
            <a:spLocks noGrp="1" noChangeArrowheads="1"/>
          </p:cNvSpPr>
          <p:nvPr>
            <p:ph type="title" idx="4294967295"/>
          </p:nvPr>
        </p:nvSpPr>
        <p:spPr/>
        <p:txBody>
          <a:bodyPr/>
          <a:lstStyle/>
          <a:p>
            <a:pPr eaLnBrk="1" hangingPunct="1"/>
            <a:r>
              <a:rPr lang="en-US" altLang="zh-TW"/>
              <a:t>Other Commonly Used Measures</a:t>
            </a:r>
          </a:p>
        </p:txBody>
      </p:sp>
      <p:sp>
        <p:nvSpPr>
          <p:cNvPr id="36868" name="Rectangle 3"/>
          <p:cNvSpPr>
            <a:spLocks noGrp="1" noChangeArrowheads="1"/>
          </p:cNvSpPr>
          <p:nvPr>
            <p:ph type="body" idx="4294967295"/>
          </p:nvPr>
        </p:nvSpPr>
        <p:spPr>
          <a:xfrm>
            <a:off x="533400" y="1308100"/>
            <a:ext cx="7772400" cy="2118360"/>
          </a:xfrm>
        </p:spPr>
        <p:txBody>
          <a:bodyPr/>
          <a:lstStyle/>
          <a:p>
            <a:pPr eaLnBrk="1" hangingPunct="1"/>
            <a:r>
              <a:rPr lang="en-US" altLang="zh-TW" dirty="0">
                <a:latin typeface="Tahoma" panose="020B0604030504040204" pitchFamily="34" charset="0"/>
              </a:rPr>
              <a:t>Discounted Cumulative Gain (DCG)</a:t>
            </a:r>
          </a:p>
          <a:p>
            <a:pPr lvl="1" eaLnBrk="1" hangingPunct="1"/>
            <a:r>
              <a:rPr lang="en-US" altLang="zh-TW" dirty="0">
                <a:latin typeface="Tahoma" panose="020B0604030504040204" pitchFamily="34" charset="0"/>
              </a:rPr>
              <a:t>Relevance score is not binary: irrelevant (0), somewhat relevant (1), relevant (2), very relevant (3), etc.</a:t>
            </a:r>
          </a:p>
          <a:p>
            <a:pPr lvl="1" eaLnBrk="1" hangingPunct="1"/>
            <a:r>
              <a:rPr lang="en-US" altLang="zh-TW" dirty="0">
                <a:latin typeface="Tahoma" panose="020B0604030504040204" pitchFamily="34" charset="0"/>
              </a:rPr>
              <a:t>Measure the usefulness (or gain) of a document at a certain rank</a:t>
            </a:r>
          </a:p>
          <a:p>
            <a:pPr lvl="1" eaLnBrk="1" hangingPunct="1"/>
            <a:r>
              <a:rPr lang="en-US" altLang="zh-TW" dirty="0">
                <a:latin typeface="Tahoma" panose="020B0604030504040204" pitchFamily="34" charset="0"/>
              </a:rPr>
              <a:t>Documents that are highly relevant but have low rank should be penalized logarithmically proportional to k</a:t>
            </a:r>
          </a:p>
        </p:txBody>
      </p:sp>
      <mc:AlternateContent xmlns:mc="http://schemas.openxmlformats.org/markup-compatibility/2006" xmlns:a14="http://schemas.microsoft.com/office/drawing/2010/main">
        <mc:Choice Requires="a14">
          <p:sp>
            <p:nvSpPr>
              <p:cNvPr id="36869" name="Object 6"/>
              <p:cNvSpPr txBox="1"/>
              <p:nvPr/>
            </p:nvSpPr>
            <p:spPr bwMode="auto">
              <a:xfrm>
                <a:off x="568962" y="3426460"/>
                <a:ext cx="8305799" cy="2632508"/>
              </a:xfrm>
              <a:prstGeom prst="rect">
                <a:avLst/>
              </a:prstGeom>
              <a:noFill/>
              <a:ln>
                <a:noFill/>
              </a:ln>
              <a:effectLst/>
              <a:extLst/>
            </p:spPr>
            <p:txBody>
              <a:bodyPr>
                <a:noAutofit/>
              </a:bodyPr>
              <a:lstStyle/>
              <a:p>
                <a:pPr marL="285750" indent="-285750">
                  <a:buFont typeface="Arial" panose="020B0604020202020204" pitchFamily="34" charset="0"/>
                  <a:buChar char="•"/>
                </a:pPr>
                <a14:m>
                  <m:oMath xmlns:m="http://schemas.openxmlformats.org/officeDocument/2006/math">
                    <m:r>
                      <a:rPr lang="en-US" i="1" smtClean="0">
                        <a:solidFill>
                          <a:srgbClr val="000000"/>
                        </a:solidFill>
                        <a:latin typeface="Cambria Math" panose="02040503050406030204" pitchFamily="18" charset="0"/>
                      </a:rPr>
                      <m:t>𝐷𝐶</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𝐺</m:t>
                        </m:r>
                      </m:e>
                      <m:sub>
                        <m:r>
                          <a:rPr lang="en-US" i="1">
                            <a:solidFill>
                              <a:srgbClr val="000000"/>
                            </a:solidFill>
                            <a:latin typeface="Cambria Math" panose="02040503050406030204" pitchFamily="18" charset="0"/>
                          </a:rPr>
                          <m:t>𝑝</m:t>
                        </m:r>
                      </m:sub>
                    </m:sSub>
                    <m:r>
                      <a:rPr lang="en-US" i="1">
                        <a:solidFill>
                          <a:srgbClr val="000000"/>
                        </a:solidFill>
                        <a:latin typeface="Cambria Math" panose="02040503050406030204" pitchFamily="18" charset="0"/>
                      </a:rPr>
                      <m:t>=</m:t>
                    </m:r>
                    <m:nary>
                      <m:naryPr>
                        <m:chr m:val="∑"/>
                        <m:ctrlPr>
                          <a:rPr lang="en-US" b="0" i="1" smtClean="0">
                            <a:solidFill>
                              <a:srgbClr val="000000"/>
                            </a:solidFill>
                            <a:latin typeface="Cambria Math" panose="02040503050406030204" pitchFamily="18" charset="0"/>
                          </a:rPr>
                        </m:ctrlPr>
                      </m:naryPr>
                      <m:sub>
                        <m:r>
                          <a:rPr lang="en-US" b="0" i="1" smtClean="0">
                            <a:solidFill>
                              <a:srgbClr val="000000"/>
                            </a:solidFill>
                            <a:latin typeface="Cambria Math" panose="02040503050406030204" pitchFamily="18" charset="0"/>
                          </a:rPr>
                          <m:t>𝑖</m:t>
                        </m:r>
                        <m:r>
                          <a:rPr lang="en-US" b="0" i="1" smtClean="0">
                            <a:solidFill>
                              <a:srgbClr val="000000"/>
                            </a:solidFill>
                            <a:latin typeface="Cambria Math" panose="02040503050406030204" pitchFamily="18" charset="0"/>
                          </a:rPr>
                          <m:t>=1</m:t>
                        </m:r>
                      </m:sub>
                      <m:sup>
                        <m:r>
                          <a:rPr lang="en-US" b="0" i="1" smtClean="0">
                            <a:solidFill>
                              <a:srgbClr val="000000"/>
                            </a:solidFill>
                            <a:latin typeface="Cambria Math" panose="02040503050406030204" pitchFamily="18" charset="0"/>
                          </a:rPr>
                          <m:t>𝑝</m:t>
                        </m:r>
                      </m:sup>
                      <m:e>
                        <m:f>
                          <m:fPr>
                            <m:ctrlPr>
                              <a:rPr lang="en-US" b="0" i="1" smtClean="0">
                                <a:solidFill>
                                  <a:srgbClr val="000000"/>
                                </a:solidFill>
                                <a:latin typeface="Cambria Math" panose="02040503050406030204" pitchFamily="18" charset="0"/>
                              </a:rPr>
                            </m:ctrlPr>
                          </m:fPr>
                          <m:num>
                            <m:r>
                              <a:rPr lang="en-US" b="0" i="1" smtClean="0">
                                <a:solidFill>
                                  <a:srgbClr val="000000"/>
                                </a:solidFill>
                                <a:latin typeface="Cambria Math" panose="02040503050406030204" pitchFamily="18" charset="0"/>
                              </a:rPr>
                              <m:t>𝑟𝑒</m:t>
                            </m:r>
                            <m:sSub>
                              <m:sSubPr>
                                <m:ctrlPr>
                                  <a:rPr lang="en-US" b="0"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𝑙</m:t>
                                </m:r>
                              </m:e>
                              <m:sub>
                                <m:r>
                                  <a:rPr lang="en-US" b="0" i="1" smtClean="0">
                                    <a:solidFill>
                                      <a:srgbClr val="000000"/>
                                    </a:solidFill>
                                    <a:latin typeface="Cambria Math" panose="02040503050406030204" pitchFamily="18" charset="0"/>
                                  </a:rPr>
                                  <m:t>𝑖</m:t>
                                </m:r>
                              </m:sub>
                            </m:sSub>
                          </m:num>
                          <m:den>
                            <m:func>
                              <m:funcPr>
                                <m:ctrlPr>
                                  <a:rPr lang="en-US" b="0" i="1" smtClean="0">
                                    <a:solidFill>
                                      <a:srgbClr val="000000"/>
                                    </a:solidFill>
                                    <a:latin typeface="Cambria Math" panose="02040503050406030204" pitchFamily="18" charset="0"/>
                                  </a:rPr>
                                </m:ctrlPr>
                              </m:funcPr>
                              <m:fName>
                                <m:sSub>
                                  <m:sSubPr>
                                    <m:ctrlPr>
                                      <a:rPr lang="en-US" b="0" i="1" smtClean="0">
                                        <a:solidFill>
                                          <a:srgbClr val="000000"/>
                                        </a:solidFill>
                                        <a:latin typeface="Cambria Math" panose="02040503050406030204" pitchFamily="18" charset="0"/>
                                      </a:rPr>
                                    </m:ctrlPr>
                                  </m:sSubPr>
                                  <m:e>
                                    <m:r>
                                      <m:rPr>
                                        <m:sty m:val="p"/>
                                      </m:rPr>
                                      <a:rPr lang="en-US" b="0" i="0" smtClean="0">
                                        <a:solidFill>
                                          <a:srgbClr val="000000"/>
                                        </a:solidFill>
                                        <a:latin typeface="Cambria Math" panose="02040503050406030204" pitchFamily="18" charset="0"/>
                                      </a:rPr>
                                      <m:t>log</m:t>
                                    </m:r>
                                  </m:e>
                                  <m:sub>
                                    <m:r>
                                      <a:rPr lang="en-US" b="0" i="1" smtClean="0">
                                        <a:solidFill>
                                          <a:srgbClr val="000000"/>
                                        </a:solidFill>
                                        <a:latin typeface="Cambria Math" panose="02040503050406030204" pitchFamily="18" charset="0"/>
                                      </a:rPr>
                                      <m:t>2</m:t>
                                    </m:r>
                                  </m:sub>
                                </m:sSub>
                              </m:fName>
                              <m:e>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𝑖</m:t>
                                </m:r>
                                <m:r>
                                  <a:rPr lang="en-US" b="0" i="1" smtClean="0">
                                    <a:solidFill>
                                      <a:srgbClr val="000000"/>
                                    </a:solidFill>
                                    <a:latin typeface="Cambria Math" panose="02040503050406030204" pitchFamily="18" charset="0"/>
                                  </a:rPr>
                                  <m:t>+1)</m:t>
                                </m:r>
                              </m:e>
                            </m:func>
                          </m:den>
                        </m:f>
                        <m:r>
                          <a:rPr lang="en-US" b="0" i="1" smtClean="0">
                            <a:solidFill>
                              <a:srgbClr val="000000"/>
                            </a:solidFill>
                            <a:latin typeface="Cambria Math" panose="02040503050406030204" pitchFamily="18" charset="0"/>
                          </a:rPr>
                          <m:t>=</m:t>
                        </m:r>
                      </m:e>
                    </m:nary>
                    <m:r>
                      <a:rPr lang="en-US" i="1">
                        <a:solidFill>
                          <a:srgbClr val="000000"/>
                        </a:solidFill>
                        <a:latin typeface="Cambria Math" panose="02040503050406030204" pitchFamily="18" charset="0"/>
                      </a:rPr>
                      <m:t>𝑟𝑒</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𝑙</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m:t>
                    </m:r>
                    <m:nary>
                      <m:naryPr>
                        <m:chr m:val="∑"/>
                        <m:ctrlPr>
                          <a:rPr lang="en-US" b="0" i="1" smtClean="0">
                            <a:solidFill>
                              <a:srgbClr val="000000"/>
                            </a:solidFill>
                            <a:latin typeface="Cambria Math" panose="02040503050406030204" pitchFamily="18" charset="0"/>
                          </a:rPr>
                        </m:ctrlPr>
                      </m:naryPr>
                      <m:sub>
                        <m:r>
                          <a:rPr lang="en-US" b="0" i="1" smtClean="0">
                            <a:solidFill>
                              <a:srgbClr val="000000"/>
                            </a:solidFill>
                            <a:latin typeface="Cambria Math" panose="02040503050406030204" pitchFamily="18" charset="0"/>
                          </a:rPr>
                          <m:t>𝑖</m:t>
                        </m:r>
                        <m:r>
                          <a:rPr lang="en-US" b="0" i="1" smtClean="0">
                            <a:solidFill>
                              <a:srgbClr val="000000"/>
                            </a:solidFill>
                            <a:latin typeface="Cambria Math" panose="02040503050406030204" pitchFamily="18" charset="0"/>
                          </a:rPr>
                          <m:t>=2</m:t>
                        </m:r>
                      </m:sub>
                      <m:sup>
                        <m:r>
                          <a:rPr lang="en-US" b="0" i="1" smtClean="0">
                            <a:solidFill>
                              <a:srgbClr val="000000"/>
                            </a:solidFill>
                            <a:latin typeface="Cambria Math" panose="02040503050406030204" pitchFamily="18" charset="0"/>
                          </a:rPr>
                          <m:t>𝑝</m:t>
                        </m:r>
                      </m:sup>
                      <m:e>
                        <m:f>
                          <m:fPr>
                            <m:ctrlPr>
                              <a:rPr lang="en-US" b="0" i="1" smtClean="0">
                                <a:solidFill>
                                  <a:srgbClr val="000000"/>
                                </a:solidFill>
                                <a:latin typeface="Cambria Math" panose="02040503050406030204" pitchFamily="18" charset="0"/>
                              </a:rPr>
                            </m:ctrlPr>
                          </m:fPr>
                          <m:num>
                            <m:r>
                              <a:rPr lang="en-US" b="0" i="1" smtClean="0">
                                <a:solidFill>
                                  <a:srgbClr val="000000"/>
                                </a:solidFill>
                                <a:latin typeface="Cambria Math" panose="02040503050406030204" pitchFamily="18" charset="0"/>
                              </a:rPr>
                              <m:t>𝑟𝑒</m:t>
                            </m:r>
                            <m:sSub>
                              <m:sSubPr>
                                <m:ctrlPr>
                                  <a:rPr lang="en-US" b="0"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𝑙</m:t>
                                </m:r>
                              </m:e>
                              <m:sub>
                                <m:r>
                                  <a:rPr lang="en-US" b="0" i="1" smtClean="0">
                                    <a:solidFill>
                                      <a:srgbClr val="000000"/>
                                    </a:solidFill>
                                    <a:latin typeface="Cambria Math" panose="02040503050406030204" pitchFamily="18" charset="0"/>
                                  </a:rPr>
                                  <m:t>𝑖</m:t>
                                </m:r>
                              </m:sub>
                            </m:sSub>
                          </m:num>
                          <m:den>
                            <m:func>
                              <m:funcPr>
                                <m:ctrlPr>
                                  <a:rPr lang="en-US" b="0" i="1" smtClean="0">
                                    <a:solidFill>
                                      <a:srgbClr val="000000"/>
                                    </a:solidFill>
                                    <a:latin typeface="Cambria Math" panose="02040503050406030204" pitchFamily="18" charset="0"/>
                                  </a:rPr>
                                </m:ctrlPr>
                              </m:funcPr>
                              <m:fName>
                                <m:sSub>
                                  <m:sSubPr>
                                    <m:ctrlPr>
                                      <a:rPr lang="en-US" b="0" i="1" smtClean="0">
                                        <a:solidFill>
                                          <a:srgbClr val="000000"/>
                                        </a:solidFill>
                                        <a:latin typeface="Cambria Math" panose="02040503050406030204" pitchFamily="18" charset="0"/>
                                      </a:rPr>
                                    </m:ctrlPr>
                                  </m:sSubPr>
                                  <m:e>
                                    <m:r>
                                      <m:rPr>
                                        <m:sty m:val="p"/>
                                      </m:rPr>
                                      <a:rPr lang="en-US" b="0" i="0" smtClean="0">
                                        <a:solidFill>
                                          <a:srgbClr val="000000"/>
                                        </a:solidFill>
                                        <a:latin typeface="Cambria Math" panose="02040503050406030204" pitchFamily="18" charset="0"/>
                                      </a:rPr>
                                      <m:t>log</m:t>
                                    </m:r>
                                  </m:e>
                                  <m:sub>
                                    <m:r>
                                      <a:rPr lang="en-US" b="0" i="1" smtClean="0">
                                        <a:solidFill>
                                          <a:srgbClr val="000000"/>
                                        </a:solidFill>
                                        <a:latin typeface="Cambria Math" panose="02040503050406030204" pitchFamily="18" charset="0"/>
                                      </a:rPr>
                                      <m:t>2</m:t>
                                    </m:r>
                                  </m:sub>
                                </m:sSub>
                              </m:fName>
                              <m:e>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𝑖</m:t>
                                </m:r>
                                <m:r>
                                  <a:rPr lang="en-US" b="0" i="1" smtClean="0">
                                    <a:solidFill>
                                      <a:srgbClr val="000000"/>
                                    </a:solidFill>
                                    <a:latin typeface="Cambria Math" panose="02040503050406030204" pitchFamily="18" charset="0"/>
                                  </a:rPr>
                                  <m:t>+1)</m:t>
                                </m:r>
                              </m:e>
                            </m:func>
                          </m:den>
                        </m:f>
                      </m:e>
                    </m:nary>
                  </m:oMath>
                </a14:m>
                <a:endParaRPr lang="en-US" b="0" i="1" dirty="0">
                  <a:solidFill>
                    <a:srgbClr val="000000"/>
                  </a:solidFill>
                  <a:latin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r>
                      <a:rPr lang="en-US" sz="2000" i="1">
                        <a:solidFill>
                          <a:srgbClr val="000000"/>
                        </a:solidFill>
                        <a:latin typeface="Cambria Math" panose="02040503050406030204" pitchFamily="18" charset="0"/>
                      </a:rPr>
                      <m:t>𝑟𝑒</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𝑙</m:t>
                        </m:r>
                      </m:e>
                      <m:sub>
                        <m:r>
                          <a:rPr lang="en-US" sz="2000" i="1">
                            <a:solidFill>
                              <a:srgbClr val="000000"/>
                            </a:solidFill>
                            <a:latin typeface="Cambria Math" panose="02040503050406030204" pitchFamily="18" charset="0"/>
                          </a:rPr>
                          <m:t>𝑖</m:t>
                        </m:r>
                      </m:sub>
                    </m:sSub>
                    <m:r>
                      <a:rPr lang="en-US" sz="2000" i="1">
                        <a:solidFill>
                          <a:srgbClr val="000000"/>
                        </a:solidFill>
                        <a:latin typeface="Cambria Math" panose="02040503050406030204" pitchFamily="18" charset="0"/>
                      </a:rPr>
                      <m:t>:</m:t>
                    </m:r>
                    <m:r>
                      <m:rPr>
                        <m:nor/>
                      </m:rPr>
                      <a:rPr lang="en-US" sz="2000" i="0">
                        <a:solidFill>
                          <a:srgbClr val="000000"/>
                        </a:solidFill>
                        <a:latin typeface="Cambria Math" panose="02040503050406030204" pitchFamily="18" charset="0"/>
                      </a:rPr>
                      <m:t>relevance</m:t>
                    </m:r>
                    <m:r>
                      <m:rPr>
                        <m:nor/>
                      </m:rPr>
                      <a:rPr lang="en-US" sz="2000" i="0">
                        <a:solidFill>
                          <a:srgbClr val="000000"/>
                        </a:solidFill>
                        <a:latin typeface="Cambria Math" panose="02040503050406030204" pitchFamily="18" charset="0"/>
                      </a:rPr>
                      <m:t> </m:t>
                    </m:r>
                    <m:r>
                      <m:rPr>
                        <m:nor/>
                      </m:rPr>
                      <a:rPr lang="en-US" sz="2000" b="0" i="0" smtClean="0">
                        <a:solidFill>
                          <a:srgbClr val="000000"/>
                        </a:solidFill>
                        <a:latin typeface="Cambria Math" panose="02040503050406030204" pitchFamily="18" charset="0"/>
                      </a:rPr>
                      <m:t>score</m:t>
                    </m:r>
                    <m:r>
                      <m:rPr>
                        <m:nor/>
                      </m:rPr>
                      <a:rPr lang="en-US" sz="2000" i="0">
                        <a:solidFill>
                          <a:srgbClr val="000000"/>
                        </a:solidFill>
                        <a:latin typeface="Cambria Math" panose="02040503050406030204" pitchFamily="18" charset="0"/>
                      </a:rPr>
                      <m:t> </m:t>
                    </m:r>
                    <m:d>
                      <m:dPr>
                        <m:ctrlPr>
                          <a:rPr lang="en-US" sz="2000" i="1">
                            <a:solidFill>
                              <a:srgbClr val="000000"/>
                            </a:solidFill>
                            <a:latin typeface="Cambria Math" panose="02040503050406030204" pitchFamily="18" charset="0"/>
                          </a:rPr>
                        </m:ctrlPr>
                      </m:dPr>
                      <m:e>
                        <m:r>
                          <m:rPr>
                            <m:nor/>
                          </m:rPr>
                          <a:rPr lang="en-US" sz="2000" i="0">
                            <a:solidFill>
                              <a:srgbClr val="000000"/>
                            </a:solidFill>
                            <a:latin typeface="Cambria Math" panose="02040503050406030204" pitchFamily="18" charset="0"/>
                          </a:rPr>
                          <m:t>e</m:t>
                        </m:r>
                        <m:r>
                          <m:rPr>
                            <m:nor/>
                          </m:rPr>
                          <a:rPr lang="en-US" sz="2000" i="0">
                            <a:solidFill>
                              <a:srgbClr val="000000"/>
                            </a:solidFill>
                            <a:latin typeface="Cambria Math" panose="02040503050406030204" pitchFamily="18" charset="0"/>
                          </a:rPr>
                          <m:t>.</m:t>
                        </m:r>
                        <m:r>
                          <m:rPr>
                            <m:nor/>
                          </m:rPr>
                          <a:rPr lang="en-US" sz="2000" i="0">
                            <a:solidFill>
                              <a:srgbClr val="000000"/>
                            </a:solidFill>
                            <a:latin typeface="Cambria Math" panose="02040503050406030204" pitchFamily="18" charset="0"/>
                          </a:rPr>
                          <m:t>g</m:t>
                        </m:r>
                        <m:r>
                          <m:rPr>
                            <m:nor/>
                          </m:rPr>
                          <a:rPr lang="en-US" sz="2000" i="0">
                            <a:solidFill>
                              <a:srgbClr val="000000"/>
                            </a:solidFill>
                            <a:latin typeface="Cambria Math" panose="02040503050406030204" pitchFamily="18" charset="0"/>
                          </a:rPr>
                          <m:t>., 0..3</m:t>
                        </m:r>
                      </m:e>
                    </m:d>
                    <m:r>
                      <m:rPr>
                        <m:nor/>
                      </m:rPr>
                      <a:rPr lang="en-US" sz="2000" i="0">
                        <a:solidFill>
                          <a:srgbClr val="000000"/>
                        </a:solidFill>
                        <a:latin typeface="Cambria Math" panose="02040503050406030204" pitchFamily="18" charset="0"/>
                      </a:rPr>
                      <m:t> </m:t>
                    </m:r>
                    <m:r>
                      <m:rPr>
                        <m:nor/>
                      </m:rPr>
                      <a:rPr lang="en-US" sz="2000" i="0">
                        <a:solidFill>
                          <a:srgbClr val="000000"/>
                        </a:solidFill>
                        <a:latin typeface="Cambria Math" panose="02040503050406030204" pitchFamily="18" charset="0"/>
                      </a:rPr>
                      <m:t>of</m:t>
                    </m:r>
                    <m:r>
                      <m:rPr>
                        <m:nor/>
                      </m:rPr>
                      <a:rPr lang="en-US" sz="2000" i="0">
                        <a:solidFill>
                          <a:srgbClr val="000000"/>
                        </a:solidFill>
                        <a:latin typeface="Cambria Math" panose="02040503050406030204" pitchFamily="18" charset="0"/>
                      </a:rPr>
                      <m:t> </m:t>
                    </m:r>
                    <m:r>
                      <m:rPr>
                        <m:nor/>
                      </m:rPr>
                      <a:rPr lang="en-US" sz="2000" i="0">
                        <a:solidFill>
                          <a:srgbClr val="000000"/>
                        </a:solidFill>
                        <a:latin typeface="Cambria Math" panose="02040503050406030204" pitchFamily="18" charset="0"/>
                      </a:rPr>
                      <m:t>the</m:t>
                    </m:r>
                    <m:r>
                      <m:rPr>
                        <m:nor/>
                      </m:rPr>
                      <a:rPr lang="en-US" sz="2000" i="0">
                        <a:solidFill>
                          <a:srgbClr val="000000"/>
                        </a:solidFill>
                        <a:latin typeface="Cambria Math" panose="02040503050406030204" pitchFamily="18" charset="0"/>
                      </a:rPr>
                      <m:t> </m:t>
                    </m:r>
                    <m:r>
                      <m:rPr>
                        <m:nor/>
                      </m:rPr>
                      <a:rPr lang="en-US" sz="2000" i="0">
                        <a:solidFill>
                          <a:srgbClr val="000000"/>
                        </a:solidFill>
                        <a:latin typeface="Cambria Math" panose="02040503050406030204" pitchFamily="18" charset="0"/>
                      </a:rPr>
                      <m:t>document</m:t>
                    </m:r>
                    <m:r>
                      <m:rPr>
                        <m:nor/>
                      </m:rPr>
                      <a:rPr lang="en-US" sz="2000" i="0">
                        <a:solidFill>
                          <a:srgbClr val="000000"/>
                        </a:solidFill>
                        <a:latin typeface="Cambria Math" panose="02040503050406030204" pitchFamily="18" charset="0"/>
                      </a:rPr>
                      <m:t> </m:t>
                    </m:r>
                    <m:r>
                      <m:rPr>
                        <m:nor/>
                      </m:rPr>
                      <a:rPr lang="en-US" sz="2000" i="0">
                        <a:solidFill>
                          <a:srgbClr val="000000"/>
                        </a:solidFill>
                        <a:latin typeface="Cambria Math" panose="02040503050406030204" pitchFamily="18" charset="0"/>
                      </a:rPr>
                      <m:t>at</m:t>
                    </m:r>
                    <m:r>
                      <m:rPr>
                        <m:nor/>
                      </m:rPr>
                      <a:rPr lang="en-US" sz="2000" i="0">
                        <a:solidFill>
                          <a:srgbClr val="000000"/>
                        </a:solidFill>
                        <a:latin typeface="Cambria Math" panose="02040503050406030204" pitchFamily="18" charset="0"/>
                      </a:rPr>
                      <m:t> </m:t>
                    </m:r>
                    <m:r>
                      <m:rPr>
                        <m:nor/>
                      </m:rPr>
                      <a:rPr lang="en-US" sz="2000" i="0">
                        <a:solidFill>
                          <a:srgbClr val="000000"/>
                        </a:solidFill>
                        <a:latin typeface="Cambria Math" panose="02040503050406030204" pitchFamily="18" charset="0"/>
                      </a:rPr>
                      <m:t>rank</m:t>
                    </m:r>
                    <m:r>
                      <m:rPr>
                        <m:nor/>
                      </m:rP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𝑖</m:t>
                    </m:r>
                  </m:oMath>
                </a14:m>
                <a:endParaRPr lang="en-US" sz="2000" i="1" dirty="0">
                  <a:solidFill>
                    <a:srgbClr val="000000"/>
                  </a:solidFill>
                  <a:latin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r>
                      <a:rPr lang="en-US" sz="2000" i="1">
                        <a:solidFill>
                          <a:srgbClr val="000000"/>
                        </a:solidFill>
                        <a:latin typeface="Cambria Math" panose="02040503050406030204" pitchFamily="18" charset="0"/>
                      </a:rPr>
                      <m:t>𝑝</m:t>
                    </m:r>
                    <m:r>
                      <m:rPr>
                        <m:nor/>
                      </m:rPr>
                      <a:rPr lang="en-US" sz="2000" b="0" i="0" smtClean="0">
                        <a:solidFill>
                          <a:srgbClr val="000000"/>
                        </a:solidFill>
                        <a:latin typeface="Cambria Math" panose="02040503050406030204" pitchFamily="18" charset="0"/>
                      </a:rPr>
                      <m:t>:</m:t>
                    </m:r>
                    <m:r>
                      <m:rPr>
                        <m:nor/>
                      </m:rPr>
                      <a:rPr lang="en-US" sz="2000" i="0">
                        <a:solidFill>
                          <a:srgbClr val="000000"/>
                        </a:solidFill>
                        <a:latin typeface="Cambria Math" panose="02040503050406030204" pitchFamily="18" charset="0"/>
                      </a:rPr>
                      <m:t> </m:t>
                    </m:r>
                    <m:r>
                      <m:rPr>
                        <m:nor/>
                      </m:rPr>
                      <a:rPr lang="en-US" sz="2000" i="0">
                        <a:solidFill>
                          <a:srgbClr val="000000"/>
                        </a:solidFill>
                        <a:latin typeface="Cambria Math" panose="02040503050406030204" pitchFamily="18" charset="0"/>
                      </a:rPr>
                      <m:t>the</m:t>
                    </m:r>
                    <m:r>
                      <m:rPr>
                        <m:nor/>
                      </m:rPr>
                      <a:rPr lang="en-US" sz="2000" i="0">
                        <a:solidFill>
                          <a:srgbClr val="000000"/>
                        </a:solidFill>
                        <a:latin typeface="Cambria Math" panose="02040503050406030204" pitchFamily="18" charset="0"/>
                      </a:rPr>
                      <m:t> </m:t>
                    </m:r>
                    <m:r>
                      <m:rPr>
                        <m:nor/>
                      </m:rPr>
                      <a:rPr lang="en-US" sz="2000" i="0">
                        <a:solidFill>
                          <a:srgbClr val="000000"/>
                        </a:solidFill>
                        <a:latin typeface="Cambria Math" panose="02040503050406030204" pitchFamily="18" charset="0"/>
                      </a:rPr>
                      <m:t>rank</m:t>
                    </m:r>
                  </m:oMath>
                </a14:m>
                <a:r>
                  <a:rPr lang="en-US" sz="2000" i="0" dirty="0">
                    <a:solidFill>
                      <a:srgbClr val="000000"/>
                    </a:solidFill>
                    <a:latin typeface="Cambria Math" panose="02040503050406030204" pitchFamily="18" charset="0"/>
                  </a:rPr>
                  <a:t> at which DCG (or NDCG) is computer</a:t>
                </a:r>
                <a:endParaRPr lang="en-US" sz="2000" dirty="0">
                  <a:solidFill>
                    <a:srgbClr val="000000"/>
                  </a:solidFill>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r>
                      <a:rPr lang="en-US" i="1">
                        <a:solidFill>
                          <a:srgbClr val="000000"/>
                        </a:solidFill>
                        <a:latin typeface="Cambria Math" panose="02040503050406030204" pitchFamily="18" charset="0"/>
                      </a:rPr>
                      <m:t>𝑛𝐷𝐶</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𝐺</m:t>
                        </m:r>
                      </m:e>
                      <m:sub>
                        <m:r>
                          <a:rPr lang="en-US" i="1">
                            <a:solidFill>
                              <a:srgbClr val="000000"/>
                            </a:solidFill>
                            <a:latin typeface="Cambria Math" panose="02040503050406030204" pitchFamily="18" charset="0"/>
                          </a:rPr>
                          <m:t>𝑝</m:t>
                        </m:r>
                      </m:sub>
                    </m:sSub>
                    <m:r>
                      <a:rPr lang="en-US" b="0" i="1" smtClean="0">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𝐷𝐶</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𝐺</m:t>
                            </m:r>
                          </m:e>
                          <m:sub>
                            <m:r>
                              <a:rPr lang="en-US" i="1">
                                <a:solidFill>
                                  <a:srgbClr val="000000"/>
                                </a:solidFill>
                                <a:latin typeface="Cambria Math" panose="02040503050406030204" pitchFamily="18" charset="0"/>
                              </a:rPr>
                              <m:t>𝑝</m:t>
                            </m:r>
                          </m:sub>
                        </m:sSub>
                      </m:num>
                      <m:den>
                        <m:r>
                          <a:rPr lang="en-US" i="1">
                            <a:solidFill>
                              <a:srgbClr val="000000"/>
                            </a:solidFill>
                            <a:latin typeface="Cambria Math" panose="02040503050406030204" pitchFamily="18" charset="0"/>
                          </a:rPr>
                          <m:t>𝐼𝐷𝐶</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𝐺</m:t>
                            </m:r>
                          </m:e>
                          <m:sub>
                            <m:r>
                              <a:rPr lang="en-US" i="1">
                                <a:solidFill>
                                  <a:srgbClr val="000000"/>
                                </a:solidFill>
                                <a:latin typeface="Cambria Math" panose="02040503050406030204" pitchFamily="18" charset="0"/>
                              </a:rPr>
                              <m:t>𝑝</m:t>
                            </m:r>
                          </m:sub>
                        </m:sSub>
                      </m:den>
                    </m:f>
                  </m:oMath>
                </a14:m>
                <a:endParaRPr lang="en-US" sz="2800" i="1" dirty="0">
                  <a:solidFill>
                    <a:srgbClr val="000000"/>
                  </a:solidFill>
                  <a:latin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r>
                      <a:rPr lang="en-US" sz="2000" i="1">
                        <a:solidFill>
                          <a:srgbClr val="000000"/>
                        </a:solidFill>
                        <a:latin typeface="Cambria Math" panose="02040503050406030204" pitchFamily="18" charset="0"/>
                      </a:rPr>
                      <m:t>𝐼𝐷𝐶</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𝐺</m:t>
                        </m:r>
                      </m:e>
                      <m:sub>
                        <m:r>
                          <a:rPr lang="en-US" sz="2000" i="1">
                            <a:solidFill>
                              <a:srgbClr val="000000"/>
                            </a:solidFill>
                            <a:latin typeface="Cambria Math" panose="02040503050406030204" pitchFamily="18" charset="0"/>
                          </a:rPr>
                          <m:t>𝑝</m:t>
                        </m:r>
                      </m:sub>
                    </m:sSub>
                    <m:r>
                      <a:rPr lang="en-US" sz="2000" i="1">
                        <a:solidFill>
                          <a:srgbClr val="000000"/>
                        </a:solidFill>
                        <a:latin typeface="Cambria Math" panose="02040503050406030204" pitchFamily="18" charset="0"/>
                      </a:rPr>
                      <m:t>:</m:t>
                    </m:r>
                    <m:r>
                      <m:rPr>
                        <m:nor/>
                      </m:rPr>
                      <a:rPr lang="en-US" sz="2000" i="0">
                        <a:solidFill>
                          <a:srgbClr val="000000"/>
                        </a:solidFill>
                        <a:latin typeface="Cambria Math" panose="02040503050406030204" pitchFamily="18" charset="0"/>
                      </a:rPr>
                      <m:t> </m:t>
                    </m:r>
                    <m:r>
                      <m:rPr>
                        <m:nor/>
                      </m:rPr>
                      <a:rPr lang="en-US" sz="2000" i="0">
                        <a:solidFill>
                          <a:srgbClr val="000000"/>
                        </a:solidFill>
                        <a:latin typeface="Cambria Math" panose="02040503050406030204" pitchFamily="18" charset="0"/>
                      </a:rPr>
                      <m:t>Ideal</m:t>
                    </m:r>
                    <m:r>
                      <m:rPr>
                        <m:nor/>
                      </m:rP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𝐷𝐶𝐺</m:t>
                    </m:r>
                    <m:r>
                      <m:rPr>
                        <m:nor/>
                      </m:rPr>
                      <a:rPr lang="en-US" sz="2000" i="0">
                        <a:solidFill>
                          <a:srgbClr val="000000"/>
                        </a:solidFill>
                        <a:latin typeface="Cambria Math" panose="02040503050406030204" pitchFamily="18" charset="0"/>
                      </a:rPr>
                      <m:t> </m:t>
                    </m:r>
                    <m:r>
                      <m:rPr>
                        <m:nor/>
                      </m:rPr>
                      <a:rPr lang="en-US" sz="2000" i="0">
                        <a:solidFill>
                          <a:srgbClr val="000000"/>
                        </a:solidFill>
                        <a:latin typeface="Cambria Math" panose="02040503050406030204" pitchFamily="18" charset="0"/>
                      </a:rPr>
                      <m:t>at</m:t>
                    </m:r>
                    <m:r>
                      <m:rPr>
                        <m:nor/>
                      </m:rPr>
                      <a:rPr lang="en-US" sz="2000" i="0">
                        <a:solidFill>
                          <a:srgbClr val="000000"/>
                        </a:solidFill>
                        <a:latin typeface="Cambria Math" panose="02040503050406030204" pitchFamily="18" charset="0"/>
                      </a:rPr>
                      <m:t> </m:t>
                    </m:r>
                    <m:r>
                      <m:rPr>
                        <m:nor/>
                      </m:rPr>
                      <a:rPr lang="en-US" sz="2000" b="0" i="0" smtClean="0">
                        <a:solidFill>
                          <a:srgbClr val="000000"/>
                        </a:solidFill>
                        <a:latin typeface="Cambria Math" panose="02040503050406030204" pitchFamily="18" charset="0"/>
                      </a:rPr>
                      <m:t>rank</m:t>
                    </m:r>
                    <m:r>
                      <m:rPr>
                        <m:nor/>
                      </m:rP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𝑝</m:t>
                    </m:r>
                    <m:r>
                      <m:rPr>
                        <m:nor/>
                      </m:rPr>
                      <a:rPr lang="en-US" sz="2000" b="0" i="0" smtClean="0">
                        <a:solidFill>
                          <a:srgbClr val="000000"/>
                        </a:solidFill>
                        <a:latin typeface="Cambria Math" panose="02040503050406030204" pitchFamily="18" charset="0"/>
                      </a:rPr>
                      <m:t>, </m:t>
                    </m:r>
                    <m:r>
                      <m:rPr>
                        <m:nor/>
                      </m:rPr>
                      <a:rPr lang="en-US" sz="2000" b="0" i="0" smtClean="0">
                        <a:solidFill>
                          <a:srgbClr val="000000"/>
                        </a:solidFill>
                        <a:latin typeface="Cambria Math" panose="02040503050406030204" pitchFamily="18" charset="0"/>
                      </a:rPr>
                      <m:t>i</m:t>
                    </m:r>
                    <m:r>
                      <m:rPr>
                        <m:nor/>
                      </m:rPr>
                      <a:rPr lang="en-US" sz="2000" b="0" i="0" smtClean="0">
                        <a:solidFill>
                          <a:srgbClr val="000000"/>
                        </a:solidFill>
                        <a:latin typeface="Cambria Math" panose="02040503050406030204" pitchFamily="18" charset="0"/>
                      </a:rPr>
                      <m:t>.</m:t>
                    </m:r>
                    <m:r>
                      <m:rPr>
                        <m:nor/>
                      </m:rPr>
                      <a:rPr lang="en-US" sz="2000" b="0" i="0" smtClean="0">
                        <a:solidFill>
                          <a:srgbClr val="000000"/>
                        </a:solidFill>
                        <a:latin typeface="Cambria Math" panose="02040503050406030204" pitchFamily="18" charset="0"/>
                      </a:rPr>
                      <m:t>e</m:t>
                    </m:r>
                    <m:r>
                      <m:rPr>
                        <m:nor/>
                      </m:rPr>
                      <a:rPr lang="en-US" sz="2000" b="0" i="0" smtClean="0">
                        <a:solidFill>
                          <a:srgbClr val="000000"/>
                        </a:solidFill>
                        <a:latin typeface="Cambria Math" panose="02040503050406030204" pitchFamily="18" charset="0"/>
                      </a:rPr>
                      <m:t>., </m:t>
                    </m:r>
                    <m:r>
                      <m:rPr>
                        <m:nor/>
                      </m:rPr>
                      <a:rPr lang="en-US" sz="2000" i="0">
                        <a:solidFill>
                          <a:srgbClr val="000000"/>
                        </a:solidFill>
                        <a:latin typeface="Cambria Math" panose="02040503050406030204" pitchFamily="18" charset="0"/>
                      </a:rPr>
                      <m:t>results</m:t>
                    </m:r>
                    <m:r>
                      <m:rPr>
                        <m:nor/>
                      </m:rPr>
                      <a:rPr lang="en-US" sz="2000" i="0">
                        <a:solidFill>
                          <a:srgbClr val="000000"/>
                        </a:solidFill>
                        <a:latin typeface="Cambria Math" panose="02040503050406030204" pitchFamily="18" charset="0"/>
                      </a:rPr>
                      <m:t> </m:t>
                    </m:r>
                    <m:r>
                      <m:rPr>
                        <m:nor/>
                      </m:rPr>
                      <a:rPr lang="en-US" sz="2000" i="0">
                        <a:solidFill>
                          <a:srgbClr val="000000"/>
                        </a:solidFill>
                        <a:latin typeface="Cambria Math" panose="02040503050406030204" pitchFamily="18" charset="0"/>
                      </a:rPr>
                      <m:t>sorted</m:t>
                    </m:r>
                    <m:r>
                      <m:rPr>
                        <m:nor/>
                      </m:rPr>
                      <a:rPr lang="en-US" sz="2000" i="0">
                        <a:solidFill>
                          <a:srgbClr val="000000"/>
                        </a:solidFill>
                        <a:latin typeface="Cambria Math" panose="02040503050406030204" pitchFamily="18" charset="0"/>
                      </a:rPr>
                      <m:t> </m:t>
                    </m:r>
                    <m:r>
                      <m:rPr>
                        <m:nor/>
                      </m:rPr>
                      <a:rPr lang="en-US" sz="2000" i="0">
                        <a:solidFill>
                          <a:srgbClr val="000000"/>
                        </a:solidFill>
                        <a:latin typeface="Cambria Math" panose="02040503050406030204" pitchFamily="18" charset="0"/>
                      </a:rPr>
                      <m:t>by</m:t>
                    </m:r>
                    <m:r>
                      <m:rPr>
                        <m:nor/>
                      </m:rPr>
                      <a:rPr lang="en-US" sz="2000" i="0">
                        <a:solidFill>
                          <a:srgbClr val="000000"/>
                        </a:solidFill>
                        <a:latin typeface="Cambria Math" panose="02040503050406030204" pitchFamily="18" charset="0"/>
                      </a:rPr>
                      <m:t> </m:t>
                    </m:r>
                    <m:r>
                      <m:rPr>
                        <m:nor/>
                      </m:rPr>
                      <a:rPr lang="en-US" sz="2000" i="0">
                        <a:solidFill>
                          <a:srgbClr val="000000"/>
                        </a:solidFill>
                        <a:latin typeface="Cambria Math" panose="02040503050406030204" pitchFamily="18" charset="0"/>
                      </a:rPr>
                      <m:t>relevance</m:t>
                    </m:r>
                    <m:r>
                      <m:rPr>
                        <m:nor/>
                      </m:rPr>
                      <a:rPr lang="en-US" sz="2000" i="0">
                        <a:solidFill>
                          <a:srgbClr val="000000"/>
                        </a:solidFill>
                        <a:latin typeface="Cambria Math" panose="02040503050406030204" pitchFamily="18" charset="0"/>
                      </a:rPr>
                      <m:t> </m:t>
                    </m:r>
                    <m:r>
                      <m:rPr>
                        <m:nor/>
                      </m:rPr>
                      <a:rPr lang="en-US" sz="2000" b="0" i="0" smtClean="0">
                        <a:solidFill>
                          <a:srgbClr val="000000"/>
                        </a:solidFill>
                        <a:latin typeface="Cambria Math" panose="02040503050406030204" pitchFamily="18" charset="0"/>
                      </a:rPr>
                      <m:t>score</m:t>
                    </m:r>
                  </m:oMath>
                </a14:m>
                <a:endParaRPr lang="en-US" sz="2000" b="0" i="0" dirty="0">
                  <a:solidFill>
                    <a:srgbClr val="000000"/>
                  </a:solidFill>
                  <a:latin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r>
                      <a:rPr lang="en-US" sz="2000" i="1">
                        <a:solidFill>
                          <a:srgbClr val="000000"/>
                        </a:solidFill>
                        <a:latin typeface="Cambria Math" panose="02040503050406030204" pitchFamily="18" charset="0"/>
                      </a:rPr>
                      <m:t>𝑛𝐷𝐶𝐺</m:t>
                    </m:r>
                    <m:r>
                      <m:rPr>
                        <m:nor/>
                      </m:rPr>
                      <a:rPr lang="en-US" sz="2000" i="0">
                        <a:solidFill>
                          <a:srgbClr val="000000"/>
                        </a:solidFill>
                        <a:latin typeface="Cambria Math" panose="02040503050406030204" pitchFamily="18" charset="0"/>
                      </a:rPr>
                      <m:t> </m:t>
                    </m:r>
                    <m:r>
                      <m:rPr>
                        <m:nor/>
                      </m:rPr>
                      <a:rPr lang="en-US" sz="2000" i="0">
                        <a:solidFill>
                          <a:srgbClr val="000000"/>
                        </a:solidFill>
                        <a:latin typeface="Cambria Math" panose="02040503050406030204" pitchFamily="18" charset="0"/>
                      </a:rPr>
                      <m:t>ranges</m:t>
                    </m:r>
                    <m:r>
                      <m:rPr>
                        <m:nor/>
                      </m:rPr>
                      <a:rPr lang="en-US" sz="2000" i="0">
                        <a:solidFill>
                          <a:srgbClr val="000000"/>
                        </a:solidFill>
                        <a:latin typeface="Cambria Math" panose="02040503050406030204" pitchFamily="18" charset="0"/>
                      </a:rPr>
                      <m:t> </m:t>
                    </m:r>
                    <m:r>
                      <m:rPr>
                        <m:nor/>
                      </m:rPr>
                      <a:rPr lang="en-US" sz="2000" i="0">
                        <a:solidFill>
                          <a:srgbClr val="000000"/>
                        </a:solidFill>
                        <a:latin typeface="Cambria Math" panose="02040503050406030204" pitchFamily="18" charset="0"/>
                      </a:rPr>
                      <m:t>from</m:t>
                    </m:r>
                    <m:r>
                      <m:rPr>
                        <m:nor/>
                      </m:rP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0</m:t>
                    </m:r>
                    <m:r>
                      <m:rPr>
                        <m:nor/>
                      </m:rPr>
                      <a:rPr lang="en-US" sz="2000" i="0">
                        <a:solidFill>
                          <a:srgbClr val="000000"/>
                        </a:solidFill>
                        <a:latin typeface="Cambria Math" panose="02040503050406030204" pitchFamily="18" charset="0"/>
                      </a:rPr>
                      <m:t> </m:t>
                    </m:r>
                    <m:r>
                      <m:rPr>
                        <m:nor/>
                      </m:rPr>
                      <a:rPr lang="en-US" sz="2000" i="0">
                        <a:solidFill>
                          <a:srgbClr val="000000"/>
                        </a:solidFill>
                        <a:latin typeface="Cambria Math" panose="02040503050406030204" pitchFamily="18" charset="0"/>
                      </a:rPr>
                      <m:t>to</m:t>
                    </m:r>
                    <m:r>
                      <m:rPr>
                        <m:nor/>
                      </m:rP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1.0</m:t>
                    </m:r>
                  </m:oMath>
                </a14:m>
                <a:endParaRPr lang="en-US" sz="2000" dirty="0"/>
              </a:p>
            </p:txBody>
          </p:sp>
        </mc:Choice>
        <mc:Fallback xmlns="">
          <p:sp>
            <p:nvSpPr>
              <p:cNvPr id="36869" name="Object 6"/>
              <p:cNvSpPr txBox="1">
                <a:spLocks noRot="1" noChangeAspect="1" noMove="1" noResize="1" noEditPoints="1" noAdjustHandles="1" noChangeArrowheads="1" noChangeShapeType="1" noTextEdit="1"/>
              </p:cNvSpPr>
              <p:nvPr/>
            </p:nvSpPr>
            <p:spPr bwMode="auto">
              <a:xfrm>
                <a:off x="568962" y="3426460"/>
                <a:ext cx="8305799" cy="2632508"/>
              </a:xfrm>
              <a:prstGeom prst="rect">
                <a:avLst/>
              </a:prstGeom>
              <a:blipFill>
                <a:blip r:embed="rId2"/>
                <a:stretch>
                  <a:fillRect/>
                </a:stretch>
              </a:blipFill>
              <a:ln>
                <a:noFill/>
              </a:ln>
              <a:effectLst/>
              <a:extLst/>
            </p:spPr>
            <p:txBody>
              <a:bodyPr/>
              <a:lstStyle/>
              <a:p>
                <a:r>
                  <a:rPr lang="en-US">
                    <a:noFill/>
                  </a:rPr>
                  <a:t> </a:t>
                </a:r>
              </a:p>
            </p:txBody>
          </p:sp>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txBox="1">
            <a:spLocks noGrp="1"/>
          </p:cNvSpPr>
          <p:nvPr/>
        </p:nvSpPr>
        <p:spPr bwMode="auto">
          <a:xfrm>
            <a:off x="457200" y="6248400"/>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1400" b="1">
                <a:solidFill>
                  <a:schemeClr val="accent2"/>
                </a:solidFill>
              </a:rPr>
              <a:t>Dik Lun LEE                                              Department of Computer Science, HKUST                        Slide </a:t>
            </a:r>
            <a:fld id="{5D28C864-AFB0-413A-8A1A-6934C6367698}" type="slidenum">
              <a:rPr lang="en-US" altLang="zh-TW" sz="1400" b="1">
                <a:solidFill>
                  <a:schemeClr val="accent2"/>
                </a:solidFill>
              </a:rPr>
              <a:pPr algn="ctr" eaLnBrk="1" hangingPunct="1">
                <a:spcBef>
                  <a:spcPct val="0"/>
                </a:spcBef>
                <a:buFontTx/>
                <a:buNone/>
              </a:pPr>
              <a:t>32</a:t>
            </a:fld>
            <a:endParaRPr lang="en-US" altLang="zh-TW" sz="1400" b="1">
              <a:solidFill>
                <a:schemeClr val="accent2"/>
              </a:solidFill>
            </a:endParaRPr>
          </a:p>
        </p:txBody>
      </p:sp>
      <p:sp>
        <p:nvSpPr>
          <p:cNvPr id="37891" name="Rectangle 2"/>
          <p:cNvSpPr>
            <a:spLocks noGrp="1" noChangeArrowheads="1"/>
          </p:cNvSpPr>
          <p:nvPr>
            <p:ph type="title" idx="4294967295"/>
          </p:nvPr>
        </p:nvSpPr>
        <p:spPr/>
        <p:txBody>
          <a:bodyPr/>
          <a:lstStyle/>
          <a:p>
            <a:pPr eaLnBrk="1" hangingPunct="1"/>
            <a:r>
              <a:rPr lang="en-US" altLang="zh-TW" dirty="0"/>
              <a:t>Example on Computing NDCG </a:t>
            </a:r>
            <a:r>
              <a:rPr lang="en-US" altLang="zh-TW" sz="2400" dirty="0"/>
              <a:t>[Wikipedia]</a:t>
            </a:r>
            <a:endParaRPr lang="en-US" altLang="zh-TW" dirty="0"/>
          </a:p>
        </p:txBody>
      </p:sp>
      <mc:AlternateContent xmlns:mc="http://schemas.openxmlformats.org/markup-compatibility/2006" xmlns:a14="http://schemas.microsoft.com/office/drawing/2010/main">
        <mc:Choice Requires="a14">
          <p:sp>
            <p:nvSpPr>
              <p:cNvPr id="37892" name="Rectangle 3"/>
              <p:cNvSpPr>
                <a:spLocks noGrp="1" noChangeArrowheads="1"/>
              </p:cNvSpPr>
              <p:nvPr>
                <p:ph type="body" idx="4294967295"/>
              </p:nvPr>
            </p:nvSpPr>
            <p:spPr>
              <a:xfrm>
                <a:off x="495300" y="2753360"/>
                <a:ext cx="8305800" cy="2560320"/>
              </a:xfrm>
            </p:spPr>
            <p:txBody>
              <a:bodyPr/>
              <a:lstStyle/>
              <a:p>
                <a:pPr marL="457200" lvl="1" indent="-346075" eaLnBrk="1" hangingPunct="1">
                  <a:buFontTx/>
                  <a:buChar char="•"/>
                </a:pPr>
                <a14:m>
                  <m:oMath xmlns:m="http://schemas.openxmlformats.org/officeDocument/2006/math">
                    <m:r>
                      <a:rPr lang="en-US" altLang="zh-TW" sz="2400" b="0" i="1" smtClean="0">
                        <a:solidFill>
                          <a:srgbClr val="000000"/>
                        </a:solidFill>
                        <a:latin typeface="Cambria Math" panose="02040503050406030204" pitchFamily="18" charset="0"/>
                      </a:rPr>
                      <m:t>𝐶</m:t>
                    </m:r>
                    <m:sSub>
                      <m:sSubPr>
                        <m:ctrlPr>
                          <a:rPr lang="en-US" altLang="zh-TW" sz="2400" b="0" i="1" smtClean="0">
                            <a:solidFill>
                              <a:srgbClr val="000000"/>
                            </a:solidFill>
                            <a:latin typeface="Cambria Math" panose="02040503050406030204" pitchFamily="18" charset="0"/>
                          </a:rPr>
                        </m:ctrlPr>
                      </m:sSubPr>
                      <m:e>
                        <m:r>
                          <a:rPr lang="en-US" altLang="zh-TW" sz="2400" b="0" i="1" smtClean="0">
                            <a:solidFill>
                              <a:srgbClr val="000000"/>
                            </a:solidFill>
                            <a:latin typeface="Cambria Math" panose="02040503050406030204" pitchFamily="18" charset="0"/>
                          </a:rPr>
                          <m:t>𝐺</m:t>
                        </m:r>
                      </m:e>
                      <m:sub>
                        <m:r>
                          <a:rPr lang="en-US" altLang="zh-TW" sz="2400" b="0" i="1" smtClean="0">
                            <a:solidFill>
                              <a:srgbClr val="000000"/>
                            </a:solidFill>
                            <a:latin typeface="Cambria Math" panose="02040503050406030204" pitchFamily="18" charset="0"/>
                          </a:rPr>
                          <m:t>6</m:t>
                        </m:r>
                      </m:sub>
                    </m:sSub>
                    <m:r>
                      <a:rPr lang="en-US" altLang="zh-TW" sz="2400" b="0" i="1" smtClean="0">
                        <a:solidFill>
                          <a:srgbClr val="000000"/>
                        </a:solidFill>
                        <a:latin typeface="Cambria Math" panose="02040503050406030204" pitchFamily="18" charset="0"/>
                      </a:rPr>
                      <m:t>=</m:t>
                    </m:r>
                    <m:nary>
                      <m:naryPr>
                        <m:chr m:val="∑"/>
                        <m:ctrlPr>
                          <a:rPr lang="en-US" altLang="zh-TW" sz="2400" b="0" i="1" smtClean="0">
                            <a:solidFill>
                              <a:srgbClr val="000000"/>
                            </a:solidFill>
                            <a:latin typeface="Cambria Math" panose="02040503050406030204" pitchFamily="18" charset="0"/>
                          </a:rPr>
                        </m:ctrlPr>
                      </m:naryPr>
                      <m:sub>
                        <m:r>
                          <a:rPr lang="en-US" altLang="zh-TW" sz="2400" b="0" i="1" smtClean="0">
                            <a:solidFill>
                              <a:srgbClr val="000000"/>
                            </a:solidFill>
                            <a:latin typeface="Cambria Math" panose="02040503050406030204" pitchFamily="18" charset="0"/>
                          </a:rPr>
                          <m:t>𝑖</m:t>
                        </m:r>
                        <m:r>
                          <a:rPr lang="en-US" altLang="zh-TW" sz="2400" b="0" i="1" smtClean="0">
                            <a:solidFill>
                              <a:srgbClr val="000000"/>
                            </a:solidFill>
                            <a:latin typeface="Cambria Math" panose="02040503050406030204" pitchFamily="18" charset="0"/>
                          </a:rPr>
                          <m:t>=1</m:t>
                        </m:r>
                      </m:sub>
                      <m:sup>
                        <m:r>
                          <a:rPr lang="en-US" altLang="zh-TW" sz="2400" b="0" i="1" smtClean="0">
                            <a:solidFill>
                              <a:srgbClr val="000000"/>
                            </a:solidFill>
                            <a:latin typeface="Cambria Math" panose="02040503050406030204" pitchFamily="18" charset="0"/>
                          </a:rPr>
                          <m:t>6</m:t>
                        </m:r>
                      </m:sup>
                      <m:e>
                        <m:r>
                          <a:rPr lang="en-US" altLang="zh-TW" sz="2400" b="0" i="1" smtClean="0">
                            <a:solidFill>
                              <a:srgbClr val="000000"/>
                            </a:solidFill>
                            <a:latin typeface="Cambria Math" panose="02040503050406030204" pitchFamily="18" charset="0"/>
                          </a:rPr>
                          <m:t>𝑟𝑒</m:t>
                        </m:r>
                        <m:sSub>
                          <m:sSubPr>
                            <m:ctrlPr>
                              <a:rPr lang="en-US" altLang="zh-TW" sz="2400" b="0" i="1" smtClean="0">
                                <a:solidFill>
                                  <a:srgbClr val="000000"/>
                                </a:solidFill>
                                <a:latin typeface="Cambria Math" panose="02040503050406030204" pitchFamily="18" charset="0"/>
                              </a:rPr>
                            </m:ctrlPr>
                          </m:sSubPr>
                          <m:e>
                            <m:r>
                              <a:rPr lang="en-US" altLang="zh-TW" sz="2400" b="0" i="1" smtClean="0">
                                <a:solidFill>
                                  <a:srgbClr val="000000"/>
                                </a:solidFill>
                                <a:latin typeface="Cambria Math" panose="02040503050406030204" pitchFamily="18" charset="0"/>
                              </a:rPr>
                              <m:t>𝑙</m:t>
                            </m:r>
                          </m:e>
                          <m:sub>
                            <m:r>
                              <a:rPr lang="en-US" altLang="zh-TW" sz="2400" b="0" i="1" smtClean="0">
                                <a:solidFill>
                                  <a:srgbClr val="000000"/>
                                </a:solidFill>
                                <a:latin typeface="Cambria Math" panose="02040503050406030204" pitchFamily="18" charset="0"/>
                              </a:rPr>
                              <m:t>𝑖</m:t>
                            </m:r>
                          </m:sub>
                        </m:sSub>
                        <m:r>
                          <a:rPr lang="en-US" altLang="zh-TW" sz="2400" b="0" i="1" smtClean="0">
                            <a:solidFill>
                              <a:srgbClr val="000000"/>
                            </a:solidFill>
                            <a:latin typeface="Cambria Math" panose="02040503050406030204" pitchFamily="18" charset="0"/>
                          </a:rPr>
                          <m:t>=3+2+3+0+1+2=11</m:t>
                        </m:r>
                      </m:e>
                    </m:nary>
                  </m:oMath>
                </a14:m>
                <a:r>
                  <a:rPr lang="en-US" altLang="zh-TW" sz="2400" dirty="0">
                    <a:solidFill>
                      <a:srgbClr val="000000"/>
                    </a:solidFill>
                    <a:latin typeface="Tahoma" panose="020B0604030504040204" pitchFamily="34" charset="0"/>
                  </a:rPr>
                  <a:t> </a:t>
                </a:r>
                <a:r>
                  <a:rPr lang="en-US" altLang="zh-TW" dirty="0">
                    <a:solidFill>
                      <a:srgbClr val="0070C0"/>
                    </a:solidFill>
                    <a:latin typeface="Tahoma" panose="020B0604030504040204" pitchFamily="34" charset="0"/>
                  </a:rPr>
                  <a:t>(ref only; not used in NDCG)</a:t>
                </a:r>
                <a:endParaRPr lang="en-US" altLang="zh-TW" sz="2400" dirty="0">
                  <a:solidFill>
                    <a:srgbClr val="0070C0"/>
                  </a:solidFill>
                  <a:latin typeface="Tahoma" panose="020B0604030504040204" pitchFamily="34" charset="0"/>
                </a:endParaRPr>
              </a:p>
              <a:p>
                <a:pPr marL="457200" lvl="1" indent="-346075" eaLnBrk="1" hangingPunct="1">
                  <a:buFontTx/>
                  <a:buChar char="•"/>
                </a:pPr>
                <a14:m>
                  <m:oMath xmlns:m="http://schemas.openxmlformats.org/officeDocument/2006/math">
                    <m:r>
                      <a:rPr lang="en-US" altLang="zh-TW" sz="2400" b="0" i="1" smtClean="0">
                        <a:solidFill>
                          <a:srgbClr val="000000"/>
                        </a:solidFill>
                        <a:latin typeface="Cambria Math" panose="02040503050406030204" pitchFamily="18" charset="0"/>
                      </a:rPr>
                      <m:t>𝐷𝐶</m:t>
                    </m:r>
                    <m:sSub>
                      <m:sSubPr>
                        <m:ctrlPr>
                          <a:rPr lang="en-US" altLang="zh-TW" sz="2400" b="0" i="1" smtClean="0">
                            <a:solidFill>
                              <a:srgbClr val="000000"/>
                            </a:solidFill>
                            <a:latin typeface="Cambria Math" panose="02040503050406030204" pitchFamily="18" charset="0"/>
                          </a:rPr>
                        </m:ctrlPr>
                      </m:sSubPr>
                      <m:e>
                        <m:r>
                          <a:rPr lang="en-US" altLang="zh-TW" sz="2400" b="0" i="1" smtClean="0">
                            <a:solidFill>
                              <a:srgbClr val="000000"/>
                            </a:solidFill>
                            <a:latin typeface="Cambria Math" panose="02040503050406030204" pitchFamily="18" charset="0"/>
                          </a:rPr>
                          <m:t>𝐺</m:t>
                        </m:r>
                      </m:e>
                      <m:sub>
                        <m:r>
                          <a:rPr lang="en-US" altLang="zh-TW" sz="2400" b="0" i="1" smtClean="0">
                            <a:solidFill>
                              <a:srgbClr val="000000"/>
                            </a:solidFill>
                            <a:latin typeface="Cambria Math" panose="02040503050406030204" pitchFamily="18" charset="0"/>
                          </a:rPr>
                          <m:t>6</m:t>
                        </m:r>
                      </m:sub>
                    </m:sSub>
                    <m:r>
                      <a:rPr lang="en-US" altLang="zh-TW" sz="2400" b="0" i="1" smtClean="0">
                        <a:solidFill>
                          <a:srgbClr val="000000"/>
                        </a:solidFill>
                        <a:latin typeface="Cambria Math" panose="02040503050406030204" pitchFamily="18" charset="0"/>
                      </a:rPr>
                      <m:t>=</m:t>
                    </m:r>
                    <m:nary>
                      <m:naryPr>
                        <m:chr m:val="∑"/>
                        <m:ctrlPr>
                          <a:rPr lang="en-US" altLang="zh-TW" sz="2400" b="0" i="1" smtClean="0">
                            <a:solidFill>
                              <a:srgbClr val="000000"/>
                            </a:solidFill>
                            <a:latin typeface="Cambria Math" panose="02040503050406030204" pitchFamily="18" charset="0"/>
                          </a:rPr>
                        </m:ctrlPr>
                      </m:naryPr>
                      <m:sub>
                        <m:r>
                          <a:rPr lang="en-US" altLang="zh-TW" sz="2400" b="0" i="1" smtClean="0">
                            <a:solidFill>
                              <a:srgbClr val="000000"/>
                            </a:solidFill>
                            <a:latin typeface="Cambria Math" panose="02040503050406030204" pitchFamily="18" charset="0"/>
                          </a:rPr>
                          <m:t>𝑖</m:t>
                        </m:r>
                        <m:r>
                          <a:rPr lang="en-US" altLang="zh-TW" sz="2400" b="0" i="1" smtClean="0">
                            <a:solidFill>
                              <a:srgbClr val="000000"/>
                            </a:solidFill>
                            <a:latin typeface="Cambria Math" panose="02040503050406030204" pitchFamily="18" charset="0"/>
                          </a:rPr>
                          <m:t>=1</m:t>
                        </m:r>
                      </m:sub>
                      <m:sup>
                        <m:r>
                          <a:rPr lang="en-US" altLang="zh-TW" sz="2400" b="0" i="1" smtClean="0">
                            <a:solidFill>
                              <a:srgbClr val="000000"/>
                            </a:solidFill>
                            <a:latin typeface="Cambria Math" panose="02040503050406030204" pitchFamily="18" charset="0"/>
                          </a:rPr>
                          <m:t>6</m:t>
                        </m:r>
                      </m:sup>
                      <m:e>
                        <m:f>
                          <m:fPr>
                            <m:ctrlPr>
                              <a:rPr lang="en-US" altLang="zh-TW" sz="2400" b="0" i="1" smtClean="0">
                                <a:solidFill>
                                  <a:srgbClr val="000000"/>
                                </a:solidFill>
                                <a:latin typeface="Cambria Math" panose="02040503050406030204" pitchFamily="18" charset="0"/>
                              </a:rPr>
                            </m:ctrlPr>
                          </m:fPr>
                          <m:num>
                            <m:r>
                              <a:rPr lang="en-US" altLang="zh-TW" sz="2400" b="0" i="1" smtClean="0">
                                <a:solidFill>
                                  <a:srgbClr val="000000"/>
                                </a:solidFill>
                                <a:latin typeface="Cambria Math" panose="02040503050406030204" pitchFamily="18" charset="0"/>
                              </a:rPr>
                              <m:t>𝑟𝑒</m:t>
                            </m:r>
                            <m:sSub>
                              <m:sSubPr>
                                <m:ctrlPr>
                                  <a:rPr lang="en-US" altLang="zh-TW" sz="2400" b="0" i="1" smtClean="0">
                                    <a:solidFill>
                                      <a:srgbClr val="000000"/>
                                    </a:solidFill>
                                    <a:latin typeface="Cambria Math" panose="02040503050406030204" pitchFamily="18" charset="0"/>
                                  </a:rPr>
                                </m:ctrlPr>
                              </m:sSubPr>
                              <m:e>
                                <m:r>
                                  <a:rPr lang="en-US" altLang="zh-TW" sz="2400" b="0" i="1" smtClean="0">
                                    <a:solidFill>
                                      <a:srgbClr val="000000"/>
                                    </a:solidFill>
                                    <a:latin typeface="Cambria Math" panose="02040503050406030204" pitchFamily="18" charset="0"/>
                                  </a:rPr>
                                  <m:t>𝑙</m:t>
                                </m:r>
                              </m:e>
                              <m:sub>
                                <m:r>
                                  <a:rPr lang="en-US" altLang="zh-TW" sz="2400" b="0" i="1" smtClean="0">
                                    <a:solidFill>
                                      <a:srgbClr val="000000"/>
                                    </a:solidFill>
                                    <a:latin typeface="Cambria Math" panose="02040503050406030204" pitchFamily="18" charset="0"/>
                                  </a:rPr>
                                  <m:t>𝑖</m:t>
                                </m:r>
                              </m:sub>
                            </m:sSub>
                          </m:num>
                          <m:den>
                            <m:func>
                              <m:funcPr>
                                <m:ctrlPr>
                                  <a:rPr lang="en-US" altLang="zh-TW" sz="2400" b="0" i="1" smtClean="0">
                                    <a:solidFill>
                                      <a:srgbClr val="000000"/>
                                    </a:solidFill>
                                    <a:latin typeface="Cambria Math" panose="02040503050406030204" pitchFamily="18" charset="0"/>
                                  </a:rPr>
                                </m:ctrlPr>
                              </m:funcPr>
                              <m:fName>
                                <m:sSub>
                                  <m:sSubPr>
                                    <m:ctrlPr>
                                      <a:rPr lang="en-US" altLang="zh-TW" sz="2400" b="0" i="1" smtClean="0">
                                        <a:solidFill>
                                          <a:srgbClr val="000000"/>
                                        </a:solidFill>
                                        <a:latin typeface="Cambria Math" panose="02040503050406030204" pitchFamily="18" charset="0"/>
                                      </a:rPr>
                                    </m:ctrlPr>
                                  </m:sSubPr>
                                  <m:e>
                                    <m:r>
                                      <m:rPr>
                                        <m:sty m:val="p"/>
                                      </m:rPr>
                                      <a:rPr lang="en-US" altLang="zh-TW" sz="2400" b="0" i="0" smtClean="0">
                                        <a:solidFill>
                                          <a:srgbClr val="000000"/>
                                        </a:solidFill>
                                        <a:latin typeface="Cambria Math" panose="02040503050406030204" pitchFamily="18" charset="0"/>
                                      </a:rPr>
                                      <m:t>log</m:t>
                                    </m:r>
                                  </m:e>
                                  <m:sub>
                                    <m:r>
                                      <a:rPr lang="en-US" altLang="zh-TW" sz="2400" b="0" i="1" smtClean="0">
                                        <a:solidFill>
                                          <a:srgbClr val="000000"/>
                                        </a:solidFill>
                                        <a:latin typeface="Cambria Math" panose="02040503050406030204" pitchFamily="18" charset="0"/>
                                      </a:rPr>
                                      <m:t>2</m:t>
                                    </m:r>
                                  </m:sub>
                                </m:sSub>
                              </m:fName>
                              <m:e>
                                <m:r>
                                  <a:rPr lang="en-US" altLang="zh-TW" sz="2400" b="0" i="1" smtClean="0">
                                    <a:solidFill>
                                      <a:srgbClr val="000000"/>
                                    </a:solidFill>
                                    <a:latin typeface="Cambria Math" panose="02040503050406030204" pitchFamily="18" charset="0"/>
                                  </a:rPr>
                                  <m:t>(</m:t>
                                </m:r>
                                <m:r>
                                  <a:rPr lang="en-US" altLang="zh-TW" sz="2400" b="0" i="1" smtClean="0">
                                    <a:solidFill>
                                      <a:srgbClr val="000000"/>
                                    </a:solidFill>
                                    <a:latin typeface="Cambria Math" panose="02040503050406030204" pitchFamily="18" charset="0"/>
                                  </a:rPr>
                                  <m:t>𝑖</m:t>
                                </m:r>
                                <m:r>
                                  <a:rPr lang="en-US" altLang="zh-TW" sz="2400" b="0" i="1" smtClean="0">
                                    <a:solidFill>
                                      <a:srgbClr val="000000"/>
                                    </a:solidFill>
                                    <a:latin typeface="Cambria Math" panose="02040503050406030204" pitchFamily="18" charset="0"/>
                                  </a:rPr>
                                  <m:t>+1)</m:t>
                                </m:r>
                              </m:e>
                            </m:func>
                          </m:den>
                        </m:f>
                        <m:r>
                          <a:rPr lang="en-US" altLang="zh-TW" sz="2400" b="0" i="1" smtClean="0">
                            <a:solidFill>
                              <a:srgbClr val="000000"/>
                            </a:solidFill>
                            <a:latin typeface="Cambria Math" panose="02040503050406030204" pitchFamily="18" charset="0"/>
                          </a:rPr>
                          <m:t> </m:t>
                        </m:r>
                      </m:e>
                    </m:nary>
                  </m:oMath>
                </a14:m>
                <a:endParaRPr lang="en-US" altLang="zh-TW" sz="2400" dirty="0">
                  <a:solidFill>
                    <a:srgbClr val="000000"/>
                  </a:solidFill>
                  <a:latin typeface="Tahoma" panose="020B0604030504040204" pitchFamily="34" charset="0"/>
                </a:endParaRPr>
              </a:p>
              <a:p>
                <a:pPr marL="692150" lvl="1" indent="-692150" eaLnBrk="1" hangingPunct="1">
                  <a:buNone/>
                  <a:tabLst>
                    <a:tab pos="690563" algn="l"/>
                  </a:tabLst>
                </a:pPr>
                <a:r>
                  <a:rPr lang="en-US" altLang="zh-TW" sz="2400" dirty="0">
                    <a:solidFill>
                      <a:srgbClr val="000000"/>
                    </a:solidFill>
                    <a:latin typeface="Tahoma" panose="020B0604030504040204" pitchFamily="34" charset="0"/>
                  </a:rPr>
                  <a:t>	</a:t>
                </a:r>
                <a14:m>
                  <m:oMath xmlns:m="http://schemas.openxmlformats.org/officeDocument/2006/math">
                    <m:r>
                      <a:rPr lang="en-US" altLang="zh-TW" sz="2400" b="0" i="1" smtClean="0">
                        <a:solidFill>
                          <a:srgbClr val="000000"/>
                        </a:solidFill>
                        <a:latin typeface="Cambria Math" panose="02040503050406030204" pitchFamily="18" charset="0"/>
                      </a:rPr>
                      <m:t>=3+2/</m:t>
                    </m:r>
                    <m:func>
                      <m:funcPr>
                        <m:ctrlPr>
                          <a:rPr lang="en-US" altLang="zh-TW" sz="2400" b="0" i="1" smtClean="0">
                            <a:solidFill>
                              <a:srgbClr val="000000"/>
                            </a:solidFill>
                            <a:latin typeface="Cambria Math" panose="02040503050406030204" pitchFamily="18" charset="0"/>
                          </a:rPr>
                        </m:ctrlPr>
                      </m:funcPr>
                      <m:fName>
                        <m:sSub>
                          <m:sSubPr>
                            <m:ctrlPr>
                              <a:rPr lang="en-US" altLang="zh-TW" sz="2400" b="0" i="1" smtClean="0">
                                <a:solidFill>
                                  <a:srgbClr val="000000"/>
                                </a:solidFill>
                                <a:latin typeface="Cambria Math" panose="02040503050406030204" pitchFamily="18" charset="0"/>
                              </a:rPr>
                            </m:ctrlPr>
                          </m:sSubPr>
                          <m:e>
                            <m:r>
                              <m:rPr>
                                <m:sty m:val="p"/>
                              </m:rPr>
                              <a:rPr lang="en-US" altLang="zh-TW" sz="2400" b="0" i="0" smtClean="0">
                                <a:solidFill>
                                  <a:srgbClr val="000000"/>
                                </a:solidFill>
                                <a:latin typeface="Cambria Math" panose="02040503050406030204" pitchFamily="18" charset="0"/>
                              </a:rPr>
                              <m:t>log</m:t>
                            </m:r>
                          </m:e>
                          <m:sub>
                            <m:r>
                              <a:rPr lang="en-US" altLang="zh-TW" sz="2400" b="0" i="1" smtClean="0">
                                <a:solidFill>
                                  <a:srgbClr val="000000"/>
                                </a:solidFill>
                                <a:latin typeface="Cambria Math" panose="02040503050406030204" pitchFamily="18" charset="0"/>
                              </a:rPr>
                              <m:t>2</m:t>
                            </m:r>
                          </m:sub>
                        </m:sSub>
                      </m:fName>
                      <m:e>
                        <m:d>
                          <m:dPr>
                            <m:ctrlPr>
                              <a:rPr lang="en-US" altLang="zh-TW" sz="2400" b="0" i="1" smtClean="0">
                                <a:solidFill>
                                  <a:srgbClr val="000000"/>
                                </a:solidFill>
                                <a:latin typeface="Cambria Math" panose="02040503050406030204" pitchFamily="18" charset="0"/>
                              </a:rPr>
                            </m:ctrlPr>
                          </m:dPr>
                          <m:e>
                            <m:r>
                              <a:rPr lang="en-US" altLang="zh-TW" sz="2400" b="0" i="1" smtClean="0">
                                <a:solidFill>
                                  <a:srgbClr val="000000"/>
                                </a:solidFill>
                                <a:latin typeface="Cambria Math" panose="02040503050406030204" pitchFamily="18" charset="0"/>
                              </a:rPr>
                              <m:t>3</m:t>
                            </m:r>
                          </m:e>
                        </m:d>
                        <m:r>
                          <a:rPr lang="en-US" altLang="zh-TW" sz="2400" b="0" i="1" smtClean="0">
                            <a:solidFill>
                              <a:srgbClr val="000000"/>
                            </a:solidFill>
                            <a:latin typeface="Cambria Math" panose="02040503050406030204" pitchFamily="18" charset="0"/>
                          </a:rPr>
                          <m:t>+3/</m:t>
                        </m:r>
                        <m:func>
                          <m:funcPr>
                            <m:ctrlPr>
                              <a:rPr lang="en-US" altLang="zh-TW" sz="2400" b="0" i="1" smtClean="0">
                                <a:solidFill>
                                  <a:srgbClr val="000000"/>
                                </a:solidFill>
                                <a:latin typeface="Cambria Math" panose="02040503050406030204" pitchFamily="18" charset="0"/>
                              </a:rPr>
                            </m:ctrlPr>
                          </m:funcPr>
                          <m:fName>
                            <m:sSub>
                              <m:sSubPr>
                                <m:ctrlPr>
                                  <a:rPr lang="en-US" altLang="zh-TW" sz="2400" b="0" i="1" smtClean="0">
                                    <a:solidFill>
                                      <a:srgbClr val="000000"/>
                                    </a:solidFill>
                                    <a:latin typeface="Cambria Math" panose="02040503050406030204" pitchFamily="18" charset="0"/>
                                  </a:rPr>
                                </m:ctrlPr>
                              </m:sSubPr>
                              <m:e>
                                <m:r>
                                  <m:rPr>
                                    <m:sty m:val="p"/>
                                  </m:rPr>
                                  <a:rPr lang="en-US" altLang="zh-TW" sz="2400" b="0" i="0" smtClean="0">
                                    <a:solidFill>
                                      <a:srgbClr val="000000"/>
                                    </a:solidFill>
                                    <a:latin typeface="Cambria Math" panose="02040503050406030204" pitchFamily="18" charset="0"/>
                                  </a:rPr>
                                  <m:t>log</m:t>
                                </m:r>
                              </m:e>
                              <m:sub>
                                <m:r>
                                  <a:rPr lang="en-US" altLang="zh-TW" sz="2400" b="0" i="1" smtClean="0">
                                    <a:solidFill>
                                      <a:srgbClr val="000000"/>
                                    </a:solidFill>
                                    <a:latin typeface="Cambria Math" panose="02040503050406030204" pitchFamily="18" charset="0"/>
                                  </a:rPr>
                                  <m:t>2</m:t>
                                </m:r>
                              </m:sub>
                            </m:sSub>
                          </m:fName>
                          <m:e>
                            <m:d>
                              <m:dPr>
                                <m:ctrlPr>
                                  <a:rPr lang="en-US" altLang="zh-TW" sz="2400" b="0" i="1" smtClean="0">
                                    <a:solidFill>
                                      <a:srgbClr val="000000"/>
                                    </a:solidFill>
                                    <a:latin typeface="Cambria Math" panose="02040503050406030204" pitchFamily="18" charset="0"/>
                                  </a:rPr>
                                </m:ctrlPr>
                              </m:dPr>
                              <m:e>
                                <m:r>
                                  <a:rPr lang="en-US" altLang="zh-TW" sz="2400" b="0" i="1" smtClean="0">
                                    <a:solidFill>
                                      <a:srgbClr val="000000"/>
                                    </a:solidFill>
                                    <a:latin typeface="Cambria Math" panose="02040503050406030204" pitchFamily="18" charset="0"/>
                                  </a:rPr>
                                  <m:t>4</m:t>
                                </m:r>
                              </m:e>
                            </m:d>
                            <m:r>
                              <a:rPr lang="en-US" altLang="zh-TW" sz="2400" b="0" i="1" smtClean="0">
                                <a:solidFill>
                                  <a:srgbClr val="000000"/>
                                </a:solidFill>
                                <a:latin typeface="Cambria Math" panose="02040503050406030204" pitchFamily="18" charset="0"/>
                              </a:rPr>
                              <m:t>+1/</m:t>
                            </m:r>
                            <m:func>
                              <m:funcPr>
                                <m:ctrlPr>
                                  <a:rPr lang="en-US" altLang="zh-TW" sz="2400" b="0" i="1" smtClean="0">
                                    <a:solidFill>
                                      <a:srgbClr val="000000"/>
                                    </a:solidFill>
                                    <a:latin typeface="Cambria Math" panose="02040503050406030204" pitchFamily="18" charset="0"/>
                                  </a:rPr>
                                </m:ctrlPr>
                              </m:funcPr>
                              <m:fName>
                                <m:sSub>
                                  <m:sSubPr>
                                    <m:ctrlPr>
                                      <a:rPr lang="en-US" altLang="zh-TW" sz="2400" b="0" i="1" smtClean="0">
                                        <a:solidFill>
                                          <a:srgbClr val="000000"/>
                                        </a:solidFill>
                                        <a:latin typeface="Cambria Math" panose="02040503050406030204" pitchFamily="18" charset="0"/>
                                      </a:rPr>
                                    </m:ctrlPr>
                                  </m:sSubPr>
                                  <m:e>
                                    <m:r>
                                      <m:rPr>
                                        <m:sty m:val="p"/>
                                      </m:rPr>
                                      <a:rPr lang="en-US" altLang="zh-TW" sz="2400" b="0" i="0" smtClean="0">
                                        <a:solidFill>
                                          <a:srgbClr val="000000"/>
                                        </a:solidFill>
                                        <a:latin typeface="Cambria Math" panose="02040503050406030204" pitchFamily="18" charset="0"/>
                                      </a:rPr>
                                      <m:t>log</m:t>
                                    </m:r>
                                  </m:e>
                                  <m:sub>
                                    <m:r>
                                      <a:rPr lang="en-US" altLang="zh-TW" sz="2400" b="0" i="1" smtClean="0">
                                        <a:solidFill>
                                          <a:srgbClr val="000000"/>
                                        </a:solidFill>
                                        <a:latin typeface="Cambria Math" panose="02040503050406030204" pitchFamily="18" charset="0"/>
                                      </a:rPr>
                                      <m:t>2</m:t>
                                    </m:r>
                                  </m:sub>
                                </m:sSub>
                              </m:fName>
                              <m:e>
                                <m:d>
                                  <m:dPr>
                                    <m:ctrlPr>
                                      <a:rPr lang="en-US" altLang="zh-TW" sz="2400" b="0" i="1" smtClean="0">
                                        <a:solidFill>
                                          <a:srgbClr val="000000"/>
                                        </a:solidFill>
                                        <a:latin typeface="Cambria Math" panose="02040503050406030204" pitchFamily="18" charset="0"/>
                                      </a:rPr>
                                    </m:ctrlPr>
                                  </m:dPr>
                                  <m:e>
                                    <m:r>
                                      <a:rPr lang="en-US" altLang="zh-TW" sz="2400" b="0" i="1" smtClean="0">
                                        <a:solidFill>
                                          <a:srgbClr val="000000"/>
                                        </a:solidFill>
                                        <a:latin typeface="Cambria Math" panose="02040503050406030204" pitchFamily="18" charset="0"/>
                                      </a:rPr>
                                      <m:t>6</m:t>
                                    </m:r>
                                  </m:e>
                                </m:d>
                                <m:r>
                                  <a:rPr lang="en-US" altLang="zh-TW" sz="2400" b="0" i="1" smtClean="0">
                                    <a:solidFill>
                                      <a:srgbClr val="000000"/>
                                    </a:solidFill>
                                    <a:latin typeface="Cambria Math" panose="02040503050406030204" pitchFamily="18" charset="0"/>
                                  </a:rPr>
                                  <m:t>+2/</m:t>
                                </m:r>
                                <m:func>
                                  <m:funcPr>
                                    <m:ctrlPr>
                                      <a:rPr lang="en-US" altLang="zh-TW" sz="2400" b="0" i="1" smtClean="0">
                                        <a:solidFill>
                                          <a:srgbClr val="000000"/>
                                        </a:solidFill>
                                        <a:latin typeface="Cambria Math" panose="02040503050406030204" pitchFamily="18" charset="0"/>
                                      </a:rPr>
                                    </m:ctrlPr>
                                  </m:funcPr>
                                  <m:fName>
                                    <m:sSub>
                                      <m:sSubPr>
                                        <m:ctrlPr>
                                          <a:rPr lang="en-US" altLang="zh-TW" sz="2400" b="0" i="1" smtClean="0">
                                            <a:solidFill>
                                              <a:srgbClr val="000000"/>
                                            </a:solidFill>
                                            <a:latin typeface="Cambria Math" panose="02040503050406030204" pitchFamily="18" charset="0"/>
                                          </a:rPr>
                                        </m:ctrlPr>
                                      </m:sSubPr>
                                      <m:e>
                                        <m:r>
                                          <m:rPr>
                                            <m:sty m:val="p"/>
                                          </m:rPr>
                                          <a:rPr lang="en-US" altLang="zh-TW" sz="2400" b="0" i="0" smtClean="0">
                                            <a:solidFill>
                                              <a:srgbClr val="000000"/>
                                            </a:solidFill>
                                            <a:latin typeface="Cambria Math" panose="02040503050406030204" pitchFamily="18" charset="0"/>
                                          </a:rPr>
                                          <m:t>log</m:t>
                                        </m:r>
                                      </m:e>
                                      <m:sub>
                                        <m:r>
                                          <a:rPr lang="en-US" altLang="zh-TW" sz="2400" b="0" i="1" smtClean="0">
                                            <a:solidFill>
                                              <a:srgbClr val="000000"/>
                                            </a:solidFill>
                                            <a:latin typeface="Cambria Math" panose="02040503050406030204" pitchFamily="18" charset="0"/>
                                          </a:rPr>
                                          <m:t>2</m:t>
                                        </m:r>
                                      </m:sub>
                                    </m:sSub>
                                  </m:fName>
                                  <m:e>
                                    <m:r>
                                      <a:rPr lang="en-US" altLang="zh-TW" sz="2400" b="0" i="1" smtClean="0">
                                        <a:solidFill>
                                          <a:srgbClr val="000000"/>
                                        </a:solidFill>
                                        <a:latin typeface="Cambria Math" panose="02040503050406030204" pitchFamily="18" charset="0"/>
                                      </a:rPr>
                                      <m:t>(7)</m:t>
                                    </m:r>
                                  </m:e>
                                </m:func>
                              </m:e>
                            </m:func>
                          </m:e>
                        </m:func>
                      </m:e>
                    </m:func>
                  </m:oMath>
                </a14:m>
                <a:endParaRPr lang="en-US" altLang="zh-TW" sz="2400" dirty="0">
                  <a:solidFill>
                    <a:srgbClr val="000000"/>
                  </a:solidFill>
                  <a:latin typeface="Tahoma" panose="020B0604030504040204" pitchFamily="34" charset="0"/>
                </a:endParaRPr>
              </a:p>
              <a:p>
                <a:pPr marL="692150" lvl="1" indent="-692150" eaLnBrk="1" hangingPunct="1">
                  <a:buNone/>
                  <a:tabLst>
                    <a:tab pos="690563" algn="l"/>
                  </a:tabLst>
                </a:pPr>
                <a:r>
                  <a:rPr lang="en-US" altLang="zh-TW" sz="2400" dirty="0">
                    <a:solidFill>
                      <a:srgbClr val="000000"/>
                    </a:solidFill>
                  </a:rPr>
                  <a:t>	</a:t>
                </a:r>
                <a14:m>
                  <m:oMath xmlns:m="http://schemas.openxmlformats.org/officeDocument/2006/math">
                    <m:r>
                      <a:rPr lang="en-US" altLang="zh-TW" sz="2400" i="1">
                        <a:solidFill>
                          <a:srgbClr val="000000"/>
                        </a:solidFill>
                        <a:latin typeface="Cambria Math" panose="02040503050406030204" pitchFamily="18" charset="0"/>
                      </a:rPr>
                      <m:t>=3+1.26+1.5+0+0.39+0.71=6.86</m:t>
                    </m:r>
                  </m:oMath>
                </a14:m>
                <a:endParaRPr lang="en-US" altLang="zh-TW" sz="2400" dirty="0">
                  <a:solidFill>
                    <a:srgbClr val="000000"/>
                  </a:solidFill>
                  <a:latin typeface="Tahoma" panose="020B0604030504040204" pitchFamily="34" charset="0"/>
                </a:endParaRPr>
              </a:p>
            </p:txBody>
          </p:sp>
        </mc:Choice>
        <mc:Fallback xmlns="">
          <p:sp>
            <p:nvSpPr>
              <p:cNvPr id="37892" name="Rectangle 3"/>
              <p:cNvSpPr>
                <a:spLocks noGrp="1" noRot="1" noChangeAspect="1" noMove="1" noResize="1" noEditPoints="1" noAdjustHandles="1" noChangeArrowheads="1" noChangeShapeType="1" noTextEdit="1"/>
              </p:cNvSpPr>
              <p:nvPr>
                <p:ph type="body" idx="4294967295"/>
              </p:nvPr>
            </p:nvSpPr>
            <p:spPr>
              <a:xfrm>
                <a:off x="495300" y="2753360"/>
                <a:ext cx="8305800" cy="2560320"/>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1479" name="Group 39">
                <a:extLst>
                  <a:ext uri="{FF2B5EF4-FFF2-40B4-BE49-F238E27FC236}">
                    <a16:creationId xmlns="" xmlns:a16="http://schemas.microsoft.com/office/drawing/2014/main" id="{87605BF2-59C5-4601-B1C1-BDF832C21458}"/>
                  </a:ext>
                </a:extLst>
              </p:cNvPr>
              <p:cNvGraphicFramePr>
                <a:graphicFrameLocks noGrp="1"/>
              </p:cNvGraphicFramePr>
              <p:nvPr>
                <p:extLst>
                  <p:ext uri="{D42A27DB-BD31-4B8C-83A1-F6EECF244321}">
                    <p14:modId xmlns:p14="http://schemas.microsoft.com/office/powerpoint/2010/main" val="1983638215"/>
                  </p:ext>
                </p:extLst>
              </p:nvPr>
            </p:nvGraphicFramePr>
            <p:xfrm>
              <a:off x="685800" y="1627174"/>
              <a:ext cx="7535906" cy="796888"/>
            </p:xfrm>
            <a:graphic>
              <a:graphicData uri="http://schemas.openxmlformats.org/drawingml/2006/table">
                <a:tbl>
                  <a:tblPr/>
                  <a:tblGrid>
                    <a:gridCol w="2626360">
                      <a:extLst>
                        <a:ext uri="{9D8B030D-6E8A-4147-A177-3AD203B41FA5}">
                          <a16:colId xmlns="" xmlns:a16="http://schemas.microsoft.com/office/drawing/2014/main" val="20000"/>
                        </a:ext>
                      </a:extLst>
                    </a:gridCol>
                    <a:gridCol w="772160">
                      <a:extLst>
                        <a:ext uri="{9D8B030D-6E8A-4147-A177-3AD203B41FA5}">
                          <a16:colId xmlns="" xmlns:a16="http://schemas.microsoft.com/office/drawing/2014/main" val="20001"/>
                        </a:ext>
                      </a:extLst>
                    </a:gridCol>
                    <a:gridCol w="784772">
                      <a:extLst>
                        <a:ext uri="{9D8B030D-6E8A-4147-A177-3AD203B41FA5}">
                          <a16:colId xmlns="" xmlns:a16="http://schemas.microsoft.com/office/drawing/2014/main" val="20002"/>
                        </a:ext>
                      </a:extLst>
                    </a:gridCol>
                    <a:gridCol w="838154">
                      <a:extLst>
                        <a:ext uri="{9D8B030D-6E8A-4147-A177-3AD203B41FA5}">
                          <a16:colId xmlns="" xmlns:a16="http://schemas.microsoft.com/office/drawing/2014/main" val="20003"/>
                        </a:ext>
                      </a:extLst>
                    </a:gridCol>
                    <a:gridCol w="829330">
                      <a:extLst>
                        <a:ext uri="{9D8B030D-6E8A-4147-A177-3AD203B41FA5}">
                          <a16:colId xmlns="" xmlns:a16="http://schemas.microsoft.com/office/drawing/2014/main" val="20004"/>
                        </a:ext>
                      </a:extLst>
                    </a:gridCol>
                    <a:gridCol w="846977">
                      <a:extLst>
                        <a:ext uri="{9D8B030D-6E8A-4147-A177-3AD203B41FA5}">
                          <a16:colId xmlns="" xmlns:a16="http://schemas.microsoft.com/office/drawing/2014/main" val="20005"/>
                        </a:ext>
                      </a:extLst>
                    </a:gridCol>
                    <a:gridCol w="838153">
                      <a:extLst>
                        <a:ext uri="{9D8B030D-6E8A-4147-A177-3AD203B41FA5}">
                          <a16:colId xmlns="" xmlns:a16="http://schemas.microsoft.com/office/drawing/2014/main" val="20006"/>
                        </a:ext>
                      </a:extLst>
                    </a:gridCol>
                  </a:tblGrid>
                  <a:tr h="306286">
                    <a:tc>
                      <a:txBody>
                        <a:bodyPr/>
                        <a:lstStyle>
                          <a:lvl1pPr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Documents</a:t>
                          </a:r>
                        </a:p>
                      </a:txBody>
                      <a:tcPr marL="90000" marR="90000" marT="46822" marB="468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000" b="0" i="1" u="none" strike="noStrike" cap="none" normalizeH="0" baseline="0" dirty="0">
                              <a:ln>
                                <a:noFill/>
                              </a:ln>
                              <a:solidFill>
                                <a:srgbClr val="000000"/>
                              </a:solidFill>
                              <a:effectLst/>
                              <a:latin typeface="Tahoma" panose="020B0604030504040204" pitchFamily="34" charset="0"/>
                              <a:ea typeface="新細明體" panose="02020500000000000000" pitchFamily="18" charset="-120"/>
                            </a:rPr>
                            <a:t>D</a:t>
                          </a:r>
                          <a:r>
                            <a:rPr kumimoji="1" lang="en-US" altLang="zh-TW" sz="2000" b="0" i="0" u="none" strike="noStrike" cap="none" normalizeH="0" baseline="-30000" dirty="0">
                              <a:ln>
                                <a:noFill/>
                              </a:ln>
                              <a:solidFill>
                                <a:srgbClr val="000000"/>
                              </a:solidFill>
                              <a:effectLst/>
                              <a:latin typeface="Tahoma" panose="020B0604030504040204" pitchFamily="34" charset="0"/>
                              <a:ea typeface="新細明體" panose="02020500000000000000" pitchFamily="18" charset="-120"/>
                            </a:rPr>
                            <a:t>1</a:t>
                          </a:r>
                          <a:endParaRPr kumimoji="1" lang="zh-TW" altLang="en-US" sz="2000" b="0" i="0" u="none" strike="noStrike" cap="none" normalizeH="0" baseline="-30000" dirty="0">
                            <a:ln>
                              <a:noFill/>
                            </a:ln>
                            <a:solidFill>
                              <a:srgbClr val="000000"/>
                            </a:solidFill>
                            <a:effectLst/>
                            <a:latin typeface="Tahoma" panose="020B0604030504040204" pitchFamily="34" charset="0"/>
                            <a:ea typeface="新細明體" panose="02020500000000000000" pitchFamily="18" charset="-120"/>
                          </a:endParaRPr>
                        </a:p>
                      </a:txBody>
                      <a:tcPr marL="90000" marR="90000" marT="46822" marB="468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000" b="0" i="1" u="none" strike="noStrike" cap="none" normalizeH="0" baseline="0" dirty="0">
                              <a:ln>
                                <a:noFill/>
                              </a:ln>
                              <a:solidFill>
                                <a:srgbClr val="000000"/>
                              </a:solidFill>
                              <a:effectLst/>
                              <a:latin typeface="Tahoma" panose="020B0604030504040204" pitchFamily="34" charset="0"/>
                              <a:ea typeface="新細明體" panose="02020500000000000000" pitchFamily="18" charset="-120"/>
                            </a:rPr>
                            <a:t>D</a:t>
                          </a:r>
                          <a:r>
                            <a:rPr kumimoji="1" lang="en-US" altLang="zh-TW" sz="2000" b="0" i="0" u="none" strike="noStrike" cap="none" normalizeH="0" baseline="-30000" dirty="0">
                              <a:ln>
                                <a:noFill/>
                              </a:ln>
                              <a:solidFill>
                                <a:srgbClr val="000000"/>
                              </a:solidFill>
                              <a:effectLst/>
                              <a:latin typeface="Tahoma" panose="020B0604030504040204" pitchFamily="34" charset="0"/>
                              <a:ea typeface="新細明體" panose="02020500000000000000" pitchFamily="18" charset="-120"/>
                            </a:rPr>
                            <a:t>2</a:t>
                          </a:r>
                          <a:endParaRPr kumimoji="1" lang="zh-TW" altLang="en-US" sz="2000" b="0" i="0" u="none" strike="noStrike" cap="none" normalizeH="0" baseline="-30000" dirty="0">
                            <a:ln>
                              <a:noFill/>
                            </a:ln>
                            <a:solidFill>
                              <a:srgbClr val="000000"/>
                            </a:solidFill>
                            <a:effectLst/>
                            <a:latin typeface="Tahoma" panose="020B0604030504040204" pitchFamily="34" charset="0"/>
                            <a:ea typeface="新細明體" panose="02020500000000000000" pitchFamily="18" charset="-120"/>
                          </a:endParaRPr>
                        </a:p>
                      </a:txBody>
                      <a:tcPr marL="90000" marR="90000" marT="46822" marB="468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000" b="0" i="1" u="none" strike="noStrike" cap="none" normalizeH="0" baseline="0" dirty="0">
                              <a:ln>
                                <a:noFill/>
                              </a:ln>
                              <a:solidFill>
                                <a:srgbClr val="000000"/>
                              </a:solidFill>
                              <a:effectLst/>
                              <a:latin typeface="Tahoma" panose="020B0604030504040204" pitchFamily="34" charset="0"/>
                              <a:ea typeface="新細明體" panose="02020500000000000000" pitchFamily="18" charset="-120"/>
                            </a:rPr>
                            <a:t>D</a:t>
                          </a:r>
                          <a:r>
                            <a:rPr kumimoji="1" lang="en-US" altLang="zh-TW" sz="2000" b="0" i="0" u="none" strike="noStrike" cap="none" normalizeH="0" baseline="-30000" dirty="0">
                              <a:ln>
                                <a:noFill/>
                              </a:ln>
                              <a:solidFill>
                                <a:srgbClr val="000000"/>
                              </a:solidFill>
                              <a:effectLst/>
                              <a:latin typeface="Tahoma" panose="020B0604030504040204" pitchFamily="34" charset="0"/>
                              <a:ea typeface="新細明體" panose="02020500000000000000" pitchFamily="18" charset="-120"/>
                            </a:rPr>
                            <a:t>3</a:t>
                          </a:r>
                          <a:endParaRPr kumimoji="1" lang="zh-TW" altLang="en-US" sz="2000" b="0" i="0" u="none" strike="noStrike" cap="none" normalizeH="0" baseline="-30000" dirty="0">
                            <a:ln>
                              <a:noFill/>
                            </a:ln>
                            <a:solidFill>
                              <a:srgbClr val="000000"/>
                            </a:solidFill>
                            <a:effectLst/>
                            <a:latin typeface="Tahoma" panose="020B0604030504040204" pitchFamily="34" charset="0"/>
                            <a:ea typeface="新細明體" panose="02020500000000000000" pitchFamily="18" charset="-120"/>
                          </a:endParaRPr>
                        </a:p>
                      </a:txBody>
                      <a:tcPr marL="90000" marR="90000" marT="46822" marB="468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000" b="0" i="1" u="none" strike="noStrike" cap="none" normalizeH="0" baseline="0" dirty="0">
                              <a:ln>
                                <a:noFill/>
                              </a:ln>
                              <a:solidFill>
                                <a:srgbClr val="000000"/>
                              </a:solidFill>
                              <a:effectLst/>
                              <a:latin typeface="Tahoma" panose="020B0604030504040204" pitchFamily="34" charset="0"/>
                              <a:ea typeface="新細明體" panose="02020500000000000000" pitchFamily="18" charset="-120"/>
                            </a:rPr>
                            <a:t>D</a:t>
                          </a:r>
                          <a:r>
                            <a:rPr kumimoji="1" lang="en-US" altLang="zh-TW" sz="2000" b="0" i="0" u="none" strike="noStrike" cap="none" normalizeH="0" baseline="-30000" dirty="0">
                              <a:ln>
                                <a:noFill/>
                              </a:ln>
                              <a:solidFill>
                                <a:srgbClr val="000000"/>
                              </a:solidFill>
                              <a:effectLst/>
                              <a:latin typeface="Tahoma" panose="020B0604030504040204" pitchFamily="34" charset="0"/>
                              <a:ea typeface="新細明體" panose="02020500000000000000" pitchFamily="18" charset="-120"/>
                            </a:rPr>
                            <a:t>4</a:t>
                          </a:r>
                          <a:endParaRPr kumimoji="1" lang="zh-TW" altLang="en-US" sz="2000" b="0" i="0" u="none" strike="noStrike" cap="none" normalizeH="0" baseline="-30000" dirty="0">
                            <a:ln>
                              <a:noFill/>
                            </a:ln>
                            <a:solidFill>
                              <a:srgbClr val="000000"/>
                            </a:solidFill>
                            <a:effectLst/>
                            <a:latin typeface="Tahoma" panose="020B0604030504040204" pitchFamily="34" charset="0"/>
                            <a:ea typeface="新細明體" panose="02020500000000000000" pitchFamily="18" charset="-120"/>
                          </a:endParaRPr>
                        </a:p>
                      </a:txBody>
                      <a:tcPr marL="90000" marR="90000" marT="46822" marB="468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000" b="0" i="1" u="none" strike="noStrike" cap="none" normalizeH="0" baseline="0" dirty="0">
                              <a:ln>
                                <a:noFill/>
                              </a:ln>
                              <a:solidFill>
                                <a:srgbClr val="000000"/>
                              </a:solidFill>
                              <a:effectLst/>
                              <a:latin typeface="Tahoma" panose="020B0604030504040204" pitchFamily="34" charset="0"/>
                              <a:ea typeface="新細明體" panose="02020500000000000000" pitchFamily="18" charset="-120"/>
                            </a:rPr>
                            <a:t>D</a:t>
                          </a:r>
                          <a:r>
                            <a:rPr kumimoji="1" lang="en-US" altLang="zh-TW" sz="2000" b="0" i="0" u="none" strike="noStrike" cap="none" normalizeH="0" baseline="-30000" dirty="0">
                              <a:ln>
                                <a:noFill/>
                              </a:ln>
                              <a:solidFill>
                                <a:srgbClr val="000000"/>
                              </a:solidFill>
                              <a:effectLst/>
                              <a:latin typeface="Tahoma" panose="020B0604030504040204" pitchFamily="34" charset="0"/>
                              <a:ea typeface="新細明體" panose="02020500000000000000" pitchFamily="18" charset="-120"/>
                            </a:rPr>
                            <a:t>5</a:t>
                          </a:r>
                          <a:endParaRPr kumimoji="1" lang="zh-TW" altLang="en-US" sz="2000" b="0" i="0" u="none" strike="noStrike" cap="none" normalizeH="0" baseline="-30000" dirty="0">
                            <a:ln>
                              <a:noFill/>
                            </a:ln>
                            <a:solidFill>
                              <a:srgbClr val="000000"/>
                            </a:solidFill>
                            <a:effectLst/>
                            <a:latin typeface="Tahoma" panose="020B0604030504040204" pitchFamily="34" charset="0"/>
                            <a:ea typeface="新細明體" panose="02020500000000000000" pitchFamily="18" charset="-120"/>
                          </a:endParaRPr>
                        </a:p>
                      </a:txBody>
                      <a:tcPr marL="90000" marR="90000" marT="46822" marB="468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000" b="0" i="1" u="none" strike="noStrike" cap="none" normalizeH="0" baseline="0" dirty="0">
                              <a:ln>
                                <a:noFill/>
                              </a:ln>
                              <a:solidFill>
                                <a:srgbClr val="000000"/>
                              </a:solidFill>
                              <a:effectLst/>
                              <a:latin typeface="Tahoma" panose="020B0604030504040204" pitchFamily="34" charset="0"/>
                              <a:ea typeface="新細明體" panose="02020500000000000000" pitchFamily="18" charset="-120"/>
                            </a:rPr>
                            <a:t>D</a:t>
                          </a:r>
                          <a:r>
                            <a:rPr kumimoji="1" lang="en-US" altLang="zh-TW" sz="2000" b="0" i="0" u="none" strike="noStrike" cap="none" normalizeH="0" baseline="-30000" dirty="0">
                              <a:ln>
                                <a:noFill/>
                              </a:ln>
                              <a:solidFill>
                                <a:srgbClr val="000000"/>
                              </a:solidFill>
                              <a:effectLst/>
                              <a:latin typeface="Tahoma" panose="020B0604030504040204" pitchFamily="34" charset="0"/>
                              <a:ea typeface="新細明體" panose="02020500000000000000" pitchFamily="18" charset="-120"/>
                            </a:rPr>
                            <a:t>6</a:t>
                          </a:r>
                          <a:endParaRPr kumimoji="1" lang="zh-TW" altLang="en-US" sz="2000" b="0" i="0" u="none" strike="noStrike" cap="none" normalizeH="0" baseline="-30000" dirty="0">
                            <a:ln>
                              <a:noFill/>
                            </a:ln>
                            <a:solidFill>
                              <a:srgbClr val="000000"/>
                            </a:solidFill>
                            <a:effectLst/>
                            <a:latin typeface="Tahoma" panose="020B0604030504040204" pitchFamily="34" charset="0"/>
                            <a:ea typeface="新細明體" panose="02020500000000000000" pitchFamily="18" charset="-120"/>
                          </a:endParaRPr>
                        </a:p>
                      </a:txBody>
                      <a:tcPr marL="90000" marR="90000" marT="46822" marB="468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06566">
                    <a:tc>
                      <a:txBody>
                        <a:bodyPr/>
                        <a:lstStyle>
                          <a:lvl1pPr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Relevance scores </a:t>
                          </a:r>
                          <a14:m>
                            <m:oMath xmlns:m="http://schemas.openxmlformats.org/officeDocument/2006/math">
                              <m:r>
                                <a:rPr kumimoji="1" lang="en-US" altLang="zh-TW" sz="2000" b="0" i="0" u="none" strike="noStrike" cap="none" normalizeH="0" baseline="0" smtClean="0">
                                  <a:ln>
                                    <a:noFill/>
                                  </a:ln>
                                  <a:solidFill>
                                    <a:schemeClr val="tx1"/>
                                  </a:solidFill>
                                  <a:effectLst/>
                                  <a:latin typeface="Cambria Math" panose="02040503050406030204" pitchFamily="18" charset="0"/>
                                  <a:ea typeface="新細明體" panose="02020500000000000000" pitchFamily="18" charset="-120"/>
                                </a:rPr>
                                <m:t>(</m:t>
                              </m:r>
                              <m:r>
                                <a:rPr kumimoji="1" lang="en-US" altLang="zh-TW" sz="2000" b="0" i="1" u="none" strike="noStrike" cap="none" normalizeH="0" baseline="0" smtClean="0">
                                  <a:ln>
                                    <a:noFill/>
                                  </a:ln>
                                  <a:solidFill>
                                    <a:schemeClr val="tx1"/>
                                  </a:solidFill>
                                  <a:effectLst/>
                                  <a:latin typeface="Cambria Math" panose="02040503050406030204" pitchFamily="18" charset="0"/>
                                  <a:ea typeface="新細明體" panose="02020500000000000000" pitchFamily="18" charset="-120"/>
                                </a:rPr>
                                <m:t>𝑟𝑒</m:t>
                              </m:r>
                              <m:sSub>
                                <m:sSubPr>
                                  <m:ctrlPr>
                                    <a:rPr kumimoji="1" lang="en-US" altLang="zh-TW" sz="2000" b="0" i="1" u="none" strike="noStrike" cap="none" normalizeH="0" baseline="0" smtClean="0">
                                      <a:ln>
                                        <a:noFill/>
                                      </a:ln>
                                      <a:solidFill>
                                        <a:schemeClr val="tx1"/>
                                      </a:solidFill>
                                      <a:effectLst/>
                                      <a:latin typeface="Cambria Math" panose="02040503050406030204" pitchFamily="18" charset="0"/>
                                      <a:ea typeface="新細明體" panose="02020500000000000000" pitchFamily="18" charset="-120"/>
                                    </a:rPr>
                                  </m:ctrlPr>
                                </m:sSubPr>
                                <m:e>
                                  <m:r>
                                    <a:rPr kumimoji="1" lang="en-US" altLang="zh-TW" sz="2000" b="0" i="1" u="none" strike="noStrike" cap="none" normalizeH="0" baseline="0" smtClean="0">
                                      <a:ln>
                                        <a:noFill/>
                                      </a:ln>
                                      <a:solidFill>
                                        <a:schemeClr val="tx1"/>
                                      </a:solidFill>
                                      <a:effectLst/>
                                      <a:latin typeface="Cambria Math" panose="02040503050406030204" pitchFamily="18" charset="0"/>
                                      <a:ea typeface="新細明體" panose="02020500000000000000" pitchFamily="18" charset="-120"/>
                                    </a:rPr>
                                    <m:t>𝑙</m:t>
                                  </m:r>
                                </m:e>
                                <m:sub>
                                  <m:r>
                                    <a:rPr kumimoji="1" lang="en-US" altLang="zh-TW" sz="2000" b="0" i="1" u="none" strike="noStrike" cap="none" normalizeH="0" baseline="0" smtClean="0">
                                      <a:ln>
                                        <a:noFill/>
                                      </a:ln>
                                      <a:solidFill>
                                        <a:schemeClr val="tx1"/>
                                      </a:solidFill>
                                      <a:effectLst/>
                                      <a:latin typeface="Cambria Math" panose="02040503050406030204" pitchFamily="18" charset="0"/>
                                      <a:ea typeface="新細明體" panose="02020500000000000000" pitchFamily="18" charset="-120"/>
                                    </a:rPr>
                                    <m:t>𝑖</m:t>
                                  </m:r>
                                </m:sub>
                              </m:sSub>
                            </m:oMath>
                          </a14:m>
                          <a:r>
                            <a:rPr kumimoji="1" lang="en-US" altLang="zh-TW" sz="20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a:t>
                          </a:r>
                        </a:p>
                      </a:txBody>
                      <a:tcPr marL="90000" marR="90000" marT="46822" marB="468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Tahoma" panose="020B0604030504040204" pitchFamily="34" charset="0"/>
                              <a:ea typeface="新細明體" panose="02020500000000000000" pitchFamily="18" charset="-120"/>
                            </a:rPr>
                            <a:t>3</a:t>
                          </a:r>
                        </a:p>
                      </a:txBody>
                      <a:tcPr marL="90000" marR="90000" marT="46822" marB="468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Tahoma" panose="020B0604030504040204" pitchFamily="34" charset="0"/>
                              <a:ea typeface="新細明體" panose="02020500000000000000" pitchFamily="18" charset="-120"/>
                            </a:rPr>
                            <a:t>2</a:t>
                          </a:r>
                        </a:p>
                      </a:txBody>
                      <a:tcPr marL="90000" marR="90000" marT="46822" marB="468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Tahoma" panose="020B0604030504040204" pitchFamily="34" charset="0"/>
                              <a:ea typeface="新細明體" panose="02020500000000000000" pitchFamily="18" charset="-120"/>
                            </a:rPr>
                            <a:t>3</a:t>
                          </a:r>
                        </a:p>
                      </a:txBody>
                      <a:tcPr marL="90000" marR="90000" marT="46822" marB="468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Tahoma" panose="020B0604030504040204" pitchFamily="34" charset="0"/>
                              <a:ea typeface="新細明體" panose="02020500000000000000" pitchFamily="18" charset="-120"/>
                            </a:rPr>
                            <a:t>0</a:t>
                          </a:r>
                        </a:p>
                      </a:txBody>
                      <a:tcPr marL="90000" marR="90000" marT="46822" marB="468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Tahoma" panose="020B0604030504040204" pitchFamily="34" charset="0"/>
                              <a:ea typeface="新細明體" panose="02020500000000000000" pitchFamily="18" charset="-120"/>
                            </a:rPr>
                            <a:t>1</a:t>
                          </a:r>
                        </a:p>
                      </a:txBody>
                      <a:tcPr marL="90000" marR="90000" marT="46822" marB="468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Tahoma" panose="020B0604030504040204" pitchFamily="34" charset="0"/>
                              <a:ea typeface="新細明體" panose="02020500000000000000" pitchFamily="18" charset="-120"/>
                            </a:rPr>
                            <a:t>2</a:t>
                          </a:r>
                        </a:p>
                      </a:txBody>
                      <a:tcPr marL="90000" marR="90000" marT="46822" marB="468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mc:Choice>
        <mc:Fallback xmlns="">
          <p:graphicFrame>
            <p:nvGraphicFramePr>
              <p:cNvPr id="61479" name="Group 39">
                <a:extLst>
                  <a:ext uri="{FF2B5EF4-FFF2-40B4-BE49-F238E27FC236}">
                    <a16:creationId xmlns:a16="http://schemas.microsoft.com/office/drawing/2014/main" id="{87605BF2-59C5-4601-B1C1-BDF832C21458}"/>
                  </a:ext>
                </a:extLst>
              </p:cNvPr>
              <p:cNvGraphicFramePr>
                <a:graphicFrameLocks noGrp="1"/>
              </p:cNvGraphicFramePr>
              <p:nvPr>
                <p:extLst>
                  <p:ext uri="{D42A27DB-BD31-4B8C-83A1-F6EECF244321}">
                    <p14:modId xmlns:p14="http://schemas.microsoft.com/office/powerpoint/2010/main" val="1983638215"/>
                  </p:ext>
                </p:extLst>
              </p:nvPr>
            </p:nvGraphicFramePr>
            <p:xfrm>
              <a:off x="685800" y="1627174"/>
              <a:ext cx="7535906" cy="796888"/>
            </p:xfrm>
            <a:graphic>
              <a:graphicData uri="http://schemas.openxmlformats.org/drawingml/2006/table">
                <a:tbl>
                  <a:tblPr/>
                  <a:tblGrid>
                    <a:gridCol w="2626360">
                      <a:extLst>
                        <a:ext uri="{9D8B030D-6E8A-4147-A177-3AD203B41FA5}">
                          <a16:colId xmlns:a16="http://schemas.microsoft.com/office/drawing/2014/main" val="20000"/>
                        </a:ext>
                      </a:extLst>
                    </a:gridCol>
                    <a:gridCol w="772160">
                      <a:extLst>
                        <a:ext uri="{9D8B030D-6E8A-4147-A177-3AD203B41FA5}">
                          <a16:colId xmlns:a16="http://schemas.microsoft.com/office/drawing/2014/main" val="20001"/>
                        </a:ext>
                      </a:extLst>
                    </a:gridCol>
                    <a:gridCol w="784772">
                      <a:extLst>
                        <a:ext uri="{9D8B030D-6E8A-4147-A177-3AD203B41FA5}">
                          <a16:colId xmlns:a16="http://schemas.microsoft.com/office/drawing/2014/main" val="20002"/>
                        </a:ext>
                      </a:extLst>
                    </a:gridCol>
                    <a:gridCol w="838154">
                      <a:extLst>
                        <a:ext uri="{9D8B030D-6E8A-4147-A177-3AD203B41FA5}">
                          <a16:colId xmlns:a16="http://schemas.microsoft.com/office/drawing/2014/main" val="20003"/>
                        </a:ext>
                      </a:extLst>
                    </a:gridCol>
                    <a:gridCol w="829330">
                      <a:extLst>
                        <a:ext uri="{9D8B030D-6E8A-4147-A177-3AD203B41FA5}">
                          <a16:colId xmlns:a16="http://schemas.microsoft.com/office/drawing/2014/main" val="20004"/>
                        </a:ext>
                      </a:extLst>
                    </a:gridCol>
                    <a:gridCol w="846977">
                      <a:extLst>
                        <a:ext uri="{9D8B030D-6E8A-4147-A177-3AD203B41FA5}">
                          <a16:colId xmlns:a16="http://schemas.microsoft.com/office/drawing/2014/main" val="20005"/>
                        </a:ext>
                      </a:extLst>
                    </a:gridCol>
                    <a:gridCol w="838153">
                      <a:extLst>
                        <a:ext uri="{9D8B030D-6E8A-4147-A177-3AD203B41FA5}">
                          <a16:colId xmlns:a16="http://schemas.microsoft.com/office/drawing/2014/main" val="20006"/>
                        </a:ext>
                      </a:extLst>
                    </a:gridCol>
                  </a:tblGrid>
                  <a:tr h="398444">
                    <a:tc>
                      <a:txBody>
                        <a:bodyPr/>
                        <a:lstStyle>
                          <a:lvl1pPr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Documents</a:t>
                          </a:r>
                        </a:p>
                      </a:txBody>
                      <a:tcPr marL="90000" marR="90000" marT="46822" marB="468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000" b="0" i="1" u="none" strike="noStrike" cap="none" normalizeH="0" baseline="0" dirty="0">
                              <a:ln>
                                <a:noFill/>
                              </a:ln>
                              <a:solidFill>
                                <a:srgbClr val="000000"/>
                              </a:solidFill>
                              <a:effectLst/>
                              <a:latin typeface="Tahoma" panose="020B0604030504040204" pitchFamily="34" charset="0"/>
                              <a:ea typeface="新細明體" panose="02020500000000000000" pitchFamily="18" charset="-120"/>
                            </a:rPr>
                            <a:t>D</a:t>
                          </a:r>
                          <a:r>
                            <a:rPr kumimoji="1" lang="en-US" altLang="zh-TW" sz="2000" b="0" i="0" u="none" strike="noStrike" cap="none" normalizeH="0" baseline="-30000" dirty="0">
                              <a:ln>
                                <a:noFill/>
                              </a:ln>
                              <a:solidFill>
                                <a:srgbClr val="000000"/>
                              </a:solidFill>
                              <a:effectLst/>
                              <a:latin typeface="Tahoma" panose="020B0604030504040204" pitchFamily="34" charset="0"/>
                              <a:ea typeface="新細明體" panose="02020500000000000000" pitchFamily="18" charset="-120"/>
                            </a:rPr>
                            <a:t>1</a:t>
                          </a:r>
                          <a:endParaRPr kumimoji="1" lang="zh-TW" altLang="en-US" sz="2000" b="0" i="0" u="none" strike="noStrike" cap="none" normalizeH="0" baseline="-30000" dirty="0">
                            <a:ln>
                              <a:noFill/>
                            </a:ln>
                            <a:solidFill>
                              <a:srgbClr val="000000"/>
                            </a:solidFill>
                            <a:effectLst/>
                            <a:latin typeface="Tahoma" panose="020B0604030504040204" pitchFamily="34" charset="0"/>
                            <a:ea typeface="新細明體" panose="02020500000000000000" pitchFamily="18" charset="-120"/>
                          </a:endParaRPr>
                        </a:p>
                      </a:txBody>
                      <a:tcPr marL="90000" marR="90000" marT="46822" marB="468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000" b="0" i="1" u="none" strike="noStrike" cap="none" normalizeH="0" baseline="0" dirty="0">
                              <a:ln>
                                <a:noFill/>
                              </a:ln>
                              <a:solidFill>
                                <a:srgbClr val="000000"/>
                              </a:solidFill>
                              <a:effectLst/>
                              <a:latin typeface="Tahoma" panose="020B0604030504040204" pitchFamily="34" charset="0"/>
                              <a:ea typeface="新細明體" panose="02020500000000000000" pitchFamily="18" charset="-120"/>
                            </a:rPr>
                            <a:t>D</a:t>
                          </a:r>
                          <a:r>
                            <a:rPr kumimoji="1" lang="en-US" altLang="zh-TW" sz="2000" b="0" i="0" u="none" strike="noStrike" cap="none" normalizeH="0" baseline="-30000" dirty="0">
                              <a:ln>
                                <a:noFill/>
                              </a:ln>
                              <a:solidFill>
                                <a:srgbClr val="000000"/>
                              </a:solidFill>
                              <a:effectLst/>
                              <a:latin typeface="Tahoma" panose="020B0604030504040204" pitchFamily="34" charset="0"/>
                              <a:ea typeface="新細明體" panose="02020500000000000000" pitchFamily="18" charset="-120"/>
                            </a:rPr>
                            <a:t>2</a:t>
                          </a:r>
                          <a:endParaRPr kumimoji="1" lang="zh-TW" altLang="en-US" sz="2000" b="0" i="0" u="none" strike="noStrike" cap="none" normalizeH="0" baseline="-30000" dirty="0">
                            <a:ln>
                              <a:noFill/>
                            </a:ln>
                            <a:solidFill>
                              <a:srgbClr val="000000"/>
                            </a:solidFill>
                            <a:effectLst/>
                            <a:latin typeface="Tahoma" panose="020B0604030504040204" pitchFamily="34" charset="0"/>
                            <a:ea typeface="新細明體" panose="02020500000000000000" pitchFamily="18" charset="-120"/>
                          </a:endParaRPr>
                        </a:p>
                      </a:txBody>
                      <a:tcPr marL="90000" marR="90000" marT="46822" marB="468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000" b="0" i="1" u="none" strike="noStrike" cap="none" normalizeH="0" baseline="0" dirty="0">
                              <a:ln>
                                <a:noFill/>
                              </a:ln>
                              <a:solidFill>
                                <a:srgbClr val="000000"/>
                              </a:solidFill>
                              <a:effectLst/>
                              <a:latin typeface="Tahoma" panose="020B0604030504040204" pitchFamily="34" charset="0"/>
                              <a:ea typeface="新細明體" panose="02020500000000000000" pitchFamily="18" charset="-120"/>
                            </a:rPr>
                            <a:t>D</a:t>
                          </a:r>
                          <a:r>
                            <a:rPr kumimoji="1" lang="en-US" altLang="zh-TW" sz="2000" b="0" i="0" u="none" strike="noStrike" cap="none" normalizeH="0" baseline="-30000" dirty="0">
                              <a:ln>
                                <a:noFill/>
                              </a:ln>
                              <a:solidFill>
                                <a:srgbClr val="000000"/>
                              </a:solidFill>
                              <a:effectLst/>
                              <a:latin typeface="Tahoma" panose="020B0604030504040204" pitchFamily="34" charset="0"/>
                              <a:ea typeface="新細明體" panose="02020500000000000000" pitchFamily="18" charset="-120"/>
                            </a:rPr>
                            <a:t>3</a:t>
                          </a:r>
                          <a:endParaRPr kumimoji="1" lang="zh-TW" altLang="en-US" sz="2000" b="0" i="0" u="none" strike="noStrike" cap="none" normalizeH="0" baseline="-30000" dirty="0">
                            <a:ln>
                              <a:noFill/>
                            </a:ln>
                            <a:solidFill>
                              <a:srgbClr val="000000"/>
                            </a:solidFill>
                            <a:effectLst/>
                            <a:latin typeface="Tahoma" panose="020B0604030504040204" pitchFamily="34" charset="0"/>
                            <a:ea typeface="新細明體" panose="02020500000000000000" pitchFamily="18" charset="-120"/>
                          </a:endParaRPr>
                        </a:p>
                      </a:txBody>
                      <a:tcPr marL="90000" marR="90000" marT="46822" marB="468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000" b="0" i="1" u="none" strike="noStrike" cap="none" normalizeH="0" baseline="0" dirty="0">
                              <a:ln>
                                <a:noFill/>
                              </a:ln>
                              <a:solidFill>
                                <a:srgbClr val="000000"/>
                              </a:solidFill>
                              <a:effectLst/>
                              <a:latin typeface="Tahoma" panose="020B0604030504040204" pitchFamily="34" charset="0"/>
                              <a:ea typeface="新細明體" panose="02020500000000000000" pitchFamily="18" charset="-120"/>
                            </a:rPr>
                            <a:t>D</a:t>
                          </a:r>
                          <a:r>
                            <a:rPr kumimoji="1" lang="en-US" altLang="zh-TW" sz="2000" b="0" i="0" u="none" strike="noStrike" cap="none" normalizeH="0" baseline="-30000" dirty="0">
                              <a:ln>
                                <a:noFill/>
                              </a:ln>
                              <a:solidFill>
                                <a:srgbClr val="000000"/>
                              </a:solidFill>
                              <a:effectLst/>
                              <a:latin typeface="Tahoma" panose="020B0604030504040204" pitchFamily="34" charset="0"/>
                              <a:ea typeface="新細明體" panose="02020500000000000000" pitchFamily="18" charset="-120"/>
                            </a:rPr>
                            <a:t>4</a:t>
                          </a:r>
                          <a:endParaRPr kumimoji="1" lang="zh-TW" altLang="en-US" sz="2000" b="0" i="0" u="none" strike="noStrike" cap="none" normalizeH="0" baseline="-30000" dirty="0">
                            <a:ln>
                              <a:noFill/>
                            </a:ln>
                            <a:solidFill>
                              <a:srgbClr val="000000"/>
                            </a:solidFill>
                            <a:effectLst/>
                            <a:latin typeface="Tahoma" panose="020B0604030504040204" pitchFamily="34" charset="0"/>
                            <a:ea typeface="新細明體" panose="02020500000000000000" pitchFamily="18" charset="-120"/>
                          </a:endParaRPr>
                        </a:p>
                      </a:txBody>
                      <a:tcPr marL="90000" marR="90000" marT="46822" marB="468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000" b="0" i="1" u="none" strike="noStrike" cap="none" normalizeH="0" baseline="0" dirty="0">
                              <a:ln>
                                <a:noFill/>
                              </a:ln>
                              <a:solidFill>
                                <a:srgbClr val="000000"/>
                              </a:solidFill>
                              <a:effectLst/>
                              <a:latin typeface="Tahoma" panose="020B0604030504040204" pitchFamily="34" charset="0"/>
                              <a:ea typeface="新細明體" panose="02020500000000000000" pitchFamily="18" charset="-120"/>
                            </a:rPr>
                            <a:t>D</a:t>
                          </a:r>
                          <a:r>
                            <a:rPr kumimoji="1" lang="en-US" altLang="zh-TW" sz="2000" b="0" i="0" u="none" strike="noStrike" cap="none" normalizeH="0" baseline="-30000" dirty="0">
                              <a:ln>
                                <a:noFill/>
                              </a:ln>
                              <a:solidFill>
                                <a:srgbClr val="000000"/>
                              </a:solidFill>
                              <a:effectLst/>
                              <a:latin typeface="Tahoma" panose="020B0604030504040204" pitchFamily="34" charset="0"/>
                              <a:ea typeface="新細明體" panose="02020500000000000000" pitchFamily="18" charset="-120"/>
                            </a:rPr>
                            <a:t>5</a:t>
                          </a:r>
                          <a:endParaRPr kumimoji="1" lang="zh-TW" altLang="en-US" sz="2000" b="0" i="0" u="none" strike="noStrike" cap="none" normalizeH="0" baseline="-30000" dirty="0">
                            <a:ln>
                              <a:noFill/>
                            </a:ln>
                            <a:solidFill>
                              <a:srgbClr val="000000"/>
                            </a:solidFill>
                            <a:effectLst/>
                            <a:latin typeface="Tahoma" panose="020B0604030504040204" pitchFamily="34" charset="0"/>
                            <a:ea typeface="新細明體" panose="02020500000000000000" pitchFamily="18" charset="-120"/>
                          </a:endParaRPr>
                        </a:p>
                      </a:txBody>
                      <a:tcPr marL="90000" marR="90000" marT="46822" marB="468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000" b="0" i="1" u="none" strike="noStrike" cap="none" normalizeH="0" baseline="0" dirty="0">
                              <a:ln>
                                <a:noFill/>
                              </a:ln>
                              <a:solidFill>
                                <a:srgbClr val="000000"/>
                              </a:solidFill>
                              <a:effectLst/>
                              <a:latin typeface="Tahoma" panose="020B0604030504040204" pitchFamily="34" charset="0"/>
                              <a:ea typeface="新細明體" panose="02020500000000000000" pitchFamily="18" charset="-120"/>
                            </a:rPr>
                            <a:t>D</a:t>
                          </a:r>
                          <a:r>
                            <a:rPr kumimoji="1" lang="en-US" altLang="zh-TW" sz="2000" b="0" i="0" u="none" strike="noStrike" cap="none" normalizeH="0" baseline="-30000" dirty="0">
                              <a:ln>
                                <a:noFill/>
                              </a:ln>
                              <a:solidFill>
                                <a:srgbClr val="000000"/>
                              </a:solidFill>
                              <a:effectLst/>
                              <a:latin typeface="Tahoma" panose="020B0604030504040204" pitchFamily="34" charset="0"/>
                              <a:ea typeface="新細明體" panose="02020500000000000000" pitchFamily="18" charset="-120"/>
                            </a:rPr>
                            <a:t>6</a:t>
                          </a:r>
                          <a:endParaRPr kumimoji="1" lang="zh-TW" altLang="en-US" sz="2000" b="0" i="0" u="none" strike="noStrike" cap="none" normalizeH="0" baseline="-30000" dirty="0">
                            <a:ln>
                              <a:noFill/>
                            </a:ln>
                            <a:solidFill>
                              <a:srgbClr val="000000"/>
                            </a:solidFill>
                            <a:effectLst/>
                            <a:latin typeface="Tahoma" panose="020B0604030504040204" pitchFamily="34" charset="0"/>
                            <a:ea typeface="新細明體" panose="02020500000000000000" pitchFamily="18" charset="-120"/>
                          </a:endParaRPr>
                        </a:p>
                      </a:txBody>
                      <a:tcPr marL="90000" marR="90000" marT="46822" marB="468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8444">
                    <a:tc>
                      <a:txBody>
                        <a:bodyPr/>
                        <a:lstStyle/>
                        <a:p>
                          <a:endParaRPr lang="en-US"/>
                        </a:p>
                      </a:txBody>
                      <a:tcPr marL="90000" marR="90000" marT="46822" marB="468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a:blip r:embed="rId3"/>
                          <a:stretch>
                            <a:fillRect l="-2320" t="-106061" r="-188167" b="-25758"/>
                          </a:stretch>
                        </a:blipFill>
                      </a:tcPr>
                    </a:tc>
                    <a:tc>
                      <a:txBody>
                        <a:bodyPr/>
                        <a:lstStyle>
                          <a:lvl1pPr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Tahoma" panose="020B0604030504040204" pitchFamily="34" charset="0"/>
                              <a:ea typeface="新細明體" panose="02020500000000000000" pitchFamily="18" charset="-120"/>
                            </a:rPr>
                            <a:t>3</a:t>
                          </a:r>
                        </a:p>
                      </a:txBody>
                      <a:tcPr marL="90000" marR="90000" marT="46822" marB="468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Tahoma" panose="020B0604030504040204" pitchFamily="34" charset="0"/>
                              <a:ea typeface="新細明體" panose="02020500000000000000" pitchFamily="18" charset="-120"/>
                            </a:rPr>
                            <a:t>2</a:t>
                          </a:r>
                        </a:p>
                      </a:txBody>
                      <a:tcPr marL="90000" marR="90000" marT="46822" marB="468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Tahoma" panose="020B0604030504040204" pitchFamily="34" charset="0"/>
                              <a:ea typeface="新細明體" panose="02020500000000000000" pitchFamily="18" charset="-120"/>
                            </a:rPr>
                            <a:t>3</a:t>
                          </a:r>
                        </a:p>
                      </a:txBody>
                      <a:tcPr marL="90000" marR="90000" marT="46822" marB="468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Tahoma" panose="020B0604030504040204" pitchFamily="34" charset="0"/>
                              <a:ea typeface="新細明體" panose="02020500000000000000" pitchFamily="18" charset="-120"/>
                            </a:rPr>
                            <a:t>0</a:t>
                          </a:r>
                        </a:p>
                      </a:txBody>
                      <a:tcPr marL="90000" marR="90000" marT="46822" marB="468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Tahoma" panose="020B0604030504040204" pitchFamily="34" charset="0"/>
                              <a:ea typeface="新細明體" panose="02020500000000000000" pitchFamily="18" charset="-120"/>
                            </a:rPr>
                            <a:t>1</a:t>
                          </a:r>
                        </a:p>
                      </a:txBody>
                      <a:tcPr marL="90000" marR="90000" marT="46822" marB="468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16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Tahoma" panose="020B0604030504040204" pitchFamily="34" charset="0"/>
                              <a:ea typeface="新細明體" panose="02020500000000000000" pitchFamily="18" charset="-120"/>
                            </a:rPr>
                            <a:t>2</a:t>
                          </a:r>
                        </a:p>
                      </a:txBody>
                      <a:tcPr marL="90000" marR="90000" marT="46822" marB="468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txBox="1">
            <a:spLocks noGrp="1"/>
          </p:cNvSpPr>
          <p:nvPr/>
        </p:nvSpPr>
        <p:spPr bwMode="auto">
          <a:xfrm>
            <a:off x="457200" y="6248400"/>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1400" b="1">
                <a:solidFill>
                  <a:schemeClr val="accent2"/>
                </a:solidFill>
              </a:rPr>
              <a:t>Dik Lun LEE                                              Department of Computer Science, HKUST                        Slide </a:t>
            </a:r>
            <a:fld id="{5D28C864-AFB0-413A-8A1A-6934C6367698}" type="slidenum">
              <a:rPr lang="en-US" altLang="zh-TW" sz="1400" b="1">
                <a:solidFill>
                  <a:schemeClr val="accent2"/>
                </a:solidFill>
              </a:rPr>
              <a:pPr algn="ctr" eaLnBrk="1" hangingPunct="1">
                <a:spcBef>
                  <a:spcPct val="0"/>
                </a:spcBef>
                <a:buFontTx/>
                <a:buNone/>
              </a:pPr>
              <a:t>33</a:t>
            </a:fld>
            <a:endParaRPr lang="en-US" altLang="zh-TW" sz="1400" b="1">
              <a:solidFill>
                <a:schemeClr val="accent2"/>
              </a:solidFill>
            </a:endParaRPr>
          </a:p>
        </p:txBody>
      </p:sp>
      <p:sp>
        <p:nvSpPr>
          <p:cNvPr id="37891" name="Rectangle 2"/>
          <p:cNvSpPr>
            <a:spLocks noGrp="1" noChangeArrowheads="1"/>
          </p:cNvSpPr>
          <p:nvPr>
            <p:ph type="title" idx="4294967295"/>
          </p:nvPr>
        </p:nvSpPr>
        <p:spPr/>
        <p:txBody>
          <a:bodyPr/>
          <a:lstStyle/>
          <a:p>
            <a:pPr eaLnBrk="1" hangingPunct="1"/>
            <a:r>
              <a:rPr lang="en-US" altLang="zh-TW" dirty="0"/>
              <a:t>Example on Computing NDCG </a:t>
            </a:r>
            <a:r>
              <a:rPr lang="en-US" altLang="zh-TW" sz="2400" dirty="0"/>
              <a:t>(Cont.)</a:t>
            </a:r>
            <a:endParaRPr lang="en-US" altLang="zh-TW" dirty="0"/>
          </a:p>
        </p:txBody>
      </p:sp>
      <mc:AlternateContent xmlns:mc="http://schemas.openxmlformats.org/markup-compatibility/2006" xmlns:a14="http://schemas.microsoft.com/office/drawing/2010/main">
        <mc:Choice Requires="a14">
          <p:sp>
            <p:nvSpPr>
              <p:cNvPr id="37892" name="Rectangle 3"/>
              <p:cNvSpPr>
                <a:spLocks noGrp="1" noChangeArrowheads="1"/>
              </p:cNvSpPr>
              <p:nvPr>
                <p:ph type="body" idx="4294967295"/>
              </p:nvPr>
            </p:nvSpPr>
            <p:spPr>
              <a:xfrm>
                <a:off x="685800" y="1300480"/>
                <a:ext cx="8039100" cy="4538497"/>
              </a:xfrm>
            </p:spPr>
            <p:txBody>
              <a:bodyPr/>
              <a:lstStyle/>
              <a:p>
                <a:pPr marL="396875" lvl="1" indent="-336550" eaLnBrk="1" hangingPunct="1">
                  <a:buFontTx/>
                  <a:buChar char="•"/>
                </a:pPr>
                <a:r>
                  <a:rPr lang="en-US" altLang="zh-TW" sz="2400" dirty="0">
                    <a:solidFill>
                      <a:srgbClr val="000000"/>
                    </a:solidFill>
                    <a:latin typeface="Tahoma" panose="020B0604030504040204" pitchFamily="34" charset="0"/>
                  </a:rPr>
                  <a:t>Assuming no relevant documents after </a:t>
                </a:r>
                <a14:m>
                  <m:oMath xmlns:m="http://schemas.openxmlformats.org/officeDocument/2006/math">
                    <m:sSub>
                      <m:sSubPr>
                        <m:ctrlPr>
                          <a:rPr lang="en-US" altLang="zh-TW" sz="2400" b="0" i="1" smtClean="0">
                            <a:solidFill>
                              <a:srgbClr val="000000"/>
                            </a:solidFill>
                            <a:latin typeface="Cambria Math" panose="02040503050406030204" pitchFamily="18" charset="0"/>
                          </a:rPr>
                        </m:ctrlPr>
                      </m:sSubPr>
                      <m:e>
                        <m:r>
                          <a:rPr lang="en-US" altLang="zh-TW" sz="2400" b="0" i="1" smtClean="0">
                            <a:solidFill>
                              <a:srgbClr val="000000"/>
                            </a:solidFill>
                            <a:latin typeface="Cambria Math" panose="02040503050406030204" pitchFamily="18" charset="0"/>
                          </a:rPr>
                          <m:t>𝐷</m:t>
                        </m:r>
                      </m:e>
                      <m:sub>
                        <m:r>
                          <a:rPr lang="en-US" altLang="zh-TW" sz="2400" b="0" i="1" smtClean="0">
                            <a:solidFill>
                              <a:srgbClr val="000000"/>
                            </a:solidFill>
                            <a:latin typeface="Cambria Math" panose="02040503050406030204" pitchFamily="18" charset="0"/>
                          </a:rPr>
                          <m:t>6</m:t>
                        </m:r>
                      </m:sub>
                    </m:sSub>
                  </m:oMath>
                </a14:m>
                <a:r>
                  <a:rPr lang="en-US" altLang="zh-TW" sz="2400" dirty="0">
                    <a:solidFill>
                      <a:srgbClr val="000000"/>
                    </a:solidFill>
                    <a:latin typeface="Tahoma" panose="020B0604030504040204" pitchFamily="34" charset="0"/>
                  </a:rPr>
                  <a:t>, the ideal ranking of the results are obtained by sorting </a:t>
                </a:r>
                <a14:m>
                  <m:oMath xmlns:m="http://schemas.openxmlformats.org/officeDocument/2006/math">
                    <m:r>
                      <a:rPr lang="en-US" altLang="zh-TW" sz="2400" i="1">
                        <a:latin typeface="Cambria Math" panose="02040503050406030204" pitchFamily="18" charset="0"/>
                        <a:ea typeface="新細明體" panose="02020500000000000000" pitchFamily="18" charset="-120"/>
                      </a:rPr>
                      <m:t>𝑟𝑒</m:t>
                    </m:r>
                    <m:sSub>
                      <m:sSubPr>
                        <m:ctrlPr>
                          <a:rPr lang="en-US" altLang="zh-TW" sz="2400" i="1">
                            <a:latin typeface="Cambria Math" panose="02040503050406030204" pitchFamily="18" charset="0"/>
                            <a:ea typeface="新細明體" panose="02020500000000000000" pitchFamily="18" charset="-120"/>
                          </a:rPr>
                        </m:ctrlPr>
                      </m:sSubPr>
                      <m:e>
                        <m:r>
                          <a:rPr lang="en-US" altLang="zh-TW" sz="2400" i="1">
                            <a:latin typeface="Cambria Math" panose="02040503050406030204" pitchFamily="18" charset="0"/>
                            <a:ea typeface="新細明體" panose="02020500000000000000" pitchFamily="18" charset="-120"/>
                          </a:rPr>
                          <m:t>𝑙</m:t>
                        </m:r>
                      </m:e>
                      <m:sub>
                        <m:r>
                          <a:rPr lang="en-US" altLang="zh-TW" sz="2400" i="1">
                            <a:latin typeface="Cambria Math" panose="02040503050406030204" pitchFamily="18" charset="0"/>
                            <a:ea typeface="新細明體" panose="02020500000000000000" pitchFamily="18" charset="-120"/>
                          </a:rPr>
                          <m:t>𝑖</m:t>
                        </m:r>
                      </m:sub>
                    </m:sSub>
                    <m:r>
                      <a:rPr lang="en-US" altLang="zh-TW" sz="2400" i="1">
                        <a:latin typeface="Cambria Math" panose="02040503050406030204" pitchFamily="18" charset="0"/>
                        <a:ea typeface="新細明體" panose="02020500000000000000" pitchFamily="18" charset="-120"/>
                      </a:rPr>
                      <m:t> </m:t>
                    </m:r>
                  </m:oMath>
                </a14:m>
                <a:r>
                  <a:rPr lang="en-US" altLang="zh-TW" sz="2400" dirty="0">
                    <a:solidFill>
                      <a:srgbClr val="000000"/>
                    </a:solidFill>
                    <a:latin typeface="Tahoma" panose="020B0604030504040204" pitchFamily="34" charset="0"/>
                  </a:rPr>
                  <a:t>:</a:t>
                </a:r>
                <a:br>
                  <a:rPr lang="en-US" altLang="zh-TW" sz="2400" dirty="0">
                    <a:solidFill>
                      <a:srgbClr val="000000"/>
                    </a:solidFill>
                    <a:latin typeface="Tahoma" panose="020B0604030504040204" pitchFamily="34" charset="0"/>
                  </a:rPr>
                </a:br>
                <a:endParaRPr lang="en-US" altLang="zh-TW" sz="2400" dirty="0">
                  <a:solidFill>
                    <a:srgbClr val="000000"/>
                  </a:solidFill>
                  <a:latin typeface="Tahoma" panose="020B0604030504040204" pitchFamily="34" charset="0"/>
                </a:endParaRPr>
              </a:p>
              <a:p>
                <a:pPr marL="396875" lvl="1" indent="-336550" eaLnBrk="1" hangingPunct="1">
                  <a:buNone/>
                </a:pPr>
                <a:endParaRPr lang="en-US" altLang="zh-TW" sz="2400" dirty="0">
                  <a:solidFill>
                    <a:srgbClr val="000000"/>
                  </a:solidFill>
                  <a:latin typeface="Tahoma" panose="020B0604030504040204" pitchFamily="34" charset="0"/>
                </a:endParaRPr>
              </a:p>
              <a:p>
                <a:pPr marL="396875" lvl="1" indent="-336550" eaLnBrk="1" hangingPunct="1">
                  <a:buFontTx/>
                  <a:buChar char="•"/>
                </a:pPr>
                <a:endParaRPr lang="en-US" altLang="zh-TW" sz="2400" b="0" i="1" dirty="0">
                  <a:solidFill>
                    <a:srgbClr val="000000"/>
                  </a:solidFill>
                  <a:latin typeface="Cambria Math" panose="02040503050406030204" pitchFamily="18" charset="0"/>
                </a:endParaRPr>
              </a:p>
              <a:p>
                <a:pPr marL="396875" lvl="1" indent="-336550" eaLnBrk="1" hangingPunct="1">
                  <a:buFontTx/>
                  <a:buChar char="•"/>
                </a:pPr>
                <a14:m>
                  <m:oMath xmlns:m="http://schemas.openxmlformats.org/officeDocument/2006/math">
                    <m:r>
                      <a:rPr lang="en-US" altLang="zh-TW" sz="2400" b="0" i="1" smtClean="0">
                        <a:solidFill>
                          <a:srgbClr val="000000"/>
                        </a:solidFill>
                        <a:latin typeface="Cambria Math" panose="02040503050406030204" pitchFamily="18" charset="0"/>
                      </a:rPr>
                      <m:t>𝐼𝐷𝐶</m:t>
                    </m:r>
                    <m:sSub>
                      <m:sSubPr>
                        <m:ctrlPr>
                          <a:rPr lang="en-US" altLang="zh-TW" sz="2400" b="0" i="1" smtClean="0">
                            <a:solidFill>
                              <a:srgbClr val="000000"/>
                            </a:solidFill>
                            <a:latin typeface="Cambria Math" panose="02040503050406030204" pitchFamily="18" charset="0"/>
                          </a:rPr>
                        </m:ctrlPr>
                      </m:sSubPr>
                      <m:e>
                        <m:r>
                          <a:rPr lang="en-US" altLang="zh-TW" sz="2400" b="0" i="1" smtClean="0">
                            <a:solidFill>
                              <a:srgbClr val="000000"/>
                            </a:solidFill>
                            <a:latin typeface="Cambria Math" panose="02040503050406030204" pitchFamily="18" charset="0"/>
                          </a:rPr>
                          <m:t>𝐺</m:t>
                        </m:r>
                      </m:e>
                      <m:sub>
                        <m:r>
                          <a:rPr lang="en-US" altLang="zh-TW" sz="2400" b="0" i="1" smtClean="0">
                            <a:solidFill>
                              <a:srgbClr val="000000"/>
                            </a:solidFill>
                            <a:latin typeface="Cambria Math" panose="02040503050406030204" pitchFamily="18" charset="0"/>
                          </a:rPr>
                          <m:t>6</m:t>
                        </m:r>
                      </m:sub>
                    </m:sSub>
                    <m:r>
                      <a:rPr lang="en-US" altLang="zh-TW" sz="2400" b="0" i="1" smtClean="0">
                        <a:solidFill>
                          <a:srgbClr val="000000"/>
                        </a:solidFill>
                        <a:latin typeface="Cambria Math" panose="02040503050406030204" pitchFamily="18" charset="0"/>
                      </a:rPr>
                      <m:t>=</m:t>
                    </m:r>
                    <m:nary>
                      <m:naryPr>
                        <m:chr m:val="∑"/>
                        <m:ctrlPr>
                          <a:rPr lang="en-US" altLang="zh-TW" sz="2400" b="0" i="1" smtClean="0">
                            <a:solidFill>
                              <a:srgbClr val="000000"/>
                            </a:solidFill>
                            <a:latin typeface="Cambria Math" panose="02040503050406030204" pitchFamily="18" charset="0"/>
                          </a:rPr>
                        </m:ctrlPr>
                      </m:naryPr>
                      <m:sub>
                        <m:r>
                          <a:rPr lang="en-US" altLang="zh-TW" sz="2400" b="0" i="1" smtClean="0">
                            <a:solidFill>
                              <a:srgbClr val="000000"/>
                            </a:solidFill>
                            <a:latin typeface="Cambria Math" panose="02040503050406030204" pitchFamily="18" charset="0"/>
                          </a:rPr>
                          <m:t>𝑖</m:t>
                        </m:r>
                        <m:r>
                          <a:rPr lang="en-US" altLang="zh-TW" sz="2400" b="0" i="1" smtClean="0">
                            <a:solidFill>
                              <a:srgbClr val="000000"/>
                            </a:solidFill>
                            <a:latin typeface="Cambria Math" panose="02040503050406030204" pitchFamily="18" charset="0"/>
                          </a:rPr>
                          <m:t>=1</m:t>
                        </m:r>
                      </m:sub>
                      <m:sup>
                        <m:r>
                          <a:rPr lang="en-US" altLang="zh-TW" sz="2400" b="0" i="1" smtClean="0">
                            <a:solidFill>
                              <a:srgbClr val="000000"/>
                            </a:solidFill>
                            <a:latin typeface="Cambria Math" panose="02040503050406030204" pitchFamily="18" charset="0"/>
                          </a:rPr>
                          <m:t>6</m:t>
                        </m:r>
                      </m:sup>
                      <m:e>
                        <m:f>
                          <m:fPr>
                            <m:ctrlPr>
                              <a:rPr lang="en-US" altLang="zh-TW" sz="2400" b="0" i="1" smtClean="0">
                                <a:solidFill>
                                  <a:srgbClr val="000000"/>
                                </a:solidFill>
                                <a:latin typeface="Cambria Math" panose="02040503050406030204" pitchFamily="18" charset="0"/>
                              </a:rPr>
                            </m:ctrlPr>
                          </m:fPr>
                          <m:num>
                            <m:r>
                              <a:rPr lang="en-US" altLang="zh-TW" sz="2400" b="0" i="1" smtClean="0">
                                <a:solidFill>
                                  <a:srgbClr val="000000"/>
                                </a:solidFill>
                                <a:latin typeface="Cambria Math" panose="02040503050406030204" pitchFamily="18" charset="0"/>
                              </a:rPr>
                              <m:t>𝑟𝑒</m:t>
                            </m:r>
                            <m:sSub>
                              <m:sSubPr>
                                <m:ctrlPr>
                                  <a:rPr lang="en-US" altLang="zh-TW" sz="2400" b="0" i="1" smtClean="0">
                                    <a:solidFill>
                                      <a:srgbClr val="000000"/>
                                    </a:solidFill>
                                    <a:latin typeface="Cambria Math" panose="02040503050406030204" pitchFamily="18" charset="0"/>
                                  </a:rPr>
                                </m:ctrlPr>
                              </m:sSubPr>
                              <m:e>
                                <m:r>
                                  <a:rPr lang="en-US" altLang="zh-TW" sz="2400" b="0" i="1" smtClean="0">
                                    <a:solidFill>
                                      <a:srgbClr val="000000"/>
                                    </a:solidFill>
                                    <a:latin typeface="Cambria Math" panose="02040503050406030204" pitchFamily="18" charset="0"/>
                                  </a:rPr>
                                  <m:t>𝑙</m:t>
                                </m:r>
                              </m:e>
                              <m:sub>
                                <m:r>
                                  <a:rPr lang="en-US" altLang="zh-TW" sz="2400" b="0" i="1" smtClean="0">
                                    <a:solidFill>
                                      <a:srgbClr val="000000"/>
                                    </a:solidFill>
                                    <a:latin typeface="Cambria Math" panose="02040503050406030204" pitchFamily="18" charset="0"/>
                                  </a:rPr>
                                  <m:t>𝑖</m:t>
                                </m:r>
                              </m:sub>
                            </m:sSub>
                          </m:num>
                          <m:den>
                            <m:func>
                              <m:funcPr>
                                <m:ctrlPr>
                                  <a:rPr lang="en-US" altLang="zh-TW" sz="2400" b="0" i="1" smtClean="0">
                                    <a:solidFill>
                                      <a:srgbClr val="000000"/>
                                    </a:solidFill>
                                    <a:latin typeface="Cambria Math" panose="02040503050406030204" pitchFamily="18" charset="0"/>
                                  </a:rPr>
                                </m:ctrlPr>
                              </m:funcPr>
                              <m:fName>
                                <m:sSub>
                                  <m:sSubPr>
                                    <m:ctrlPr>
                                      <a:rPr lang="en-US" altLang="zh-TW" sz="2400" b="0" i="1" smtClean="0">
                                        <a:solidFill>
                                          <a:srgbClr val="000000"/>
                                        </a:solidFill>
                                        <a:latin typeface="Cambria Math" panose="02040503050406030204" pitchFamily="18" charset="0"/>
                                      </a:rPr>
                                    </m:ctrlPr>
                                  </m:sSubPr>
                                  <m:e>
                                    <m:r>
                                      <m:rPr>
                                        <m:sty m:val="p"/>
                                      </m:rPr>
                                      <a:rPr lang="en-US" altLang="zh-TW" sz="2400" b="0" i="0" smtClean="0">
                                        <a:solidFill>
                                          <a:srgbClr val="000000"/>
                                        </a:solidFill>
                                        <a:latin typeface="Cambria Math" panose="02040503050406030204" pitchFamily="18" charset="0"/>
                                      </a:rPr>
                                      <m:t>log</m:t>
                                    </m:r>
                                  </m:e>
                                  <m:sub>
                                    <m:r>
                                      <a:rPr lang="en-US" altLang="zh-TW" sz="2400" b="0" i="1" smtClean="0">
                                        <a:solidFill>
                                          <a:srgbClr val="000000"/>
                                        </a:solidFill>
                                        <a:latin typeface="Cambria Math" panose="02040503050406030204" pitchFamily="18" charset="0"/>
                                      </a:rPr>
                                      <m:t>2</m:t>
                                    </m:r>
                                  </m:sub>
                                </m:sSub>
                              </m:fName>
                              <m:e>
                                <m:r>
                                  <a:rPr lang="en-US" altLang="zh-TW" sz="2400" b="0" i="1" smtClean="0">
                                    <a:solidFill>
                                      <a:srgbClr val="000000"/>
                                    </a:solidFill>
                                    <a:latin typeface="Cambria Math" panose="02040503050406030204" pitchFamily="18" charset="0"/>
                                  </a:rPr>
                                  <m:t>(</m:t>
                                </m:r>
                                <m:r>
                                  <a:rPr lang="en-US" altLang="zh-TW" sz="2400" b="0" i="1" smtClean="0">
                                    <a:solidFill>
                                      <a:srgbClr val="000000"/>
                                    </a:solidFill>
                                    <a:latin typeface="Cambria Math" panose="02040503050406030204" pitchFamily="18" charset="0"/>
                                  </a:rPr>
                                  <m:t>𝑖</m:t>
                                </m:r>
                                <m:r>
                                  <a:rPr lang="en-US" altLang="zh-TW" sz="2400" b="0" i="1" smtClean="0">
                                    <a:solidFill>
                                      <a:srgbClr val="000000"/>
                                    </a:solidFill>
                                    <a:latin typeface="Cambria Math" panose="02040503050406030204" pitchFamily="18" charset="0"/>
                                  </a:rPr>
                                  <m:t>+1)</m:t>
                                </m:r>
                              </m:e>
                            </m:func>
                          </m:den>
                        </m:f>
                      </m:e>
                    </m:nary>
                  </m:oMath>
                </a14:m>
                <a:endParaRPr lang="en-US" altLang="zh-TW" sz="2400" dirty="0">
                  <a:solidFill>
                    <a:srgbClr val="000000"/>
                  </a:solidFill>
                  <a:latin typeface="Tahoma" panose="020B0604030504040204" pitchFamily="34" charset="0"/>
                </a:endParaRPr>
              </a:p>
              <a:p>
                <a:pPr marL="396875" lvl="1" indent="-336550" eaLnBrk="1" hangingPunct="1">
                  <a:buNone/>
                </a:pPr>
                <a14:m>
                  <m:oMathPara xmlns:m="http://schemas.openxmlformats.org/officeDocument/2006/math">
                    <m:oMathParaPr>
                      <m:jc m:val="centerGroup"/>
                    </m:oMathParaPr>
                    <m:oMath xmlns:m="http://schemas.openxmlformats.org/officeDocument/2006/math">
                      <m:r>
                        <a:rPr lang="en-US" altLang="zh-TW" sz="2400" i="1">
                          <a:solidFill>
                            <a:srgbClr val="000000"/>
                          </a:solidFill>
                          <a:latin typeface="Cambria Math" panose="02040503050406030204" pitchFamily="18" charset="0"/>
                        </a:rPr>
                        <m:t>=3</m:t>
                      </m:r>
                      <m:r>
                        <a:rPr lang="en-US" altLang="zh-TW" sz="2400" i="1" smtClean="0">
                          <a:solidFill>
                            <a:srgbClr val="000000"/>
                          </a:solidFill>
                          <a:latin typeface="Cambria Math" panose="02040503050406030204" pitchFamily="18" charset="0"/>
                        </a:rPr>
                        <m:t>+</m:t>
                      </m:r>
                      <m:r>
                        <a:rPr lang="en-US" altLang="zh-TW" sz="2400" b="0" i="1" smtClean="0">
                          <a:solidFill>
                            <a:srgbClr val="000000"/>
                          </a:solidFill>
                          <a:latin typeface="Cambria Math" panose="02040503050406030204" pitchFamily="18" charset="0"/>
                        </a:rPr>
                        <m:t> </m:t>
                      </m:r>
                      <m:r>
                        <a:rPr lang="en-US" altLang="zh-TW" sz="2400" i="1">
                          <a:solidFill>
                            <a:srgbClr val="000000"/>
                          </a:solidFill>
                          <a:latin typeface="Cambria Math" panose="02040503050406030204" pitchFamily="18" charset="0"/>
                        </a:rPr>
                        <m:t>3/</m:t>
                      </m:r>
                      <m:func>
                        <m:funcPr>
                          <m:ctrlPr>
                            <a:rPr lang="en-US" altLang="zh-TW" sz="2400" i="1">
                              <a:solidFill>
                                <a:srgbClr val="000000"/>
                              </a:solidFill>
                              <a:latin typeface="Cambria Math" panose="02040503050406030204" pitchFamily="18" charset="0"/>
                            </a:rPr>
                          </m:ctrlPr>
                        </m:funcPr>
                        <m:fName>
                          <m:sSub>
                            <m:sSubPr>
                              <m:ctrlPr>
                                <a:rPr lang="en-US" altLang="zh-TW" sz="2400" i="1">
                                  <a:solidFill>
                                    <a:srgbClr val="000000"/>
                                  </a:solidFill>
                                  <a:latin typeface="Cambria Math" panose="02040503050406030204" pitchFamily="18" charset="0"/>
                                </a:rPr>
                              </m:ctrlPr>
                            </m:sSubPr>
                            <m:e>
                              <m:r>
                                <m:rPr>
                                  <m:sty m:val="p"/>
                                </m:rPr>
                                <a:rPr lang="en-US" altLang="zh-TW" sz="2400">
                                  <a:solidFill>
                                    <a:srgbClr val="000000"/>
                                  </a:solidFill>
                                  <a:latin typeface="Cambria Math" panose="02040503050406030204" pitchFamily="18" charset="0"/>
                                </a:rPr>
                                <m:t>log</m:t>
                              </m:r>
                            </m:e>
                            <m:sub>
                              <m:r>
                                <a:rPr lang="en-US" altLang="zh-TW" sz="2400" i="1">
                                  <a:solidFill>
                                    <a:srgbClr val="000000"/>
                                  </a:solidFill>
                                  <a:latin typeface="Cambria Math" panose="02040503050406030204" pitchFamily="18" charset="0"/>
                                </a:rPr>
                                <m:t>2</m:t>
                              </m:r>
                            </m:sub>
                          </m:sSub>
                        </m:fName>
                        <m:e>
                          <m:r>
                            <a:rPr lang="en-US" altLang="zh-TW" sz="2400" b="0" i="1" smtClean="0">
                              <a:solidFill>
                                <a:srgbClr val="000000"/>
                              </a:solidFill>
                              <a:latin typeface="Cambria Math" panose="02040503050406030204" pitchFamily="18" charset="0"/>
                            </a:rPr>
                            <m:t>(3)</m:t>
                          </m:r>
                          <m:r>
                            <a:rPr lang="en-US" altLang="zh-TW" sz="2400" i="1">
                              <a:solidFill>
                                <a:srgbClr val="000000"/>
                              </a:solidFill>
                              <a:latin typeface="Cambria Math" panose="02040503050406030204" pitchFamily="18" charset="0"/>
                            </a:rPr>
                            <m:t>+2/</m:t>
                          </m:r>
                          <m:func>
                            <m:funcPr>
                              <m:ctrlPr>
                                <a:rPr lang="en-US" altLang="zh-TW" sz="2400" i="1">
                                  <a:solidFill>
                                    <a:srgbClr val="000000"/>
                                  </a:solidFill>
                                  <a:latin typeface="Cambria Math" panose="02040503050406030204" pitchFamily="18" charset="0"/>
                                </a:rPr>
                              </m:ctrlPr>
                            </m:funcPr>
                            <m:fName>
                              <m:sSub>
                                <m:sSubPr>
                                  <m:ctrlPr>
                                    <a:rPr lang="en-US" altLang="zh-TW" sz="2400" i="1">
                                      <a:solidFill>
                                        <a:srgbClr val="000000"/>
                                      </a:solidFill>
                                      <a:latin typeface="Cambria Math" panose="02040503050406030204" pitchFamily="18" charset="0"/>
                                    </a:rPr>
                                  </m:ctrlPr>
                                </m:sSubPr>
                                <m:e>
                                  <m:r>
                                    <m:rPr>
                                      <m:sty m:val="p"/>
                                    </m:rPr>
                                    <a:rPr lang="en-US" altLang="zh-TW" sz="2400">
                                      <a:solidFill>
                                        <a:srgbClr val="000000"/>
                                      </a:solidFill>
                                      <a:latin typeface="Cambria Math" panose="02040503050406030204" pitchFamily="18" charset="0"/>
                                    </a:rPr>
                                    <m:t>log</m:t>
                                  </m:r>
                                </m:e>
                                <m:sub>
                                  <m:r>
                                    <a:rPr lang="en-US" altLang="zh-TW" sz="2400" i="1">
                                      <a:solidFill>
                                        <a:srgbClr val="000000"/>
                                      </a:solidFill>
                                      <a:latin typeface="Cambria Math" panose="02040503050406030204" pitchFamily="18" charset="0"/>
                                    </a:rPr>
                                    <m:t>2</m:t>
                                  </m:r>
                                </m:sub>
                              </m:sSub>
                            </m:fName>
                            <m:e>
                              <m:r>
                                <a:rPr lang="en-US" altLang="zh-TW" sz="2400" b="0" i="1" smtClean="0">
                                  <a:solidFill>
                                    <a:srgbClr val="000000"/>
                                  </a:solidFill>
                                  <a:latin typeface="Cambria Math" panose="02040503050406030204" pitchFamily="18" charset="0"/>
                                </a:rPr>
                                <m:t>(4)</m:t>
                              </m:r>
                              <m:r>
                                <a:rPr lang="en-US" altLang="zh-TW" sz="2400" i="1">
                                  <a:solidFill>
                                    <a:srgbClr val="000000"/>
                                  </a:solidFill>
                                  <a:latin typeface="Cambria Math" panose="02040503050406030204" pitchFamily="18" charset="0"/>
                                </a:rPr>
                                <m:t>+2/</m:t>
                              </m:r>
                              <m:func>
                                <m:funcPr>
                                  <m:ctrlPr>
                                    <a:rPr lang="en-US" altLang="zh-TW" sz="2400" i="1">
                                      <a:solidFill>
                                        <a:srgbClr val="000000"/>
                                      </a:solidFill>
                                      <a:latin typeface="Cambria Math" panose="02040503050406030204" pitchFamily="18" charset="0"/>
                                    </a:rPr>
                                  </m:ctrlPr>
                                </m:funcPr>
                                <m:fName>
                                  <m:sSub>
                                    <m:sSubPr>
                                      <m:ctrlPr>
                                        <a:rPr lang="en-US" altLang="zh-TW" sz="2400" i="1">
                                          <a:solidFill>
                                            <a:srgbClr val="000000"/>
                                          </a:solidFill>
                                          <a:latin typeface="Cambria Math" panose="02040503050406030204" pitchFamily="18" charset="0"/>
                                        </a:rPr>
                                      </m:ctrlPr>
                                    </m:sSubPr>
                                    <m:e>
                                      <m:r>
                                        <m:rPr>
                                          <m:sty m:val="p"/>
                                        </m:rPr>
                                        <a:rPr lang="en-US" altLang="zh-TW" sz="2400">
                                          <a:solidFill>
                                            <a:srgbClr val="000000"/>
                                          </a:solidFill>
                                          <a:latin typeface="Cambria Math" panose="02040503050406030204" pitchFamily="18" charset="0"/>
                                        </a:rPr>
                                        <m:t>log</m:t>
                                      </m:r>
                                    </m:e>
                                    <m:sub>
                                      <m:r>
                                        <a:rPr lang="en-US" altLang="zh-TW" sz="2400" i="1">
                                          <a:solidFill>
                                            <a:srgbClr val="000000"/>
                                          </a:solidFill>
                                          <a:latin typeface="Cambria Math" panose="02040503050406030204" pitchFamily="18" charset="0"/>
                                        </a:rPr>
                                        <m:t>2</m:t>
                                      </m:r>
                                    </m:sub>
                                  </m:sSub>
                                  <m:r>
                                    <a:rPr lang="en-US" altLang="zh-TW" sz="2400" b="0" i="1" smtClean="0">
                                      <a:solidFill>
                                        <a:srgbClr val="000000"/>
                                      </a:solidFill>
                                      <a:latin typeface="Cambria Math" panose="02040503050406030204" pitchFamily="18" charset="0"/>
                                    </a:rPr>
                                    <m:t>(5)</m:t>
                                  </m:r>
                                </m:fName>
                                <m:e>
                                  <m:r>
                                    <a:rPr lang="en-US" altLang="zh-TW" sz="2400" i="1">
                                      <a:solidFill>
                                        <a:srgbClr val="000000"/>
                                      </a:solidFill>
                                      <a:latin typeface="Cambria Math" panose="02040503050406030204" pitchFamily="18" charset="0"/>
                                    </a:rPr>
                                    <m:t>+1/</m:t>
                                  </m:r>
                                  <m:func>
                                    <m:funcPr>
                                      <m:ctrlPr>
                                        <a:rPr lang="en-US" altLang="zh-TW" sz="2400" i="1">
                                          <a:solidFill>
                                            <a:srgbClr val="000000"/>
                                          </a:solidFill>
                                          <a:latin typeface="Cambria Math" panose="02040503050406030204" pitchFamily="18" charset="0"/>
                                        </a:rPr>
                                      </m:ctrlPr>
                                    </m:funcPr>
                                    <m:fName>
                                      <m:sSub>
                                        <m:sSubPr>
                                          <m:ctrlPr>
                                            <a:rPr lang="en-US" altLang="zh-TW" sz="2400" i="1">
                                              <a:solidFill>
                                                <a:srgbClr val="000000"/>
                                              </a:solidFill>
                                              <a:latin typeface="Cambria Math" panose="02040503050406030204" pitchFamily="18" charset="0"/>
                                            </a:rPr>
                                          </m:ctrlPr>
                                        </m:sSubPr>
                                        <m:e>
                                          <m:r>
                                            <m:rPr>
                                              <m:sty m:val="p"/>
                                            </m:rPr>
                                            <a:rPr lang="en-US" altLang="zh-TW" sz="2400">
                                              <a:solidFill>
                                                <a:srgbClr val="000000"/>
                                              </a:solidFill>
                                              <a:latin typeface="Cambria Math" panose="02040503050406030204" pitchFamily="18" charset="0"/>
                                            </a:rPr>
                                            <m:t>log</m:t>
                                          </m:r>
                                        </m:e>
                                        <m:sub>
                                          <m:r>
                                            <a:rPr lang="en-US" altLang="zh-TW" sz="2400" i="1">
                                              <a:solidFill>
                                                <a:srgbClr val="000000"/>
                                              </a:solidFill>
                                              <a:latin typeface="Cambria Math" panose="02040503050406030204" pitchFamily="18" charset="0"/>
                                            </a:rPr>
                                            <m:t>2</m:t>
                                          </m:r>
                                        </m:sub>
                                      </m:sSub>
                                    </m:fName>
                                    <m:e>
                                      <m:r>
                                        <a:rPr lang="en-US" altLang="zh-TW" sz="2400" b="0" i="1" smtClean="0">
                                          <a:solidFill>
                                            <a:srgbClr val="000000"/>
                                          </a:solidFill>
                                          <a:latin typeface="Cambria Math" panose="02040503050406030204" pitchFamily="18" charset="0"/>
                                        </a:rPr>
                                        <m:t>(6)</m:t>
                                      </m:r>
                                      <m:r>
                                        <a:rPr lang="en-US" altLang="zh-TW" sz="2400" i="1">
                                          <a:solidFill>
                                            <a:srgbClr val="000000"/>
                                          </a:solidFill>
                                          <a:latin typeface="Cambria Math" panose="02040503050406030204" pitchFamily="18" charset="0"/>
                                        </a:rPr>
                                        <m:t> </m:t>
                                      </m:r>
                                    </m:e>
                                  </m:func>
                                </m:e>
                              </m:func>
                            </m:e>
                          </m:func>
                        </m:e>
                      </m:func>
                    </m:oMath>
                  </m:oMathPara>
                </a14:m>
                <a:endParaRPr lang="en-US" altLang="zh-TW" sz="2400" dirty="0">
                  <a:solidFill>
                    <a:srgbClr val="000000"/>
                  </a:solidFill>
                  <a:latin typeface="Tahoma" panose="020B0604030504040204" pitchFamily="34" charset="0"/>
                </a:endParaRPr>
              </a:p>
              <a:p>
                <a:pPr marL="396875" lvl="1" indent="-336550" eaLnBrk="1" hangingPunct="1">
                  <a:buNone/>
                </a:pPr>
                <a:r>
                  <a:rPr lang="en-US" altLang="zh-TW" sz="2400" dirty="0">
                    <a:solidFill>
                      <a:srgbClr val="000000"/>
                    </a:solidFill>
                    <a:latin typeface="Tahoma" panose="020B0604030504040204" pitchFamily="34" charset="0"/>
                  </a:rPr>
                  <a:t>	</a:t>
                </a:r>
                <a14:m>
                  <m:oMath xmlns:m="http://schemas.openxmlformats.org/officeDocument/2006/math">
                    <m:r>
                      <a:rPr lang="en-US" altLang="zh-TW" sz="2400" b="0" i="1" smtClean="0">
                        <a:solidFill>
                          <a:srgbClr val="000000"/>
                        </a:solidFill>
                        <a:latin typeface="Cambria Math" panose="02040503050406030204" pitchFamily="18" charset="0"/>
                      </a:rPr>
                      <m:t>=7.14</m:t>
                    </m:r>
                  </m:oMath>
                </a14:m>
                <a:endParaRPr lang="en-US" altLang="zh-TW" sz="2400" dirty="0">
                  <a:solidFill>
                    <a:srgbClr val="000000"/>
                  </a:solidFill>
                  <a:latin typeface="Tahoma" panose="020B0604030504040204" pitchFamily="34" charset="0"/>
                </a:endParaRPr>
              </a:p>
              <a:p>
                <a:pPr marL="396875" lvl="1" indent="-336550" eaLnBrk="1" hangingPunct="1">
                  <a:buFontTx/>
                  <a:buChar char="•"/>
                </a:pPr>
                <a14:m>
                  <m:oMath xmlns:m="http://schemas.openxmlformats.org/officeDocument/2006/math">
                    <m:r>
                      <a:rPr lang="en-US" altLang="zh-TW" sz="2400" b="0" i="1" smtClean="0">
                        <a:solidFill>
                          <a:srgbClr val="000000"/>
                        </a:solidFill>
                        <a:latin typeface="Cambria Math" panose="02040503050406030204" pitchFamily="18" charset="0"/>
                      </a:rPr>
                      <m:t>𝑁𝐷𝐶</m:t>
                    </m:r>
                    <m:sSub>
                      <m:sSubPr>
                        <m:ctrlPr>
                          <a:rPr lang="en-US" altLang="zh-TW" sz="2400" b="0" i="1" smtClean="0">
                            <a:solidFill>
                              <a:srgbClr val="000000"/>
                            </a:solidFill>
                            <a:latin typeface="Cambria Math" panose="02040503050406030204" pitchFamily="18" charset="0"/>
                          </a:rPr>
                        </m:ctrlPr>
                      </m:sSubPr>
                      <m:e>
                        <m:r>
                          <a:rPr lang="en-US" altLang="zh-TW" sz="2400" b="0" i="1" smtClean="0">
                            <a:solidFill>
                              <a:srgbClr val="000000"/>
                            </a:solidFill>
                            <a:latin typeface="Cambria Math" panose="02040503050406030204" pitchFamily="18" charset="0"/>
                          </a:rPr>
                          <m:t>𝐺</m:t>
                        </m:r>
                      </m:e>
                      <m:sub>
                        <m:r>
                          <a:rPr lang="en-US" altLang="zh-TW" sz="2400" b="0" i="1" smtClean="0">
                            <a:solidFill>
                              <a:srgbClr val="000000"/>
                            </a:solidFill>
                            <a:latin typeface="Cambria Math" panose="02040503050406030204" pitchFamily="18" charset="0"/>
                          </a:rPr>
                          <m:t>6</m:t>
                        </m:r>
                      </m:sub>
                    </m:sSub>
                    <m:r>
                      <a:rPr lang="en-US" altLang="zh-TW" sz="2400" b="0" i="1" smtClean="0">
                        <a:solidFill>
                          <a:srgbClr val="000000"/>
                        </a:solidFill>
                        <a:latin typeface="Cambria Math" panose="02040503050406030204" pitchFamily="18" charset="0"/>
                      </a:rPr>
                      <m:t>=</m:t>
                    </m:r>
                    <m:f>
                      <m:fPr>
                        <m:ctrlPr>
                          <a:rPr lang="en-US" altLang="zh-TW" sz="2400" b="0" i="1" smtClean="0">
                            <a:solidFill>
                              <a:srgbClr val="000000"/>
                            </a:solidFill>
                            <a:latin typeface="Cambria Math" panose="02040503050406030204" pitchFamily="18" charset="0"/>
                          </a:rPr>
                        </m:ctrlPr>
                      </m:fPr>
                      <m:num>
                        <m:r>
                          <a:rPr lang="en-US" altLang="zh-TW" sz="2400" b="0" i="1" smtClean="0">
                            <a:solidFill>
                              <a:srgbClr val="000000"/>
                            </a:solidFill>
                            <a:latin typeface="Cambria Math" panose="02040503050406030204" pitchFamily="18" charset="0"/>
                          </a:rPr>
                          <m:t>𝐷𝐶</m:t>
                        </m:r>
                        <m:sSub>
                          <m:sSubPr>
                            <m:ctrlPr>
                              <a:rPr lang="en-US" altLang="zh-TW" sz="2400" b="0" i="1" smtClean="0">
                                <a:solidFill>
                                  <a:srgbClr val="000000"/>
                                </a:solidFill>
                                <a:latin typeface="Cambria Math" panose="02040503050406030204" pitchFamily="18" charset="0"/>
                              </a:rPr>
                            </m:ctrlPr>
                          </m:sSubPr>
                          <m:e>
                            <m:r>
                              <a:rPr lang="en-US" altLang="zh-TW" sz="2400" b="0" i="1" smtClean="0">
                                <a:solidFill>
                                  <a:srgbClr val="000000"/>
                                </a:solidFill>
                                <a:latin typeface="Cambria Math" panose="02040503050406030204" pitchFamily="18" charset="0"/>
                              </a:rPr>
                              <m:t>𝐺</m:t>
                            </m:r>
                          </m:e>
                          <m:sub>
                            <m:r>
                              <a:rPr lang="en-US" altLang="zh-TW" sz="2400" b="0" i="1" smtClean="0">
                                <a:solidFill>
                                  <a:srgbClr val="000000"/>
                                </a:solidFill>
                                <a:latin typeface="Cambria Math" panose="02040503050406030204" pitchFamily="18" charset="0"/>
                              </a:rPr>
                              <m:t>6</m:t>
                            </m:r>
                          </m:sub>
                        </m:sSub>
                      </m:num>
                      <m:den>
                        <m:r>
                          <a:rPr lang="en-US" altLang="zh-TW" sz="2400" b="0" i="1" smtClean="0">
                            <a:solidFill>
                              <a:srgbClr val="000000"/>
                            </a:solidFill>
                            <a:latin typeface="Cambria Math" panose="02040503050406030204" pitchFamily="18" charset="0"/>
                          </a:rPr>
                          <m:t>𝐼𝐷𝐶</m:t>
                        </m:r>
                        <m:sSub>
                          <m:sSubPr>
                            <m:ctrlPr>
                              <a:rPr lang="en-US" altLang="zh-TW" sz="2400" b="0" i="1" smtClean="0">
                                <a:solidFill>
                                  <a:srgbClr val="000000"/>
                                </a:solidFill>
                                <a:latin typeface="Cambria Math" panose="02040503050406030204" pitchFamily="18" charset="0"/>
                              </a:rPr>
                            </m:ctrlPr>
                          </m:sSubPr>
                          <m:e>
                            <m:r>
                              <a:rPr lang="en-US" altLang="zh-TW" sz="2400" b="0" i="1" smtClean="0">
                                <a:solidFill>
                                  <a:srgbClr val="000000"/>
                                </a:solidFill>
                                <a:latin typeface="Cambria Math" panose="02040503050406030204" pitchFamily="18" charset="0"/>
                              </a:rPr>
                              <m:t>𝐺</m:t>
                            </m:r>
                          </m:e>
                          <m:sub>
                            <m:r>
                              <a:rPr lang="en-US" altLang="zh-TW" sz="2400" b="0" i="1" smtClean="0">
                                <a:solidFill>
                                  <a:srgbClr val="000000"/>
                                </a:solidFill>
                                <a:latin typeface="Cambria Math" panose="02040503050406030204" pitchFamily="18" charset="0"/>
                              </a:rPr>
                              <m:t>6</m:t>
                            </m:r>
                          </m:sub>
                        </m:sSub>
                      </m:den>
                    </m:f>
                    <m:r>
                      <a:rPr lang="en-US" altLang="zh-TW" sz="2400" b="0" i="1" smtClean="0">
                        <a:solidFill>
                          <a:srgbClr val="000000"/>
                        </a:solidFill>
                        <a:latin typeface="Cambria Math" panose="02040503050406030204" pitchFamily="18" charset="0"/>
                      </a:rPr>
                      <m:t>=</m:t>
                    </m:r>
                    <m:f>
                      <m:fPr>
                        <m:ctrlPr>
                          <a:rPr lang="en-US" altLang="zh-TW" sz="2400" b="0" i="1" smtClean="0">
                            <a:solidFill>
                              <a:srgbClr val="000000"/>
                            </a:solidFill>
                            <a:latin typeface="Cambria Math" panose="02040503050406030204" pitchFamily="18" charset="0"/>
                          </a:rPr>
                        </m:ctrlPr>
                      </m:fPr>
                      <m:num>
                        <m:r>
                          <a:rPr lang="en-US" altLang="zh-TW" sz="2400" b="0" i="1" smtClean="0">
                            <a:solidFill>
                              <a:srgbClr val="000000"/>
                            </a:solidFill>
                            <a:latin typeface="Cambria Math" panose="02040503050406030204" pitchFamily="18" charset="0"/>
                          </a:rPr>
                          <m:t>6.86</m:t>
                        </m:r>
                      </m:num>
                      <m:den>
                        <m:r>
                          <a:rPr lang="en-US" altLang="zh-TW" sz="2400" b="0" i="1" smtClean="0">
                            <a:solidFill>
                              <a:srgbClr val="000000"/>
                            </a:solidFill>
                            <a:latin typeface="Cambria Math" panose="02040503050406030204" pitchFamily="18" charset="0"/>
                          </a:rPr>
                          <m:t>7.14</m:t>
                        </m:r>
                      </m:den>
                    </m:f>
                    <m:r>
                      <a:rPr lang="en-US" altLang="zh-TW" sz="2400" b="0" i="1" smtClean="0">
                        <a:solidFill>
                          <a:srgbClr val="000000"/>
                        </a:solidFill>
                        <a:latin typeface="Cambria Math" panose="02040503050406030204" pitchFamily="18" charset="0"/>
                      </a:rPr>
                      <m:t>=0.96</m:t>
                    </m:r>
                  </m:oMath>
                </a14:m>
                <a:r>
                  <a:rPr lang="en-US" altLang="zh-TW" sz="2400" dirty="0">
                    <a:solidFill>
                      <a:srgbClr val="000000"/>
                    </a:solidFill>
                    <a:latin typeface="Tahoma" panose="020B0604030504040204" pitchFamily="34" charset="0"/>
                  </a:rPr>
                  <a:t> </a:t>
                </a:r>
              </a:p>
            </p:txBody>
          </p:sp>
        </mc:Choice>
        <mc:Fallback xmlns="">
          <p:sp>
            <p:nvSpPr>
              <p:cNvPr id="37892" name="Rectangle 3"/>
              <p:cNvSpPr>
                <a:spLocks noGrp="1" noRot="1" noChangeAspect="1" noMove="1" noResize="1" noEditPoints="1" noAdjustHandles="1" noChangeArrowheads="1" noChangeShapeType="1" noTextEdit="1"/>
              </p:cNvSpPr>
              <p:nvPr>
                <p:ph type="body" idx="4294967295"/>
              </p:nvPr>
            </p:nvSpPr>
            <p:spPr>
              <a:xfrm>
                <a:off x="685800" y="1300480"/>
                <a:ext cx="8039100" cy="4538497"/>
              </a:xfrm>
              <a:blipFill>
                <a:blip r:embed="rId2"/>
                <a:stretch>
                  <a:fillRect l="-455" t="-1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 name="Table 1">
                <a:extLst>
                  <a:ext uri="{FF2B5EF4-FFF2-40B4-BE49-F238E27FC236}">
                    <a16:creationId xmlns="" xmlns:a16="http://schemas.microsoft.com/office/drawing/2014/main" id="{A7A32DFD-0EF8-4648-BC84-1A91D415E8C6}"/>
                  </a:ext>
                </a:extLst>
              </p:cNvPr>
              <p:cNvGraphicFramePr>
                <a:graphicFrameLocks noGrp="1"/>
              </p:cNvGraphicFramePr>
              <p:nvPr>
                <p:extLst>
                  <p:ext uri="{D42A27DB-BD31-4B8C-83A1-F6EECF244321}">
                    <p14:modId xmlns:p14="http://schemas.microsoft.com/office/powerpoint/2010/main" val="1885478766"/>
                  </p:ext>
                </p:extLst>
              </p:nvPr>
            </p:nvGraphicFramePr>
            <p:xfrm>
              <a:off x="1449724" y="2218093"/>
              <a:ext cx="5793738" cy="914400"/>
            </p:xfrm>
            <a:graphic>
              <a:graphicData uri="http://schemas.openxmlformats.org/drawingml/2006/table">
                <a:tbl>
                  <a:tblPr bandRow="1">
                    <a:tableStyleId>{5C22544A-7EE6-4342-B048-85BDC9FD1C3A}</a:tableStyleId>
                  </a:tblPr>
                  <a:tblGrid>
                    <a:gridCol w="965623">
                      <a:extLst>
                        <a:ext uri="{9D8B030D-6E8A-4147-A177-3AD203B41FA5}">
                          <a16:colId xmlns="" xmlns:a16="http://schemas.microsoft.com/office/drawing/2014/main" val="1767662107"/>
                        </a:ext>
                      </a:extLst>
                    </a:gridCol>
                    <a:gridCol w="965623">
                      <a:extLst>
                        <a:ext uri="{9D8B030D-6E8A-4147-A177-3AD203B41FA5}">
                          <a16:colId xmlns="" xmlns:a16="http://schemas.microsoft.com/office/drawing/2014/main" val="2740886291"/>
                        </a:ext>
                      </a:extLst>
                    </a:gridCol>
                    <a:gridCol w="965623">
                      <a:extLst>
                        <a:ext uri="{9D8B030D-6E8A-4147-A177-3AD203B41FA5}">
                          <a16:colId xmlns="" xmlns:a16="http://schemas.microsoft.com/office/drawing/2014/main" val="4174748796"/>
                        </a:ext>
                      </a:extLst>
                    </a:gridCol>
                    <a:gridCol w="965623">
                      <a:extLst>
                        <a:ext uri="{9D8B030D-6E8A-4147-A177-3AD203B41FA5}">
                          <a16:colId xmlns="" xmlns:a16="http://schemas.microsoft.com/office/drawing/2014/main" val="2980633188"/>
                        </a:ext>
                      </a:extLst>
                    </a:gridCol>
                    <a:gridCol w="965623">
                      <a:extLst>
                        <a:ext uri="{9D8B030D-6E8A-4147-A177-3AD203B41FA5}">
                          <a16:colId xmlns="" xmlns:a16="http://schemas.microsoft.com/office/drawing/2014/main" val="2223200213"/>
                        </a:ext>
                      </a:extLst>
                    </a:gridCol>
                    <a:gridCol w="965623">
                      <a:extLst>
                        <a:ext uri="{9D8B030D-6E8A-4147-A177-3AD203B41FA5}">
                          <a16:colId xmlns="" xmlns:a16="http://schemas.microsoft.com/office/drawing/2014/main" val="1297304943"/>
                        </a:ext>
                      </a:extLst>
                    </a:gridCol>
                  </a:tblGrid>
                  <a:tr h="205740">
                    <a:tc>
                      <a:txBody>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𝐷</m:t>
                                    </m:r>
                                  </m:e>
                                  <m:sub>
                                    <m:r>
                                      <a:rPr lang="en-US" sz="2400" b="0" i="1" smtClean="0">
                                        <a:latin typeface="Cambria Math" panose="02040503050406030204" pitchFamily="18" charset="0"/>
                                      </a:rPr>
                                      <m:t>1</m:t>
                                    </m:r>
                                  </m:sub>
                                </m:sSub>
                              </m:oMath>
                            </m:oMathPara>
                          </a14:m>
                          <a:endParaRPr lang="en-US" sz="24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𝐷</m:t>
                                    </m:r>
                                  </m:e>
                                  <m:sub>
                                    <m:r>
                                      <a:rPr lang="en-US" sz="2400" b="0" i="1" smtClean="0">
                                        <a:latin typeface="Cambria Math" panose="02040503050406030204" pitchFamily="18" charset="0"/>
                                      </a:rPr>
                                      <m:t>3</m:t>
                                    </m:r>
                                  </m:sub>
                                </m:sSub>
                              </m:oMath>
                            </m:oMathPara>
                          </a14:m>
                          <a:endParaRPr lang="en-US" sz="24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𝐷</m:t>
                                    </m:r>
                                  </m:e>
                                  <m:sub>
                                    <m:r>
                                      <a:rPr lang="en-US" sz="2400" b="0" i="1" smtClean="0">
                                        <a:latin typeface="Cambria Math" panose="02040503050406030204" pitchFamily="18" charset="0"/>
                                      </a:rPr>
                                      <m:t>2</m:t>
                                    </m:r>
                                  </m:sub>
                                </m:sSub>
                              </m:oMath>
                            </m:oMathPara>
                          </a14:m>
                          <a:endParaRPr lang="en-US" sz="24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𝐷</m:t>
                                    </m:r>
                                  </m:e>
                                  <m:sub>
                                    <m:r>
                                      <a:rPr lang="en-US" sz="2400" b="0" i="1" smtClean="0">
                                        <a:latin typeface="Cambria Math" panose="02040503050406030204" pitchFamily="18" charset="0"/>
                                      </a:rPr>
                                      <m:t>6</m:t>
                                    </m:r>
                                  </m:sub>
                                </m:sSub>
                              </m:oMath>
                            </m:oMathPara>
                          </a14:m>
                          <a:endParaRPr lang="en-US" sz="24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𝐷</m:t>
                                    </m:r>
                                  </m:e>
                                  <m:sub>
                                    <m:r>
                                      <a:rPr lang="en-US" sz="2400" b="0" i="1" smtClean="0">
                                        <a:latin typeface="Cambria Math" panose="02040503050406030204" pitchFamily="18" charset="0"/>
                                      </a:rPr>
                                      <m:t>5</m:t>
                                    </m:r>
                                  </m:sub>
                                </m:sSub>
                              </m:oMath>
                            </m:oMathPara>
                          </a14:m>
                          <a:endParaRPr lang="en-US" sz="24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𝐷</m:t>
                                    </m:r>
                                  </m:e>
                                  <m:sub>
                                    <m:r>
                                      <a:rPr lang="en-US" sz="2400" b="0" i="1" smtClean="0">
                                        <a:latin typeface="Cambria Math" panose="02040503050406030204" pitchFamily="18" charset="0"/>
                                      </a:rPr>
                                      <m:t>4</m:t>
                                    </m:r>
                                  </m:sub>
                                </m:sSub>
                              </m:oMath>
                            </m:oMathPara>
                          </a14:m>
                          <a:endParaRPr lang="en-US" sz="2400" dirty="0"/>
                        </a:p>
                      </a:txBody>
                      <a:tcPr/>
                    </a:tc>
                    <a:extLst>
                      <a:ext uri="{0D108BD9-81ED-4DB2-BD59-A6C34878D82A}">
                        <a16:rowId xmlns="" xmlns:a16="http://schemas.microsoft.com/office/drawing/2014/main" val="3377304531"/>
                      </a:ext>
                    </a:extLst>
                  </a:tr>
                  <a:tr h="0">
                    <a:tc>
                      <a:txBody>
                        <a:bodyPr/>
                        <a:lstStyle/>
                        <a:p>
                          <a:pPr algn="ctr"/>
                          <a:r>
                            <a:rPr lang="en-US" sz="2400" dirty="0"/>
                            <a:t>3</a:t>
                          </a:r>
                        </a:p>
                      </a:txBody>
                      <a:tcPr/>
                    </a:tc>
                    <a:tc>
                      <a:txBody>
                        <a:bodyPr/>
                        <a:lstStyle/>
                        <a:p>
                          <a:pPr algn="ctr"/>
                          <a:r>
                            <a:rPr lang="en-US" sz="2400" dirty="0"/>
                            <a:t>3</a:t>
                          </a:r>
                        </a:p>
                      </a:txBody>
                      <a:tcPr/>
                    </a:tc>
                    <a:tc>
                      <a:txBody>
                        <a:bodyPr/>
                        <a:lstStyle/>
                        <a:p>
                          <a:pPr algn="ctr"/>
                          <a:r>
                            <a:rPr lang="en-US" sz="2400" dirty="0"/>
                            <a:t>2</a:t>
                          </a:r>
                        </a:p>
                      </a:txBody>
                      <a:tcPr/>
                    </a:tc>
                    <a:tc>
                      <a:txBody>
                        <a:bodyPr/>
                        <a:lstStyle/>
                        <a:p>
                          <a:pPr algn="ctr"/>
                          <a:r>
                            <a:rPr lang="en-US" sz="2400" dirty="0"/>
                            <a:t>2</a:t>
                          </a:r>
                        </a:p>
                      </a:txBody>
                      <a:tcPr/>
                    </a:tc>
                    <a:tc>
                      <a:txBody>
                        <a:bodyPr/>
                        <a:lstStyle/>
                        <a:p>
                          <a:pPr algn="ctr"/>
                          <a:r>
                            <a:rPr lang="en-US" sz="2400" dirty="0"/>
                            <a:t>1</a:t>
                          </a:r>
                        </a:p>
                      </a:txBody>
                      <a:tcPr/>
                    </a:tc>
                    <a:tc>
                      <a:txBody>
                        <a:bodyPr/>
                        <a:lstStyle/>
                        <a:p>
                          <a:pPr algn="ctr"/>
                          <a:r>
                            <a:rPr lang="en-US" sz="2400" dirty="0"/>
                            <a:t>0</a:t>
                          </a:r>
                        </a:p>
                      </a:txBody>
                      <a:tcPr/>
                    </a:tc>
                    <a:extLst>
                      <a:ext uri="{0D108BD9-81ED-4DB2-BD59-A6C34878D82A}">
                        <a16:rowId xmlns="" xmlns:a16="http://schemas.microsoft.com/office/drawing/2014/main" val="3982986913"/>
                      </a:ext>
                    </a:extLst>
                  </a:tr>
                </a:tbl>
              </a:graphicData>
            </a:graphic>
          </p:graphicFrame>
        </mc:Choice>
        <mc:Fallback xmlns="">
          <p:graphicFrame>
            <p:nvGraphicFramePr>
              <p:cNvPr id="2" name="Table 1">
                <a:extLst>
                  <a:ext uri="{FF2B5EF4-FFF2-40B4-BE49-F238E27FC236}">
                    <a16:creationId xmlns:a16="http://schemas.microsoft.com/office/drawing/2014/main" id="{A7A32DFD-0EF8-4648-BC84-1A91D415E8C6}"/>
                  </a:ext>
                </a:extLst>
              </p:cNvPr>
              <p:cNvGraphicFramePr>
                <a:graphicFrameLocks noGrp="1"/>
              </p:cNvGraphicFramePr>
              <p:nvPr>
                <p:extLst>
                  <p:ext uri="{D42A27DB-BD31-4B8C-83A1-F6EECF244321}">
                    <p14:modId xmlns:p14="http://schemas.microsoft.com/office/powerpoint/2010/main" val="1885478766"/>
                  </p:ext>
                </p:extLst>
              </p:nvPr>
            </p:nvGraphicFramePr>
            <p:xfrm>
              <a:off x="1449724" y="2218093"/>
              <a:ext cx="5793738" cy="914400"/>
            </p:xfrm>
            <a:graphic>
              <a:graphicData uri="http://schemas.openxmlformats.org/drawingml/2006/table">
                <a:tbl>
                  <a:tblPr bandRow="1">
                    <a:tableStyleId>{5C22544A-7EE6-4342-B048-85BDC9FD1C3A}</a:tableStyleId>
                  </a:tblPr>
                  <a:tblGrid>
                    <a:gridCol w="965623">
                      <a:extLst>
                        <a:ext uri="{9D8B030D-6E8A-4147-A177-3AD203B41FA5}">
                          <a16:colId xmlns:a16="http://schemas.microsoft.com/office/drawing/2014/main" val="1767662107"/>
                        </a:ext>
                      </a:extLst>
                    </a:gridCol>
                    <a:gridCol w="965623">
                      <a:extLst>
                        <a:ext uri="{9D8B030D-6E8A-4147-A177-3AD203B41FA5}">
                          <a16:colId xmlns:a16="http://schemas.microsoft.com/office/drawing/2014/main" val="2740886291"/>
                        </a:ext>
                      </a:extLst>
                    </a:gridCol>
                    <a:gridCol w="965623">
                      <a:extLst>
                        <a:ext uri="{9D8B030D-6E8A-4147-A177-3AD203B41FA5}">
                          <a16:colId xmlns:a16="http://schemas.microsoft.com/office/drawing/2014/main" val="4174748796"/>
                        </a:ext>
                      </a:extLst>
                    </a:gridCol>
                    <a:gridCol w="965623">
                      <a:extLst>
                        <a:ext uri="{9D8B030D-6E8A-4147-A177-3AD203B41FA5}">
                          <a16:colId xmlns:a16="http://schemas.microsoft.com/office/drawing/2014/main" val="2980633188"/>
                        </a:ext>
                      </a:extLst>
                    </a:gridCol>
                    <a:gridCol w="965623">
                      <a:extLst>
                        <a:ext uri="{9D8B030D-6E8A-4147-A177-3AD203B41FA5}">
                          <a16:colId xmlns:a16="http://schemas.microsoft.com/office/drawing/2014/main" val="2223200213"/>
                        </a:ext>
                      </a:extLst>
                    </a:gridCol>
                    <a:gridCol w="965623">
                      <a:extLst>
                        <a:ext uri="{9D8B030D-6E8A-4147-A177-3AD203B41FA5}">
                          <a16:colId xmlns:a16="http://schemas.microsoft.com/office/drawing/2014/main" val="1297304943"/>
                        </a:ext>
                      </a:extLst>
                    </a:gridCol>
                  </a:tblGrid>
                  <a:tr h="457200">
                    <a:tc>
                      <a:txBody>
                        <a:bodyPr/>
                        <a:lstStyle/>
                        <a:p>
                          <a:endParaRPr lang="en-US"/>
                        </a:p>
                      </a:txBody>
                      <a:tcPr>
                        <a:blipFill>
                          <a:blip r:embed="rId3"/>
                          <a:stretch>
                            <a:fillRect l="-629" t="-1316" r="-500000" b="-128947"/>
                          </a:stretch>
                        </a:blipFill>
                      </a:tcPr>
                    </a:tc>
                    <a:tc>
                      <a:txBody>
                        <a:bodyPr/>
                        <a:lstStyle/>
                        <a:p>
                          <a:endParaRPr lang="en-US"/>
                        </a:p>
                      </a:txBody>
                      <a:tcPr>
                        <a:blipFill>
                          <a:blip r:embed="rId3"/>
                          <a:stretch>
                            <a:fillRect l="-101266" t="-1316" r="-403165" b="-128947"/>
                          </a:stretch>
                        </a:blipFill>
                      </a:tcPr>
                    </a:tc>
                    <a:tc>
                      <a:txBody>
                        <a:bodyPr/>
                        <a:lstStyle/>
                        <a:p>
                          <a:endParaRPr lang="en-US"/>
                        </a:p>
                      </a:txBody>
                      <a:tcPr>
                        <a:blipFill>
                          <a:blip r:embed="rId3"/>
                          <a:stretch>
                            <a:fillRect l="-200000" t="-1316" r="-300629" b="-128947"/>
                          </a:stretch>
                        </a:blipFill>
                      </a:tcPr>
                    </a:tc>
                    <a:tc>
                      <a:txBody>
                        <a:bodyPr/>
                        <a:lstStyle/>
                        <a:p>
                          <a:endParaRPr lang="en-US"/>
                        </a:p>
                      </a:txBody>
                      <a:tcPr>
                        <a:blipFill>
                          <a:blip r:embed="rId3"/>
                          <a:stretch>
                            <a:fillRect l="-300000" t="-1316" r="-200629" b="-128947"/>
                          </a:stretch>
                        </a:blipFill>
                      </a:tcPr>
                    </a:tc>
                    <a:tc>
                      <a:txBody>
                        <a:bodyPr/>
                        <a:lstStyle/>
                        <a:p>
                          <a:endParaRPr lang="en-US"/>
                        </a:p>
                      </a:txBody>
                      <a:tcPr>
                        <a:blipFill>
                          <a:blip r:embed="rId3"/>
                          <a:stretch>
                            <a:fillRect l="-402532" t="-1316" r="-101899" b="-128947"/>
                          </a:stretch>
                        </a:blipFill>
                      </a:tcPr>
                    </a:tc>
                    <a:tc>
                      <a:txBody>
                        <a:bodyPr/>
                        <a:lstStyle/>
                        <a:p>
                          <a:endParaRPr lang="en-US"/>
                        </a:p>
                      </a:txBody>
                      <a:tcPr>
                        <a:blipFill>
                          <a:blip r:embed="rId3"/>
                          <a:stretch>
                            <a:fillRect l="-499371" t="-1316" r="-1258" b="-128947"/>
                          </a:stretch>
                        </a:blipFill>
                      </a:tcPr>
                    </a:tc>
                    <a:extLst>
                      <a:ext uri="{0D108BD9-81ED-4DB2-BD59-A6C34878D82A}">
                        <a16:rowId xmlns:a16="http://schemas.microsoft.com/office/drawing/2014/main" val="3377304531"/>
                      </a:ext>
                    </a:extLst>
                  </a:tr>
                  <a:tr h="457200">
                    <a:tc>
                      <a:txBody>
                        <a:bodyPr/>
                        <a:lstStyle/>
                        <a:p>
                          <a:pPr algn="ctr"/>
                          <a:r>
                            <a:rPr lang="en-US" sz="2400" dirty="0"/>
                            <a:t>3</a:t>
                          </a:r>
                        </a:p>
                      </a:txBody>
                      <a:tcPr/>
                    </a:tc>
                    <a:tc>
                      <a:txBody>
                        <a:bodyPr/>
                        <a:lstStyle/>
                        <a:p>
                          <a:pPr algn="ctr"/>
                          <a:r>
                            <a:rPr lang="en-US" sz="2400" dirty="0"/>
                            <a:t>3</a:t>
                          </a:r>
                        </a:p>
                      </a:txBody>
                      <a:tcPr/>
                    </a:tc>
                    <a:tc>
                      <a:txBody>
                        <a:bodyPr/>
                        <a:lstStyle/>
                        <a:p>
                          <a:pPr algn="ctr"/>
                          <a:r>
                            <a:rPr lang="en-US" sz="2400" dirty="0"/>
                            <a:t>2</a:t>
                          </a:r>
                        </a:p>
                      </a:txBody>
                      <a:tcPr/>
                    </a:tc>
                    <a:tc>
                      <a:txBody>
                        <a:bodyPr/>
                        <a:lstStyle/>
                        <a:p>
                          <a:pPr algn="ctr"/>
                          <a:r>
                            <a:rPr lang="en-US" sz="2400" dirty="0"/>
                            <a:t>2</a:t>
                          </a:r>
                        </a:p>
                      </a:txBody>
                      <a:tcPr/>
                    </a:tc>
                    <a:tc>
                      <a:txBody>
                        <a:bodyPr/>
                        <a:lstStyle/>
                        <a:p>
                          <a:pPr algn="ctr"/>
                          <a:r>
                            <a:rPr lang="en-US" sz="2400" dirty="0"/>
                            <a:t>1</a:t>
                          </a:r>
                        </a:p>
                      </a:txBody>
                      <a:tcPr/>
                    </a:tc>
                    <a:tc>
                      <a:txBody>
                        <a:bodyPr/>
                        <a:lstStyle/>
                        <a:p>
                          <a:pPr algn="ctr"/>
                          <a:r>
                            <a:rPr lang="en-US" sz="2400" dirty="0"/>
                            <a:t>0</a:t>
                          </a:r>
                        </a:p>
                      </a:txBody>
                      <a:tcPr/>
                    </a:tc>
                    <a:extLst>
                      <a:ext uri="{0D108BD9-81ED-4DB2-BD59-A6C34878D82A}">
                        <a16:rowId xmlns:a16="http://schemas.microsoft.com/office/drawing/2014/main" val="3982986913"/>
                      </a:ext>
                    </a:extLst>
                  </a:tr>
                </a:tbl>
              </a:graphicData>
            </a:graphic>
          </p:graphicFrame>
        </mc:Fallback>
      </mc:AlternateContent>
    </p:spTree>
    <p:extLst>
      <p:ext uri="{BB962C8B-B14F-4D97-AF65-F5344CB8AC3E}">
        <p14:creationId xmlns:p14="http://schemas.microsoft.com/office/powerpoint/2010/main" val="1600742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HKUST                        Slide </a:t>
            </a:r>
            <a:fld id="{6FB0C448-849C-4B64-9B85-35EB878BD264}" type="slidenum">
              <a:rPr lang="en-US" altLang="zh-TW" sz="1400" smtClean="0">
                <a:solidFill>
                  <a:schemeClr val="accent2"/>
                </a:solidFill>
              </a:rPr>
              <a:pPr>
                <a:spcBef>
                  <a:spcPct val="0"/>
                </a:spcBef>
                <a:buFontTx/>
                <a:buNone/>
              </a:pPr>
              <a:t>34</a:t>
            </a:fld>
            <a:endParaRPr lang="en-US" altLang="zh-TW" sz="1400">
              <a:solidFill>
                <a:schemeClr val="accent2"/>
              </a:solidFill>
            </a:endParaRPr>
          </a:p>
        </p:txBody>
      </p:sp>
      <p:sp>
        <p:nvSpPr>
          <p:cNvPr id="38915" name="Rectangle 2"/>
          <p:cNvSpPr>
            <a:spLocks noGrp="1" noChangeArrowheads="1"/>
          </p:cNvSpPr>
          <p:nvPr>
            <p:ph type="title"/>
          </p:nvPr>
        </p:nvSpPr>
        <p:spPr/>
        <p:txBody>
          <a:bodyPr/>
          <a:lstStyle/>
          <a:p>
            <a:pPr eaLnBrk="1" hangingPunct="1"/>
            <a:r>
              <a:rPr lang="en-US" altLang="zh-TW"/>
              <a:t>Subjective Relevance Measure</a:t>
            </a:r>
          </a:p>
        </p:txBody>
      </p:sp>
      <p:sp>
        <p:nvSpPr>
          <p:cNvPr id="38916" name="Rectangle 3"/>
          <p:cNvSpPr>
            <a:spLocks noGrp="1" noChangeArrowheads="1"/>
          </p:cNvSpPr>
          <p:nvPr>
            <p:ph type="body" idx="1"/>
          </p:nvPr>
        </p:nvSpPr>
        <p:spPr>
          <a:xfrm>
            <a:off x="685800" y="1447800"/>
            <a:ext cx="7772400" cy="4267200"/>
          </a:xfrm>
        </p:spPr>
        <p:txBody>
          <a:bodyPr/>
          <a:lstStyle/>
          <a:p>
            <a:pPr eaLnBrk="1" hangingPunct="1"/>
            <a:r>
              <a:rPr lang="en-US" altLang="zh-TW" i="1">
                <a:solidFill>
                  <a:srgbClr val="C21A32"/>
                </a:solidFill>
              </a:rPr>
              <a:t>Novelty Ratio</a:t>
            </a:r>
            <a:r>
              <a:rPr lang="en-US" altLang="zh-TW"/>
              <a:t>: the proportion of items retrieved and judged relevant by the users of which they had not been aware prior to receiving the search output </a:t>
            </a:r>
          </a:p>
          <a:p>
            <a:pPr lvl="1" eaLnBrk="1" hangingPunct="1"/>
            <a:r>
              <a:rPr lang="en-US" altLang="zh-TW"/>
              <a:t>usefulness of the results</a:t>
            </a:r>
          </a:p>
          <a:p>
            <a:pPr eaLnBrk="1" hangingPunct="1"/>
            <a:r>
              <a:rPr lang="en-US" altLang="zh-TW" i="1">
                <a:solidFill>
                  <a:srgbClr val="C21A32"/>
                </a:solidFill>
              </a:rPr>
              <a:t>Coverage Ratio</a:t>
            </a:r>
            <a:r>
              <a:rPr lang="en-US" altLang="zh-TW"/>
              <a:t>: the proportion of relevant items retrieved out of the total relevant documents </a:t>
            </a:r>
            <a:r>
              <a:rPr lang="en-US" altLang="zh-TW" b="1" i="1"/>
              <a:t>known</a:t>
            </a:r>
            <a:r>
              <a:rPr lang="en-US" altLang="zh-TW"/>
              <a:t> to users prior to the search</a:t>
            </a:r>
          </a:p>
          <a:p>
            <a:pPr lvl="1" eaLnBrk="1" hangingPunct="1"/>
            <a:r>
              <a:rPr lang="en-US" altLang="zh-TW"/>
              <a:t>a very essential requirement: e.g., I want to locate a document which I have seen before (e.g., the budget report for Year 2000)</a:t>
            </a:r>
          </a:p>
          <a:p>
            <a:pPr eaLnBrk="1" hangingPunct="1"/>
            <a:r>
              <a:rPr lang="en-US" altLang="zh-TW" i="1">
                <a:solidFill>
                  <a:srgbClr val="C21A32"/>
                </a:solidFill>
              </a:rPr>
              <a:t>Sought recall</a:t>
            </a:r>
            <a:r>
              <a:rPr lang="en-US" altLang="zh-TW"/>
              <a:t>: the total number of documents examined by the user following a search, divided by the total number of relevant documents which the user would like to examine.</a:t>
            </a:r>
          </a:p>
          <a:p>
            <a:pPr lvl="1" eaLnBrk="1" hangingPunct="1"/>
            <a:r>
              <a:rPr lang="en-US" altLang="zh-TW"/>
              <a:t>Precision and user interface of the system: e.g., consider the web, how many pages do I have to click into before I am satisfied with the search</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HKUST                        Slide </a:t>
            </a:r>
            <a:fld id="{72405A5E-9EB8-49C0-9E17-7EFD819313FE}" type="slidenum">
              <a:rPr lang="en-US" altLang="zh-TW" sz="1400" smtClean="0">
                <a:solidFill>
                  <a:schemeClr val="accent2"/>
                </a:solidFill>
              </a:rPr>
              <a:pPr>
                <a:spcBef>
                  <a:spcPct val="0"/>
                </a:spcBef>
                <a:buFontTx/>
                <a:buNone/>
              </a:pPr>
              <a:t>35</a:t>
            </a:fld>
            <a:endParaRPr lang="en-US" altLang="zh-TW" sz="1400">
              <a:solidFill>
                <a:schemeClr val="accent2"/>
              </a:solidFill>
            </a:endParaRPr>
          </a:p>
        </p:txBody>
      </p:sp>
      <p:sp>
        <p:nvSpPr>
          <p:cNvPr id="39939" name="Rectangle 2"/>
          <p:cNvSpPr>
            <a:spLocks noGrp="1" noChangeArrowheads="1"/>
          </p:cNvSpPr>
          <p:nvPr>
            <p:ph type="title"/>
          </p:nvPr>
        </p:nvSpPr>
        <p:spPr/>
        <p:txBody>
          <a:bodyPr/>
          <a:lstStyle/>
          <a:p>
            <a:pPr eaLnBrk="1" hangingPunct="1"/>
            <a:r>
              <a:rPr lang="en-US" altLang="zh-TW"/>
              <a:t>Other Factors to Consider</a:t>
            </a:r>
          </a:p>
        </p:txBody>
      </p:sp>
      <p:sp>
        <p:nvSpPr>
          <p:cNvPr id="39940" name="Rectangle 3"/>
          <p:cNvSpPr>
            <a:spLocks noGrp="1" noChangeArrowheads="1"/>
          </p:cNvSpPr>
          <p:nvPr>
            <p:ph type="body" idx="1"/>
          </p:nvPr>
        </p:nvSpPr>
        <p:spPr>
          <a:xfrm>
            <a:off x="698500" y="1544638"/>
            <a:ext cx="7942263" cy="4483100"/>
          </a:xfrm>
        </p:spPr>
        <p:txBody>
          <a:bodyPr/>
          <a:lstStyle/>
          <a:p>
            <a:pPr eaLnBrk="1" hangingPunct="1"/>
            <a:r>
              <a:rPr lang="en-US" altLang="zh-TW" i="1">
                <a:solidFill>
                  <a:srgbClr val="C21A32"/>
                </a:solidFill>
              </a:rPr>
              <a:t>user effort</a:t>
            </a:r>
            <a:r>
              <a:rPr lang="en-US" altLang="zh-TW"/>
              <a:t>: intellectual or physical, required from the users in formulating the queries, conducting the search, and screening the output</a:t>
            </a:r>
          </a:p>
          <a:p>
            <a:pPr lvl="1" eaLnBrk="1" hangingPunct="1"/>
            <a:r>
              <a:rPr lang="en-US" altLang="zh-TW"/>
              <a:t>user interface, query language, etc.</a:t>
            </a:r>
          </a:p>
          <a:p>
            <a:pPr eaLnBrk="1" hangingPunct="1"/>
            <a:r>
              <a:rPr lang="en-US" altLang="zh-TW" i="1">
                <a:solidFill>
                  <a:srgbClr val="C21A32"/>
                </a:solidFill>
              </a:rPr>
              <a:t>response time</a:t>
            </a:r>
            <a:r>
              <a:rPr lang="en-US" altLang="zh-TW"/>
              <a:t>: the time interval between receipt of a user query and the presentation of system responses</a:t>
            </a:r>
          </a:p>
          <a:p>
            <a:pPr lvl="1" eaLnBrk="1" hangingPunct="1"/>
            <a:r>
              <a:rPr lang="en-US" altLang="zh-TW"/>
              <a:t>tradeoff between response time and retrieval effectiveness</a:t>
            </a:r>
          </a:p>
          <a:p>
            <a:pPr eaLnBrk="1" hangingPunct="1"/>
            <a:r>
              <a:rPr lang="en-US" altLang="zh-TW" i="1">
                <a:solidFill>
                  <a:srgbClr val="C21A32"/>
                </a:solidFill>
              </a:rPr>
              <a:t>form of presentation</a:t>
            </a:r>
            <a:r>
              <a:rPr lang="en-US" altLang="zh-TW"/>
              <a:t> of the search output which influence the users’ ability to utilize the retrieved materials</a:t>
            </a:r>
          </a:p>
          <a:p>
            <a:pPr lvl="1" eaLnBrk="1" hangingPunct="1"/>
            <a:r>
              <a:rPr lang="en-US" altLang="zh-TW"/>
              <a:t>user interface</a:t>
            </a:r>
          </a:p>
          <a:p>
            <a:pPr eaLnBrk="1" hangingPunct="1"/>
            <a:r>
              <a:rPr lang="en-US" altLang="zh-TW" i="1">
                <a:solidFill>
                  <a:srgbClr val="C21A32"/>
                </a:solidFill>
              </a:rPr>
              <a:t>collection coverage</a:t>
            </a:r>
            <a:r>
              <a:rPr lang="en-US" altLang="zh-TW"/>
              <a:t>: the extent to which all relevant items are included in the system</a:t>
            </a:r>
          </a:p>
          <a:p>
            <a:pPr lvl="1" eaLnBrk="1" hangingPunct="1"/>
            <a:r>
              <a:rPr lang="en-US" altLang="zh-TW"/>
              <a:t>quality of the collection; the best retrieval algorithm will return junk on collections that contain only junk! </a:t>
            </a:r>
            <a:r>
              <a:rPr lang="en-US" altLang="zh-TW">
                <a:solidFill>
                  <a:schemeClr val="accent2"/>
                </a:solidFill>
              </a:rPr>
              <a:t>(important for web-based search engines)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HKUST                        Slide </a:t>
            </a:r>
            <a:fld id="{56343892-2B65-4B46-BB20-D79F5FCBA908}" type="slidenum">
              <a:rPr lang="en-US" altLang="zh-TW" sz="1400" smtClean="0">
                <a:solidFill>
                  <a:schemeClr val="accent2"/>
                </a:solidFill>
              </a:rPr>
              <a:pPr>
                <a:spcBef>
                  <a:spcPct val="0"/>
                </a:spcBef>
                <a:buFontTx/>
                <a:buNone/>
              </a:pPr>
              <a:t>36</a:t>
            </a:fld>
            <a:endParaRPr lang="en-US" altLang="zh-TW" sz="1400">
              <a:solidFill>
                <a:schemeClr val="accent2"/>
              </a:solidFill>
            </a:endParaRPr>
          </a:p>
        </p:txBody>
      </p:sp>
      <p:sp>
        <p:nvSpPr>
          <p:cNvPr id="40963" name="Rectangle 2"/>
          <p:cNvSpPr>
            <a:spLocks noGrp="1" noChangeArrowheads="1"/>
          </p:cNvSpPr>
          <p:nvPr>
            <p:ph type="body" idx="1"/>
          </p:nvPr>
        </p:nvSpPr>
        <p:spPr>
          <a:xfrm>
            <a:off x="1785938" y="2398713"/>
            <a:ext cx="5781675" cy="2401887"/>
          </a:xfrm>
        </p:spPr>
        <p:txBody>
          <a:bodyPr/>
          <a:lstStyle/>
          <a:p>
            <a:pPr algn="ctr" eaLnBrk="1" hangingPunct="1">
              <a:buClr>
                <a:srgbClr val="C21A32"/>
              </a:buClr>
              <a:buFont typeface="Monotype Sorts" pitchFamily="2" charset="2"/>
              <a:buNone/>
            </a:pPr>
            <a:r>
              <a:rPr lang="en-US" altLang="zh-TW" sz="2800" b="1"/>
              <a:t>Benchmarking</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HKUST                        Slide </a:t>
            </a:r>
            <a:fld id="{3ECFB252-B759-4AB8-A3B8-D684DD6AB101}" type="slidenum">
              <a:rPr lang="en-US" altLang="zh-TW" sz="1400" smtClean="0">
                <a:solidFill>
                  <a:schemeClr val="accent2"/>
                </a:solidFill>
              </a:rPr>
              <a:pPr>
                <a:spcBef>
                  <a:spcPct val="0"/>
                </a:spcBef>
                <a:buFontTx/>
                <a:buNone/>
              </a:pPr>
              <a:t>37</a:t>
            </a:fld>
            <a:endParaRPr lang="en-US" altLang="zh-TW" sz="1400">
              <a:solidFill>
                <a:schemeClr val="accent2"/>
              </a:solidFill>
            </a:endParaRPr>
          </a:p>
        </p:txBody>
      </p:sp>
      <p:sp>
        <p:nvSpPr>
          <p:cNvPr id="41987" name="Rectangle 2"/>
          <p:cNvSpPr>
            <a:spLocks noGrp="1" noChangeArrowheads="1"/>
          </p:cNvSpPr>
          <p:nvPr>
            <p:ph type="title"/>
          </p:nvPr>
        </p:nvSpPr>
        <p:spPr/>
        <p:txBody>
          <a:bodyPr/>
          <a:lstStyle/>
          <a:p>
            <a:pPr eaLnBrk="1" hangingPunct="1"/>
            <a:r>
              <a:rPr lang="en-US" altLang="zh-TW"/>
              <a:t>Experimental Setup for Benchmarking</a:t>
            </a:r>
          </a:p>
        </p:txBody>
      </p:sp>
      <p:sp>
        <p:nvSpPr>
          <p:cNvPr id="41988" name="Rectangle 3"/>
          <p:cNvSpPr>
            <a:spLocks noGrp="1" noChangeArrowheads="1"/>
          </p:cNvSpPr>
          <p:nvPr>
            <p:ph type="body" idx="1"/>
          </p:nvPr>
        </p:nvSpPr>
        <p:spPr>
          <a:xfrm>
            <a:off x="590550" y="1468438"/>
            <a:ext cx="7918450" cy="4110037"/>
          </a:xfrm>
        </p:spPr>
        <p:txBody>
          <a:bodyPr/>
          <a:lstStyle/>
          <a:p>
            <a:pPr eaLnBrk="1" hangingPunct="1"/>
            <a:r>
              <a:rPr lang="en-US" altLang="zh-TW"/>
              <a:t>It is very difficult to obtain </a:t>
            </a:r>
            <a:r>
              <a:rPr lang="en-US" altLang="zh-TW" b="1" i="1">
                <a:solidFill>
                  <a:srgbClr val="FF0000"/>
                </a:solidFill>
              </a:rPr>
              <a:t>analytical</a:t>
            </a:r>
            <a:r>
              <a:rPr lang="en-US" altLang="zh-TW"/>
              <a:t> performance (of retrieval effectiveness) for document retrieval systems, because many characteristics of the documents such as relevance, distribution of words, etc., are difficult to describe with mathematical formula.</a:t>
            </a:r>
            <a:br>
              <a:rPr lang="en-US" altLang="zh-TW"/>
            </a:br>
            <a:r>
              <a:rPr lang="en-US" altLang="zh-TW"/>
              <a:t> </a:t>
            </a:r>
          </a:p>
          <a:p>
            <a:pPr eaLnBrk="1" hangingPunct="1"/>
            <a:r>
              <a:rPr lang="en-US" altLang="zh-TW"/>
              <a:t>Performance is measured by </a:t>
            </a:r>
            <a:r>
              <a:rPr lang="en-US" altLang="zh-TW" b="1" i="1">
                <a:solidFill>
                  <a:srgbClr val="FF0000"/>
                </a:solidFill>
              </a:rPr>
              <a:t>benchmarking</a:t>
            </a:r>
            <a:r>
              <a:rPr lang="en-US" altLang="zh-TW"/>
              <a:t>. That is, the retrieval effectiveness of a system is evaluated on a </a:t>
            </a:r>
            <a:r>
              <a:rPr lang="en-US" altLang="zh-TW" i="1"/>
              <a:t>given set of documents</a:t>
            </a:r>
            <a:r>
              <a:rPr lang="en-US" altLang="zh-TW"/>
              <a:t>, </a:t>
            </a:r>
            <a:r>
              <a:rPr lang="en-US" altLang="zh-TW" i="1"/>
              <a:t>queries</a:t>
            </a:r>
            <a:r>
              <a:rPr lang="en-US" altLang="zh-TW"/>
              <a:t>, and </a:t>
            </a:r>
            <a:r>
              <a:rPr lang="en-US" altLang="zh-TW" i="1"/>
              <a:t>relevance judgment</a:t>
            </a:r>
            <a:r>
              <a:rPr lang="en-US" altLang="zh-TW"/>
              <a:t>. This is analogous to benchmarking of computing systems.</a:t>
            </a:r>
            <a:br>
              <a:rPr lang="en-US" altLang="zh-TW"/>
            </a:br>
            <a:endParaRPr lang="en-US" altLang="zh-TW"/>
          </a:p>
          <a:p>
            <a:pPr eaLnBrk="1" hangingPunct="1"/>
            <a:r>
              <a:rPr lang="en-US" altLang="zh-TW"/>
              <a:t>Performance data is valid only for the environment under which the system is evaluated.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HKUST                        Slide </a:t>
            </a:r>
            <a:fld id="{2E5E1398-56F1-4159-B1F1-AC2C842229B0}" type="slidenum">
              <a:rPr lang="en-US" altLang="zh-TW" sz="1400" smtClean="0">
                <a:solidFill>
                  <a:schemeClr val="accent2"/>
                </a:solidFill>
              </a:rPr>
              <a:pPr>
                <a:spcBef>
                  <a:spcPct val="0"/>
                </a:spcBef>
                <a:buFontTx/>
                <a:buNone/>
              </a:pPr>
              <a:t>38</a:t>
            </a:fld>
            <a:endParaRPr lang="en-US" altLang="zh-TW" sz="1400">
              <a:solidFill>
                <a:schemeClr val="accent2"/>
              </a:solidFill>
            </a:endParaRPr>
          </a:p>
        </p:txBody>
      </p:sp>
      <p:sp>
        <p:nvSpPr>
          <p:cNvPr id="43011" name="Rectangle 2"/>
          <p:cNvSpPr>
            <a:spLocks noGrp="1" noChangeArrowheads="1"/>
          </p:cNvSpPr>
          <p:nvPr>
            <p:ph type="title"/>
          </p:nvPr>
        </p:nvSpPr>
        <p:spPr>
          <a:xfrm>
            <a:off x="533400" y="533400"/>
            <a:ext cx="8078788" cy="785813"/>
          </a:xfrm>
        </p:spPr>
        <p:txBody>
          <a:bodyPr lIns="92075" tIns="46038" rIns="92075" bIns="46038"/>
          <a:lstStyle/>
          <a:p>
            <a:pPr eaLnBrk="1" hangingPunct="1"/>
            <a:r>
              <a:rPr lang="en-US" altLang="zh-TW"/>
              <a:t>Benchmarking </a:t>
            </a:r>
            <a:r>
              <a:rPr lang="en-US" altLang="zh-TW">
                <a:sym typeface="Symbol" panose="05050102010706020507" pitchFamily="18" charset="2"/>
              </a:rPr>
              <a:t> </a:t>
            </a:r>
            <a:r>
              <a:rPr lang="en-US" altLang="zh-TW"/>
              <a:t>The Ideal</a:t>
            </a:r>
            <a:endParaRPr lang="en-GB" altLang="zh-TW"/>
          </a:p>
        </p:txBody>
      </p:sp>
      <p:sp>
        <p:nvSpPr>
          <p:cNvPr id="43012" name="Rectangle 3"/>
          <p:cNvSpPr>
            <a:spLocks noGrp="1" noChangeArrowheads="1"/>
          </p:cNvSpPr>
          <p:nvPr>
            <p:ph type="body" idx="1"/>
          </p:nvPr>
        </p:nvSpPr>
        <p:spPr>
          <a:xfrm>
            <a:off x="762000" y="1524000"/>
            <a:ext cx="7407275" cy="2590800"/>
          </a:xfrm>
          <a:noFill/>
        </p:spPr>
        <p:txBody>
          <a:bodyPr lIns="92075" tIns="46038" rIns="92075" bIns="46038"/>
          <a:lstStyle/>
          <a:p>
            <a:pPr eaLnBrk="1" hangingPunct="1"/>
            <a:r>
              <a:rPr lang="en-US" altLang="zh-TW"/>
              <a:t>A benchmark collection contains:</a:t>
            </a:r>
          </a:p>
          <a:p>
            <a:pPr marL="819150" lvl="1" eaLnBrk="1" hangingPunct="1"/>
            <a:r>
              <a:rPr lang="en-US" altLang="zh-TW"/>
              <a:t>A set of standard documents and queries</a:t>
            </a:r>
          </a:p>
          <a:p>
            <a:pPr marL="819150" lvl="1" eaLnBrk="1" hangingPunct="1"/>
            <a:r>
              <a:rPr lang="en-US" altLang="zh-TW"/>
              <a:t>A list of relevant documents for each query</a:t>
            </a:r>
          </a:p>
          <a:p>
            <a:pPr eaLnBrk="1" hangingPunct="1"/>
            <a:r>
              <a:rPr lang="en-US" altLang="zh-TW"/>
              <a:t>Standard collections for traditional IR:</a:t>
            </a:r>
          </a:p>
          <a:p>
            <a:pPr marL="819150" lvl="1" eaLnBrk="1" hangingPunct="1"/>
            <a:r>
              <a:rPr lang="en-US" altLang="zh-TW"/>
              <a:t>Smart collection: ftp://ftp.cs.cornell.edu/pub/smart</a:t>
            </a:r>
          </a:p>
          <a:p>
            <a:pPr marL="819150" lvl="1" eaLnBrk="1" hangingPunct="1"/>
            <a:r>
              <a:rPr lang="en-US" altLang="zh-TW"/>
              <a:t>TREC: http://trec.nist.gov/</a:t>
            </a:r>
          </a:p>
        </p:txBody>
      </p:sp>
      <p:grpSp>
        <p:nvGrpSpPr>
          <p:cNvPr id="43013" name="Group 4"/>
          <p:cNvGrpSpPr>
            <a:grpSpLocks/>
          </p:cNvGrpSpPr>
          <p:nvPr/>
        </p:nvGrpSpPr>
        <p:grpSpPr bwMode="auto">
          <a:xfrm>
            <a:off x="1117600" y="3898900"/>
            <a:ext cx="7010400" cy="1879600"/>
            <a:chOff x="720" y="2544"/>
            <a:chExt cx="4416" cy="1184"/>
          </a:xfrm>
        </p:grpSpPr>
        <p:sp>
          <p:nvSpPr>
            <p:cNvPr id="43014" name="Text Box 5"/>
            <p:cNvSpPr txBox="1">
              <a:spLocks noChangeArrowheads="1"/>
            </p:cNvSpPr>
            <p:nvPr/>
          </p:nvSpPr>
          <p:spPr bwMode="auto">
            <a:xfrm>
              <a:off x="720" y="2669"/>
              <a:ext cx="864" cy="451"/>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lnSpc>
                  <a:spcPct val="85000"/>
                </a:lnSpc>
                <a:spcBef>
                  <a:spcPct val="50000"/>
                </a:spcBef>
                <a:buFontTx/>
                <a:buNone/>
              </a:pPr>
              <a:r>
                <a:rPr lang="en-US" altLang="zh-TW" sz="1600" b="1">
                  <a:solidFill>
                    <a:schemeClr val="tx2"/>
                  </a:solidFill>
                  <a:ea typeface="標楷體" panose="03000509000000000000" pitchFamily="65" charset="-120"/>
                </a:rPr>
                <a:t>Standard document collection</a:t>
              </a:r>
            </a:p>
          </p:txBody>
        </p:sp>
        <p:sp>
          <p:nvSpPr>
            <p:cNvPr id="43015" name="Text Box 6"/>
            <p:cNvSpPr txBox="1">
              <a:spLocks noChangeArrowheads="1"/>
            </p:cNvSpPr>
            <p:nvPr/>
          </p:nvSpPr>
          <p:spPr bwMode="auto">
            <a:xfrm>
              <a:off x="720" y="3312"/>
              <a:ext cx="864" cy="32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lnSpc>
                  <a:spcPct val="85000"/>
                </a:lnSpc>
                <a:spcBef>
                  <a:spcPct val="50000"/>
                </a:spcBef>
                <a:buFontTx/>
                <a:buNone/>
              </a:pPr>
              <a:r>
                <a:rPr lang="en-US" altLang="zh-TW" sz="1600" b="1">
                  <a:solidFill>
                    <a:schemeClr val="tx2"/>
                  </a:solidFill>
                  <a:ea typeface="標楷體" panose="03000509000000000000" pitchFamily="65" charset="-120"/>
                </a:rPr>
                <a:t>Standard queries</a:t>
              </a:r>
            </a:p>
          </p:txBody>
        </p:sp>
        <p:grpSp>
          <p:nvGrpSpPr>
            <p:cNvPr id="43016" name="Group 7"/>
            <p:cNvGrpSpPr>
              <a:grpSpLocks/>
            </p:cNvGrpSpPr>
            <p:nvPr/>
          </p:nvGrpSpPr>
          <p:grpSpPr bwMode="auto">
            <a:xfrm>
              <a:off x="2208" y="2640"/>
              <a:ext cx="912" cy="624"/>
              <a:chOff x="2112" y="2352"/>
              <a:chExt cx="912" cy="624"/>
            </a:xfrm>
          </p:grpSpPr>
          <p:sp>
            <p:nvSpPr>
              <p:cNvPr id="43028" name="Oval 8"/>
              <p:cNvSpPr>
                <a:spLocks noChangeArrowheads="1"/>
              </p:cNvSpPr>
              <p:nvPr/>
            </p:nvSpPr>
            <p:spPr bwMode="auto">
              <a:xfrm>
                <a:off x="2112" y="2352"/>
                <a:ext cx="912" cy="624"/>
              </a:xfrm>
              <a:prstGeom prst="ellipse">
                <a:avLst/>
              </a:prstGeom>
              <a:solidFill>
                <a:srgbClr val="FFCC99"/>
              </a:solidFill>
              <a:ln w="9525">
                <a:solidFill>
                  <a:schemeClr val="bg2"/>
                </a:solidFill>
                <a:round/>
                <a:headEnd/>
                <a:tailEnd/>
              </a:ln>
            </p:spPr>
            <p:txBody>
              <a:bodyPr wrap="none" lIns="92075" tIns="46038" rIns="92075" bIns="46038" anchor="ct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43029" name="Text Box 9"/>
              <p:cNvSpPr txBox="1">
                <a:spLocks noChangeArrowheads="1"/>
              </p:cNvSpPr>
              <p:nvPr/>
            </p:nvSpPr>
            <p:spPr bwMode="auto">
              <a:xfrm>
                <a:off x="2208" y="2496"/>
                <a:ext cx="72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lnSpc>
                    <a:spcPct val="85000"/>
                  </a:lnSpc>
                  <a:spcBef>
                    <a:spcPct val="50000"/>
                  </a:spcBef>
                  <a:buFontTx/>
                  <a:buNone/>
                </a:pPr>
                <a:r>
                  <a:rPr lang="en-US" altLang="zh-TW" sz="1600" b="1">
                    <a:solidFill>
                      <a:schemeClr val="tx2"/>
                    </a:solidFill>
                    <a:ea typeface="標楷體" panose="03000509000000000000" pitchFamily="65" charset="-120"/>
                  </a:rPr>
                  <a:t>Algorithm under test</a:t>
                </a:r>
              </a:p>
            </p:txBody>
          </p:sp>
        </p:grpSp>
        <p:grpSp>
          <p:nvGrpSpPr>
            <p:cNvPr id="43017" name="Group 10"/>
            <p:cNvGrpSpPr>
              <a:grpSpLocks/>
            </p:cNvGrpSpPr>
            <p:nvPr/>
          </p:nvGrpSpPr>
          <p:grpSpPr bwMode="auto">
            <a:xfrm>
              <a:off x="3600" y="2640"/>
              <a:ext cx="912" cy="624"/>
              <a:chOff x="3936" y="2208"/>
              <a:chExt cx="912" cy="624"/>
            </a:xfrm>
          </p:grpSpPr>
          <p:sp>
            <p:nvSpPr>
              <p:cNvPr id="43026" name="Oval 11"/>
              <p:cNvSpPr>
                <a:spLocks noChangeArrowheads="1"/>
              </p:cNvSpPr>
              <p:nvPr/>
            </p:nvSpPr>
            <p:spPr bwMode="auto">
              <a:xfrm>
                <a:off x="3936" y="2208"/>
                <a:ext cx="912" cy="624"/>
              </a:xfrm>
              <a:prstGeom prst="ellipse">
                <a:avLst/>
              </a:prstGeom>
              <a:solidFill>
                <a:srgbClr val="FFCC99"/>
              </a:solidFill>
              <a:ln w="9525">
                <a:solidFill>
                  <a:schemeClr val="bg2"/>
                </a:solidFill>
                <a:round/>
                <a:headEnd/>
                <a:tailEnd/>
              </a:ln>
            </p:spPr>
            <p:txBody>
              <a:bodyPr wrap="none" lIns="92075" tIns="46038" rIns="92075" bIns="46038" anchor="ct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43027" name="Text Box 12"/>
              <p:cNvSpPr txBox="1">
                <a:spLocks noChangeArrowheads="1"/>
              </p:cNvSpPr>
              <p:nvPr/>
            </p:nvSpPr>
            <p:spPr bwMode="auto">
              <a:xfrm>
                <a:off x="4032" y="2448"/>
                <a:ext cx="72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lnSpc>
                    <a:spcPct val="85000"/>
                  </a:lnSpc>
                  <a:spcBef>
                    <a:spcPct val="50000"/>
                  </a:spcBef>
                  <a:buFontTx/>
                  <a:buNone/>
                </a:pPr>
                <a:r>
                  <a:rPr lang="en-US" altLang="zh-TW" sz="1600" b="1">
                    <a:solidFill>
                      <a:schemeClr val="tx2"/>
                    </a:solidFill>
                    <a:ea typeface="標楷體" panose="03000509000000000000" pitchFamily="65" charset="-120"/>
                  </a:rPr>
                  <a:t>Evaluation</a:t>
                </a:r>
              </a:p>
            </p:txBody>
          </p:sp>
        </p:grpSp>
        <p:sp>
          <p:nvSpPr>
            <p:cNvPr id="43018" name="Text Box 13"/>
            <p:cNvSpPr txBox="1">
              <a:spLocks noChangeArrowheads="1"/>
            </p:cNvSpPr>
            <p:nvPr/>
          </p:nvSpPr>
          <p:spPr bwMode="auto">
            <a:xfrm>
              <a:off x="3648" y="3408"/>
              <a:ext cx="864" cy="32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lnSpc>
                  <a:spcPct val="85000"/>
                </a:lnSpc>
                <a:spcBef>
                  <a:spcPct val="50000"/>
                </a:spcBef>
                <a:buFontTx/>
                <a:buNone/>
              </a:pPr>
              <a:r>
                <a:rPr lang="en-US" altLang="zh-TW" sz="1600" b="1">
                  <a:solidFill>
                    <a:schemeClr val="tx2"/>
                  </a:solidFill>
                  <a:ea typeface="標楷體" panose="03000509000000000000" pitchFamily="65" charset="-120"/>
                </a:rPr>
                <a:t>Standard result</a:t>
              </a:r>
            </a:p>
          </p:txBody>
        </p:sp>
        <p:sp>
          <p:nvSpPr>
            <p:cNvPr id="43019" name="Freeform 14"/>
            <p:cNvSpPr>
              <a:spLocks/>
            </p:cNvSpPr>
            <p:nvPr/>
          </p:nvSpPr>
          <p:spPr bwMode="auto">
            <a:xfrm>
              <a:off x="1585" y="2889"/>
              <a:ext cx="623" cy="39"/>
            </a:xfrm>
            <a:custGeom>
              <a:avLst/>
              <a:gdLst>
                <a:gd name="T0" fmla="*/ 0 w 623"/>
                <a:gd name="T1" fmla="*/ 0 h 39"/>
                <a:gd name="T2" fmla="*/ 623 w 623"/>
                <a:gd name="T3" fmla="*/ 39 h 39"/>
                <a:gd name="T4" fmla="*/ 0 60000 65536"/>
                <a:gd name="T5" fmla="*/ 0 60000 65536"/>
                <a:gd name="T6" fmla="*/ 0 w 623"/>
                <a:gd name="T7" fmla="*/ 0 h 39"/>
                <a:gd name="T8" fmla="*/ 623 w 623"/>
                <a:gd name="T9" fmla="*/ 39 h 39"/>
              </a:gdLst>
              <a:ahLst/>
              <a:cxnLst>
                <a:cxn ang="T4">
                  <a:pos x="T0" y="T1"/>
                </a:cxn>
                <a:cxn ang="T5">
                  <a:pos x="T2" y="T3"/>
                </a:cxn>
              </a:cxnLst>
              <a:rect l="T6" t="T7" r="T8" b="T9"/>
              <a:pathLst>
                <a:path w="623" h="39">
                  <a:moveTo>
                    <a:pt x="0" y="0"/>
                  </a:moveTo>
                  <a:lnTo>
                    <a:pt x="623" y="39"/>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43020" name="Freeform 15"/>
            <p:cNvSpPr>
              <a:spLocks/>
            </p:cNvSpPr>
            <p:nvPr/>
          </p:nvSpPr>
          <p:spPr bwMode="auto">
            <a:xfrm>
              <a:off x="1585" y="3111"/>
              <a:ext cx="667" cy="341"/>
            </a:xfrm>
            <a:custGeom>
              <a:avLst/>
              <a:gdLst>
                <a:gd name="T0" fmla="*/ 0 w 667"/>
                <a:gd name="T1" fmla="*/ 341 h 341"/>
                <a:gd name="T2" fmla="*/ 667 w 667"/>
                <a:gd name="T3" fmla="*/ 0 h 341"/>
                <a:gd name="T4" fmla="*/ 0 60000 65536"/>
                <a:gd name="T5" fmla="*/ 0 60000 65536"/>
                <a:gd name="T6" fmla="*/ 0 w 667"/>
                <a:gd name="T7" fmla="*/ 0 h 341"/>
                <a:gd name="T8" fmla="*/ 667 w 667"/>
                <a:gd name="T9" fmla="*/ 341 h 341"/>
              </a:gdLst>
              <a:ahLst/>
              <a:cxnLst>
                <a:cxn ang="T4">
                  <a:pos x="T0" y="T1"/>
                </a:cxn>
                <a:cxn ang="T5">
                  <a:pos x="T2" y="T3"/>
                </a:cxn>
              </a:cxnLst>
              <a:rect l="T6" t="T7" r="T8" b="T9"/>
              <a:pathLst>
                <a:path w="667" h="341">
                  <a:moveTo>
                    <a:pt x="0" y="341"/>
                  </a:moveTo>
                  <a:lnTo>
                    <a:pt x="667" y="0"/>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43021" name="Line 16"/>
            <p:cNvSpPr>
              <a:spLocks noChangeShapeType="1"/>
            </p:cNvSpPr>
            <p:nvPr/>
          </p:nvSpPr>
          <p:spPr bwMode="auto">
            <a:xfrm>
              <a:off x="3120" y="2928"/>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43022" name="Line 17"/>
            <p:cNvSpPr>
              <a:spLocks noChangeShapeType="1"/>
            </p:cNvSpPr>
            <p:nvPr/>
          </p:nvSpPr>
          <p:spPr bwMode="auto">
            <a:xfrm flipV="1">
              <a:off x="4512" y="2928"/>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43023" name="Line 18"/>
            <p:cNvSpPr>
              <a:spLocks noChangeShapeType="1"/>
            </p:cNvSpPr>
            <p:nvPr/>
          </p:nvSpPr>
          <p:spPr bwMode="auto">
            <a:xfrm flipV="1">
              <a:off x="4080" y="3264"/>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43024" name="Text Box 19"/>
            <p:cNvSpPr txBox="1">
              <a:spLocks noChangeArrowheads="1"/>
            </p:cNvSpPr>
            <p:nvPr/>
          </p:nvSpPr>
          <p:spPr bwMode="auto">
            <a:xfrm>
              <a:off x="3072" y="2592"/>
              <a:ext cx="672"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lnSpc>
                  <a:spcPct val="85000"/>
                </a:lnSpc>
                <a:spcBef>
                  <a:spcPct val="50000"/>
                </a:spcBef>
                <a:buFontTx/>
                <a:buNone/>
              </a:pPr>
              <a:r>
                <a:rPr lang="en-US" altLang="zh-TW" sz="1600" b="1">
                  <a:solidFill>
                    <a:schemeClr val="tx2"/>
                  </a:solidFill>
                  <a:ea typeface="標楷體" panose="03000509000000000000" pitchFamily="65" charset="-120"/>
                </a:rPr>
                <a:t>Retrieved result</a:t>
              </a:r>
            </a:p>
          </p:txBody>
        </p:sp>
        <p:sp>
          <p:nvSpPr>
            <p:cNvPr id="43025" name="Text Box 20"/>
            <p:cNvSpPr txBox="1">
              <a:spLocks noChangeArrowheads="1"/>
            </p:cNvSpPr>
            <p:nvPr/>
          </p:nvSpPr>
          <p:spPr bwMode="auto">
            <a:xfrm>
              <a:off x="4464" y="2544"/>
              <a:ext cx="672"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lnSpc>
                  <a:spcPct val="85000"/>
                </a:lnSpc>
                <a:spcBef>
                  <a:spcPct val="50000"/>
                </a:spcBef>
                <a:buFontTx/>
                <a:buNone/>
              </a:pPr>
              <a:r>
                <a:rPr lang="en-US" altLang="zh-TW" sz="1600" b="1">
                  <a:solidFill>
                    <a:schemeClr val="tx2"/>
                  </a:solidFill>
                  <a:ea typeface="標楷體" panose="03000509000000000000" pitchFamily="65" charset="-120"/>
                </a:rPr>
                <a:t>Precision and recall</a:t>
              </a:r>
            </a:p>
          </p:txBody>
        </p:sp>
      </p:gr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HKUST                        Slide </a:t>
            </a:r>
            <a:fld id="{DD4811DB-7A01-4D24-B8C7-C10A8D0A9EDF}" type="slidenum">
              <a:rPr lang="en-US" altLang="zh-TW" sz="1400" smtClean="0">
                <a:solidFill>
                  <a:schemeClr val="accent2"/>
                </a:solidFill>
              </a:rPr>
              <a:pPr>
                <a:spcBef>
                  <a:spcPct val="0"/>
                </a:spcBef>
                <a:buFontTx/>
                <a:buNone/>
              </a:pPr>
              <a:t>39</a:t>
            </a:fld>
            <a:endParaRPr lang="en-US" altLang="zh-TW" sz="1400">
              <a:solidFill>
                <a:schemeClr val="accent2"/>
              </a:solidFill>
            </a:endParaRPr>
          </a:p>
        </p:txBody>
      </p:sp>
      <p:sp>
        <p:nvSpPr>
          <p:cNvPr id="44035" name="Rectangle 2"/>
          <p:cNvSpPr>
            <a:spLocks noGrp="1" noChangeArrowheads="1"/>
          </p:cNvSpPr>
          <p:nvPr>
            <p:ph type="title"/>
          </p:nvPr>
        </p:nvSpPr>
        <p:spPr>
          <a:xfrm>
            <a:off x="533400" y="533400"/>
            <a:ext cx="8015288" cy="773113"/>
          </a:xfrm>
        </p:spPr>
        <p:txBody>
          <a:bodyPr lIns="92075" tIns="46038" rIns="92075" bIns="46038"/>
          <a:lstStyle/>
          <a:p>
            <a:pPr eaLnBrk="1" hangingPunct="1"/>
            <a:r>
              <a:rPr lang="en-US" altLang="zh-TW"/>
              <a:t>Benchmarking </a:t>
            </a:r>
            <a:r>
              <a:rPr lang="en-US" altLang="zh-TW">
                <a:sym typeface="Symbol" panose="05050102010706020507" pitchFamily="18" charset="2"/>
              </a:rPr>
              <a:t> </a:t>
            </a:r>
            <a:r>
              <a:rPr lang="en-US" altLang="zh-TW"/>
              <a:t>The Problems</a:t>
            </a:r>
            <a:endParaRPr lang="en-GB" altLang="zh-TW"/>
          </a:p>
        </p:txBody>
      </p:sp>
      <p:sp>
        <p:nvSpPr>
          <p:cNvPr id="44036" name="Rectangle 3"/>
          <p:cNvSpPr>
            <a:spLocks noChangeArrowheads="1"/>
          </p:cNvSpPr>
          <p:nvPr/>
        </p:nvSpPr>
        <p:spPr bwMode="auto">
          <a:xfrm>
            <a:off x="762000" y="1752600"/>
            <a:ext cx="7696200"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a:t>Performance data is valid only for a particular benchmark</a:t>
            </a:r>
          </a:p>
          <a:p>
            <a:pPr eaLnBrk="1" hangingPunct="1"/>
            <a:r>
              <a:rPr lang="en-US" altLang="zh-TW"/>
              <a:t>Extremely resource consuming (large document collection)</a:t>
            </a:r>
          </a:p>
          <a:p>
            <a:pPr eaLnBrk="1" hangingPunct="1"/>
            <a:r>
              <a:rPr lang="en-US" altLang="zh-TW"/>
              <a:t>No good benchmark for the web</a:t>
            </a:r>
          </a:p>
          <a:p>
            <a:pPr eaLnBrk="1" hangingPunct="1"/>
            <a:r>
              <a:rPr lang="en-US" altLang="zh-TW"/>
              <a:t>No good benchmark for Asian languages </a:t>
            </a:r>
          </a:p>
          <a:p>
            <a:pPr eaLnBrk="1" hangingPunct="1"/>
            <a:r>
              <a:rPr lang="en-US" altLang="zh-TW"/>
              <a:t>May expose your system’s weaknesses to your customers!</a:t>
            </a:r>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HKUST                        Slide </a:t>
            </a:r>
            <a:fld id="{1FD95329-427C-4C51-9AA0-B8686B138976}" type="slidenum">
              <a:rPr lang="en-US" altLang="zh-TW" sz="1400" smtClean="0">
                <a:solidFill>
                  <a:schemeClr val="accent2"/>
                </a:solidFill>
              </a:rPr>
              <a:pPr>
                <a:spcBef>
                  <a:spcPct val="0"/>
                </a:spcBef>
                <a:buFontTx/>
                <a:buNone/>
              </a:pPr>
              <a:t>4</a:t>
            </a:fld>
            <a:endParaRPr lang="en-US" altLang="zh-TW" sz="1400">
              <a:solidFill>
                <a:schemeClr val="accent2"/>
              </a:solidFill>
            </a:endParaRPr>
          </a:p>
        </p:txBody>
      </p:sp>
      <p:sp>
        <p:nvSpPr>
          <p:cNvPr id="4099" name="Rectangle 3"/>
          <p:cNvSpPr>
            <a:spLocks noGrp="1" noChangeArrowheads="1"/>
          </p:cNvSpPr>
          <p:nvPr>
            <p:ph type="body" idx="1"/>
          </p:nvPr>
        </p:nvSpPr>
        <p:spPr>
          <a:xfrm>
            <a:off x="1266825" y="2398713"/>
            <a:ext cx="6605588" cy="2401887"/>
          </a:xfrm>
        </p:spPr>
        <p:txBody>
          <a:bodyPr/>
          <a:lstStyle/>
          <a:p>
            <a:pPr algn="ctr" eaLnBrk="1" hangingPunct="1">
              <a:buClr>
                <a:srgbClr val="C21A32"/>
              </a:buClr>
              <a:buFont typeface="Monotype Sorts" pitchFamily="2" charset="2"/>
              <a:buNone/>
            </a:pPr>
            <a:r>
              <a:rPr lang="en-US" altLang="zh-TW" sz="2800" b="1" dirty="0" smtClean="0">
                <a:solidFill>
                  <a:schemeClr val="accent2"/>
                </a:solidFill>
                <a:latin typeface="Tahoma" panose="020B0604030504040204" pitchFamily="34" charset="0"/>
              </a:rPr>
              <a:t>Explicit Evaluation</a:t>
            </a:r>
            <a:endParaRPr lang="en-US" altLang="zh-TW" sz="2800" b="1" dirty="0">
              <a:solidFill>
                <a:schemeClr val="accent2"/>
              </a:solidFill>
              <a:latin typeface="Tahoma" panose="020B0604030504040204" pitchFamily="34" charset="0"/>
            </a:endParaRPr>
          </a:p>
        </p:txBody>
      </p:sp>
    </p:spTree>
    <p:extLst>
      <p:ext uri="{BB962C8B-B14F-4D97-AF65-F5344CB8AC3E}">
        <p14:creationId xmlns:p14="http://schemas.microsoft.com/office/powerpoint/2010/main" val="16733850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HKUST                        Slide </a:t>
            </a:r>
            <a:fld id="{A1974164-548A-4EE8-A736-DA4F5BEFB600}" type="slidenum">
              <a:rPr lang="en-US" altLang="zh-TW" sz="1400" smtClean="0">
                <a:solidFill>
                  <a:schemeClr val="accent2"/>
                </a:solidFill>
              </a:rPr>
              <a:pPr>
                <a:spcBef>
                  <a:spcPct val="0"/>
                </a:spcBef>
                <a:buFontTx/>
                <a:buNone/>
              </a:pPr>
              <a:t>40</a:t>
            </a:fld>
            <a:endParaRPr lang="en-US" altLang="zh-TW" sz="1400">
              <a:solidFill>
                <a:schemeClr val="accent2"/>
              </a:solidFill>
            </a:endParaRPr>
          </a:p>
        </p:txBody>
      </p:sp>
      <p:sp>
        <p:nvSpPr>
          <p:cNvPr id="45059" name="Rectangle 2"/>
          <p:cNvSpPr>
            <a:spLocks noGrp="1" noChangeArrowheads="1"/>
          </p:cNvSpPr>
          <p:nvPr>
            <p:ph type="body" idx="1"/>
          </p:nvPr>
        </p:nvSpPr>
        <p:spPr>
          <a:xfrm>
            <a:off x="1296988" y="2724150"/>
            <a:ext cx="6381750" cy="2106613"/>
          </a:xfrm>
        </p:spPr>
        <p:txBody>
          <a:bodyPr/>
          <a:lstStyle/>
          <a:p>
            <a:pPr algn="ctr" eaLnBrk="1" hangingPunct="1">
              <a:buClr>
                <a:srgbClr val="C21A32"/>
              </a:buClr>
              <a:buFont typeface="Monotype Sorts" pitchFamily="2" charset="2"/>
              <a:buNone/>
            </a:pPr>
            <a:r>
              <a:rPr lang="en-US" altLang="zh-TW" sz="2800" b="1">
                <a:latin typeface="Tahoma" panose="020B0604030504040204" pitchFamily="34" charset="0"/>
              </a:rPr>
              <a:t>TREC and Earlier Test Collections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HKUST                        Slide </a:t>
            </a:r>
            <a:fld id="{36BB2417-ACAC-40CB-93E3-4D89211A2E56}" type="slidenum">
              <a:rPr lang="en-US" altLang="zh-TW" sz="1400" smtClean="0">
                <a:solidFill>
                  <a:schemeClr val="accent2"/>
                </a:solidFill>
              </a:rPr>
              <a:pPr>
                <a:spcBef>
                  <a:spcPct val="0"/>
                </a:spcBef>
                <a:buFontTx/>
                <a:buNone/>
              </a:pPr>
              <a:t>41</a:t>
            </a:fld>
            <a:endParaRPr lang="en-US" altLang="zh-TW" sz="1400">
              <a:solidFill>
                <a:schemeClr val="accent2"/>
              </a:solidFill>
            </a:endParaRPr>
          </a:p>
        </p:txBody>
      </p:sp>
      <p:sp>
        <p:nvSpPr>
          <p:cNvPr id="46083" name="Rectangle 2"/>
          <p:cNvSpPr>
            <a:spLocks noGrp="1" noChangeArrowheads="1"/>
          </p:cNvSpPr>
          <p:nvPr>
            <p:ph type="title"/>
          </p:nvPr>
        </p:nvSpPr>
        <p:spPr/>
        <p:txBody>
          <a:bodyPr/>
          <a:lstStyle/>
          <a:p>
            <a:pPr eaLnBrk="1" hangingPunct="1"/>
            <a:r>
              <a:rPr lang="en-US" altLang="zh-TW"/>
              <a:t>Early Test Collections</a:t>
            </a:r>
          </a:p>
        </p:txBody>
      </p:sp>
      <p:sp>
        <p:nvSpPr>
          <p:cNvPr id="46084" name="Rectangle 3"/>
          <p:cNvSpPr>
            <a:spLocks noGrp="1" noChangeArrowheads="1"/>
          </p:cNvSpPr>
          <p:nvPr>
            <p:ph type="body" idx="1"/>
          </p:nvPr>
        </p:nvSpPr>
        <p:spPr>
          <a:xfrm>
            <a:off x="742950" y="1470025"/>
            <a:ext cx="7867650" cy="4156075"/>
          </a:xfrm>
        </p:spPr>
        <p:txBody>
          <a:bodyPr/>
          <a:lstStyle/>
          <a:p>
            <a:pPr eaLnBrk="1" hangingPunct="1"/>
            <a:r>
              <a:rPr lang="en-US" altLang="zh-TW" sz="2400"/>
              <a:t>Previous experiments were based on the SMART collection which is very small. (</a:t>
            </a:r>
            <a:r>
              <a:rPr lang="en-US" altLang="zh-TW"/>
              <a:t>ftp://ftp.cs.cornell.edu/pub/smart)</a:t>
            </a:r>
            <a:r>
              <a:rPr lang="en-US" altLang="zh-TW" sz="2400"/>
              <a:t> </a:t>
            </a:r>
          </a:p>
          <a:p>
            <a:pPr eaLnBrk="1" hangingPunct="1">
              <a:lnSpc>
                <a:spcPct val="50000"/>
              </a:lnSpc>
              <a:buFontTx/>
              <a:buNone/>
            </a:pPr>
            <a:endParaRPr lang="en-US" altLang="zh-TW"/>
          </a:p>
          <a:p>
            <a:pPr eaLnBrk="1" hangingPunct="1">
              <a:lnSpc>
                <a:spcPct val="50000"/>
              </a:lnSpc>
              <a:buFontTx/>
              <a:buNone/>
            </a:pPr>
            <a:r>
              <a:rPr lang="en-US" altLang="zh-TW"/>
              <a:t>     Collection	Number Of 	Number Of 	Raw Size </a:t>
            </a:r>
          </a:p>
          <a:p>
            <a:pPr eaLnBrk="1" hangingPunct="1">
              <a:lnSpc>
                <a:spcPct val="50000"/>
              </a:lnSpc>
              <a:buFontTx/>
              <a:buNone/>
            </a:pPr>
            <a:r>
              <a:rPr lang="en-US" altLang="zh-TW"/>
              <a:t>     Name   	Documents 	Queries 	(Mbytes) </a:t>
            </a:r>
          </a:p>
          <a:p>
            <a:pPr eaLnBrk="1" hangingPunct="1">
              <a:buFontTx/>
              <a:buNone/>
            </a:pPr>
            <a:r>
              <a:rPr lang="en-US" altLang="zh-TW"/>
              <a:t>     CACM 	3,204 		  64 		1.5 </a:t>
            </a:r>
          </a:p>
          <a:p>
            <a:pPr eaLnBrk="1" hangingPunct="1">
              <a:buFontTx/>
              <a:buNone/>
            </a:pPr>
            <a:r>
              <a:rPr lang="en-US" altLang="zh-TW"/>
              <a:t>     CISI		1,460 		112 		1.3 </a:t>
            </a:r>
          </a:p>
          <a:p>
            <a:pPr eaLnBrk="1" hangingPunct="1">
              <a:buFontTx/>
              <a:buNone/>
            </a:pPr>
            <a:r>
              <a:rPr lang="en-US" altLang="zh-TW"/>
              <a:t>     CRAN	1,400 		225 		1.6 </a:t>
            </a:r>
          </a:p>
          <a:p>
            <a:pPr eaLnBrk="1" hangingPunct="1">
              <a:buFontTx/>
              <a:buNone/>
            </a:pPr>
            <a:r>
              <a:rPr lang="en-US" altLang="zh-TW"/>
              <a:t>     MED 	1,033 		  30	 	1.1 </a:t>
            </a:r>
          </a:p>
          <a:p>
            <a:pPr eaLnBrk="1" hangingPunct="1">
              <a:buFontTx/>
              <a:buNone/>
            </a:pPr>
            <a:r>
              <a:rPr lang="en-US" altLang="zh-TW"/>
              <a:t>     TIME 	   425 		  83 		1.5 </a:t>
            </a:r>
            <a:br>
              <a:rPr lang="en-US" altLang="zh-TW"/>
            </a:br>
            <a:endParaRPr lang="en-US" altLang="zh-TW"/>
          </a:p>
          <a:p>
            <a:pPr eaLnBrk="1" hangingPunct="1"/>
            <a:r>
              <a:rPr lang="en-US" altLang="zh-TW" sz="2400"/>
              <a:t>Different researchers used different test collections and evaluation techniques. </a:t>
            </a:r>
          </a:p>
        </p:txBody>
      </p:sp>
      <p:grpSp>
        <p:nvGrpSpPr>
          <p:cNvPr id="46085" name="Group 4"/>
          <p:cNvGrpSpPr>
            <a:grpSpLocks/>
          </p:cNvGrpSpPr>
          <p:nvPr/>
        </p:nvGrpSpPr>
        <p:grpSpPr bwMode="auto">
          <a:xfrm>
            <a:off x="971550" y="2390775"/>
            <a:ext cx="6446838" cy="2392363"/>
            <a:chOff x="636" y="1274"/>
            <a:chExt cx="4061" cy="1507"/>
          </a:xfrm>
        </p:grpSpPr>
        <p:sp>
          <p:nvSpPr>
            <p:cNvPr id="46086" name="Line 5"/>
            <p:cNvSpPr>
              <a:spLocks noChangeShapeType="1"/>
            </p:cNvSpPr>
            <p:nvPr/>
          </p:nvSpPr>
          <p:spPr bwMode="auto">
            <a:xfrm>
              <a:off x="636" y="1274"/>
              <a:ext cx="4061"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6087" name="Line 6"/>
            <p:cNvSpPr>
              <a:spLocks noChangeShapeType="1"/>
            </p:cNvSpPr>
            <p:nvPr/>
          </p:nvSpPr>
          <p:spPr bwMode="auto">
            <a:xfrm>
              <a:off x="636" y="1631"/>
              <a:ext cx="4061"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6088" name="Line 7"/>
            <p:cNvSpPr>
              <a:spLocks noChangeShapeType="1"/>
            </p:cNvSpPr>
            <p:nvPr/>
          </p:nvSpPr>
          <p:spPr bwMode="auto">
            <a:xfrm>
              <a:off x="636" y="2781"/>
              <a:ext cx="4061"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HKUST                        Slide </a:t>
            </a:r>
            <a:fld id="{469B1A8A-6779-4838-BF4B-54C17C19EC72}" type="slidenum">
              <a:rPr lang="en-US" altLang="zh-TW" sz="1400" smtClean="0">
                <a:solidFill>
                  <a:schemeClr val="accent2"/>
                </a:solidFill>
              </a:rPr>
              <a:pPr>
                <a:spcBef>
                  <a:spcPct val="0"/>
                </a:spcBef>
                <a:buFontTx/>
                <a:buNone/>
              </a:pPr>
              <a:t>42</a:t>
            </a:fld>
            <a:endParaRPr lang="en-US" altLang="zh-TW" sz="1400">
              <a:solidFill>
                <a:schemeClr val="accent2"/>
              </a:solidFill>
            </a:endParaRPr>
          </a:p>
        </p:txBody>
      </p:sp>
      <p:sp>
        <p:nvSpPr>
          <p:cNvPr id="47107" name="Rectangle 2"/>
          <p:cNvSpPr>
            <a:spLocks noGrp="1" noChangeArrowheads="1"/>
          </p:cNvSpPr>
          <p:nvPr>
            <p:ph type="title"/>
          </p:nvPr>
        </p:nvSpPr>
        <p:spPr>
          <a:xfrm>
            <a:off x="647700" y="533400"/>
            <a:ext cx="7772400" cy="762000"/>
          </a:xfrm>
        </p:spPr>
        <p:txBody>
          <a:bodyPr/>
          <a:lstStyle/>
          <a:p>
            <a:pPr eaLnBrk="1" hangingPunct="1"/>
            <a:r>
              <a:rPr lang="en-US" altLang="zh-TW"/>
              <a:t>The TREC Benchmark </a:t>
            </a:r>
          </a:p>
        </p:txBody>
      </p:sp>
      <p:sp>
        <p:nvSpPr>
          <p:cNvPr id="47108" name="Rectangle 3"/>
          <p:cNvSpPr>
            <a:spLocks noChangeArrowheads="1"/>
          </p:cNvSpPr>
          <p:nvPr/>
        </p:nvSpPr>
        <p:spPr bwMode="auto">
          <a:xfrm>
            <a:off x="749300" y="1473200"/>
            <a:ext cx="7772400" cy="474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a:t>TREC: </a:t>
            </a:r>
            <a:r>
              <a:rPr lang="en-US" altLang="zh-TW">
                <a:solidFill>
                  <a:srgbClr val="FF0000"/>
                </a:solidFill>
              </a:rPr>
              <a:t>T</a:t>
            </a:r>
            <a:r>
              <a:rPr lang="en-US" altLang="zh-TW"/>
              <a:t>ext </a:t>
            </a:r>
            <a:r>
              <a:rPr lang="en-US" altLang="zh-TW">
                <a:solidFill>
                  <a:srgbClr val="FF0000"/>
                </a:solidFill>
              </a:rPr>
              <a:t>Re</a:t>
            </a:r>
            <a:r>
              <a:rPr lang="en-US" altLang="zh-TW"/>
              <a:t>trieval </a:t>
            </a:r>
            <a:r>
              <a:rPr lang="en-US" altLang="zh-TW">
                <a:solidFill>
                  <a:srgbClr val="FF0000"/>
                </a:solidFill>
              </a:rPr>
              <a:t>C</a:t>
            </a:r>
            <a:r>
              <a:rPr lang="en-US" altLang="zh-TW"/>
              <a:t>onference</a:t>
            </a:r>
          </a:p>
          <a:p>
            <a:pPr eaLnBrk="1" hangingPunct="1"/>
            <a:r>
              <a:rPr lang="en-US" altLang="zh-TW"/>
              <a:t>Originated from the TIPSTER program sponsored by Defense Advanced Research Projects Agency (DARPA)</a:t>
            </a:r>
            <a:br>
              <a:rPr lang="en-US" altLang="zh-TW"/>
            </a:br>
            <a:endParaRPr lang="en-US" altLang="zh-TW"/>
          </a:p>
          <a:p>
            <a:pPr eaLnBrk="1" hangingPunct="1"/>
            <a:r>
              <a:rPr lang="en-US" altLang="zh-TW"/>
              <a:t>Became an annual conference in 1992, co-sponsored by the National Institute of Standards and Technology (NIST) and DARPA</a:t>
            </a:r>
            <a:br>
              <a:rPr lang="en-US" altLang="zh-TW"/>
            </a:br>
            <a:endParaRPr lang="en-US" altLang="zh-TW"/>
          </a:p>
          <a:p>
            <a:pPr eaLnBrk="1" hangingPunct="1"/>
            <a:r>
              <a:rPr lang="en-US" altLang="zh-TW"/>
              <a:t>Participants are given parts of a standard set of documents and queries in different stages for testing and training</a:t>
            </a:r>
            <a:br>
              <a:rPr lang="en-US" altLang="zh-TW"/>
            </a:br>
            <a:endParaRPr lang="en-US" altLang="zh-TW"/>
          </a:p>
          <a:p>
            <a:pPr eaLnBrk="1" hangingPunct="1"/>
            <a:r>
              <a:rPr lang="en-US" altLang="zh-TW"/>
              <a:t>Participants submit the P/R values on the final document and query set and present their results in the conference</a:t>
            </a:r>
            <a:br>
              <a:rPr lang="en-US" altLang="zh-TW"/>
            </a:br>
            <a:r>
              <a:rPr lang="en-US" altLang="zh-TW"/>
              <a:t/>
            </a:r>
            <a:br>
              <a:rPr lang="en-US" altLang="zh-TW"/>
            </a:br>
            <a:r>
              <a:rPr lang="en-US" altLang="zh-TW"/>
              <a:t>http://trec.nist.gov/</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HKUST                        Slide </a:t>
            </a:r>
            <a:fld id="{D0D6A04B-8D74-4DC8-A68E-76B64DBD8E0E}" type="slidenum">
              <a:rPr lang="en-US" altLang="zh-TW" sz="1400" smtClean="0">
                <a:solidFill>
                  <a:schemeClr val="accent2"/>
                </a:solidFill>
              </a:rPr>
              <a:pPr>
                <a:spcBef>
                  <a:spcPct val="0"/>
                </a:spcBef>
                <a:buFontTx/>
                <a:buNone/>
              </a:pPr>
              <a:t>43</a:t>
            </a:fld>
            <a:endParaRPr lang="en-US" altLang="zh-TW" sz="1400">
              <a:solidFill>
                <a:schemeClr val="accent2"/>
              </a:solidFill>
            </a:endParaRPr>
          </a:p>
        </p:txBody>
      </p:sp>
      <p:sp>
        <p:nvSpPr>
          <p:cNvPr id="48131" name="Rectangle 2"/>
          <p:cNvSpPr>
            <a:spLocks noGrp="1" noChangeArrowheads="1"/>
          </p:cNvSpPr>
          <p:nvPr>
            <p:ph type="title"/>
          </p:nvPr>
        </p:nvSpPr>
        <p:spPr/>
        <p:txBody>
          <a:bodyPr/>
          <a:lstStyle/>
          <a:p>
            <a:pPr eaLnBrk="1" hangingPunct="1"/>
            <a:r>
              <a:rPr lang="en-US" altLang="zh-TW"/>
              <a:t>The TREC Objectives </a:t>
            </a:r>
          </a:p>
        </p:txBody>
      </p:sp>
      <p:sp>
        <p:nvSpPr>
          <p:cNvPr id="48133" name="Rectangle 4"/>
          <p:cNvSpPr>
            <a:spLocks noChangeArrowheads="1"/>
          </p:cNvSpPr>
          <p:nvPr/>
        </p:nvSpPr>
        <p:spPr bwMode="auto">
          <a:xfrm>
            <a:off x="762000" y="1600200"/>
            <a:ext cx="7772400"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8191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a:t>Give a common ground for comparing different IR techniques</a:t>
            </a:r>
          </a:p>
          <a:p>
            <a:pPr lvl="1" eaLnBrk="1" hangingPunct="1"/>
            <a:r>
              <a:rPr lang="en-US" altLang="zh-TW" sz="2000">
                <a:solidFill>
                  <a:schemeClr val="accent2"/>
                </a:solidFill>
              </a:rPr>
              <a:t>same set of documents and queries, and same evaluation method</a:t>
            </a:r>
            <a:endParaRPr lang="en-US" altLang="zh-TW" sz="1800"/>
          </a:p>
          <a:p>
            <a:pPr eaLnBrk="1" hangingPunct="1"/>
            <a:r>
              <a:rPr lang="en-US" altLang="zh-TW"/>
              <a:t>Sharing of resources and experiences in developing the benchmark</a:t>
            </a:r>
          </a:p>
          <a:p>
            <a:pPr lvl="1" eaLnBrk="1" hangingPunct="1"/>
            <a:r>
              <a:rPr lang="en-US" altLang="zh-TW" sz="2000">
                <a:solidFill>
                  <a:schemeClr val="accent2"/>
                </a:solidFill>
              </a:rPr>
              <a:t>with major sponsorship from government to develop large benchmark collections</a:t>
            </a:r>
            <a:endParaRPr lang="en-US" altLang="zh-TW" sz="1800"/>
          </a:p>
          <a:p>
            <a:pPr eaLnBrk="1" hangingPunct="1"/>
            <a:r>
              <a:rPr lang="en-US" altLang="zh-TW"/>
              <a:t>Encourage participation from industry and academia</a:t>
            </a:r>
            <a:br>
              <a:rPr lang="en-US" altLang="zh-TW"/>
            </a:br>
            <a:endParaRPr lang="en-US" altLang="zh-TW"/>
          </a:p>
          <a:p>
            <a:pPr eaLnBrk="1" hangingPunct="1"/>
            <a:r>
              <a:rPr lang="en-US" altLang="zh-TW"/>
              <a:t>Development of new evaluation techniques, particularly for new applications</a:t>
            </a:r>
          </a:p>
          <a:p>
            <a:pPr lvl="1" eaLnBrk="1" hangingPunct="1"/>
            <a:r>
              <a:rPr lang="en-US" altLang="zh-TW" sz="2000">
                <a:solidFill>
                  <a:schemeClr val="accent2"/>
                </a:solidFill>
              </a:rPr>
              <a:t>retrieval, routing/filtering, non-English collection, web-based collection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HKUST                        Slide </a:t>
            </a:r>
            <a:fld id="{783A5885-8ED0-46DF-B23D-5EF212AF1EC2}" type="slidenum">
              <a:rPr lang="en-US" altLang="zh-TW" sz="1400" smtClean="0">
                <a:solidFill>
                  <a:schemeClr val="accent2"/>
                </a:solidFill>
              </a:rPr>
              <a:pPr>
                <a:spcBef>
                  <a:spcPct val="0"/>
                </a:spcBef>
                <a:buFontTx/>
                <a:buNone/>
              </a:pPr>
              <a:t>44</a:t>
            </a:fld>
            <a:endParaRPr lang="en-US" altLang="zh-TW" sz="1400">
              <a:solidFill>
                <a:schemeClr val="accent2"/>
              </a:solidFill>
            </a:endParaRPr>
          </a:p>
        </p:txBody>
      </p:sp>
      <p:sp>
        <p:nvSpPr>
          <p:cNvPr id="49155" name="Rectangle 2"/>
          <p:cNvSpPr>
            <a:spLocks noGrp="1" noChangeArrowheads="1"/>
          </p:cNvSpPr>
          <p:nvPr>
            <p:ph type="title"/>
          </p:nvPr>
        </p:nvSpPr>
        <p:spPr/>
        <p:txBody>
          <a:bodyPr/>
          <a:lstStyle/>
          <a:p>
            <a:pPr eaLnBrk="1" hangingPunct="1"/>
            <a:r>
              <a:rPr lang="en-US" altLang="zh-TW"/>
              <a:t>TREC Advantages</a:t>
            </a:r>
          </a:p>
        </p:txBody>
      </p:sp>
      <p:sp>
        <p:nvSpPr>
          <p:cNvPr id="49156" name="Rectangle 3"/>
          <p:cNvSpPr>
            <a:spLocks noGrp="1" noChangeArrowheads="1"/>
          </p:cNvSpPr>
          <p:nvPr>
            <p:ph type="body" idx="1"/>
          </p:nvPr>
        </p:nvSpPr>
        <p:spPr>
          <a:xfrm>
            <a:off x="762000" y="1752600"/>
            <a:ext cx="7861300" cy="3708400"/>
          </a:xfrm>
        </p:spPr>
        <p:txBody>
          <a:bodyPr/>
          <a:lstStyle/>
          <a:p>
            <a:pPr eaLnBrk="1" hangingPunct="1"/>
            <a:r>
              <a:rPr lang="en-US" altLang="zh-TW"/>
              <a:t>Large scale (compared to a few Mbytes in the Cornell Collection)</a:t>
            </a:r>
            <a:br>
              <a:rPr lang="en-US" altLang="zh-TW"/>
            </a:br>
            <a:endParaRPr lang="en-US" altLang="zh-TW"/>
          </a:p>
          <a:p>
            <a:pPr eaLnBrk="1" hangingPunct="1"/>
            <a:r>
              <a:rPr lang="en-US" altLang="zh-TW"/>
              <a:t>Relevance judgments provided</a:t>
            </a:r>
            <a:br>
              <a:rPr lang="en-US" altLang="zh-TW"/>
            </a:br>
            <a:endParaRPr lang="en-US" altLang="zh-TW"/>
          </a:p>
          <a:p>
            <a:pPr eaLnBrk="1" hangingPunct="1"/>
            <a:r>
              <a:rPr lang="en-US" altLang="zh-TW"/>
              <a:t>Under continuous development and with support from US Government</a:t>
            </a:r>
            <a:br>
              <a:rPr lang="en-US" altLang="zh-TW"/>
            </a:br>
            <a:endParaRPr lang="en-US" altLang="zh-TW"/>
          </a:p>
          <a:p>
            <a:pPr eaLnBrk="1" hangingPunct="1"/>
            <a:r>
              <a:rPr lang="en-US" altLang="zh-TW"/>
              <a:t>Wide participation: TREC 1 (’92): 28 papers 360 pages; TREC 4: 37 papers 560 pages; TREC 7: 61 papers 600 pages; TREC 8: 74 papers; TREC 9: 64 papers; TREC 10 (’01): 79 papers; TREC 2004: 97 papers; TREC 2005: 125 papers; TREC 2006: 112 papers … …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HKUST                        Slide </a:t>
            </a:r>
            <a:fld id="{9A17CE3F-C0BD-43B0-90DA-1C30B154F98F}" type="slidenum">
              <a:rPr lang="en-US" altLang="zh-TW" sz="1400" smtClean="0">
                <a:solidFill>
                  <a:schemeClr val="accent2"/>
                </a:solidFill>
              </a:rPr>
              <a:pPr>
                <a:spcBef>
                  <a:spcPct val="0"/>
                </a:spcBef>
                <a:buFontTx/>
                <a:buNone/>
              </a:pPr>
              <a:t>45</a:t>
            </a:fld>
            <a:endParaRPr lang="en-US" altLang="zh-TW" sz="1400">
              <a:solidFill>
                <a:schemeClr val="accent2"/>
              </a:solidFill>
            </a:endParaRPr>
          </a:p>
        </p:txBody>
      </p:sp>
      <p:sp>
        <p:nvSpPr>
          <p:cNvPr id="50179" name="Rectangle 2"/>
          <p:cNvSpPr>
            <a:spLocks noGrp="1" noChangeArrowheads="1"/>
          </p:cNvSpPr>
          <p:nvPr>
            <p:ph type="title"/>
          </p:nvPr>
        </p:nvSpPr>
        <p:spPr>
          <a:xfrm>
            <a:off x="838200" y="609600"/>
            <a:ext cx="7772400" cy="762000"/>
          </a:xfrm>
        </p:spPr>
        <p:txBody>
          <a:bodyPr/>
          <a:lstStyle/>
          <a:p>
            <a:pPr eaLnBrk="1" hangingPunct="1"/>
            <a:r>
              <a:rPr lang="en-US" altLang="zh-TW"/>
              <a:t>TREC Tasks</a:t>
            </a:r>
          </a:p>
        </p:txBody>
      </p:sp>
      <p:sp>
        <p:nvSpPr>
          <p:cNvPr id="50180" name="Rectangle 3"/>
          <p:cNvSpPr>
            <a:spLocks noGrp="1" noChangeArrowheads="1"/>
          </p:cNvSpPr>
          <p:nvPr>
            <p:ph type="body" idx="1"/>
          </p:nvPr>
        </p:nvSpPr>
        <p:spPr>
          <a:xfrm>
            <a:off x="762000" y="1600200"/>
            <a:ext cx="7772400" cy="4038600"/>
          </a:xfrm>
        </p:spPr>
        <p:txBody>
          <a:bodyPr/>
          <a:lstStyle/>
          <a:p>
            <a:pPr eaLnBrk="1" hangingPunct="1"/>
            <a:r>
              <a:rPr lang="en-US" altLang="zh-TW">
                <a:solidFill>
                  <a:srgbClr val="FF0000"/>
                </a:solidFill>
              </a:rPr>
              <a:t>Ad hoc</a:t>
            </a:r>
            <a:r>
              <a:rPr lang="en-US" altLang="zh-TW"/>
              <a:t> - new questions are being asked on the static set of data. (library catalog searching)</a:t>
            </a:r>
            <a:br>
              <a:rPr lang="en-US" altLang="zh-TW"/>
            </a:br>
            <a:endParaRPr lang="en-US" altLang="zh-TW"/>
          </a:p>
          <a:p>
            <a:pPr eaLnBrk="1" hangingPunct="1"/>
            <a:r>
              <a:rPr lang="en-US" altLang="zh-TW">
                <a:solidFill>
                  <a:srgbClr val="FF0000"/>
                </a:solidFill>
              </a:rPr>
              <a:t>Routing</a:t>
            </a:r>
            <a:r>
              <a:rPr lang="en-US" altLang="zh-TW"/>
              <a:t> - same questions are being asked, but the new information is being searched. (news clipping, library profiling)</a:t>
            </a:r>
            <a:br>
              <a:rPr lang="en-US" altLang="zh-TW"/>
            </a:br>
            <a:endParaRPr lang="en-US" altLang="zh-TW"/>
          </a:p>
          <a:p>
            <a:pPr eaLnBrk="1" hangingPunct="1"/>
            <a:r>
              <a:rPr lang="en-US" altLang="zh-TW"/>
              <a:t>New tasks added after TREC 5 - Interactive, multilingual, natural language, multiple database merging, filtering, very large corpus (20 Gbytes of 7.5 million documents)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HKUST                        Slide </a:t>
            </a:r>
            <a:fld id="{9D99A44C-023F-4FFE-8FC4-940D322F9505}" type="slidenum">
              <a:rPr lang="en-US" altLang="zh-TW" sz="1400" smtClean="0">
                <a:solidFill>
                  <a:schemeClr val="accent2"/>
                </a:solidFill>
              </a:rPr>
              <a:pPr>
                <a:spcBef>
                  <a:spcPct val="0"/>
                </a:spcBef>
                <a:buFontTx/>
                <a:buNone/>
              </a:pPr>
              <a:t>46</a:t>
            </a:fld>
            <a:endParaRPr lang="en-US" altLang="zh-TW" sz="1400">
              <a:solidFill>
                <a:schemeClr val="accent2"/>
              </a:solidFill>
            </a:endParaRPr>
          </a:p>
        </p:txBody>
      </p:sp>
      <p:sp>
        <p:nvSpPr>
          <p:cNvPr id="51203" name="Rectangle 2"/>
          <p:cNvSpPr>
            <a:spLocks noGrp="1" noChangeArrowheads="1"/>
          </p:cNvSpPr>
          <p:nvPr>
            <p:ph type="title"/>
          </p:nvPr>
        </p:nvSpPr>
        <p:spPr/>
        <p:txBody>
          <a:bodyPr/>
          <a:lstStyle/>
          <a:p>
            <a:pPr eaLnBrk="1" hangingPunct="1"/>
            <a:r>
              <a:rPr lang="en-US" altLang="zh-TW"/>
              <a:t>TREC Collections</a:t>
            </a:r>
          </a:p>
        </p:txBody>
      </p:sp>
      <p:sp>
        <p:nvSpPr>
          <p:cNvPr id="51204" name="Rectangle 3"/>
          <p:cNvSpPr>
            <a:spLocks noGrp="1" noChangeArrowheads="1"/>
          </p:cNvSpPr>
          <p:nvPr>
            <p:ph type="body" idx="1"/>
          </p:nvPr>
        </p:nvSpPr>
        <p:spPr>
          <a:xfrm>
            <a:off x="755650" y="1147763"/>
            <a:ext cx="7918450" cy="2290762"/>
          </a:xfrm>
        </p:spPr>
        <p:txBody>
          <a:bodyPr/>
          <a:lstStyle/>
          <a:p>
            <a:pPr eaLnBrk="1" hangingPunct="1"/>
            <a:r>
              <a:rPr lang="en-US" altLang="zh-TW"/>
              <a:t>TREC evaluates both Ad hoc and routing queries and provides both training and test collections:</a:t>
            </a:r>
          </a:p>
          <a:p>
            <a:pPr lvl="1" eaLnBrk="1" hangingPunct="1"/>
            <a:r>
              <a:rPr lang="en-US" altLang="zh-TW"/>
              <a:t>50 training topics + 1 Gbytes of training documents + relevance judgement </a:t>
            </a:r>
          </a:p>
          <a:p>
            <a:pPr lvl="1" eaLnBrk="1" hangingPunct="1"/>
            <a:r>
              <a:rPr lang="en-US" altLang="zh-TW"/>
              <a:t>50 test topics + 1 Gbytes of test documents </a:t>
            </a:r>
          </a:p>
          <a:p>
            <a:pPr lvl="1" eaLnBrk="1" hangingPunct="1"/>
            <a:r>
              <a:rPr lang="en-US" altLang="zh-TW">
                <a:solidFill>
                  <a:srgbClr val="FF0000"/>
                </a:solidFill>
              </a:rPr>
              <a:t>Adhoc</a:t>
            </a:r>
            <a:r>
              <a:rPr lang="en-US" altLang="zh-TW"/>
              <a:t>: runs the 50 test topics on </a:t>
            </a:r>
            <a:r>
              <a:rPr lang="en-US" altLang="zh-TW" b="1" i="1">
                <a:solidFill>
                  <a:schemeClr val="accent2"/>
                </a:solidFill>
              </a:rPr>
              <a:t>both</a:t>
            </a:r>
            <a:r>
              <a:rPr lang="en-US" altLang="zh-TW"/>
              <a:t> training and test documents</a:t>
            </a:r>
          </a:p>
          <a:p>
            <a:pPr lvl="1" eaLnBrk="1" hangingPunct="1"/>
            <a:r>
              <a:rPr lang="en-US" altLang="zh-TW">
                <a:solidFill>
                  <a:srgbClr val="FF0000"/>
                </a:solidFill>
              </a:rPr>
              <a:t>Routing</a:t>
            </a:r>
            <a:r>
              <a:rPr lang="en-US" altLang="zh-TW"/>
              <a:t>: trains the system with training queries and documents and then tests it on the unseen test documents. </a:t>
            </a:r>
          </a:p>
        </p:txBody>
      </p:sp>
      <p:grpSp>
        <p:nvGrpSpPr>
          <p:cNvPr id="51205" name="Group 4"/>
          <p:cNvGrpSpPr>
            <a:grpSpLocks/>
          </p:cNvGrpSpPr>
          <p:nvPr/>
        </p:nvGrpSpPr>
        <p:grpSpPr bwMode="auto">
          <a:xfrm>
            <a:off x="1333500" y="3568700"/>
            <a:ext cx="6959600" cy="2540000"/>
            <a:chOff x="616" y="2120"/>
            <a:chExt cx="4568" cy="1800"/>
          </a:xfrm>
        </p:grpSpPr>
        <p:sp>
          <p:nvSpPr>
            <p:cNvPr id="51206" name="Rectangle 5"/>
            <p:cNvSpPr>
              <a:spLocks noChangeArrowheads="1"/>
            </p:cNvSpPr>
            <p:nvPr/>
          </p:nvSpPr>
          <p:spPr bwMode="auto">
            <a:xfrm>
              <a:off x="624" y="2120"/>
              <a:ext cx="4560" cy="840"/>
            </a:xfrm>
            <a:prstGeom prst="rect">
              <a:avLst/>
            </a:prstGeom>
            <a:solidFill>
              <a:srgbClr val="CC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51207" name="Rectangle 6"/>
            <p:cNvSpPr>
              <a:spLocks noChangeArrowheads="1"/>
            </p:cNvSpPr>
            <p:nvPr/>
          </p:nvSpPr>
          <p:spPr bwMode="auto">
            <a:xfrm>
              <a:off x="616" y="3048"/>
              <a:ext cx="4560" cy="872"/>
            </a:xfrm>
            <a:prstGeom prst="rect">
              <a:avLst/>
            </a:prstGeom>
            <a:solidFill>
              <a:srgbClr val="CC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nchor="ct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51208" name="Text Box 7"/>
            <p:cNvSpPr txBox="1">
              <a:spLocks noChangeArrowheads="1"/>
            </p:cNvSpPr>
            <p:nvPr/>
          </p:nvSpPr>
          <p:spPr bwMode="auto">
            <a:xfrm>
              <a:off x="865" y="2550"/>
              <a:ext cx="1291"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50 </a:t>
              </a:r>
              <a:r>
                <a:rPr kumimoji="0" lang="en-US" altLang="zh-TW"/>
                <a:t>training topics</a:t>
              </a:r>
            </a:p>
          </p:txBody>
        </p:sp>
        <p:sp>
          <p:nvSpPr>
            <p:cNvPr id="51209" name="Text Box 8"/>
            <p:cNvSpPr txBox="1">
              <a:spLocks noChangeArrowheads="1"/>
            </p:cNvSpPr>
            <p:nvPr/>
          </p:nvSpPr>
          <p:spPr bwMode="auto">
            <a:xfrm>
              <a:off x="865" y="3252"/>
              <a:ext cx="1300"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zh-TW" altLang="en-US"/>
                <a:t> 50 </a:t>
              </a:r>
              <a:r>
                <a:rPr kumimoji="0" lang="en-US" altLang="zh-TW"/>
                <a:t>testing topics </a:t>
              </a:r>
            </a:p>
          </p:txBody>
        </p:sp>
        <p:sp>
          <p:nvSpPr>
            <p:cNvPr id="51210" name="Text Box 9"/>
            <p:cNvSpPr txBox="1">
              <a:spLocks noChangeArrowheads="1"/>
            </p:cNvSpPr>
            <p:nvPr/>
          </p:nvSpPr>
          <p:spPr bwMode="auto">
            <a:xfrm>
              <a:off x="3649" y="2464"/>
              <a:ext cx="1463" cy="5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a:t>Training documents</a:t>
              </a:r>
            </a:p>
            <a:p>
              <a:pPr>
                <a:spcBef>
                  <a:spcPct val="0"/>
                </a:spcBef>
                <a:buFontTx/>
                <a:buNone/>
              </a:pPr>
              <a:r>
                <a:rPr kumimoji="0" lang="en-US" altLang="zh-TW"/>
                <a:t>(~ 1Gbytes)</a:t>
              </a:r>
            </a:p>
          </p:txBody>
        </p:sp>
        <p:sp>
          <p:nvSpPr>
            <p:cNvPr id="51211" name="Text Box 10"/>
            <p:cNvSpPr txBox="1">
              <a:spLocks noChangeArrowheads="1"/>
            </p:cNvSpPr>
            <p:nvPr/>
          </p:nvSpPr>
          <p:spPr bwMode="auto">
            <a:xfrm>
              <a:off x="3650" y="3098"/>
              <a:ext cx="1473" cy="5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a:t>Testing documents  </a:t>
              </a:r>
            </a:p>
            <a:p>
              <a:pPr>
                <a:spcBef>
                  <a:spcPct val="0"/>
                </a:spcBef>
                <a:buFontTx/>
                <a:buNone/>
              </a:pPr>
              <a:r>
                <a:rPr kumimoji="0" lang="en-US" altLang="zh-TW"/>
                <a:t>(~ 1Gbytes)</a:t>
              </a:r>
            </a:p>
          </p:txBody>
        </p:sp>
        <p:sp>
          <p:nvSpPr>
            <p:cNvPr id="51212" name="Line 11"/>
            <p:cNvSpPr>
              <a:spLocks noChangeShapeType="1"/>
            </p:cNvSpPr>
            <p:nvPr/>
          </p:nvSpPr>
          <p:spPr bwMode="auto">
            <a:xfrm>
              <a:off x="2122" y="2600"/>
              <a:ext cx="153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51213" name="Line 12"/>
            <p:cNvSpPr>
              <a:spLocks noChangeShapeType="1"/>
            </p:cNvSpPr>
            <p:nvPr/>
          </p:nvSpPr>
          <p:spPr bwMode="auto">
            <a:xfrm>
              <a:off x="2093" y="2753"/>
              <a:ext cx="29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1214" name="Line 13"/>
            <p:cNvSpPr>
              <a:spLocks noChangeShapeType="1"/>
            </p:cNvSpPr>
            <p:nvPr/>
          </p:nvSpPr>
          <p:spPr bwMode="auto">
            <a:xfrm>
              <a:off x="2401" y="2743"/>
              <a:ext cx="748" cy="4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1215" name="Line 14"/>
            <p:cNvSpPr>
              <a:spLocks noChangeShapeType="1"/>
            </p:cNvSpPr>
            <p:nvPr/>
          </p:nvSpPr>
          <p:spPr bwMode="auto">
            <a:xfrm>
              <a:off x="3150" y="3233"/>
              <a:ext cx="50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51216" name="Line 15"/>
            <p:cNvSpPr>
              <a:spLocks noChangeShapeType="1"/>
            </p:cNvSpPr>
            <p:nvPr/>
          </p:nvSpPr>
          <p:spPr bwMode="auto">
            <a:xfrm flipV="1">
              <a:off x="2401" y="2781"/>
              <a:ext cx="739" cy="6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1217" name="Line 16"/>
            <p:cNvSpPr>
              <a:spLocks noChangeShapeType="1"/>
            </p:cNvSpPr>
            <p:nvPr/>
          </p:nvSpPr>
          <p:spPr bwMode="auto">
            <a:xfrm flipV="1">
              <a:off x="3129" y="2773"/>
              <a:ext cx="529"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51218" name="Line 17"/>
            <p:cNvSpPr>
              <a:spLocks noChangeShapeType="1"/>
            </p:cNvSpPr>
            <p:nvPr/>
          </p:nvSpPr>
          <p:spPr bwMode="auto">
            <a:xfrm>
              <a:off x="2133" y="3396"/>
              <a:ext cx="15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51219" name="Text Box 18"/>
            <p:cNvSpPr txBox="1">
              <a:spLocks noChangeArrowheads="1"/>
            </p:cNvSpPr>
            <p:nvPr/>
          </p:nvSpPr>
          <p:spPr bwMode="auto">
            <a:xfrm>
              <a:off x="2188" y="2330"/>
              <a:ext cx="121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a:t>Training queries</a:t>
              </a:r>
            </a:p>
          </p:txBody>
        </p:sp>
        <p:sp>
          <p:nvSpPr>
            <p:cNvPr id="51220" name="Text Box 19"/>
            <p:cNvSpPr txBox="1">
              <a:spLocks noChangeArrowheads="1"/>
            </p:cNvSpPr>
            <p:nvPr/>
          </p:nvSpPr>
          <p:spPr bwMode="auto">
            <a:xfrm>
              <a:off x="765" y="2195"/>
              <a:ext cx="657"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nSpc>
                  <a:spcPct val="50000"/>
                </a:lnSpc>
                <a:spcBef>
                  <a:spcPct val="0"/>
                </a:spcBef>
                <a:buFontTx/>
                <a:buNone/>
              </a:pPr>
              <a:r>
                <a:rPr kumimoji="0" lang="en-US" altLang="zh-TW"/>
                <a:t>Routing</a:t>
              </a:r>
            </a:p>
            <a:p>
              <a:pPr>
                <a:lnSpc>
                  <a:spcPct val="70000"/>
                </a:lnSpc>
                <a:spcBef>
                  <a:spcPct val="0"/>
                </a:spcBef>
                <a:buFontTx/>
                <a:buNone/>
              </a:pPr>
              <a:r>
                <a:rPr kumimoji="0" lang="en-US" altLang="zh-TW"/>
                <a:t>queries</a:t>
              </a:r>
            </a:p>
          </p:txBody>
        </p:sp>
        <p:sp>
          <p:nvSpPr>
            <p:cNvPr id="51221" name="Text Box 20"/>
            <p:cNvSpPr txBox="1">
              <a:spLocks noChangeArrowheads="1"/>
            </p:cNvSpPr>
            <p:nvPr/>
          </p:nvSpPr>
          <p:spPr bwMode="auto">
            <a:xfrm>
              <a:off x="778" y="3604"/>
              <a:ext cx="1143"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a:t>Ad-hoc queries</a:t>
              </a: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HKUST                        Slide </a:t>
            </a:r>
            <a:fld id="{46CE8F45-5526-49CA-91EC-2D0CE29736E7}" type="slidenum">
              <a:rPr lang="en-US" altLang="zh-TW" sz="1400" smtClean="0">
                <a:solidFill>
                  <a:schemeClr val="accent2"/>
                </a:solidFill>
              </a:rPr>
              <a:pPr>
                <a:spcBef>
                  <a:spcPct val="0"/>
                </a:spcBef>
                <a:buFontTx/>
                <a:buNone/>
              </a:pPr>
              <a:t>47</a:t>
            </a:fld>
            <a:endParaRPr lang="en-US" altLang="zh-TW" sz="1400">
              <a:solidFill>
                <a:schemeClr val="accent2"/>
              </a:solidFill>
            </a:endParaRPr>
          </a:p>
        </p:txBody>
      </p:sp>
      <p:sp>
        <p:nvSpPr>
          <p:cNvPr id="52227" name="Rectangle 2"/>
          <p:cNvSpPr>
            <a:spLocks noGrp="1" noChangeArrowheads="1"/>
          </p:cNvSpPr>
          <p:nvPr>
            <p:ph type="title"/>
          </p:nvPr>
        </p:nvSpPr>
        <p:spPr/>
        <p:txBody>
          <a:bodyPr/>
          <a:lstStyle/>
          <a:p>
            <a:pPr eaLnBrk="1" hangingPunct="1"/>
            <a:r>
              <a:rPr lang="en-US" altLang="zh-TW"/>
              <a:t>Characteristics of the TREC Collection </a:t>
            </a:r>
          </a:p>
        </p:txBody>
      </p:sp>
      <p:sp>
        <p:nvSpPr>
          <p:cNvPr id="52228" name="Rectangle 3"/>
          <p:cNvSpPr>
            <a:spLocks noGrp="1" noChangeArrowheads="1"/>
          </p:cNvSpPr>
          <p:nvPr>
            <p:ph type="body" idx="1"/>
          </p:nvPr>
        </p:nvSpPr>
        <p:spPr>
          <a:xfrm>
            <a:off x="654050" y="1562100"/>
            <a:ext cx="7880350" cy="3543300"/>
          </a:xfrm>
        </p:spPr>
        <p:txBody>
          <a:bodyPr/>
          <a:lstStyle/>
          <a:p>
            <a:pPr eaLnBrk="1" hangingPunct="1"/>
            <a:r>
              <a:rPr lang="en-US" altLang="zh-TW" sz="2400"/>
              <a:t>both long and short documents (from a few hundred to over one thousand unique terms in a document) </a:t>
            </a:r>
          </a:p>
          <a:p>
            <a:pPr eaLnBrk="1" hangingPunct="1"/>
            <a:r>
              <a:rPr lang="en-US" altLang="zh-TW" sz="2400"/>
              <a:t>test documents consist of:  </a:t>
            </a:r>
          </a:p>
          <a:p>
            <a:pPr eaLnBrk="1" hangingPunct="1">
              <a:buFontTx/>
              <a:buNone/>
            </a:pPr>
            <a:r>
              <a:rPr lang="en-US" altLang="zh-TW"/>
              <a:t>     WSJ	Wall Street Journal articles (1986-1992) 	     	550 M </a:t>
            </a:r>
          </a:p>
          <a:p>
            <a:pPr eaLnBrk="1" hangingPunct="1">
              <a:buFontTx/>
              <a:buNone/>
            </a:pPr>
            <a:r>
              <a:rPr lang="en-US" altLang="zh-TW"/>
              <a:t>     AP   	Associate Press Newswire (1989) 		     	514 M</a:t>
            </a:r>
          </a:p>
          <a:p>
            <a:pPr eaLnBrk="1" hangingPunct="1">
              <a:buFontTx/>
              <a:buNone/>
            </a:pPr>
            <a:r>
              <a:rPr lang="en-US" altLang="zh-TW"/>
              <a:t>     ZIFF	Computer Select Disks (Ziff-Davis Publishing) 	493 M </a:t>
            </a:r>
          </a:p>
          <a:p>
            <a:pPr eaLnBrk="1" hangingPunct="1">
              <a:buFontTx/>
              <a:buNone/>
            </a:pPr>
            <a:r>
              <a:rPr lang="en-US" altLang="zh-TW"/>
              <a:t>     FR   	Federal Register 				     	469 M </a:t>
            </a:r>
          </a:p>
          <a:p>
            <a:pPr eaLnBrk="1" hangingPunct="1">
              <a:buFontTx/>
              <a:buNone/>
            </a:pPr>
            <a:r>
              <a:rPr lang="en-US" altLang="zh-TW"/>
              <a:t>     DOE 	Abstracts from Department of Energy reports 	190 M </a:t>
            </a:r>
            <a:r>
              <a:rPr lang="en-US" altLang="zh-TW" sz="2400"/>
              <a:t> </a:t>
            </a:r>
          </a:p>
          <a:p>
            <a:pPr eaLnBrk="1" hangingPunct="1"/>
            <a:endParaRPr lang="en-US" altLang="zh-TW" sz="2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HKUST                        Slide </a:t>
            </a:r>
            <a:fld id="{8D43A384-446B-4864-A743-248EBD1A82D6}" type="slidenum">
              <a:rPr lang="en-US" altLang="zh-TW" sz="1400" smtClean="0">
                <a:solidFill>
                  <a:schemeClr val="accent2"/>
                </a:solidFill>
              </a:rPr>
              <a:pPr>
                <a:spcBef>
                  <a:spcPct val="0"/>
                </a:spcBef>
                <a:buFontTx/>
                <a:buNone/>
              </a:pPr>
              <a:t>48</a:t>
            </a:fld>
            <a:endParaRPr lang="en-US" altLang="zh-TW" sz="1400">
              <a:solidFill>
                <a:schemeClr val="accent2"/>
              </a:solidFill>
            </a:endParaRPr>
          </a:p>
        </p:txBody>
      </p:sp>
      <p:sp>
        <p:nvSpPr>
          <p:cNvPr id="56323" name="Rectangle 2"/>
          <p:cNvSpPr>
            <a:spLocks noGrp="1" noChangeArrowheads="1"/>
          </p:cNvSpPr>
          <p:nvPr>
            <p:ph type="title"/>
          </p:nvPr>
        </p:nvSpPr>
        <p:spPr>
          <a:xfrm>
            <a:off x="469900" y="508000"/>
            <a:ext cx="8051800" cy="812800"/>
          </a:xfrm>
        </p:spPr>
        <p:txBody>
          <a:bodyPr/>
          <a:lstStyle/>
          <a:p>
            <a:pPr eaLnBrk="1" hangingPunct="1"/>
            <a:r>
              <a:rPr lang="en-US" altLang="zh-TW"/>
              <a:t>Sample Document -- Marked Up in SGML</a:t>
            </a:r>
          </a:p>
        </p:txBody>
      </p:sp>
      <p:sp>
        <p:nvSpPr>
          <p:cNvPr id="56324" name="Rectangle 3"/>
          <p:cNvSpPr>
            <a:spLocks noGrp="1" noChangeArrowheads="1"/>
          </p:cNvSpPr>
          <p:nvPr>
            <p:ph type="body" idx="1"/>
          </p:nvPr>
        </p:nvSpPr>
        <p:spPr>
          <a:xfrm>
            <a:off x="476250" y="1497013"/>
            <a:ext cx="8248650" cy="4687887"/>
          </a:xfrm>
        </p:spPr>
        <p:txBody>
          <a:bodyPr/>
          <a:lstStyle/>
          <a:p>
            <a:pPr eaLnBrk="1" hangingPunct="1">
              <a:lnSpc>
                <a:spcPct val="90000"/>
              </a:lnSpc>
              <a:spcBef>
                <a:spcPct val="5000"/>
              </a:spcBef>
              <a:buFontTx/>
              <a:buNone/>
            </a:pPr>
            <a:r>
              <a:rPr lang="zh-TW" altLang="en-US" sz="1800">
                <a:solidFill>
                  <a:schemeClr val="accent2"/>
                </a:solidFill>
                <a:latin typeface="Tahoma" panose="020B0604030504040204" pitchFamily="34" charset="0"/>
              </a:rPr>
              <a:t>&lt;</a:t>
            </a:r>
            <a:r>
              <a:rPr lang="en-US" altLang="zh-TW" sz="1800">
                <a:solidFill>
                  <a:schemeClr val="accent2"/>
                </a:solidFill>
                <a:latin typeface="Tahoma" panose="020B0604030504040204" pitchFamily="34" charset="0"/>
              </a:rPr>
              <a:t>DOC&gt;</a:t>
            </a:r>
            <a:r>
              <a:rPr lang="en-US" altLang="zh-TW" sz="1800">
                <a:latin typeface="Tahoma" panose="020B0604030504040204" pitchFamily="34" charset="0"/>
              </a:rPr>
              <a:t> </a:t>
            </a:r>
          </a:p>
          <a:p>
            <a:pPr eaLnBrk="1" hangingPunct="1">
              <a:lnSpc>
                <a:spcPct val="90000"/>
              </a:lnSpc>
              <a:spcBef>
                <a:spcPct val="5000"/>
              </a:spcBef>
              <a:buFontTx/>
              <a:buNone/>
            </a:pPr>
            <a:r>
              <a:rPr lang="en-US" altLang="zh-TW" sz="1800">
                <a:solidFill>
                  <a:schemeClr val="accent2"/>
                </a:solidFill>
                <a:latin typeface="Tahoma" panose="020B0604030504040204" pitchFamily="34" charset="0"/>
              </a:rPr>
              <a:t>&lt;DOCNO&gt;</a:t>
            </a:r>
            <a:r>
              <a:rPr lang="en-US" altLang="zh-TW" sz="1800">
                <a:latin typeface="Tahoma" panose="020B0604030504040204" pitchFamily="34" charset="0"/>
              </a:rPr>
              <a:t> WSJ870324-0001 &lt;/DOCNO&gt; </a:t>
            </a:r>
          </a:p>
          <a:p>
            <a:pPr eaLnBrk="1" hangingPunct="1">
              <a:lnSpc>
                <a:spcPct val="90000"/>
              </a:lnSpc>
              <a:spcBef>
                <a:spcPct val="5000"/>
              </a:spcBef>
              <a:buFontTx/>
              <a:buNone/>
            </a:pPr>
            <a:r>
              <a:rPr lang="en-US" altLang="zh-TW" sz="1800">
                <a:solidFill>
                  <a:schemeClr val="accent2"/>
                </a:solidFill>
                <a:latin typeface="Tahoma" panose="020B0604030504040204" pitchFamily="34" charset="0"/>
              </a:rPr>
              <a:t>&lt;HL&gt;</a:t>
            </a:r>
            <a:r>
              <a:rPr lang="en-US" altLang="zh-TW" sz="1800">
                <a:latin typeface="Tahoma" panose="020B0604030504040204" pitchFamily="34" charset="0"/>
              </a:rPr>
              <a:t> John Blair Is Near Accord To Sell Unit, Sources Say </a:t>
            </a:r>
            <a:r>
              <a:rPr lang="en-US" altLang="zh-TW" sz="1800">
                <a:solidFill>
                  <a:schemeClr val="accent2"/>
                </a:solidFill>
                <a:latin typeface="Tahoma" panose="020B0604030504040204" pitchFamily="34" charset="0"/>
              </a:rPr>
              <a:t>&lt;/HL&gt;</a:t>
            </a:r>
            <a:r>
              <a:rPr lang="en-US" altLang="zh-TW" sz="1800">
                <a:latin typeface="Tahoma" panose="020B0604030504040204" pitchFamily="34" charset="0"/>
              </a:rPr>
              <a:t> </a:t>
            </a:r>
          </a:p>
          <a:p>
            <a:pPr eaLnBrk="1" hangingPunct="1">
              <a:lnSpc>
                <a:spcPct val="90000"/>
              </a:lnSpc>
              <a:spcBef>
                <a:spcPct val="5000"/>
              </a:spcBef>
              <a:buFontTx/>
              <a:buNone/>
            </a:pPr>
            <a:r>
              <a:rPr lang="en-US" altLang="zh-TW" sz="1800">
                <a:latin typeface="Tahoma" panose="020B0604030504040204" pitchFamily="34" charset="0"/>
              </a:rPr>
              <a:t>&lt;DD&gt; 03/24/87&lt;/DD&gt; </a:t>
            </a:r>
          </a:p>
          <a:p>
            <a:pPr eaLnBrk="1" hangingPunct="1">
              <a:lnSpc>
                <a:spcPct val="90000"/>
              </a:lnSpc>
              <a:spcBef>
                <a:spcPct val="5000"/>
              </a:spcBef>
              <a:buFontTx/>
              <a:buNone/>
            </a:pPr>
            <a:r>
              <a:rPr lang="en-US" altLang="zh-TW" sz="1800">
                <a:latin typeface="Tahoma" panose="020B0604030504040204" pitchFamily="34" charset="0"/>
              </a:rPr>
              <a:t>&lt;SO&gt; WALL STREET JOURNAL (J) &lt;/SO&gt;</a:t>
            </a:r>
          </a:p>
          <a:p>
            <a:pPr eaLnBrk="1" hangingPunct="1">
              <a:lnSpc>
                <a:spcPct val="90000"/>
              </a:lnSpc>
              <a:spcBef>
                <a:spcPct val="5000"/>
              </a:spcBef>
              <a:buFontTx/>
              <a:buNone/>
            </a:pPr>
            <a:r>
              <a:rPr lang="en-US" altLang="zh-TW" sz="1800">
                <a:latin typeface="Tahoma" panose="020B0604030504040204" pitchFamily="34" charset="0"/>
              </a:rPr>
              <a:t>&lt;IN&gt; REL TENDER OFFERS, MERGERS, ACQUISITIONS (TNM) MARKETING, ADVERTISING (MKT) TELECOMMUNICATIONS, BROADCASTING, TELEPHONE, TELEGRAPH (TEL) &lt;/IN&gt; </a:t>
            </a:r>
          </a:p>
          <a:p>
            <a:pPr eaLnBrk="1" hangingPunct="1">
              <a:lnSpc>
                <a:spcPct val="90000"/>
              </a:lnSpc>
              <a:spcBef>
                <a:spcPct val="5000"/>
              </a:spcBef>
              <a:buFontTx/>
              <a:buNone/>
            </a:pPr>
            <a:r>
              <a:rPr lang="en-US" altLang="zh-TW" sz="1800">
                <a:latin typeface="Tahoma" panose="020B0604030504040204" pitchFamily="34" charset="0"/>
              </a:rPr>
              <a:t>&lt;DATELINE&gt; NEW YORK &lt;/DATELINE&gt; </a:t>
            </a:r>
          </a:p>
          <a:p>
            <a:pPr eaLnBrk="1" hangingPunct="1">
              <a:lnSpc>
                <a:spcPct val="90000"/>
              </a:lnSpc>
              <a:spcBef>
                <a:spcPct val="5000"/>
              </a:spcBef>
              <a:buFontTx/>
              <a:buNone/>
            </a:pPr>
            <a:r>
              <a:rPr lang="en-US" altLang="zh-TW" sz="1800">
                <a:latin typeface="Tahoma" panose="020B0604030504040204" pitchFamily="34" charset="0"/>
              </a:rPr>
              <a:t>&lt;TEXT&gt;</a:t>
            </a:r>
          </a:p>
          <a:p>
            <a:pPr eaLnBrk="1" hangingPunct="1">
              <a:lnSpc>
                <a:spcPct val="90000"/>
              </a:lnSpc>
              <a:spcBef>
                <a:spcPct val="5000"/>
              </a:spcBef>
              <a:buFontTx/>
              <a:buNone/>
            </a:pPr>
            <a:r>
              <a:rPr lang="en-US" altLang="zh-TW" sz="1800">
                <a:latin typeface="Tahoma" panose="020B0604030504040204" pitchFamily="34" charset="0"/>
              </a:rPr>
              <a:t>     John Blair &amp;amp; Co. is close to an agreement to sell its TV station advertising representation operation and program production unit to an investor group led by James  H. Rosenfield, a former CBS Inc. executive, industry sources said. Industry sources put the value of the proposed acquisition at more than $100 million. ... </a:t>
            </a:r>
          </a:p>
          <a:p>
            <a:pPr eaLnBrk="1" hangingPunct="1">
              <a:lnSpc>
                <a:spcPct val="90000"/>
              </a:lnSpc>
              <a:spcBef>
                <a:spcPct val="5000"/>
              </a:spcBef>
              <a:buFontTx/>
              <a:buNone/>
            </a:pPr>
            <a:r>
              <a:rPr lang="en-US" altLang="zh-TW" sz="1800">
                <a:latin typeface="Tahoma" panose="020B0604030504040204" pitchFamily="34" charset="0"/>
              </a:rPr>
              <a:t>&lt;/TEXT&gt; </a:t>
            </a:r>
          </a:p>
          <a:p>
            <a:pPr eaLnBrk="1" hangingPunct="1">
              <a:lnSpc>
                <a:spcPct val="90000"/>
              </a:lnSpc>
              <a:spcBef>
                <a:spcPct val="5000"/>
              </a:spcBef>
              <a:buFontTx/>
              <a:buNone/>
            </a:pPr>
            <a:r>
              <a:rPr lang="en-US" altLang="zh-TW" sz="1800">
                <a:latin typeface="Tahoma" panose="020B0604030504040204" pitchFamily="34" charset="0"/>
              </a:rPr>
              <a:t>&lt;/DOC&gt;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HKUST                        Slide </a:t>
            </a:r>
            <a:fld id="{48A6CAC0-E58E-47A4-B338-6A716398D0C4}" type="slidenum">
              <a:rPr lang="en-US" altLang="zh-TW" sz="1400" smtClean="0">
                <a:solidFill>
                  <a:schemeClr val="accent2"/>
                </a:solidFill>
              </a:rPr>
              <a:pPr>
                <a:spcBef>
                  <a:spcPct val="0"/>
                </a:spcBef>
                <a:buFontTx/>
                <a:buNone/>
              </a:pPr>
              <a:t>49</a:t>
            </a:fld>
            <a:endParaRPr lang="en-US" altLang="zh-TW" sz="1400">
              <a:solidFill>
                <a:schemeClr val="accent2"/>
              </a:solidFill>
            </a:endParaRPr>
          </a:p>
        </p:txBody>
      </p:sp>
      <p:sp>
        <p:nvSpPr>
          <p:cNvPr id="58371" name="Rectangle 2"/>
          <p:cNvSpPr>
            <a:spLocks noGrp="1" noChangeArrowheads="1"/>
          </p:cNvSpPr>
          <p:nvPr>
            <p:ph type="title"/>
          </p:nvPr>
        </p:nvSpPr>
        <p:spPr/>
        <p:txBody>
          <a:bodyPr/>
          <a:lstStyle/>
          <a:p>
            <a:pPr eaLnBrk="1" hangingPunct="1"/>
            <a:r>
              <a:rPr lang="en-US" altLang="zh-TW"/>
              <a:t>Sample Query -- Marked Up with SGML</a:t>
            </a:r>
          </a:p>
        </p:txBody>
      </p:sp>
      <p:sp>
        <p:nvSpPr>
          <p:cNvPr id="58372" name="Rectangle 3"/>
          <p:cNvSpPr>
            <a:spLocks noGrp="1" noChangeArrowheads="1"/>
          </p:cNvSpPr>
          <p:nvPr>
            <p:ph type="body" idx="1"/>
          </p:nvPr>
        </p:nvSpPr>
        <p:spPr>
          <a:xfrm>
            <a:off x="585788" y="1336675"/>
            <a:ext cx="8083550" cy="4953000"/>
          </a:xfrm>
        </p:spPr>
        <p:txBody>
          <a:bodyPr/>
          <a:lstStyle/>
          <a:p>
            <a:pPr eaLnBrk="1" hangingPunct="1">
              <a:lnSpc>
                <a:spcPct val="90000"/>
              </a:lnSpc>
              <a:spcBef>
                <a:spcPct val="5000"/>
              </a:spcBef>
              <a:buFontTx/>
              <a:buNone/>
            </a:pPr>
            <a:r>
              <a:rPr lang="zh-TW" altLang="en-US" sz="1800">
                <a:latin typeface="Tahoma" panose="020B0604030504040204" pitchFamily="34" charset="0"/>
              </a:rPr>
              <a:t>&lt;</a:t>
            </a:r>
            <a:r>
              <a:rPr lang="en-US" altLang="zh-TW" sz="1800">
                <a:latin typeface="Tahoma" panose="020B0604030504040204" pitchFamily="34" charset="0"/>
              </a:rPr>
              <a:t>top&gt; </a:t>
            </a:r>
          </a:p>
          <a:p>
            <a:pPr eaLnBrk="1" hangingPunct="1">
              <a:lnSpc>
                <a:spcPct val="90000"/>
              </a:lnSpc>
              <a:spcBef>
                <a:spcPct val="5000"/>
              </a:spcBef>
              <a:buFontTx/>
              <a:buNone/>
            </a:pPr>
            <a:r>
              <a:rPr lang="en-US" altLang="zh-TW" sz="1800">
                <a:latin typeface="Tahoma" panose="020B0604030504040204" pitchFamily="34" charset="0"/>
              </a:rPr>
              <a:t>&lt;head&gt; Tipster Topic Description </a:t>
            </a:r>
          </a:p>
          <a:p>
            <a:pPr eaLnBrk="1" hangingPunct="1">
              <a:lnSpc>
                <a:spcPct val="90000"/>
              </a:lnSpc>
              <a:spcBef>
                <a:spcPct val="5000"/>
              </a:spcBef>
              <a:buFontTx/>
              <a:buNone/>
            </a:pPr>
            <a:r>
              <a:rPr lang="en-US" altLang="zh-TW" sz="1800">
                <a:latin typeface="Tahoma" panose="020B0604030504040204" pitchFamily="34" charset="0"/>
              </a:rPr>
              <a:t>&lt;num&gt; Number: 066 </a:t>
            </a:r>
          </a:p>
          <a:p>
            <a:pPr eaLnBrk="1" hangingPunct="1">
              <a:lnSpc>
                <a:spcPct val="90000"/>
              </a:lnSpc>
              <a:spcBef>
                <a:spcPct val="5000"/>
              </a:spcBef>
              <a:buFontTx/>
              <a:buNone/>
            </a:pPr>
            <a:r>
              <a:rPr lang="en-US" altLang="zh-TW" sz="1800">
                <a:latin typeface="Tahoma" panose="020B0604030504040204" pitchFamily="34" charset="0"/>
              </a:rPr>
              <a:t>&lt;dom&gt; Domain: Science and Technology </a:t>
            </a:r>
          </a:p>
          <a:p>
            <a:pPr eaLnBrk="1" hangingPunct="1">
              <a:lnSpc>
                <a:spcPct val="90000"/>
              </a:lnSpc>
              <a:spcBef>
                <a:spcPct val="5000"/>
              </a:spcBef>
              <a:buFontTx/>
              <a:buNone/>
            </a:pPr>
            <a:r>
              <a:rPr lang="en-US" altLang="zh-TW" sz="1800">
                <a:latin typeface="Tahoma" panose="020B0604030504040204" pitchFamily="34" charset="0"/>
              </a:rPr>
              <a:t>&lt;title&gt; Topic: Natural Language Processing </a:t>
            </a:r>
          </a:p>
          <a:p>
            <a:pPr eaLnBrk="1" hangingPunct="1">
              <a:lnSpc>
                <a:spcPct val="90000"/>
              </a:lnSpc>
              <a:spcBef>
                <a:spcPct val="5000"/>
              </a:spcBef>
              <a:buFontTx/>
              <a:buNone/>
            </a:pPr>
            <a:r>
              <a:rPr lang="en-US" altLang="zh-TW" sz="1800">
                <a:latin typeface="Tahoma" panose="020B0604030504040204" pitchFamily="34" charset="0"/>
              </a:rPr>
              <a:t>&lt;desc&gt; Description: Document will identify a type of natural language processing technology which is being developed or marketed in the U.S. </a:t>
            </a:r>
          </a:p>
          <a:p>
            <a:pPr eaLnBrk="1" hangingPunct="1">
              <a:lnSpc>
                <a:spcPct val="90000"/>
              </a:lnSpc>
              <a:spcBef>
                <a:spcPct val="5000"/>
              </a:spcBef>
              <a:buFontTx/>
              <a:buNone/>
            </a:pPr>
            <a:r>
              <a:rPr lang="en-US" altLang="zh-TW" sz="1800">
                <a:latin typeface="Tahoma" panose="020B0604030504040204" pitchFamily="34" charset="0"/>
              </a:rPr>
              <a:t>&lt;narr&gt; Narrative: A relevant document will identify a company or institution developing or marketing a natural language processing technology, identify the technology, and identify one of more features of the company's product. </a:t>
            </a:r>
          </a:p>
          <a:p>
            <a:pPr eaLnBrk="1" hangingPunct="1">
              <a:lnSpc>
                <a:spcPct val="90000"/>
              </a:lnSpc>
              <a:spcBef>
                <a:spcPct val="5000"/>
              </a:spcBef>
              <a:buFontTx/>
              <a:buNone/>
            </a:pPr>
            <a:r>
              <a:rPr lang="en-US" altLang="zh-TW" sz="1800">
                <a:latin typeface="Tahoma" panose="020B0604030504040204" pitchFamily="34" charset="0"/>
              </a:rPr>
              <a:t>&lt;con&gt; Concept(s): </a:t>
            </a:r>
          </a:p>
          <a:p>
            <a:pPr eaLnBrk="1" hangingPunct="1">
              <a:lnSpc>
                <a:spcPct val="90000"/>
              </a:lnSpc>
              <a:spcBef>
                <a:spcPct val="5000"/>
              </a:spcBef>
              <a:buFontTx/>
              <a:buNone/>
            </a:pPr>
            <a:r>
              <a:rPr lang="en-US" altLang="zh-TW" sz="1800">
                <a:latin typeface="Tahoma" panose="020B0604030504040204" pitchFamily="34" charset="0"/>
              </a:rPr>
              <a:t>1. natural language processing; 2. translation, language, dictionary, font  …</a:t>
            </a:r>
          </a:p>
          <a:p>
            <a:pPr eaLnBrk="1" hangingPunct="1">
              <a:lnSpc>
                <a:spcPct val="90000"/>
              </a:lnSpc>
              <a:spcBef>
                <a:spcPct val="5000"/>
              </a:spcBef>
              <a:buFontTx/>
              <a:buNone/>
            </a:pPr>
            <a:r>
              <a:rPr lang="en-US" altLang="zh-TW" sz="1800">
                <a:latin typeface="Tahoma" panose="020B0604030504040204" pitchFamily="34" charset="0"/>
              </a:rPr>
              <a:t>&lt;fac&gt; Factor(s): </a:t>
            </a:r>
          </a:p>
          <a:p>
            <a:pPr eaLnBrk="1" hangingPunct="1">
              <a:lnSpc>
                <a:spcPct val="90000"/>
              </a:lnSpc>
              <a:spcBef>
                <a:spcPct val="5000"/>
              </a:spcBef>
              <a:buFontTx/>
              <a:buNone/>
            </a:pPr>
            <a:r>
              <a:rPr lang="en-US" altLang="zh-TW" sz="1800">
                <a:latin typeface="Tahoma" panose="020B0604030504040204" pitchFamily="34" charset="0"/>
              </a:rPr>
              <a:t>&lt;nat&gt; Nationality: U.S. </a:t>
            </a:r>
          </a:p>
          <a:p>
            <a:pPr eaLnBrk="1" hangingPunct="1">
              <a:lnSpc>
                <a:spcPct val="90000"/>
              </a:lnSpc>
              <a:spcBef>
                <a:spcPct val="5000"/>
              </a:spcBef>
              <a:buFontTx/>
              <a:buNone/>
            </a:pPr>
            <a:r>
              <a:rPr lang="en-US" altLang="zh-TW" sz="1800">
                <a:latin typeface="Tahoma" panose="020B0604030504040204" pitchFamily="34" charset="0"/>
              </a:rPr>
              <a:t>&lt;/fac&gt; </a:t>
            </a:r>
          </a:p>
          <a:p>
            <a:pPr eaLnBrk="1" hangingPunct="1">
              <a:lnSpc>
                <a:spcPct val="90000"/>
              </a:lnSpc>
              <a:spcBef>
                <a:spcPct val="5000"/>
              </a:spcBef>
              <a:buFontTx/>
              <a:buNone/>
            </a:pPr>
            <a:r>
              <a:rPr lang="en-US" altLang="zh-TW" sz="1800">
                <a:latin typeface="Tahoma" panose="020B0604030504040204" pitchFamily="34" charset="0"/>
              </a:rPr>
              <a:t>&lt;def&gt; Definitions(s): </a:t>
            </a:r>
          </a:p>
          <a:p>
            <a:pPr eaLnBrk="1" hangingPunct="1">
              <a:lnSpc>
                <a:spcPct val="90000"/>
              </a:lnSpc>
              <a:spcBef>
                <a:spcPct val="5000"/>
              </a:spcBef>
              <a:buFontTx/>
              <a:buNone/>
            </a:pPr>
            <a:r>
              <a:rPr lang="en-US" altLang="zh-TW" sz="1800">
                <a:latin typeface="Tahoma" panose="020B0604030504040204" pitchFamily="34" charset="0"/>
              </a:rPr>
              <a:t>&lt;/top&gt;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dirty="0" err="1">
                <a:solidFill>
                  <a:schemeClr val="accent2"/>
                </a:solidFill>
              </a:rPr>
              <a:t>Dik</a:t>
            </a:r>
            <a:r>
              <a:rPr lang="en-US" altLang="zh-TW" sz="1400" dirty="0">
                <a:solidFill>
                  <a:schemeClr val="accent2"/>
                </a:solidFill>
              </a:rPr>
              <a:t> </a:t>
            </a:r>
            <a:r>
              <a:rPr lang="en-US" altLang="zh-TW" sz="1400" dirty="0" err="1">
                <a:solidFill>
                  <a:schemeClr val="accent2"/>
                </a:solidFill>
              </a:rPr>
              <a:t>Lun</a:t>
            </a:r>
            <a:r>
              <a:rPr lang="en-US" altLang="zh-TW" sz="1400" dirty="0">
                <a:solidFill>
                  <a:schemeClr val="accent2"/>
                </a:solidFill>
              </a:rPr>
              <a:t> LEE                                              Department of Computer Science, HKUST                        Slide </a:t>
            </a:r>
            <a:fld id="{C7A51BC6-995F-4D5F-A035-85172AA03878}" type="slidenum">
              <a:rPr lang="en-US" altLang="zh-TW" sz="1400" smtClean="0">
                <a:solidFill>
                  <a:schemeClr val="accent2"/>
                </a:solidFill>
              </a:rPr>
              <a:pPr>
                <a:spcBef>
                  <a:spcPct val="0"/>
                </a:spcBef>
                <a:buFontTx/>
                <a:buNone/>
              </a:pPr>
              <a:t>5</a:t>
            </a:fld>
            <a:endParaRPr lang="en-US" altLang="zh-TW" sz="1400" dirty="0">
              <a:solidFill>
                <a:schemeClr val="accent2"/>
              </a:solidFill>
            </a:endParaRPr>
          </a:p>
        </p:txBody>
      </p:sp>
      <p:sp>
        <p:nvSpPr>
          <p:cNvPr id="7171" name="Rectangle 2"/>
          <p:cNvSpPr>
            <a:spLocks noGrp="1" noChangeArrowheads="1"/>
          </p:cNvSpPr>
          <p:nvPr>
            <p:ph type="title"/>
          </p:nvPr>
        </p:nvSpPr>
        <p:spPr/>
        <p:txBody>
          <a:bodyPr/>
          <a:lstStyle/>
          <a:p>
            <a:pPr eaLnBrk="1" hangingPunct="1"/>
            <a:r>
              <a:rPr lang="en-US" altLang="zh-TW"/>
              <a:t>Are Human Judges best for Evaluation?</a:t>
            </a:r>
          </a:p>
        </p:txBody>
      </p:sp>
      <p:sp>
        <p:nvSpPr>
          <p:cNvPr id="7172" name="Rectangle 3"/>
          <p:cNvSpPr>
            <a:spLocks noGrp="1" noChangeArrowheads="1"/>
          </p:cNvSpPr>
          <p:nvPr>
            <p:ph type="body" idx="1"/>
          </p:nvPr>
        </p:nvSpPr>
        <p:spPr>
          <a:xfrm>
            <a:off x="685800" y="1376363"/>
            <a:ext cx="8077200" cy="2781300"/>
          </a:xfrm>
        </p:spPr>
        <p:txBody>
          <a:bodyPr/>
          <a:lstStyle/>
          <a:p>
            <a:pPr eaLnBrk="1" hangingPunct="1">
              <a:lnSpc>
                <a:spcPct val="110000"/>
              </a:lnSpc>
            </a:pPr>
            <a:r>
              <a:rPr lang="en-US" altLang="zh-TW" dirty="0">
                <a:latin typeface="Tahoma" panose="020B0604030504040204" pitchFamily="34" charset="0"/>
              </a:rPr>
              <a:t>Judges are not the persons who created the queries</a:t>
            </a:r>
          </a:p>
          <a:p>
            <a:pPr lvl="1" eaLnBrk="1" hangingPunct="1">
              <a:lnSpc>
                <a:spcPct val="110000"/>
              </a:lnSpc>
            </a:pPr>
            <a:r>
              <a:rPr lang="en-US" altLang="zh-TW" dirty="0">
                <a:latin typeface="Tahoma" panose="020B0604030504040204" pitchFamily="34" charset="0"/>
              </a:rPr>
              <a:t>They interpret a query according to their expert knowledge and make relevance judgement but short queries typically have broad scope (e.g., what does the user want for JavaScript?)</a:t>
            </a:r>
          </a:p>
          <a:p>
            <a:pPr lvl="1" eaLnBrk="1" hangingPunct="1">
              <a:lnSpc>
                <a:spcPct val="110000"/>
              </a:lnSpc>
            </a:pPr>
            <a:r>
              <a:rPr lang="en-US" altLang="zh-TW" dirty="0">
                <a:latin typeface="Tahoma" panose="020B0604030504040204" pitchFamily="34" charset="0"/>
              </a:rPr>
              <a:t>Judges do not have consistent judgement among themselves!</a:t>
            </a:r>
          </a:p>
          <a:p>
            <a:pPr lvl="1" eaLnBrk="1" hangingPunct="1">
              <a:lnSpc>
                <a:spcPct val="110000"/>
              </a:lnSpc>
            </a:pPr>
            <a:r>
              <a:rPr lang="en-US" altLang="zh-TW" dirty="0">
                <a:latin typeface="Tahoma" panose="020B0604030504040204" pitchFamily="34" charset="0"/>
              </a:rPr>
              <a:t>The query intent and information need only exist in the user’s head</a:t>
            </a:r>
          </a:p>
          <a:p>
            <a:pPr eaLnBrk="1" hangingPunct="1">
              <a:lnSpc>
                <a:spcPct val="110000"/>
              </a:lnSpc>
            </a:pPr>
            <a:r>
              <a:rPr lang="en-US" altLang="zh-TW" dirty="0">
                <a:latin typeface="Tahoma" panose="020B0604030504040204" pitchFamily="34" charset="0"/>
              </a:rPr>
              <a:t>Users typically identify fewer but high-quality results</a:t>
            </a:r>
          </a:p>
          <a:p>
            <a:pPr lvl="2" eaLnBrk="1" hangingPunct="1">
              <a:lnSpc>
                <a:spcPct val="110000"/>
              </a:lnSpc>
            </a:pPr>
            <a:endParaRPr lang="en-US" altLang="zh-TW" dirty="0">
              <a:latin typeface="Tahoma" panose="020B0604030504040204" pitchFamily="34" charset="0"/>
            </a:endParaRPr>
          </a:p>
        </p:txBody>
      </p:sp>
      <p:grpSp>
        <p:nvGrpSpPr>
          <p:cNvPr id="7173" name="Group 13"/>
          <p:cNvGrpSpPr>
            <a:grpSpLocks/>
          </p:cNvGrpSpPr>
          <p:nvPr/>
        </p:nvGrpSpPr>
        <p:grpSpPr bwMode="auto">
          <a:xfrm>
            <a:off x="4484919" y="3827078"/>
            <a:ext cx="4284538" cy="1905071"/>
            <a:chOff x="2210062" y="3872134"/>
            <a:chExt cx="4284461" cy="1904060"/>
          </a:xfrm>
        </p:grpSpPr>
        <p:sp>
          <p:nvSpPr>
            <p:cNvPr id="3" name="Cloud 2">
              <a:extLst>
                <a:ext uri="{FF2B5EF4-FFF2-40B4-BE49-F238E27FC236}">
                  <a16:creationId xmlns="" xmlns:a16="http://schemas.microsoft.com/office/drawing/2014/main" id="{39AEFA86-605A-49B2-9DD8-B8A27DD16335}"/>
                </a:ext>
              </a:extLst>
            </p:cNvPr>
            <p:cNvSpPr/>
            <p:nvPr/>
          </p:nvSpPr>
          <p:spPr bwMode="auto">
            <a:xfrm>
              <a:off x="3406744" y="4613334"/>
              <a:ext cx="1069956" cy="518407"/>
            </a:xfrm>
            <a:prstGeom prst="cloud">
              <a:avLst/>
            </a:prstGeom>
            <a:noFill/>
            <a:ln w="28575" cap="flat" cmpd="sng" algn="ctr">
              <a:solidFill>
                <a:srgbClr val="00B050"/>
              </a:solidFill>
              <a:prstDash val="solid"/>
              <a:round/>
              <a:headEnd type="none" w="med" len="med"/>
              <a:tailEnd type="none" w="med" len="med"/>
            </a:ln>
            <a:effectLst/>
          </p:spPr>
          <p:txBody>
            <a:bodyPr lIns="90000" tIns="46800" rIns="90000" bIns="46800">
              <a:spAutoFit/>
            </a:bodyPr>
            <a:lstStyle/>
            <a:p>
              <a:pPr algn="ctr" eaLnBrk="1" hangingPunct="1">
                <a:defRPr/>
              </a:pPr>
              <a:endParaRPr lang="en-US" sz="1600" dirty="0">
                <a:latin typeface="+mj-lt"/>
              </a:endParaRPr>
            </a:p>
          </p:txBody>
        </p:sp>
        <p:sp>
          <p:nvSpPr>
            <p:cNvPr id="6" name="TextBox 5">
              <a:extLst>
                <a:ext uri="{FF2B5EF4-FFF2-40B4-BE49-F238E27FC236}">
                  <a16:creationId xmlns="" xmlns:a16="http://schemas.microsoft.com/office/drawing/2014/main" id="{C6B4C5B1-2922-49C9-92D3-C839DD3606BD}"/>
                </a:ext>
              </a:extLst>
            </p:cNvPr>
            <p:cNvSpPr txBox="1"/>
            <p:nvPr/>
          </p:nvSpPr>
          <p:spPr bwMode="auto">
            <a:xfrm>
              <a:off x="4599360" y="3872134"/>
              <a:ext cx="1895163" cy="584465"/>
            </a:xfrm>
            <a:prstGeom prst="rect">
              <a:avLst/>
            </a:prstGeom>
            <a:noFill/>
          </p:spPr>
          <p:txBody>
            <a:bodyPr wrap="square">
              <a:spAutoFit/>
            </a:bodyPr>
            <a:lstStyle/>
            <a:p>
              <a:pPr>
                <a:defRPr/>
              </a:pPr>
              <a:r>
                <a:rPr lang="en-US" sz="1600" dirty="0">
                  <a:latin typeface="+mj-lt"/>
                </a:rPr>
                <a:t>His query actually </a:t>
              </a:r>
              <a:endParaRPr lang="en-US" sz="1600" dirty="0" smtClean="0">
                <a:latin typeface="+mj-lt"/>
              </a:endParaRPr>
            </a:p>
            <a:p>
              <a:pPr>
                <a:defRPr/>
              </a:pPr>
              <a:r>
                <a:rPr lang="en-US" sz="1600" dirty="0" smtClean="0">
                  <a:latin typeface="+mj-lt"/>
                </a:rPr>
                <a:t>means </a:t>
              </a:r>
              <a:r>
                <a:rPr lang="en-US" sz="1600" dirty="0">
                  <a:latin typeface="+mj-lt"/>
                </a:rPr>
                <a:t>this</a:t>
              </a:r>
            </a:p>
          </p:txBody>
        </p:sp>
        <p:sp>
          <p:nvSpPr>
            <p:cNvPr id="7" name="Rectangle 6">
              <a:extLst>
                <a:ext uri="{FF2B5EF4-FFF2-40B4-BE49-F238E27FC236}">
                  <a16:creationId xmlns="" xmlns:a16="http://schemas.microsoft.com/office/drawing/2014/main" id="{603507A8-887A-4F55-A011-4C7D95FD0B74}"/>
                </a:ext>
              </a:extLst>
            </p:cNvPr>
            <p:cNvSpPr/>
            <p:nvPr/>
          </p:nvSpPr>
          <p:spPr bwMode="auto">
            <a:xfrm>
              <a:off x="2210062" y="4126732"/>
              <a:ext cx="1536711" cy="584465"/>
            </a:xfrm>
            <a:prstGeom prst="rect">
              <a:avLst/>
            </a:prstGeom>
          </p:spPr>
          <p:txBody>
            <a:bodyPr wrap="square">
              <a:spAutoFit/>
            </a:bodyPr>
            <a:lstStyle/>
            <a:p>
              <a:pPr>
                <a:defRPr/>
              </a:pPr>
              <a:r>
                <a:rPr lang="en-US" sz="1600" dirty="0">
                  <a:latin typeface="+mj-lt"/>
                </a:rPr>
                <a:t>User actually wants this</a:t>
              </a:r>
            </a:p>
          </p:txBody>
        </p:sp>
        <p:sp>
          <p:nvSpPr>
            <p:cNvPr id="11" name="Cloud 10">
              <a:extLst>
                <a:ext uri="{FF2B5EF4-FFF2-40B4-BE49-F238E27FC236}">
                  <a16:creationId xmlns="" xmlns:a16="http://schemas.microsoft.com/office/drawing/2014/main" id="{CFC32491-73E1-4885-B0A8-716C8ADA6972}"/>
                </a:ext>
              </a:extLst>
            </p:cNvPr>
            <p:cNvSpPr/>
            <p:nvPr/>
          </p:nvSpPr>
          <p:spPr bwMode="auto">
            <a:xfrm rot="3529624">
              <a:off x="3674578" y="4531704"/>
              <a:ext cx="1342313" cy="518673"/>
            </a:xfrm>
            <a:prstGeom prst="cloud">
              <a:avLst/>
            </a:prstGeom>
            <a:noFill/>
            <a:ln w="19050" cap="flat" cmpd="sng" algn="ctr">
              <a:solidFill>
                <a:srgbClr val="C00000"/>
              </a:solidFill>
              <a:prstDash val="solid"/>
              <a:round/>
              <a:headEnd type="none" w="med" len="med"/>
              <a:tailEnd type="none" w="med" len="med"/>
            </a:ln>
            <a:effectLst/>
          </p:spPr>
          <p:txBody>
            <a:bodyPr lIns="90000" tIns="46800" rIns="90000" bIns="46800">
              <a:spAutoFit/>
            </a:bodyPr>
            <a:lstStyle/>
            <a:p>
              <a:pPr algn="ctr" eaLnBrk="1" hangingPunct="1">
                <a:defRPr/>
              </a:pPr>
              <a:endParaRPr lang="en-US" sz="1600" dirty="0">
                <a:latin typeface="+mj-lt"/>
              </a:endParaRPr>
            </a:p>
          </p:txBody>
        </p:sp>
        <p:sp>
          <p:nvSpPr>
            <p:cNvPr id="12" name="Cloud 11">
              <a:extLst>
                <a:ext uri="{FF2B5EF4-FFF2-40B4-BE49-F238E27FC236}">
                  <a16:creationId xmlns="" xmlns:a16="http://schemas.microsoft.com/office/drawing/2014/main" id="{65322B4C-8B2A-4A84-AD3A-03506431C410}"/>
                </a:ext>
              </a:extLst>
            </p:cNvPr>
            <p:cNvSpPr/>
            <p:nvPr/>
          </p:nvSpPr>
          <p:spPr bwMode="auto">
            <a:xfrm>
              <a:off x="4187780" y="4500682"/>
              <a:ext cx="1476349" cy="518407"/>
            </a:xfrm>
            <a:prstGeom prst="cloud">
              <a:avLst/>
            </a:prstGeom>
            <a:noFill/>
            <a:ln w="28575" cap="flat" cmpd="sng" algn="ctr">
              <a:solidFill>
                <a:srgbClr val="000000"/>
              </a:solidFill>
              <a:prstDash val="solid"/>
              <a:round/>
              <a:headEnd type="none" w="med" len="med"/>
              <a:tailEnd type="none" w="med" len="med"/>
            </a:ln>
            <a:effectLst/>
          </p:spPr>
          <p:txBody>
            <a:bodyPr lIns="90000" tIns="46800" rIns="90000" bIns="46800">
              <a:spAutoFit/>
            </a:bodyPr>
            <a:lstStyle/>
            <a:p>
              <a:pPr algn="ctr" eaLnBrk="1" hangingPunct="1">
                <a:defRPr/>
              </a:pPr>
              <a:endParaRPr lang="en-US" sz="1600" dirty="0">
                <a:latin typeface="+mj-lt"/>
              </a:endParaRPr>
            </a:p>
          </p:txBody>
        </p:sp>
        <p:sp>
          <p:nvSpPr>
            <p:cNvPr id="13" name="TextBox 12">
              <a:extLst>
                <a:ext uri="{FF2B5EF4-FFF2-40B4-BE49-F238E27FC236}">
                  <a16:creationId xmlns="" xmlns:a16="http://schemas.microsoft.com/office/drawing/2014/main" id="{3BE4FF69-9756-4AE1-9EBA-A9E877C10727}"/>
                </a:ext>
              </a:extLst>
            </p:cNvPr>
            <p:cNvSpPr txBox="1"/>
            <p:nvPr/>
          </p:nvSpPr>
          <p:spPr bwMode="auto">
            <a:xfrm>
              <a:off x="4884332" y="5191729"/>
              <a:ext cx="1560988" cy="584465"/>
            </a:xfrm>
            <a:prstGeom prst="rect">
              <a:avLst/>
            </a:prstGeom>
            <a:noFill/>
          </p:spPr>
          <p:txBody>
            <a:bodyPr wrap="square">
              <a:spAutoFit/>
            </a:bodyPr>
            <a:lstStyle/>
            <a:p>
              <a:pPr>
                <a:defRPr/>
              </a:pPr>
              <a:r>
                <a:rPr lang="en-US" sz="1600" dirty="0">
                  <a:latin typeface="+mj-lt"/>
                </a:rPr>
                <a:t>Search engine </a:t>
              </a:r>
              <a:endParaRPr lang="en-US" sz="1600" dirty="0" smtClean="0">
                <a:latin typeface="+mj-lt"/>
              </a:endParaRPr>
            </a:p>
            <a:p>
              <a:pPr>
                <a:defRPr/>
              </a:pPr>
              <a:r>
                <a:rPr lang="en-US" sz="1600" dirty="0" smtClean="0">
                  <a:latin typeface="+mj-lt"/>
                </a:rPr>
                <a:t>returns </a:t>
              </a:r>
              <a:r>
                <a:rPr lang="en-US" sz="1600" dirty="0">
                  <a:latin typeface="+mj-lt"/>
                </a:rPr>
                <a:t>this</a:t>
              </a:r>
            </a:p>
          </p:txBody>
        </p:sp>
        <p:cxnSp>
          <p:nvCxnSpPr>
            <p:cNvPr id="7180" name="Straight Arrow Connector 3"/>
            <p:cNvCxnSpPr>
              <a:cxnSpLocks noChangeShapeType="1"/>
            </p:cNvCxnSpPr>
            <p:nvPr/>
          </p:nvCxnSpPr>
          <p:spPr bwMode="auto">
            <a:xfrm>
              <a:off x="3378789" y="4538644"/>
              <a:ext cx="200718" cy="178324"/>
            </a:xfrm>
            <a:prstGeom prst="straightConnector1">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181" name="Straight Arrow Connector 7"/>
            <p:cNvCxnSpPr>
              <a:cxnSpLocks noChangeShapeType="1"/>
            </p:cNvCxnSpPr>
            <p:nvPr/>
          </p:nvCxnSpPr>
          <p:spPr bwMode="auto">
            <a:xfrm flipH="1" flipV="1">
              <a:off x="5395459" y="4969240"/>
              <a:ext cx="258256" cy="286545"/>
            </a:xfrm>
            <a:prstGeom prst="straightConnector1">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182" name="Straight Arrow Connector 9"/>
            <p:cNvCxnSpPr>
              <a:cxnSpLocks noChangeShapeType="1"/>
            </p:cNvCxnSpPr>
            <p:nvPr/>
          </p:nvCxnSpPr>
          <p:spPr bwMode="auto">
            <a:xfrm flipH="1">
              <a:off x="4403725" y="4243923"/>
              <a:ext cx="247650" cy="157560"/>
            </a:xfrm>
            <a:prstGeom prst="straightConnector1">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cxnSp>
      </p:grpSp>
      <p:grpSp>
        <p:nvGrpSpPr>
          <p:cNvPr id="7189" name="Group 7188"/>
          <p:cNvGrpSpPr/>
          <p:nvPr/>
        </p:nvGrpSpPr>
        <p:grpSpPr>
          <a:xfrm>
            <a:off x="669074" y="3947534"/>
            <a:ext cx="3256154" cy="1674490"/>
            <a:chOff x="669074" y="3947534"/>
            <a:chExt cx="3256154" cy="1674490"/>
          </a:xfrm>
        </p:grpSpPr>
        <p:grpSp>
          <p:nvGrpSpPr>
            <p:cNvPr id="22" name="Group 21"/>
            <p:cNvGrpSpPr/>
            <p:nvPr/>
          </p:nvGrpSpPr>
          <p:grpSpPr>
            <a:xfrm>
              <a:off x="669074" y="3947534"/>
              <a:ext cx="3256154" cy="1674490"/>
              <a:chOff x="1524573" y="5073806"/>
              <a:chExt cx="3954109" cy="1674490"/>
            </a:xfrm>
          </p:grpSpPr>
          <p:sp>
            <p:nvSpPr>
              <p:cNvPr id="15" name="Rectangle 14">
                <a:extLst>
                  <a:ext uri="{FF2B5EF4-FFF2-40B4-BE49-F238E27FC236}">
                    <a16:creationId xmlns="" xmlns:a16="http://schemas.microsoft.com/office/drawing/2014/main" id="{603507A8-887A-4F55-A011-4C7D95FD0B74}"/>
                  </a:ext>
                </a:extLst>
              </p:cNvPr>
              <p:cNvSpPr/>
              <p:nvPr/>
            </p:nvSpPr>
            <p:spPr bwMode="auto">
              <a:xfrm>
                <a:off x="1524573" y="5547681"/>
                <a:ext cx="969320" cy="719304"/>
              </a:xfrm>
              <a:prstGeom prst="rect">
                <a:avLst/>
              </a:prstGeom>
              <a:ln>
                <a:solidFill>
                  <a:schemeClr val="tx1"/>
                </a:solidFill>
              </a:ln>
            </p:spPr>
            <p:txBody>
              <a:bodyPr wrap="square" anchor="ctr">
                <a:noAutofit/>
              </a:bodyPr>
              <a:lstStyle/>
              <a:p>
                <a:pPr algn="ctr">
                  <a:defRPr/>
                </a:pPr>
                <a:r>
                  <a:rPr lang="en-US" sz="1600" dirty="0" smtClean="0">
                    <a:latin typeface="+mj-lt"/>
                  </a:rPr>
                  <a:t>User i</a:t>
                </a:r>
                <a:r>
                  <a:rPr lang="en-US" sz="1600" dirty="0" smtClean="0">
                    <a:latin typeface="+mj-lt"/>
                  </a:rPr>
                  <a:t>nfo</a:t>
                </a:r>
                <a:endParaRPr lang="en-US" sz="1600" dirty="0" smtClean="0">
                  <a:latin typeface="+mj-lt"/>
                </a:endParaRPr>
              </a:p>
              <a:p>
                <a:pPr algn="ctr">
                  <a:defRPr/>
                </a:pPr>
                <a:r>
                  <a:rPr lang="en-US" sz="1600" dirty="0" smtClean="0">
                    <a:latin typeface="+mj-lt"/>
                  </a:rPr>
                  <a:t>need</a:t>
                </a:r>
                <a:endParaRPr lang="en-US" sz="1600" dirty="0">
                  <a:latin typeface="+mj-lt"/>
                </a:endParaRPr>
              </a:p>
            </p:txBody>
          </p:sp>
          <p:sp>
            <p:nvSpPr>
              <p:cNvPr id="16" name="Rectangle 15">
                <a:extLst>
                  <a:ext uri="{FF2B5EF4-FFF2-40B4-BE49-F238E27FC236}">
                    <a16:creationId xmlns="" xmlns:a16="http://schemas.microsoft.com/office/drawing/2014/main" id="{603507A8-887A-4F55-A011-4C7D95FD0B74}"/>
                  </a:ext>
                </a:extLst>
              </p:cNvPr>
              <p:cNvSpPr/>
              <p:nvPr/>
            </p:nvSpPr>
            <p:spPr bwMode="auto">
              <a:xfrm>
                <a:off x="3074823" y="5073806"/>
                <a:ext cx="976250" cy="518480"/>
              </a:xfrm>
              <a:prstGeom prst="rect">
                <a:avLst/>
              </a:prstGeom>
              <a:ln>
                <a:solidFill>
                  <a:schemeClr val="tx1"/>
                </a:solidFill>
              </a:ln>
            </p:spPr>
            <p:txBody>
              <a:bodyPr wrap="square" anchor="ctr">
                <a:noAutofit/>
              </a:bodyPr>
              <a:lstStyle/>
              <a:p>
                <a:pPr algn="ctr">
                  <a:defRPr/>
                </a:pPr>
                <a:r>
                  <a:rPr lang="en-US" sz="1600" dirty="0" smtClean="0">
                    <a:latin typeface="+mj-lt"/>
                  </a:rPr>
                  <a:t>Query</a:t>
                </a:r>
                <a:endParaRPr lang="en-US" sz="1600" dirty="0">
                  <a:latin typeface="+mj-lt"/>
                </a:endParaRPr>
              </a:p>
            </p:txBody>
          </p:sp>
          <p:sp>
            <p:nvSpPr>
              <p:cNvPr id="17" name="Rectangle 16">
                <a:extLst>
                  <a:ext uri="{FF2B5EF4-FFF2-40B4-BE49-F238E27FC236}">
                    <a16:creationId xmlns="" xmlns:a16="http://schemas.microsoft.com/office/drawing/2014/main" id="{603507A8-887A-4F55-A011-4C7D95FD0B74}"/>
                  </a:ext>
                </a:extLst>
              </p:cNvPr>
              <p:cNvSpPr/>
              <p:nvPr/>
            </p:nvSpPr>
            <p:spPr bwMode="auto">
              <a:xfrm>
                <a:off x="4502432" y="5716858"/>
                <a:ext cx="976250" cy="518480"/>
              </a:xfrm>
              <a:prstGeom prst="rect">
                <a:avLst/>
              </a:prstGeom>
              <a:ln>
                <a:solidFill>
                  <a:schemeClr val="tx1"/>
                </a:solidFill>
              </a:ln>
            </p:spPr>
            <p:txBody>
              <a:bodyPr wrap="square" anchor="ctr">
                <a:noAutofit/>
              </a:bodyPr>
              <a:lstStyle/>
              <a:p>
                <a:pPr algn="ctr">
                  <a:defRPr/>
                </a:pPr>
                <a:r>
                  <a:rPr lang="en-US" sz="1600" dirty="0" smtClean="0">
                    <a:latin typeface="+mj-lt"/>
                  </a:rPr>
                  <a:t>SE</a:t>
                </a:r>
                <a:endParaRPr lang="en-US" sz="1600" dirty="0">
                  <a:latin typeface="+mj-lt"/>
                </a:endParaRPr>
              </a:p>
            </p:txBody>
          </p:sp>
          <p:sp>
            <p:nvSpPr>
              <p:cNvPr id="18" name="Rectangle 17">
                <a:extLst>
                  <a:ext uri="{FF2B5EF4-FFF2-40B4-BE49-F238E27FC236}">
                    <a16:creationId xmlns="" xmlns:a16="http://schemas.microsoft.com/office/drawing/2014/main" id="{603507A8-887A-4F55-A011-4C7D95FD0B74}"/>
                  </a:ext>
                </a:extLst>
              </p:cNvPr>
              <p:cNvSpPr/>
              <p:nvPr/>
            </p:nvSpPr>
            <p:spPr bwMode="auto">
              <a:xfrm>
                <a:off x="3290162" y="6229816"/>
                <a:ext cx="976250" cy="518480"/>
              </a:xfrm>
              <a:prstGeom prst="rect">
                <a:avLst/>
              </a:prstGeom>
              <a:ln>
                <a:solidFill>
                  <a:schemeClr val="tx1"/>
                </a:solidFill>
              </a:ln>
            </p:spPr>
            <p:txBody>
              <a:bodyPr wrap="square" anchor="ctr">
                <a:noAutofit/>
              </a:bodyPr>
              <a:lstStyle/>
              <a:p>
                <a:pPr algn="ctr">
                  <a:defRPr/>
                </a:pPr>
                <a:r>
                  <a:rPr lang="en-US" sz="1600" dirty="0" smtClean="0">
                    <a:latin typeface="+mj-lt"/>
                  </a:rPr>
                  <a:t>Result</a:t>
                </a:r>
                <a:endParaRPr lang="en-US" sz="1600" dirty="0">
                  <a:latin typeface="+mj-lt"/>
                </a:endParaRPr>
              </a:p>
            </p:txBody>
          </p:sp>
          <p:cxnSp>
            <p:nvCxnSpPr>
              <p:cNvPr id="4" name="Straight Arrow Connector 3"/>
              <p:cNvCxnSpPr>
                <a:stCxn id="15" idx="3"/>
                <a:endCxn id="16" idx="1"/>
              </p:cNvCxnSpPr>
              <p:nvPr/>
            </p:nvCxnSpPr>
            <p:spPr bwMode="auto">
              <a:xfrm flipV="1">
                <a:off x="2493893" y="5333046"/>
                <a:ext cx="580929" cy="574287"/>
              </a:xfrm>
              <a:prstGeom prst="straightConnector1">
                <a:avLst/>
              </a:prstGeom>
              <a:noFill/>
              <a:ln w="12700" cap="flat" cmpd="sng" algn="ctr">
                <a:solidFill>
                  <a:srgbClr val="000000"/>
                </a:solidFill>
                <a:prstDash val="solid"/>
                <a:round/>
                <a:headEnd type="none" w="med" len="med"/>
                <a:tailEnd type="arrow"/>
              </a:ln>
              <a:effectLst/>
            </p:spPr>
          </p:cxnSp>
          <p:cxnSp>
            <p:nvCxnSpPr>
              <p:cNvPr id="8" name="Straight Arrow Connector 7"/>
              <p:cNvCxnSpPr>
                <a:stCxn id="16" idx="3"/>
                <a:endCxn id="17" idx="1"/>
              </p:cNvCxnSpPr>
              <p:nvPr/>
            </p:nvCxnSpPr>
            <p:spPr bwMode="auto">
              <a:xfrm>
                <a:off x="4051073" y="5333046"/>
                <a:ext cx="451359" cy="643052"/>
              </a:xfrm>
              <a:prstGeom prst="straightConnector1">
                <a:avLst/>
              </a:prstGeom>
              <a:noFill/>
              <a:ln w="12700" cap="flat" cmpd="sng" algn="ctr">
                <a:solidFill>
                  <a:srgbClr val="000000"/>
                </a:solidFill>
                <a:prstDash val="solid"/>
                <a:round/>
                <a:headEnd type="none" w="med" len="med"/>
                <a:tailEnd type="arrow"/>
              </a:ln>
              <a:effectLst/>
            </p:spPr>
          </p:cxnSp>
          <p:cxnSp>
            <p:nvCxnSpPr>
              <p:cNvPr id="10" name="Straight Arrow Connector 9"/>
              <p:cNvCxnSpPr>
                <a:stCxn id="17" idx="1"/>
                <a:endCxn id="18" idx="3"/>
              </p:cNvCxnSpPr>
              <p:nvPr/>
            </p:nvCxnSpPr>
            <p:spPr bwMode="auto">
              <a:xfrm flipH="1">
                <a:off x="4266411" y="5976098"/>
                <a:ext cx="236021" cy="512958"/>
              </a:xfrm>
              <a:prstGeom prst="straightConnector1">
                <a:avLst/>
              </a:prstGeom>
              <a:noFill/>
              <a:ln w="12700" cap="flat" cmpd="sng" algn="ctr">
                <a:solidFill>
                  <a:srgbClr val="000000"/>
                </a:solidFill>
                <a:prstDash val="solid"/>
                <a:round/>
                <a:headEnd type="none" w="med" len="med"/>
                <a:tailEnd type="arrow"/>
              </a:ln>
              <a:effectLst/>
            </p:spPr>
          </p:cxnSp>
        </p:grpSp>
        <p:sp>
          <p:nvSpPr>
            <p:cNvPr id="7178" name="Up-Down Arrow 7177"/>
            <p:cNvSpPr/>
            <p:nvPr/>
          </p:nvSpPr>
          <p:spPr bwMode="auto">
            <a:xfrm>
              <a:off x="2230243" y="4527395"/>
              <a:ext cx="412595" cy="545045"/>
            </a:xfrm>
            <a:prstGeom prst="upDownArrow">
              <a:avLst/>
            </a:prstGeom>
            <a:noFill/>
            <a:ln w="12700" cap="flat" cmpd="sng" algn="ctr">
              <a:solidFill>
                <a:srgbClr val="00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algn="ctr" eaLnBrk="1" hangingPunct="1"/>
              <a:r>
                <a:rPr lang="en-US" sz="1600" dirty="0">
                  <a:solidFill>
                    <a:srgbClr val="FF0000"/>
                  </a:solidFill>
                </a:rPr>
                <a:t>?</a:t>
              </a:r>
              <a:endParaRPr kumimoji="1" lang="en-US" sz="1600" b="0" i="0" u="none" strike="noStrike" cap="none" normalizeH="0" baseline="0" dirty="0" smtClean="0">
                <a:ln>
                  <a:noFill/>
                </a:ln>
                <a:solidFill>
                  <a:srgbClr val="FF0000"/>
                </a:solidFill>
                <a:effectLst/>
                <a:latin typeface="Times New Roman" pitchFamily="18" charset="0"/>
                <a:ea typeface="新細明體" pitchFamily="18" charset="-120"/>
              </a:endParaRPr>
            </a:p>
          </p:txBody>
        </p:sp>
        <p:sp>
          <p:nvSpPr>
            <p:cNvPr id="50" name="Up-Down Arrow 49"/>
            <p:cNvSpPr/>
            <p:nvPr/>
          </p:nvSpPr>
          <p:spPr bwMode="auto">
            <a:xfrm rot="18686026">
              <a:off x="1557454" y="4835915"/>
              <a:ext cx="412595" cy="545045"/>
            </a:xfrm>
            <a:prstGeom prst="upDownArrow">
              <a:avLst/>
            </a:prstGeom>
            <a:noFill/>
            <a:ln w="12700" cap="flat" cmpd="sng" algn="ctr">
              <a:solidFill>
                <a:srgbClr val="00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algn="ctr" eaLnBrk="1" hangingPunct="1"/>
              <a:r>
                <a:rPr lang="en-US" sz="1600" dirty="0">
                  <a:solidFill>
                    <a:srgbClr val="FF0000"/>
                  </a:solidFill>
                </a:rPr>
                <a:t>?</a:t>
              </a:r>
              <a:endParaRPr kumimoji="1" lang="en-US" sz="1600" b="0" i="0" u="none" strike="noStrike" cap="none" normalizeH="0" baseline="0" dirty="0" smtClean="0">
                <a:ln>
                  <a:noFill/>
                </a:ln>
                <a:solidFill>
                  <a:srgbClr val="FF0000"/>
                </a:solidFill>
                <a:effectLst/>
                <a:latin typeface="Times New Roman" pitchFamily="18" charset="0"/>
                <a:ea typeface="新細明體" pitchFamily="18" charset="-120"/>
              </a:endParaRPr>
            </a:p>
          </p:txBody>
        </p:sp>
      </p:grpSp>
      <p:sp>
        <p:nvSpPr>
          <p:cNvPr id="7187" name="Rectangle 7186"/>
          <p:cNvSpPr/>
          <p:nvPr/>
        </p:nvSpPr>
        <p:spPr>
          <a:xfrm>
            <a:off x="521571" y="5707192"/>
            <a:ext cx="5743624" cy="369332"/>
          </a:xfrm>
          <a:prstGeom prst="rect">
            <a:avLst/>
          </a:prstGeom>
          <a:solidFill>
            <a:srgbClr val="FFC000"/>
          </a:solidFill>
        </p:spPr>
        <p:txBody>
          <a:bodyPr wrap="none">
            <a:spAutoFit/>
          </a:bodyPr>
          <a:lstStyle/>
          <a:p>
            <a:r>
              <a:rPr lang="en-US" altLang="zh-TW" sz="1800" dirty="0" smtClean="0">
                <a:latin typeface="Tahoma" panose="020B0604030504040204" pitchFamily="34" charset="0"/>
              </a:rPr>
              <a:t>- Should we compare Result to Query or to Info Need?</a:t>
            </a: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fade">
                                      <p:cBhvr>
                                        <p:cTn id="7" dur="5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990600" y="838200"/>
            <a:ext cx="7772400" cy="914400"/>
          </a:xfrm>
        </p:spPr>
        <p:txBody>
          <a:bodyPr/>
          <a:lstStyle/>
          <a:p>
            <a:r>
              <a:rPr lang="en-US" altLang="zh-CN"/>
              <a:t>A Difficult Topic Example</a:t>
            </a:r>
          </a:p>
        </p:txBody>
      </p:sp>
      <p:sp>
        <p:nvSpPr>
          <p:cNvPr id="60419" name="Rectangle 3"/>
          <p:cNvSpPr>
            <a:spLocks noGrp="1" noChangeArrowheads="1"/>
          </p:cNvSpPr>
          <p:nvPr>
            <p:ph type="body" idx="1"/>
          </p:nvPr>
        </p:nvSpPr>
        <p:spPr>
          <a:xfrm>
            <a:off x="762000" y="1981200"/>
            <a:ext cx="7772400" cy="3952875"/>
          </a:xfrm>
        </p:spPr>
        <p:txBody>
          <a:bodyPr/>
          <a:lstStyle/>
          <a:p>
            <a:pPr>
              <a:lnSpc>
                <a:spcPct val="90000"/>
              </a:lnSpc>
              <a:spcBef>
                <a:spcPct val="0"/>
              </a:spcBef>
              <a:buFontTx/>
              <a:buNone/>
            </a:pPr>
            <a:r>
              <a:rPr lang="en-US" altLang="zh-CN">
                <a:solidFill>
                  <a:srgbClr val="CC3500"/>
                </a:solidFill>
                <a:latin typeface="Tahoma" panose="020B0604030504040204" pitchFamily="34" charset="0"/>
              </a:rPr>
              <a:t>&lt;num&gt;</a:t>
            </a:r>
            <a:r>
              <a:rPr lang="en-US" altLang="zh-CN">
                <a:latin typeface="Tahoma" panose="020B0604030504040204" pitchFamily="34" charset="0"/>
              </a:rPr>
              <a:t> Number: 351 </a:t>
            </a:r>
          </a:p>
          <a:p>
            <a:pPr>
              <a:lnSpc>
                <a:spcPct val="90000"/>
              </a:lnSpc>
              <a:spcBef>
                <a:spcPct val="0"/>
              </a:spcBef>
              <a:buFontTx/>
              <a:buNone/>
            </a:pPr>
            <a:endParaRPr lang="en-US" altLang="zh-CN">
              <a:latin typeface="Tahoma" panose="020B0604030504040204" pitchFamily="34" charset="0"/>
            </a:endParaRPr>
          </a:p>
          <a:p>
            <a:pPr algn="just">
              <a:lnSpc>
                <a:spcPct val="90000"/>
              </a:lnSpc>
              <a:spcBef>
                <a:spcPct val="0"/>
              </a:spcBef>
              <a:buFontTx/>
              <a:buNone/>
            </a:pPr>
            <a:r>
              <a:rPr lang="en-US" altLang="zh-CN">
                <a:solidFill>
                  <a:srgbClr val="CC3500"/>
                </a:solidFill>
                <a:latin typeface="Tahoma" panose="020B0604030504040204" pitchFamily="34" charset="0"/>
              </a:rPr>
              <a:t>&lt;title&gt;</a:t>
            </a:r>
            <a:r>
              <a:rPr lang="en-US" altLang="zh-CN">
                <a:latin typeface="Tahoma" panose="020B0604030504040204" pitchFamily="34" charset="0"/>
              </a:rPr>
              <a:t> Falkland petroleum exploration </a:t>
            </a:r>
          </a:p>
          <a:p>
            <a:pPr algn="just">
              <a:lnSpc>
                <a:spcPct val="90000"/>
              </a:lnSpc>
              <a:spcBef>
                <a:spcPct val="0"/>
              </a:spcBef>
              <a:buFontTx/>
              <a:buNone/>
            </a:pPr>
            <a:endParaRPr lang="en-US" altLang="zh-CN">
              <a:latin typeface="Tahoma" panose="020B0604030504040204" pitchFamily="34" charset="0"/>
            </a:endParaRPr>
          </a:p>
          <a:p>
            <a:pPr algn="just">
              <a:lnSpc>
                <a:spcPct val="90000"/>
              </a:lnSpc>
              <a:spcBef>
                <a:spcPct val="0"/>
              </a:spcBef>
              <a:buFontTx/>
              <a:buNone/>
            </a:pPr>
            <a:r>
              <a:rPr lang="en-US" altLang="zh-CN">
                <a:solidFill>
                  <a:srgbClr val="CC3500"/>
                </a:solidFill>
                <a:latin typeface="Tahoma" panose="020B0604030504040204" pitchFamily="34" charset="0"/>
              </a:rPr>
              <a:t>&lt;desc&gt;</a:t>
            </a:r>
            <a:r>
              <a:rPr lang="en-US" altLang="zh-CN">
                <a:latin typeface="Tahoma" panose="020B0604030504040204" pitchFamily="34" charset="0"/>
              </a:rPr>
              <a:t> Description: </a:t>
            </a:r>
          </a:p>
          <a:p>
            <a:pPr algn="just">
              <a:lnSpc>
                <a:spcPct val="90000"/>
              </a:lnSpc>
              <a:spcBef>
                <a:spcPct val="0"/>
              </a:spcBef>
              <a:buFontTx/>
              <a:buNone/>
            </a:pPr>
            <a:r>
              <a:rPr lang="en-US" altLang="zh-CN" u="sng">
                <a:latin typeface="Tahoma" panose="020B0604030504040204" pitchFamily="34" charset="0"/>
              </a:rPr>
              <a:t>What information is available on</a:t>
            </a:r>
            <a:r>
              <a:rPr lang="en-US" altLang="zh-CN">
                <a:latin typeface="Tahoma" panose="020B0604030504040204" pitchFamily="34" charset="0"/>
              </a:rPr>
              <a:t> petroleum exploration in the South Atlantic near the Falkland Islands?</a:t>
            </a:r>
          </a:p>
          <a:p>
            <a:pPr algn="just">
              <a:lnSpc>
                <a:spcPct val="90000"/>
              </a:lnSpc>
              <a:spcBef>
                <a:spcPct val="0"/>
              </a:spcBef>
              <a:buFontTx/>
              <a:buNone/>
            </a:pPr>
            <a:endParaRPr lang="en-US" altLang="zh-CN">
              <a:latin typeface="Tahoma" panose="020B0604030504040204" pitchFamily="34" charset="0"/>
            </a:endParaRPr>
          </a:p>
          <a:p>
            <a:pPr algn="just">
              <a:lnSpc>
                <a:spcPct val="90000"/>
              </a:lnSpc>
              <a:spcBef>
                <a:spcPct val="0"/>
              </a:spcBef>
              <a:buFontTx/>
              <a:buNone/>
            </a:pPr>
            <a:r>
              <a:rPr lang="en-US" altLang="zh-CN">
                <a:solidFill>
                  <a:srgbClr val="CC3500"/>
                </a:solidFill>
                <a:latin typeface="Tahoma" panose="020B0604030504040204" pitchFamily="34" charset="0"/>
              </a:rPr>
              <a:t>&lt;narr&gt;</a:t>
            </a:r>
            <a:r>
              <a:rPr lang="en-US" altLang="zh-CN">
                <a:latin typeface="Tahoma" panose="020B0604030504040204" pitchFamily="34" charset="0"/>
              </a:rPr>
              <a:t> Narrative: </a:t>
            </a:r>
          </a:p>
          <a:p>
            <a:pPr algn="just">
              <a:lnSpc>
                <a:spcPct val="90000"/>
              </a:lnSpc>
              <a:spcBef>
                <a:spcPct val="0"/>
              </a:spcBef>
              <a:buFontTx/>
              <a:buNone/>
            </a:pPr>
            <a:r>
              <a:rPr lang="en-US" altLang="zh-CN" u="sng">
                <a:latin typeface="Tahoma" panose="020B0604030504040204" pitchFamily="34" charset="0"/>
              </a:rPr>
              <a:t>Any document discussing</a:t>
            </a:r>
            <a:r>
              <a:rPr lang="en-US" altLang="zh-CN">
                <a:latin typeface="Tahoma" panose="020B0604030504040204" pitchFamily="34" charset="0"/>
              </a:rPr>
              <a:t> petroleum exploration in the South Atlantic near the Falkland Islands </a:t>
            </a:r>
            <a:r>
              <a:rPr lang="en-US" altLang="zh-CN" u="sng">
                <a:latin typeface="Tahoma" panose="020B0604030504040204" pitchFamily="34" charset="0"/>
              </a:rPr>
              <a:t>is considered relevant</a:t>
            </a:r>
            <a:r>
              <a:rPr lang="en-US" altLang="zh-CN">
                <a:latin typeface="Tahoma" panose="020B0604030504040204" pitchFamily="34" charset="0"/>
              </a:rPr>
              <a:t>.  </a:t>
            </a:r>
            <a:r>
              <a:rPr lang="en-US" altLang="zh-CN">
                <a:solidFill>
                  <a:srgbClr val="FF0000"/>
                </a:solidFill>
                <a:latin typeface="Tahoma" panose="020B0604030504040204" pitchFamily="34" charset="0"/>
              </a:rPr>
              <a:t>Documents discussing petroleum exploration in continental South America </a:t>
            </a:r>
            <a:r>
              <a:rPr lang="en-US" altLang="zh-CN" u="sng">
                <a:solidFill>
                  <a:srgbClr val="FF0000"/>
                </a:solidFill>
                <a:latin typeface="Tahoma" panose="020B0604030504040204" pitchFamily="34" charset="0"/>
              </a:rPr>
              <a:t>are not relevant</a:t>
            </a:r>
            <a:r>
              <a:rPr lang="en-US" altLang="zh-CN">
                <a:solidFill>
                  <a:srgbClr val="FF0000"/>
                </a:solidFill>
                <a:latin typeface="Tahoma" panose="020B0604030504040204" pitchFamily="34" charset="0"/>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HKUST                        Slide </a:t>
            </a:r>
            <a:fld id="{19E74930-1EDE-45BB-944B-740B9A161E76}" type="slidenum">
              <a:rPr lang="en-US" altLang="zh-TW" sz="1400" smtClean="0">
                <a:solidFill>
                  <a:schemeClr val="accent2"/>
                </a:solidFill>
              </a:rPr>
              <a:pPr>
                <a:spcBef>
                  <a:spcPct val="0"/>
                </a:spcBef>
                <a:buFontTx/>
                <a:buNone/>
              </a:pPr>
              <a:t>51</a:t>
            </a:fld>
            <a:endParaRPr lang="en-US" altLang="zh-TW" sz="1400">
              <a:solidFill>
                <a:schemeClr val="accent2"/>
              </a:solidFill>
            </a:endParaRPr>
          </a:p>
        </p:txBody>
      </p:sp>
      <p:sp>
        <p:nvSpPr>
          <p:cNvPr id="61443" name="Rectangle 2"/>
          <p:cNvSpPr>
            <a:spLocks noGrp="1" noChangeArrowheads="1"/>
          </p:cNvSpPr>
          <p:nvPr>
            <p:ph type="title"/>
          </p:nvPr>
        </p:nvSpPr>
        <p:spPr/>
        <p:txBody>
          <a:bodyPr/>
          <a:lstStyle/>
          <a:p>
            <a:pPr eaLnBrk="1" hangingPunct="1"/>
            <a:r>
              <a:rPr lang="en-US" altLang="zh-TW"/>
              <a:t>Sample Query -- Marked Up with SGML</a:t>
            </a:r>
          </a:p>
        </p:txBody>
      </p:sp>
      <p:sp>
        <p:nvSpPr>
          <p:cNvPr id="61444" name="Rectangle 3"/>
          <p:cNvSpPr>
            <a:spLocks noGrp="1" noChangeArrowheads="1"/>
          </p:cNvSpPr>
          <p:nvPr>
            <p:ph type="body" idx="1"/>
          </p:nvPr>
        </p:nvSpPr>
        <p:spPr>
          <a:xfrm>
            <a:off x="585788" y="1336675"/>
            <a:ext cx="8020050" cy="4546600"/>
          </a:xfrm>
        </p:spPr>
        <p:txBody>
          <a:bodyPr/>
          <a:lstStyle/>
          <a:p>
            <a:pPr eaLnBrk="1" hangingPunct="1">
              <a:spcBef>
                <a:spcPct val="5000"/>
              </a:spcBef>
            </a:pPr>
            <a:r>
              <a:rPr lang="en-US" altLang="zh-TW" sz="2400">
                <a:latin typeface="Tahoma" panose="020B0604030504040204" pitchFamily="34" charset="0"/>
              </a:rPr>
              <a:t>Both documents and queries contain many different kinds of information (fields)</a:t>
            </a:r>
            <a:br>
              <a:rPr lang="en-US" altLang="zh-TW" sz="2400">
                <a:latin typeface="Tahoma" panose="020B0604030504040204" pitchFamily="34" charset="0"/>
              </a:rPr>
            </a:br>
            <a:endParaRPr lang="en-US" altLang="zh-TW" sz="2400">
              <a:latin typeface="Tahoma" panose="020B0604030504040204" pitchFamily="34" charset="0"/>
            </a:endParaRPr>
          </a:p>
          <a:p>
            <a:pPr eaLnBrk="1" hangingPunct="1">
              <a:spcBef>
                <a:spcPct val="5000"/>
              </a:spcBef>
            </a:pPr>
            <a:r>
              <a:rPr lang="en-US" altLang="zh-TW" sz="2400">
                <a:latin typeface="Tahoma" panose="020B0604030504040204" pitchFamily="34" charset="0"/>
              </a:rPr>
              <a:t>Generation of the formal queries (Boolean, Vector Space, etc) is the responsibility of the system</a:t>
            </a:r>
          </a:p>
          <a:p>
            <a:pPr lvl="1" eaLnBrk="1" hangingPunct="1">
              <a:spcBef>
                <a:spcPct val="5000"/>
              </a:spcBef>
            </a:pPr>
            <a:r>
              <a:rPr lang="en-US" altLang="zh-TW" sz="2000">
                <a:latin typeface="Tahoma" panose="020B0604030504040204" pitchFamily="34" charset="0"/>
              </a:rPr>
              <a:t>A system may be very good in querying and ranking, but if it generates poor queries from the topic, its final P/R would be poor</a:t>
            </a:r>
          </a:p>
          <a:p>
            <a:pPr eaLnBrk="1" hangingPunct="1">
              <a:spcBef>
                <a:spcPct val="5000"/>
              </a:spcBef>
            </a:pPr>
            <a:endParaRPr lang="en-US" altLang="zh-TW" sz="2400">
              <a:latin typeface="Tahoma" panose="020B0604030504040204" pitchFamily="34" charset="0"/>
            </a:endParaRPr>
          </a:p>
          <a:p>
            <a:pPr eaLnBrk="1" hangingPunct="1">
              <a:spcBef>
                <a:spcPct val="5000"/>
              </a:spcBef>
              <a:buFontTx/>
              <a:buNone/>
            </a:pPr>
            <a:endParaRPr lang="en-US" altLang="zh-TW" sz="1800">
              <a:latin typeface="Tahoma" panose="020B060403050404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HKUST                        Slide </a:t>
            </a:r>
            <a:fld id="{E437AC85-4DC9-49F8-973E-8FC06AC8B126}" type="slidenum">
              <a:rPr lang="en-US" altLang="zh-TW" sz="1400" smtClean="0">
                <a:solidFill>
                  <a:schemeClr val="accent2"/>
                </a:solidFill>
              </a:rPr>
              <a:pPr>
                <a:spcBef>
                  <a:spcPct val="0"/>
                </a:spcBef>
                <a:buFontTx/>
                <a:buNone/>
              </a:pPr>
              <a:t>52</a:t>
            </a:fld>
            <a:endParaRPr lang="en-US" altLang="zh-TW" sz="1400">
              <a:solidFill>
                <a:schemeClr val="accent2"/>
              </a:solidFill>
            </a:endParaRPr>
          </a:p>
        </p:txBody>
      </p:sp>
      <p:sp>
        <p:nvSpPr>
          <p:cNvPr id="62467" name="Rectangle 2"/>
          <p:cNvSpPr>
            <a:spLocks noGrp="1" noChangeArrowheads="1"/>
          </p:cNvSpPr>
          <p:nvPr>
            <p:ph type="title"/>
          </p:nvPr>
        </p:nvSpPr>
        <p:spPr/>
        <p:txBody>
          <a:bodyPr/>
          <a:lstStyle/>
          <a:p>
            <a:pPr eaLnBrk="1" hangingPunct="1"/>
            <a:r>
              <a:rPr lang="en-US" altLang="zh-TW"/>
              <a:t>Relevance Judgment </a:t>
            </a:r>
          </a:p>
        </p:txBody>
      </p:sp>
      <p:sp>
        <p:nvSpPr>
          <p:cNvPr id="62468" name="Rectangle 3"/>
          <p:cNvSpPr>
            <a:spLocks noGrp="1" noChangeArrowheads="1"/>
          </p:cNvSpPr>
          <p:nvPr>
            <p:ph type="body" idx="1"/>
          </p:nvPr>
        </p:nvSpPr>
        <p:spPr>
          <a:xfrm>
            <a:off x="628650" y="1612900"/>
            <a:ext cx="7994650" cy="3883025"/>
          </a:xfrm>
        </p:spPr>
        <p:txBody>
          <a:bodyPr/>
          <a:lstStyle/>
          <a:p>
            <a:pPr eaLnBrk="1" hangingPunct="1"/>
            <a:r>
              <a:rPr lang="en-US" altLang="zh-TW">
                <a:latin typeface="Tahoma" panose="020B0604030504040204" pitchFamily="34" charset="0"/>
              </a:rPr>
              <a:t>Exhaustive evaluation: </a:t>
            </a:r>
          </a:p>
          <a:p>
            <a:pPr lvl="1" eaLnBrk="1" hangingPunct="1"/>
            <a:r>
              <a:rPr lang="en-US" altLang="zh-TW">
                <a:latin typeface="Tahoma" panose="020B0604030504040204" pitchFamily="34" charset="0"/>
              </a:rPr>
              <a:t>100 topics * 742611 documents = over 74 million judgements </a:t>
            </a:r>
          </a:p>
          <a:p>
            <a:pPr eaLnBrk="1" hangingPunct="1"/>
            <a:r>
              <a:rPr lang="en-US" altLang="zh-TW">
                <a:latin typeface="Tahoma" panose="020B0604030504040204" pitchFamily="34" charset="0"/>
              </a:rPr>
              <a:t>Sampling: </a:t>
            </a:r>
          </a:p>
          <a:p>
            <a:pPr lvl="1" eaLnBrk="1" hangingPunct="1"/>
            <a:r>
              <a:rPr lang="en-US" altLang="zh-TW">
                <a:latin typeface="Tahoma" panose="020B0604030504040204" pitchFamily="34" charset="0"/>
              </a:rPr>
              <a:t>a topic has on average 200 and maximum 900 relevant documents, the sample size is still too large </a:t>
            </a:r>
          </a:p>
          <a:p>
            <a:pPr eaLnBrk="1" hangingPunct="1"/>
            <a:r>
              <a:rPr lang="en-US" altLang="zh-TW">
                <a:latin typeface="Tahoma" panose="020B0604030504040204" pitchFamily="34" charset="0"/>
              </a:rPr>
              <a:t>Polling:</a:t>
            </a:r>
          </a:p>
          <a:p>
            <a:pPr lvl="1" eaLnBrk="1" hangingPunct="1"/>
            <a:r>
              <a:rPr lang="en-US" altLang="zh-TW">
                <a:latin typeface="Tahoma" panose="020B0604030504040204" pitchFamily="34" charset="0"/>
              </a:rPr>
              <a:t>Combine the retrieved documents from each system under test and perform relevance judgment on the combined documents</a:t>
            </a:r>
          </a:p>
          <a:p>
            <a:pPr lvl="1" eaLnBrk="1" hangingPunct="1"/>
            <a:r>
              <a:rPr lang="en-US" altLang="zh-TW">
                <a:latin typeface="Tahoma" panose="020B0604030504040204" pitchFamily="34" charset="0"/>
              </a:rPr>
              <a:t>33 runs of 200 top documents: 2398 documents per topic </a:t>
            </a:r>
          </a:p>
          <a:p>
            <a:pPr lvl="1" eaLnBrk="1" hangingPunct="1"/>
            <a:r>
              <a:rPr lang="en-US" altLang="zh-TW">
                <a:latin typeface="Tahoma" panose="020B0604030504040204" pitchFamily="34" charset="0"/>
              </a:rPr>
              <a:t>22 runs of 100 top documents: 1932 documents per topic (only 450 documents less than the larger combination)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HKUST                        Slide </a:t>
            </a:r>
            <a:fld id="{FDF62F99-2C15-4C55-A8FF-86F9C26B4D81}" type="slidenum">
              <a:rPr lang="en-US" altLang="zh-TW" sz="1400" smtClean="0">
                <a:solidFill>
                  <a:schemeClr val="accent2"/>
                </a:solidFill>
              </a:rPr>
              <a:pPr>
                <a:spcBef>
                  <a:spcPct val="0"/>
                </a:spcBef>
                <a:buFontTx/>
                <a:buNone/>
              </a:pPr>
              <a:t>53</a:t>
            </a:fld>
            <a:endParaRPr lang="en-US" altLang="zh-TW" sz="1400">
              <a:solidFill>
                <a:schemeClr val="accent2"/>
              </a:solidFill>
            </a:endParaRPr>
          </a:p>
        </p:txBody>
      </p:sp>
      <p:sp>
        <p:nvSpPr>
          <p:cNvPr id="63491" name="Rectangle 2"/>
          <p:cNvSpPr>
            <a:spLocks noGrp="1" noChangeArrowheads="1"/>
          </p:cNvSpPr>
          <p:nvPr>
            <p:ph type="title"/>
          </p:nvPr>
        </p:nvSpPr>
        <p:spPr/>
        <p:txBody>
          <a:bodyPr/>
          <a:lstStyle/>
          <a:p>
            <a:pPr eaLnBrk="1" hangingPunct="1"/>
            <a:r>
              <a:rPr lang="en-US" altLang="zh-TW"/>
              <a:t>Evaluation </a:t>
            </a:r>
          </a:p>
        </p:txBody>
      </p:sp>
      <p:sp>
        <p:nvSpPr>
          <p:cNvPr id="63492" name="Rectangle 3"/>
          <p:cNvSpPr>
            <a:spLocks noGrp="1" noChangeArrowheads="1"/>
          </p:cNvSpPr>
          <p:nvPr>
            <p:ph type="body" idx="1"/>
          </p:nvPr>
        </p:nvSpPr>
        <p:spPr>
          <a:xfrm>
            <a:off x="641350" y="1409700"/>
            <a:ext cx="7994650" cy="3844925"/>
          </a:xfrm>
        </p:spPr>
        <p:txBody>
          <a:bodyPr/>
          <a:lstStyle/>
          <a:p>
            <a:pPr eaLnBrk="1" hangingPunct="1"/>
            <a:r>
              <a:rPr lang="en-US" altLang="zh-TW">
                <a:solidFill>
                  <a:srgbClr val="FF0000"/>
                </a:solidFill>
              </a:rPr>
              <a:t>Summary table statistics</a:t>
            </a:r>
            <a:r>
              <a:rPr lang="en-US" altLang="zh-TW"/>
              <a:t>: number of topics, number of documents retrieved, number of relevant documents</a:t>
            </a:r>
            <a:br>
              <a:rPr lang="en-US" altLang="zh-TW"/>
            </a:br>
            <a:endParaRPr lang="en-US" altLang="zh-TW"/>
          </a:p>
          <a:p>
            <a:pPr eaLnBrk="1" hangingPunct="1"/>
            <a:r>
              <a:rPr lang="en-US" altLang="zh-TW">
                <a:solidFill>
                  <a:srgbClr val="FF0000"/>
                </a:solidFill>
              </a:rPr>
              <a:t>Recall-precision average</a:t>
            </a:r>
            <a:r>
              <a:rPr lang="en-US" altLang="zh-TW"/>
              <a:t>: average precision at 11 recall levels (0 to 1 at 0.5 increment)</a:t>
            </a:r>
            <a:br>
              <a:rPr lang="en-US" altLang="zh-TW"/>
            </a:br>
            <a:endParaRPr lang="en-US" altLang="zh-TW"/>
          </a:p>
          <a:p>
            <a:pPr eaLnBrk="1" hangingPunct="1"/>
            <a:r>
              <a:rPr lang="en-US" altLang="zh-TW">
                <a:solidFill>
                  <a:srgbClr val="FF0000"/>
                </a:solidFill>
              </a:rPr>
              <a:t>Document level average</a:t>
            </a:r>
            <a:r>
              <a:rPr lang="en-US" altLang="zh-TW"/>
              <a:t>: average precision when 5, 10, .., 100, … 1000 documents are retrieved</a:t>
            </a:r>
            <a:br>
              <a:rPr lang="en-US" altLang="zh-TW"/>
            </a:br>
            <a:endParaRPr lang="en-US" altLang="zh-TW"/>
          </a:p>
          <a:p>
            <a:pPr eaLnBrk="1" hangingPunct="1"/>
            <a:r>
              <a:rPr lang="en-US" altLang="zh-TW">
                <a:solidFill>
                  <a:srgbClr val="FF0000"/>
                </a:solidFill>
              </a:rPr>
              <a:t>Average precision histogram</a:t>
            </a:r>
            <a:r>
              <a:rPr lang="en-US" altLang="zh-TW"/>
              <a:t>: average precision for each topic against the medium precision of all systems for that topic</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HKUST                        Slide </a:t>
            </a:r>
            <a:fld id="{06131B8A-A14D-4B1E-87E2-2DAC08D8735D}" type="slidenum">
              <a:rPr lang="en-US" altLang="zh-TW" sz="1400" smtClean="0">
                <a:solidFill>
                  <a:schemeClr val="accent2"/>
                </a:solidFill>
              </a:rPr>
              <a:pPr>
                <a:spcBef>
                  <a:spcPct val="0"/>
                </a:spcBef>
                <a:buFontTx/>
                <a:buNone/>
              </a:pPr>
              <a:t>54</a:t>
            </a:fld>
            <a:endParaRPr lang="en-US" altLang="zh-TW" sz="1400">
              <a:solidFill>
                <a:schemeClr val="accent2"/>
              </a:solidFill>
            </a:endParaRPr>
          </a:p>
        </p:txBody>
      </p:sp>
      <p:pic>
        <p:nvPicPr>
          <p:cNvPr id="64515" name="Picture 2" descr="F:\comp336\trec-result-rotate.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47625" y="361950"/>
            <a:ext cx="9048750" cy="613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HKUST                        Slide </a:t>
            </a:r>
            <a:fld id="{658984DE-61A8-454C-8167-55B9ADFFF7BC}" type="slidenum">
              <a:rPr lang="en-US" altLang="zh-TW" sz="1400" smtClean="0">
                <a:solidFill>
                  <a:schemeClr val="accent2"/>
                </a:solidFill>
              </a:rPr>
              <a:pPr>
                <a:spcBef>
                  <a:spcPct val="0"/>
                </a:spcBef>
                <a:buFontTx/>
                <a:buNone/>
              </a:pPr>
              <a:t>55</a:t>
            </a:fld>
            <a:endParaRPr lang="en-US" altLang="zh-TW" sz="1400">
              <a:solidFill>
                <a:schemeClr val="accent2"/>
              </a:solidFill>
            </a:endParaRPr>
          </a:p>
        </p:txBody>
      </p:sp>
      <p:sp>
        <p:nvSpPr>
          <p:cNvPr id="65539" name="Rectangle 2"/>
          <p:cNvSpPr>
            <a:spLocks noGrp="1" noChangeArrowheads="1"/>
          </p:cNvSpPr>
          <p:nvPr>
            <p:ph type="title"/>
          </p:nvPr>
        </p:nvSpPr>
        <p:spPr/>
        <p:txBody>
          <a:bodyPr/>
          <a:lstStyle/>
          <a:p>
            <a:pPr eaLnBrk="1" hangingPunct="1"/>
            <a:r>
              <a:rPr lang="en-US" altLang="zh-TW"/>
              <a:t>Summary</a:t>
            </a:r>
          </a:p>
        </p:txBody>
      </p:sp>
      <p:sp>
        <p:nvSpPr>
          <p:cNvPr id="65540" name="Rectangle 3"/>
          <p:cNvSpPr>
            <a:spLocks noGrp="1" noChangeArrowheads="1"/>
          </p:cNvSpPr>
          <p:nvPr>
            <p:ph type="body" idx="1"/>
          </p:nvPr>
        </p:nvSpPr>
        <p:spPr>
          <a:xfrm>
            <a:off x="742950" y="1325563"/>
            <a:ext cx="7905750" cy="4791075"/>
          </a:xfrm>
        </p:spPr>
        <p:txBody>
          <a:bodyPr/>
          <a:lstStyle/>
          <a:p>
            <a:pPr eaLnBrk="1" hangingPunct="1"/>
            <a:r>
              <a:rPr lang="en-US" altLang="zh-TW">
                <a:latin typeface="Tahoma" panose="020B0604030504040204" pitchFamily="34" charset="0"/>
              </a:rPr>
              <a:t>Evaluation is essential</a:t>
            </a:r>
            <a:br>
              <a:rPr lang="en-US" altLang="zh-TW">
                <a:latin typeface="Tahoma" panose="020B0604030504040204" pitchFamily="34" charset="0"/>
              </a:rPr>
            </a:br>
            <a:endParaRPr lang="en-US" altLang="zh-TW">
              <a:latin typeface="Tahoma" panose="020B0604030504040204" pitchFamily="34" charset="0"/>
            </a:endParaRPr>
          </a:p>
          <a:p>
            <a:pPr eaLnBrk="1" hangingPunct="1"/>
            <a:r>
              <a:rPr lang="en-US" altLang="zh-TW">
                <a:latin typeface="Tahoma" panose="020B0604030504040204" pitchFamily="34" charset="0"/>
              </a:rPr>
              <a:t>Precision and Recall (and Fallout) are still the main objective measurements although relevance judgment is rather difficult and a number of other metrics of effectiveness have been proposed</a:t>
            </a:r>
            <a:br>
              <a:rPr lang="en-US" altLang="zh-TW">
                <a:latin typeface="Tahoma" panose="020B0604030504040204" pitchFamily="34" charset="0"/>
              </a:rPr>
            </a:br>
            <a:endParaRPr lang="en-US" altLang="zh-TW">
              <a:latin typeface="Tahoma" panose="020B0604030504040204" pitchFamily="34" charset="0"/>
            </a:endParaRPr>
          </a:p>
          <a:p>
            <a:pPr eaLnBrk="1" hangingPunct="1"/>
            <a:r>
              <a:rPr lang="en-US" altLang="zh-TW">
                <a:latin typeface="Tahoma" panose="020B0604030504040204" pitchFamily="34" charset="0"/>
              </a:rPr>
              <a:t>The Text Retrieval Conferences provide a source of a large database of documents, search statements and expected results from searches essential to evaluating algorithms</a:t>
            </a:r>
            <a:br>
              <a:rPr lang="en-US" altLang="zh-TW">
                <a:latin typeface="Tahoma" panose="020B0604030504040204" pitchFamily="34" charset="0"/>
              </a:rPr>
            </a:br>
            <a:endParaRPr lang="en-US" altLang="zh-TW">
              <a:latin typeface="Tahoma" panose="020B0604030504040204" pitchFamily="34" charset="0"/>
            </a:endParaRPr>
          </a:p>
          <a:p>
            <a:pPr eaLnBrk="1" hangingPunct="1"/>
            <a:r>
              <a:rPr lang="en-US" altLang="zh-TW">
                <a:latin typeface="Tahoma" panose="020B0604030504040204" pitchFamily="34" charset="0"/>
              </a:rPr>
              <a:t>Acceptable retrieval systems must be ease to use, reliable, effective and inexpensive.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HKUST                        Slide </a:t>
            </a:r>
            <a:fld id="{72C08472-5298-4306-B978-33E3AA55464A}" type="slidenum">
              <a:rPr lang="en-US" altLang="zh-TW" sz="1400" smtClean="0">
                <a:solidFill>
                  <a:schemeClr val="accent2"/>
                </a:solidFill>
              </a:rPr>
              <a:pPr>
                <a:spcBef>
                  <a:spcPct val="0"/>
                </a:spcBef>
                <a:buFontTx/>
                <a:buNone/>
              </a:pPr>
              <a:t>6</a:t>
            </a:fld>
            <a:endParaRPr lang="en-US" altLang="zh-TW" sz="1400">
              <a:solidFill>
                <a:schemeClr val="accent2"/>
              </a:solidFill>
            </a:endParaRPr>
          </a:p>
        </p:txBody>
      </p:sp>
      <p:sp>
        <p:nvSpPr>
          <p:cNvPr id="8195" name="Rectangle 2"/>
          <p:cNvSpPr>
            <a:spLocks noGrp="1" noChangeArrowheads="1"/>
          </p:cNvSpPr>
          <p:nvPr>
            <p:ph type="title"/>
          </p:nvPr>
        </p:nvSpPr>
        <p:spPr/>
        <p:txBody>
          <a:bodyPr/>
          <a:lstStyle/>
          <a:p>
            <a:pPr eaLnBrk="1" hangingPunct="1"/>
            <a:r>
              <a:rPr lang="en-US" altLang="zh-TW"/>
              <a:t>Difficulties in Explicit Evaluation</a:t>
            </a:r>
          </a:p>
        </p:txBody>
      </p:sp>
      <p:sp>
        <p:nvSpPr>
          <p:cNvPr id="8196" name="Rectangle 3"/>
          <p:cNvSpPr>
            <a:spLocks noGrp="1" noChangeArrowheads="1"/>
          </p:cNvSpPr>
          <p:nvPr>
            <p:ph type="body" idx="1"/>
          </p:nvPr>
        </p:nvSpPr>
        <p:spPr>
          <a:xfrm>
            <a:off x="571500" y="1473200"/>
            <a:ext cx="8177213" cy="4254500"/>
          </a:xfrm>
        </p:spPr>
        <p:txBody>
          <a:bodyPr/>
          <a:lstStyle/>
          <a:p>
            <a:pPr eaLnBrk="1" hangingPunct="1">
              <a:lnSpc>
                <a:spcPct val="110000"/>
              </a:lnSpc>
            </a:pPr>
            <a:r>
              <a:rPr lang="en-US" altLang="zh-TW" dirty="0">
                <a:latin typeface="Tahoma" panose="020B0604030504040204" pitchFamily="34" charset="0"/>
              </a:rPr>
              <a:t>Effectiveness is </a:t>
            </a:r>
            <a:r>
              <a:rPr lang="en-US" altLang="zh-TW" dirty="0" smtClean="0">
                <a:latin typeface="Tahoma" panose="020B0604030504040204" pitchFamily="34" charset="0"/>
              </a:rPr>
              <a:t>based on </a:t>
            </a:r>
            <a:r>
              <a:rPr lang="en-US" altLang="zh-TW" b="1" i="1" dirty="0">
                <a:solidFill>
                  <a:srgbClr val="FF0000"/>
                </a:solidFill>
                <a:latin typeface="Tahoma" panose="020B0604030504040204" pitchFamily="34" charset="0"/>
              </a:rPr>
              <a:t>relevancy</a:t>
            </a:r>
            <a:r>
              <a:rPr lang="en-US" altLang="zh-TW" dirty="0">
                <a:latin typeface="Tahoma" panose="020B0604030504040204" pitchFamily="34" charset="0"/>
              </a:rPr>
              <a:t> of items retrieved</a:t>
            </a:r>
          </a:p>
          <a:p>
            <a:pPr eaLnBrk="1" hangingPunct="1">
              <a:lnSpc>
                <a:spcPct val="110000"/>
              </a:lnSpc>
            </a:pPr>
            <a:r>
              <a:rPr lang="en-US" altLang="zh-TW" dirty="0">
                <a:latin typeface="Tahoma" panose="020B0604030504040204" pitchFamily="34" charset="0"/>
              </a:rPr>
              <a:t>Relevancy is not a binary evaluation but a continuous function</a:t>
            </a:r>
          </a:p>
          <a:p>
            <a:pPr eaLnBrk="1" hangingPunct="1">
              <a:lnSpc>
                <a:spcPct val="110000"/>
              </a:lnSpc>
            </a:pPr>
            <a:r>
              <a:rPr lang="en-US" altLang="zh-TW" dirty="0">
                <a:latin typeface="Tahoma" panose="020B0604030504040204" pitchFamily="34" charset="0"/>
              </a:rPr>
              <a:t>Even when relevancy judgment is binary, it is difficult to make a judgment</a:t>
            </a:r>
          </a:p>
          <a:p>
            <a:pPr eaLnBrk="1" hangingPunct="1">
              <a:lnSpc>
                <a:spcPct val="110000"/>
              </a:lnSpc>
            </a:pPr>
            <a:r>
              <a:rPr lang="en-US" altLang="zh-TW" dirty="0">
                <a:latin typeface="Tahoma" panose="020B0604030504040204" pitchFamily="34" charset="0"/>
              </a:rPr>
              <a:t>Relevancy, from a human judgment standpoint, is</a:t>
            </a:r>
          </a:p>
          <a:p>
            <a:pPr lvl="1" eaLnBrk="1" hangingPunct="1">
              <a:lnSpc>
                <a:spcPct val="110000"/>
              </a:lnSpc>
            </a:pPr>
            <a:r>
              <a:rPr lang="en-US" altLang="zh-TW" dirty="0">
                <a:latin typeface="Tahoma" panose="020B0604030504040204" pitchFamily="34" charset="0"/>
              </a:rPr>
              <a:t>subjective - depends upon a specific user’s judgment</a:t>
            </a:r>
          </a:p>
          <a:p>
            <a:pPr lvl="1" eaLnBrk="1" hangingPunct="1">
              <a:lnSpc>
                <a:spcPct val="110000"/>
              </a:lnSpc>
            </a:pPr>
            <a:r>
              <a:rPr lang="en-US" altLang="zh-TW" dirty="0">
                <a:latin typeface="Tahoma" panose="020B0604030504040204" pitchFamily="34" charset="0"/>
              </a:rPr>
              <a:t>situational - relates to user’s requirement</a:t>
            </a:r>
          </a:p>
          <a:p>
            <a:pPr lvl="1" eaLnBrk="1" hangingPunct="1">
              <a:lnSpc>
                <a:spcPct val="110000"/>
              </a:lnSpc>
            </a:pPr>
            <a:r>
              <a:rPr lang="en-US" altLang="zh-TW" dirty="0">
                <a:latin typeface="Tahoma" panose="020B0604030504040204" pitchFamily="34" charset="0"/>
              </a:rPr>
              <a:t>temporal - changes over time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HKUST                        Slide </a:t>
            </a:r>
            <a:fld id="{A99046C4-C47D-4193-894F-E5E87E767477}" type="slidenum">
              <a:rPr lang="en-US" altLang="zh-TW" sz="1400" smtClean="0">
                <a:solidFill>
                  <a:schemeClr val="accent2"/>
                </a:solidFill>
              </a:rPr>
              <a:pPr>
                <a:spcBef>
                  <a:spcPct val="0"/>
                </a:spcBef>
                <a:buFontTx/>
                <a:buNone/>
              </a:pPr>
              <a:t>7</a:t>
            </a:fld>
            <a:endParaRPr lang="en-US" altLang="zh-TW" sz="1400">
              <a:solidFill>
                <a:schemeClr val="accent2"/>
              </a:solidFill>
            </a:endParaRPr>
          </a:p>
        </p:txBody>
      </p:sp>
      <p:graphicFrame>
        <p:nvGraphicFramePr>
          <p:cNvPr id="210947" name="Object 3"/>
          <p:cNvGraphicFramePr>
            <a:graphicFrameLocks noChangeAspect="1"/>
          </p:cNvGraphicFramePr>
          <p:nvPr/>
        </p:nvGraphicFramePr>
        <p:xfrm>
          <a:off x="736600" y="4089400"/>
          <a:ext cx="6477000" cy="869950"/>
        </p:xfrm>
        <a:graphic>
          <a:graphicData uri="http://schemas.openxmlformats.org/presentationml/2006/ole">
            <mc:AlternateContent xmlns:mc="http://schemas.openxmlformats.org/markup-compatibility/2006">
              <mc:Choice xmlns:v="urn:schemas-microsoft-com:vml" Requires="v">
                <p:oleObj spid="_x0000_s9273" name="Equation" r:id="rId3" imgW="3086100" imgH="419100" progId="Equation.3">
                  <p:embed/>
                </p:oleObj>
              </mc:Choice>
              <mc:Fallback>
                <p:oleObj name="Equation" r:id="rId3" imgW="3086100" imgH="4191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600" y="4089400"/>
                        <a:ext cx="6477000" cy="8699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0948" name="Object 4"/>
          <p:cNvGraphicFramePr>
            <a:graphicFrameLocks noChangeAspect="1"/>
          </p:cNvGraphicFramePr>
          <p:nvPr/>
        </p:nvGraphicFramePr>
        <p:xfrm>
          <a:off x="730250" y="5207000"/>
          <a:ext cx="6529388" cy="787400"/>
        </p:xfrm>
        <a:graphic>
          <a:graphicData uri="http://schemas.openxmlformats.org/presentationml/2006/ole">
            <mc:AlternateContent xmlns:mc="http://schemas.openxmlformats.org/markup-compatibility/2006">
              <mc:Choice xmlns:v="urn:schemas-microsoft-com:vml" Requires="v">
                <p:oleObj spid="_x0000_s9274" name="Equation" r:id="rId5" imgW="6527800" imgH="787400" progId="Equation.3">
                  <p:embed/>
                </p:oleObj>
              </mc:Choice>
              <mc:Fallback>
                <p:oleObj name="Equation" r:id="rId5" imgW="6527800" imgH="7874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250" y="5207000"/>
                        <a:ext cx="6529388" cy="7874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1" name="Rectangle 14"/>
          <p:cNvSpPr>
            <a:spLocks noChangeArrowheads="1"/>
          </p:cNvSpPr>
          <p:nvPr/>
        </p:nvSpPr>
        <p:spPr bwMode="auto">
          <a:xfrm>
            <a:off x="666750" y="466725"/>
            <a:ext cx="7772400" cy="762000"/>
          </a:xfrm>
          <a:prstGeom prst="rect">
            <a:avLst/>
          </a:prstGeom>
          <a:solidFill>
            <a:schemeClr val="accent1"/>
          </a:solidFill>
          <a:ln>
            <a:noFill/>
          </a:ln>
          <a:effectLst>
            <a:outerShdw dist="91581" dir="2021404"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2800">
                <a:solidFill>
                  <a:schemeClr val="tx2"/>
                </a:solidFill>
              </a:rPr>
              <a:t>Retrieval Effectiveness - Precision and Recall</a:t>
            </a:r>
          </a:p>
        </p:txBody>
      </p:sp>
      <p:grpSp>
        <p:nvGrpSpPr>
          <p:cNvPr id="2" name="Group 36"/>
          <p:cNvGrpSpPr>
            <a:grpSpLocks/>
          </p:cNvGrpSpPr>
          <p:nvPr/>
        </p:nvGrpSpPr>
        <p:grpSpPr bwMode="auto">
          <a:xfrm>
            <a:off x="533400" y="1373188"/>
            <a:ext cx="4562475" cy="2217737"/>
            <a:chOff x="336" y="865"/>
            <a:chExt cx="2874" cy="1397"/>
          </a:xfrm>
        </p:grpSpPr>
        <p:sp>
          <p:nvSpPr>
            <p:cNvPr id="9233" name="Rectangle 5"/>
            <p:cNvSpPr>
              <a:spLocks noChangeArrowheads="1"/>
            </p:cNvSpPr>
            <p:nvPr/>
          </p:nvSpPr>
          <p:spPr bwMode="auto">
            <a:xfrm>
              <a:off x="468" y="1158"/>
              <a:ext cx="2742" cy="1104"/>
            </a:xfrm>
            <a:prstGeom prst="rect">
              <a:avLst/>
            </a:prstGeom>
            <a:solidFill>
              <a:srgbClr val="FFFF99"/>
            </a:solidFill>
            <a:ln w="9525">
              <a:solidFill>
                <a:srgbClr val="FFFF99"/>
              </a:solidFill>
              <a:miter lim="800000"/>
              <a:headEnd/>
              <a:tailEnd/>
            </a:ln>
          </p:spPr>
          <p:txBody>
            <a:bodyPr wrap="none" lIns="92075" tIns="46038" rIns="92075" bIns="46038" anchor="ct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9234" name="Oval 6"/>
            <p:cNvSpPr>
              <a:spLocks noChangeArrowheads="1"/>
            </p:cNvSpPr>
            <p:nvPr/>
          </p:nvSpPr>
          <p:spPr bwMode="auto">
            <a:xfrm>
              <a:off x="708" y="1350"/>
              <a:ext cx="1584" cy="768"/>
            </a:xfrm>
            <a:prstGeom prst="ellipse">
              <a:avLst/>
            </a:prstGeom>
            <a:solidFill>
              <a:srgbClr val="800000"/>
            </a:solidFill>
            <a:ln w="9525">
              <a:solidFill>
                <a:schemeClr val="bg2"/>
              </a:solidFill>
              <a:round/>
              <a:headEnd/>
              <a:tailEnd/>
            </a:ln>
          </p:spPr>
          <p:txBody>
            <a:bodyPr wrap="none" lIns="92075" tIns="46038" rIns="92075" bIns="46038" anchor="ct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9235" name="Oval 7"/>
            <p:cNvSpPr>
              <a:spLocks noChangeArrowheads="1"/>
            </p:cNvSpPr>
            <p:nvPr/>
          </p:nvSpPr>
          <p:spPr bwMode="auto">
            <a:xfrm>
              <a:off x="2100" y="1206"/>
              <a:ext cx="912" cy="1008"/>
            </a:xfrm>
            <a:prstGeom prst="ellipse">
              <a:avLst/>
            </a:prstGeom>
            <a:solidFill>
              <a:srgbClr val="FF99CC">
                <a:alpha val="50195"/>
              </a:srgbClr>
            </a:solidFill>
            <a:ln w="9525">
              <a:solidFill>
                <a:schemeClr val="bg2"/>
              </a:solidFill>
              <a:round/>
              <a:headEnd/>
              <a:tailEnd/>
            </a:ln>
          </p:spPr>
          <p:txBody>
            <a:bodyPr wrap="none" lIns="92075" tIns="46038" rIns="92075" bIns="46038" anchor="ct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9236" name="Text Box 8"/>
            <p:cNvSpPr txBox="1">
              <a:spLocks noChangeArrowheads="1"/>
            </p:cNvSpPr>
            <p:nvPr/>
          </p:nvSpPr>
          <p:spPr bwMode="auto">
            <a:xfrm>
              <a:off x="996" y="1542"/>
              <a:ext cx="96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lnSpc>
                  <a:spcPct val="85000"/>
                </a:lnSpc>
                <a:spcBef>
                  <a:spcPct val="50000"/>
                </a:spcBef>
                <a:buFontTx/>
                <a:buNone/>
              </a:pPr>
              <a:r>
                <a:rPr kumimoji="0" lang="en-US" altLang="zh-TW" sz="1600" b="1">
                  <a:solidFill>
                    <a:schemeClr val="bg1"/>
                  </a:solidFill>
                  <a:ea typeface="標楷體" panose="03000509000000000000" pitchFamily="65" charset="-120"/>
                </a:rPr>
                <a:t>Relevant documents</a:t>
              </a:r>
            </a:p>
          </p:txBody>
        </p:sp>
        <p:sp>
          <p:nvSpPr>
            <p:cNvPr id="9237" name="Oval 10"/>
            <p:cNvSpPr>
              <a:spLocks noChangeArrowheads="1"/>
            </p:cNvSpPr>
            <p:nvPr/>
          </p:nvSpPr>
          <p:spPr bwMode="auto">
            <a:xfrm>
              <a:off x="2100" y="1206"/>
              <a:ext cx="912" cy="1008"/>
            </a:xfrm>
            <a:prstGeom prst="ellipse">
              <a:avLst/>
            </a:pr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9238" name="Text Box 9"/>
            <p:cNvSpPr txBox="1">
              <a:spLocks noChangeArrowheads="1"/>
            </p:cNvSpPr>
            <p:nvPr/>
          </p:nvSpPr>
          <p:spPr bwMode="auto">
            <a:xfrm>
              <a:off x="2136" y="1524"/>
              <a:ext cx="86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lnSpc>
                  <a:spcPct val="85000"/>
                </a:lnSpc>
                <a:spcBef>
                  <a:spcPct val="50000"/>
                </a:spcBef>
                <a:buFontTx/>
                <a:buNone/>
              </a:pPr>
              <a:r>
                <a:rPr kumimoji="0" lang="en-US" altLang="zh-TW" sz="1600" b="1">
                  <a:solidFill>
                    <a:srgbClr val="000000"/>
                  </a:solidFill>
                  <a:ea typeface="標楷體" panose="03000509000000000000" pitchFamily="65" charset="-120"/>
                </a:rPr>
                <a:t>Retrieved documents</a:t>
              </a:r>
            </a:p>
          </p:txBody>
        </p:sp>
        <p:sp>
          <p:nvSpPr>
            <p:cNvPr id="9239" name="Text Box 11"/>
            <p:cNvSpPr txBox="1">
              <a:spLocks noChangeArrowheads="1"/>
            </p:cNvSpPr>
            <p:nvPr/>
          </p:nvSpPr>
          <p:spPr bwMode="auto">
            <a:xfrm>
              <a:off x="336" y="865"/>
              <a:ext cx="110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FontTx/>
                <a:buNone/>
              </a:pPr>
              <a:r>
                <a:rPr kumimoji="0" lang="en-US" altLang="zh-TW" sz="1600" b="1">
                  <a:ea typeface="標楷體" panose="03000509000000000000" pitchFamily="65" charset="-120"/>
                </a:rPr>
                <a:t>Entire document collection</a:t>
              </a:r>
            </a:p>
          </p:txBody>
        </p:sp>
        <p:sp>
          <p:nvSpPr>
            <p:cNvPr id="9240" name="Line 27"/>
            <p:cNvSpPr>
              <a:spLocks noChangeShapeType="1"/>
            </p:cNvSpPr>
            <p:nvPr/>
          </p:nvSpPr>
          <p:spPr bwMode="auto">
            <a:xfrm>
              <a:off x="1302" y="1062"/>
              <a:ext cx="48" cy="126"/>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grpSp>
        <p:nvGrpSpPr>
          <p:cNvPr id="3" name="Group 37"/>
          <p:cNvGrpSpPr>
            <a:grpSpLocks/>
          </p:cNvGrpSpPr>
          <p:nvPr/>
        </p:nvGrpSpPr>
        <p:grpSpPr bwMode="auto">
          <a:xfrm>
            <a:off x="5187950" y="1763713"/>
            <a:ext cx="3127375" cy="2146300"/>
            <a:chOff x="3268" y="1111"/>
            <a:chExt cx="1970" cy="1352"/>
          </a:xfrm>
        </p:grpSpPr>
        <p:grpSp>
          <p:nvGrpSpPr>
            <p:cNvPr id="9224" name="Group 28"/>
            <p:cNvGrpSpPr>
              <a:grpSpLocks/>
            </p:cNvGrpSpPr>
            <p:nvPr/>
          </p:nvGrpSpPr>
          <p:grpSpPr bwMode="auto">
            <a:xfrm>
              <a:off x="3492" y="1112"/>
              <a:ext cx="1746" cy="1116"/>
              <a:chOff x="3534" y="918"/>
              <a:chExt cx="1746" cy="1116"/>
            </a:xfrm>
          </p:grpSpPr>
          <p:sp>
            <p:nvSpPr>
              <p:cNvPr id="9229" name="Rectangle 22"/>
              <p:cNvSpPr>
                <a:spLocks noChangeArrowheads="1"/>
              </p:cNvSpPr>
              <p:nvPr/>
            </p:nvSpPr>
            <p:spPr bwMode="auto">
              <a:xfrm>
                <a:off x="3534" y="1577"/>
                <a:ext cx="757" cy="45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1600"/>
                  <a:t>retrieved &amp; relevant</a:t>
                </a:r>
              </a:p>
            </p:txBody>
          </p:sp>
          <p:sp>
            <p:nvSpPr>
              <p:cNvPr id="9230" name="Rectangle 23"/>
              <p:cNvSpPr>
                <a:spLocks noChangeArrowheads="1"/>
              </p:cNvSpPr>
              <p:nvPr/>
            </p:nvSpPr>
            <p:spPr bwMode="auto">
              <a:xfrm>
                <a:off x="4291" y="1577"/>
                <a:ext cx="989" cy="45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1600"/>
                  <a:t>not retrieved but relevant</a:t>
                </a:r>
                <a:endParaRPr lang="zh-TW" altLang="en-US" sz="2400"/>
              </a:p>
            </p:txBody>
          </p:sp>
          <p:sp>
            <p:nvSpPr>
              <p:cNvPr id="9231" name="Rectangle 24"/>
              <p:cNvSpPr>
                <a:spLocks noChangeArrowheads="1"/>
              </p:cNvSpPr>
              <p:nvPr/>
            </p:nvSpPr>
            <p:spPr bwMode="auto">
              <a:xfrm>
                <a:off x="3534" y="918"/>
                <a:ext cx="757" cy="659"/>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1600"/>
                  <a:t>retrieved &amp; irrelevant</a:t>
                </a:r>
                <a:endParaRPr lang="zh-TW" altLang="en-US" sz="2400"/>
              </a:p>
            </p:txBody>
          </p:sp>
          <p:sp>
            <p:nvSpPr>
              <p:cNvPr id="9232" name="Rectangle 25"/>
              <p:cNvSpPr>
                <a:spLocks noChangeArrowheads="1"/>
              </p:cNvSpPr>
              <p:nvPr/>
            </p:nvSpPr>
            <p:spPr bwMode="auto">
              <a:xfrm>
                <a:off x="4291" y="918"/>
                <a:ext cx="989" cy="659"/>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1600"/>
                  <a:t>Not retrieved &amp; irrelevant</a:t>
                </a:r>
                <a:endParaRPr lang="zh-TW" altLang="en-US" sz="2400"/>
              </a:p>
            </p:txBody>
          </p:sp>
        </p:grpSp>
        <p:sp>
          <p:nvSpPr>
            <p:cNvPr id="9225" name="Text Box 31"/>
            <p:cNvSpPr txBox="1">
              <a:spLocks noChangeArrowheads="1"/>
            </p:cNvSpPr>
            <p:nvPr/>
          </p:nvSpPr>
          <p:spPr bwMode="auto">
            <a:xfrm>
              <a:off x="3567" y="2232"/>
              <a:ext cx="6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t>retrieved</a:t>
              </a:r>
            </a:p>
          </p:txBody>
        </p:sp>
        <p:sp>
          <p:nvSpPr>
            <p:cNvPr id="9226" name="Text Box 32"/>
            <p:cNvSpPr txBox="1">
              <a:spLocks noChangeArrowheads="1"/>
            </p:cNvSpPr>
            <p:nvPr/>
          </p:nvSpPr>
          <p:spPr bwMode="auto">
            <a:xfrm>
              <a:off x="4335" y="2232"/>
              <a:ext cx="84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t>not retrieved</a:t>
              </a:r>
            </a:p>
          </p:txBody>
        </p:sp>
        <p:sp>
          <p:nvSpPr>
            <p:cNvPr id="9227" name="Text Box 33"/>
            <p:cNvSpPr txBox="1">
              <a:spLocks noChangeArrowheads="1"/>
            </p:cNvSpPr>
            <p:nvPr/>
          </p:nvSpPr>
          <p:spPr bwMode="auto">
            <a:xfrm rot="-5400000">
              <a:off x="3095" y="1880"/>
              <a:ext cx="57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t>relevant</a:t>
              </a:r>
            </a:p>
          </p:txBody>
        </p:sp>
        <p:sp>
          <p:nvSpPr>
            <p:cNvPr id="9228" name="Text Box 34"/>
            <p:cNvSpPr txBox="1">
              <a:spLocks noChangeArrowheads="1"/>
            </p:cNvSpPr>
            <p:nvPr/>
          </p:nvSpPr>
          <p:spPr bwMode="auto">
            <a:xfrm rot="-5400000">
              <a:off x="3055" y="1328"/>
              <a:ext cx="66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t>irrelevant</a:t>
              </a:r>
            </a:p>
          </p:txBody>
        </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210947"/>
                                        </p:tgtEl>
                                        <p:attrNameLst>
                                          <p:attrName>style.visibility</p:attrName>
                                        </p:attrNameLst>
                                      </p:cBhvr>
                                      <p:to>
                                        <p:strVal val="visible"/>
                                      </p:to>
                                    </p:set>
                                    <p:anim calcmode="lin" valueType="num">
                                      <p:cBhvr additive="base">
                                        <p:cTn id="18" dur="500" fill="hold"/>
                                        <p:tgtEl>
                                          <p:spTgt spid="210947"/>
                                        </p:tgtEl>
                                        <p:attrNameLst>
                                          <p:attrName>ppt_x</p:attrName>
                                        </p:attrNameLst>
                                      </p:cBhvr>
                                      <p:tavLst>
                                        <p:tav tm="0">
                                          <p:val>
                                            <p:strVal val="1+#ppt_w/2"/>
                                          </p:val>
                                        </p:tav>
                                        <p:tav tm="100000">
                                          <p:val>
                                            <p:strVal val="#ppt_x"/>
                                          </p:val>
                                        </p:tav>
                                      </p:tavLst>
                                    </p:anim>
                                    <p:anim calcmode="lin" valueType="num">
                                      <p:cBhvr additive="base">
                                        <p:cTn id="19" dur="500" fill="hold"/>
                                        <p:tgtEl>
                                          <p:spTgt spid="210947"/>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nodeType="clickEffect">
                                  <p:stCondLst>
                                    <p:cond delay="0"/>
                                  </p:stCondLst>
                                  <p:childTnLst>
                                    <p:set>
                                      <p:cBhvr>
                                        <p:cTn id="23" dur="1" fill="hold">
                                          <p:stCondLst>
                                            <p:cond delay="0"/>
                                          </p:stCondLst>
                                        </p:cTn>
                                        <p:tgtEl>
                                          <p:spTgt spid="210948"/>
                                        </p:tgtEl>
                                        <p:attrNameLst>
                                          <p:attrName>style.visibility</p:attrName>
                                        </p:attrNameLst>
                                      </p:cBhvr>
                                      <p:to>
                                        <p:strVal val="visible"/>
                                      </p:to>
                                    </p:set>
                                    <p:anim calcmode="lin" valueType="num">
                                      <p:cBhvr additive="base">
                                        <p:cTn id="24" dur="500" fill="hold"/>
                                        <p:tgtEl>
                                          <p:spTgt spid="210948"/>
                                        </p:tgtEl>
                                        <p:attrNameLst>
                                          <p:attrName>ppt_x</p:attrName>
                                        </p:attrNameLst>
                                      </p:cBhvr>
                                      <p:tavLst>
                                        <p:tav tm="0">
                                          <p:val>
                                            <p:strVal val="1+#ppt_w/2"/>
                                          </p:val>
                                        </p:tav>
                                        <p:tav tm="100000">
                                          <p:val>
                                            <p:strVal val="#ppt_x"/>
                                          </p:val>
                                        </p:tav>
                                      </p:tavLst>
                                    </p:anim>
                                    <p:anim calcmode="lin" valueType="num">
                                      <p:cBhvr additive="base">
                                        <p:cTn id="25" dur="500" fill="hold"/>
                                        <p:tgtEl>
                                          <p:spTgt spid="2109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HKUST                        Slide </a:t>
            </a:r>
            <a:fld id="{FCBE432B-D4BB-42D3-AAA8-EC6BC42C3A3C}" type="slidenum">
              <a:rPr lang="en-US" altLang="zh-TW" sz="1400" smtClean="0">
                <a:solidFill>
                  <a:schemeClr val="accent2"/>
                </a:solidFill>
              </a:rPr>
              <a:pPr>
                <a:spcBef>
                  <a:spcPct val="0"/>
                </a:spcBef>
                <a:buFontTx/>
                <a:buNone/>
              </a:pPr>
              <a:t>8</a:t>
            </a:fld>
            <a:endParaRPr lang="en-US" altLang="zh-TW" sz="1400">
              <a:solidFill>
                <a:schemeClr val="accent2"/>
              </a:solidFill>
            </a:endParaRPr>
          </a:p>
        </p:txBody>
      </p:sp>
      <p:sp>
        <p:nvSpPr>
          <p:cNvPr id="10243" name="Rectangle 1026"/>
          <p:cNvSpPr>
            <a:spLocks noGrp="1" noChangeArrowheads="1"/>
          </p:cNvSpPr>
          <p:nvPr>
            <p:ph type="title"/>
          </p:nvPr>
        </p:nvSpPr>
        <p:spPr/>
        <p:txBody>
          <a:bodyPr/>
          <a:lstStyle/>
          <a:p>
            <a:pPr eaLnBrk="1" hangingPunct="1"/>
            <a:r>
              <a:rPr lang="en-US" altLang="zh-TW"/>
              <a:t>Precision and Recall</a:t>
            </a:r>
          </a:p>
        </p:txBody>
      </p:sp>
      <p:sp>
        <p:nvSpPr>
          <p:cNvPr id="10244" name="Rectangle 1027"/>
          <p:cNvSpPr>
            <a:spLocks noGrp="1" noChangeArrowheads="1"/>
          </p:cNvSpPr>
          <p:nvPr>
            <p:ph type="body" idx="1"/>
          </p:nvPr>
        </p:nvSpPr>
        <p:spPr>
          <a:xfrm>
            <a:off x="679450" y="1212850"/>
            <a:ext cx="7854950" cy="4418013"/>
          </a:xfrm>
        </p:spPr>
        <p:txBody>
          <a:bodyPr/>
          <a:lstStyle/>
          <a:p>
            <a:pPr eaLnBrk="1" hangingPunct="1"/>
            <a:r>
              <a:rPr lang="en-US" altLang="zh-TW">
                <a:latin typeface="Tahoma" panose="020B0604030504040204" pitchFamily="34" charset="0"/>
              </a:rPr>
              <a:t>Precision</a:t>
            </a:r>
          </a:p>
          <a:p>
            <a:pPr lvl="1" eaLnBrk="1" hangingPunct="1"/>
            <a:r>
              <a:rPr lang="en-US" altLang="zh-TW">
                <a:latin typeface="Tahoma" panose="020B0604030504040204" pitchFamily="34" charset="0"/>
              </a:rPr>
              <a:t>evaluates the correlation of the query to the database</a:t>
            </a:r>
          </a:p>
          <a:p>
            <a:pPr lvl="1" eaLnBrk="1" hangingPunct="1"/>
            <a:r>
              <a:rPr lang="en-US" altLang="zh-TW">
                <a:latin typeface="Tahoma" panose="020B0604030504040204" pitchFamily="34" charset="0"/>
              </a:rPr>
              <a:t>an indirect measure of the completeness of indexing algorithm</a:t>
            </a:r>
          </a:p>
          <a:p>
            <a:pPr eaLnBrk="1" hangingPunct="1"/>
            <a:r>
              <a:rPr lang="en-US" altLang="zh-TW">
                <a:latin typeface="Tahoma" panose="020B0604030504040204" pitchFamily="34" charset="0"/>
              </a:rPr>
              <a:t>Recall</a:t>
            </a:r>
          </a:p>
          <a:p>
            <a:pPr lvl="1" eaLnBrk="1" hangingPunct="1"/>
            <a:r>
              <a:rPr lang="en-US" altLang="zh-TW">
                <a:latin typeface="Tahoma" panose="020B0604030504040204" pitchFamily="34" charset="0"/>
              </a:rPr>
              <a:t>the ability of the search to find all of the relevant items in the database</a:t>
            </a:r>
          </a:p>
          <a:p>
            <a:pPr eaLnBrk="1" hangingPunct="1"/>
            <a:r>
              <a:rPr lang="en-US" altLang="zh-TW">
                <a:latin typeface="Tahoma" panose="020B0604030504040204" pitchFamily="34" charset="0"/>
              </a:rPr>
              <a:t>Among three numbers,</a:t>
            </a:r>
          </a:p>
          <a:p>
            <a:pPr lvl="1" eaLnBrk="1" hangingPunct="1"/>
            <a:r>
              <a:rPr lang="en-US" altLang="zh-TW">
                <a:latin typeface="Tahoma" panose="020B0604030504040204" pitchFamily="34" charset="0"/>
              </a:rPr>
              <a:t> only two are always available</a:t>
            </a:r>
          </a:p>
          <a:p>
            <a:pPr lvl="2" eaLnBrk="1" hangingPunct="1"/>
            <a:r>
              <a:rPr lang="en-US" altLang="zh-TW" i="1">
                <a:latin typeface="Tahoma" panose="020B0604030504040204" pitchFamily="34" charset="0"/>
              </a:rPr>
              <a:t>total number of items retrieved</a:t>
            </a:r>
            <a:endParaRPr lang="en-US" altLang="zh-TW">
              <a:latin typeface="Tahoma" panose="020B0604030504040204" pitchFamily="34" charset="0"/>
            </a:endParaRPr>
          </a:p>
          <a:p>
            <a:pPr lvl="2" eaLnBrk="1" hangingPunct="1"/>
            <a:r>
              <a:rPr lang="en-US" altLang="zh-TW" i="1">
                <a:latin typeface="Tahoma" panose="020B0604030504040204" pitchFamily="34" charset="0"/>
              </a:rPr>
              <a:t>number of relevant items retrieved</a:t>
            </a:r>
          </a:p>
          <a:p>
            <a:pPr lvl="1" eaLnBrk="1" hangingPunct="1"/>
            <a:r>
              <a:rPr lang="en-US" altLang="zh-TW" i="1">
                <a:solidFill>
                  <a:srgbClr val="C21A32"/>
                </a:solidFill>
                <a:latin typeface="Tahoma" panose="020B0604030504040204" pitchFamily="34" charset="0"/>
              </a:rPr>
              <a:t>total number of  relevant items</a:t>
            </a:r>
            <a:r>
              <a:rPr lang="en-US" altLang="zh-TW">
                <a:latin typeface="Tahoma" panose="020B0604030504040204" pitchFamily="34" charset="0"/>
              </a:rPr>
              <a:t> is usually not available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HKUST                        Slide </a:t>
            </a:r>
            <a:fld id="{9A65E8E5-DAE7-4A6A-8920-52992FF29FF5}" type="slidenum">
              <a:rPr lang="en-US" altLang="zh-TW" sz="1400" smtClean="0">
                <a:solidFill>
                  <a:schemeClr val="accent2"/>
                </a:solidFill>
              </a:rPr>
              <a:pPr>
                <a:spcBef>
                  <a:spcPct val="0"/>
                </a:spcBef>
                <a:buFontTx/>
                <a:buNone/>
              </a:pPr>
              <a:t>9</a:t>
            </a:fld>
            <a:endParaRPr lang="en-US" altLang="zh-TW" sz="1400">
              <a:solidFill>
                <a:schemeClr val="accent2"/>
              </a:solidFill>
            </a:endParaRPr>
          </a:p>
        </p:txBody>
      </p:sp>
      <p:grpSp>
        <p:nvGrpSpPr>
          <p:cNvPr id="2" name="Group 1053"/>
          <p:cNvGrpSpPr>
            <a:grpSpLocks/>
          </p:cNvGrpSpPr>
          <p:nvPr/>
        </p:nvGrpSpPr>
        <p:grpSpPr bwMode="auto">
          <a:xfrm>
            <a:off x="2246313" y="3870325"/>
            <a:ext cx="3424237" cy="2476500"/>
            <a:chOff x="1415" y="2438"/>
            <a:chExt cx="2157" cy="1560"/>
          </a:xfrm>
        </p:grpSpPr>
        <p:sp>
          <p:nvSpPr>
            <p:cNvPr id="11282" name="Text Box 1030"/>
            <p:cNvSpPr txBox="1">
              <a:spLocks noChangeArrowheads="1"/>
            </p:cNvSpPr>
            <p:nvPr/>
          </p:nvSpPr>
          <p:spPr bwMode="auto">
            <a:xfrm>
              <a:off x="3360" y="354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2400"/>
                <a:t>1</a:t>
              </a:r>
            </a:p>
          </p:txBody>
        </p:sp>
        <p:sp>
          <p:nvSpPr>
            <p:cNvPr id="11283" name="Rectangle 1028"/>
            <p:cNvSpPr>
              <a:spLocks noChangeArrowheads="1"/>
            </p:cNvSpPr>
            <p:nvPr/>
          </p:nvSpPr>
          <p:spPr bwMode="auto">
            <a:xfrm>
              <a:off x="1824" y="2582"/>
              <a:ext cx="1536" cy="1104"/>
            </a:xfrm>
            <a:prstGeom prst="rect">
              <a:avLst/>
            </a:prstGeom>
            <a:solidFill>
              <a:srgbClr val="CCFFFF"/>
            </a:solidFill>
            <a:ln w="12700" cap="sq">
              <a:solidFill>
                <a:schemeClr val="tx1"/>
              </a:solidFill>
              <a:miter lim="800000"/>
              <a:headEnd type="none" w="sm" len="sm"/>
              <a:tailEnd type="none" w="sm" len="sm"/>
            </a:ln>
          </p:spPr>
          <p:txBody>
            <a:bodyPr wrap="none" anchor="ct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11284" name="Freeform 1029"/>
            <p:cNvSpPr>
              <a:spLocks/>
            </p:cNvSpPr>
            <p:nvPr/>
          </p:nvSpPr>
          <p:spPr bwMode="auto">
            <a:xfrm>
              <a:off x="1920" y="2726"/>
              <a:ext cx="1296" cy="816"/>
            </a:xfrm>
            <a:custGeom>
              <a:avLst/>
              <a:gdLst>
                <a:gd name="T0" fmla="*/ 0 w 1296"/>
                <a:gd name="T1" fmla="*/ 0 h 816"/>
                <a:gd name="T2" fmla="*/ 77 w 1296"/>
                <a:gd name="T3" fmla="*/ 386 h 816"/>
                <a:gd name="T4" fmla="*/ 366 w 1296"/>
                <a:gd name="T5" fmla="*/ 697 h 816"/>
                <a:gd name="T6" fmla="*/ 825 w 1296"/>
                <a:gd name="T7" fmla="*/ 794 h 816"/>
                <a:gd name="T8" fmla="*/ 1296 w 1296"/>
                <a:gd name="T9" fmla="*/ 816 h 816"/>
                <a:gd name="T10" fmla="*/ 0 60000 65536"/>
                <a:gd name="T11" fmla="*/ 0 60000 65536"/>
                <a:gd name="T12" fmla="*/ 0 60000 65536"/>
                <a:gd name="T13" fmla="*/ 0 60000 65536"/>
                <a:gd name="T14" fmla="*/ 0 60000 65536"/>
                <a:gd name="T15" fmla="*/ 0 w 1296"/>
                <a:gd name="T16" fmla="*/ 0 h 816"/>
                <a:gd name="T17" fmla="*/ 1296 w 1296"/>
                <a:gd name="T18" fmla="*/ 816 h 816"/>
              </a:gdLst>
              <a:ahLst/>
              <a:cxnLst>
                <a:cxn ang="T10">
                  <a:pos x="T0" y="T1"/>
                </a:cxn>
                <a:cxn ang="T11">
                  <a:pos x="T2" y="T3"/>
                </a:cxn>
                <a:cxn ang="T12">
                  <a:pos x="T4" y="T5"/>
                </a:cxn>
                <a:cxn ang="T13">
                  <a:pos x="T6" y="T7"/>
                </a:cxn>
                <a:cxn ang="T14">
                  <a:pos x="T8" y="T9"/>
                </a:cxn>
              </a:cxnLst>
              <a:rect l="T15" t="T16" r="T17" b="T18"/>
              <a:pathLst>
                <a:path w="1296" h="816">
                  <a:moveTo>
                    <a:pt x="0" y="0"/>
                  </a:moveTo>
                  <a:cubicBezTo>
                    <a:pt x="13" y="64"/>
                    <a:pt x="16" y="270"/>
                    <a:pt x="77" y="386"/>
                  </a:cubicBezTo>
                  <a:cubicBezTo>
                    <a:pt x="138" y="502"/>
                    <a:pt x="241" y="629"/>
                    <a:pt x="366" y="697"/>
                  </a:cubicBezTo>
                  <a:cubicBezTo>
                    <a:pt x="491" y="765"/>
                    <a:pt x="670" y="774"/>
                    <a:pt x="825" y="794"/>
                  </a:cubicBezTo>
                  <a:cubicBezTo>
                    <a:pt x="980" y="814"/>
                    <a:pt x="1198" y="812"/>
                    <a:pt x="1296" y="816"/>
                  </a:cubicBezTo>
                </a:path>
              </a:pathLst>
            </a:custGeom>
            <a:noFill/>
            <a:ln w="12700"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85" name="Text Box 1031"/>
            <p:cNvSpPr txBox="1">
              <a:spLocks noChangeArrowheads="1"/>
            </p:cNvSpPr>
            <p:nvPr/>
          </p:nvSpPr>
          <p:spPr bwMode="auto">
            <a:xfrm>
              <a:off x="1632" y="354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2400"/>
                <a:t>0</a:t>
              </a:r>
            </a:p>
          </p:txBody>
        </p:sp>
        <p:sp>
          <p:nvSpPr>
            <p:cNvPr id="11286" name="Text Box 1033"/>
            <p:cNvSpPr txBox="1">
              <a:spLocks noChangeArrowheads="1"/>
            </p:cNvSpPr>
            <p:nvPr/>
          </p:nvSpPr>
          <p:spPr bwMode="auto">
            <a:xfrm>
              <a:off x="2304" y="3710"/>
              <a:ext cx="5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400"/>
                <a:t>recall</a:t>
              </a:r>
            </a:p>
          </p:txBody>
        </p:sp>
        <p:sp>
          <p:nvSpPr>
            <p:cNvPr id="11287" name="Text Box 1034"/>
            <p:cNvSpPr txBox="1">
              <a:spLocks noChangeArrowheads="1"/>
            </p:cNvSpPr>
            <p:nvPr/>
          </p:nvSpPr>
          <p:spPr bwMode="auto">
            <a:xfrm rot="-5400000">
              <a:off x="1149" y="2985"/>
              <a:ext cx="8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400"/>
                <a:t>precision</a:t>
              </a:r>
            </a:p>
          </p:txBody>
        </p:sp>
        <p:sp>
          <p:nvSpPr>
            <p:cNvPr id="11288" name="Text Box 1032"/>
            <p:cNvSpPr txBox="1">
              <a:spLocks noChangeArrowheads="1"/>
            </p:cNvSpPr>
            <p:nvPr/>
          </p:nvSpPr>
          <p:spPr bwMode="auto">
            <a:xfrm>
              <a:off x="1632" y="243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2400"/>
                <a:t>1</a:t>
              </a:r>
            </a:p>
          </p:txBody>
        </p:sp>
      </p:grpSp>
      <p:sp>
        <p:nvSpPr>
          <p:cNvPr id="11268" name="Rectangle 1026"/>
          <p:cNvSpPr>
            <a:spLocks noGrp="1" noChangeArrowheads="1"/>
          </p:cNvSpPr>
          <p:nvPr>
            <p:ph type="title"/>
          </p:nvPr>
        </p:nvSpPr>
        <p:spPr>
          <a:xfrm>
            <a:off x="520700" y="381000"/>
            <a:ext cx="8421688" cy="814388"/>
          </a:xfrm>
        </p:spPr>
        <p:txBody>
          <a:bodyPr lIns="92075" tIns="46038" rIns="92075" bIns="46038"/>
          <a:lstStyle/>
          <a:p>
            <a:pPr eaLnBrk="1" hangingPunct="1"/>
            <a:r>
              <a:rPr lang="en-US" altLang="zh-TW"/>
              <a:t>Relationship between Recall and Precision</a:t>
            </a:r>
            <a:endParaRPr lang="en-GB" altLang="zh-TW"/>
          </a:p>
        </p:txBody>
      </p:sp>
      <p:grpSp>
        <p:nvGrpSpPr>
          <p:cNvPr id="3" name="Group 1052"/>
          <p:cNvGrpSpPr>
            <a:grpSpLocks/>
          </p:cNvGrpSpPr>
          <p:nvPr/>
        </p:nvGrpSpPr>
        <p:grpSpPr bwMode="auto">
          <a:xfrm>
            <a:off x="4953000" y="4452938"/>
            <a:ext cx="3289300" cy="1627187"/>
            <a:chOff x="3120" y="2805"/>
            <a:chExt cx="2072" cy="1025"/>
          </a:xfrm>
        </p:grpSpPr>
        <p:sp>
          <p:nvSpPr>
            <p:cNvPr id="11279" name="Text Box 1036"/>
            <p:cNvSpPr txBox="1">
              <a:spLocks noChangeArrowheads="1"/>
            </p:cNvSpPr>
            <p:nvPr/>
          </p:nvSpPr>
          <p:spPr bwMode="auto">
            <a:xfrm>
              <a:off x="3728" y="2805"/>
              <a:ext cx="146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t>Return most of the</a:t>
              </a:r>
            </a:p>
            <a:p>
              <a:pPr eaLnBrk="1" hangingPunct="1">
                <a:spcBef>
                  <a:spcPct val="0"/>
                </a:spcBef>
                <a:buFontTx/>
                <a:buNone/>
              </a:pPr>
              <a:r>
                <a:rPr lang="en-US" altLang="zh-TW" sz="1800"/>
                <a:t>Relevant documents</a:t>
              </a:r>
            </a:p>
            <a:p>
              <a:pPr eaLnBrk="1" hangingPunct="1">
                <a:spcBef>
                  <a:spcPct val="0"/>
                </a:spcBef>
                <a:buFontTx/>
                <a:buNone/>
              </a:pPr>
              <a:r>
                <a:rPr lang="en-US" altLang="zh-TW" sz="1800"/>
                <a:t>but include many junks</a:t>
              </a:r>
            </a:p>
          </p:txBody>
        </p:sp>
        <p:sp>
          <p:nvSpPr>
            <p:cNvPr id="11280" name="Oval 1037"/>
            <p:cNvSpPr>
              <a:spLocks noChangeArrowheads="1"/>
            </p:cNvSpPr>
            <p:nvPr/>
          </p:nvSpPr>
          <p:spPr bwMode="auto">
            <a:xfrm>
              <a:off x="3120" y="3446"/>
              <a:ext cx="480" cy="384"/>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11281" name="Freeform 1038"/>
            <p:cNvSpPr>
              <a:spLocks/>
            </p:cNvSpPr>
            <p:nvPr/>
          </p:nvSpPr>
          <p:spPr bwMode="auto">
            <a:xfrm flipV="1">
              <a:off x="3576" y="3398"/>
              <a:ext cx="384" cy="144"/>
            </a:xfrm>
            <a:custGeom>
              <a:avLst/>
              <a:gdLst>
                <a:gd name="T0" fmla="*/ 384 w 384"/>
                <a:gd name="T1" fmla="*/ 144 h 144"/>
                <a:gd name="T2" fmla="*/ 288 w 384"/>
                <a:gd name="T3" fmla="*/ 48 h 144"/>
                <a:gd name="T4" fmla="*/ 0 w 384"/>
                <a:gd name="T5" fmla="*/ 0 h 144"/>
                <a:gd name="T6" fmla="*/ 0 60000 65536"/>
                <a:gd name="T7" fmla="*/ 0 60000 65536"/>
                <a:gd name="T8" fmla="*/ 0 60000 65536"/>
                <a:gd name="T9" fmla="*/ 0 w 384"/>
                <a:gd name="T10" fmla="*/ 0 h 144"/>
                <a:gd name="T11" fmla="*/ 384 w 384"/>
                <a:gd name="T12" fmla="*/ 144 h 144"/>
              </a:gdLst>
              <a:ahLst/>
              <a:cxnLst>
                <a:cxn ang="T6">
                  <a:pos x="T0" y="T1"/>
                </a:cxn>
                <a:cxn ang="T7">
                  <a:pos x="T2" y="T3"/>
                </a:cxn>
                <a:cxn ang="T8">
                  <a:pos x="T4" y="T5"/>
                </a:cxn>
              </a:cxnLst>
              <a:rect l="T9" t="T10" r="T11" b="T12"/>
              <a:pathLst>
                <a:path w="384" h="144">
                  <a:moveTo>
                    <a:pt x="384" y="144"/>
                  </a:moveTo>
                  <a:cubicBezTo>
                    <a:pt x="368" y="108"/>
                    <a:pt x="352" y="72"/>
                    <a:pt x="288" y="48"/>
                  </a:cubicBezTo>
                  <a:cubicBezTo>
                    <a:pt x="224" y="24"/>
                    <a:pt x="112" y="12"/>
                    <a:pt x="0" y="0"/>
                  </a:cubicBezTo>
                </a:path>
              </a:pathLst>
            </a:custGeom>
            <a:noFill/>
            <a:ln w="12700" cap="sq" cmpd="sng">
              <a:solidFill>
                <a:schemeClr val="tx1"/>
              </a:solidFill>
              <a:prstDash val="solid"/>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4" name="Group 1039"/>
          <p:cNvGrpSpPr>
            <a:grpSpLocks/>
          </p:cNvGrpSpPr>
          <p:nvPr/>
        </p:nvGrpSpPr>
        <p:grpSpPr bwMode="auto">
          <a:xfrm>
            <a:off x="4953000" y="3336925"/>
            <a:ext cx="1820863" cy="1143000"/>
            <a:chOff x="3120" y="1248"/>
            <a:chExt cx="1147" cy="720"/>
          </a:xfrm>
        </p:grpSpPr>
        <p:sp>
          <p:nvSpPr>
            <p:cNvPr id="11276" name="Oval 1040"/>
            <p:cNvSpPr>
              <a:spLocks noChangeArrowheads="1"/>
            </p:cNvSpPr>
            <p:nvPr/>
          </p:nvSpPr>
          <p:spPr bwMode="auto">
            <a:xfrm>
              <a:off x="3120" y="1584"/>
              <a:ext cx="432" cy="384"/>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11277" name="Text Box 1041"/>
            <p:cNvSpPr txBox="1">
              <a:spLocks noChangeArrowheads="1"/>
            </p:cNvSpPr>
            <p:nvPr/>
          </p:nvSpPr>
          <p:spPr bwMode="auto">
            <a:xfrm>
              <a:off x="3552" y="1248"/>
              <a:ext cx="7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a:t>The ideal</a:t>
              </a:r>
              <a:endParaRPr lang="en-US" altLang="zh-TW" sz="2400"/>
            </a:p>
          </p:txBody>
        </p:sp>
        <p:sp>
          <p:nvSpPr>
            <p:cNvPr id="11278" name="Freeform 1042"/>
            <p:cNvSpPr>
              <a:spLocks/>
            </p:cNvSpPr>
            <p:nvPr/>
          </p:nvSpPr>
          <p:spPr bwMode="auto">
            <a:xfrm>
              <a:off x="3408" y="1392"/>
              <a:ext cx="192" cy="192"/>
            </a:xfrm>
            <a:custGeom>
              <a:avLst/>
              <a:gdLst>
                <a:gd name="T0" fmla="*/ 192 w 192"/>
                <a:gd name="T1" fmla="*/ 0 h 192"/>
                <a:gd name="T2" fmla="*/ 96 w 192"/>
                <a:gd name="T3" fmla="*/ 48 h 192"/>
                <a:gd name="T4" fmla="*/ 0 w 192"/>
                <a:gd name="T5" fmla="*/ 192 h 192"/>
                <a:gd name="T6" fmla="*/ 0 60000 65536"/>
                <a:gd name="T7" fmla="*/ 0 60000 65536"/>
                <a:gd name="T8" fmla="*/ 0 60000 65536"/>
                <a:gd name="T9" fmla="*/ 0 w 192"/>
                <a:gd name="T10" fmla="*/ 0 h 192"/>
                <a:gd name="T11" fmla="*/ 192 w 192"/>
                <a:gd name="T12" fmla="*/ 192 h 192"/>
              </a:gdLst>
              <a:ahLst/>
              <a:cxnLst>
                <a:cxn ang="T6">
                  <a:pos x="T0" y="T1"/>
                </a:cxn>
                <a:cxn ang="T7">
                  <a:pos x="T2" y="T3"/>
                </a:cxn>
                <a:cxn ang="T8">
                  <a:pos x="T4" y="T5"/>
                </a:cxn>
              </a:cxnLst>
              <a:rect l="T9" t="T10" r="T11" b="T12"/>
              <a:pathLst>
                <a:path w="192" h="192">
                  <a:moveTo>
                    <a:pt x="192" y="0"/>
                  </a:moveTo>
                  <a:cubicBezTo>
                    <a:pt x="160" y="8"/>
                    <a:pt x="128" y="16"/>
                    <a:pt x="96" y="48"/>
                  </a:cubicBezTo>
                  <a:cubicBezTo>
                    <a:pt x="64" y="80"/>
                    <a:pt x="32" y="136"/>
                    <a:pt x="0" y="192"/>
                  </a:cubicBezTo>
                </a:path>
              </a:pathLst>
            </a:custGeom>
            <a:noFill/>
            <a:ln w="12700" cap="sq" cmpd="sng">
              <a:solidFill>
                <a:schemeClr val="tx1"/>
              </a:solidFill>
              <a:prstDash val="solid"/>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5" name="Group 1051"/>
          <p:cNvGrpSpPr>
            <a:grpSpLocks/>
          </p:cNvGrpSpPr>
          <p:nvPr/>
        </p:nvGrpSpPr>
        <p:grpSpPr bwMode="auto">
          <a:xfrm>
            <a:off x="444500" y="3273425"/>
            <a:ext cx="2832100" cy="1206500"/>
            <a:chOff x="280" y="2062"/>
            <a:chExt cx="1784" cy="760"/>
          </a:xfrm>
        </p:grpSpPr>
        <p:sp>
          <p:nvSpPr>
            <p:cNvPr id="11273" name="Text Box 1044"/>
            <p:cNvSpPr txBox="1">
              <a:spLocks noChangeArrowheads="1"/>
            </p:cNvSpPr>
            <p:nvPr/>
          </p:nvSpPr>
          <p:spPr bwMode="auto">
            <a:xfrm>
              <a:off x="280" y="2062"/>
              <a:ext cx="1059"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t>Results are mostly relevant but miss many relevant ones</a:t>
              </a:r>
            </a:p>
          </p:txBody>
        </p:sp>
        <p:sp>
          <p:nvSpPr>
            <p:cNvPr id="11274" name="Oval 1045"/>
            <p:cNvSpPr>
              <a:spLocks noChangeArrowheads="1"/>
            </p:cNvSpPr>
            <p:nvPr/>
          </p:nvSpPr>
          <p:spPr bwMode="auto">
            <a:xfrm>
              <a:off x="1632" y="2438"/>
              <a:ext cx="432" cy="384"/>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11275" name="Freeform 1046"/>
            <p:cNvSpPr>
              <a:spLocks/>
            </p:cNvSpPr>
            <p:nvPr/>
          </p:nvSpPr>
          <p:spPr bwMode="auto">
            <a:xfrm>
              <a:off x="1288" y="2342"/>
              <a:ext cx="344" cy="240"/>
            </a:xfrm>
            <a:custGeom>
              <a:avLst/>
              <a:gdLst>
                <a:gd name="T0" fmla="*/ 8 w 344"/>
                <a:gd name="T1" fmla="*/ 0 h 240"/>
                <a:gd name="T2" fmla="*/ 56 w 344"/>
                <a:gd name="T3" fmla="*/ 96 h 240"/>
                <a:gd name="T4" fmla="*/ 344 w 344"/>
                <a:gd name="T5" fmla="*/ 240 h 240"/>
                <a:gd name="T6" fmla="*/ 0 60000 65536"/>
                <a:gd name="T7" fmla="*/ 0 60000 65536"/>
                <a:gd name="T8" fmla="*/ 0 60000 65536"/>
                <a:gd name="T9" fmla="*/ 0 w 344"/>
                <a:gd name="T10" fmla="*/ 0 h 240"/>
                <a:gd name="T11" fmla="*/ 344 w 344"/>
                <a:gd name="T12" fmla="*/ 240 h 240"/>
              </a:gdLst>
              <a:ahLst/>
              <a:cxnLst>
                <a:cxn ang="T6">
                  <a:pos x="T0" y="T1"/>
                </a:cxn>
                <a:cxn ang="T7">
                  <a:pos x="T2" y="T3"/>
                </a:cxn>
                <a:cxn ang="T8">
                  <a:pos x="T4" y="T5"/>
                </a:cxn>
              </a:cxnLst>
              <a:rect l="T9" t="T10" r="T11" b="T12"/>
              <a:pathLst>
                <a:path w="344" h="240">
                  <a:moveTo>
                    <a:pt x="8" y="0"/>
                  </a:moveTo>
                  <a:cubicBezTo>
                    <a:pt x="4" y="28"/>
                    <a:pt x="0" y="56"/>
                    <a:pt x="56" y="96"/>
                  </a:cubicBezTo>
                  <a:cubicBezTo>
                    <a:pt x="112" y="136"/>
                    <a:pt x="228" y="188"/>
                    <a:pt x="344" y="240"/>
                  </a:cubicBezTo>
                </a:path>
              </a:pathLst>
            </a:custGeom>
            <a:noFill/>
            <a:ln w="12700" cap="sq" cmpd="sng">
              <a:solidFill>
                <a:schemeClr val="tx1"/>
              </a:solidFill>
              <a:prstDash val="solid"/>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211994" name="Rectangle 1050"/>
          <p:cNvSpPr>
            <a:spLocks noChangeArrowheads="1"/>
          </p:cNvSpPr>
          <p:nvPr/>
        </p:nvSpPr>
        <p:spPr bwMode="auto">
          <a:xfrm>
            <a:off x="717550" y="1231900"/>
            <a:ext cx="7943850" cy="19431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a:latin typeface="Tahoma" panose="020B0604030504040204" pitchFamily="34" charset="0"/>
              </a:rPr>
              <a:t>Unfortunately, precision and recall affect each other in the opposite direction! Given a system:</a:t>
            </a:r>
          </a:p>
          <a:p>
            <a:pPr lvl="1" eaLnBrk="1" hangingPunct="1"/>
            <a:r>
              <a:rPr lang="en-US" altLang="zh-TW" sz="1800">
                <a:latin typeface="Tahoma" panose="020B0604030504040204" pitchFamily="34" charset="0"/>
              </a:rPr>
              <a:t>Broadening a query or increasing the number of returned documents will increase recall but lower precision</a:t>
            </a:r>
          </a:p>
          <a:p>
            <a:pPr lvl="1" eaLnBrk="1" hangingPunct="1"/>
            <a:r>
              <a:rPr lang="en-US" altLang="zh-TW" sz="1800">
                <a:latin typeface="Tahoma" panose="020B0604030504040204" pitchFamily="34" charset="0"/>
              </a:rPr>
              <a:t>Fine-tuning the weighing formula often makes one parameter better but the other worse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11994"/>
                                        </p:tgtEl>
                                        <p:attrNameLst>
                                          <p:attrName>style.visibility</p:attrName>
                                        </p:attrNameLst>
                                      </p:cBhvr>
                                      <p:to>
                                        <p:strVal val="visible"/>
                                      </p:to>
                                    </p:set>
                                    <p:animEffect transition="in" filter="checkerboard(across)">
                                      <p:cBhvr>
                                        <p:cTn id="7" dur="500"/>
                                        <p:tgtEl>
                                          <p:spTgt spid="2119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ou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12"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strips(downLeft)">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94" grpId="0" animBg="1" autoUpdateAnimBg="0"/>
    </p:bldLst>
  </p:timing>
</p:sld>
</file>

<file path=ppt/theme/theme1.xml><?xml version="1.0" encoding="utf-8"?>
<a:theme xmlns:a="http://schemas.openxmlformats.org/drawingml/2006/main" name="預設簡報設計">
  <a:themeElements>
    <a:clrScheme name="預設簡報設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預設簡報設計">
      <a:majorFont>
        <a:latin typeface="Tahoma"/>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000000"/>
          </a:solidFill>
          <a:prstDash val="solid"/>
          <a:round/>
          <a:headEnd type="none" w="med" len="med"/>
          <a:tailEnd type="non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GB"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noFill/>
        <a:ln w="12700" cap="flat" cmpd="sng" algn="ctr">
          <a:solidFill>
            <a:srgbClr val="000000"/>
          </a:solidFill>
          <a:prstDash val="solid"/>
          <a:round/>
          <a:headEnd type="none" w="med" len="med"/>
          <a:tailEnd type="non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GB"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預設簡報設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7210</TotalTime>
  <Words>3885</Words>
  <Application>Microsoft Office PowerPoint</Application>
  <PresentationFormat>On-screen Show (4:3)</PresentationFormat>
  <Paragraphs>645</Paragraphs>
  <Slides>55</Slides>
  <Notes>4</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4</vt:i4>
      </vt:variant>
      <vt:variant>
        <vt:lpstr>Slide Titles</vt:lpstr>
      </vt:variant>
      <vt:variant>
        <vt:i4>55</vt:i4>
      </vt:variant>
    </vt:vector>
  </HeadingPairs>
  <TitlesOfParts>
    <vt:vector size="69" baseType="lpstr">
      <vt:lpstr>標楷體</vt:lpstr>
      <vt:lpstr>新細明體</vt:lpstr>
      <vt:lpstr>Arial</vt:lpstr>
      <vt:lpstr>Calibri</vt:lpstr>
      <vt:lpstr>Cambria Math</vt:lpstr>
      <vt:lpstr>Monotype Sorts</vt:lpstr>
      <vt:lpstr>Symbol</vt:lpstr>
      <vt:lpstr>Tahoma</vt:lpstr>
      <vt:lpstr>Times New Roman</vt:lpstr>
      <vt:lpstr>預設簡報設計</vt:lpstr>
      <vt:lpstr>Equation</vt:lpstr>
      <vt:lpstr>工作表</vt:lpstr>
      <vt:lpstr>Worksheet</vt:lpstr>
      <vt:lpstr>Chart</vt:lpstr>
      <vt:lpstr>PowerPoint Presentation</vt:lpstr>
      <vt:lpstr>Why is System Evaluation Needed?</vt:lpstr>
      <vt:lpstr>Too Kinds of Effectiveness Evaluation</vt:lpstr>
      <vt:lpstr>PowerPoint Presentation</vt:lpstr>
      <vt:lpstr>Are Human Judges best for Evaluation?</vt:lpstr>
      <vt:lpstr>Difficulties in Explicit Evaluation</vt:lpstr>
      <vt:lpstr>PowerPoint Presentation</vt:lpstr>
      <vt:lpstr>Precision and Recall</vt:lpstr>
      <vt:lpstr>Relationship between Recall and Precision</vt:lpstr>
      <vt:lpstr>Fallout Rate</vt:lpstr>
      <vt:lpstr>Fallout (cont)</vt:lpstr>
      <vt:lpstr>How to obtain Relevance Judgment? </vt:lpstr>
      <vt:lpstr>Human Judgments are Inconsistent</vt:lpstr>
      <vt:lpstr>More Human Assessors Disagree Even More!</vt:lpstr>
      <vt:lpstr>How to handle the Inconsistency?</vt:lpstr>
      <vt:lpstr>How to Find the Total Number of Relevant Items?</vt:lpstr>
      <vt:lpstr>How to Find the Total Number of Relevant Items?</vt:lpstr>
      <vt:lpstr>Consideration of Ranking</vt:lpstr>
      <vt:lpstr>Computation of Recall and Precision</vt:lpstr>
      <vt:lpstr>Computation of Recall and Precision</vt:lpstr>
      <vt:lpstr>Interpolated Recall-Precision Graph</vt:lpstr>
      <vt:lpstr>Recall-Fallout Graph</vt:lpstr>
      <vt:lpstr>Compare Two or More Systems</vt:lpstr>
      <vt:lpstr>PowerPoint Presentation</vt:lpstr>
      <vt:lpstr>Single-Valued Measures</vt:lpstr>
      <vt:lpstr>Limitation of Precision and Recall</vt:lpstr>
      <vt:lpstr>Top-k Precision</vt:lpstr>
      <vt:lpstr>Average Precision (AP)</vt:lpstr>
      <vt:lpstr>Example for AP and AUC</vt:lpstr>
      <vt:lpstr>Mean Average Precision (MAP)</vt:lpstr>
      <vt:lpstr>Other Commonly Used Measures</vt:lpstr>
      <vt:lpstr>Example on Computing NDCG [Wikipedia]</vt:lpstr>
      <vt:lpstr>Example on Computing NDCG (Cont.)</vt:lpstr>
      <vt:lpstr>Subjective Relevance Measure</vt:lpstr>
      <vt:lpstr>Other Factors to Consider</vt:lpstr>
      <vt:lpstr>PowerPoint Presentation</vt:lpstr>
      <vt:lpstr>Experimental Setup for Benchmarking</vt:lpstr>
      <vt:lpstr>Benchmarking  The Ideal</vt:lpstr>
      <vt:lpstr>Benchmarking  The Problems</vt:lpstr>
      <vt:lpstr>PowerPoint Presentation</vt:lpstr>
      <vt:lpstr>Early Test Collections</vt:lpstr>
      <vt:lpstr>The TREC Benchmark </vt:lpstr>
      <vt:lpstr>The TREC Objectives </vt:lpstr>
      <vt:lpstr>TREC Advantages</vt:lpstr>
      <vt:lpstr>TREC Tasks</vt:lpstr>
      <vt:lpstr>TREC Collections</vt:lpstr>
      <vt:lpstr>Characteristics of the TREC Collection </vt:lpstr>
      <vt:lpstr>Sample Document -- Marked Up in SGML</vt:lpstr>
      <vt:lpstr>Sample Query -- Marked Up with SGML</vt:lpstr>
      <vt:lpstr>A Difficult Topic Example</vt:lpstr>
      <vt:lpstr>Sample Query -- Marked Up with SGML</vt:lpstr>
      <vt:lpstr>Relevance Judgment </vt:lpstr>
      <vt:lpstr>Evaluation </vt:lpstr>
      <vt:lpstr>PowerPoint Presentation</vt:lpstr>
      <vt:lpstr>Summary</vt:lpstr>
    </vt:vector>
  </TitlesOfParts>
  <Company>GOGO ORGANISATION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GOGO</dc:creator>
  <cp:lastModifiedBy>Dik Lee</cp:lastModifiedBy>
  <cp:revision>414</cp:revision>
  <cp:lastPrinted>2000-02-18T04:20:58Z</cp:lastPrinted>
  <dcterms:created xsi:type="dcterms:W3CDTF">2000-01-08T09:24:32Z</dcterms:created>
  <dcterms:modified xsi:type="dcterms:W3CDTF">2019-09-28T02:26:39Z</dcterms:modified>
</cp:coreProperties>
</file>