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9" r:id="rId2"/>
    <p:sldId id="298" r:id="rId3"/>
    <p:sldId id="256" r:id="rId4"/>
    <p:sldId id="257" r:id="rId5"/>
    <p:sldId id="282" r:id="rId6"/>
    <p:sldId id="316" r:id="rId7"/>
    <p:sldId id="317" r:id="rId8"/>
    <p:sldId id="278" r:id="rId9"/>
    <p:sldId id="290" r:id="rId10"/>
    <p:sldId id="299" r:id="rId11"/>
    <p:sldId id="300" r:id="rId12"/>
    <p:sldId id="315" r:id="rId13"/>
    <p:sldId id="284" r:id="rId14"/>
    <p:sldId id="295" r:id="rId15"/>
    <p:sldId id="258" r:id="rId16"/>
    <p:sldId id="259" r:id="rId17"/>
    <p:sldId id="260" r:id="rId18"/>
    <p:sldId id="261" r:id="rId19"/>
    <p:sldId id="306" r:id="rId20"/>
    <p:sldId id="268" r:id="rId21"/>
    <p:sldId id="286" r:id="rId22"/>
    <p:sldId id="293" r:id="rId23"/>
    <p:sldId id="313" r:id="rId24"/>
    <p:sldId id="294" r:id="rId25"/>
    <p:sldId id="311" r:id="rId26"/>
    <p:sldId id="312" r:id="rId27"/>
    <p:sldId id="314" r:id="rId28"/>
  </p:sldIdLst>
  <p:sldSz cx="9144000" cy="6858000" type="screen4x3"/>
  <p:notesSz cx="6769100" cy="9906000"/>
  <p:defaultTextStyle>
    <a:defPPr>
      <a:defRPr lang="zh-TW"/>
    </a:defPPr>
    <a:lvl1pPr algn="l" rtl="0" eaLnBrk="0" fontAlgn="base" hangingPunct="0">
      <a:spcBef>
        <a:spcPct val="0"/>
      </a:spcBef>
      <a:spcAft>
        <a:spcPct val="0"/>
      </a:spcAft>
      <a:defRPr kumimoji="1" sz="2000" kern="1200">
        <a:solidFill>
          <a:schemeClr val="accent2"/>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000" kern="1200">
        <a:solidFill>
          <a:schemeClr val="accent2"/>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000" kern="1200">
        <a:solidFill>
          <a:schemeClr val="accent2"/>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000" kern="1200">
        <a:solidFill>
          <a:schemeClr val="accent2"/>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000" kern="1200">
        <a:solidFill>
          <a:schemeClr val="accent2"/>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000" kern="1200">
        <a:solidFill>
          <a:schemeClr val="accent2"/>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000" kern="1200">
        <a:solidFill>
          <a:schemeClr val="accent2"/>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000" kern="1200">
        <a:solidFill>
          <a:schemeClr val="accent2"/>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000" kern="1200">
        <a:solidFill>
          <a:schemeClr val="accent2"/>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2" autoAdjust="0"/>
    <p:restoredTop sz="94712" autoAdjust="0"/>
  </p:normalViewPr>
  <p:slideViewPr>
    <p:cSldViewPr snapToGrid="0">
      <p:cViewPr varScale="1">
        <p:scale>
          <a:sx n="104" d="100"/>
          <a:sy n="104" d="100"/>
        </p:scale>
        <p:origin x="1746"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80" d="100"/>
          <a:sy n="80" d="100"/>
        </p:scale>
        <p:origin x="-2082" y="-96"/>
      </p:cViewPr>
      <p:guideLst>
        <p:guide orient="horz" pos="3120"/>
        <p:guide pos="21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D4B3C9A-3C0D-469B-850B-658848407450}"/>
              </a:ext>
            </a:extLst>
          </p:cNvPr>
          <p:cNvSpPr>
            <a:spLocks noGrp="1" noChangeArrowheads="1"/>
          </p:cNvSpPr>
          <p:nvPr>
            <p:ph type="hdr" sz="quarter"/>
          </p:nvPr>
        </p:nvSpPr>
        <p:spPr bwMode="auto">
          <a:xfrm>
            <a:off x="0" y="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HK"/>
          </a:p>
        </p:txBody>
      </p:sp>
      <p:sp>
        <p:nvSpPr>
          <p:cNvPr id="103427" name="Rectangle 3">
            <a:extLst>
              <a:ext uri="{FF2B5EF4-FFF2-40B4-BE49-F238E27FC236}">
                <a16:creationId xmlns:a16="http://schemas.microsoft.com/office/drawing/2014/main" id="{4A51F5D4-1948-45EF-93A9-211A41E760D5}"/>
              </a:ext>
            </a:extLst>
          </p:cNvPr>
          <p:cNvSpPr>
            <a:spLocks noGrp="1" noChangeArrowheads="1"/>
          </p:cNvSpPr>
          <p:nvPr>
            <p:ph type="dt" sz="quarter" idx="1"/>
          </p:nvPr>
        </p:nvSpPr>
        <p:spPr bwMode="auto">
          <a:xfrm>
            <a:off x="3835400" y="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HK"/>
          </a:p>
        </p:txBody>
      </p:sp>
      <p:sp>
        <p:nvSpPr>
          <p:cNvPr id="103428" name="Rectangle 4">
            <a:extLst>
              <a:ext uri="{FF2B5EF4-FFF2-40B4-BE49-F238E27FC236}">
                <a16:creationId xmlns:a16="http://schemas.microsoft.com/office/drawing/2014/main" id="{EE27C14D-D536-4E96-80D6-DD4ED1B3F7CA}"/>
              </a:ext>
            </a:extLst>
          </p:cNvPr>
          <p:cNvSpPr>
            <a:spLocks noGrp="1" noChangeArrowheads="1"/>
          </p:cNvSpPr>
          <p:nvPr>
            <p:ph type="ftr" sz="quarter" idx="2"/>
          </p:nvPr>
        </p:nvSpPr>
        <p:spPr bwMode="auto">
          <a:xfrm>
            <a:off x="0" y="941070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HK"/>
          </a:p>
        </p:txBody>
      </p:sp>
      <p:sp>
        <p:nvSpPr>
          <p:cNvPr id="103429" name="Rectangle 5">
            <a:extLst>
              <a:ext uri="{FF2B5EF4-FFF2-40B4-BE49-F238E27FC236}">
                <a16:creationId xmlns:a16="http://schemas.microsoft.com/office/drawing/2014/main" id="{6E8DC648-7513-4E5D-A197-300623989E58}"/>
              </a:ext>
            </a:extLst>
          </p:cNvPr>
          <p:cNvSpPr>
            <a:spLocks noGrp="1" noChangeArrowheads="1"/>
          </p:cNvSpPr>
          <p:nvPr>
            <p:ph type="sldNum" sz="quarter" idx="3"/>
          </p:nvPr>
        </p:nvSpPr>
        <p:spPr bwMode="auto">
          <a:xfrm>
            <a:off x="3835400" y="9410700"/>
            <a:ext cx="29337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0D8319F-7024-4D82-8B2A-C8201E5EC4C2}" type="slidenum">
              <a:rPr lang="en-US" altLang="zh-HK"/>
              <a:pPr>
                <a:defRPr/>
              </a:pPr>
              <a:t>‹#›</a:t>
            </a:fld>
            <a:endParaRPr lang="en-US" altLang="zh-HK"/>
          </a:p>
        </p:txBody>
      </p:sp>
    </p:spTree>
    <p:extLst>
      <p:ext uri="{BB962C8B-B14F-4D97-AF65-F5344CB8AC3E}">
        <p14:creationId xmlns:p14="http://schemas.microsoft.com/office/powerpoint/2010/main" val="2094539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F81C5122-2097-4394-9001-23B20BD17332}"/>
              </a:ext>
            </a:extLst>
          </p:cNvPr>
          <p:cNvSpPr>
            <a:spLocks noGrp="1" noChangeArrowheads="1"/>
          </p:cNvSpPr>
          <p:nvPr>
            <p:ph type="hdr" sz="quarter"/>
          </p:nvPr>
        </p:nvSpPr>
        <p:spPr bwMode="auto">
          <a:xfrm>
            <a:off x="0" y="0"/>
            <a:ext cx="297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HK"/>
          </a:p>
        </p:txBody>
      </p:sp>
      <p:sp>
        <p:nvSpPr>
          <p:cNvPr id="104451" name="Rectangle 3">
            <a:extLst>
              <a:ext uri="{FF2B5EF4-FFF2-40B4-BE49-F238E27FC236}">
                <a16:creationId xmlns:a16="http://schemas.microsoft.com/office/drawing/2014/main" id="{9DFFC95A-534A-4CA4-9753-51AD4067FD46}"/>
              </a:ext>
            </a:extLst>
          </p:cNvPr>
          <p:cNvSpPr>
            <a:spLocks noGrp="1" noChangeArrowheads="1"/>
          </p:cNvSpPr>
          <p:nvPr>
            <p:ph type="dt" idx="1"/>
          </p:nvPr>
        </p:nvSpPr>
        <p:spPr bwMode="auto">
          <a:xfrm>
            <a:off x="3810000" y="0"/>
            <a:ext cx="297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HK"/>
          </a:p>
        </p:txBody>
      </p:sp>
      <p:sp>
        <p:nvSpPr>
          <p:cNvPr id="2052" name="Rectangle 4">
            <a:extLst>
              <a:ext uri="{FF2B5EF4-FFF2-40B4-BE49-F238E27FC236}">
                <a16:creationId xmlns:a16="http://schemas.microsoft.com/office/drawing/2014/main" id="{4C06892F-78DB-4AEE-A1E5-97829F7C8714}"/>
              </a:ext>
            </a:extLst>
          </p:cNvPr>
          <p:cNvSpPr>
            <a:spLocks noGrp="1" noRot="1" noChangeAspect="1" noChangeArrowheads="1" noTextEdit="1"/>
          </p:cNvSpPr>
          <p:nvPr>
            <p:ph type="sldImg" idx="2"/>
          </p:nvPr>
        </p:nvSpPr>
        <p:spPr bwMode="auto">
          <a:xfrm>
            <a:off x="901700" y="762000"/>
            <a:ext cx="4978400" cy="3733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3" name="Rectangle 5">
            <a:extLst>
              <a:ext uri="{FF2B5EF4-FFF2-40B4-BE49-F238E27FC236}">
                <a16:creationId xmlns:a16="http://schemas.microsoft.com/office/drawing/2014/main" id="{F7110957-1564-41FE-8DEF-4DA8B6436468}"/>
              </a:ext>
            </a:extLst>
          </p:cNvPr>
          <p:cNvSpPr>
            <a:spLocks noGrp="1" noChangeArrowheads="1"/>
          </p:cNvSpPr>
          <p:nvPr>
            <p:ph type="body" sz="quarter" idx="3"/>
          </p:nvPr>
        </p:nvSpPr>
        <p:spPr bwMode="auto">
          <a:xfrm>
            <a:off x="914400" y="4724400"/>
            <a:ext cx="4953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454" name="Rectangle 6">
            <a:extLst>
              <a:ext uri="{FF2B5EF4-FFF2-40B4-BE49-F238E27FC236}">
                <a16:creationId xmlns:a16="http://schemas.microsoft.com/office/drawing/2014/main" id="{A564A950-3306-4525-943B-8CC8999C2970}"/>
              </a:ext>
            </a:extLst>
          </p:cNvPr>
          <p:cNvSpPr>
            <a:spLocks noGrp="1" noChangeArrowheads="1"/>
          </p:cNvSpPr>
          <p:nvPr>
            <p:ph type="ftr" sz="quarter" idx="4"/>
          </p:nvPr>
        </p:nvSpPr>
        <p:spPr bwMode="auto">
          <a:xfrm>
            <a:off x="0" y="9372600"/>
            <a:ext cx="297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HK"/>
          </a:p>
        </p:txBody>
      </p:sp>
      <p:sp>
        <p:nvSpPr>
          <p:cNvPr id="104455" name="Rectangle 7">
            <a:extLst>
              <a:ext uri="{FF2B5EF4-FFF2-40B4-BE49-F238E27FC236}">
                <a16:creationId xmlns:a16="http://schemas.microsoft.com/office/drawing/2014/main" id="{4C5BC630-09AF-4FA7-8679-455D4AA6A285}"/>
              </a:ext>
            </a:extLst>
          </p:cNvPr>
          <p:cNvSpPr>
            <a:spLocks noGrp="1" noChangeArrowheads="1"/>
          </p:cNvSpPr>
          <p:nvPr>
            <p:ph type="sldNum" sz="quarter" idx="5"/>
          </p:nvPr>
        </p:nvSpPr>
        <p:spPr bwMode="auto">
          <a:xfrm>
            <a:off x="3810000" y="9372600"/>
            <a:ext cx="2971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FFC5395-14B9-4C22-9282-55E61EC16FD2}" type="slidenum">
              <a:rPr lang="en-US" altLang="zh-HK"/>
              <a:pPr>
                <a:defRPr/>
              </a:pPr>
              <a:t>‹#›</a:t>
            </a:fld>
            <a:endParaRPr lang="en-US" altLang="zh-HK"/>
          </a:p>
        </p:txBody>
      </p:sp>
    </p:spTree>
    <p:extLst>
      <p:ext uri="{BB962C8B-B14F-4D97-AF65-F5344CB8AC3E}">
        <p14:creationId xmlns:p14="http://schemas.microsoft.com/office/powerpoint/2010/main" val="2177393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332C5EC-90C9-44C8-AEF0-26BF7DE44B6D}"/>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510FB68-6483-4ADE-9418-3729C45929F0}" type="slidenum">
              <a:rPr lang="en-US" altLang="zh-HK" smtClean="0">
                <a:solidFill>
                  <a:schemeClr val="accent2"/>
                </a:solidFill>
              </a:rPr>
              <a:pPr>
                <a:spcBef>
                  <a:spcPct val="0"/>
                </a:spcBef>
              </a:pPr>
              <a:t>1</a:t>
            </a:fld>
            <a:endParaRPr lang="en-US" altLang="zh-HK">
              <a:solidFill>
                <a:schemeClr val="accent2"/>
              </a:solidFill>
            </a:endParaRPr>
          </a:p>
        </p:txBody>
      </p:sp>
      <p:sp>
        <p:nvSpPr>
          <p:cNvPr id="5123" name="Rectangle 2">
            <a:extLst>
              <a:ext uri="{FF2B5EF4-FFF2-40B4-BE49-F238E27FC236}">
                <a16:creationId xmlns:a16="http://schemas.microsoft.com/office/drawing/2014/main" id="{19E469A0-FAD3-4C8F-9DF6-DCD2DD67F3A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40E726B5-EEB2-4181-8000-D6200C364F75}"/>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453447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2BD55E1-6E0F-4127-BD25-951856C00691}"/>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428F183-BDE5-46A0-AB1D-8C3A4E9B9C09}" type="slidenum">
              <a:rPr lang="en-US" altLang="zh-HK" smtClean="0">
                <a:solidFill>
                  <a:schemeClr val="accent2"/>
                </a:solidFill>
              </a:rPr>
              <a:pPr>
                <a:spcBef>
                  <a:spcPct val="0"/>
                </a:spcBef>
              </a:pPr>
              <a:t>11</a:t>
            </a:fld>
            <a:endParaRPr lang="en-US" altLang="zh-HK">
              <a:solidFill>
                <a:schemeClr val="accent2"/>
              </a:solidFill>
            </a:endParaRPr>
          </a:p>
        </p:txBody>
      </p:sp>
      <p:sp>
        <p:nvSpPr>
          <p:cNvPr id="21507" name="Rectangle 2">
            <a:extLst>
              <a:ext uri="{FF2B5EF4-FFF2-40B4-BE49-F238E27FC236}">
                <a16:creationId xmlns:a16="http://schemas.microsoft.com/office/drawing/2014/main" id="{471FC642-EBBD-4A7F-9EBC-A46A821F320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7FEC8267-1361-4BB6-A527-ADBEE98CBA76}"/>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870897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338AEE3-3E1A-4533-B475-B7CAF97803E9}"/>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18B885E3-D804-4D77-ABC1-5EF822D4695F}" type="slidenum">
              <a:rPr lang="en-US" altLang="zh-HK" smtClean="0">
                <a:solidFill>
                  <a:schemeClr val="accent2"/>
                </a:solidFill>
              </a:rPr>
              <a:pPr>
                <a:spcBef>
                  <a:spcPct val="0"/>
                </a:spcBef>
              </a:pPr>
              <a:t>12</a:t>
            </a:fld>
            <a:endParaRPr lang="en-US" altLang="zh-HK">
              <a:solidFill>
                <a:schemeClr val="accent2"/>
              </a:solidFill>
            </a:endParaRPr>
          </a:p>
        </p:txBody>
      </p:sp>
      <p:sp>
        <p:nvSpPr>
          <p:cNvPr id="25603" name="Rectangle 2">
            <a:extLst>
              <a:ext uri="{FF2B5EF4-FFF2-40B4-BE49-F238E27FC236}">
                <a16:creationId xmlns:a16="http://schemas.microsoft.com/office/drawing/2014/main" id="{B989C498-76C4-4DAE-99C3-64DD4738FFA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5CE2E53-FF7A-4597-A141-CB284F7CD333}"/>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219744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2673829-2534-4008-80AF-634ECF63B2EE}"/>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17934451-C9C4-4E18-817C-6ADCA9DAD05E}" type="slidenum">
              <a:rPr lang="en-US" altLang="zh-HK" smtClean="0">
                <a:solidFill>
                  <a:schemeClr val="accent2"/>
                </a:solidFill>
              </a:rPr>
              <a:pPr>
                <a:spcBef>
                  <a:spcPct val="0"/>
                </a:spcBef>
              </a:pPr>
              <a:t>13</a:t>
            </a:fld>
            <a:endParaRPr lang="en-US" altLang="zh-HK">
              <a:solidFill>
                <a:schemeClr val="accent2"/>
              </a:solidFill>
            </a:endParaRPr>
          </a:p>
        </p:txBody>
      </p:sp>
      <p:sp>
        <p:nvSpPr>
          <p:cNvPr id="27651" name="Rectangle 2">
            <a:extLst>
              <a:ext uri="{FF2B5EF4-FFF2-40B4-BE49-F238E27FC236}">
                <a16:creationId xmlns:a16="http://schemas.microsoft.com/office/drawing/2014/main" id="{8D740FE1-D304-489C-A294-DADE6197FDC0}"/>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3DEE880B-9BB5-4078-9AD6-4FEA02CF6A84}"/>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3842680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5EB7C7E-5F83-4F41-8334-DED51BA59C3E}"/>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7E92060-5168-466D-A30C-FE7DBE2B3BD2}" type="slidenum">
              <a:rPr lang="en-US" altLang="zh-HK" smtClean="0">
                <a:solidFill>
                  <a:schemeClr val="accent2"/>
                </a:solidFill>
              </a:rPr>
              <a:pPr>
                <a:spcBef>
                  <a:spcPct val="0"/>
                </a:spcBef>
              </a:pPr>
              <a:t>14</a:t>
            </a:fld>
            <a:endParaRPr lang="en-US" altLang="zh-HK">
              <a:solidFill>
                <a:schemeClr val="accent2"/>
              </a:solidFill>
            </a:endParaRPr>
          </a:p>
        </p:txBody>
      </p:sp>
      <p:sp>
        <p:nvSpPr>
          <p:cNvPr id="29699" name="Rectangle 2">
            <a:extLst>
              <a:ext uri="{FF2B5EF4-FFF2-40B4-BE49-F238E27FC236}">
                <a16:creationId xmlns:a16="http://schemas.microsoft.com/office/drawing/2014/main" id="{9242FF83-B8C5-4FAA-B4A2-DFC22AF01354}"/>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7F409A9A-1A57-44D0-8C10-18CA5EEA22F8}"/>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225114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3597B4B-900D-49B6-8DFD-198EFABC9647}"/>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7B4058F-B185-4590-B580-AB8400444AE0}" type="slidenum">
              <a:rPr lang="en-US" altLang="zh-HK" smtClean="0">
                <a:solidFill>
                  <a:schemeClr val="accent2"/>
                </a:solidFill>
              </a:rPr>
              <a:pPr>
                <a:spcBef>
                  <a:spcPct val="0"/>
                </a:spcBef>
              </a:pPr>
              <a:t>15</a:t>
            </a:fld>
            <a:endParaRPr lang="en-US" altLang="zh-HK">
              <a:solidFill>
                <a:schemeClr val="accent2"/>
              </a:solidFill>
            </a:endParaRPr>
          </a:p>
        </p:txBody>
      </p:sp>
      <p:sp>
        <p:nvSpPr>
          <p:cNvPr id="31747" name="Rectangle 2">
            <a:extLst>
              <a:ext uri="{FF2B5EF4-FFF2-40B4-BE49-F238E27FC236}">
                <a16:creationId xmlns:a16="http://schemas.microsoft.com/office/drawing/2014/main" id="{46B6EAFD-C564-4146-8D94-367205D60E56}"/>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3B275F8-2CE0-454D-B2AD-DDCB0EA81281}"/>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150450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4A1FDE0-9686-4751-A2D1-18F4D96BF0C2}"/>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882466F8-6B78-42A2-A660-476CED12FF80}" type="slidenum">
              <a:rPr lang="en-US" altLang="zh-HK" smtClean="0">
                <a:solidFill>
                  <a:schemeClr val="accent2"/>
                </a:solidFill>
              </a:rPr>
              <a:pPr>
                <a:spcBef>
                  <a:spcPct val="0"/>
                </a:spcBef>
              </a:pPr>
              <a:t>16</a:t>
            </a:fld>
            <a:endParaRPr lang="en-US" altLang="zh-HK">
              <a:solidFill>
                <a:schemeClr val="accent2"/>
              </a:solidFill>
            </a:endParaRPr>
          </a:p>
        </p:txBody>
      </p:sp>
      <p:sp>
        <p:nvSpPr>
          <p:cNvPr id="33795" name="Rectangle 2">
            <a:extLst>
              <a:ext uri="{FF2B5EF4-FFF2-40B4-BE49-F238E27FC236}">
                <a16:creationId xmlns:a16="http://schemas.microsoft.com/office/drawing/2014/main" id="{D90E8394-AFB5-4D68-9834-394FC551594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F581CCD-C6B1-4868-A18E-7F4A57253411}"/>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591290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028CE6D-8E2C-470C-9B03-C9EC73764E9A}"/>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7E74734-72D5-46EC-885A-913B6C5CBD68}" type="slidenum">
              <a:rPr lang="en-US" altLang="zh-HK" smtClean="0">
                <a:solidFill>
                  <a:schemeClr val="accent2"/>
                </a:solidFill>
              </a:rPr>
              <a:pPr>
                <a:spcBef>
                  <a:spcPct val="0"/>
                </a:spcBef>
              </a:pPr>
              <a:t>17</a:t>
            </a:fld>
            <a:endParaRPr lang="en-US" altLang="zh-HK">
              <a:solidFill>
                <a:schemeClr val="accent2"/>
              </a:solidFill>
            </a:endParaRPr>
          </a:p>
        </p:txBody>
      </p:sp>
      <p:sp>
        <p:nvSpPr>
          <p:cNvPr id="39939" name="Rectangle 2">
            <a:extLst>
              <a:ext uri="{FF2B5EF4-FFF2-40B4-BE49-F238E27FC236}">
                <a16:creationId xmlns:a16="http://schemas.microsoft.com/office/drawing/2014/main" id="{10C6319B-CA4B-41D6-A134-C3042A7B5795}"/>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6FEF50B8-A358-4ECC-8C9F-0E37D8B476E0}"/>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896229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B0BCC2C-6EB5-45DF-AC85-90CB3A3E9DE8}"/>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C64AFBD-2067-497F-BA02-BE823A7EE699}" type="slidenum">
              <a:rPr lang="en-US" altLang="zh-HK" smtClean="0">
                <a:solidFill>
                  <a:schemeClr val="accent2"/>
                </a:solidFill>
              </a:rPr>
              <a:pPr>
                <a:spcBef>
                  <a:spcPct val="0"/>
                </a:spcBef>
              </a:pPr>
              <a:t>18</a:t>
            </a:fld>
            <a:endParaRPr lang="en-US" altLang="zh-HK">
              <a:solidFill>
                <a:schemeClr val="accent2"/>
              </a:solidFill>
            </a:endParaRPr>
          </a:p>
        </p:txBody>
      </p:sp>
      <p:sp>
        <p:nvSpPr>
          <p:cNvPr id="41987" name="Rectangle 2">
            <a:extLst>
              <a:ext uri="{FF2B5EF4-FFF2-40B4-BE49-F238E27FC236}">
                <a16:creationId xmlns:a16="http://schemas.microsoft.com/office/drawing/2014/main" id="{EEDA0518-B4C1-469D-9CD6-8DD8B597AE1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2B05ECF-14F6-4794-BA96-86168F0C7E2D}"/>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432594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B795EFB6-1868-4F1C-929D-F37F0A1A7A72}"/>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C5A10CE-F85E-4F5B-9F8D-03FE08DD0797}" type="slidenum">
              <a:rPr lang="en-US" altLang="zh-HK" smtClean="0">
                <a:solidFill>
                  <a:schemeClr val="accent2"/>
                </a:solidFill>
              </a:rPr>
              <a:pPr>
                <a:spcBef>
                  <a:spcPct val="0"/>
                </a:spcBef>
              </a:pPr>
              <a:t>19</a:t>
            </a:fld>
            <a:endParaRPr lang="en-US" altLang="zh-HK">
              <a:solidFill>
                <a:schemeClr val="accent2"/>
              </a:solidFill>
            </a:endParaRPr>
          </a:p>
        </p:txBody>
      </p:sp>
      <p:sp>
        <p:nvSpPr>
          <p:cNvPr id="46083" name="Rectangle 2">
            <a:extLst>
              <a:ext uri="{FF2B5EF4-FFF2-40B4-BE49-F238E27FC236}">
                <a16:creationId xmlns:a16="http://schemas.microsoft.com/office/drawing/2014/main" id="{B78F8281-70E9-4C11-ADA4-40CC58B53A5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7378DE74-082E-4007-B5CB-CC36182C0ECD}"/>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948907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23E4EF3-3B88-42B3-B5A2-F1EFD98389BA}"/>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B9F03445-BE8A-4FA4-AB36-0BA36CC2ECC1}" type="slidenum">
              <a:rPr lang="en-US" altLang="zh-HK" smtClean="0">
                <a:solidFill>
                  <a:schemeClr val="accent2"/>
                </a:solidFill>
              </a:rPr>
              <a:pPr>
                <a:spcBef>
                  <a:spcPct val="0"/>
                </a:spcBef>
              </a:pPr>
              <a:t>20</a:t>
            </a:fld>
            <a:endParaRPr lang="en-US" altLang="zh-HK">
              <a:solidFill>
                <a:schemeClr val="accent2"/>
              </a:solidFill>
            </a:endParaRPr>
          </a:p>
        </p:txBody>
      </p:sp>
      <p:sp>
        <p:nvSpPr>
          <p:cNvPr id="48131" name="Rectangle 2">
            <a:extLst>
              <a:ext uri="{FF2B5EF4-FFF2-40B4-BE49-F238E27FC236}">
                <a16:creationId xmlns:a16="http://schemas.microsoft.com/office/drawing/2014/main" id="{DDB3D579-EE69-4B02-8D35-4BA0F5E61FEE}"/>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EBB90108-AFB4-4DA8-8402-4A0DB73ED3A8}"/>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51891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92BC6B7-8A32-465F-B2F6-22849EF16DB4}"/>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FBBEE5A-0863-49AA-89F5-56460A5A3C69}" type="slidenum">
              <a:rPr lang="en-US" altLang="zh-HK" smtClean="0">
                <a:solidFill>
                  <a:schemeClr val="accent2"/>
                </a:solidFill>
              </a:rPr>
              <a:pPr>
                <a:spcBef>
                  <a:spcPct val="0"/>
                </a:spcBef>
              </a:pPr>
              <a:t>2</a:t>
            </a:fld>
            <a:endParaRPr lang="en-US" altLang="zh-HK">
              <a:solidFill>
                <a:schemeClr val="accent2"/>
              </a:solidFill>
            </a:endParaRPr>
          </a:p>
        </p:txBody>
      </p:sp>
      <p:sp>
        <p:nvSpPr>
          <p:cNvPr id="7171" name="Rectangle 2">
            <a:extLst>
              <a:ext uri="{FF2B5EF4-FFF2-40B4-BE49-F238E27FC236}">
                <a16:creationId xmlns:a16="http://schemas.microsoft.com/office/drawing/2014/main" id="{6BCAEDCB-219F-4A4A-B0E9-6F011B89AFFB}"/>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2E50495-443D-4837-A7B9-8A6AB322698B}"/>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317710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8AA2953-3724-4935-B722-FFFB1A8DE788}"/>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8B0626D-639A-46DD-AD8B-8C39333583D4}" type="slidenum">
              <a:rPr lang="en-US" altLang="zh-HK" smtClean="0">
                <a:solidFill>
                  <a:schemeClr val="accent2"/>
                </a:solidFill>
              </a:rPr>
              <a:pPr>
                <a:spcBef>
                  <a:spcPct val="0"/>
                </a:spcBef>
              </a:pPr>
              <a:t>21</a:t>
            </a:fld>
            <a:endParaRPr lang="en-US" altLang="zh-HK">
              <a:solidFill>
                <a:schemeClr val="accent2"/>
              </a:solidFill>
            </a:endParaRPr>
          </a:p>
        </p:txBody>
      </p:sp>
      <p:sp>
        <p:nvSpPr>
          <p:cNvPr id="50179" name="Rectangle 2">
            <a:extLst>
              <a:ext uri="{FF2B5EF4-FFF2-40B4-BE49-F238E27FC236}">
                <a16:creationId xmlns:a16="http://schemas.microsoft.com/office/drawing/2014/main" id="{95469D95-C9CA-4177-B2B1-535705D9112F}"/>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CF5B6E09-F20C-4149-9721-643B1BDD4AE5}"/>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231651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ED82EFA-1AD1-4878-BCDD-A8959E945995}"/>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19E0F8E1-7532-43D3-BB2E-2F1F789CCDE2}" type="slidenum">
              <a:rPr lang="en-US" altLang="zh-HK" smtClean="0">
                <a:solidFill>
                  <a:schemeClr val="accent2"/>
                </a:solidFill>
              </a:rPr>
              <a:pPr>
                <a:spcBef>
                  <a:spcPct val="0"/>
                </a:spcBef>
              </a:pPr>
              <a:t>22</a:t>
            </a:fld>
            <a:endParaRPr lang="en-US" altLang="zh-HK">
              <a:solidFill>
                <a:schemeClr val="accent2"/>
              </a:solidFill>
            </a:endParaRPr>
          </a:p>
        </p:txBody>
      </p:sp>
      <p:sp>
        <p:nvSpPr>
          <p:cNvPr id="52227" name="Rectangle 2">
            <a:extLst>
              <a:ext uri="{FF2B5EF4-FFF2-40B4-BE49-F238E27FC236}">
                <a16:creationId xmlns:a16="http://schemas.microsoft.com/office/drawing/2014/main" id="{1B4BEF41-C7C9-4055-BE0F-89B6265CDA3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E30D39E-4456-483D-B75D-219A67AD8AB6}"/>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319215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0197D12-447B-43ED-B8E1-5D4165C2CA24}"/>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9213440-AC6E-44D3-A725-86F1CD4CE88B}" type="slidenum">
              <a:rPr lang="en-US" altLang="zh-HK" smtClean="0">
                <a:solidFill>
                  <a:schemeClr val="accent2"/>
                </a:solidFill>
              </a:rPr>
              <a:pPr>
                <a:spcBef>
                  <a:spcPct val="0"/>
                </a:spcBef>
              </a:pPr>
              <a:t>23</a:t>
            </a:fld>
            <a:endParaRPr lang="en-US" altLang="zh-HK">
              <a:solidFill>
                <a:schemeClr val="accent2"/>
              </a:solidFill>
            </a:endParaRPr>
          </a:p>
        </p:txBody>
      </p:sp>
      <p:sp>
        <p:nvSpPr>
          <p:cNvPr id="54275" name="Rectangle 2">
            <a:extLst>
              <a:ext uri="{FF2B5EF4-FFF2-40B4-BE49-F238E27FC236}">
                <a16:creationId xmlns:a16="http://schemas.microsoft.com/office/drawing/2014/main" id="{A69C7E09-855D-417F-91F3-8C61E9941E6B}"/>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69EC1E47-F9B9-43DA-B865-1C30A0A1841B}"/>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787982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DD3A31A-2159-4412-BF8E-14A05AE17E9A}"/>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F710671-A659-468D-AC90-BC6CCCCB7119}" type="slidenum">
              <a:rPr lang="en-US" altLang="zh-HK" smtClean="0">
                <a:solidFill>
                  <a:schemeClr val="accent2"/>
                </a:solidFill>
              </a:rPr>
              <a:pPr>
                <a:spcBef>
                  <a:spcPct val="0"/>
                </a:spcBef>
              </a:pPr>
              <a:t>24</a:t>
            </a:fld>
            <a:endParaRPr lang="en-US" altLang="zh-HK">
              <a:solidFill>
                <a:schemeClr val="accent2"/>
              </a:solidFill>
            </a:endParaRPr>
          </a:p>
        </p:txBody>
      </p:sp>
      <p:sp>
        <p:nvSpPr>
          <p:cNvPr id="56323" name="Rectangle 2">
            <a:extLst>
              <a:ext uri="{FF2B5EF4-FFF2-40B4-BE49-F238E27FC236}">
                <a16:creationId xmlns:a16="http://schemas.microsoft.com/office/drawing/2014/main" id="{BCA74005-0C0F-414C-9EEA-428F70EF834C}"/>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677E2A82-5429-4B58-BB07-694E30084082}"/>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1628076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072FD53-B4E8-47B9-9E33-AFCE5E6293F1}"/>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5A38562-B66E-4F2F-BDA0-925B07D52E49}" type="slidenum">
              <a:rPr lang="en-US" altLang="zh-HK" smtClean="0">
                <a:solidFill>
                  <a:schemeClr val="accent2"/>
                </a:solidFill>
              </a:rPr>
              <a:pPr>
                <a:spcBef>
                  <a:spcPct val="0"/>
                </a:spcBef>
              </a:pPr>
              <a:t>25</a:t>
            </a:fld>
            <a:endParaRPr lang="en-US" altLang="zh-HK">
              <a:solidFill>
                <a:schemeClr val="accent2"/>
              </a:solidFill>
            </a:endParaRPr>
          </a:p>
        </p:txBody>
      </p:sp>
      <p:sp>
        <p:nvSpPr>
          <p:cNvPr id="62467" name="Rectangle 2">
            <a:extLst>
              <a:ext uri="{FF2B5EF4-FFF2-40B4-BE49-F238E27FC236}">
                <a16:creationId xmlns:a16="http://schemas.microsoft.com/office/drawing/2014/main" id="{5D7FA4F4-777D-4364-87CE-DFA64DD9A820}"/>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8EC70A11-7228-4B2B-98B8-C153A6125A9A}"/>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1214522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59A47E8-4D63-4B10-9244-9FEFBBFF7409}"/>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7DFC220-9A7E-40EF-A9BF-77C5182F03D4}" type="slidenum">
              <a:rPr lang="en-US" altLang="zh-HK" smtClean="0">
                <a:solidFill>
                  <a:schemeClr val="accent2"/>
                </a:solidFill>
              </a:rPr>
              <a:pPr>
                <a:spcBef>
                  <a:spcPct val="0"/>
                </a:spcBef>
              </a:pPr>
              <a:t>26</a:t>
            </a:fld>
            <a:endParaRPr lang="en-US" altLang="zh-HK">
              <a:solidFill>
                <a:schemeClr val="accent2"/>
              </a:solidFill>
            </a:endParaRPr>
          </a:p>
        </p:txBody>
      </p:sp>
      <p:sp>
        <p:nvSpPr>
          <p:cNvPr id="64515" name="Rectangle 2">
            <a:extLst>
              <a:ext uri="{FF2B5EF4-FFF2-40B4-BE49-F238E27FC236}">
                <a16:creationId xmlns:a16="http://schemas.microsoft.com/office/drawing/2014/main" id="{221F153C-3C17-4C07-B0D8-E0AAA1630AD2}"/>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194D053-88F7-4FBC-9E53-6FDA04F4737A}"/>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80267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0A5AF8F-3D23-4A35-8A85-471AC4B31B1D}"/>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A1FEA15-DD0B-4E89-91E7-0BCA66E88E6D}" type="slidenum">
              <a:rPr lang="en-US" altLang="zh-HK" smtClean="0">
                <a:solidFill>
                  <a:schemeClr val="accent2"/>
                </a:solidFill>
              </a:rPr>
              <a:pPr>
                <a:spcBef>
                  <a:spcPct val="0"/>
                </a:spcBef>
              </a:pPr>
              <a:t>27</a:t>
            </a:fld>
            <a:endParaRPr lang="en-US" altLang="zh-HK">
              <a:solidFill>
                <a:schemeClr val="accent2"/>
              </a:solidFill>
            </a:endParaRPr>
          </a:p>
        </p:txBody>
      </p:sp>
      <p:sp>
        <p:nvSpPr>
          <p:cNvPr id="66563" name="Rectangle 2">
            <a:extLst>
              <a:ext uri="{FF2B5EF4-FFF2-40B4-BE49-F238E27FC236}">
                <a16:creationId xmlns:a16="http://schemas.microsoft.com/office/drawing/2014/main" id="{8A7F900A-5F5F-4E06-9B2A-A784382AFB6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587E868-02CE-4757-AFD3-BEAA94D11528}"/>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18418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3C3D453-C48B-4ED3-8939-543C4D303FEE}"/>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8EC9256-7FEA-4B9F-9A6C-46A4334C07D5}" type="slidenum">
              <a:rPr lang="en-US" altLang="zh-HK" smtClean="0">
                <a:solidFill>
                  <a:schemeClr val="accent2"/>
                </a:solidFill>
              </a:rPr>
              <a:pPr>
                <a:spcBef>
                  <a:spcPct val="0"/>
                </a:spcBef>
              </a:pPr>
              <a:t>3</a:t>
            </a:fld>
            <a:endParaRPr lang="en-US" altLang="zh-HK">
              <a:solidFill>
                <a:schemeClr val="accent2"/>
              </a:solidFill>
            </a:endParaRPr>
          </a:p>
        </p:txBody>
      </p:sp>
      <p:sp>
        <p:nvSpPr>
          <p:cNvPr id="9219" name="Rectangle 2">
            <a:extLst>
              <a:ext uri="{FF2B5EF4-FFF2-40B4-BE49-F238E27FC236}">
                <a16:creationId xmlns:a16="http://schemas.microsoft.com/office/drawing/2014/main" id="{8918D2B2-F8E9-4CCD-A62D-2AA93D10F340}"/>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0BABB0F-4432-47DE-8A44-C0B17645ACAB}"/>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410271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6216A98-788C-4FC4-9780-AB35CD027601}"/>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DC0D346-4495-4836-B719-3A3D6B2C6D7C}" type="slidenum">
              <a:rPr lang="en-US" altLang="zh-HK" smtClean="0">
                <a:solidFill>
                  <a:schemeClr val="accent2"/>
                </a:solidFill>
              </a:rPr>
              <a:pPr>
                <a:spcBef>
                  <a:spcPct val="0"/>
                </a:spcBef>
              </a:pPr>
              <a:t>4</a:t>
            </a:fld>
            <a:endParaRPr lang="en-US" altLang="zh-HK">
              <a:solidFill>
                <a:schemeClr val="accent2"/>
              </a:solidFill>
            </a:endParaRPr>
          </a:p>
        </p:txBody>
      </p:sp>
      <p:sp>
        <p:nvSpPr>
          <p:cNvPr id="11267" name="Rectangle 2">
            <a:extLst>
              <a:ext uri="{FF2B5EF4-FFF2-40B4-BE49-F238E27FC236}">
                <a16:creationId xmlns:a16="http://schemas.microsoft.com/office/drawing/2014/main" id="{08938821-3863-4BA6-B551-48DD4B21585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59C0ADDB-725F-400B-AEF2-7A7816B3A9CD}"/>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87010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6302008B-B7F5-423C-9C1B-6D1C1C1C6FA5}"/>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B04488E-4539-4DE4-8267-50889CDDB92F}" type="slidenum">
              <a:rPr lang="en-US" altLang="zh-HK" smtClean="0">
                <a:solidFill>
                  <a:schemeClr val="accent2"/>
                </a:solidFill>
              </a:rPr>
              <a:pPr>
                <a:spcBef>
                  <a:spcPct val="0"/>
                </a:spcBef>
              </a:pPr>
              <a:t>5</a:t>
            </a:fld>
            <a:endParaRPr lang="en-US" altLang="zh-HK">
              <a:solidFill>
                <a:schemeClr val="accent2"/>
              </a:solidFill>
            </a:endParaRPr>
          </a:p>
        </p:txBody>
      </p:sp>
      <p:sp>
        <p:nvSpPr>
          <p:cNvPr id="13315" name="Rectangle 2">
            <a:extLst>
              <a:ext uri="{FF2B5EF4-FFF2-40B4-BE49-F238E27FC236}">
                <a16:creationId xmlns:a16="http://schemas.microsoft.com/office/drawing/2014/main" id="{4052A0B8-9427-451B-A94C-AB69A047BDFE}"/>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A9FDD0F-2783-4825-A862-B54879486530}"/>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3292941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6302008B-B7F5-423C-9C1B-6D1C1C1C6FA5}"/>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B04488E-4539-4DE4-8267-50889CDDB92F}" type="slidenum">
              <a:rPr lang="en-US" altLang="zh-HK" smtClean="0">
                <a:solidFill>
                  <a:schemeClr val="accent2"/>
                </a:solidFill>
              </a:rPr>
              <a:pPr>
                <a:spcBef>
                  <a:spcPct val="0"/>
                </a:spcBef>
              </a:pPr>
              <a:t>6</a:t>
            </a:fld>
            <a:endParaRPr lang="en-US" altLang="zh-HK">
              <a:solidFill>
                <a:schemeClr val="accent2"/>
              </a:solidFill>
            </a:endParaRPr>
          </a:p>
        </p:txBody>
      </p:sp>
      <p:sp>
        <p:nvSpPr>
          <p:cNvPr id="13315" name="Rectangle 2">
            <a:extLst>
              <a:ext uri="{FF2B5EF4-FFF2-40B4-BE49-F238E27FC236}">
                <a16:creationId xmlns:a16="http://schemas.microsoft.com/office/drawing/2014/main" id="{4052A0B8-9427-451B-A94C-AB69A047BDFE}"/>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A9FDD0F-2783-4825-A862-B54879486530}"/>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4115590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5CAF284-36C8-4D30-BE32-2EC20C0784D4}"/>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C608942-CDF7-4253-91A7-933A8CDE76E2}" type="slidenum">
              <a:rPr lang="en-US" altLang="zh-HK" smtClean="0">
                <a:solidFill>
                  <a:schemeClr val="accent2"/>
                </a:solidFill>
              </a:rPr>
              <a:pPr>
                <a:spcBef>
                  <a:spcPct val="0"/>
                </a:spcBef>
              </a:pPr>
              <a:t>8</a:t>
            </a:fld>
            <a:endParaRPr lang="en-US" altLang="zh-HK">
              <a:solidFill>
                <a:schemeClr val="accent2"/>
              </a:solidFill>
            </a:endParaRPr>
          </a:p>
        </p:txBody>
      </p:sp>
      <p:sp>
        <p:nvSpPr>
          <p:cNvPr id="15363" name="Rectangle 2">
            <a:extLst>
              <a:ext uri="{FF2B5EF4-FFF2-40B4-BE49-F238E27FC236}">
                <a16:creationId xmlns:a16="http://schemas.microsoft.com/office/drawing/2014/main" id="{9B038FB4-C121-430A-B90C-7BC48FD6066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C1BC54B-1A7C-4FD7-8C11-A58E8E6027BF}"/>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384223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B918088-8F4C-4E8D-A2F4-B5219336280D}"/>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954AFD48-341C-45CB-9BDF-F5826FCC9BBB}" type="slidenum">
              <a:rPr lang="en-US" altLang="zh-HK" smtClean="0">
                <a:solidFill>
                  <a:schemeClr val="accent2"/>
                </a:solidFill>
              </a:rPr>
              <a:pPr>
                <a:spcBef>
                  <a:spcPct val="0"/>
                </a:spcBef>
              </a:pPr>
              <a:t>9</a:t>
            </a:fld>
            <a:endParaRPr lang="en-US" altLang="zh-HK">
              <a:solidFill>
                <a:schemeClr val="accent2"/>
              </a:solidFill>
            </a:endParaRPr>
          </a:p>
        </p:txBody>
      </p:sp>
      <p:sp>
        <p:nvSpPr>
          <p:cNvPr id="17411" name="Rectangle 2">
            <a:extLst>
              <a:ext uri="{FF2B5EF4-FFF2-40B4-BE49-F238E27FC236}">
                <a16:creationId xmlns:a16="http://schemas.microsoft.com/office/drawing/2014/main" id="{8F55593E-7890-4275-9467-5A3F3610729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7B39708-66A5-4B45-9652-FDF0BED30B27}"/>
              </a:ext>
            </a:extLst>
          </p:cNvPr>
          <p:cNvSpPr>
            <a:spLocks noGrp="1" noChangeArrowheads="1"/>
          </p:cNvSpPr>
          <p:nvPr>
            <p:ph type="body" idx="1"/>
          </p:nvPr>
        </p:nvSpPr>
        <p:spPr>
          <a:noFill/>
        </p:spPr>
        <p:txBody>
          <a:bodyPr/>
          <a:lstStyle/>
          <a:p>
            <a:pPr eaLnBrk="1" hangingPunct="1"/>
            <a:r>
              <a:rPr lang="en-US" altLang="zh-HK"/>
              <a:t>To search for “information retrieval”, you must start with the first character, I.e., you can search ‘i’, ‘info’, ‘information’, etc., but you cannot just search ‘retrieval’. Easy to implement, because the system only needs to maintain a list of sorted course titles.</a:t>
            </a:r>
          </a:p>
          <a:p>
            <a:pPr eaLnBrk="1" hangingPunct="1"/>
            <a:endParaRPr lang="en-US" altLang="zh-HK"/>
          </a:p>
          <a:p>
            <a:pPr eaLnBrk="1" hangingPunct="1"/>
            <a:r>
              <a:rPr lang="en-US" altLang="zh-HK"/>
              <a:t>Answerbook: searches keywords withink title (and perhaps abstract too), but no full-text search</a:t>
            </a:r>
          </a:p>
          <a:p>
            <a:pPr eaLnBrk="1" hangingPunct="1"/>
            <a:endParaRPr lang="en-US" altLang="zh-HK"/>
          </a:p>
          <a:p>
            <a:pPr eaLnBrk="1" hangingPunct="1"/>
            <a:r>
              <a:rPr lang="en-US" altLang="zh-HK"/>
              <a:t>Search sophication, search scope, etc., affect the cost of implementation</a:t>
            </a:r>
          </a:p>
        </p:txBody>
      </p:sp>
    </p:spTree>
    <p:extLst>
      <p:ext uri="{BB962C8B-B14F-4D97-AF65-F5344CB8AC3E}">
        <p14:creationId xmlns:p14="http://schemas.microsoft.com/office/powerpoint/2010/main" val="3941938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757B477-FA06-411F-9FEA-5630DDAB02A5}"/>
              </a:ext>
            </a:extLst>
          </p:cNvPr>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AC9612B-1D23-406A-9DBB-3ABAF45C26A5}" type="slidenum">
              <a:rPr lang="en-US" altLang="zh-HK" smtClean="0">
                <a:solidFill>
                  <a:schemeClr val="accent2"/>
                </a:solidFill>
              </a:rPr>
              <a:pPr>
                <a:spcBef>
                  <a:spcPct val="0"/>
                </a:spcBef>
              </a:pPr>
              <a:t>10</a:t>
            </a:fld>
            <a:endParaRPr lang="en-US" altLang="zh-HK">
              <a:solidFill>
                <a:schemeClr val="accent2"/>
              </a:solidFill>
            </a:endParaRPr>
          </a:p>
        </p:txBody>
      </p:sp>
      <p:sp>
        <p:nvSpPr>
          <p:cNvPr id="19459" name="Rectangle 2">
            <a:extLst>
              <a:ext uri="{FF2B5EF4-FFF2-40B4-BE49-F238E27FC236}">
                <a16:creationId xmlns:a16="http://schemas.microsoft.com/office/drawing/2014/main" id="{32ED9F25-2540-4C75-B394-B29954BCEA2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E81C70A9-0D4D-450B-AA02-C0AF0C8FE722}"/>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99413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HK"/>
              <a:t>Click to edit Master title style</a:t>
            </a:r>
            <a:endParaRPr lang="zh-HK"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HK"/>
              <a:t>Click to edit Master subtitle style</a:t>
            </a:r>
            <a:endParaRPr lang="zh-HK" altLang="en-US"/>
          </a:p>
        </p:txBody>
      </p:sp>
      <p:sp>
        <p:nvSpPr>
          <p:cNvPr id="4" name="Rectangle 9">
            <a:extLst>
              <a:ext uri="{FF2B5EF4-FFF2-40B4-BE49-F238E27FC236}">
                <a16:creationId xmlns:a16="http://schemas.microsoft.com/office/drawing/2014/main" id="{5A4A0C9A-1766-469D-852C-443354235329}"/>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207342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id="{C982A6F3-67E8-4D95-8193-CC4535B6BC54}"/>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250101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altLang="zh-HK"/>
              <a:t>Click to edit Master title style</a:t>
            </a:r>
            <a:endParaRPr lang="zh-HK" alt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id="{6BC4B9E1-3F60-4CBC-B825-B591E636BED2}"/>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696185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762000"/>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685800" y="1600200"/>
            <a:ext cx="3810000" cy="43434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4648200" y="1600200"/>
            <a:ext cx="3810000" cy="43434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Rectangle 9">
            <a:extLst>
              <a:ext uri="{FF2B5EF4-FFF2-40B4-BE49-F238E27FC236}">
                <a16:creationId xmlns:a16="http://schemas.microsoft.com/office/drawing/2014/main" id="{BAC37F76-B90B-40FF-859F-F39003AFBE32}"/>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33835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id="{C5EB5506-473C-4B83-9852-329CDCD8D118}"/>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92843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HK"/>
              <a:t>Click to edit Master title style</a:t>
            </a:r>
            <a:endParaRPr lang="zh-HK"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HK"/>
              <a:t>Click to edit Master text styles</a:t>
            </a:r>
          </a:p>
        </p:txBody>
      </p:sp>
      <p:sp>
        <p:nvSpPr>
          <p:cNvPr id="4" name="Rectangle 9">
            <a:extLst>
              <a:ext uri="{FF2B5EF4-FFF2-40B4-BE49-F238E27FC236}">
                <a16:creationId xmlns:a16="http://schemas.microsoft.com/office/drawing/2014/main" id="{C83B5D08-01CC-4E51-BE8C-B6A3C134421B}"/>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206902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sz="half" idx="1"/>
          </p:nvPr>
        </p:nvSpPr>
        <p:spPr>
          <a:xfrm>
            <a:off x="685800" y="16002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4648200" y="16002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Rectangle 9">
            <a:extLst>
              <a:ext uri="{FF2B5EF4-FFF2-40B4-BE49-F238E27FC236}">
                <a16:creationId xmlns:a16="http://schemas.microsoft.com/office/drawing/2014/main" id="{5575C487-D7B4-4A45-BC40-650AE0B1A013}"/>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331503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HK"/>
              <a:t>Click to edit Master title style</a:t>
            </a:r>
            <a:endParaRPr lang="zh-HK"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Rectangle 9">
            <a:extLst>
              <a:ext uri="{FF2B5EF4-FFF2-40B4-BE49-F238E27FC236}">
                <a16:creationId xmlns:a16="http://schemas.microsoft.com/office/drawing/2014/main" id="{C66A2192-82B5-4316-A791-873603663E6F}"/>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117244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Rectangle 9">
            <a:extLst>
              <a:ext uri="{FF2B5EF4-FFF2-40B4-BE49-F238E27FC236}">
                <a16:creationId xmlns:a16="http://schemas.microsoft.com/office/drawing/2014/main" id="{08283A11-E4FB-4E92-8D93-E9D010B8B6FF}"/>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105352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CCEBD64-E391-4A79-AEC9-EAE4118245D7}"/>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353174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HK"/>
              <a:t>Click to edit Master title style</a:t>
            </a:r>
            <a:endParaRPr lang="zh-HK"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Rectangle 9">
            <a:extLst>
              <a:ext uri="{FF2B5EF4-FFF2-40B4-BE49-F238E27FC236}">
                <a16:creationId xmlns:a16="http://schemas.microsoft.com/office/drawing/2014/main" id="{9908F54A-DB04-4B95-A90F-99C62D753478}"/>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151540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HK"/>
              <a:t>Click to edit Master title style</a:t>
            </a:r>
            <a:endParaRPr lang="zh-HK"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HK"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Rectangle 9">
            <a:extLst>
              <a:ext uri="{FF2B5EF4-FFF2-40B4-BE49-F238E27FC236}">
                <a16:creationId xmlns:a16="http://schemas.microsoft.com/office/drawing/2014/main" id="{461FBC81-4200-472E-A179-61FBA229093B}"/>
              </a:ext>
            </a:extLst>
          </p:cNvPr>
          <p:cNvSpPr>
            <a:spLocks noGrp="1" noChangeArrowheads="1"/>
          </p:cNvSpPr>
          <p:nvPr>
            <p:ph type="ftr" sz="quarter" idx="10"/>
          </p:nvPr>
        </p:nvSpPr>
        <p:spPr>
          <a:ln/>
        </p:spPr>
        <p:txBody>
          <a:bodyPr/>
          <a:lstStyle>
            <a:lvl1pPr>
              <a:defRPr/>
            </a:lvl1pPr>
          </a:lstStyle>
          <a:p>
            <a:pPr>
              <a:defRPr/>
            </a:pPr>
            <a:r>
              <a:rPr lang="en-US" altLang="zh-TW"/>
              <a:t>Dik Lun LEE                     Department of Computer Science and Engineering, HKUST   Slide 1 </a:t>
            </a:r>
            <a:endParaRPr lang="en-US" altLang="zh-TW" b="0">
              <a:solidFill>
                <a:schemeClr val="tx1"/>
              </a:solidFill>
            </a:endParaRPr>
          </a:p>
        </p:txBody>
      </p:sp>
    </p:spTree>
    <p:extLst>
      <p:ext uri="{BB962C8B-B14F-4D97-AF65-F5344CB8AC3E}">
        <p14:creationId xmlns:p14="http://schemas.microsoft.com/office/powerpoint/2010/main" val="143678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081C4955-9469-4693-8235-70CB12CDF873}"/>
              </a:ext>
            </a:extLst>
          </p:cNvPr>
          <p:cNvSpPr>
            <a:spLocks noGrp="1" noChangeArrowheads="1"/>
          </p:cNvSpPr>
          <p:nvPr>
            <p:ph type="title"/>
          </p:nvPr>
        </p:nvSpPr>
        <p:spPr bwMode="auto">
          <a:xfrm>
            <a:off x="685800" y="6096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8">
            <a:extLst>
              <a:ext uri="{FF2B5EF4-FFF2-40B4-BE49-F238E27FC236}">
                <a16:creationId xmlns:a16="http://schemas.microsoft.com/office/drawing/2014/main" id="{1C4DB4F9-B8B5-4271-9924-454CCE799B05}"/>
              </a:ext>
            </a:extLst>
          </p:cNvPr>
          <p:cNvSpPr>
            <a:spLocks noGrp="1" noChangeArrowheads="1"/>
          </p:cNvSpPr>
          <p:nvPr>
            <p:ph type="body" idx="1"/>
          </p:nvPr>
        </p:nvSpPr>
        <p:spPr bwMode="auto">
          <a:xfrm>
            <a:off x="685800" y="16002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33" name="Rectangle 9">
            <a:extLst>
              <a:ext uri="{FF2B5EF4-FFF2-40B4-BE49-F238E27FC236}">
                <a16:creationId xmlns:a16="http://schemas.microsoft.com/office/drawing/2014/main" id="{2BDAB6DB-40BE-4758-9C5A-00D45FF864A8}"/>
              </a:ext>
            </a:extLst>
          </p:cNvPr>
          <p:cNvSpPr>
            <a:spLocks noGrp="1" noChangeArrowheads="1"/>
          </p:cNvSpPr>
          <p:nvPr>
            <p:ph type="ftr" sz="quarter" idx="3"/>
          </p:nvPr>
        </p:nvSpPr>
        <p:spPr bwMode="auto">
          <a:xfrm>
            <a:off x="457200" y="624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1">
                <a:solidFill>
                  <a:schemeClr val="accent2"/>
                </a:solidFill>
              </a:defRPr>
            </a:lvl1pPr>
          </a:lstStyle>
          <a:p>
            <a:pPr>
              <a:defRPr/>
            </a:pPr>
            <a:r>
              <a:rPr lang="en-US" altLang="zh-TW"/>
              <a:t>Dik Lun LEE                     Department of Computer Science and Engineering, HKUST   Slide 1 </a:t>
            </a:r>
            <a:endParaRPr lang="en-US" altLang="zh-TW"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itchFamily="18" charset="0"/>
          <a:ea typeface="新細明體" pitchFamily="18" charset="-120"/>
        </a:defRPr>
      </a:lvl2pPr>
      <a:lvl3pPr algn="ctr" rtl="0" eaLnBrk="0" fontAlgn="base" hangingPunct="0">
        <a:spcBef>
          <a:spcPct val="0"/>
        </a:spcBef>
        <a:spcAft>
          <a:spcPct val="0"/>
        </a:spcAft>
        <a:defRPr kumimoji="1" sz="3200">
          <a:solidFill>
            <a:schemeClr val="tx2"/>
          </a:solidFill>
          <a:latin typeface="Times New Roman" pitchFamily="18" charset="0"/>
          <a:ea typeface="新細明體" pitchFamily="18" charset="-120"/>
        </a:defRPr>
      </a:lvl3pPr>
      <a:lvl4pPr algn="ctr" rtl="0" eaLnBrk="0" fontAlgn="base" hangingPunct="0">
        <a:spcBef>
          <a:spcPct val="0"/>
        </a:spcBef>
        <a:spcAft>
          <a:spcPct val="0"/>
        </a:spcAft>
        <a:defRPr kumimoji="1" sz="3200">
          <a:solidFill>
            <a:schemeClr val="tx2"/>
          </a:solidFill>
          <a:latin typeface="Times New Roman" pitchFamily="18" charset="0"/>
          <a:ea typeface="新細明體" pitchFamily="18" charset="-120"/>
        </a:defRPr>
      </a:lvl4pPr>
      <a:lvl5pPr algn="ctr" rtl="0" eaLnBrk="0" fontAlgn="base" hangingPunct="0">
        <a:spcBef>
          <a:spcPct val="0"/>
        </a:spcBef>
        <a:spcAft>
          <a:spcPct val="0"/>
        </a:spcAft>
        <a:defRPr kumimoji="1" sz="3200">
          <a:solidFill>
            <a:schemeClr val="tx2"/>
          </a:solidFill>
          <a:latin typeface="Times New Roman" pitchFamily="18" charset="0"/>
          <a:ea typeface="新細明體" pitchFamily="18" charset="-120"/>
        </a:defRPr>
      </a:lvl5pPr>
      <a:lvl6pPr marL="457200" algn="ctr" rtl="0" fontAlgn="base">
        <a:spcBef>
          <a:spcPct val="0"/>
        </a:spcBef>
        <a:spcAft>
          <a:spcPct val="0"/>
        </a:spcAft>
        <a:defRPr kumimoji="1" sz="32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32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32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32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w3c.org/MarkU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ustlib.ust.h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AF79E090-B79E-4DFF-B3BF-7043499381C0}"/>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4099" name="Rectangle 2">
            <a:extLst>
              <a:ext uri="{FF2B5EF4-FFF2-40B4-BE49-F238E27FC236}">
                <a16:creationId xmlns:a16="http://schemas.microsoft.com/office/drawing/2014/main" id="{FF93ABD1-F384-4BAD-869B-865EA7DD71A5}"/>
              </a:ext>
            </a:extLst>
          </p:cNvPr>
          <p:cNvSpPr>
            <a:spLocks noGrp="1" noChangeArrowheads="1"/>
          </p:cNvSpPr>
          <p:nvPr>
            <p:ph type="ctrTitle"/>
          </p:nvPr>
        </p:nvSpPr>
        <p:spPr>
          <a:xfrm>
            <a:off x="685800" y="1295400"/>
            <a:ext cx="7772400" cy="1143000"/>
          </a:xfrm>
        </p:spPr>
        <p:txBody>
          <a:bodyPr/>
          <a:lstStyle/>
          <a:p>
            <a:pPr eaLnBrk="1" hangingPunct="1"/>
            <a:r>
              <a:rPr lang="en-US" altLang="zh-TW" dirty="0">
                <a:latin typeface="Tahoma" panose="020B0604030504040204" pitchFamily="34" charset="0"/>
              </a:rPr>
              <a:t>Search Engines and Applications</a:t>
            </a:r>
          </a:p>
        </p:txBody>
      </p:sp>
      <p:sp>
        <p:nvSpPr>
          <p:cNvPr id="4100" name="Rectangle 3">
            <a:extLst>
              <a:ext uri="{FF2B5EF4-FFF2-40B4-BE49-F238E27FC236}">
                <a16:creationId xmlns:a16="http://schemas.microsoft.com/office/drawing/2014/main" id="{CDB0A3B2-84A1-411E-B7AC-B45B1FDA0A97}"/>
              </a:ext>
            </a:extLst>
          </p:cNvPr>
          <p:cNvSpPr>
            <a:spLocks noGrp="1" noChangeArrowheads="1"/>
          </p:cNvSpPr>
          <p:nvPr>
            <p:ph type="subTitle" idx="1"/>
          </p:nvPr>
        </p:nvSpPr>
        <p:spPr/>
        <p:txBody>
          <a:bodyPr/>
          <a:lstStyle/>
          <a:p>
            <a:pPr eaLnBrk="1" hangingPunct="1"/>
            <a:r>
              <a:rPr lang="en-US" altLang="zh-TW" dirty="0">
                <a:latin typeface="Tahoma" panose="020B0604030504040204" pitchFamily="34" charset="0"/>
              </a:rPr>
              <a:t>Prof. Dik </a:t>
            </a:r>
            <a:r>
              <a:rPr lang="en-US" altLang="zh-TW" dirty="0" err="1">
                <a:latin typeface="Tahoma" panose="020B0604030504040204" pitchFamily="34" charset="0"/>
              </a:rPr>
              <a:t>Lun</a:t>
            </a:r>
            <a:r>
              <a:rPr lang="en-US" altLang="zh-TW" dirty="0">
                <a:latin typeface="Tahoma" panose="020B0604030504040204" pitchFamily="34" charset="0"/>
              </a:rPr>
              <a:t> Lee</a:t>
            </a:r>
          </a:p>
          <a:p>
            <a:pPr eaLnBrk="1" hangingPunct="1"/>
            <a:endParaRPr lang="en-US" altLang="zh-TW" dirty="0">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DCE3CCC0-57A2-4940-9A5F-D730A2167218}"/>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18435" name="Rectangle 2">
            <a:extLst>
              <a:ext uri="{FF2B5EF4-FFF2-40B4-BE49-F238E27FC236}">
                <a16:creationId xmlns:a16="http://schemas.microsoft.com/office/drawing/2014/main" id="{FA71B42A-97B5-4C1A-8B2D-A4B90D4BBE0B}"/>
              </a:ext>
            </a:extLst>
          </p:cNvPr>
          <p:cNvSpPr>
            <a:spLocks noGrp="1" noChangeArrowheads="1"/>
          </p:cNvSpPr>
          <p:nvPr>
            <p:ph type="body" idx="1"/>
          </p:nvPr>
        </p:nvSpPr>
        <p:spPr>
          <a:xfrm>
            <a:off x="685800" y="1600200"/>
            <a:ext cx="8001000" cy="685800"/>
          </a:xfrm>
        </p:spPr>
        <p:txBody>
          <a:bodyPr/>
          <a:lstStyle/>
          <a:p>
            <a:pPr lvl="1" eaLnBrk="1" hangingPunct="1"/>
            <a:r>
              <a:rPr lang="en-GB" altLang="zh-TW">
                <a:latin typeface="Tahoma" panose="020B0604030504040204" pitchFamily="34" charset="0"/>
              </a:rPr>
              <a:t>UNIX grep commands (grep, egrep, agrep, etc.)</a:t>
            </a:r>
          </a:p>
        </p:txBody>
      </p:sp>
      <p:sp>
        <p:nvSpPr>
          <p:cNvPr id="18436" name="Rectangle 3">
            <a:extLst>
              <a:ext uri="{FF2B5EF4-FFF2-40B4-BE49-F238E27FC236}">
                <a16:creationId xmlns:a16="http://schemas.microsoft.com/office/drawing/2014/main" id="{C8E81B2C-080B-4982-968F-ED99884A92E6}"/>
              </a:ext>
            </a:extLst>
          </p:cNvPr>
          <p:cNvSpPr>
            <a:spLocks noGrp="1" noChangeArrowheads="1"/>
          </p:cNvSpPr>
          <p:nvPr>
            <p:ph type="title"/>
          </p:nvPr>
        </p:nvSpPr>
        <p:spPr/>
        <p:txBody>
          <a:bodyPr/>
          <a:lstStyle/>
          <a:p>
            <a:pPr eaLnBrk="1" hangingPunct="1"/>
            <a:r>
              <a:rPr lang="en-GB" altLang="zh-TW" sz="2400" dirty="0">
                <a:latin typeface="Tahoma" panose="020B0604030504040204" pitchFamily="34" charset="0"/>
              </a:rPr>
              <a:t>How do you Search for Files on UNIX/LINUX?</a:t>
            </a:r>
          </a:p>
        </p:txBody>
      </p:sp>
      <p:sp>
        <p:nvSpPr>
          <p:cNvPr id="153604" name="Text Box 4">
            <a:extLst>
              <a:ext uri="{FF2B5EF4-FFF2-40B4-BE49-F238E27FC236}">
                <a16:creationId xmlns:a16="http://schemas.microsoft.com/office/drawing/2014/main" id="{009EBBA9-A1E8-42A2-A0AF-4F2BE5A117F2}"/>
              </a:ext>
            </a:extLst>
          </p:cNvPr>
          <p:cNvSpPr txBox="1">
            <a:spLocks noChangeArrowheads="1"/>
          </p:cNvSpPr>
          <p:nvPr/>
        </p:nvSpPr>
        <p:spPr bwMode="auto">
          <a:xfrm>
            <a:off x="4664075" y="4046537"/>
            <a:ext cx="21796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solidFill>
                  <a:schemeClr val="accent2"/>
                </a:solidFill>
              </a:rPr>
              <a:t>Query = comp4321</a:t>
            </a:r>
          </a:p>
        </p:txBody>
      </p:sp>
      <p:grpSp>
        <p:nvGrpSpPr>
          <p:cNvPr id="153605" name="Group 5">
            <a:extLst>
              <a:ext uri="{FF2B5EF4-FFF2-40B4-BE49-F238E27FC236}">
                <a16:creationId xmlns:a16="http://schemas.microsoft.com/office/drawing/2014/main" id="{A17C3AEF-17B9-4227-BE3F-8A498D1DE3E1}"/>
              </a:ext>
            </a:extLst>
          </p:cNvPr>
          <p:cNvGrpSpPr>
            <a:grpSpLocks/>
          </p:cNvGrpSpPr>
          <p:nvPr/>
        </p:nvGrpSpPr>
        <p:grpSpPr bwMode="auto">
          <a:xfrm>
            <a:off x="3521075" y="3208337"/>
            <a:ext cx="2209800" cy="1066800"/>
            <a:chOff x="2218" y="2064"/>
            <a:chExt cx="1392" cy="672"/>
          </a:xfrm>
        </p:grpSpPr>
        <p:sp>
          <p:nvSpPr>
            <p:cNvPr id="18449" name="Rectangle 6">
              <a:extLst>
                <a:ext uri="{FF2B5EF4-FFF2-40B4-BE49-F238E27FC236}">
                  <a16:creationId xmlns:a16="http://schemas.microsoft.com/office/drawing/2014/main" id="{4BDA4EA0-0252-483A-9D2B-2CAA2FF8A6F0}"/>
                </a:ext>
              </a:extLst>
            </p:cNvPr>
            <p:cNvSpPr>
              <a:spLocks noChangeArrowheads="1"/>
            </p:cNvSpPr>
            <p:nvPr/>
          </p:nvSpPr>
          <p:spPr bwMode="auto">
            <a:xfrm>
              <a:off x="2602" y="2064"/>
              <a:ext cx="624" cy="28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2000">
                  <a:latin typeface="Tahoma" panose="020B0604030504040204" pitchFamily="34" charset="0"/>
                </a:rPr>
                <a:t>grep</a:t>
              </a:r>
            </a:p>
          </p:txBody>
        </p:sp>
        <p:sp>
          <p:nvSpPr>
            <p:cNvPr id="18450" name="Line 7">
              <a:extLst>
                <a:ext uri="{FF2B5EF4-FFF2-40B4-BE49-F238E27FC236}">
                  <a16:creationId xmlns:a16="http://schemas.microsoft.com/office/drawing/2014/main" id="{6D6BBC58-2900-4F43-A5CC-21C4534AC87B}"/>
                </a:ext>
              </a:extLst>
            </p:cNvPr>
            <p:cNvSpPr>
              <a:spLocks noChangeShapeType="1"/>
            </p:cNvSpPr>
            <p:nvPr/>
          </p:nvSpPr>
          <p:spPr bwMode="auto">
            <a:xfrm flipV="1">
              <a:off x="2890" y="2352"/>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8">
              <a:extLst>
                <a:ext uri="{FF2B5EF4-FFF2-40B4-BE49-F238E27FC236}">
                  <a16:creationId xmlns:a16="http://schemas.microsoft.com/office/drawing/2014/main" id="{71400813-7487-4BAD-9F9A-0D7B24EE7BD6}"/>
                </a:ext>
              </a:extLst>
            </p:cNvPr>
            <p:cNvSpPr>
              <a:spLocks noChangeShapeType="1"/>
            </p:cNvSpPr>
            <p:nvPr/>
          </p:nvSpPr>
          <p:spPr bwMode="auto">
            <a:xfrm>
              <a:off x="2218" y="2208"/>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9">
              <a:extLst>
                <a:ext uri="{FF2B5EF4-FFF2-40B4-BE49-F238E27FC236}">
                  <a16:creationId xmlns:a16="http://schemas.microsoft.com/office/drawing/2014/main" id="{8EB73FAA-F85E-4774-B940-A49E3757FF50}"/>
                </a:ext>
              </a:extLst>
            </p:cNvPr>
            <p:cNvSpPr>
              <a:spLocks noChangeShapeType="1"/>
            </p:cNvSpPr>
            <p:nvPr/>
          </p:nvSpPr>
          <p:spPr bwMode="auto">
            <a:xfrm>
              <a:off x="3226" y="2208"/>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610" name="Text Box 10">
            <a:extLst>
              <a:ext uri="{FF2B5EF4-FFF2-40B4-BE49-F238E27FC236}">
                <a16:creationId xmlns:a16="http://schemas.microsoft.com/office/drawing/2014/main" id="{3DDD4B70-476F-455F-BA74-969E75181652}"/>
              </a:ext>
            </a:extLst>
          </p:cNvPr>
          <p:cNvSpPr txBox="1">
            <a:spLocks noChangeArrowheads="1"/>
          </p:cNvSpPr>
          <p:nvPr/>
        </p:nvSpPr>
        <p:spPr bwMode="auto">
          <a:xfrm>
            <a:off x="5796337" y="3006725"/>
            <a:ext cx="16271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solidFill>
                  <a:schemeClr val="accent2"/>
                </a:solidFill>
              </a:rPr>
              <a:t>Matched lines</a:t>
            </a:r>
          </a:p>
          <a:p>
            <a:pPr eaLnBrk="1" hangingPunct="1">
              <a:spcBef>
                <a:spcPct val="0"/>
              </a:spcBef>
              <a:buFontTx/>
              <a:buNone/>
            </a:pPr>
            <a:r>
              <a:rPr lang="en-US" altLang="zh-TW" sz="2000" dirty="0">
                <a:solidFill>
                  <a:schemeClr val="accent2"/>
                </a:solidFill>
              </a:rPr>
              <a:t>in input files</a:t>
            </a:r>
          </a:p>
        </p:txBody>
      </p:sp>
      <p:sp>
        <p:nvSpPr>
          <p:cNvPr id="153611" name="Text Box 11">
            <a:extLst>
              <a:ext uri="{FF2B5EF4-FFF2-40B4-BE49-F238E27FC236}">
                <a16:creationId xmlns:a16="http://schemas.microsoft.com/office/drawing/2014/main" id="{87201B47-7D99-496C-9BBB-E4C8793CA582}"/>
              </a:ext>
            </a:extLst>
          </p:cNvPr>
          <p:cNvSpPr txBox="1">
            <a:spLocks noChangeArrowheads="1"/>
          </p:cNvSpPr>
          <p:nvPr/>
        </p:nvSpPr>
        <p:spPr bwMode="auto">
          <a:xfrm>
            <a:off x="1371600" y="2227263"/>
            <a:ext cx="4424737" cy="36933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dirty="0">
                <a:solidFill>
                  <a:schemeClr val="tx2"/>
                </a:solidFill>
                <a:latin typeface="Tahoma" panose="020B0604030504040204" pitchFamily="34" charset="0"/>
              </a:rPr>
              <a:t>$ </a:t>
            </a:r>
            <a:r>
              <a:rPr lang="en-US" altLang="zh-TW" sz="1800" dirty="0">
                <a:solidFill>
                  <a:schemeClr val="tx2"/>
                </a:solidFill>
                <a:latin typeface="Tahoma" panose="020B0604030504040204" pitchFamily="34" charset="0"/>
              </a:rPr>
              <a:t>grep comp4321 input-file1 input-file2 …</a:t>
            </a:r>
            <a:endParaRPr lang="en-US" altLang="zh-TW" sz="1800" dirty="0">
              <a:solidFill>
                <a:schemeClr val="accent2"/>
              </a:solidFill>
              <a:latin typeface="Tahoma" panose="020B0604030504040204" pitchFamily="34" charset="0"/>
            </a:endParaRPr>
          </a:p>
        </p:txBody>
      </p:sp>
      <p:grpSp>
        <p:nvGrpSpPr>
          <p:cNvPr id="153614" name="Group 14">
            <a:extLst>
              <a:ext uri="{FF2B5EF4-FFF2-40B4-BE49-F238E27FC236}">
                <a16:creationId xmlns:a16="http://schemas.microsoft.com/office/drawing/2014/main" id="{A0E958B3-692B-41FA-B107-18B2CC67B392}"/>
              </a:ext>
            </a:extLst>
          </p:cNvPr>
          <p:cNvGrpSpPr>
            <a:grpSpLocks/>
          </p:cNvGrpSpPr>
          <p:nvPr/>
        </p:nvGrpSpPr>
        <p:grpSpPr bwMode="auto">
          <a:xfrm>
            <a:off x="2514600" y="2751137"/>
            <a:ext cx="1293813" cy="1143000"/>
            <a:chOff x="1584" y="1776"/>
            <a:chExt cx="815" cy="720"/>
          </a:xfrm>
        </p:grpSpPr>
        <p:sp>
          <p:nvSpPr>
            <p:cNvPr id="18443" name="Text Box 15">
              <a:extLst>
                <a:ext uri="{FF2B5EF4-FFF2-40B4-BE49-F238E27FC236}">
                  <a16:creationId xmlns:a16="http://schemas.microsoft.com/office/drawing/2014/main" id="{62D9070E-D37C-4E5D-AF95-69071536471E}"/>
                </a:ext>
              </a:extLst>
            </p:cNvPr>
            <p:cNvSpPr txBox="1">
              <a:spLocks noChangeArrowheads="1"/>
            </p:cNvSpPr>
            <p:nvPr/>
          </p:nvSpPr>
          <p:spPr bwMode="auto">
            <a:xfrm>
              <a:off x="1632" y="1776"/>
              <a:ext cx="7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solidFill>
                    <a:schemeClr val="accent2"/>
                  </a:solidFill>
                </a:rPr>
                <a:t>Input files</a:t>
              </a:r>
            </a:p>
          </p:txBody>
        </p:sp>
        <p:grpSp>
          <p:nvGrpSpPr>
            <p:cNvPr id="18444" name="Group 16">
              <a:extLst>
                <a:ext uri="{FF2B5EF4-FFF2-40B4-BE49-F238E27FC236}">
                  <a16:creationId xmlns:a16="http://schemas.microsoft.com/office/drawing/2014/main" id="{33046CE6-E412-43FD-B6C7-48AF91A31E23}"/>
                </a:ext>
              </a:extLst>
            </p:cNvPr>
            <p:cNvGrpSpPr>
              <a:grpSpLocks/>
            </p:cNvGrpSpPr>
            <p:nvPr/>
          </p:nvGrpSpPr>
          <p:grpSpPr bwMode="auto">
            <a:xfrm>
              <a:off x="1584" y="2016"/>
              <a:ext cx="624" cy="480"/>
              <a:chOff x="672" y="2880"/>
              <a:chExt cx="624" cy="480"/>
            </a:xfrm>
          </p:grpSpPr>
          <p:sp>
            <p:nvSpPr>
              <p:cNvPr id="18445" name="AutoShape 17">
                <a:extLst>
                  <a:ext uri="{FF2B5EF4-FFF2-40B4-BE49-F238E27FC236}">
                    <a16:creationId xmlns:a16="http://schemas.microsoft.com/office/drawing/2014/main" id="{B38819B2-C15B-4083-BFEB-FD0AD7C8A3C0}"/>
                  </a:ext>
                </a:extLst>
              </p:cNvPr>
              <p:cNvSpPr>
                <a:spLocks noChangeArrowheads="1"/>
              </p:cNvSpPr>
              <p:nvPr/>
            </p:nvSpPr>
            <p:spPr bwMode="auto">
              <a:xfrm>
                <a:off x="672" y="2880"/>
                <a:ext cx="336" cy="192"/>
              </a:xfrm>
              <a:prstGeom prst="foldedCorner">
                <a:avLst>
                  <a:gd name="adj" fmla="val 37204"/>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18446" name="AutoShape 18">
                <a:extLst>
                  <a:ext uri="{FF2B5EF4-FFF2-40B4-BE49-F238E27FC236}">
                    <a16:creationId xmlns:a16="http://schemas.microsoft.com/office/drawing/2014/main" id="{70875726-7BD3-4147-B1E5-E6AAC9B85A6E}"/>
                  </a:ext>
                </a:extLst>
              </p:cNvPr>
              <p:cNvSpPr>
                <a:spLocks noChangeArrowheads="1"/>
              </p:cNvSpPr>
              <p:nvPr/>
            </p:nvSpPr>
            <p:spPr bwMode="auto">
              <a:xfrm>
                <a:off x="768" y="2976"/>
                <a:ext cx="336" cy="192"/>
              </a:xfrm>
              <a:prstGeom prst="foldedCorner">
                <a:avLst>
                  <a:gd name="adj" fmla="val 37204"/>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18447" name="AutoShape 19">
                <a:extLst>
                  <a:ext uri="{FF2B5EF4-FFF2-40B4-BE49-F238E27FC236}">
                    <a16:creationId xmlns:a16="http://schemas.microsoft.com/office/drawing/2014/main" id="{E9D23863-2041-45C1-A6F5-34E2E7B857DC}"/>
                  </a:ext>
                </a:extLst>
              </p:cNvPr>
              <p:cNvSpPr>
                <a:spLocks noChangeArrowheads="1"/>
              </p:cNvSpPr>
              <p:nvPr/>
            </p:nvSpPr>
            <p:spPr bwMode="auto">
              <a:xfrm>
                <a:off x="864" y="3072"/>
                <a:ext cx="336" cy="192"/>
              </a:xfrm>
              <a:prstGeom prst="foldedCorner">
                <a:avLst>
                  <a:gd name="adj" fmla="val 37204"/>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18448" name="AutoShape 20">
                <a:extLst>
                  <a:ext uri="{FF2B5EF4-FFF2-40B4-BE49-F238E27FC236}">
                    <a16:creationId xmlns:a16="http://schemas.microsoft.com/office/drawing/2014/main" id="{A4B5DB89-C9AB-4E0B-BC08-CE3C6D53633F}"/>
                  </a:ext>
                </a:extLst>
              </p:cNvPr>
              <p:cNvSpPr>
                <a:spLocks noChangeArrowheads="1"/>
              </p:cNvSpPr>
              <p:nvPr/>
            </p:nvSpPr>
            <p:spPr bwMode="auto">
              <a:xfrm>
                <a:off x="960" y="3168"/>
                <a:ext cx="336" cy="192"/>
              </a:xfrm>
              <a:prstGeom prst="foldedCorner">
                <a:avLst>
                  <a:gd name="adj" fmla="val 37204"/>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grpSp>
      </p:grpSp>
      <p:sp>
        <p:nvSpPr>
          <p:cNvPr id="21" name="Rectangle 2">
            <a:extLst>
              <a:ext uri="{FF2B5EF4-FFF2-40B4-BE49-F238E27FC236}">
                <a16:creationId xmlns:a16="http://schemas.microsoft.com/office/drawing/2014/main" id="{8A82D63B-9806-4EC3-838F-057CF6A5137F}"/>
              </a:ext>
            </a:extLst>
          </p:cNvPr>
          <p:cNvSpPr txBox="1">
            <a:spLocks noChangeArrowheads="1"/>
          </p:cNvSpPr>
          <p:nvPr/>
        </p:nvSpPr>
        <p:spPr bwMode="auto">
          <a:xfrm>
            <a:off x="663575" y="4572001"/>
            <a:ext cx="8001000" cy="155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1" eaLnBrk="1" hangingPunct="1">
              <a:defRPr/>
            </a:pPr>
            <a:r>
              <a:rPr lang="en-GB" altLang="zh-TW" kern="0" dirty="0">
                <a:latin typeface="Tahoma" panose="020B0604030504040204" pitchFamily="34" charset="0"/>
              </a:rPr>
              <a:t>man –k keyword</a:t>
            </a:r>
          </a:p>
          <a:p>
            <a:pPr lvl="2" eaLnBrk="1" hangingPunct="1">
              <a:defRPr/>
            </a:pPr>
            <a:r>
              <a:rPr lang="en-GB" altLang="zh-TW" sz="1800" kern="0" dirty="0">
                <a:latin typeface="Tahoma" panose="020B0604030504040204" pitchFamily="34" charset="0"/>
              </a:rPr>
              <a:t>Search UNIX man pages</a:t>
            </a:r>
          </a:p>
          <a:p>
            <a:pPr lvl="2" eaLnBrk="1" hangingPunct="1">
              <a:defRPr/>
            </a:pPr>
            <a:endParaRPr lang="en-GB" altLang="zh-TW" sz="1800" kern="0" dirty="0">
              <a:latin typeface="Tahoma" panose="020B0604030504040204" pitchFamily="34" charset="0"/>
            </a:endParaRPr>
          </a:p>
          <a:p>
            <a:pPr lvl="1" eaLnBrk="1" hangingPunct="1">
              <a:defRPr/>
            </a:pPr>
            <a:r>
              <a:rPr lang="en-GB" altLang="zh-TW" sz="1800" kern="0" dirty="0">
                <a:latin typeface="Tahoma" panose="020B0604030504040204" pitchFamily="34" charset="0"/>
              </a:rPr>
              <a:t>Perform (regular expression) pattern matching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25B26EE1-695D-4CD2-97C6-6AC291BAA71B}"/>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20483" name="Rectangle 3">
            <a:extLst>
              <a:ext uri="{FF2B5EF4-FFF2-40B4-BE49-F238E27FC236}">
                <a16:creationId xmlns:a16="http://schemas.microsoft.com/office/drawing/2014/main" id="{E8FE1CE0-16F5-41F5-8229-D5008B3E8CD6}"/>
              </a:ext>
            </a:extLst>
          </p:cNvPr>
          <p:cNvSpPr>
            <a:spLocks noGrp="1" noChangeArrowheads="1"/>
          </p:cNvSpPr>
          <p:nvPr>
            <p:ph type="title"/>
          </p:nvPr>
        </p:nvSpPr>
        <p:spPr/>
        <p:txBody>
          <a:bodyPr/>
          <a:lstStyle/>
          <a:p>
            <a:pPr eaLnBrk="1" hangingPunct="1"/>
            <a:r>
              <a:rPr lang="en-GB" altLang="zh-TW" sz="2400" dirty="0">
                <a:latin typeface="Tahoma" panose="020B0604030504040204" pitchFamily="34" charset="0"/>
              </a:rPr>
              <a:t>How do you Search for Files on Windows?</a:t>
            </a:r>
          </a:p>
        </p:txBody>
      </p:sp>
      <p:sp>
        <p:nvSpPr>
          <p:cNvPr id="20484" name="Rectangle 21">
            <a:extLst>
              <a:ext uri="{FF2B5EF4-FFF2-40B4-BE49-F238E27FC236}">
                <a16:creationId xmlns:a16="http://schemas.microsoft.com/office/drawing/2014/main" id="{78A13C91-E906-4F9A-914B-AF6783511690}"/>
              </a:ext>
            </a:extLst>
          </p:cNvPr>
          <p:cNvSpPr>
            <a:spLocks noGrp="1" noChangeArrowheads="1"/>
          </p:cNvSpPr>
          <p:nvPr>
            <p:ph type="body" idx="1"/>
          </p:nvPr>
        </p:nvSpPr>
        <p:spPr>
          <a:xfrm>
            <a:off x="535709" y="1571625"/>
            <a:ext cx="8216179" cy="3630295"/>
          </a:xfrm>
          <a:noFill/>
        </p:spPr>
        <p:txBody>
          <a:bodyPr/>
          <a:lstStyle/>
          <a:p>
            <a:pPr eaLnBrk="1" hangingPunct="1"/>
            <a:r>
              <a:rPr lang="en-GB" altLang="zh-TW" dirty="0">
                <a:latin typeface="Tahoma" panose="020B0604030504040204" pitchFamily="34" charset="0"/>
              </a:rPr>
              <a:t>Search for files: plain text, MS Office files, email, etc.</a:t>
            </a:r>
          </a:p>
          <a:p>
            <a:pPr eaLnBrk="1" hangingPunct="1"/>
            <a:r>
              <a:rPr lang="en-GB" altLang="zh-TW" dirty="0">
                <a:latin typeface="Tahoma" panose="020B0604030504040204" pitchFamily="34" charset="0"/>
              </a:rPr>
              <a:t>Specify filenames, dates, file types, etc.</a:t>
            </a:r>
          </a:p>
          <a:p>
            <a:pPr eaLnBrk="1" hangingPunct="1"/>
            <a:r>
              <a:rPr lang="en-GB" altLang="zh-TW" dirty="0">
                <a:latin typeface="Tahoma" panose="020B0604030504040204" pitchFamily="34" charset="0"/>
              </a:rPr>
              <a:t>Windows built-in search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581D2E9E-D9AF-4ABF-BB4C-BEA99BCED991}"/>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24579" name="Rectangle 2">
            <a:extLst>
              <a:ext uri="{FF2B5EF4-FFF2-40B4-BE49-F238E27FC236}">
                <a16:creationId xmlns:a16="http://schemas.microsoft.com/office/drawing/2014/main" id="{D0D282CB-5E8E-45C0-B293-C08AF7C5257E}"/>
              </a:ext>
            </a:extLst>
          </p:cNvPr>
          <p:cNvSpPr>
            <a:spLocks noGrp="1" noChangeArrowheads="1"/>
          </p:cNvSpPr>
          <p:nvPr>
            <p:ph type="title"/>
          </p:nvPr>
        </p:nvSpPr>
        <p:spPr>
          <a:xfrm>
            <a:off x="685800" y="393700"/>
            <a:ext cx="7772400" cy="762000"/>
          </a:xfrm>
        </p:spPr>
        <p:txBody>
          <a:bodyPr/>
          <a:lstStyle/>
          <a:p>
            <a:pPr eaLnBrk="1" hangingPunct="1"/>
            <a:r>
              <a:rPr lang="en-GB" altLang="zh-TW" sz="2400">
                <a:latin typeface="Tahoma" panose="020B0604030504040204" pitchFamily="34" charset="0"/>
              </a:rPr>
              <a:t>Index/Search on Windows 10</a:t>
            </a:r>
          </a:p>
        </p:txBody>
      </p:sp>
      <p:pic>
        <p:nvPicPr>
          <p:cNvPr id="24580" name="Picture 1">
            <a:extLst>
              <a:ext uri="{FF2B5EF4-FFF2-40B4-BE49-F238E27FC236}">
                <a16:creationId xmlns:a16="http://schemas.microsoft.com/office/drawing/2014/main" id="{C6F6A264-8F7C-4202-9C90-697168A468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363" y="1392238"/>
            <a:ext cx="8478837"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extLst>
              <a:ext uri="{FF2B5EF4-FFF2-40B4-BE49-F238E27FC236}">
                <a16:creationId xmlns:a16="http://schemas.microsoft.com/office/drawing/2014/main" id="{FA7179D4-3D62-4F22-AE0E-9F3445AC4E02}"/>
              </a:ext>
            </a:extLst>
          </p:cNvPr>
          <p:cNvSpPr txBox="1">
            <a:spLocks noChangeArrowheads="1"/>
          </p:cNvSpPr>
          <p:nvPr/>
        </p:nvSpPr>
        <p:spPr bwMode="auto">
          <a:xfrm>
            <a:off x="360363" y="4456113"/>
            <a:ext cx="8393112"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defRPr/>
            </a:pPr>
            <a:r>
              <a:rPr lang="en-GB" altLang="zh-TW" sz="2000" kern="0" dirty="0">
                <a:latin typeface="Tahoma" panose="020B0604030504040204" pitchFamily="34" charset="0"/>
              </a:rPr>
              <a:t>Windows 10 Index Option allows you to specify:</a:t>
            </a:r>
          </a:p>
          <a:p>
            <a:pPr lvl="1" eaLnBrk="1" hangingPunct="1">
              <a:defRPr/>
            </a:pPr>
            <a:r>
              <a:rPr lang="en-GB" altLang="zh-TW" sz="1600" kern="0" dirty="0">
                <a:latin typeface="Tahoma" panose="020B0604030504040204" pitchFamily="34" charset="0"/>
              </a:rPr>
              <a:t>Folders to index</a:t>
            </a:r>
          </a:p>
          <a:p>
            <a:pPr lvl="1" eaLnBrk="1" hangingPunct="1">
              <a:defRPr/>
            </a:pPr>
            <a:r>
              <a:rPr lang="en-GB" altLang="zh-TW" sz="1600" kern="0" dirty="0">
                <a:latin typeface="Tahoma" panose="020B0604030504040204" pitchFamily="34" charset="0"/>
              </a:rPr>
              <a:t>Index encrypted files or not</a:t>
            </a:r>
          </a:p>
          <a:p>
            <a:pPr lvl="1" eaLnBrk="1" hangingPunct="1">
              <a:defRPr/>
            </a:pPr>
            <a:r>
              <a:rPr lang="en-GB" altLang="zh-TW" sz="1600" kern="0" dirty="0">
                <a:latin typeface="Tahoma" panose="020B0604030504040204" pitchFamily="34" charset="0"/>
              </a:rPr>
              <a:t>To index properties only or properties plus content for different file types</a:t>
            </a:r>
          </a:p>
          <a:p>
            <a:pPr lvl="1" eaLnBrk="1" hangingPunct="1">
              <a:defRPr/>
            </a:pPr>
            <a:r>
              <a:rPr lang="en-GB" altLang="zh-TW" sz="1600" kern="0" dirty="0">
                <a:latin typeface="Tahoma" panose="020B0604030504040204" pitchFamily="34" charset="0"/>
              </a:rPr>
              <a:t>Rebuild index at any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6DC04F15-A78A-4FD6-8A15-A4ACB594DDCA}"/>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26627" name="Rectangle 2">
            <a:extLst>
              <a:ext uri="{FF2B5EF4-FFF2-40B4-BE49-F238E27FC236}">
                <a16:creationId xmlns:a16="http://schemas.microsoft.com/office/drawing/2014/main" id="{130F85C5-3917-45F8-A4F0-1C27F0523389}"/>
              </a:ext>
            </a:extLst>
          </p:cNvPr>
          <p:cNvSpPr>
            <a:spLocks noGrp="1" noChangeArrowheads="1"/>
          </p:cNvSpPr>
          <p:nvPr>
            <p:ph type="body" idx="1"/>
          </p:nvPr>
        </p:nvSpPr>
        <p:spPr>
          <a:xfrm>
            <a:off x="368300" y="1739900"/>
            <a:ext cx="8393113" cy="1625600"/>
          </a:xfrm>
        </p:spPr>
        <p:txBody>
          <a:bodyPr/>
          <a:lstStyle/>
          <a:p>
            <a:pPr eaLnBrk="1" hangingPunct="1"/>
            <a:r>
              <a:rPr lang="en-GB" altLang="zh-TW">
                <a:latin typeface="Tahoma" panose="020B0604030504040204" pitchFamily="34" charset="0"/>
              </a:rPr>
              <a:t>World wide web search engines: we will cover them a lot</a:t>
            </a:r>
          </a:p>
          <a:p>
            <a:pPr lvl="1" eaLnBrk="1" hangingPunct="1"/>
            <a:r>
              <a:rPr lang="en-GB" altLang="zh-TW">
                <a:latin typeface="Tahoma" panose="020B0604030504040204" pitchFamily="34" charset="0"/>
              </a:rPr>
              <a:t>Most popular IR application nowadays, e.g., Google, Bing, Baidu</a:t>
            </a:r>
          </a:p>
          <a:p>
            <a:pPr lvl="2" eaLnBrk="1" hangingPunct="1"/>
            <a:r>
              <a:rPr lang="en-GB" altLang="zh-TW">
                <a:latin typeface="Tahoma" panose="020B0604030504040204" pitchFamily="34" charset="0"/>
              </a:rPr>
              <a:t>Other niche search engine DuckDuckGo, Yandex, etc.</a:t>
            </a:r>
          </a:p>
          <a:p>
            <a:pPr eaLnBrk="1" hangingPunct="1"/>
            <a:endParaRPr lang="en-GB" altLang="zh-TW" sz="2000">
              <a:latin typeface="Tahoma" panose="020B0604030504040204" pitchFamily="34" charset="0"/>
            </a:endParaRPr>
          </a:p>
        </p:txBody>
      </p:sp>
      <p:sp>
        <p:nvSpPr>
          <p:cNvPr id="26628" name="Rectangle 3">
            <a:extLst>
              <a:ext uri="{FF2B5EF4-FFF2-40B4-BE49-F238E27FC236}">
                <a16:creationId xmlns:a16="http://schemas.microsoft.com/office/drawing/2014/main" id="{CEF9EFFA-5EB2-4BD1-86E1-92C491396B45}"/>
              </a:ext>
            </a:extLst>
          </p:cNvPr>
          <p:cNvSpPr>
            <a:spLocks noGrp="1" noChangeArrowheads="1"/>
          </p:cNvSpPr>
          <p:nvPr>
            <p:ph type="title"/>
          </p:nvPr>
        </p:nvSpPr>
        <p:spPr>
          <a:xfrm>
            <a:off x="685800" y="422275"/>
            <a:ext cx="7772400" cy="762000"/>
          </a:xfrm>
        </p:spPr>
        <p:txBody>
          <a:bodyPr/>
          <a:lstStyle/>
          <a:p>
            <a:pPr eaLnBrk="1" hangingPunct="1"/>
            <a:r>
              <a:rPr lang="en-GB" altLang="zh-TW" sz="2800" dirty="0">
                <a:latin typeface="Tahoma" panose="020B0604030504040204" pitchFamily="34" charset="0"/>
              </a:rPr>
              <a:t>Web Search</a:t>
            </a:r>
            <a:r>
              <a:rPr lang="en-GB" altLang="zh-TW" sz="2400" dirty="0"/>
              <a:t> </a:t>
            </a:r>
            <a:r>
              <a:rPr lang="en-GB" altLang="zh-TW" sz="2800" dirty="0">
                <a:latin typeface="Tahoma" panose="020B0604030504040204" pitchFamily="34" charset="0"/>
              </a:rPr>
              <a:t>Engines (GBB: Google/Bing/Baidu)</a:t>
            </a:r>
          </a:p>
        </p:txBody>
      </p:sp>
      <p:grpSp>
        <p:nvGrpSpPr>
          <p:cNvPr id="15" name="Group 14">
            <a:extLst>
              <a:ext uri="{FF2B5EF4-FFF2-40B4-BE49-F238E27FC236}">
                <a16:creationId xmlns:a16="http://schemas.microsoft.com/office/drawing/2014/main" id="{08FEC13F-554D-4C59-88A4-247CAB4BDEBF}"/>
              </a:ext>
            </a:extLst>
          </p:cNvPr>
          <p:cNvGrpSpPr/>
          <p:nvPr/>
        </p:nvGrpSpPr>
        <p:grpSpPr>
          <a:xfrm>
            <a:off x="933018" y="3105150"/>
            <a:ext cx="6975475" cy="1631950"/>
            <a:chOff x="933018" y="3105150"/>
            <a:chExt cx="6975475" cy="1631950"/>
          </a:xfrm>
        </p:grpSpPr>
        <p:sp>
          <p:nvSpPr>
            <p:cNvPr id="26631" name="Rectangle 5">
              <a:extLst>
                <a:ext uri="{FF2B5EF4-FFF2-40B4-BE49-F238E27FC236}">
                  <a16:creationId xmlns:a16="http://schemas.microsoft.com/office/drawing/2014/main" id="{45E16BB7-8C57-4002-89E7-EBFEB4618E2F}"/>
                </a:ext>
              </a:extLst>
            </p:cNvPr>
            <p:cNvSpPr>
              <a:spLocks noChangeArrowheads="1"/>
            </p:cNvSpPr>
            <p:nvPr/>
          </p:nvSpPr>
          <p:spPr bwMode="auto">
            <a:xfrm>
              <a:off x="2457018" y="3484563"/>
              <a:ext cx="1066800" cy="6111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75000"/>
                </a:lnSpc>
                <a:spcBef>
                  <a:spcPct val="0"/>
                </a:spcBef>
                <a:buFontTx/>
                <a:buNone/>
              </a:pPr>
              <a:r>
                <a:rPr lang="en-US" altLang="zh-TW" sz="2000">
                  <a:solidFill>
                    <a:schemeClr val="tx2"/>
                  </a:solidFill>
                </a:rPr>
                <a:t>Spider / Crawler</a:t>
              </a:r>
            </a:p>
          </p:txBody>
        </p:sp>
        <p:grpSp>
          <p:nvGrpSpPr>
            <p:cNvPr id="26632" name="Group 6">
              <a:extLst>
                <a:ext uri="{FF2B5EF4-FFF2-40B4-BE49-F238E27FC236}">
                  <a16:creationId xmlns:a16="http://schemas.microsoft.com/office/drawing/2014/main" id="{BA8CB8F6-D12D-429E-807F-3EF658B9A4A7}"/>
                </a:ext>
              </a:extLst>
            </p:cNvPr>
            <p:cNvGrpSpPr>
              <a:grpSpLocks/>
            </p:cNvGrpSpPr>
            <p:nvPr/>
          </p:nvGrpSpPr>
          <p:grpSpPr bwMode="auto">
            <a:xfrm>
              <a:off x="1009218" y="3409950"/>
              <a:ext cx="990600" cy="762000"/>
              <a:chOff x="672" y="2880"/>
              <a:chExt cx="624" cy="480"/>
            </a:xfrm>
          </p:grpSpPr>
          <p:sp>
            <p:nvSpPr>
              <p:cNvPr id="26643" name="AutoShape 7">
                <a:extLst>
                  <a:ext uri="{FF2B5EF4-FFF2-40B4-BE49-F238E27FC236}">
                    <a16:creationId xmlns:a16="http://schemas.microsoft.com/office/drawing/2014/main" id="{8B80F7CD-A3D7-4A52-9B26-34A45327E1D5}"/>
                  </a:ext>
                </a:extLst>
              </p:cNvPr>
              <p:cNvSpPr>
                <a:spLocks noChangeArrowheads="1"/>
              </p:cNvSpPr>
              <p:nvPr/>
            </p:nvSpPr>
            <p:spPr bwMode="auto">
              <a:xfrm>
                <a:off x="672" y="2880"/>
                <a:ext cx="336" cy="192"/>
              </a:xfrm>
              <a:prstGeom prst="foldedCorner">
                <a:avLst>
                  <a:gd name="adj" fmla="val 37204"/>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26644" name="AutoShape 8">
                <a:extLst>
                  <a:ext uri="{FF2B5EF4-FFF2-40B4-BE49-F238E27FC236}">
                    <a16:creationId xmlns:a16="http://schemas.microsoft.com/office/drawing/2014/main" id="{95D1CF15-8780-4387-9C98-B06C038153D4}"/>
                  </a:ext>
                </a:extLst>
              </p:cNvPr>
              <p:cNvSpPr>
                <a:spLocks noChangeArrowheads="1"/>
              </p:cNvSpPr>
              <p:nvPr/>
            </p:nvSpPr>
            <p:spPr bwMode="auto">
              <a:xfrm>
                <a:off x="768" y="2976"/>
                <a:ext cx="336" cy="192"/>
              </a:xfrm>
              <a:prstGeom prst="foldedCorner">
                <a:avLst>
                  <a:gd name="adj" fmla="val 37204"/>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26645" name="AutoShape 9">
                <a:extLst>
                  <a:ext uri="{FF2B5EF4-FFF2-40B4-BE49-F238E27FC236}">
                    <a16:creationId xmlns:a16="http://schemas.microsoft.com/office/drawing/2014/main" id="{9845724F-B048-4295-BF0B-0896358D57AB}"/>
                  </a:ext>
                </a:extLst>
              </p:cNvPr>
              <p:cNvSpPr>
                <a:spLocks noChangeArrowheads="1"/>
              </p:cNvSpPr>
              <p:nvPr/>
            </p:nvSpPr>
            <p:spPr bwMode="auto">
              <a:xfrm>
                <a:off x="864" y="3072"/>
                <a:ext cx="336" cy="192"/>
              </a:xfrm>
              <a:prstGeom prst="foldedCorner">
                <a:avLst>
                  <a:gd name="adj" fmla="val 37204"/>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26646" name="AutoShape 10">
                <a:extLst>
                  <a:ext uri="{FF2B5EF4-FFF2-40B4-BE49-F238E27FC236}">
                    <a16:creationId xmlns:a16="http://schemas.microsoft.com/office/drawing/2014/main" id="{5F46B345-6CA9-4EC1-8D61-3F435C531C8C}"/>
                  </a:ext>
                </a:extLst>
              </p:cNvPr>
              <p:cNvSpPr>
                <a:spLocks noChangeArrowheads="1"/>
              </p:cNvSpPr>
              <p:nvPr/>
            </p:nvSpPr>
            <p:spPr bwMode="auto">
              <a:xfrm>
                <a:off x="960" y="3168"/>
                <a:ext cx="336" cy="192"/>
              </a:xfrm>
              <a:prstGeom prst="foldedCorner">
                <a:avLst>
                  <a:gd name="adj" fmla="val 37204"/>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grpSp>
        <p:sp>
          <p:nvSpPr>
            <p:cNvPr id="26633" name="Line 11">
              <a:extLst>
                <a:ext uri="{FF2B5EF4-FFF2-40B4-BE49-F238E27FC236}">
                  <a16:creationId xmlns:a16="http://schemas.microsoft.com/office/drawing/2014/main" id="{8D895F78-E873-4FE3-9949-FDA5739D6122}"/>
                </a:ext>
              </a:extLst>
            </p:cNvPr>
            <p:cNvSpPr>
              <a:spLocks noChangeShapeType="1"/>
            </p:cNvSpPr>
            <p:nvPr/>
          </p:nvSpPr>
          <p:spPr bwMode="auto">
            <a:xfrm>
              <a:off x="1923618" y="379095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12">
              <a:extLst>
                <a:ext uri="{FF2B5EF4-FFF2-40B4-BE49-F238E27FC236}">
                  <a16:creationId xmlns:a16="http://schemas.microsoft.com/office/drawing/2014/main" id="{52B66B6D-AC8A-437A-AABD-B8D7E60DFC27}"/>
                </a:ext>
              </a:extLst>
            </p:cNvPr>
            <p:cNvSpPr>
              <a:spLocks noChangeShapeType="1"/>
            </p:cNvSpPr>
            <p:nvPr/>
          </p:nvSpPr>
          <p:spPr bwMode="auto">
            <a:xfrm>
              <a:off x="3523818" y="379095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AutoShape 13">
              <a:extLst>
                <a:ext uri="{FF2B5EF4-FFF2-40B4-BE49-F238E27FC236}">
                  <a16:creationId xmlns:a16="http://schemas.microsoft.com/office/drawing/2014/main" id="{07374512-5717-4920-948F-473EC61544F3}"/>
                </a:ext>
              </a:extLst>
            </p:cNvPr>
            <p:cNvSpPr>
              <a:spLocks noChangeArrowheads="1"/>
            </p:cNvSpPr>
            <p:nvPr/>
          </p:nvSpPr>
          <p:spPr bwMode="auto">
            <a:xfrm>
              <a:off x="4057218" y="3409950"/>
              <a:ext cx="685800" cy="762000"/>
            </a:xfrm>
            <a:prstGeom prst="can">
              <a:avLst>
                <a:gd name="adj" fmla="val 27778"/>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75000"/>
                </a:lnSpc>
                <a:spcBef>
                  <a:spcPct val="0"/>
                </a:spcBef>
                <a:buFontTx/>
                <a:buNone/>
              </a:pPr>
              <a:r>
                <a:rPr lang="en-US" altLang="zh-TW" sz="2000">
                  <a:solidFill>
                    <a:schemeClr val="tx2"/>
                  </a:solidFill>
                </a:rPr>
                <a:t>Index</a:t>
              </a:r>
            </a:p>
          </p:txBody>
        </p:sp>
        <p:sp>
          <p:nvSpPr>
            <p:cNvPr id="26636" name="Line 14">
              <a:extLst>
                <a:ext uri="{FF2B5EF4-FFF2-40B4-BE49-F238E27FC236}">
                  <a16:creationId xmlns:a16="http://schemas.microsoft.com/office/drawing/2014/main" id="{2F7CA51C-3755-4A3C-BD15-D98197771BBD}"/>
                </a:ext>
              </a:extLst>
            </p:cNvPr>
            <p:cNvSpPr>
              <a:spLocks noChangeShapeType="1"/>
            </p:cNvSpPr>
            <p:nvPr/>
          </p:nvSpPr>
          <p:spPr bwMode="auto">
            <a:xfrm>
              <a:off x="4743018" y="3790950"/>
              <a:ext cx="5334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Rectangle 15">
              <a:extLst>
                <a:ext uri="{FF2B5EF4-FFF2-40B4-BE49-F238E27FC236}">
                  <a16:creationId xmlns:a16="http://schemas.microsoft.com/office/drawing/2014/main" id="{3498448E-55F1-4733-AC8A-48BE20B4F1B8}"/>
                </a:ext>
              </a:extLst>
            </p:cNvPr>
            <p:cNvSpPr>
              <a:spLocks noChangeArrowheads="1"/>
            </p:cNvSpPr>
            <p:nvPr/>
          </p:nvSpPr>
          <p:spPr bwMode="auto">
            <a:xfrm>
              <a:off x="5276418" y="3486150"/>
              <a:ext cx="1066800" cy="609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75000"/>
                </a:lnSpc>
                <a:spcBef>
                  <a:spcPct val="0"/>
                </a:spcBef>
                <a:buFontTx/>
                <a:buNone/>
              </a:pPr>
              <a:r>
                <a:rPr lang="en-US" altLang="zh-TW" sz="2000">
                  <a:solidFill>
                    <a:schemeClr val="tx2"/>
                  </a:solidFill>
                </a:rPr>
                <a:t>Search</a:t>
              </a:r>
            </a:p>
            <a:p>
              <a:pPr algn="ctr" eaLnBrk="1" hangingPunct="1">
                <a:lnSpc>
                  <a:spcPct val="75000"/>
                </a:lnSpc>
                <a:spcBef>
                  <a:spcPct val="0"/>
                </a:spcBef>
                <a:buFontTx/>
                <a:buNone/>
              </a:pPr>
              <a:r>
                <a:rPr lang="en-US" altLang="zh-TW" sz="2000">
                  <a:solidFill>
                    <a:schemeClr val="tx2"/>
                  </a:solidFill>
                </a:rPr>
                <a:t>engine</a:t>
              </a:r>
            </a:p>
          </p:txBody>
        </p:sp>
        <p:sp>
          <p:nvSpPr>
            <p:cNvPr id="26638" name="Line 16">
              <a:extLst>
                <a:ext uri="{FF2B5EF4-FFF2-40B4-BE49-F238E27FC236}">
                  <a16:creationId xmlns:a16="http://schemas.microsoft.com/office/drawing/2014/main" id="{6CC4BC18-29ED-4C45-B502-7A95F9C22F2D}"/>
                </a:ext>
              </a:extLst>
            </p:cNvPr>
            <p:cNvSpPr>
              <a:spLocks noChangeShapeType="1"/>
            </p:cNvSpPr>
            <p:nvPr/>
          </p:nvSpPr>
          <p:spPr bwMode="auto">
            <a:xfrm>
              <a:off x="6343218" y="3790950"/>
              <a:ext cx="5334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Text Box 17">
              <a:extLst>
                <a:ext uri="{FF2B5EF4-FFF2-40B4-BE49-F238E27FC236}">
                  <a16:creationId xmlns:a16="http://schemas.microsoft.com/office/drawing/2014/main" id="{60050279-242B-4E71-9732-E95CC665C6B6}"/>
                </a:ext>
              </a:extLst>
            </p:cNvPr>
            <p:cNvSpPr txBox="1">
              <a:spLocks noChangeArrowheads="1"/>
            </p:cNvSpPr>
            <p:nvPr/>
          </p:nvSpPr>
          <p:spPr bwMode="auto">
            <a:xfrm>
              <a:off x="6860743" y="3484563"/>
              <a:ext cx="9159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lnSpc>
                  <a:spcPct val="75000"/>
                </a:lnSpc>
                <a:spcBef>
                  <a:spcPct val="0"/>
                </a:spcBef>
                <a:buFontTx/>
                <a:buNone/>
              </a:pPr>
              <a:r>
                <a:rPr lang="en-US" altLang="zh-TW" sz="2000">
                  <a:solidFill>
                    <a:schemeClr val="tx2"/>
                  </a:solidFill>
                </a:rPr>
                <a:t>User</a:t>
              </a:r>
            </a:p>
            <a:p>
              <a:pPr eaLnBrk="1" hangingPunct="1">
                <a:lnSpc>
                  <a:spcPct val="75000"/>
                </a:lnSpc>
                <a:spcBef>
                  <a:spcPct val="0"/>
                </a:spcBef>
                <a:buFontTx/>
                <a:buNone/>
              </a:pPr>
              <a:r>
                <a:rPr lang="en-US" altLang="zh-TW" sz="2000">
                  <a:solidFill>
                    <a:schemeClr val="tx2"/>
                  </a:solidFill>
                </a:rPr>
                <a:t>queries</a:t>
              </a:r>
            </a:p>
          </p:txBody>
        </p:sp>
        <p:sp>
          <p:nvSpPr>
            <p:cNvPr id="26640" name="Line 18">
              <a:extLst>
                <a:ext uri="{FF2B5EF4-FFF2-40B4-BE49-F238E27FC236}">
                  <a16:creationId xmlns:a16="http://schemas.microsoft.com/office/drawing/2014/main" id="{81D49F2D-4ACA-4823-BBDF-64942A5461A5}"/>
                </a:ext>
              </a:extLst>
            </p:cNvPr>
            <p:cNvSpPr>
              <a:spLocks noChangeShapeType="1"/>
            </p:cNvSpPr>
            <p:nvPr/>
          </p:nvSpPr>
          <p:spPr bwMode="auto">
            <a:xfrm>
              <a:off x="2152218" y="3105150"/>
              <a:ext cx="0" cy="1447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Line 19">
              <a:extLst>
                <a:ext uri="{FF2B5EF4-FFF2-40B4-BE49-F238E27FC236}">
                  <a16:creationId xmlns:a16="http://schemas.microsoft.com/office/drawing/2014/main" id="{9C7FD4A9-041C-44C8-AC54-48D5DFED0403}"/>
                </a:ext>
              </a:extLst>
            </p:cNvPr>
            <p:cNvSpPr>
              <a:spLocks noChangeShapeType="1"/>
            </p:cNvSpPr>
            <p:nvPr/>
          </p:nvSpPr>
          <p:spPr bwMode="auto">
            <a:xfrm>
              <a:off x="6648018" y="3105150"/>
              <a:ext cx="0" cy="1447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2" name="Text Box 20">
              <a:extLst>
                <a:ext uri="{FF2B5EF4-FFF2-40B4-BE49-F238E27FC236}">
                  <a16:creationId xmlns:a16="http://schemas.microsoft.com/office/drawing/2014/main" id="{42D0F898-1667-43B2-B31A-51676E8792EA}"/>
                </a:ext>
              </a:extLst>
            </p:cNvPr>
            <p:cNvSpPr txBox="1">
              <a:spLocks noChangeArrowheads="1"/>
            </p:cNvSpPr>
            <p:nvPr/>
          </p:nvSpPr>
          <p:spPr bwMode="auto">
            <a:xfrm>
              <a:off x="933018" y="4400550"/>
              <a:ext cx="1082675" cy="3365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HK" sz="1600"/>
                <a:t>Web pages</a:t>
              </a:r>
            </a:p>
          </p:txBody>
        </p:sp>
        <p:sp>
          <p:nvSpPr>
            <p:cNvPr id="26630" name="Rectangle 1">
              <a:extLst>
                <a:ext uri="{FF2B5EF4-FFF2-40B4-BE49-F238E27FC236}">
                  <a16:creationId xmlns:a16="http://schemas.microsoft.com/office/drawing/2014/main" id="{F05C36AC-484B-40CF-AA37-11A6D7EEFE3A}"/>
                </a:ext>
              </a:extLst>
            </p:cNvPr>
            <p:cNvSpPr>
              <a:spLocks noChangeArrowheads="1"/>
            </p:cNvSpPr>
            <p:nvPr/>
          </p:nvSpPr>
          <p:spPr bwMode="auto">
            <a:xfrm>
              <a:off x="5076393" y="3235325"/>
              <a:ext cx="2832100" cy="1117600"/>
            </a:xfrm>
            <a:prstGeom prst="rect">
              <a:avLst/>
            </a:prstGeom>
            <a:noFill/>
            <a:ln w="9525" algn="ctr">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000">
                  <a:solidFill>
                    <a:schemeClr val="accent2"/>
                  </a:solidFill>
                  <a:latin typeface="Times New Roman" panose="02020603050405020304" pitchFamily="18" charset="0"/>
                  <a:ea typeface="新細明體" panose="02020500000000000000" pitchFamily="18" charset="-120"/>
                </a:defRPr>
              </a:lvl1pPr>
              <a:lvl2pPr marL="742950" indent="-285750">
                <a:defRPr kumimoji="1" sz="2000">
                  <a:solidFill>
                    <a:schemeClr val="accent2"/>
                  </a:solidFill>
                  <a:latin typeface="Times New Roman" panose="02020603050405020304" pitchFamily="18" charset="0"/>
                  <a:ea typeface="新細明體" panose="02020500000000000000" pitchFamily="18" charset="-120"/>
                </a:defRPr>
              </a:lvl2pPr>
              <a:lvl3pPr marL="1143000" indent="-228600">
                <a:defRPr kumimoji="1" sz="2000">
                  <a:solidFill>
                    <a:schemeClr val="accent2"/>
                  </a:solidFill>
                  <a:latin typeface="Times New Roman" panose="02020603050405020304" pitchFamily="18" charset="0"/>
                  <a:ea typeface="新細明體" panose="02020500000000000000" pitchFamily="18" charset="-120"/>
                </a:defRPr>
              </a:lvl3pPr>
              <a:lvl4pPr marL="1600200" indent="-228600">
                <a:defRPr kumimoji="1" sz="2000">
                  <a:solidFill>
                    <a:schemeClr val="accent2"/>
                  </a:solidFill>
                  <a:latin typeface="Times New Roman" panose="02020603050405020304" pitchFamily="18" charset="0"/>
                  <a:ea typeface="新細明體" panose="02020500000000000000" pitchFamily="18" charset="-120"/>
                </a:defRPr>
              </a:lvl4pPr>
              <a:lvl5pPr marL="2057400" indent="-228600">
                <a:defRPr kumimoji="1" sz="2000">
                  <a:solidFill>
                    <a:schemeClr val="accent2"/>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accent2"/>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accent2"/>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accent2"/>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accent2"/>
                  </a:solidFill>
                  <a:latin typeface="Times New Roman" panose="02020603050405020304" pitchFamily="18" charset="0"/>
                  <a:ea typeface="新細明體" panose="02020500000000000000" pitchFamily="18" charset="-120"/>
                </a:defRPr>
              </a:lvl9pPr>
            </a:lstStyle>
            <a:p>
              <a:pPr algn="ctr" eaLnBrk="1" hangingPunct="1"/>
              <a:endParaRPr lang="en-US" altLang="en-US"/>
            </a:p>
          </p:txBody>
        </p:sp>
      </p:grpSp>
      <p:grpSp>
        <p:nvGrpSpPr>
          <p:cNvPr id="16" name="Group 15">
            <a:extLst>
              <a:ext uri="{FF2B5EF4-FFF2-40B4-BE49-F238E27FC236}">
                <a16:creationId xmlns:a16="http://schemas.microsoft.com/office/drawing/2014/main" id="{3B95097A-62C6-474A-9A84-5ABA5249D07E}"/>
              </a:ext>
            </a:extLst>
          </p:cNvPr>
          <p:cNvGrpSpPr/>
          <p:nvPr/>
        </p:nvGrpSpPr>
        <p:grpSpPr>
          <a:xfrm>
            <a:off x="1999818" y="4095750"/>
            <a:ext cx="6611149" cy="2077604"/>
            <a:chOff x="1999818" y="4095750"/>
            <a:chExt cx="6611149" cy="2077604"/>
          </a:xfrm>
        </p:grpSpPr>
        <p:sp>
          <p:nvSpPr>
            <p:cNvPr id="2" name="AutoShape 13">
              <a:extLst>
                <a:ext uri="{FF2B5EF4-FFF2-40B4-BE49-F238E27FC236}">
                  <a16:creationId xmlns:a16="http://schemas.microsoft.com/office/drawing/2014/main" id="{8C1DA6C2-E7BA-42E8-AC14-FBC0A3EE4C26}"/>
                </a:ext>
              </a:extLst>
            </p:cNvPr>
            <p:cNvSpPr>
              <a:spLocks noChangeArrowheads="1"/>
            </p:cNvSpPr>
            <p:nvPr/>
          </p:nvSpPr>
          <p:spPr bwMode="auto">
            <a:xfrm>
              <a:off x="2647518" y="5226051"/>
              <a:ext cx="685800" cy="762000"/>
            </a:xfrm>
            <a:prstGeom prst="can">
              <a:avLst>
                <a:gd name="adj" fmla="val 27778"/>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75000"/>
                </a:lnSpc>
                <a:spcBef>
                  <a:spcPct val="0"/>
                </a:spcBef>
                <a:buFontTx/>
                <a:buNone/>
              </a:pPr>
              <a:r>
                <a:rPr lang="en-US" altLang="zh-TW" sz="2000" dirty="0">
                  <a:solidFill>
                    <a:schemeClr val="tx2"/>
                  </a:solidFill>
                </a:rPr>
                <a:t>Local</a:t>
              </a:r>
            </a:p>
            <a:p>
              <a:pPr algn="ctr" eaLnBrk="1" hangingPunct="1">
                <a:lnSpc>
                  <a:spcPct val="75000"/>
                </a:lnSpc>
                <a:spcBef>
                  <a:spcPct val="0"/>
                </a:spcBef>
                <a:buFontTx/>
                <a:buNone/>
              </a:pPr>
              <a:r>
                <a:rPr lang="en-US" altLang="zh-TW" sz="2000" dirty="0">
                  <a:solidFill>
                    <a:schemeClr val="tx2"/>
                  </a:solidFill>
                </a:rPr>
                <a:t>copy</a:t>
              </a:r>
            </a:p>
          </p:txBody>
        </p:sp>
        <p:cxnSp>
          <p:nvCxnSpPr>
            <p:cNvPr id="4" name="Straight Arrow Connector 3">
              <a:extLst>
                <a:ext uri="{FF2B5EF4-FFF2-40B4-BE49-F238E27FC236}">
                  <a16:creationId xmlns:a16="http://schemas.microsoft.com/office/drawing/2014/main" id="{DF7CE64B-D695-4A6D-9334-E988447A7129}"/>
                </a:ext>
              </a:extLst>
            </p:cNvPr>
            <p:cNvCxnSpPr/>
            <p:nvPr/>
          </p:nvCxnSpPr>
          <p:spPr bwMode="auto">
            <a:xfrm>
              <a:off x="1999818" y="4267200"/>
              <a:ext cx="647700" cy="95885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AF15767A-37FC-4DBB-BD01-4FCE2DC73C75}"/>
                </a:ext>
              </a:extLst>
            </p:cNvPr>
            <p:cNvCxnSpPr>
              <a:stCxn id="2" idx="1"/>
              <a:endCxn id="26631" idx="2"/>
            </p:cNvCxnSpPr>
            <p:nvPr/>
          </p:nvCxnSpPr>
          <p:spPr bwMode="auto">
            <a:xfrm flipV="1">
              <a:off x="2990418" y="4095751"/>
              <a:ext cx="0" cy="11303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AutoShape 13">
              <a:extLst>
                <a:ext uri="{FF2B5EF4-FFF2-40B4-BE49-F238E27FC236}">
                  <a16:creationId xmlns:a16="http://schemas.microsoft.com/office/drawing/2014/main" id="{F48919B3-F5A3-44B7-B8B4-46995D1189DB}"/>
                </a:ext>
              </a:extLst>
            </p:cNvPr>
            <p:cNvSpPr>
              <a:spLocks noChangeArrowheads="1"/>
            </p:cNvSpPr>
            <p:nvPr/>
          </p:nvSpPr>
          <p:spPr bwMode="auto">
            <a:xfrm>
              <a:off x="5469948" y="5226050"/>
              <a:ext cx="685800" cy="762000"/>
            </a:xfrm>
            <a:prstGeom prst="can">
              <a:avLst>
                <a:gd name="adj" fmla="val 27778"/>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75000"/>
                </a:lnSpc>
                <a:spcBef>
                  <a:spcPct val="0"/>
                </a:spcBef>
                <a:buFontTx/>
                <a:buNone/>
              </a:pPr>
              <a:r>
                <a:rPr lang="en-US" altLang="zh-TW" sz="2000" dirty="0">
                  <a:solidFill>
                    <a:schemeClr val="tx2"/>
                  </a:solidFill>
                </a:rPr>
                <a:t>Cache</a:t>
              </a:r>
            </a:p>
          </p:txBody>
        </p:sp>
        <p:cxnSp>
          <p:nvCxnSpPr>
            <p:cNvPr id="9" name="Straight Arrow Connector 8">
              <a:extLst>
                <a:ext uri="{FF2B5EF4-FFF2-40B4-BE49-F238E27FC236}">
                  <a16:creationId xmlns:a16="http://schemas.microsoft.com/office/drawing/2014/main" id="{C6E6A6DB-4E7C-40E9-9B34-8CFDACB1E09E}"/>
                </a:ext>
              </a:extLst>
            </p:cNvPr>
            <p:cNvCxnSpPr>
              <a:stCxn id="26637" idx="2"/>
              <a:endCxn id="7" idx="1"/>
            </p:cNvCxnSpPr>
            <p:nvPr/>
          </p:nvCxnSpPr>
          <p:spPr bwMode="auto">
            <a:xfrm>
              <a:off x="5809818" y="4095750"/>
              <a:ext cx="3030" cy="11303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a:extLst>
                <a:ext uri="{FF2B5EF4-FFF2-40B4-BE49-F238E27FC236}">
                  <a16:creationId xmlns:a16="http://schemas.microsoft.com/office/drawing/2014/main" id="{905CBFB2-79EA-456C-BCE4-85DD6130E760}"/>
                </a:ext>
              </a:extLst>
            </p:cNvPr>
            <p:cNvSpPr/>
            <p:nvPr/>
          </p:nvSpPr>
          <p:spPr bwMode="auto">
            <a:xfrm>
              <a:off x="2152218" y="4978400"/>
              <a:ext cx="4495798" cy="119495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000" b="0" i="0" u="none" strike="noStrike" cap="none" normalizeH="0" baseline="0">
                <a:ln>
                  <a:noFill/>
                </a:ln>
                <a:solidFill>
                  <a:schemeClr val="accent2"/>
                </a:solidFill>
                <a:effectLst/>
                <a:latin typeface="Times New Roman" pitchFamily="18" charset="0"/>
                <a:ea typeface="新細明體" pitchFamily="18" charset="-120"/>
              </a:endParaRPr>
            </a:p>
          </p:txBody>
        </p:sp>
        <p:sp>
          <p:nvSpPr>
            <p:cNvPr id="14" name="TextBox 13">
              <a:extLst>
                <a:ext uri="{FF2B5EF4-FFF2-40B4-BE49-F238E27FC236}">
                  <a16:creationId xmlns:a16="http://schemas.microsoft.com/office/drawing/2014/main" id="{CF1DBE6D-5EDA-4834-BC48-B4B5A4F6CD2A}"/>
                </a:ext>
              </a:extLst>
            </p:cNvPr>
            <p:cNvSpPr txBox="1"/>
            <p:nvPr/>
          </p:nvSpPr>
          <p:spPr>
            <a:xfrm>
              <a:off x="6821695" y="5226050"/>
              <a:ext cx="1789272" cy="707886"/>
            </a:xfrm>
            <a:prstGeom prst="rect">
              <a:avLst/>
            </a:prstGeom>
            <a:noFill/>
          </p:spPr>
          <p:txBody>
            <a:bodyPr wrap="none" rtlCol="0">
              <a:spAutoFit/>
            </a:bodyPr>
            <a:lstStyle/>
            <a:p>
              <a:r>
                <a:rPr lang="en-US" dirty="0"/>
                <a:t>In a real</a:t>
              </a:r>
            </a:p>
            <a:p>
              <a:r>
                <a:rPr lang="en-US" dirty="0"/>
                <a:t>implementation</a:t>
              </a:r>
            </a:p>
          </p:txBody>
        </p:sp>
      </p:grpSp>
      <p:sp>
        <p:nvSpPr>
          <p:cNvPr id="17" name="Multiplication Sign 16">
            <a:extLst>
              <a:ext uri="{FF2B5EF4-FFF2-40B4-BE49-F238E27FC236}">
                <a16:creationId xmlns:a16="http://schemas.microsoft.com/office/drawing/2014/main" id="{9AE348A2-333D-4C01-80CF-4EEC3FCB570E}"/>
              </a:ext>
            </a:extLst>
          </p:cNvPr>
          <p:cNvSpPr/>
          <p:nvPr/>
        </p:nvSpPr>
        <p:spPr bwMode="auto">
          <a:xfrm>
            <a:off x="2117293" y="3566681"/>
            <a:ext cx="412750" cy="457199"/>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000" b="0" i="0" u="none" strike="noStrike" cap="none" normalizeH="0" baseline="0">
              <a:ln>
                <a:noFill/>
              </a:ln>
              <a:solidFill>
                <a:schemeClr val="accent2"/>
              </a:solidFill>
              <a:effectLst/>
              <a:latin typeface="Times New Roman" pitchFamily="18"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6E3B1332-6F2C-4E55-A75A-342996F0CA1A}"/>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28675" name="Rectangle 3">
            <a:extLst>
              <a:ext uri="{FF2B5EF4-FFF2-40B4-BE49-F238E27FC236}">
                <a16:creationId xmlns:a16="http://schemas.microsoft.com/office/drawing/2014/main" id="{578D941C-C9AD-47B3-989C-E084D4A3154F}"/>
              </a:ext>
            </a:extLst>
          </p:cNvPr>
          <p:cNvSpPr>
            <a:spLocks noGrp="1" noChangeArrowheads="1"/>
          </p:cNvSpPr>
          <p:nvPr>
            <p:ph type="title"/>
          </p:nvPr>
        </p:nvSpPr>
        <p:spPr>
          <a:xfrm>
            <a:off x="685800" y="422275"/>
            <a:ext cx="7772400" cy="762000"/>
          </a:xfrm>
        </p:spPr>
        <p:txBody>
          <a:bodyPr/>
          <a:lstStyle/>
          <a:p>
            <a:pPr eaLnBrk="1" hangingPunct="1"/>
            <a:r>
              <a:rPr lang="en-GB" altLang="zh-TW" sz="2800" dirty="0">
                <a:latin typeface="Tahoma" panose="020B0604030504040204" pitchFamily="34" charset="0"/>
              </a:rPr>
              <a:t>Google, Bing, Baidu</a:t>
            </a:r>
            <a:endParaRPr lang="en-GB" altLang="zh-TW" sz="2400" dirty="0"/>
          </a:p>
        </p:txBody>
      </p:sp>
      <p:pic>
        <p:nvPicPr>
          <p:cNvPr id="28676" name="Picture 4">
            <a:extLst>
              <a:ext uri="{FF2B5EF4-FFF2-40B4-BE49-F238E27FC236}">
                <a16:creationId xmlns:a16="http://schemas.microsoft.com/office/drawing/2014/main" id="{025406ED-8861-44B8-9BCA-E970F7DA7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56886"/>
            <a:ext cx="3231750" cy="151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6">
            <a:extLst>
              <a:ext uri="{FF2B5EF4-FFF2-40B4-BE49-F238E27FC236}">
                <a16:creationId xmlns:a16="http://schemas.microsoft.com/office/drawing/2014/main" id="{C1B932B4-99D2-4D2E-834A-934EFC6CAB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148" y="2698771"/>
            <a:ext cx="4493986" cy="5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7">
            <a:extLst>
              <a:ext uri="{FF2B5EF4-FFF2-40B4-BE49-F238E27FC236}">
                <a16:creationId xmlns:a16="http://schemas.microsoft.com/office/drawing/2014/main" id="{3B2E1CA9-D59B-474E-8B04-C4B0DFCBC2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066" y="4456410"/>
            <a:ext cx="4369553" cy="389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9" name="Picture 1">
            <a:extLst>
              <a:ext uri="{FF2B5EF4-FFF2-40B4-BE49-F238E27FC236}">
                <a16:creationId xmlns:a16="http://schemas.microsoft.com/office/drawing/2014/main" id="{634A4DFB-2918-46CE-9FA2-63038DE4C0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148" y="1303716"/>
            <a:ext cx="456723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CF2F936-E244-4B1D-8E89-FFA773B932FE}"/>
              </a:ext>
            </a:extLst>
          </p:cNvPr>
          <p:cNvPicPr>
            <a:picLocks noChangeAspect="1"/>
          </p:cNvPicPr>
          <p:nvPr/>
        </p:nvPicPr>
        <p:blipFill>
          <a:blip r:embed="rId7"/>
          <a:stretch>
            <a:fillRect/>
          </a:stretch>
        </p:blipFill>
        <p:spPr>
          <a:xfrm>
            <a:off x="348751" y="5244880"/>
            <a:ext cx="4023168" cy="757302"/>
          </a:xfrm>
          <a:prstGeom prst="rect">
            <a:avLst/>
          </a:prstGeom>
        </p:spPr>
      </p:pic>
      <p:pic>
        <p:nvPicPr>
          <p:cNvPr id="5" name="Picture 4">
            <a:extLst>
              <a:ext uri="{FF2B5EF4-FFF2-40B4-BE49-F238E27FC236}">
                <a16:creationId xmlns:a16="http://schemas.microsoft.com/office/drawing/2014/main" id="{B028A678-98D9-4F35-9CB7-80E85061BD71}"/>
              </a:ext>
            </a:extLst>
          </p:cNvPr>
          <p:cNvPicPr>
            <a:picLocks noChangeAspect="1"/>
          </p:cNvPicPr>
          <p:nvPr/>
        </p:nvPicPr>
        <p:blipFill>
          <a:blip r:embed="rId8"/>
          <a:stretch>
            <a:fillRect/>
          </a:stretch>
        </p:blipFill>
        <p:spPr>
          <a:xfrm>
            <a:off x="4572000" y="5303770"/>
            <a:ext cx="4369553" cy="698412"/>
          </a:xfrm>
          <a:prstGeom prst="rect">
            <a:avLst/>
          </a:prstGeom>
        </p:spPr>
      </p:pic>
      <p:pic>
        <p:nvPicPr>
          <p:cNvPr id="7" name="Picture 6">
            <a:extLst>
              <a:ext uri="{FF2B5EF4-FFF2-40B4-BE49-F238E27FC236}">
                <a16:creationId xmlns:a16="http://schemas.microsoft.com/office/drawing/2014/main" id="{56B78EF1-328A-4DC7-BCC8-7057C87F37F7}"/>
              </a:ext>
            </a:extLst>
          </p:cNvPr>
          <p:cNvPicPr>
            <a:picLocks noChangeAspect="1"/>
          </p:cNvPicPr>
          <p:nvPr/>
        </p:nvPicPr>
        <p:blipFill>
          <a:blip r:embed="rId9"/>
          <a:stretch>
            <a:fillRect/>
          </a:stretch>
        </p:blipFill>
        <p:spPr>
          <a:xfrm>
            <a:off x="685800" y="3249393"/>
            <a:ext cx="2546041" cy="848680"/>
          </a:xfrm>
          <a:prstGeom prst="rect">
            <a:avLst/>
          </a:prstGeom>
        </p:spPr>
      </p:pic>
      <p:pic>
        <p:nvPicPr>
          <p:cNvPr id="9" name="Picture 8">
            <a:extLst>
              <a:ext uri="{FF2B5EF4-FFF2-40B4-BE49-F238E27FC236}">
                <a16:creationId xmlns:a16="http://schemas.microsoft.com/office/drawing/2014/main" id="{17D3338B-391F-42C6-9E8E-AF84409C5871}"/>
              </a:ext>
            </a:extLst>
          </p:cNvPr>
          <p:cNvPicPr>
            <a:picLocks noChangeAspect="1"/>
          </p:cNvPicPr>
          <p:nvPr/>
        </p:nvPicPr>
        <p:blipFill>
          <a:blip r:embed="rId10"/>
          <a:stretch>
            <a:fillRect/>
          </a:stretch>
        </p:blipFill>
        <p:spPr>
          <a:xfrm>
            <a:off x="6295980" y="3630488"/>
            <a:ext cx="2341154" cy="12613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86275AD9-F99D-4B8D-B30B-9F2A6D9FE6A3}"/>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30723" name="Rectangle 2">
            <a:extLst>
              <a:ext uri="{FF2B5EF4-FFF2-40B4-BE49-F238E27FC236}">
                <a16:creationId xmlns:a16="http://schemas.microsoft.com/office/drawing/2014/main" id="{C15253BF-3D61-430F-961B-0D62E6F020E0}"/>
              </a:ext>
            </a:extLst>
          </p:cNvPr>
          <p:cNvSpPr>
            <a:spLocks noGrp="1" noChangeArrowheads="1"/>
          </p:cNvSpPr>
          <p:nvPr>
            <p:ph type="title"/>
          </p:nvPr>
        </p:nvSpPr>
        <p:spPr/>
        <p:txBody>
          <a:bodyPr/>
          <a:lstStyle/>
          <a:p>
            <a:pPr eaLnBrk="1" hangingPunct="1"/>
            <a:r>
              <a:rPr lang="en-GB" altLang="zh-TW" sz="2800">
                <a:latin typeface="Tahoma" panose="020B0604030504040204" pitchFamily="34" charset="0"/>
              </a:rPr>
              <a:t>Why is IR Important?</a:t>
            </a:r>
          </a:p>
        </p:txBody>
      </p:sp>
      <p:sp>
        <p:nvSpPr>
          <p:cNvPr id="30724" name="Rectangle 3">
            <a:extLst>
              <a:ext uri="{FF2B5EF4-FFF2-40B4-BE49-F238E27FC236}">
                <a16:creationId xmlns:a16="http://schemas.microsoft.com/office/drawing/2014/main" id="{63FF25FB-CAE2-4FDE-99C2-5AF116AC2433}"/>
              </a:ext>
            </a:extLst>
          </p:cNvPr>
          <p:cNvSpPr>
            <a:spLocks noGrp="1" noChangeArrowheads="1"/>
          </p:cNvSpPr>
          <p:nvPr>
            <p:ph type="body" idx="1"/>
          </p:nvPr>
        </p:nvSpPr>
        <p:spPr>
          <a:xfrm>
            <a:off x="454025" y="1600200"/>
            <a:ext cx="8345488" cy="4505325"/>
          </a:xfrm>
        </p:spPr>
        <p:txBody>
          <a:bodyPr/>
          <a:lstStyle/>
          <a:p>
            <a:pPr eaLnBrk="1" hangingPunct="1"/>
            <a:r>
              <a:rPr lang="en-GB" altLang="zh-TW" sz="2100" dirty="0">
                <a:solidFill>
                  <a:srgbClr val="C00000"/>
                </a:solidFill>
                <a:latin typeface="Tahoma" panose="020B0604030504040204" pitchFamily="34" charset="0"/>
              </a:rPr>
              <a:t>Most information available is in textual form</a:t>
            </a:r>
            <a:r>
              <a:rPr lang="en-GB" altLang="zh-TW" sz="2100" dirty="0">
                <a:latin typeface="Tahoma" panose="020B0604030504040204" pitchFamily="34" charset="0"/>
              </a:rPr>
              <a:t> and has no predefined format (e.g., emails and articles)</a:t>
            </a:r>
          </a:p>
          <a:p>
            <a:pPr lvl="1" eaLnBrk="1" hangingPunct="1"/>
            <a:r>
              <a:rPr lang="en-GB" altLang="zh-TW" sz="1800" dirty="0">
                <a:latin typeface="Tahoma" panose="020B0604030504040204" pitchFamily="34" charset="0"/>
              </a:rPr>
              <a:t>You may think businesses store data in structured databases, but &gt;80% of business information is unstructured and mostly in text</a:t>
            </a:r>
          </a:p>
          <a:p>
            <a:pPr eaLnBrk="1" hangingPunct="1"/>
            <a:r>
              <a:rPr lang="en-GB" altLang="zh-TW" sz="2100" dirty="0">
                <a:latin typeface="Tahoma" panose="020B0604030504040204" pitchFamily="34" charset="0"/>
              </a:rPr>
              <a:t>Integration of text retrieval capability in most relational database systems. SQL already supports limited search capability such as search based on regular expressions:</a:t>
            </a:r>
          </a:p>
          <a:p>
            <a:pPr lvl="1" eaLnBrk="1" hangingPunct="1"/>
            <a:r>
              <a:rPr lang="en-GB" altLang="zh-TW" sz="1900" dirty="0">
                <a:solidFill>
                  <a:schemeClr val="accent2"/>
                </a:solidFill>
                <a:latin typeface="Tahoma" panose="020B0604030504040204" pitchFamily="34" charset="0"/>
              </a:rPr>
              <a:t>select * from Employee where Name like ’%Lee%’</a:t>
            </a:r>
          </a:p>
          <a:p>
            <a:pPr eaLnBrk="1" hangingPunct="1"/>
            <a:r>
              <a:rPr lang="en-GB" altLang="zh-TW" sz="2100" dirty="0">
                <a:latin typeface="Tahoma" panose="020B0604030504040204" pitchFamily="34" charset="0"/>
              </a:rPr>
              <a:t>Increasing number of online documentation systems </a:t>
            </a:r>
            <a:br>
              <a:rPr lang="en-GB" altLang="zh-TW" sz="2100" dirty="0">
                <a:latin typeface="Tahoma" panose="020B0604030504040204" pitchFamily="34" charset="0"/>
              </a:rPr>
            </a:br>
            <a:r>
              <a:rPr lang="en-GB" altLang="zh-TW" sz="2100" dirty="0">
                <a:latin typeface="Tahoma" panose="020B0604030504040204" pitchFamily="34" charset="0"/>
              </a:rPr>
              <a:t>(no more hardcopy!)</a:t>
            </a:r>
          </a:p>
          <a:p>
            <a:pPr eaLnBrk="1" hangingPunct="1"/>
            <a:r>
              <a:rPr lang="en-GB" altLang="zh-TW" sz="2100" dirty="0">
                <a:latin typeface="Tahoma" panose="020B0604030504040204" pitchFamily="34" charset="0"/>
              </a:rPr>
              <a:t>Of course, the bloom of World Wide Web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E826EC95-AA40-412C-ABA3-58148399D3E0}"/>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32771" name="Rectangle 2">
            <a:extLst>
              <a:ext uri="{FF2B5EF4-FFF2-40B4-BE49-F238E27FC236}">
                <a16:creationId xmlns:a16="http://schemas.microsoft.com/office/drawing/2014/main" id="{F3CF4327-9852-4B15-85CD-14BEDF401836}"/>
              </a:ext>
            </a:extLst>
          </p:cNvPr>
          <p:cNvSpPr>
            <a:spLocks noGrp="1" noChangeArrowheads="1"/>
          </p:cNvSpPr>
          <p:nvPr>
            <p:ph type="title"/>
          </p:nvPr>
        </p:nvSpPr>
        <p:spPr/>
        <p:txBody>
          <a:bodyPr/>
          <a:lstStyle/>
          <a:p>
            <a:pPr eaLnBrk="1" hangingPunct="1"/>
            <a:r>
              <a:rPr lang="en-GB" altLang="zh-TW" sz="2800">
                <a:latin typeface="Tahoma" panose="020B0604030504040204" pitchFamily="34" charset="0"/>
              </a:rPr>
              <a:t>Why is IR a Difficult Problem?</a:t>
            </a:r>
          </a:p>
        </p:txBody>
      </p:sp>
      <p:sp>
        <p:nvSpPr>
          <p:cNvPr id="5124" name="Rectangle 4">
            <a:extLst>
              <a:ext uri="{FF2B5EF4-FFF2-40B4-BE49-F238E27FC236}">
                <a16:creationId xmlns:a16="http://schemas.microsoft.com/office/drawing/2014/main" id="{7D0386E8-9948-4179-A4B6-470D3F905B7A}"/>
              </a:ext>
            </a:extLst>
          </p:cNvPr>
          <p:cNvSpPr>
            <a:spLocks noChangeArrowheads="1"/>
          </p:cNvSpPr>
          <p:nvPr/>
        </p:nvSpPr>
        <p:spPr bwMode="auto">
          <a:xfrm>
            <a:off x="685800" y="16002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Tahoma" panose="020B0604030504040204" pitchFamily="34" charset="0"/>
              </a:rPr>
              <a:t>The size of the web is doubling every year:</a:t>
            </a:r>
          </a:p>
          <a:p>
            <a:pPr lvl="1" eaLnBrk="1" hangingPunct="1"/>
            <a:r>
              <a:rPr lang="en-US" altLang="zh-TW" sz="1800">
                <a:latin typeface="Tahoma" panose="020B0604030504040204" pitchFamily="34" charset="0"/>
              </a:rPr>
              <a:t>50 million pages in November 1995</a:t>
            </a:r>
          </a:p>
          <a:p>
            <a:pPr lvl="1" eaLnBrk="1" hangingPunct="1"/>
            <a:r>
              <a:rPr lang="en-US" altLang="zh-TW" sz="1800">
                <a:latin typeface="Tahoma" panose="020B0604030504040204" pitchFamily="34" charset="0"/>
              </a:rPr>
              <a:t>320 million pages in December 1997</a:t>
            </a:r>
          </a:p>
          <a:p>
            <a:pPr lvl="1" eaLnBrk="1" hangingPunct="1"/>
            <a:r>
              <a:rPr lang="en-US" altLang="zh-TW" sz="1800">
                <a:latin typeface="Tahoma" panose="020B0604030504040204" pitchFamily="34" charset="0"/>
              </a:rPr>
              <a:t>800 million pages in February 1999</a:t>
            </a:r>
          </a:p>
          <a:p>
            <a:pPr lvl="1" eaLnBrk="1" hangingPunct="1"/>
            <a:r>
              <a:rPr lang="en-US" altLang="zh-TW" sz="1800">
                <a:latin typeface="Tahoma" panose="020B0604030504040204" pitchFamily="34" charset="0"/>
              </a:rPr>
              <a:t>1 billion pages in 2000</a:t>
            </a:r>
          </a:p>
          <a:p>
            <a:pPr lvl="1" eaLnBrk="1" hangingPunct="1"/>
            <a:r>
              <a:rPr lang="en-US" altLang="zh-TW" sz="1800">
                <a:latin typeface="Tahoma" panose="020B0604030504040204" pitchFamily="34" charset="0"/>
              </a:rPr>
              <a:t>3.5 billion in 2003 (openfind.com)</a:t>
            </a:r>
          </a:p>
          <a:p>
            <a:pPr lvl="1" eaLnBrk="1" hangingPunct="1"/>
            <a:r>
              <a:rPr lang="en-US" altLang="zh-TW" sz="1800">
                <a:latin typeface="Tahoma" panose="020B0604030504040204" pitchFamily="34" charset="0"/>
              </a:rPr>
              <a:t>8 billion in 2004 (google.com)</a:t>
            </a:r>
          </a:p>
          <a:p>
            <a:pPr lvl="1" eaLnBrk="1" hangingPunct="1"/>
            <a:r>
              <a:rPr lang="en-US" altLang="zh-TW" sz="1800">
                <a:latin typeface="Tahoma" panose="020B0604030504040204" pitchFamily="34" charset="0"/>
              </a:rPr>
              <a:t>20+ billion in 2005 (yahoo.com)</a:t>
            </a:r>
          </a:p>
          <a:p>
            <a:pPr lvl="2" eaLnBrk="1" hangingPunct="1"/>
            <a:r>
              <a:rPr lang="en-US" altLang="zh-TW" sz="1800">
                <a:latin typeface="Tahoma" panose="020B0604030504040204" pitchFamily="34" charset="0"/>
              </a:rPr>
              <a:t>Google stopped releasing the size</a:t>
            </a:r>
          </a:p>
          <a:p>
            <a:pPr lvl="1" eaLnBrk="1" hangingPunct="1"/>
            <a:r>
              <a:rPr lang="en-US" altLang="zh-TW" sz="1800">
                <a:latin typeface="Tahoma" panose="020B0604030504040204" pitchFamily="34" charset="0"/>
              </a:rPr>
              <a:t>130 trillion in 2016</a:t>
            </a:r>
          </a:p>
          <a:p>
            <a:pPr eaLnBrk="1" hangingPunct="1"/>
            <a:r>
              <a:rPr lang="en-GB" altLang="zh-TW" sz="2000">
                <a:latin typeface="Tahoma" panose="020B0604030504040204" pitchFamily="34" charset="0"/>
              </a:rPr>
              <a:t>Huge amount of data (e.g., WWW) dictates efficiency, effectiveness and user-friendliness</a:t>
            </a:r>
          </a:p>
        </p:txBody>
      </p:sp>
      <p:sp>
        <p:nvSpPr>
          <p:cNvPr id="5125" name="Text Box 5">
            <a:extLst>
              <a:ext uri="{FF2B5EF4-FFF2-40B4-BE49-F238E27FC236}">
                <a16:creationId xmlns:a16="http://schemas.microsoft.com/office/drawing/2014/main" id="{CCD0F02A-2F82-4A0E-8D76-29272544FE27}"/>
              </a:ext>
            </a:extLst>
          </p:cNvPr>
          <p:cNvSpPr txBox="1">
            <a:spLocks noChangeArrowheads="1"/>
          </p:cNvSpPr>
          <p:nvPr/>
        </p:nvSpPr>
        <p:spPr bwMode="auto">
          <a:xfrm>
            <a:off x="5430982" y="2209800"/>
            <a:ext cx="3205018" cy="230832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marL="285750" indent="-285750" eaLnBrk="1" hangingPunct="1">
              <a:spcBef>
                <a:spcPct val="0"/>
              </a:spcBef>
            </a:pPr>
            <a:r>
              <a:rPr lang="en-US" altLang="zh-HK" sz="1800" dirty="0">
                <a:solidFill>
                  <a:schemeClr val="accent2"/>
                </a:solidFill>
              </a:rPr>
              <a:t>Imagine spending “just 0.1 seconds on each page!</a:t>
            </a:r>
          </a:p>
          <a:p>
            <a:pPr marL="285750" indent="-285750" eaLnBrk="1" hangingPunct="1">
              <a:spcBef>
                <a:spcPct val="0"/>
              </a:spcBef>
            </a:pPr>
            <a:r>
              <a:rPr lang="en-US" altLang="zh-HK" sz="1800" dirty="0">
                <a:solidFill>
                  <a:schemeClr val="accent2"/>
                </a:solidFill>
              </a:rPr>
              <a:t>Renders Natural Language Processing infeasible</a:t>
            </a:r>
          </a:p>
          <a:p>
            <a:pPr marL="285750" indent="-285750" eaLnBrk="1" hangingPunct="1">
              <a:spcBef>
                <a:spcPct val="0"/>
              </a:spcBef>
            </a:pPr>
            <a:r>
              <a:rPr lang="en-US" altLang="zh-HK" sz="1800" dirty="0">
                <a:solidFill>
                  <a:schemeClr val="accent2"/>
                </a:solidFill>
              </a:rPr>
              <a:t>Google has an estimated 900,000 servers, and each query triggers &gt;1000 servers (2011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1+#ppt_w/2"/>
                                          </p:val>
                                        </p:tav>
                                        <p:tav tm="100000">
                                          <p:val>
                                            <p:strVal val="#ppt_x"/>
                                          </p:val>
                                        </p:tav>
                                      </p:tavLst>
                                    </p:anim>
                                    <p:anim calcmode="lin" valueType="num">
                                      <p:cBhvr additive="base">
                                        <p:cTn id="8"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5"/>
                                        </p:tgtEl>
                                        <p:attrNameLst>
                                          <p:attrName>style.visibility</p:attrName>
                                        </p:attrNameLst>
                                      </p:cBhvr>
                                      <p:to>
                                        <p:strVal val="visible"/>
                                      </p:to>
                                    </p:set>
                                    <p:animEffect transition="in" filter="blinds(horizontal)">
                                      <p:cBhvr>
                                        <p:cTn id="13"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2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1F3310E1-EC7F-497C-A2C8-3FBEABF9EF7E}"/>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38915" name="Rectangle 3">
            <a:extLst>
              <a:ext uri="{FF2B5EF4-FFF2-40B4-BE49-F238E27FC236}">
                <a16:creationId xmlns:a16="http://schemas.microsoft.com/office/drawing/2014/main" id="{0947D788-2D88-430C-9AFB-3ED07BB90F82}"/>
              </a:ext>
            </a:extLst>
          </p:cNvPr>
          <p:cNvSpPr>
            <a:spLocks noGrp="1" noChangeArrowheads="1"/>
          </p:cNvSpPr>
          <p:nvPr>
            <p:ph type="body" idx="1"/>
          </p:nvPr>
        </p:nvSpPr>
        <p:spPr/>
        <p:txBody>
          <a:bodyPr/>
          <a:lstStyle/>
          <a:p>
            <a:pPr eaLnBrk="1" hangingPunct="1">
              <a:lnSpc>
                <a:spcPct val="90000"/>
              </a:lnSpc>
            </a:pPr>
            <a:r>
              <a:rPr lang="en-US" altLang="zh-TW" sz="2000">
                <a:latin typeface="Tahoma" panose="020B0604030504040204" pitchFamily="34" charset="0"/>
              </a:rPr>
              <a:t>Unstructured data: difficult to capture semantics in documents. Compare:</a:t>
            </a:r>
          </a:p>
          <a:p>
            <a:pPr lvl="1" eaLnBrk="1" hangingPunct="1">
              <a:lnSpc>
                <a:spcPct val="90000"/>
              </a:lnSpc>
            </a:pPr>
            <a:r>
              <a:rPr lang="en-US" altLang="zh-TW" sz="1800">
                <a:latin typeface="Tahoma" panose="020B0604030504040204" pitchFamily="34" charset="0"/>
              </a:rPr>
              <a:t>“select * from Employee where Salary &gt; 100,000”</a:t>
            </a:r>
          </a:p>
          <a:p>
            <a:pPr lvl="1" eaLnBrk="1" hangingPunct="1">
              <a:lnSpc>
                <a:spcPct val="90000"/>
              </a:lnSpc>
            </a:pPr>
            <a:r>
              <a:rPr lang="en-US" altLang="zh-TW" sz="1800">
                <a:latin typeface="Tahoma" panose="020B0604030504040204" pitchFamily="34" charset="0"/>
              </a:rPr>
              <a:t>“retrieve all news items about </a:t>
            </a:r>
            <a:r>
              <a:rPr lang="en-US" altLang="zh-TW" sz="1800" u="sng">
                <a:solidFill>
                  <a:schemeClr val="accent2"/>
                </a:solidFill>
                <a:latin typeface="Tahoma" panose="020B0604030504040204" pitchFamily="34" charset="0"/>
              </a:rPr>
              <a:t>corporate takeover</a:t>
            </a:r>
            <a:r>
              <a:rPr lang="en-US" altLang="zh-TW" sz="1800">
                <a:latin typeface="Tahoma" panose="020B0604030504040204" pitchFamily="34" charset="0"/>
              </a:rPr>
              <a:t>”</a:t>
            </a:r>
          </a:p>
          <a:p>
            <a:pPr lvl="1" eaLnBrk="1" hangingPunct="1">
              <a:lnSpc>
                <a:spcPct val="90000"/>
              </a:lnSpc>
            </a:pPr>
            <a:endParaRPr lang="en-US" altLang="zh-TW" sz="1800">
              <a:latin typeface="Tahoma" panose="020B0604030504040204" pitchFamily="34" charset="0"/>
            </a:endParaRPr>
          </a:p>
          <a:p>
            <a:pPr eaLnBrk="1" hangingPunct="1">
              <a:lnSpc>
                <a:spcPct val="90000"/>
              </a:lnSpc>
            </a:pPr>
            <a:r>
              <a:rPr lang="en-US" altLang="zh-TW" sz="2000">
                <a:latin typeface="Tahoma" panose="020B0604030504040204" pitchFamily="34" charset="0"/>
              </a:rPr>
              <a:t>Why is the second query more difficult to answer? The following query is even more difficult:</a:t>
            </a:r>
          </a:p>
          <a:p>
            <a:pPr lvl="1" eaLnBrk="1" hangingPunct="1">
              <a:lnSpc>
                <a:spcPct val="90000"/>
              </a:lnSpc>
            </a:pPr>
            <a:r>
              <a:rPr lang="en-US" altLang="zh-TW" sz="1800">
                <a:latin typeface="Tahoma" panose="020B0604030504040204" pitchFamily="34" charset="0"/>
              </a:rPr>
              <a:t>“retrieve all news items about </a:t>
            </a:r>
            <a:r>
              <a:rPr lang="en-US" altLang="zh-TW" sz="1800" u="sng">
                <a:solidFill>
                  <a:schemeClr val="accent2"/>
                </a:solidFill>
                <a:latin typeface="Tahoma" panose="020B0604030504040204" pitchFamily="34" charset="0"/>
              </a:rPr>
              <a:t>corporate takeover</a:t>
            </a:r>
            <a:r>
              <a:rPr lang="en-US" altLang="zh-TW" sz="1800" i="1">
                <a:solidFill>
                  <a:schemeClr val="accent2"/>
                </a:solidFill>
                <a:latin typeface="Tahoma" panose="020B0604030504040204" pitchFamily="34" charset="0"/>
              </a:rPr>
              <a:t> </a:t>
            </a:r>
            <a:r>
              <a:rPr lang="en-US" altLang="zh-TW" sz="1800">
                <a:solidFill>
                  <a:schemeClr val="tx2"/>
                </a:solidFill>
                <a:latin typeface="Tahoma" panose="020B0604030504040204" pitchFamily="34" charset="0"/>
              </a:rPr>
              <a:t>involving</a:t>
            </a:r>
            <a:r>
              <a:rPr lang="en-US" altLang="zh-TW" sz="1800" i="1">
                <a:solidFill>
                  <a:schemeClr val="accent2"/>
                </a:solidFill>
                <a:latin typeface="Tahoma" panose="020B0604030504040204" pitchFamily="34" charset="0"/>
              </a:rPr>
              <a:t> </a:t>
            </a:r>
            <a:r>
              <a:rPr lang="en-US" altLang="zh-TW" sz="1800" u="sng">
                <a:solidFill>
                  <a:schemeClr val="accent2"/>
                </a:solidFill>
                <a:latin typeface="Tahoma" panose="020B0604030504040204" pitchFamily="34" charset="0"/>
              </a:rPr>
              <a:t>an internet company”</a:t>
            </a:r>
          </a:p>
          <a:p>
            <a:pPr lvl="1" eaLnBrk="1" hangingPunct="1">
              <a:lnSpc>
                <a:spcPct val="90000"/>
              </a:lnSpc>
            </a:pPr>
            <a:r>
              <a:rPr lang="en-US" altLang="zh-TW" sz="1800">
                <a:latin typeface="Tahoma" panose="020B0604030504040204" pitchFamily="34" charset="0"/>
              </a:rPr>
              <a:t>Note: syntactic </a:t>
            </a:r>
            <a:r>
              <a:rPr lang="en-US" altLang="zh-TW" sz="1800">
                <a:latin typeface="Tahoma" panose="020B0604030504040204" pitchFamily="34" charset="0"/>
                <a:sym typeface="Symbol" panose="05050102010706020507" pitchFamily="18" charset="2"/>
              </a:rPr>
              <a:t></a:t>
            </a:r>
            <a:r>
              <a:rPr lang="en-US" altLang="zh-TW" sz="1800">
                <a:latin typeface="Tahoma" panose="020B0604030504040204" pitchFamily="34" charset="0"/>
              </a:rPr>
              <a:t> semantic </a:t>
            </a:r>
            <a:r>
              <a:rPr lang="en-US" altLang="zh-TW" sz="1800">
                <a:latin typeface="Tahoma" panose="020B0604030504040204" pitchFamily="34" charset="0"/>
                <a:sym typeface="Symbol" panose="05050102010706020507" pitchFamily="18" charset="2"/>
              </a:rPr>
              <a:t></a:t>
            </a:r>
            <a:r>
              <a:rPr lang="en-US" altLang="zh-TW" sz="1800">
                <a:latin typeface="Tahoma" panose="020B0604030504040204" pitchFamily="34" charset="0"/>
              </a:rPr>
              <a:t> real-world knowledge</a:t>
            </a:r>
          </a:p>
          <a:p>
            <a:pPr lvl="1" eaLnBrk="1" hangingPunct="1">
              <a:lnSpc>
                <a:spcPct val="90000"/>
              </a:lnSpc>
            </a:pPr>
            <a:endParaRPr lang="en-US" altLang="zh-TW" sz="1800">
              <a:latin typeface="Tahoma" panose="020B0604030504040204" pitchFamily="34" charset="0"/>
            </a:endParaRPr>
          </a:p>
          <a:p>
            <a:pPr eaLnBrk="1" hangingPunct="1">
              <a:lnSpc>
                <a:spcPct val="90000"/>
              </a:lnSpc>
            </a:pPr>
            <a:r>
              <a:rPr lang="en-US" altLang="zh-TW" sz="2000">
                <a:latin typeface="Tahoma" panose="020B0604030504040204" pitchFamily="34" charset="0"/>
              </a:rPr>
              <a:t>Documents have unrestricted subject domains</a:t>
            </a:r>
          </a:p>
          <a:p>
            <a:pPr lvl="1" eaLnBrk="1" hangingPunct="1">
              <a:lnSpc>
                <a:spcPct val="90000"/>
              </a:lnSpc>
            </a:pPr>
            <a:r>
              <a:rPr lang="en-US" altLang="zh-TW" sz="1800">
                <a:latin typeface="Tahoma" panose="020B0604030504040204" pitchFamily="34" charset="0"/>
              </a:rPr>
              <a:t>it is hard to predefine or pre-categorize the subject domains of documents</a:t>
            </a:r>
          </a:p>
        </p:txBody>
      </p:sp>
      <p:sp>
        <p:nvSpPr>
          <p:cNvPr id="38916" name="Rectangle 4">
            <a:extLst>
              <a:ext uri="{FF2B5EF4-FFF2-40B4-BE49-F238E27FC236}">
                <a16:creationId xmlns:a16="http://schemas.microsoft.com/office/drawing/2014/main" id="{B1D9EED9-2099-4FF8-91C9-076C1ECB90F0}"/>
              </a:ext>
            </a:extLst>
          </p:cNvPr>
          <p:cNvSpPr>
            <a:spLocks noGrp="1" noChangeArrowheads="1"/>
          </p:cNvSpPr>
          <p:nvPr>
            <p:ph type="title"/>
          </p:nvPr>
        </p:nvSpPr>
        <p:spPr/>
        <p:txBody>
          <a:bodyPr/>
          <a:lstStyle/>
          <a:p>
            <a:pPr eaLnBrk="1" hangingPunct="1"/>
            <a:r>
              <a:rPr lang="en-GB" altLang="zh-TW" sz="2800">
                <a:latin typeface="Tahoma" panose="020B0604030504040204" pitchFamily="34" charset="0"/>
              </a:rPr>
              <a:t>Why is IR a Difficult Problem? (Cont.)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4857FE68-93B3-4CE5-B4DE-8ACC8BC0F2D5}"/>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40963" name="Rectangle 3">
            <a:extLst>
              <a:ext uri="{FF2B5EF4-FFF2-40B4-BE49-F238E27FC236}">
                <a16:creationId xmlns:a16="http://schemas.microsoft.com/office/drawing/2014/main" id="{7083E934-7544-4B0A-8E18-9CF5F7A35A94}"/>
              </a:ext>
            </a:extLst>
          </p:cNvPr>
          <p:cNvSpPr>
            <a:spLocks noGrp="1" noChangeArrowheads="1"/>
          </p:cNvSpPr>
          <p:nvPr>
            <p:ph type="body" idx="1"/>
          </p:nvPr>
        </p:nvSpPr>
        <p:spPr>
          <a:xfrm>
            <a:off x="685800" y="1600200"/>
            <a:ext cx="7772400" cy="3319463"/>
          </a:xfrm>
        </p:spPr>
        <p:txBody>
          <a:bodyPr/>
          <a:lstStyle/>
          <a:p>
            <a:pPr eaLnBrk="1" hangingPunct="1"/>
            <a:r>
              <a:rPr lang="en-US" altLang="zh-TW" sz="2000">
                <a:latin typeface="Tahoma" panose="020B0604030504040204" pitchFamily="34" charset="0"/>
              </a:rPr>
              <a:t>Diversified user base: expert to casual users</a:t>
            </a:r>
          </a:p>
          <a:p>
            <a:pPr lvl="1" eaLnBrk="1" hangingPunct="1"/>
            <a:r>
              <a:rPr lang="en-US" altLang="zh-TW" sz="1800">
                <a:latin typeface="Tahoma" panose="020B0604030504040204" pitchFamily="34" charset="0"/>
              </a:rPr>
              <a:t>a system may be clumsy for an expert user but difficult to use for a casual user</a:t>
            </a:r>
          </a:p>
          <a:p>
            <a:pPr lvl="1" eaLnBrk="1" hangingPunct="1"/>
            <a:r>
              <a:rPr lang="en-US" altLang="zh-TW" sz="1800">
                <a:latin typeface="Tahoma" panose="020B0604030504040204" pitchFamily="34" charset="0"/>
              </a:rPr>
              <a:t>a system may return information too general to be useful for an expert in the subject but too narrow for a general user</a:t>
            </a:r>
          </a:p>
          <a:p>
            <a:pPr lvl="1" eaLnBrk="1" hangingPunct="1"/>
            <a:endParaRPr lang="en-US" altLang="zh-TW" sz="1800">
              <a:latin typeface="Tahoma" panose="020B0604030504040204" pitchFamily="34" charset="0"/>
            </a:endParaRPr>
          </a:p>
          <a:p>
            <a:pPr eaLnBrk="1" hangingPunct="1"/>
            <a:r>
              <a:rPr lang="en-US" altLang="zh-TW" sz="2000">
                <a:latin typeface="Tahoma" panose="020B0604030504040204" pitchFamily="34" charset="0"/>
              </a:rPr>
              <a:t>Intention of information and user query is hard to capture</a:t>
            </a:r>
          </a:p>
          <a:p>
            <a:pPr lvl="1" eaLnBrk="1" hangingPunct="1"/>
            <a:r>
              <a:rPr lang="en-US" altLang="zh-TW" sz="1800">
                <a:latin typeface="Tahoma" panose="020B0604030504040204" pitchFamily="34" charset="0"/>
              </a:rPr>
              <a:t>compare a README file and a user manual</a:t>
            </a:r>
          </a:p>
          <a:p>
            <a:pPr lvl="1" eaLnBrk="1" hangingPunct="1"/>
            <a:r>
              <a:rPr lang="en-US" altLang="zh-TW" sz="1800">
                <a:latin typeface="Tahoma" panose="020B0604030504040204" pitchFamily="34" charset="0"/>
              </a:rPr>
              <a:t>compare a summary versus an in-depth report</a:t>
            </a:r>
          </a:p>
        </p:txBody>
      </p:sp>
      <p:sp>
        <p:nvSpPr>
          <p:cNvPr id="40964" name="Rectangle 4">
            <a:extLst>
              <a:ext uri="{FF2B5EF4-FFF2-40B4-BE49-F238E27FC236}">
                <a16:creationId xmlns:a16="http://schemas.microsoft.com/office/drawing/2014/main" id="{567D836C-7DC4-429D-8E2F-7766A55A5188}"/>
              </a:ext>
            </a:extLst>
          </p:cNvPr>
          <p:cNvSpPr>
            <a:spLocks noGrp="1" noChangeArrowheads="1"/>
          </p:cNvSpPr>
          <p:nvPr>
            <p:ph type="title"/>
          </p:nvPr>
        </p:nvSpPr>
        <p:spPr/>
        <p:txBody>
          <a:bodyPr/>
          <a:lstStyle/>
          <a:p>
            <a:pPr eaLnBrk="1" hangingPunct="1"/>
            <a:r>
              <a:rPr lang="en-GB" altLang="zh-TW" sz="2800">
                <a:latin typeface="Tahoma" panose="020B0604030504040204" pitchFamily="34" charset="0"/>
              </a:rPr>
              <a:t>Why is IR a Difficult Problem? (Cont.)</a:t>
            </a:r>
          </a:p>
        </p:txBody>
      </p:sp>
      <p:sp>
        <p:nvSpPr>
          <p:cNvPr id="7173" name="Text Box 5">
            <a:extLst>
              <a:ext uri="{FF2B5EF4-FFF2-40B4-BE49-F238E27FC236}">
                <a16:creationId xmlns:a16="http://schemas.microsoft.com/office/drawing/2014/main" id="{EA094EC8-ABB1-49DE-9B70-F454BC378E0C}"/>
              </a:ext>
            </a:extLst>
          </p:cNvPr>
          <p:cNvSpPr txBox="1">
            <a:spLocks noChangeArrowheads="1"/>
          </p:cNvSpPr>
          <p:nvPr/>
        </p:nvSpPr>
        <p:spPr bwMode="auto">
          <a:xfrm>
            <a:off x="2667000" y="5126038"/>
            <a:ext cx="3690938" cy="5191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800">
                <a:solidFill>
                  <a:schemeClr val="tx2"/>
                </a:solidFill>
                <a:latin typeface="Tahoma" panose="020B0604030504040204" pitchFamily="34" charset="0"/>
              </a:rPr>
              <a:t>One size cannot fit 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ox(out)">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75822640-EA7E-418B-8E75-3576BB47B24E}"/>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45059" name="Rectangle 2">
            <a:extLst>
              <a:ext uri="{FF2B5EF4-FFF2-40B4-BE49-F238E27FC236}">
                <a16:creationId xmlns:a16="http://schemas.microsoft.com/office/drawing/2014/main" id="{B6B79EFA-260C-41C0-8044-3DFFD3D12727}"/>
              </a:ext>
            </a:extLst>
          </p:cNvPr>
          <p:cNvSpPr>
            <a:spLocks noGrp="1" noChangeArrowheads="1"/>
          </p:cNvSpPr>
          <p:nvPr>
            <p:ph type="body" idx="1"/>
          </p:nvPr>
        </p:nvSpPr>
        <p:spPr>
          <a:xfrm>
            <a:off x="460375" y="1600200"/>
            <a:ext cx="8281988" cy="1868488"/>
          </a:xfrm>
        </p:spPr>
        <p:txBody>
          <a:bodyPr/>
          <a:lstStyle/>
          <a:p>
            <a:pPr eaLnBrk="1" hangingPunct="1"/>
            <a:r>
              <a:rPr lang="en-US" altLang="zh-TW">
                <a:latin typeface="Tahoma" panose="020B0604030504040204" pitchFamily="34" charset="0"/>
              </a:rPr>
              <a:t>Distributed and interlinked (e.g., </a:t>
            </a:r>
            <a:r>
              <a:rPr lang="en-US" altLang="zh-TW">
                <a:latin typeface="Tahoma" panose="020B0604030504040204" pitchFamily="34" charset="0"/>
                <a:hlinkClick r:id="rId3"/>
              </a:rPr>
              <a:t>Hypertext</a:t>
            </a:r>
            <a:r>
              <a:rPr lang="en-US" altLang="zh-TW">
                <a:latin typeface="Tahoma" panose="020B0604030504040204" pitchFamily="34" charset="0"/>
              </a:rPr>
              <a:t> and WWW)</a:t>
            </a:r>
          </a:p>
          <a:p>
            <a:pPr lvl="1" eaLnBrk="1" hangingPunct="1"/>
            <a:r>
              <a:rPr lang="en-US" altLang="zh-TW">
                <a:latin typeface="Tahoma" panose="020B0604030504040204" pitchFamily="34" charset="0"/>
              </a:rPr>
              <a:t>Where to start a search? Unlike in a centralize database, you have only one (or a few) database(s) to search.</a:t>
            </a:r>
          </a:p>
          <a:p>
            <a:pPr lvl="1" eaLnBrk="1" hangingPunct="1"/>
            <a:r>
              <a:rPr lang="en-US" altLang="zh-TW">
                <a:latin typeface="Tahoma" panose="020B0604030504040204" pitchFamily="34" charset="0"/>
              </a:rPr>
              <a:t>How are the information related?</a:t>
            </a:r>
          </a:p>
        </p:txBody>
      </p:sp>
      <p:sp>
        <p:nvSpPr>
          <p:cNvPr id="45060" name="Rectangle 3">
            <a:extLst>
              <a:ext uri="{FF2B5EF4-FFF2-40B4-BE49-F238E27FC236}">
                <a16:creationId xmlns:a16="http://schemas.microsoft.com/office/drawing/2014/main" id="{1E046757-EAE7-40B2-9B83-33F736224335}"/>
              </a:ext>
            </a:extLst>
          </p:cNvPr>
          <p:cNvSpPr>
            <a:spLocks noGrp="1" noChangeArrowheads="1"/>
          </p:cNvSpPr>
          <p:nvPr>
            <p:ph type="title"/>
          </p:nvPr>
        </p:nvSpPr>
        <p:spPr/>
        <p:txBody>
          <a:bodyPr/>
          <a:lstStyle/>
          <a:p>
            <a:pPr eaLnBrk="1" hangingPunct="1"/>
            <a:r>
              <a:rPr lang="en-GB" altLang="zh-TW" sz="2800">
                <a:latin typeface="Tahoma" panose="020B0604030504040204" pitchFamily="34" charset="0"/>
              </a:rPr>
              <a:t>Why is IR a Difficult Problem?</a:t>
            </a:r>
          </a:p>
        </p:txBody>
      </p:sp>
      <p:sp>
        <p:nvSpPr>
          <p:cNvPr id="181252" name="Rectangle 4">
            <a:extLst>
              <a:ext uri="{FF2B5EF4-FFF2-40B4-BE49-F238E27FC236}">
                <a16:creationId xmlns:a16="http://schemas.microsoft.com/office/drawing/2014/main" id="{4264EF49-3B03-4908-AFEB-9B3A6578236F}"/>
              </a:ext>
            </a:extLst>
          </p:cNvPr>
          <p:cNvSpPr>
            <a:spLocks noChangeArrowheads="1"/>
          </p:cNvSpPr>
          <p:nvPr/>
        </p:nvSpPr>
        <p:spPr bwMode="auto">
          <a:xfrm>
            <a:off x="685800" y="4191000"/>
            <a:ext cx="7772400"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latin typeface="Tahoma" panose="020B0604030504040204" pitchFamily="34" charset="0"/>
              </a:rPr>
              <a:t>Efficiency vs. effectiveness</a:t>
            </a:r>
          </a:p>
          <a:p>
            <a:pPr lvl="1" eaLnBrk="1" hangingPunct="1"/>
            <a:r>
              <a:rPr lang="en-US" altLang="zh-TW">
                <a:latin typeface="Tahoma" panose="020B0604030504040204" pitchFamily="34" charset="0"/>
              </a:rPr>
              <a:t>With a limited amount of resources, one can only improve efficiency and effectiveness to a certain degree. Moreover, improving efficiency often means degrading effectiveness, and vice versa.</a:t>
            </a:r>
          </a:p>
        </p:txBody>
      </p:sp>
      <p:sp>
        <p:nvSpPr>
          <p:cNvPr id="181253" name="AutoShape 5">
            <a:extLst>
              <a:ext uri="{FF2B5EF4-FFF2-40B4-BE49-F238E27FC236}">
                <a16:creationId xmlns:a16="http://schemas.microsoft.com/office/drawing/2014/main" id="{C545C931-F695-4447-9E31-C92ED054A286}"/>
              </a:ext>
            </a:extLst>
          </p:cNvPr>
          <p:cNvSpPr>
            <a:spLocks noChangeArrowheads="1"/>
          </p:cNvSpPr>
          <p:nvPr/>
        </p:nvSpPr>
        <p:spPr bwMode="auto">
          <a:xfrm>
            <a:off x="1600200" y="3657600"/>
            <a:ext cx="1219200" cy="381000"/>
          </a:xfrm>
          <a:prstGeom prst="wedgeRoundRectCallout">
            <a:avLst>
              <a:gd name="adj1" fmla="val -41014"/>
              <a:gd name="adj2" fmla="val 110417"/>
              <a:gd name="adj3" fmla="val 1666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2000">
                <a:solidFill>
                  <a:schemeClr val="tx2"/>
                </a:solidFill>
              </a:rPr>
              <a:t>How fast</a:t>
            </a:r>
          </a:p>
        </p:txBody>
      </p:sp>
      <p:sp>
        <p:nvSpPr>
          <p:cNvPr id="181254" name="AutoShape 6">
            <a:extLst>
              <a:ext uri="{FF2B5EF4-FFF2-40B4-BE49-F238E27FC236}">
                <a16:creationId xmlns:a16="http://schemas.microsoft.com/office/drawing/2014/main" id="{6917B83D-8DE0-4CBC-9F92-02EA184E959E}"/>
              </a:ext>
            </a:extLst>
          </p:cNvPr>
          <p:cNvSpPr>
            <a:spLocks noChangeArrowheads="1"/>
          </p:cNvSpPr>
          <p:nvPr/>
        </p:nvSpPr>
        <p:spPr bwMode="auto">
          <a:xfrm>
            <a:off x="3581400" y="3733800"/>
            <a:ext cx="1219200" cy="381000"/>
          </a:xfrm>
          <a:prstGeom prst="wedgeRoundRectCallout">
            <a:avLst>
              <a:gd name="adj1" fmla="val -64454"/>
              <a:gd name="adj2" fmla="val 90000"/>
              <a:gd name="adj3" fmla="val 1666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2000">
                <a:solidFill>
                  <a:schemeClr val="tx2"/>
                </a:solidFill>
              </a:rPr>
              <a:t>How good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additive="base">
                                        <p:cTn id="7" dur="500" fill="hold"/>
                                        <p:tgtEl>
                                          <p:spTgt spid="181252"/>
                                        </p:tgtEl>
                                        <p:attrNameLst>
                                          <p:attrName>ppt_x</p:attrName>
                                        </p:attrNameLst>
                                      </p:cBhvr>
                                      <p:tavLst>
                                        <p:tav tm="0">
                                          <p:val>
                                            <p:strVal val="1+#ppt_w/2"/>
                                          </p:val>
                                        </p:tav>
                                        <p:tav tm="100000">
                                          <p:val>
                                            <p:strVal val="#ppt_x"/>
                                          </p:val>
                                        </p:tav>
                                      </p:tavLst>
                                    </p:anim>
                                    <p:anim calcmode="lin" valueType="num">
                                      <p:cBhvr additive="base">
                                        <p:cTn id="8" dur="500" fill="hold"/>
                                        <p:tgtEl>
                                          <p:spTgt spid="18125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81253"/>
                                        </p:tgtEl>
                                        <p:attrNameLst>
                                          <p:attrName>style.visibility</p:attrName>
                                        </p:attrNameLst>
                                      </p:cBhvr>
                                      <p:to>
                                        <p:strVal val="visible"/>
                                      </p:to>
                                    </p:set>
                                    <p:animEffect transition="in" filter="blinds(horizontal)">
                                      <p:cBhvr>
                                        <p:cTn id="12" dur="500"/>
                                        <p:tgtEl>
                                          <p:spTgt spid="181253"/>
                                        </p:tgtEl>
                                      </p:cBhvr>
                                    </p:animEffect>
                                  </p:childTnLst>
                                </p:cTn>
                              </p:par>
                            </p:childTnLst>
                          </p:cTn>
                        </p:par>
                        <p:par>
                          <p:cTn id="13" fill="hold" nodeType="afterGroup">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81254"/>
                                        </p:tgtEl>
                                        <p:attrNameLst>
                                          <p:attrName>style.visibility</p:attrName>
                                        </p:attrNameLst>
                                      </p:cBhvr>
                                      <p:to>
                                        <p:strVal val="visible"/>
                                      </p:to>
                                    </p:set>
                                    <p:animEffect transition="in" filter="blinds(horizontal)">
                                      <p:cBhvr>
                                        <p:cTn id="16" dur="500"/>
                                        <p:tgtEl>
                                          <p:spTgt spid="18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utoUpdateAnimBg="0"/>
      <p:bldP spid="181253" grpId="0" animBg="1"/>
      <p:bldP spid="1812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00571449-69A9-4703-ABD6-392635AC00DD}"/>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6147" name="Rectangle 2">
            <a:extLst>
              <a:ext uri="{FF2B5EF4-FFF2-40B4-BE49-F238E27FC236}">
                <a16:creationId xmlns:a16="http://schemas.microsoft.com/office/drawing/2014/main" id="{603164FC-3423-4BB7-857D-1C854FEA3233}"/>
              </a:ext>
            </a:extLst>
          </p:cNvPr>
          <p:cNvSpPr>
            <a:spLocks noGrp="1" noChangeArrowheads="1"/>
          </p:cNvSpPr>
          <p:nvPr>
            <p:ph type="title"/>
          </p:nvPr>
        </p:nvSpPr>
        <p:spPr/>
        <p:txBody>
          <a:bodyPr/>
          <a:lstStyle/>
          <a:p>
            <a:pPr eaLnBrk="1" hangingPunct="1"/>
            <a:r>
              <a:rPr lang="en-GB" altLang="zh-TW" sz="2800" dirty="0">
                <a:latin typeface="Tahoma" panose="020B0604030504040204" pitchFamily="34" charset="0"/>
              </a:rPr>
              <a:t>Search Engines is Older Than you Thought</a:t>
            </a:r>
          </a:p>
        </p:txBody>
      </p:sp>
      <p:sp>
        <p:nvSpPr>
          <p:cNvPr id="6148" name="Rectangle 3">
            <a:extLst>
              <a:ext uri="{FF2B5EF4-FFF2-40B4-BE49-F238E27FC236}">
                <a16:creationId xmlns:a16="http://schemas.microsoft.com/office/drawing/2014/main" id="{499FE143-26E8-4690-829C-AC32AAFB7D43}"/>
              </a:ext>
            </a:extLst>
          </p:cNvPr>
          <p:cNvSpPr>
            <a:spLocks noGrp="1" noChangeArrowheads="1"/>
          </p:cNvSpPr>
          <p:nvPr>
            <p:ph type="body" idx="1"/>
          </p:nvPr>
        </p:nvSpPr>
        <p:spPr>
          <a:xfrm>
            <a:off x="685800" y="1600200"/>
            <a:ext cx="7772400" cy="4335463"/>
          </a:xfrm>
          <a:ln>
            <a:solidFill>
              <a:schemeClr val="bg1"/>
            </a:solidFill>
            <a:miter lim="800000"/>
            <a:headEnd/>
            <a:tailEnd/>
          </a:ln>
          <a:extLst>
            <a:ext uri="{909E8E84-426E-40DD-AFC4-6F175D3DCCD1}">
              <a14:hiddenFill xmlns:a14="http://schemas.microsoft.com/office/drawing/2010/main">
                <a:solidFill>
                  <a:schemeClr val="bg1"/>
                </a:solidFill>
              </a14:hiddenFill>
            </a:ext>
          </a:extLst>
        </p:spPr>
        <p:txBody>
          <a:bodyPr/>
          <a:lstStyle/>
          <a:p>
            <a:pPr eaLnBrk="1" hangingPunct="1">
              <a:buFontTx/>
              <a:buNone/>
            </a:pPr>
            <a:r>
              <a:rPr lang="en-GB" altLang="zh-TW" dirty="0">
                <a:latin typeface="Tahoma" panose="020B0604030504040204" pitchFamily="34" charset="0"/>
              </a:rPr>
              <a:t>It has many names:</a:t>
            </a:r>
          </a:p>
          <a:p>
            <a:pPr eaLnBrk="1" hangingPunct="1"/>
            <a:r>
              <a:rPr lang="en-GB" altLang="zh-TW" dirty="0">
                <a:latin typeface="Tahoma" panose="020B0604030504040204" pitchFamily="34" charset="0"/>
              </a:rPr>
              <a:t>Information retrieval (IR) – from 50’s</a:t>
            </a:r>
          </a:p>
          <a:p>
            <a:pPr eaLnBrk="1" hangingPunct="1"/>
            <a:r>
              <a:rPr lang="en-GB" altLang="zh-TW" dirty="0">
                <a:latin typeface="Tahoma" panose="020B0604030504040204" pitchFamily="34" charset="0"/>
              </a:rPr>
              <a:t>Document retrieval – from 60’s</a:t>
            </a:r>
          </a:p>
          <a:p>
            <a:pPr eaLnBrk="1" hangingPunct="1"/>
            <a:r>
              <a:rPr lang="en-GB" altLang="zh-TW" dirty="0">
                <a:latin typeface="Tahoma" panose="020B0604030504040204" pitchFamily="34" charset="0"/>
              </a:rPr>
              <a:t>Text retrieval – from 70’s</a:t>
            </a:r>
          </a:p>
          <a:p>
            <a:pPr eaLnBrk="1" hangingPunct="1">
              <a:buFontTx/>
              <a:buNone/>
            </a:pPr>
            <a:endParaRPr lang="en-GB" altLang="zh-TW" dirty="0">
              <a:latin typeface="Tahoma" panose="020B0604030504040204" pitchFamily="34" charset="0"/>
            </a:endParaRPr>
          </a:p>
          <a:p>
            <a:pPr eaLnBrk="1" hangingPunct="1">
              <a:buFontTx/>
              <a:buNone/>
            </a:pPr>
            <a:r>
              <a:rPr lang="en-GB" altLang="zh-TW" dirty="0">
                <a:latin typeface="Tahoma" panose="020B0604030504040204" pitchFamily="34" charset="0"/>
              </a:rPr>
              <a:t>and applications:</a:t>
            </a:r>
          </a:p>
          <a:p>
            <a:pPr eaLnBrk="1" hangingPunct="1"/>
            <a:r>
              <a:rPr lang="en-GB" altLang="zh-TW" dirty="0">
                <a:latin typeface="Tahoma" panose="020B0604030504040204" pitchFamily="34" charset="0"/>
              </a:rPr>
              <a:t>Digital libraries</a:t>
            </a:r>
          </a:p>
          <a:p>
            <a:pPr eaLnBrk="1" hangingPunct="1"/>
            <a:r>
              <a:rPr lang="en-GB" altLang="zh-TW" dirty="0">
                <a:latin typeface="Tahoma" panose="020B0604030504040204" pitchFamily="34" charset="0"/>
              </a:rPr>
              <a:t>Web search</a:t>
            </a:r>
          </a:p>
          <a:p>
            <a:pPr eaLnBrk="1" hangingPunct="1"/>
            <a:r>
              <a:rPr lang="en-GB" altLang="zh-TW" dirty="0">
                <a:latin typeface="Tahoma" panose="020B0604030504040204" pitchFamily="34" charset="0"/>
              </a:rPr>
              <a:t>Vertical search (e.g., e-commerce)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D1A9545F-C57D-4DDD-8608-A47325E1958B}"/>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47107" name="Rectangle 4">
            <a:extLst>
              <a:ext uri="{FF2B5EF4-FFF2-40B4-BE49-F238E27FC236}">
                <a16:creationId xmlns:a16="http://schemas.microsoft.com/office/drawing/2014/main" id="{C9BBE77B-D4CA-4BE6-A803-BE7D5B99413B}"/>
              </a:ext>
            </a:extLst>
          </p:cNvPr>
          <p:cNvSpPr>
            <a:spLocks noChangeArrowheads="1"/>
          </p:cNvSpPr>
          <p:nvPr/>
        </p:nvSpPr>
        <p:spPr bwMode="auto">
          <a:xfrm>
            <a:off x="685800" y="4038600"/>
            <a:ext cx="7620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a:latin typeface="Tahoma" panose="020B0604030504040204" pitchFamily="34" charset="0"/>
              </a:rPr>
              <a:t>Document: a long string of characters contained in a single file</a:t>
            </a:r>
          </a:p>
          <a:p>
            <a:pPr eaLnBrk="1" hangingPunct="1"/>
            <a:r>
              <a:rPr lang="en-US" altLang="zh-TW" sz="2000">
                <a:latin typeface="Tahoma" panose="020B0604030504040204" pitchFamily="34" charset="0"/>
              </a:rPr>
              <a:t>Index: a list of important keywords from the documents, stored in some efficient file structure</a:t>
            </a:r>
          </a:p>
          <a:p>
            <a:pPr eaLnBrk="1" hangingPunct="1"/>
            <a:r>
              <a:rPr lang="en-US" altLang="zh-TW" sz="2000">
                <a:latin typeface="Tahoma" panose="020B0604030504040204" pitchFamily="34" charset="0"/>
              </a:rPr>
              <a:t>Query: Boolean (A and B or C), list of words, natural language</a:t>
            </a:r>
          </a:p>
          <a:p>
            <a:pPr eaLnBrk="1" hangingPunct="1"/>
            <a:r>
              <a:rPr lang="en-US" altLang="zh-TW" sz="2000">
                <a:latin typeface="Tahoma" panose="020B0604030504040204" pitchFamily="34" charset="0"/>
              </a:rPr>
              <a:t>Relevance feedback: try “similar pages” in </a:t>
            </a:r>
            <a:r>
              <a:rPr lang="en-US" altLang="zh-TW" sz="2000">
                <a:latin typeface="Tahoma" panose="020B0604030504040204" pitchFamily="34" charset="0"/>
                <a:hlinkClick r:id="rId3"/>
              </a:rPr>
              <a:t>Google</a:t>
            </a:r>
            <a:endParaRPr lang="en-US" altLang="zh-TW" sz="2000">
              <a:latin typeface="Tahoma" panose="020B0604030504040204" pitchFamily="34" charset="0"/>
            </a:endParaRPr>
          </a:p>
        </p:txBody>
      </p:sp>
      <p:sp>
        <p:nvSpPr>
          <p:cNvPr id="47108" name="Text Box 7">
            <a:extLst>
              <a:ext uri="{FF2B5EF4-FFF2-40B4-BE49-F238E27FC236}">
                <a16:creationId xmlns:a16="http://schemas.microsoft.com/office/drawing/2014/main" id="{41847FAC-2003-4DA2-9B32-4A1CA7C807A9}"/>
              </a:ext>
            </a:extLst>
          </p:cNvPr>
          <p:cNvSpPr txBox="1">
            <a:spLocks noChangeArrowheads="1"/>
          </p:cNvSpPr>
          <p:nvPr/>
        </p:nvSpPr>
        <p:spPr bwMode="auto">
          <a:xfrm>
            <a:off x="2247900" y="2192338"/>
            <a:ext cx="1524000" cy="463550"/>
          </a:xfrm>
          <a:prstGeom prst="rect">
            <a:avLst/>
          </a:prstGeom>
          <a:solidFill>
            <a:srgbClr val="800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solidFill>
                  <a:schemeClr val="bg1"/>
                </a:solidFill>
                <a:ea typeface="標楷體" panose="03000509000000000000" pitchFamily="65" charset="-120"/>
              </a:rPr>
              <a:t>Query formulation</a:t>
            </a:r>
            <a:endParaRPr lang="en-US" altLang="zh-TW" sz="1600" b="1">
              <a:solidFill>
                <a:schemeClr val="bg1"/>
              </a:solidFill>
              <a:ea typeface="標楷體" panose="03000509000000000000" pitchFamily="65" charset="-120"/>
            </a:endParaRPr>
          </a:p>
        </p:txBody>
      </p:sp>
      <p:sp>
        <p:nvSpPr>
          <p:cNvPr id="47109" name="Text Box 8">
            <a:extLst>
              <a:ext uri="{FF2B5EF4-FFF2-40B4-BE49-F238E27FC236}">
                <a16:creationId xmlns:a16="http://schemas.microsoft.com/office/drawing/2014/main" id="{A8A348A4-D434-4C4F-A2AC-3686840308AA}"/>
              </a:ext>
            </a:extLst>
          </p:cNvPr>
          <p:cNvSpPr txBox="1">
            <a:spLocks noChangeArrowheads="1"/>
          </p:cNvSpPr>
          <p:nvPr/>
        </p:nvSpPr>
        <p:spPr bwMode="auto">
          <a:xfrm>
            <a:off x="411163" y="2192338"/>
            <a:ext cx="1524000" cy="46355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solidFill>
                  <a:schemeClr val="tx2"/>
                </a:solidFill>
                <a:ea typeface="標楷體" panose="03000509000000000000" pitchFamily="65" charset="-120"/>
              </a:rPr>
              <a:t>User’s information need</a:t>
            </a:r>
            <a:endParaRPr lang="en-US" altLang="zh-TW" sz="1600" b="1">
              <a:solidFill>
                <a:schemeClr val="tx2"/>
              </a:solidFill>
              <a:ea typeface="標楷體" panose="03000509000000000000" pitchFamily="65" charset="-120"/>
            </a:endParaRPr>
          </a:p>
        </p:txBody>
      </p:sp>
      <p:sp>
        <p:nvSpPr>
          <p:cNvPr id="47110" name="Text Box 9">
            <a:extLst>
              <a:ext uri="{FF2B5EF4-FFF2-40B4-BE49-F238E27FC236}">
                <a16:creationId xmlns:a16="http://schemas.microsoft.com/office/drawing/2014/main" id="{A06E75D1-CF03-4758-B5C1-FBC1A090C6EA}"/>
              </a:ext>
            </a:extLst>
          </p:cNvPr>
          <p:cNvSpPr txBox="1">
            <a:spLocks noChangeArrowheads="1"/>
          </p:cNvSpPr>
          <p:nvPr/>
        </p:nvSpPr>
        <p:spPr bwMode="auto">
          <a:xfrm>
            <a:off x="2324100" y="3044825"/>
            <a:ext cx="1371600" cy="46355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solidFill>
                  <a:schemeClr val="tx2"/>
                </a:solidFill>
                <a:ea typeface="標楷體" panose="03000509000000000000" pitchFamily="65" charset="-120"/>
              </a:rPr>
              <a:t>Formal language</a:t>
            </a:r>
            <a:endParaRPr lang="en-US" altLang="zh-TW" sz="1600" b="1">
              <a:solidFill>
                <a:schemeClr val="tx2"/>
              </a:solidFill>
              <a:ea typeface="標楷體" panose="03000509000000000000" pitchFamily="65" charset="-120"/>
            </a:endParaRPr>
          </a:p>
        </p:txBody>
      </p:sp>
      <p:sp>
        <p:nvSpPr>
          <p:cNvPr id="47111" name="Rectangle 10">
            <a:extLst>
              <a:ext uri="{FF2B5EF4-FFF2-40B4-BE49-F238E27FC236}">
                <a16:creationId xmlns:a16="http://schemas.microsoft.com/office/drawing/2014/main" id="{A4F6D124-6501-4252-925B-687D5D06DD39}"/>
              </a:ext>
            </a:extLst>
          </p:cNvPr>
          <p:cNvSpPr>
            <a:spLocks noChangeArrowheads="1"/>
          </p:cNvSpPr>
          <p:nvPr/>
        </p:nvSpPr>
        <p:spPr bwMode="auto">
          <a:xfrm>
            <a:off x="5334000" y="2819400"/>
            <a:ext cx="3581400" cy="1524000"/>
          </a:xfrm>
          <a:prstGeom prst="rect">
            <a:avLst/>
          </a:prstGeom>
          <a:noFill/>
          <a:ln w="15875">
            <a:solidFill>
              <a:srgbClr val="FFFFFF"/>
            </a:solidFill>
            <a:prstDash val="lgDash"/>
            <a:miter lim="800000"/>
            <a:headEnd/>
            <a:tailEnd/>
          </a:ln>
          <a:effectLst/>
          <a:extLst>
            <a:ext uri="{909E8E84-426E-40DD-AFC4-6F175D3DCCD1}">
              <a14:hiddenFill xmlns:a14="http://schemas.microsoft.com/office/drawing/2010/main">
                <a:solidFill>
                  <a:srgbClr val="CC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47112" name="Text Box 11">
            <a:extLst>
              <a:ext uri="{FF2B5EF4-FFF2-40B4-BE49-F238E27FC236}">
                <a16:creationId xmlns:a16="http://schemas.microsoft.com/office/drawing/2014/main" id="{72D457F5-B1D1-42AF-96EE-71F0963C24DC}"/>
              </a:ext>
            </a:extLst>
          </p:cNvPr>
          <p:cNvSpPr txBox="1">
            <a:spLocks noChangeArrowheads="1"/>
          </p:cNvSpPr>
          <p:nvPr/>
        </p:nvSpPr>
        <p:spPr bwMode="auto">
          <a:xfrm>
            <a:off x="5418138" y="3044825"/>
            <a:ext cx="1524000" cy="46355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solidFill>
                  <a:schemeClr val="tx2"/>
                </a:solidFill>
                <a:ea typeface="標楷體" panose="03000509000000000000" pitchFamily="65" charset="-120"/>
              </a:rPr>
              <a:t>Document representation</a:t>
            </a:r>
            <a:endParaRPr lang="en-US" altLang="zh-TW" sz="1600" b="1">
              <a:solidFill>
                <a:schemeClr val="bg2"/>
              </a:solidFill>
              <a:ea typeface="標楷體" panose="03000509000000000000" pitchFamily="65" charset="-120"/>
            </a:endParaRPr>
          </a:p>
        </p:txBody>
      </p:sp>
      <p:sp>
        <p:nvSpPr>
          <p:cNvPr id="47113" name="Text Box 12">
            <a:extLst>
              <a:ext uri="{FF2B5EF4-FFF2-40B4-BE49-F238E27FC236}">
                <a16:creationId xmlns:a16="http://schemas.microsoft.com/office/drawing/2014/main" id="{6E35629A-61F0-4264-860C-2BD54B9F5AFA}"/>
              </a:ext>
            </a:extLst>
          </p:cNvPr>
          <p:cNvSpPr txBox="1">
            <a:spLocks noChangeArrowheads="1"/>
          </p:cNvSpPr>
          <p:nvPr/>
        </p:nvSpPr>
        <p:spPr bwMode="auto">
          <a:xfrm>
            <a:off x="7215188" y="2182813"/>
            <a:ext cx="1524000" cy="474662"/>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175000"/>
              </a:lnSpc>
              <a:spcBef>
                <a:spcPct val="25000"/>
              </a:spcBef>
              <a:spcAft>
                <a:spcPct val="25000"/>
              </a:spcAft>
              <a:buFontTx/>
              <a:buNone/>
            </a:pPr>
            <a:r>
              <a:rPr lang="en-US" altLang="zh-TW" sz="1400" b="1">
                <a:solidFill>
                  <a:schemeClr val="tx2"/>
                </a:solidFill>
                <a:ea typeface="標楷體" panose="03000509000000000000" pitchFamily="65" charset="-120"/>
              </a:rPr>
              <a:t>Documents</a:t>
            </a:r>
          </a:p>
        </p:txBody>
      </p:sp>
      <p:sp>
        <p:nvSpPr>
          <p:cNvPr id="47114" name="Text Box 13">
            <a:extLst>
              <a:ext uri="{FF2B5EF4-FFF2-40B4-BE49-F238E27FC236}">
                <a16:creationId xmlns:a16="http://schemas.microsoft.com/office/drawing/2014/main" id="{E67FF0CD-7026-47C5-BF95-1CEEB917935C}"/>
              </a:ext>
            </a:extLst>
          </p:cNvPr>
          <p:cNvSpPr txBox="1">
            <a:spLocks noChangeArrowheads="1"/>
          </p:cNvSpPr>
          <p:nvPr/>
        </p:nvSpPr>
        <p:spPr bwMode="auto">
          <a:xfrm>
            <a:off x="7216775" y="3021013"/>
            <a:ext cx="1524000" cy="511175"/>
          </a:xfrm>
          <a:prstGeom prst="rect">
            <a:avLst/>
          </a:prstGeom>
          <a:solidFill>
            <a:srgbClr val="800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0" rIns="92075" bIns="46038" anchor="ctr" anchorCtr="1"/>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5000"/>
              </a:spcBef>
              <a:spcAft>
                <a:spcPct val="25000"/>
              </a:spcAft>
              <a:buFontTx/>
              <a:buNone/>
            </a:pPr>
            <a:r>
              <a:rPr lang="en-US" altLang="zh-TW" sz="1400" b="1">
                <a:solidFill>
                  <a:schemeClr val="bg1"/>
                </a:solidFill>
                <a:ea typeface="標楷體" panose="03000509000000000000" pitchFamily="65" charset="-120"/>
              </a:rPr>
              <a:t>Indexing</a:t>
            </a:r>
            <a:endParaRPr lang="en-US" altLang="zh-TW" sz="1600" b="1">
              <a:ea typeface="標楷體" panose="03000509000000000000" pitchFamily="65" charset="-120"/>
            </a:endParaRPr>
          </a:p>
        </p:txBody>
      </p:sp>
      <p:sp>
        <p:nvSpPr>
          <p:cNvPr id="47115" name="Oval 16">
            <a:extLst>
              <a:ext uri="{FF2B5EF4-FFF2-40B4-BE49-F238E27FC236}">
                <a16:creationId xmlns:a16="http://schemas.microsoft.com/office/drawing/2014/main" id="{3AB7727B-4EA9-4313-B6D7-96DA58ACD8F3}"/>
              </a:ext>
            </a:extLst>
          </p:cNvPr>
          <p:cNvSpPr>
            <a:spLocks noChangeArrowheads="1"/>
          </p:cNvSpPr>
          <p:nvPr/>
        </p:nvSpPr>
        <p:spPr bwMode="auto">
          <a:xfrm>
            <a:off x="4090988" y="2971800"/>
            <a:ext cx="990600" cy="609600"/>
          </a:xfrm>
          <a:prstGeom prst="ellipse">
            <a:avLst/>
          </a:prstGeom>
          <a:solidFill>
            <a:srgbClr val="8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b="1">
                <a:solidFill>
                  <a:schemeClr val="bg1"/>
                </a:solidFill>
              </a:rPr>
              <a:t>retrieval</a:t>
            </a:r>
            <a:endParaRPr lang="en-US" altLang="zh-HK" sz="1600" b="1">
              <a:solidFill>
                <a:schemeClr val="bg1"/>
              </a:solidFill>
            </a:endParaRPr>
          </a:p>
        </p:txBody>
      </p:sp>
      <p:sp>
        <p:nvSpPr>
          <p:cNvPr id="47116" name="Text Box 18">
            <a:extLst>
              <a:ext uri="{FF2B5EF4-FFF2-40B4-BE49-F238E27FC236}">
                <a16:creationId xmlns:a16="http://schemas.microsoft.com/office/drawing/2014/main" id="{B1AD8B56-F285-463E-983B-5F5DD7E2750F}"/>
              </a:ext>
            </a:extLst>
          </p:cNvPr>
          <p:cNvSpPr txBox="1">
            <a:spLocks noChangeArrowheads="1"/>
          </p:cNvSpPr>
          <p:nvPr/>
        </p:nvSpPr>
        <p:spPr bwMode="auto">
          <a:xfrm>
            <a:off x="3900488" y="1371600"/>
            <a:ext cx="1371600" cy="46355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solidFill>
                  <a:schemeClr val="tx2"/>
                </a:solidFill>
                <a:ea typeface="標楷體" panose="03000509000000000000" pitchFamily="65" charset="-120"/>
              </a:rPr>
              <a:t>Relevance Feedback</a:t>
            </a:r>
            <a:endParaRPr lang="en-US" altLang="zh-TW" sz="1600" b="1">
              <a:solidFill>
                <a:schemeClr val="tx2"/>
              </a:solidFill>
              <a:ea typeface="標楷體" panose="03000509000000000000" pitchFamily="65" charset="-120"/>
            </a:endParaRPr>
          </a:p>
        </p:txBody>
      </p:sp>
      <p:sp>
        <p:nvSpPr>
          <p:cNvPr id="47117" name="Rectangle 29">
            <a:extLst>
              <a:ext uri="{FF2B5EF4-FFF2-40B4-BE49-F238E27FC236}">
                <a16:creationId xmlns:a16="http://schemas.microsoft.com/office/drawing/2014/main" id="{2F672B15-64E0-4507-8D57-88BB63654841}"/>
              </a:ext>
            </a:extLst>
          </p:cNvPr>
          <p:cNvSpPr>
            <a:spLocks noGrp="1" noChangeArrowheads="1"/>
          </p:cNvSpPr>
          <p:nvPr>
            <p:ph type="title"/>
          </p:nvPr>
        </p:nvSpPr>
        <p:spPr>
          <a:xfrm>
            <a:off x="685800" y="533400"/>
            <a:ext cx="7772400" cy="762000"/>
          </a:xfrm>
        </p:spPr>
        <p:txBody>
          <a:bodyPr/>
          <a:lstStyle/>
          <a:p>
            <a:pPr eaLnBrk="1" hangingPunct="1"/>
            <a:r>
              <a:rPr lang="en-GB" altLang="zh-TW" sz="2800">
                <a:latin typeface="Tahoma" panose="020B0604030504040204" pitchFamily="34" charset="0"/>
              </a:rPr>
              <a:t>Document Retrieval Model</a:t>
            </a:r>
            <a:endParaRPr lang="en-GB" altLang="en-US" sz="2800">
              <a:latin typeface="Tahoma" panose="020B0604030504040204" pitchFamily="34" charset="0"/>
            </a:endParaRPr>
          </a:p>
        </p:txBody>
      </p:sp>
      <p:sp>
        <p:nvSpPr>
          <p:cNvPr id="47118" name="AutoShape 30">
            <a:extLst>
              <a:ext uri="{FF2B5EF4-FFF2-40B4-BE49-F238E27FC236}">
                <a16:creationId xmlns:a16="http://schemas.microsoft.com/office/drawing/2014/main" id="{30AB0A5F-E33D-4D0D-BFFB-4D17A649FF53}"/>
              </a:ext>
            </a:extLst>
          </p:cNvPr>
          <p:cNvSpPr>
            <a:spLocks noChangeArrowheads="1"/>
          </p:cNvSpPr>
          <p:nvPr/>
        </p:nvSpPr>
        <p:spPr bwMode="auto">
          <a:xfrm>
            <a:off x="4014788" y="2119313"/>
            <a:ext cx="1143000" cy="609600"/>
          </a:xfrm>
          <a:prstGeom prst="flowChartMulti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400" b="1">
                <a:solidFill>
                  <a:schemeClr val="tx2"/>
                </a:solidFill>
                <a:ea typeface="標楷體" panose="03000509000000000000" pitchFamily="65" charset="-120"/>
              </a:rPr>
              <a:t>Retrieved</a:t>
            </a:r>
          </a:p>
          <a:p>
            <a:pPr algn="ctr" eaLnBrk="1" hangingPunct="1">
              <a:spcBef>
                <a:spcPct val="0"/>
              </a:spcBef>
              <a:buFontTx/>
              <a:buNone/>
            </a:pPr>
            <a:r>
              <a:rPr lang="en-US" altLang="zh-TW" sz="1400" b="1">
                <a:solidFill>
                  <a:schemeClr val="tx2"/>
                </a:solidFill>
                <a:ea typeface="標楷體" panose="03000509000000000000" pitchFamily="65" charset="-120"/>
              </a:rPr>
              <a:t>documents</a:t>
            </a:r>
          </a:p>
        </p:txBody>
      </p:sp>
      <p:sp>
        <p:nvSpPr>
          <p:cNvPr id="47119" name="Text Box 31">
            <a:extLst>
              <a:ext uri="{FF2B5EF4-FFF2-40B4-BE49-F238E27FC236}">
                <a16:creationId xmlns:a16="http://schemas.microsoft.com/office/drawing/2014/main" id="{6BDE35D3-2245-4826-885B-79F0E95F7F02}"/>
              </a:ext>
            </a:extLst>
          </p:cNvPr>
          <p:cNvSpPr txBox="1">
            <a:spLocks noChangeArrowheads="1"/>
          </p:cNvSpPr>
          <p:nvPr/>
        </p:nvSpPr>
        <p:spPr bwMode="auto">
          <a:xfrm>
            <a:off x="5495925" y="2192338"/>
            <a:ext cx="1371600" cy="463550"/>
          </a:xfrm>
          <a:prstGeom prst="rect">
            <a:avLst/>
          </a:prstGeom>
          <a:solidFill>
            <a:srgbClr val="800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85000"/>
              </a:lnSpc>
              <a:spcBef>
                <a:spcPct val="50000"/>
              </a:spcBef>
              <a:buFontTx/>
              <a:buNone/>
            </a:pPr>
            <a:r>
              <a:rPr lang="en-US" altLang="zh-TW" sz="1400" b="1">
                <a:solidFill>
                  <a:schemeClr val="bg1"/>
                </a:solidFill>
                <a:ea typeface="標楷體" panose="03000509000000000000" pitchFamily="65" charset="-120"/>
              </a:rPr>
              <a:t>Document modification</a:t>
            </a:r>
            <a:endParaRPr lang="en-US" altLang="zh-TW" sz="1600" b="1">
              <a:solidFill>
                <a:schemeClr val="bg1"/>
              </a:solidFill>
              <a:ea typeface="標楷體" panose="03000509000000000000" pitchFamily="65" charset="-120"/>
            </a:endParaRPr>
          </a:p>
        </p:txBody>
      </p:sp>
      <p:cxnSp>
        <p:nvCxnSpPr>
          <p:cNvPr id="47120" name="AutoShape 32">
            <a:extLst>
              <a:ext uri="{FF2B5EF4-FFF2-40B4-BE49-F238E27FC236}">
                <a16:creationId xmlns:a16="http://schemas.microsoft.com/office/drawing/2014/main" id="{B4AA544C-3DC3-4582-BFEF-0547CEF0B91C}"/>
              </a:ext>
            </a:extLst>
          </p:cNvPr>
          <p:cNvCxnSpPr>
            <a:cxnSpLocks noChangeShapeType="1"/>
            <a:stCxn id="47119" idx="2"/>
            <a:endCxn id="47112" idx="0"/>
          </p:cNvCxnSpPr>
          <p:nvPr/>
        </p:nvCxnSpPr>
        <p:spPr bwMode="auto">
          <a:xfrm rot="5400000">
            <a:off x="5986463" y="2849563"/>
            <a:ext cx="388937" cy="1587"/>
          </a:xfrm>
          <a:prstGeom prst="bentConnector3">
            <a:avLst>
              <a:gd name="adj1" fmla="val 4979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1" name="AutoShape 33">
            <a:extLst>
              <a:ext uri="{FF2B5EF4-FFF2-40B4-BE49-F238E27FC236}">
                <a16:creationId xmlns:a16="http://schemas.microsoft.com/office/drawing/2014/main" id="{BE244E03-52AF-4BF6-B755-924590497FA4}"/>
              </a:ext>
            </a:extLst>
          </p:cNvPr>
          <p:cNvCxnSpPr>
            <a:cxnSpLocks noChangeShapeType="1"/>
            <a:stCxn id="47116" idx="3"/>
            <a:endCxn id="47119" idx="0"/>
          </p:cNvCxnSpPr>
          <p:nvPr/>
        </p:nvCxnSpPr>
        <p:spPr bwMode="auto">
          <a:xfrm>
            <a:off x="5272088" y="1603375"/>
            <a:ext cx="909637" cy="58896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2" name="AutoShape 34">
            <a:extLst>
              <a:ext uri="{FF2B5EF4-FFF2-40B4-BE49-F238E27FC236}">
                <a16:creationId xmlns:a16="http://schemas.microsoft.com/office/drawing/2014/main" id="{B0F7D6F5-6FC7-47A0-A4E2-2DE726991754}"/>
              </a:ext>
            </a:extLst>
          </p:cNvPr>
          <p:cNvCxnSpPr>
            <a:cxnSpLocks noChangeShapeType="1"/>
            <a:stCxn id="47115" idx="0"/>
            <a:endCxn id="47118" idx="2"/>
          </p:cNvCxnSpPr>
          <p:nvPr/>
        </p:nvCxnSpPr>
        <p:spPr bwMode="auto">
          <a:xfrm flipV="1">
            <a:off x="4586288" y="2681288"/>
            <a:ext cx="0" cy="2905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3" name="AutoShape 35">
            <a:extLst>
              <a:ext uri="{FF2B5EF4-FFF2-40B4-BE49-F238E27FC236}">
                <a16:creationId xmlns:a16="http://schemas.microsoft.com/office/drawing/2014/main" id="{09AA2AD5-4D9D-41C3-B909-703F0D49E492}"/>
              </a:ext>
            </a:extLst>
          </p:cNvPr>
          <p:cNvCxnSpPr>
            <a:cxnSpLocks noChangeShapeType="1"/>
            <a:stCxn id="47118" idx="0"/>
            <a:endCxn id="47116" idx="2"/>
          </p:cNvCxnSpPr>
          <p:nvPr/>
        </p:nvCxnSpPr>
        <p:spPr bwMode="auto">
          <a:xfrm flipV="1">
            <a:off x="4586288" y="1835150"/>
            <a:ext cx="0" cy="2841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4" name="AutoShape 37">
            <a:extLst>
              <a:ext uri="{FF2B5EF4-FFF2-40B4-BE49-F238E27FC236}">
                <a16:creationId xmlns:a16="http://schemas.microsoft.com/office/drawing/2014/main" id="{D9DB5227-F2AC-431E-9EAD-B8AC15FB7AD9}"/>
              </a:ext>
            </a:extLst>
          </p:cNvPr>
          <p:cNvCxnSpPr>
            <a:cxnSpLocks noChangeShapeType="1"/>
            <a:stCxn id="47116" idx="1"/>
            <a:endCxn id="47108" idx="0"/>
          </p:cNvCxnSpPr>
          <p:nvPr/>
        </p:nvCxnSpPr>
        <p:spPr bwMode="auto">
          <a:xfrm rot="10800000" flipV="1">
            <a:off x="3009900" y="1603375"/>
            <a:ext cx="890588" cy="58896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5" name="AutoShape 38">
            <a:extLst>
              <a:ext uri="{FF2B5EF4-FFF2-40B4-BE49-F238E27FC236}">
                <a16:creationId xmlns:a16="http://schemas.microsoft.com/office/drawing/2014/main" id="{C76054F3-E0DA-4573-9410-2CCB417CE657}"/>
              </a:ext>
            </a:extLst>
          </p:cNvPr>
          <p:cNvCxnSpPr>
            <a:cxnSpLocks noChangeShapeType="1"/>
            <a:stCxn id="47108" idx="2"/>
            <a:endCxn id="47110" idx="0"/>
          </p:cNvCxnSpPr>
          <p:nvPr/>
        </p:nvCxnSpPr>
        <p:spPr bwMode="auto">
          <a:xfrm>
            <a:off x="3009900" y="2655888"/>
            <a:ext cx="0" cy="3889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6" name="AutoShape 39">
            <a:extLst>
              <a:ext uri="{FF2B5EF4-FFF2-40B4-BE49-F238E27FC236}">
                <a16:creationId xmlns:a16="http://schemas.microsoft.com/office/drawing/2014/main" id="{527FAECF-EF68-433C-84E8-C8B1A1A4BBF8}"/>
              </a:ext>
            </a:extLst>
          </p:cNvPr>
          <p:cNvCxnSpPr>
            <a:cxnSpLocks noChangeShapeType="1"/>
            <a:stCxn id="47109" idx="3"/>
            <a:endCxn id="47108" idx="1"/>
          </p:cNvCxnSpPr>
          <p:nvPr/>
        </p:nvCxnSpPr>
        <p:spPr bwMode="auto">
          <a:xfrm>
            <a:off x="1935163" y="2424113"/>
            <a:ext cx="3127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7" name="AutoShape 40">
            <a:extLst>
              <a:ext uri="{FF2B5EF4-FFF2-40B4-BE49-F238E27FC236}">
                <a16:creationId xmlns:a16="http://schemas.microsoft.com/office/drawing/2014/main" id="{3B4AC171-7585-40DB-811A-D5C9B8A76B83}"/>
              </a:ext>
            </a:extLst>
          </p:cNvPr>
          <p:cNvCxnSpPr>
            <a:cxnSpLocks noChangeShapeType="1"/>
            <a:stCxn id="47110" idx="3"/>
            <a:endCxn id="47115" idx="2"/>
          </p:cNvCxnSpPr>
          <p:nvPr/>
        </p:nvCxnSpPr>
        <p:spPr bwMode="auto">
          <a:xfrm>
            <a:off x="3695700" y="3276600"/>
            <a:ext cx="395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8" name="AutoShape 41">
            <a:extLst>
              <a:ext uri="{FF2B5EF4-FFF2-40B4-BE49-F238E27FC236}">
                <a16:creationId xmlns:a16="http://schemas.microsoft.com/office/drawing/2014/main" id="{BAA5A12A-4A34-4F88-BA61-8584F08A572F}"/>
              </a:ext>
            </a:extLst>
          </p:cNvPr>
          <p:cNvCxnSpPr>
            <a:cxnSpLocks noChangeShapeType="1"/>
            <a:stCxn id="47112" idx="1"/>
            <a:endCxn id="47115" idx="6"/>
          </p:cNvCxnSpPr>
          <p:nvPr/>
        </p:nvCxnSpPr>
        <p:spPr bwMode="auto">
          <a:xfrm flipH="1">
            <a:off x="5081588" y="3276600"/>
            <a:ext cx="33655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9" name="AutoShape 43">
            <a:extLst>
              <a:ext uri="{FF2B5EF4-FFF2-40B4-BE49-F238E27FC236}">
                <a16:creationId xmlns:a16="http://schemas.microsoft.com/office/drawing/2014/main" id="{9498FE81-3AE7-4A5E-B803-A3E68CE14C0A}"/>
              </a:ext>
            </a:extLst>
          </p:cNvPr>
          <p:cNvCxnSpPr>
            <a:cxnSpLocks noChangeShapeType="1"/>
            <a:stCxn id="47113" idx="2"/>
            <a:endCxn id="47114" idx="0"/>
          </p:cNvCxnSpPr>
          <p:nvPr/>
        </p:nvCxnSpPr>
        <p:spPr bwMode="auto">
          <a:xfrm>
            <a:off x="7977188" y="2657475"/>
            <a:ext cx="1587" cy="3635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30" name="AutoShape 44">
            <a:extLst>
              <a:ext uri="{FF2B5EF4-FFF2-40B4-BE49-F238E27FC236}">
                <a16:creationId xmlns:a16="http://schemas.microsoft.com/office/drawing/2014/main" id="{DC1E6D46-8274-42E5-BEFC-9314695EF7CD}"/>
              </a:ext>
            </a:extLst>
          </p:cNvPr>
          <p:cNvCxnSpPr>
            <a:cxnSpLocks noChangeShapeType="1"/>
            <a:stCxn id="47114" idx="1"/>
            <a:endCxn id="47112" idx="3"/>
          </p:cNvCxnSpPr>
          <p:nvPr/>
        </p:nvCxnSpPr>
        <p:spPr bwMode="auto">
          <a:xfrm flipH="1">
            <a:off x="6942138" y="3276600"/>
            <a:ext cx="2746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D0231FEE-7141-470B-AD26-91F2F8F80AC6}"/>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49155" name="Rectangle 2">
            <a:extLst>
              <a:ext uri="{FF2B5EF4-FFF2-40B4-BE49-F238E27FC236}">
                <a16:creationId xmlns:a16="http://schemas.microsoft.com/office/drawing/2014/main" id="{E8E3C1A1-3F96-4542-8E08-510AACFBDCB0}"/>
              </a:ext>
            </a:extLst>
          </p:cNvPr>
          <p:cNvSpPr>
            <a:spLocks noGrp="1" noChangeArrowheads="1"/>
          </p:cNvSpPr>
          <p:nvPr>
            <p:ph type="title"/>
          </p:nvPr>
        </p:nvSpPr>
        <p:spPr>
          <a:xfrm>
            <a:off x="914400" y="371475"/>
            <a:ext cx="7793038" cy="815975"/>
          </a:xfrm>
        </p:spPr>
        <p:txBody>
          <a:bodyPr/>
          <a:lstStyle/>
          <a:p>
            <a:pPr eaLnBrk="1" hangingPunct="1"/>
            <a:r>
              <a:rPr lang="en-US" altLang="zh-TW" sz="2800">
                <a:latin typeface="Tahoma" panose="020B0604030504040204" pitchFamily="34" charset="0"/>
              </a:rPr>
              <a:t>Evolution of Search Technologies</a:t>
            </a:r>
          </a:p>
        </p:txBody>
      </p:sp>
      <p:sp>
        <p:nvSpPr>
          <p:cNvPr id="49156" name="Rectangle 3">
            <a:extLst>
              <a:ext uri="{FF2B5EF4-FFF2-40B4-BE49-F238E27FC236}">
                <a16:creationId xmlns:a16="http://schemas.microsoft.com/office/drawing/2014/main" id="{04F4A78C-5B68-4925-8B76-1F2E4E9CA22D}"/>
              </a:ext>
            </a:extLst>
          </p:cNvPr>
          <p:cNvSpPr>
            <a:spLocks noGrp="1" noChangeArrowheads="1"/>
          </p:cNvSpPr>
          <p:nvPr>
            <p:ph type="body" idx="1"/>
          </p:nvPr>
        </p:nvSpPr>
        <p:spPr>
          <a:xfrm>
            <a:off x="609600" y="1431925"/>
            <a:ext cx="8229600" cy="4332288"/>
          </a:xfrm>
        </p:spPr>
        <p:txBody>
          <a:bodyPr/>
          <a:lstStyle/>
          <a:p>
            <a:pPr eaLnBrk="1" hangingPunct="1">
              <a:spcBef>
                <a:spcPct val="40000"/>
              </a:spcBef>
            </a:pPr>
            <a:r>
              <a:rPr lang="en-US" altLang="zh-TW">
                <a:latin typeface="Tahoma" panose="020B0604030504040204" pitchFamily="34" charset="0"/>
              </a:rPr>
              <a:t>Zeroth-generation search (1960 -)</a:t>
            </a:r>
          </a:p>
          <a:p>
            <a:pPr lvl="1" eaLnBrk="1" hangingPunct="1"/>
            <a:r>
              <a:rPr lang="en-US" altLang="zh-TW">
                <a:latin typeface="Tahoma" panose="020B0604030504040204" pitchFamily="34" charset="0"/>
              </a:rPr>
              <a:t>Libraries, collections of electronic documents (legal documents, Lexis/Nexis, scientific databases)</a:t>
            </a:r>
          </a:p>
          <a:p>
            <a:pPr lvl="1" eaLnBrk="1" hangingPunct="1"/>
            <a:r>
              <a:rPr lang="en-US" altLang="zh-TW">
                <a:latin typeface="Tahoma" panose="020B0604030504040204" pitchFamily="34" charset="0"/>
              </a:rPr>
              <a:t>Individual documents organized in folders or databases</a:t>
            </a:r>
          </a:p>
          <a:p>
            <a:pPr lvl="1" eaLnBrk="1" hangingPunct="1"/>
            <a:r>
              <a:rPr lang="en-US" altLang="zh-TW">
                <a:latin typeface="Tahoma" panose="020B0604030504040204" pitchFamily="34" charset="0"/>
              </a:rPr>
              <a:t>Keyword-based search (looking for keywords)</a:t>
            </a:r>
          </a:p>
          <a:p>
            <a:pPr lvl="1" eaLnBrk="1" hangingPunct="1"/>
            <a:r>
              <a:rPr lang="en-US" altLang="zh-TW">
                <a:latin typeface="Tahoma" panose="020B0604030504040204" pitchFamily="34" charset="0"/>
              </a:rPr>
              <a:t>Search on fields (title, author, date) in addition to search on full text body</a:t>
            </a:r>
          </a:p>
          <a:p>
            <a:pPr lvl="1" eaLnBrk="1" hangingPunct="1"/>
            <a:r>
              <a:rPr lang="en-US" altLang="zh-TW">
                <a:latin typeface="Tahoma" panose="020B0604030504040204" pitchFamily="34" charset="0"/>
              </a:rPr>
              <a:t>Boolean (title=“computer” </a:t>
            </a:r>
            <a:r>
              <a:rPr lang="en-US" altLang="zh-TW" u="sng">
                <a:latin typeface="Tahoma" panose="020B0604030504040204" pitchFamily="34" charset="0"/>
              </a:rPr>
              <a:t>AND</a:t>
            </a:r>
            <a:r>
              <a:rPr lang="en-US" altLang="zh-TW">
                <a:latin typeface="Tahoma" panose="020B0604030504040204" pitchFamily="34" charset="0"/>
              </a:rPr>
              <a:t> body contains “IBM”)</a:t>
            </a:r>
          </a:p>
          <a:p>
            <a:pPr lvl="1" eaLnBrk="1" hangingPunct="1"/>
            <a:r>
              <a:rPr lang="en-US" altLang="zh-TW">
                <a:latin typeface="Tahoma" panose="020B0604030504040204" pitchFamily="34" charset="0"/>
              </a:rPr>
              <a:t>E.g., IBM Stairs</a:t>
            </a:r>
          </a:p>
          <a:p>
            <a:pPr lvl="1" eaLnBrk="1" hangingPunct="1"/>
            <a:r>
              <a:rPr lang="en-US" altLang="zh-TW">
                <a:latin typeface="Tahoma" panose="020B0604030504040204" pitchFamily="34" charset="0"/>
              </a:rPr>
              <a:t>0.5 generation: adding statistical to Boolean (e.g., how often does a keyword appear in a document and where?)</a:t>
            </a:r>
          </a:p>
          <a:p>
            <a:pPr lvl="1" eaLnBrk="1" hangingPunct="1"/>
            <a:endParaRPr lang="en-US" altLang="zh-TW">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59C1948B-C014-43AD-8B6B-699B4C4161A8}"/>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51203" name="Rectangle 2">
            <a:extLst>
              <a:ext uri="{FF2B5EF4-FFF2-40B4-BE49-F238E27FC236}">
                <a16:creationId xmlns:a16="http://schemas.microsoft.com/office/drawing/2014/main" id="{C026444E-B37B-401A-AF00-E4C7005C12E1}"/>
              </a:ext>
            </a:extLst>
          </p:cNvPr>
          <p:cNvSpPr>
            <a:spLocks noGrp="1" noChangeArrowheads="1"/>
          </p:cNvSpPr>
          <p:nvPr>
            <p:ph type="title"/>
          </p:nvPr>
        </p:nvSpPr>
        <p:spPr>
          <a:xfrm>
            <a:off x="914400" y="371475"/>
            <a:ext cx="7793038" cy="815975"/>
          </a:xfrm>
        </p:spPr>
        <p:txBody>
          <a:bodyPr/>
          <a:lstStyle/>
          <a:p>
            <a:pPr eaLnBrk="1" hangingPunct="1"/>
            <a:r>
              <a:rPr lang="en-US" altLang="zh-TW" sz="2800">
                <a:latin typeface="Tahoma" panose="020B0604030504040204" pitchFamily="34" charset="0"/>
              </a:rPr>
              <a:t>Evolution of Search Technologies (Cont.)</a:t>
            </a:r>
          </a:p>
        </p:txBody>
      </p:sp>
      <p:sp>
        <p:nvSpPr>
          <p:cNvPr id="51204" name="Rectangle 6">
            <a:extLst>
              <a:ext uri="{FF2B5EF4-FFF2-40B4-BE49-F238E27FC236}">
                <a16:creationId xmlns:a16="http://schemas.microsoft.com/office/drawing/2014/main" id="{3139B2E6-B072-472C-AFDB-78FA6E539B3D}"/>
              </a:ext>
            </a:extLst>
          </p:cNvPr>
          <p:cNvSpPr>
            <a:spLocks noGrp="1" noChangeArrowheads="1"/>
          </p:cNvSpPr>
          <p:nvPr>
            <p:ph type="body" idx="1"/>
          </p:nvPr>
        </p:nvSpPr>
        <p:spPr>
          <a:xfrm>
            <a:off x="466725" y="1314450"/>
            <a:ext cx="8278813" cy="4699000"/>
          </a:xfrm>
        </p:spPr>
        <p:txBody>
          <a:bodyPr/>
          <a:lstStyle/>
          <a:p>
            <a:pPr eaLnBrk="1" hangingPunct="1">
              <a:spcBef>
                <a:spcPct val="40000"/>
              </a:spcBef>
            </a:pPr>
            <a:r>
              <a:rPr lang="en-US" altLang="zh-TW">
                <a:latin typeface="Tahoma" panose="020B0604030504040204" pitchFamily="34" charset="0"/>
              </a:rPr>
              <a:t>First-generation search engines (web-based, 1993 -)</a:t>
            </a:r>
          </a:p>
          <a:p>
            <a:pPr lvl="1" eaLnBrk="1" hangingPunct="1"/>
            <a:r>
              <a:rPr lang="en-US" altLang="zh-TW">
                <a:latin typeface="Tahoma" panose="020B0604030504040204" pitchFamily="34" charset="0"/>
              </a:rPr>
              <a:t>Statistical keyword match</a:t>
            </a:r>
          </a:p>
          <a:p>
            <a:pPr lvl="2" eaLnBrk="1" hangingPunct="1"/>
            <a:r>
              <a:rPr lang="en-US" altLang="zh-TW">
                <a:latin typeface="Tahoma" panose="020B0604030504040204" pitchFamily="34" charset="0"/>
              </a:rPr>
              <a:t>traditional search methods applied to web</a:t>
            </a:r>
          </a:p>
          <a:p>
            <a:pPr lvl="1" eaLnBrk="1" hangingPunct="1"/>
            <a:r>
              <a:rPr lang="en-US" altLang="zh-TW">
                <a:latin typeface="Tahoma" panose="020B0604030504040204" pitchFamily="34" charset="0"/>
              </a:rPr>
              <a:t>Add a spider / crawler</a:t>
            </a:r>
          </a:p>
          <a:p>
            <a:pPr lvl="1" eaLnBrk="1" hangingPunct="1"/>
            <a:r>
              <a:rPr lang="en-US" altLang="zh-TW">
                <a:latin typeface="Tahoma" panose="020B0604030504040204" pitchFamily="34" charset="0"/>
              </a:rPr>
              <a:t>Earlier versions:</a:t>
            </a:r>
          </a:p>
          <a:p>
            <a:pPr lvl="2" eaLnBrk="1" hangingPunct="1"/>
            <a:r>
              <a:rPr lang="en-US" altLang="zh-TW">
                <a:latin typeface="Tahoma" panose="020B0604030504040204" pitchFamily="34" charset="0"/>
              </a:rPr>
              <a:t>Altavista (started by Digital Equipment Corporation, then the 2</a:t>
            </a:r>
            <a:r>
              <a:rPr lang="en-US" altLang="zh-TW" baseline="30000">
                <a:latin typeface="Tahoma" panose="020B0604030504040204" pitchFamily="34" charset="0"/>
              </a:rPr>
              <a:t>nd</a:t>
            </a:r>
            <a:r>
              <a:rPr lang="en-US" altLang="zh-TW">
                <a:latin typeface="Tahoma" panose="020B0604030504040204" pitchFamily="34" charset="0"/>
              </a:rPr>
              <a:t> largest computer company; sold to Yahoo!)</a:t>
            </a:r>
          </a:p>
          <a:p>
            <a:pPr lvl="2" eaLnBrk="1" hangingPunct="1"/>
            <a:r>
              <a:rPr lang="en-US" altLang="zh-TW">
                <a:latin typeface="Tahoma" panose="020B0604030504040204" pitchFamily="34" charset="0"/>
              </a:rPr>
              <a:t>Infoseek (founded in 1994; Infoseek engineer Li Yanhong returned to China and founded Baidu; sold to Disney in 1998)</a:t>
            </a:r>
          </a:p>
          <a:p>
            <a:pPr lvl="2" eaLnBrk="1" hangingPunct="1"/>
            <a:r>
              <a:rPr lang="en-US" altLang="zh-TW">
                <a:latin typeface="Tahoma" panose="020B0604030504040204" pitchFamily="34" charset="0"/>
              </a:rPr>
              <a:t>Lycos (started by CMU in 1994)</a:t>
            </a:r>
          </a:p>
          <a:p>
            <a:pPr lvl="2" eaLnBrk="1" hangingPunct="1"/>
            <a:r>
              <a:rPr lang="en-US" altLang="zh-TW">
                <a:latin typeface="Tahoma" panose="020B0604030504040204" pitchFamily="34" charset="0"/>
              </a:rPr>
              <a:t>etc.</a:t>
            </a:r>
          </a:p>
          <a:p>
            <a:pPr lvl="1" eaLnBrk="1" hangingPunct="1">
              <a:buFontTx/>
              <a:buNone/>
            </a:pPr>
            <a:endParaRPr lang="en-US" altLang="zh-TW">
              <a:latin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0B7DD5DA-3B74-47E4-BF95-AF9CAFF2E2CF}"/>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53251" name="Rectangle 2">
            <a:extLst>
              <a:ext uri="{FF2B5EF4-FFF2-40B4-BE49-F238E27FC236}">
                <a16:creationId xmlns:a16="http://schemas.microsoft.com/office/drawing/2014/main" id="{32F5CFB1-0E93-4227-8450-484CD837F4BE}"/>
              </a:ext>
            </a:extLst>
          </p:cNvPr>
          <p:cNvSpPr>
            <a:spLocks noGrp="1" noChangeArrowheads="1"/>
          </p:cNvSpPr>
          <p:nvPr>
            <p:ph type="title"/>
          </p:nvPr>
        </p:nvSpPr>
        <p:spPr>
          <a:xfrm>
            <a:off x="914400" y="371475"/>
            <a:ext cx="7793038" cy="815975"/>
          </a:xfrm>
        </p:spPr>
        <p:txBody>
          <a:bodyPr/>
          <a:lstStyle/>
          <a:p>
            <a:pPr eaLnBrk="1" hangingPunct="1"/>
            <a:r>
              <a:rPr lang="en-US" altLang="zh-TW" sz="2800">
                <a:latin typeface="Tahoma" panose="020B0604030504040204" pitchFamily="34" charset="0"/>
              </a:rPr>
              <a:t>Evolution of Search Technologies (Cont.)</a:t>
            </a:r>
          </a:p>
        </p:txBody>
      </p:sp>
      <p:sp>
        <p:nvSpPr>
          <p:cNvPr id="53252" name="Rectangle 6">
            <a:extLst>
              <a:ext uri="{FF2B5EF4-FFF2-40B4-BE49-F238E27FC236}">
                <a16:creationId xmlns:a16="http://schemas.microsoft.com/office/drawing/2014/main" id="{D246E379-F84A-468B-8029-0461A6AB4819}"/>
              </a:ext>
            </a:extLst>
          </p:cNvPr>
          <p:cNvSpPr>
            <a:spLocks noGrp="1" noChangeArrowheads="1"/>
          </p:cNvSpPr>
          <p:nvPr>
            <p:ph type="body" idx="1"/>
          </p:nvPr>
        </p:nvSpPr>
        <p:spPr>
          <a:xfrm>
            <a:off x="466725" y="1314450"/>
            <a:ext cx="8278813" cy="4699000"/>
          </a:xfrm>
          <a:noFill/>
        </p:spPr>
        <p:txBody>
          <a:bodyPr/>
          <a:lstStyle/>
          <a:p>
            <a:pPr eaLnBrk="1" hangingPunct="1">
              <a:spcBef>
                <a:spcPct val="40000"/>
              </a:spcBef>
            </a:pPr>
            <a:r>
              <a:rPr lang="en-US" altLang="zh-TW">
                <a:latin typeface="Tahoma" panose="020B0604030504040204" pitchFamily="34" charset="0"/>
              </a:rPr>
              <a:t>Second-generation search engines (1997 - )</a:t>
            </a:r>
          </a:p>
          <a:p>
            <a:pPr lvl="1" eaLnBrk="1" hangingPunct="1"/>
            <a:r>
              <a:rPr lang="en-US" altLang="zh-TW">
                <a:latin typeface="Tahoma" panose="020B0604030504040204" pitchFamily="34" charset="0"/>
              </a:rPr>
              <a:t>In addition to keyword matching, relying heavily on </a:t>
            </a:r>
            <a:r>
              <a:rPr lang="en-US" altLang="zh-TW" u="sng">
                <a:solidFill>
                  <a:schemeClr val="folHlink"/>
                </a:solidFill>
                <a:latin typeface="Tahoma" panose="020B0604030504040204" pitchFamily="34" charset="0"/>
              </a:rPr>
              <a:t>link analysis</a:t>
            </a:r>
            <a:r>
              <a:rPr lang="en-US" altLang="zh-TW">
                <a:latin typeface="Tahoma" panose="020B0604030504040204" pitchFamily="34" charset="0"/>
              </a:rPr>
              <a:t> (thus capitalizing the special property of web)</a:t>
            </a:r>
          </a:p>
          <a:p>
            <a:pPr lvl="1" eaLnBrk="1" hangingPunct="1"/>
            <a:r>
              <a:rPr lang="en-US" altLang="zh-TW">
                <a:latin typeface="Tahoma" panose="020B0604030504040204" pitchFamily="34" charset="0"/>
              </a:rPr>
              <a:t>Google, Fast (sold to Microsoft), etc.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F3DE1A9A-C367-4730-9EEE-CAF4DE700A3B}"/>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55299" name="Rectangle 2">
            <a:extLst>
              <a:ext uri="{FF2B5EF4-FFF2-40B4-BE49-F238E27FC236}">
                <a16:creationId xmlns:a16="http://schemas.microsoft.com/office/drawing/2014/main" id="{13233BAF-677D-4D4A-B0B7-AEE6BBD3B90B}"/>
              </a:ext>
            </a:extLst>
          </p:cNvPr>
          <p:cNvSpPr>
            <a:spLocks noGrp="1" noChangeArrowheads="1"/>
          </p:cNvSpPr>
          <p:nvPr>
            <p:ph type="title"/>
          </p:nvPr>
        </p:nvSpPr>
        <p:spPr>
          <a:xfrm>
            <a:off x="914400" y="371475"/>
            <a:ext cx="7793038" cy="815975"/>
          </a:xfrm>
        </p:spPr>
        <p:txBody>
          <a:bodyPr/>
          <a:lstStyle/>
          <a:p>
            <a:pPr eaLnBrk="1" hangingPunct="1"/>
            <a:r>
              <a:rPr lang="en-US" altLang="zh-TW" sz="2800">
                <a:latin typeface="Tahoma" panose="020B0604030504040204" pitchFamily="34" charset="0"/>
              </a:rPr>
              <a:t>Evolution of Search Technologies (Cont.)</a:t>
            </a:r>
          </a:p>
        </p:txBody>
      </p:sp>
      <p:sp>
        <p:nvSpPr>
          <p:cNvPr id="55300" name="Rectangle 3">
            <a:extLst>
              <a:ext uri="{FF2B5EF4-FFF2-40B4-BE49-F238E27FC236}">
                <a16:creationId xmlns:a16="http://schemas.microsoft.com/office/drawing/2014/main" id="{A6072C6D-BE71-463E-AB1B-C5887F95038D}"/>
              </a:ext>
            </a:extLst>
          </p:cNvPr>
          <p:cNvSpPr>
            <a:spLocks noGrp="1" noChangeArrowheads="1"/>
          </p:cNvSpPr>
          <p:nvPr>
            <p:ph type="body" idx="1"/>
          </p:nvPr>
        </p:nvSpPr>
        <p:spPr>
          <a:xfrm>
            <a:off x="234950" y="1420813"/>
            <a:ext cx="8674100" cy="1187450"/>
          </a:xfrm>
          <a:noFill/>
        </p:spPr>
        <p:txBody>
          <a:bodyPr/>
          <a:lstStyle/>
          <a:p>
            <a:pPr eaLnBrk="1" hangingPunct="1">
              <a:spcBef>
                <a:spcPct val="40000"/>
              </a:spcBef>
            </a:pPr>
            <a:r>
              <a:rPr lang="en-US" altLang="zh-TW">
                <a:latin typeface="Tahoma" panose="020B0604030504040204" pitchFamily="34" charset="0"/>
              </a:rPr>
              <a:t>Third-generation search engines (2001- )</a:t>
            </a:r>
          </a:p>
          <a:p>
            <a:pPr lvl="1" eaLnBrk="1" hangingPunct="1"/>
            <a:r>
              <a:rPr lang="en-US" altLang="zh-TW">
                <a:latin typeface="Tahoma" panose="020B0604030504040204" pitchFamily="34" charset="0"/>
              </a:rPr>
              <a:t>Incorporate advanced search features, e.g., automatic categorization</a:t>
            </a:r>
          </a:p>
        </p:txBody>
      </p:sp>
      <p:pic>
        <p:nvPicPr>
          <p:cNvPr id="55301" name="Picture 4">
            <a:extLst>
              <a:ext uri="{FF2B5EF4-FFF2-40B4-BE49-F238E27FC236}">
                <a16:creationId xmlns:a16="http://schemas.microsoft.com/office/drawing/2014/main" id="{E495B0A6-5868-4040-9945-3B6EA6ACF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938" y="2490788"/>
            <a:ext cx="4972050" cy="340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6">
            <a:extLst>
              <a:ext uri="{FF2B5EF4-FFF2-40B4-BE49-F238E27FC236}">
                <a16:creationId xmlns:a16="http://schemas.microsoft.com/office/drawing/2014/main" id="{3B123271-1F0A-401D-A1B9-81554E27BF70}"/>
              </a:ext>
            </a:extLst>
          </p:cNvPr>
          <p:cNvSpPr>
            <a:spLocks noChangeArrowheads="1"/>
          </p:cNvSpPr>
          <p:nvPr/>
        </p:nvSpPr>
        <p:spPr bwMode="auto">
          <a:xfrm>
            <a:off x="234950" y="2938463"/>
            <a:ext cx="3776663"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7013" indent="-227013">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buFontTx/>
              <a:buNone/>
            </a:pPr>
            <a:r>
              <a:rPr lang="en-US" altLang="zh-TW" sz="1800" b="1">
                <a:latin typeface="Tahoma" panose="020B0604030504040204" pitchFamily="34" charset="0"/>
              </a:rPr>
              <a:t>Challengers:</a:t>
            </a:r>
          </a:p>
          <a:p>
            <a:pPr eaLnBrk="1" hangingPunct="1">
              <a:spcBef>
                <a:spcPct val="40000"/>
              </a:spcBef>
            </a:pPr>
            <a:r>
              <a:rPr lang="en-US" altLang="zh-TW" sz="1800">
                <a:latin typeface="Tahoma" panose="020B0604030504040204" pitchFamily="34" charset="0"/>
              </a:rPr>
              <a:t>Teoma (acquired by ask.com)</a:t>
            </a:r>
          </a:p>
          <a:p>
            <a:pPr eaLnBrk="1" hangingPunct="1">
              <a:spcBef>
                <a:spcPct val="40000"/>
              </a:spcBef>
            </a:pPr>
            <a:r>
              <a:rPr lang="en-US" altLang="zh-TW" sz="1800">
                <a:latin typeface="Tahoma" panose="020B0604030504040204" pitchFamily="34" charset="0"/>
              </a:rPr>
              <a:t>Wisenut (acquired by Looksmart)</a:t>
            </a:r>
          </a:p>
          <a:p>
            <a:pPr eaLnBrk="1" hangingPunct="1">
              <a:spcBef>
                <a:spcPct val="40000"/>
              </a:spcBef>
            </a:pPr>
            <a:r>
              <a:rPr lang="en-US" altLang="zh-TW" sz="1800">
                <a:latin typeface="Tahoma" panose="020B0604030504040204" pitchFamily="34" charset="0"/>
              </a:rPr>
              <a:t>Vivisimo (own clusty.com; started by CMU in 2000; acquired by IBM)</a:t>
            </a:r>
          </a:p>
          <a:p>
            <a:pPr eaLnBrk="1" hangingPunct="1">
              <a:spcBef>
                <a:spcPct val="40000"/>
              </a:spcBef>
            </a:pPr>
            <a:r>
              <a:rPr lang="en-US" altLang="zh-TW" sz="1800">
                <a:latin typeface="Tahoma" panose="020B0604030504040204" pitchFamily="34" charset="0"/>
              </a:rPr>
              <a:t>Powerset (acquired by Microsoft in 2008 at allegedly US$ 100m)</a:t>
            </a:r>
          </a:p>
          <a:p>
            <a:pPr eaLnBrk="1" hangingPunct="1">
              <a:spcBef>
                <a:spcPct val="40000"/>
              </a:spcBef>
            </a:pPr>
            <a:r>
              <a:rPr lang="en-US" altLang="zh-TW" sz="1800">
                <a:latin typeface="Tahoma" panose="020B0604030504040204" pitchFamily="34" charset="0"/>
              </a:rPr>
              <a:t>Companies that you will start!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a:extLst>
              <a:ext uri="{FF2B5EF4-FFF2-40B4-BE49-F238E27FC236}">
                <a16:creationId xmlns:a16="http://schemas.microsoft.com/office/drawing/2014/main" id="{4C39BF18-2781-42F5-AA9D-1D113FA0B12C}"/>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61443" name="Rectangle 2">
            <a:extLst>
              <a:ext uri="{FF2B5EF4-FFF2-40B4-BE49-F238E27FC236}">
                <a16:creationId xmlns:a16="http://schemas.microsoft.com/office/drawing/2014/main" id="{283BB0FD-648A-487F-9B05-0AF6D0B00C8B}"/>
              </a:ext>
            </a:extLst>
          </p:cNvPr>
          <p:cNvSpPr>
            <a:spLocks noGrp="1" noChangeArrowheads="1"/>
          </p:cNvSpPr>
          <p:nvPr>
            <p:ph type="title"/>
          </p:nvPr>
        </p:nvSpPr>
        <p:spPr/>
        <p:txBody>
          <a:bodyPr/>
          <a:lstStyle/>
          <a:p>
            <a:pPr eaLnBrk="1" hangingPunct="1"/>
            <a:r>
              <a:rPr lang="en-GB" altLang="zh-TW" sz="2800">
                <a:latin typeface="Tahoma" panose="020B0604030504040204" pitchFamily="34" charset="0"/>
              </a:rPr>
              <a:t>The Search Industry (and our Job Market)</a:t>
            </a:r>
            <a:endParaRPr lang="en-GB" altLang="zh-TW" sz="2400"/>
          </a:p>
        </p:txBody>
      </p:sp>
      <p:sp>
        <p:nvSpPr>
          <p:cNvPr id="61444" name="Rectangle 30">
            <a:extLst>
              <a:ext uri="{FF2B5EF4-FFF2-40B4-BE49-F238E27FC236}">
                <a16:creationId xmlns:a16="http://schemas.microsoft.com/office/drawing/2014/main" id="{6ABAF712-6588-492F-9E47-899CCEC5C618}"/>
              </a:ext>
            </a:extLst>
          </p:cNvPr>
          <p:cNvSpPr>
            <a:spLocks noGrp="1" noChangeArrowheads="1"/>
          </p:cNvSpPr>
          <p:nvPr>
            <p:ph type="body" idx="1"/>
          </p:nvPr>
        </p:nvSpPr>
        <p:spPr>
          <a:xfrm>
            <a:off x="466725" y="1531938"/>
            <a:ext cx="8278813" cy="4481512"/>
          </a:xfrm>
          <a:noFill/>
        </p:spPr>
        <p:txBody>
          <a:bodyPr/>
          <a:lstStyle/>
          <a:p>
            <a:pPr eaLnBrk="1" hangingPunct="1">
              <a:spcBef>
                <a:spcPts val="600"/>
              </a:spcBef>
            </a:pPr>
            <a:r>
              <a:rPr lang="en-US" altLang="zh-TW" sz="2000" dirty="0">
                <a:latin typeface="Tahoma" panose="020B0604030504040204" pitchFamily="34" charset="0"/>
              </a:rPr>
              <a:t>Enterprise search</a:t>
            </a:r>
          </a:p>
          <a:p>
            <a:pPr lvl="1" eaLnBrk="1" hangingPunct="1">
              <a:spcBef>
                <a:spcPts val="600"/>
              </a:spcBef>
            </a:pPr>
            <a:r>
              <a:rPr lang="en-US" altLang="zh-TW" sz="1800" dirty="0">
                <a:latin typeface="Tahoma" panose="020B0604030504040204" pitchFamily="34" charset="0"/>
              </a:rPr>
              <a:t>Companies deploy their own search engines to enhance the productivity of knowledge workers</a:t>
            </a:r>
          </a:p>
          <a:p>
            <a:pPr lvl="1" eaLnBrk="1" hangingPunct="1">
              <a:spcBef>
                <a:spcPts val="600"/>
              </a:spcBef>
            </a:pPr>
            <a:r>
              <a:rPr lang="en-US" altLang="zh-TW" sz="1800" dirty="0">
                <a:latin typeface="Tahoma" panose="020B0604030504040204" pitchFamily="34" charset="0"/>
              </a:rPr>
              <a:t>Endeca (Oracle), Autonomy (Micro Focus), Lucene/Elasticsearch, Microsoft SharePoint/Fast, and Google/Azure Cloud Search, …</a:t>
            </a:r>
          </a:p>
          <a:p>
            <a:pPr eaLnBrk="1" hangingPunct="1">
              <a:spcBef>
                <a:spcPts val="600"/>
              </a:spcBef>
            </a:pPr>
            <a:r>
              <a:rPr lang="en-US" altLang="zh-TW" sz="2000" dirty="0">
                <a:latin typeface="Tahoma" panose="020B0604030504040204" pitchFamily="34" charset="0"/>
              </a:rPr>
              <a:t>Classified and local search</a:t>
            </a:r>
          </a:p>
          <a:p>
            <a:pPr lvl="1" eaLnBrk="1" hangingPunct="1">
              <a:spcBef>
                <a:spcPts val="600"/>
              </a:spcBef>
            </a:pPr>
            <a:r>
              <a:rPr lang="en-US" altLang="zh-TW" sz="1800" dirty="0">
                <a:latin typeface="Tahoma" panose="020B0604030504040204" pitchFamily="34" charset="0"/>
              </a:rPr>
              <a:t>Yellow/White page directories, recruitment and travel web sties; ad placement is the largest source of revenue (Craigslist, </a:t>
            </a:r>
            <a:r>
              <a:rPr lang="en-US" altLang="zh-TW" sz="1800" dirty="0" err="1">
                <a:latin typeface="Tahoma" panose="020B0604030504040204" pitchFamily="34" charset="0"/>
              </a:rPr>
              <a:t>Openrice</a:t>
            </a:r>
            <a:r>
              <a:rPr lang="en-US" altLang="zh-TW" sz="1800" dirty="0">
                <a:latin typeface="Tahoma" panose="020B0604030504040204" pitchFamily="34" charset="0"/>
              </a:rPr>
              <a:t>, …)</a:t>
            </a:r>
          </a:p>
          <a:p>
            <a:pPr eaLnBrk="1" hangingPunct="1">
              <a:spcBef>
                <a:spcPts val="600"/>
              </a:spcBef>
            </a:pPr>
            <a:r>
              <a:rPr lang="en-US" altLang="zh-TW" sz="2200" dirty="0">
                <a:latin typeface="Tahoma" panose="020B0604030504040204" pitchFamily="34" charset="0"/>
              </a:rPr>
              <a:t>Search marketing</a:t>
            </a:r>
          </a:p>
          <a:p>
            <a:pPr lvl="1" eaLnBrk="1" hangingPunct="1">
              <a:spcBef>
                <a:spcPts val="600"/>
              </a:spcBef>
            </a:pPr>
            <a:r>
              <a:rPr lang="en-US" altLang="zh-TW" sz="1800" dirty="0">
                <a:latin typeface="Tahoma" panose="020B0604030504040204" pitchFamily="34" charset="0"/>
              </a:rPr>
              <a:t>Companies offering </a:t>
            </a:r>
            <a:r>
              <a:rPr lang="en-US" altLang="zh-TW" sz="1800" dirty="0">
                <a:solidFill>
                  <a:srgbClr val="C00000"/>
                </a:solidFill>
                <a:latin typeface="Tahoma" panose="020B0604030504040204" pitchFamily="34" charset="0"/>
              </a:rPr>
              <a:t>search engine optimization</a:t>
            </a:r>
            <a:r>
              <a:rPr lang="en-US" altLang="zh-TW" sz="1800" dirty="0">
                <a:latin typeface="Tahoma" panose="020B0604030504040204" pitchFamily="34" charset="0"/>
              </a:rPr>
              <a:t> (SEO) services to help websites ranking their pages high in search results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a:extLst>
              <a:ext uri="{FF2B5EF4-FFF2-40B4-BE49-F238E27FC236}">
                <a16:creationId xmlns:a16="http://schemas.microsoft.com/office/drawing/2014/main" id="{831A16CA-82F3-40AB-8469-A5F73D447DB4}"/>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63491" name="Rectangle 2">
            <a:extLst>
              <a:ext uri="{FF2B5EF4-FFF2-40B4-BE49-F238E27FC236}">
                <a16:creationId xmlns:a16="http://schemas.microsoft.com/office/drawing/2014/main" id="{2B64DD9E-098E-4BAF-BD0F-1BBA92B73361}"/>
              </a:ext>
            </a:extLst>
          </p:cNvPr>
          <p:cNvSpPr>
            <a:spLocks noGrp="1" noChangeArrowheads="1"/>
          </p:cNvSpPr>
          <p:nvPr>
            <p:ph type="title"/>
          </p:nvPr>
        </p:nvSpPr>
        <p:spPr/>
        <p:txBody>
          <a:bodyPr/>
          <a:lstStyle/>
          <a:p>
            <a:pPr eaLnBrk="1" hangingPunct="1"/>
            <a:r>
              <a:rPr lang="en-GB" altLang="zh-TW" sz="2800">
                <a:latin typeface="Tahoma" panose="020B0604030504040204" pitchFamily="34" charset="0"/>
              </a:rPr>
              <a:t>Take Home Messages</a:t>
            </a:r>
            <a:endParaRPr lang="en-GB" altLang="zh-TW" sz="2400"/>
          </a:p>
        </p:txBody>
      </p:sp>
      <p:sp>
        <p:nvSpPr>
          <p:cNvPr id="63492" name="Rectangle 30">
            <a:extLst>
              <a:ext uri="{FF2B5EF4-FFF2-40B4-BE49-F238E27FC236}">
                <a16:creationId xmlns:a16="http://schemas.microsoft.com/office/drawing/2014/main" id="{8AC5E503-D10C-41B3-B9DB-2EB8DB3164F7}"/>
              </a:ext>
            </a:extLst>
          </p:cNvPr>
          <p:cNvSpPr>
            <a:spLocks noGrp="1" noChangeArrowheads="1"/>
          </p:cNvSpPr>
          <p:nvPr>
            <p:ph type="body" idx="1"/>
          </p:nvPr>
        </p:nvSpPr>
        <p:spPr>
          <a:xfrm>
            <a:off x="466725" y="1531938"/>
            <a:ext cx="8278813" cy="4481512"/>
          </a:xfrm>
          <a:noFill/>
        </p:spPr>
        <p:txBody>
          <a:bodyPr/>
          <a:lstStyle/>
          <a:p>
            <a:pPr eaLnBrk="1" hangingPunct="1">
              <a:spcBef>
                <a:spcPts val="1200"/>
              </a:spcBef>
            </a:pPr>
            <a:r>
              <a:rPr lang="en-US" altLang="zh-TW" sz="2000" dirty="0">
                <a:latin typeface="Tahoma" panose="020B0604030504040204" pitchFamily="34" charset="0"/>
              </a:rPr>
              <a:t>Search engine is rooted in “information retrieval” used by academics</a:t>
            </a:r>
          </a:p>
          <a:p>
            <a:pPr eaLnBrk="1" hangingPunct="1">
              <a:spcBef>
                <a:spcPts val="1200"/>
              </a:spcBef>
            </a:pPr>
            <a:r>
              <a:rPr lang="en-US" altLang="zh-TW" sz="2000" dirty="0">
                <a:latin typeface="Tahoma" panose="020B0604030504040204" pitchFamily="34" charset="0"/>
              </a:rPr>
              <a:t>IR existed even before computers were invented (e.g., manual catalogs in libraries)</a:t>
            </a:r>
          </a:p>
          <a:p>
            <a:pPr eaLnBrk="1" hangingPunct="1">
              <a:spcBef>
                <a:spcPts val="1200"/>
              </a:spcBef>
            </a:pPr>
            <a:r>
              <a:rPr lang="en-US" altLang="zh-TW" sz="2000" dirty="0">
                <a:latin typeface="Tahoma" panose="020B0604030504040204" pitchFamily="34" charset="0"/>
              </a:rPr>
              <a:t>Search engine does NOT just mean web search (Google.com and Bing.com), it includes intranet and enterprise search engines</a:t>
            </a:r>
          </a:p>
          <a:p>
            <a:pPr eaLnBrk="1" hangingPunct="1">
              <a:spcBef>
                <a:spcPts val="1200"/>
              </a:spcBef>
            </a:pPr>
            <a:r>
              <a:rPr lang="en-US" altLang="zh-TW" sz="2000" dirty="0">
                <a:latin typeface="Tahoma" panose="020B0604030504040204" pitchFamily="34" charset="0"/>
              </a:rPr>
              <a:t>Search engine could search structured information (as in library systems)</a:t>
            </a:r>
          </a:p>
          <a:p>
            <a:pPr eaLnBrk="1" hangingPunct="1">
              <a:spcBef>
                <a:spcPts val="1200"/>
              </a:spcBef>
            </a:pPr>
            <a:r>
              <a:rPr lang="en-US" altLang="zh-TW" sz="2000" dirty="0">
                <a:latin typeface="Tahoma" panose="020B0604030504040204" pitchFamily="34" charset="0"/>
              </a:rPr>
              <a:t>Search engine is difficult primarily because it has to “understand” what the user wants through a few query keywords and the </a:t>
            </a:r>
            <a:r>
              <a:rPr lang="en-US" altLang="zh-TW" sz="2000" dirty="0">
                <a:solidFill>
                  <a:srgbClr val="CC3300"/>
                </a:solidFill>
                <a:latin typeface="Tahoma" panose="020B0604030504040204" pitchFamily="34" charset="0"/>
              </a:rPr>
              <a:t>semantic</a:t>
            </a:r>
            <a:r>
              <a:rPr lang="en-US" altLang="zh-TW" sz="2000" dirty="0">
                <a:latin typeface="Tahoma" panose="020B0604030504040204" pitchFamily="34" charset="0"/>
              </a:rPr>
              <a:t> content of the pages</a:t>
            </a:r>
          </a:p>
          <a:p>
            <a:pPr eaLnBrk="1" hangingPunct="1">
              <a:spcBef>
                <a:spcPts val="1200"/>
              </a:spcBef>
            </a:pPr>
            <a:r>
              <a:rPr lang="en-US" altLang="zh-TW" sz="2000" dirty="0">
                <a:latin typeface="Tahoma" panose="020B0604030504040204" pitchFamily="34" charset="0"/>
              </a:rPr>
              <a:t>Scaling up/out is also important</a:t>
            </a:r>
            <a:endParaRPr lang="en-US" altLang="zh-TW" sz="1800" dirty="0">
              <a:latin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a:extLst>
              <a:ext uri="{FF2B5EF4-FFF2-40B4-BE49-F238E27FC236}">
                <a16:creationId xmlns:a16="http://schemas.microsoft.com/office/drawing/2014/main" id="{7A66D687-4BC5-45BD-8979-1DABA651CB11}"/>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65539" name="Rectangle 3">
            <a:extLst>
              <a:ext uri="{FF2B5EF4-FFF2-40B4-BE49-F238E27FC236}">
                <a16:creationId xmlns:a16="http://schemas.microsoft.com/office/drawing/2014/main" id="{9DC21EB4-D66A-4566-9DE9-4EF44E5B6E99}"/>
              </a:ext>
            </a:extLst>
          </p:cNvPr>
          <p:cNvSpPr>
            <a:spLocks noGrp="1" noChangeArrowheads="1"/>
          </p:cNvSpPr>
          <p:nvPr>
            <p:ph type="title"/>
          </p:nvPr>
        </p:nvSpPr>
        <p:spPr>
          <a:xfrm>
            <a:off x="685800" y="488950"/>
            <a:ext cx="7772400" cy="882650"/>
          </a:xfrm>
        </p:spPr>
        <p:txBody>
          <a:bodyPr/>
          <a:lstStyle/>
          <a:p>
            <a:pPr eaLnBrk="1" hangingPunct="1"/>
            <a:r>
              <a:rPr lang="en-GB" altLang="zh-TW" sz="2800">
                <a:latin typeface="Tahoma" panose="020B0604030504040204" pitchFamily="34" charset="0"/>
              </a:rPr>
              <a:t>Exercise: Identify Differences between Web Search and Structured Data?</a:t>
            </a:r>
            <a:r>
              <a:rPr lang="en-GB" altLang="zh-TW" sz="2400"/>
              <a:t> </a:t>
            </a:r>
          </a:p>
        </p:txBody>
      </p:sp>
      <p:graphicFrame>
        <p:nvGraphicFramePr>
          <p:cNvPr id="147492" name="Group 36">
            <a:extLst>
              <a:ext uri="{FF2B5EF4-FFF2-40B4-BE49-F238E27FC236}">
                <a16:creationId xmlns:a16="http://schemas.microsoft.com/office/drawing/2014/main" id="{D6BFCF89-8E2F-4FA5-B82B-DF166BD7F76B}"/>
              </a:ext>
            </a:extLst>
          </p:cNvPr>
          <p:cNvGraphicFramePr>
            <a:graphicFrameLocks noGrp="1"/>
          </p:cNvGraphicFramePr>
          <p:nvPr>
            <p:ph sz="half" idx="2"/>
            <p:extLst>
              <p:ext uri="{D42A27DB-BD31-4B8C-83A1-F6EECF244321}">
                <p14:modId xmlns:p14="http://schemas.microsoft.com/office/powerpoint/2010/main" val="1398179939"/>
              </p:ext>
            </p:extLst>
          </p:nvPr>
        </p:nvGraphicFramePr>
        <p:xfrm>
          <a:off x="620713" y="1731963"/>
          <a:ext cx="8331010" cy="3500057"/>
        </p:xfrm>
        <a:graphic>
          <a:graphicData uri="http://schemas.openxmlformats.org/drawingml/2006/table">
            <a:tbl>
              <a:tblPr/>
              <a:tblGrid>
                <a:gridCol w="1865633">
                  <a:extLst>
                    <a:ext uri="{9D8B030D-6E8A-4147-A177-3AD203B41FA5}">
                      <a16:colId xmlns:a16="http://schemas.microsoft.com/office/drawing/2014/main" val="20000"/>
                    </a:ext>
                  </a:extLst>
                </a:gridCol>
                <a:gridCol w="3384040">
                  <a:extLst>
                    <a:ext uri="{9D8B030D-6E8A-4147-A177-3AD203B41FA5}">
                      <a16:colId xmlns:a16="http://schemas.microsoft.com/office/drawing/2014/main" val="20001"/>
                    </a:ext>
                  </a:extLst>
                </a:gridCol>
                <a:gridCol w="3081337">
                  <a:extLst>
                    <a:ext uri="{9D8B030D-6E8A-4147-A177-3AD203B41FA5}">
                      <a16:colId xmlns:a16="http://schemas.microsoft.com/office/drawing/2014/main" val="20002"/>
                    </a:ext>
                  </a:extLst>
                </a:gridCol>
              </a:tblGrid>
              <a:tr h="450850">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600" b="0" i="0" u="none" strike="noStrike" cap="none" normalizeH="0" baseline="0">
                        <a:ln>
                          <a:noFill/>
                        </a:ln>
                        <a:solidFill>
                          <a:schemeClr val="tx1"/>
                        </a:solidFill>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dirty="0">
                          <a:ln>
                            <a:noFill/>
                          </a:ln>
                          <a:solidFill>
                            <a:schemeClr val="tx1"/>
                          </a:solidFill>
                          <a:effectLst/>
                          <a:latin typeface="Tahoma" pitchFamily="34" charset="0"/>
                          <a:ea typeface="新細明體" pitchFamily="18" charset="-120"/>
                        </a:rPr>
                        <a:t>Product search</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dirty="0">
                          <a:ln>
                            <a:noFill/>
                          </a:ln>
                          <a:solidFill>
                            <a:schemeClr val="tx1"/>
                          </a:solidFill>
                          <a:effectLst/>
                          <a:latin typeface="Tahoma" pitchFamily="34" charset="0"/>
                          <a:ea typeface="新細明體" pitchFamily="18" charset="-120"/>
                        </a:rPr>
                        <a:t>(e.g., amazon.com)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dirty="0">
                          <a:ln>
                            <a:noFill/>
                          </a:ln>
                          <a:solidFill>
                            <a:schemeClr val="tx1"/>
                          </a:solidFill>
                          <a:effectLst/>
                          <a:latin typeface="Tahoma" pitchFamily="34" charset="0"/>
                          <a:ea typeface="新細明體" pitchFamily="18" charset="-120"/>
                        </a:rPr>
                        <a:t>Public web search</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dirty="0">
                          <a:ln>
                            <a:noFill/>
                          </a:ln>
                          <a:solidFill>
                            <a:schemeClr val="tx1"/>
                          </a:solidFill>
                          <a:effectLst/>
                          <a:latin typeface="Tahoma" pitchFamily="34" charset="0"/>
                          <a:ea typeface="新細明體" pitchFamily="18" charset="-120"/>
                        </a:rPr>
                        <a:t>(e.g., google.com)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8363">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dirty="0">
                          <a:ln>
                            <a:noFill/>
                          </a:ln>
                          <a:solidFill>
                            <a:schemeClr val="tx1"/>
                          </a:solidFill>
                          <a:effectLst/>
                          <a:latin typeface="Tahoma" pitchFamily="34" charset="0"/>
                          <a:ea typeface="新細明體" pitchFamily="18" charset="-120"/>
                        </a:rPr>
                        <a:t>Types of content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dirty="0">
                          <a:ln>
                            <a:noFill/>
                          </a:ln>
                          <a:solidFill>
                            <a:schemeClr val="tx1"/>
                          </a:solidFill>
                          <a:effectLst/>
                          <a:latin typeface="Tahoma" pitchFamily="34" charset="0"/>
                          <a:ea typeface="新細明體" pitchFamily="18" charset="-120"/>
                        </a:rPr>
                        <a:t>Mostly structured data (authors, titles, etc.) and some unstructured data (reviews)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dirty="0">
                          <a:ln>
                            <a:noFill/>
                          </a:ln>
                          <a:solidFill>
                            <a:schemeClr val="tx1"/>
                          </a:solidFill>
                          <a:effectLst/>
                          <a:latin typeface="Tahoma" pitchFamily="34" charset="0"/>
                          <a:ea typeface="新細明體" pitchFamily="18" charset="-120"/>
                        </a:rPr>
                        <a:t>Most unstructured data (web page content) and some structured data (last modified date, filetype,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9950">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dirty="0">
                          <a:ln>
                            <a:noFill/>
                          </a:ln>
                          <a:solidFill>
                            <a:schemeClr val="tx1"/>
                          </a:solidFill>
                          <a:effectLst/>
                          <a:latin typeface="Tahoma" pitchFamily="34" charset="0"/>
                          <a:ea typeface="新細明體" pitchFamily="18" charset="-120"/>
                        </a:rPr>
                        <a:t>Query functions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dirty="0">
                          <a:ln>
                            <a:noFill/>
                          </a:ln>
                          <a:solidFill>
                            <a:schemeClr val="tx1"/>
                          </a:solidFill>
                          <a:effectLst/>
                          <a:latin typeface="Tahoma" pitchFamily="34"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dirty="0">
                          <a:ln>
                            <a:noFill/>
                          </a:ln>
                          <a:solidFill>
                            <a:schemeClr val="tx1"/>
                          </a:solidFill>
                          <a:effectLst/>
                          <a:latin typeface="Tahoma" pitchFamily="34"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8363">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dirty="0">
                          <a:ln>
                            <a:noFill/>
                          </a:ln>
                          <a:solidFill>
                            <a:schemeClr val="tx1"/>
                          </a:solidFill>
                          <a:effectLst/>
                          <a:latin typeface="Tahoma" pitchFamily="34" charset="0"/>
                          <a:ea typeface="新細明體" pitchFamily="18" charset="-120"/>
                        </a:rPr>
                        <a:t>Search result refinement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dirty="0">
                          <a:ln>
                            <a:noFill/>
                          </a:ln>
                          <a:solidFill>
                            <a:schemeClr val="tx1"/>
                          </a:solidFill>
                          <a:effectLst/>
                          <a:latin typeface="Tahoma" pitchFamily="34"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000">
                          <a:solidFill>
                            <a:schemeClr val="tx1"/>
                          </a:solidFill>
                          <a:latin typeface="Times New Roman" pitchFamily="18" charset="0"/>
                          <a:ea typeface="新細明體" pitchFamily="18" charset="-120"/>
                        </a:defRPr>
                      </a:lvl1pPr>
                      <a:lvl2pPr marL="742950" indent="-285750">
                        <a:spcBef>
                          <a:spcPct val="20000"/>
                        </a:spcBef>
                        <a:defRPr kumimoji="1">
                          <a:solidFill>
                            <a:schemeClr val="tx1"/>
                          </a:solidFill>
                          <a:latin typeface="Times New Roman" pitchFamily="18" charset="0"/>
                          <a:ea typeface="新細明體" pitchFamily="18" charset="-120"/>
                        </a:defRPr>
                      </a:lvl2pPr>
                      <a:lvl3pPr marL="1143000" indent="-228600">
                        <a:spcBef>
                          <a:spcPct val="20000"/>
                        </a:spcBef>
                        <a:defRPr kumimoji="1" sz="1600">
                          <a:solidFill>
                            <a:schemeClr val="tx1"/>
                          </a:solidFill>
                          <a:latin typeface="Times New Roman" pitchFamily="18" charset="0"/>
                          <a:ea typeface="新細明體" pitchFamily="18" charset="-120"/>
                        </a:defRPr>
                      </a:lvl3pPr>
                      <a:lvl4pPr marL="1600200" indent="-228600">
                        <a:spcBef>
                          <a:spcPct val="20000"/>
                        </a:spcBef>
                        <a:defRPr kumimoji="1">
                          <a:solidFill>
                            <a:schemeClr val="tx1"/>
                          </a:solidFill>
                          <a:latin typeface="Times New Roman" pitchFamily="18" charset="0"/>
                          <a:ea typeface="新細明體" pitchFamily="18" charset="-120"/>
                        </a:defRPr>
                      </a:lvl4pPr>
                      <a:lvl5pPr marL="2057400" indent="-228600">
                        <a:spcBef>
                          <a:spcPct val="20000"/>
                        </a:spcBef>
                        <a:defRPr kumimoji="1">
                          <a:solidFill>
                            <a:schemeClr val="tx1"/>
                          </a:solidFill>
                          <a:latin typeface="Times New Roman" pitchFamily="18"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a:t>
                      </a:r>
                      <a:endParaRPr kumimoji="1" lang="en-US" altLang="zh-HK" sz="1600" b="0" i="0" u="none" strike="noStrike" cap="none" normalizeH="0" baseline="0" dirty="0">
                        <a:ln>
                          <a:noFill/>
                        </a:ln>
                        <a:solidFill>
                          <a:schemeClr val="tx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E3244B85-644B-472A-9EDD-F284C5E147F6}"/>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8195" name="Rectangle 2">
            <a:extLst>
              <a:ext uri="{FF2B5EF4-FFF2-40B4-BE49-F238E27FC236}">
                <a16:creationId xmlns:a16="http://schemas.microsoft.com/office/drawing/2014/main" id="{CC5B0A50-CBEB-43F9-BDA3-75C153DDB2CF}"/>
              </a:ext>
            </a:extLst>
          </p:cNvPr>
          <p:cNvSpPr>
            <a:spLocks noGrp="1" noChangeArrowheads="1"/>
          </p:cNvSpPr>
          <p:nvPr>
            <p:ph type="title"/>
          </p:nvPr>
        </p:nvSpPr>
        <p:spPr/>
        <p:txBody>
          <a:bodyPr/>
          <a:lstStyle/>
          <a:p>
            <a:pPr eaLnBrk="1" hangingPunct="1"/>
            <a:r>
              <a:rPr lang="en-GB" altLang="zh-TW" sz="2800" dirty="0">
                <a:latin typeface="Tahoma" panose="020B0604030504040204" pitchFamily="34" charset="0"/>
              </a:rPr>
              <a:t>What Kind of Data does IR Deal With? </a:t>
            </a:r>
          </a:p>
        </p:txBody>
      </p:sp>
      <p:sp>
        <p:nvSpPr>
          <p:cNvPr id="8196" name="Rectangle 3">
            <a:extLst>
              <a:ext uri="{FF2B5EF4-FFF2-40B4-BE49-F238E27FC236}">
                <a16:creationId xmlns:a16="http://schemas.microsoft.com/office/drawing/2014/main" id="{B7A0F30C-6A97-41C3-97DA-D8B95D0D06DD}"/>
              </a:ext>
            </a:extLst>
          </p:cNvPr>
          <p:cNvSpPr>
            <a:spLocks noGrp="1" noChangeArrowheads="1"/>
          </p:cNvSpPr>
          <p:nvPr>
            <p:ph type="body" idx="1"/>
          </p:nvPr>
        </p:nvSpPr>
        <p:spPr>
          <a:xfrm>
            <a:off x="685800" y="1600201"/>
            <a:ext cx="7772400" cy="3703320"/>
          </a:xfrm>
          <a:ln>
            <a:solidFill>
              <a:schemeClr val="bg1"/>
            </a:solidFill>
            <a:miter lim="800000"/>
            <a:headEnd/>
            <a:tailEnd/>
          </a:ln>
          <a:extLst>
            <a:ext uri="{909E8E84-426E-40DD-AFC4-6F175D3DCCD1}">
              <a14:hiddenFill xmlns:a14="http://schemas.microsoft.com/office/drawing/2010/main">
                <a:solidFill>
                  <a:schemeClr val="bg1"/>
                </a:solidFill>
              </a14:hiddenFill>
            </a:ext>
          </a:extLst>
        </p:spPr>
        <p:txBody>
          <a:bodyPr/>
          <a:lstStyle/>
          <a:p>
            <a:pPr eaLnBrk="1" hangingPunct="1">
              <a:lnSpc>
                <a:spcPct val="90000"/>
              </a:lnSpc>
            </a:pPr>
            <a:r>
              <a:rPr lang="en-GB" altLang="zh-TW" dirty="0">
                <a:latin typeface="Tahoma" panose="020B0604030504040204" pitchFamily="34" charset="0"/>
              </a:rPr>
              <a:t>Unformatted or </a:t>
            </a:r>
            <a:r>
              <a:rPr lang="en-GB" altLang="zh-TW" dirty="0">
                <a:solidFill>
                  <a:srgbClr val="C00000"/>
                </a:solidFill>
                <a:latin typeface="Tahoma" panose="020B0604030504040204" pitchFamily="34" charset="0"/>
              </a:rPr>
              <a:t>unstructured data</a:t>
            </a:r>
            <a:r>
              <a:rPr lang="en-GB" altLang="zh-TW" dirty="0">
                <a:latin typeface="Tahoma" panose="020B0604030504040204" pitchFamily="34" charset="0"/>
              </a:rPr>
              <a:t>  (as opposed to relational database)</a:t>
            </a:r>
            <a:endParaRPr lang="en-GB" altLang="zh-TW" sz="2000" dirty="0">
              <a:solidFill>
                <a:schemeClr val="bg2"/>
              </a:solidFill>
              <a:latin typeface="Tahoma" panose="020B0604030504040204" pitchFamily="34" charset="0"/>
            </a:endParaRPr>
          </a:p>
          <a:p>
            <a:pPr marL="819150" lvl="1" eaLnBrk="1" hangingPunct="1">
              <a:lnSpc>
                <a:spcPct val="90000"/>
              </a:lnSpc>
            </a:pPr>
            <a:r>
              <a:rPr lang="en-GB" altLang="zh-TW" dirty="0">
                <a:latin typeface="Tahoma" panose="020B0604030504040204" pitchFamily="34" charset="0"/>
              </a:rPr>
              <a:t>Textual data: papers, technical reports, newspaper articles</a:t>
            </a:r>
          </a:p>
          <a:p>
            <a:pPr marL="819150" lvl="1" eaLnBrk="1" hangingPunct="1">
              <a:lnSpc>
                <a:spcPct val="90000"/>
              </a:lnSpc>
            </a:pPr>
            <a:r>
              <a:rPr lang="en-GB" altLang="zh-TW" dirty="0">
                <a:latin typeface="Tahoma" panose="020B0604030504040204" pitchFamily="34" charset="0"/>
              </a:rPr>
              <a:t>Completed untagged, plain-text data</a:t>
            </a:r>
          </a:p>
          <a:p>
            <a:pPr marL="819150" lvl="1" eaLnBrk="1" hangingPunct="1">
              <a:lnSpc>
                <a:spcPct val="90000"/>
              </a:lnSpc>
            </a:pPr>
            <a:endParaRPr lang="en-GB" altLang="zh-TW" sz="1000" dirty="0">
              <a:latin typeface="Tahoma" panose="020B0604030504040204" pitchFamily="34" charset="0"/>
            </a:endParaRPr>
          </a:p>
          <a:p>
            <a:pPr eaLnBrk="1" hangingPunct="1">
              <a:lnSpc>
                <a:spcPct val="90000"/>
              </a:lnSpc>
            </a:pPr>
            <a:r>
              <a:rPr lang="en-GB" altLang="zh-TW" dirty="0">
                <a:latin typeface="Tahoma" panose="020B0604030504040204" pitchFamily="34" charset="0"/>
              </a:rPr>
              <a:t>Semi-structured data</a:t>
            </a:r>
          </a:p>
          <a:p>
            <a:pPr marL="819150" lvl="1" eaLnBrk="1" hangingPunct="1">
              <a:lnSpc>
                <a:spcPct val="90000"/>
              </a:lnSpc>
            </a:pPr>
            <a:r>
              <a:rPr lang="en-GB" altLang="zh-TW" dirty="0">
                <a:latin typeface="Tahoma" panose="020B0604030504040204" pitchFamily="34" charset="0"/>
              </a:rPr>
              <a:t>Web pages (HTML and XML files)</a:t>
            </a:r>
          </a:p>
          <a:p>
            <a:pPr marL="819150" lvl="1" eaLnBrk="1" hangingPunct="1">
              <a:lnSpc>
                <a:spcPct val="90000"/>
              </a:lnSpc>
            </a:pPr>
            <a:r>
              <a:rPr lang="en-GB" altLang="zh-TW" dirty="0">
                <a:latin typeface="Tahoma" panose="020B0604030504040204" pitchFamily="34" charset="0"/>
              </a:rPr>
              <a:t>Email messages</a:t>
            </a:r>
          </a:p>
          <a:p>
            <a:pPr marL="819150" lvl="1" eaLnBrk="1" hangingPunct="1">
              <a:lnSpc>
                <a:spcPct val="90000"/>
              </a:lnSpc>
            </a:pPr>
            <a:endParaRPr lang="en-GB" altLang="zh-TW" sz="1000" dirty="0">
              <a:latin typeface="Tahoma" panose="020B0604030504040204" pitchFamily="34" charset="0"/>
            </a:endParaRPr>
          </a:p>
          <a:p>
            <a:pPr eaLnBrk="1" hangingPunct="1">
              <a:lnSpc>
                <a:spcPct val="90000"/>
              </a:lnSpc>
            </a:pPr>
            <a:r>
              <a:rPr lang="en-GB" altLang="zh-TW" dirty="0">
                <a:latin typeface="Tahoma" panose="020B0604030504040204" pitchFamily="34" charset="0"/>
              </a:rPr>
              <a:t>Non-textual data</a:t>
            </a:r>
          </a:p>
          <a:p>
            <a:pPr marL="819150" lvl="1" eaLnBrk="1" hangingPunct="1">
              <a:lnSpc>
                <a:spcPct val="90000"/>
              </a:lnSpc>
            </a:pPr>
            <a:r>
              <a:rPr lang="en-GB" altLang="zh-TW" dirty="0">
                <a:latin typeface="Tahoma" panose="020B0604030504040204" pitchFamily="34" charset="0"/>
              </a:rPr>
              <a:t>images, graphics, video</a:t>
            </a:r>
            <a:br>
              <a:rPr lang="en-GB" altLang="zh-TW" dirty="0">
                <a:latin typeface="Tahoma" panose="020B0604030504040204" pitchFamily="34" charset="0"/>
              </a:rPr>
            </a:br>
            <a:endParaRPr lang="en-GB" altLang="zh-TW" dirty="0">
              <a:latin typeface="Tahoma" panose="020B0604030504040204" pitchFamily="34" charset="0"/>
            </a:endParaRPr>
          </a:p>
        </p:txBody>
      </p:sp>
      <p:sp>
        <p:nvSpPr>
          <p:cNvPr id="2" name="TextBox 1">
            <a:extLst>
              <a:ext uri="{FF2B5EF4-FFF2-40B4-BE49-F238E27FC236}">
                <a16:creationId xmlns:a16="http://schemas.microsoft.com/office/drawing/2014/main" id="{BFC344EF-B22C-4C10-AA99-A482AAB74124}"/>
              </a:ext>
            </a:extLst>
          </p:cNvPr>
          <p:cNvSpPr txBox="1"/>
          <p:nvPr/>
        </p:nvSpPr>
        <p:spPr>
          <a:xfrm>
            <a:off x="2985512" y="5375850"/>
            <a:ext cx="4786888" cy="400110"/>
          </a:xfrm>
          <a:prstGeom prst="rect">
            <a:avLst/>
          </a:prstGeom>
          <a:noFill/>
        </p:spPr>
        <p:txBody>
          <a:bodyPr wrap="none" rtlCol="0">
            <a:spAutoFit/>
          </a:bodyPr>
          <a:lstStyle/>
          <a:p>
            <a:r>
              <a:rPr lang="en-US" dirty="0"/>
              <a:t>In this course, we study textual and web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A8084C9D-8C24-4B83-BCF4-32201B21A8C7}"/>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10243" name="Rectangle 4">
            <a:extLst>
              <a:ext uri="{FF2B5EF4-FFF2-40B4-BE49-F238E27FC236}">
                <a16:creationId xmlns:a16="http://schemas.microsoft.com/office/drawing/2014/main" id="{CE6382E2-510E-49DF-9DAC-014A708AF2F9}"/>
              </a:ext>
            </a:extLst>
          </p:cNvPr>
          <p:cNvSpPr>
            <a:spLocks noGrp="1" noChangeArrowheads="1"/>
          </p:cNvSpPr>
          <p:nvPr>
            <p:ph type="title"/>
          </p:nvPr>
        </p:nvSpPr>
        <p:spPr>
          <a:xfrm>
            <a:off x="681038" y="617582"/>
            <a:ext cx="7772400" cy="835025"/>
          </a:xfrm>
        </p:spPr>
        <p:txBody>
          <a:bodyPr/>
          <a:lstStyle/>
          <a:p>
            <a:pPr eaLnBrk="1" hangingPunct="1"/>
            <a:r>
              <a:rPr lang="en-GB" altLang="zh-TW" sz="2800" dirty="0">
                <a:latin typeface="Tahoma" panose="020B0604030504040204" pitchFamily="34" charset="0"/>
              </a:rPr>
              <a:t>Examples of IR Systems :</a:t>
            </a:r>
          </a:p>
        </p:txBody>
      </p:sp>
      <p:sp>
        <p:nvSpPr>
          <p:cNvPr id="10244" name="Rectangle 20">
            <a:extLst>
              <a:ext uri="{FF2B5EF4-FFF2-40B4-BE49-F238E27FC236}">
                <a16:creationId xmlns:a16="http://schemas.microsoft.com/office/drawing/2014/main" id="{30B70803-C32A-4236-8E70-636B36769858}"/>
              </a:ext>
            </a:extLst>
          </p:cNvPr>
          <p:cNvSpPr>
            <a:spLocks noChangeArrowheads="1"/>
          </p:cNvSpPr>
          <p:nvPr/>
        </p:nvSpPr>
        <p:spPr bwMode="auto">
          <a:xfrm>
            <a:off x="681038" y="1885836"/>
            <a:ext cx="7772400" cy="333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1581" dir="2021404" algn="ctr" rotWithShape="0">
                    <a:schemeClr val="bg2"/>
                  </a:outerShdw>
                </a:effectLst>
              </a14:hiddenEffects>
            </a:ext>
          </a:extLst>
        </p:spPr>
        <p:txBody>
          <a:bodyPr anchor="t"/>
          <a:lstStyle>
            <a:lvl1pPr marL="342900" indent="-3429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pPr>
            <a:r>
              <a:rPr lang="en-GB" altLang="zh-TW" dirty="0">
                <a:solidFill>
                  <a:schemeClr val="tx2"/>
                </a:solidFill>
                <a:latin typeface="Tahoma" panose="020B0604030504040204" pitchFamily="34" charset="0"/>
              </a:rPr>
              <a:t>Search Engines are not </a:t>
            </a:r>
            <a:r>
              <a:rPr lang="en-GB" altLang="zh-TW" u="sng" dirty="0">
                <a:solidFill>
                  <a:schemeClr val="tx2"/>
                </a:solidFill>
                <a:latin typeface="Tahoma" panose="020B0604030504040204" pitchFamily="34" charset="0"/>
              </a:rPr>
              <a:t>just</a:t>
            </a:r>
            <a:r>
              <a:rPr lang="en-GB" altLang="zh-TW" dirty="0">
                <a:solidFill>
                  <a:schemeClr val="tx2"/>
                </a:solidFill>
                <a:latin typeface="Tahoma" panose="020B0604030504040204" pitchFamily="34" charset="0"/>
              </a:rPr>
              <a:t> Google, Bing, Baidu (GBB)</a:t>
            </a:r>
          </a:p>
          <a:p>
            <a:pPr lvl="1" eaLnBrk="1" hangingPunct="1">
              <a:spcBef>
                <a:spcPct val="0"/>
              </a:spcBef>
            </a:pPr>
            <a:r>
              <a:rPr lang="en-GB" altLang="zh-TW" dirty="0">
                <a:solidFill>
                  <a:schemeClr val="tx2"/>
                </a:solidFill>
                <a:latin typeface="Tahoma" panose="020B0604030504040204" pitchFamily="34" charset="0"/>
              </a:rPr>
              <a:t>These are global, web-scale search engines</a:t>
            </a:r>
          </a:p>
          <a:p>
            <a:pPr eaLnBrk="1" hangingPunct="1">
              <a:spcBef>
                <a:spcPct val="0"/>
              </a:spcBef>
            </a:pPr>
            <a:endParaRPr lang="en-GB" altLang="zh-TW" dirty="0">
              <a:solidFill>
                <a:schemeClr val="tx2"/>
              </a:solidFill>
              <a:latin typeface="Tahoma" panose="020B0604030504040204" pitchFamily="34" charset="0"/>
            </a:endParaRPr>
          </a:p>
          <a:p>
            <a:pPr eaLnBrk="1" hangingPunct="1">
              <a:spcBef>
                <a:spcPct val="0"/>
              </a:spcBef>
            </a:pPr>
            <a:r>
              <a:rPr lang="en-GB" altLang="zh-TW" dirty="0">
                <a:solidFill>
                  <a:schemeClr val="tx2"/>
                </a:solidFill>
                <a:latin typeface="Tahoma" panose="020B0604030504040204" pitchFamily="34" charset="0"/>
              </a:rPr>
              <a:t>Most people used IR in some other ways, e.g.,</a:t>
            </a:r>
          </a:p>
          <a:p>
            <a:pPr lvl="1" eaLnBrk="1" hangingPunct="1">
              <a:spcBef>
                <a:spcPct val="0"/>
              </a:spcBef>
            </a:pPr>
            <a:r>
              <a:rPr lang="en-GB" altLang="zh-TW" dirty="0">
                <a:solidFill>
                  <a:schemeClr val="tx2"/>
                </a:solidFill>
                <a:latin typeface="Tahoma" panose="020B0604030504040204" pitchFamily="34" charset="0"/>
              </a:rPr>
              <a:t>Library </a:t>
            </a:r>
            <a:r>
              <a:rPr lang="en-GB" altLang="zh-TW" dirty="0">
                <a:solidFill>
                  <a:srgbClr val="C00000"/>
                </a:solidFill>
                <a:latin typeface="Tahoma" panose="020B0604030504040204" pitchFamily="34" charset="0"/>
              </a:rPr>
              <a:t>catalogue search</a:t>
            </a:r>
            <a:r>
              <a:rPr lang="en-GB" altLang="zh-TW" dirty="0">
                <a:solidFill>
                  <a:schemeClr val="tx2"/>
                </a:solidFill>
                <a:latin typeface="Tahoma" panose="020B0604030504040204" pitchFamily="34" charset="0"/>
              </a:rPr>
              <a:t>; most library search systems support both structured and full text search</a:t>
            </a:r>
          </a:p>
          <a:p>
            <a:pPr lvl="1" eaLnBrk="1" hangingPunct="1">
              <a:spcBef>
                <a:spcPct val="0"/>
              </a:spcBef>
            </a:pPr>
            <a:r>
              <a:rPr lang="en-GB" altLang="zh-TW" dirty="0">
                <a:solidFill>
                  <a:schemeClr val="tx2"/>
                </a:solidFill>
                <a:latin typeface="Tahoma" panose="020B0604030504040204" pitchFamily="34" charset="0"/>
              </a:rPr>
              <a:t>Amazon’s product search</a:t>
            </a:r>
          </a:p>
          <a:p>
            <a:pPr lvl="1" eaLnBrk="1" hangingPunct="1">
              <a:spcBef>
                <a:spcPct val="0"/>
              </a:spcBef>
            </a:pPr>
            <a:r>
              <a:rPr lang="en-GB" altLang="zh-TW" dirty="0">
                <a:solidFill>
                  <a:schemeClr val="tx2"/>
                </a:solidFill>
                <a:latin typeface="Tahoma" panose="020B0604030504040204" pitchFamily="34" charset="0"/>
              </a:rPr>
              <a:t>Many others (Wikipedia search, …)</a:t>
            </a:r>
          </a:p>
          <a:p>
            <a:pPr lvl="1" eaLnBrk="1" hangingPunct="1">
              <a:spcBef>
                <a:spcPct val="0"/>
              </a:spcBef>
            </a:pPr>
            <a:endParaRPr lang="en-GB" altLang="zh-TW" dirty="0">
              <a:solidFill>
                <a:schemeClr val="tx2"/>
              </a:solidFill>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FB850DD1-97B2-476E-84B0-5333D6449214}"/>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12291" name="Rectangle 2">
            <a:extLst>
              <a:ext uri="{FF2B5EF4-FFF2-40B4-BE49-F238E27FC236}">
                <a16:creationId xmlns:a16="http://schemas.microsoft.com/office/drawing/2014/main" id="{6F64C1D1-138A-4754-99FC-A6CA207CEC9E}"/>
              </a:ext>
            </a:extLst>
          </p:cNvPr>
          <p:cNvSpPr>
            <a:spLocks noGrp="1" noChangeArrowheads="1"/>
          </p:cNvSpPr>
          <p:nvPr>
            <p:ph type="body" idx="1"/>
          </p:nvPr>
        </p:nvSpPr>
        <p:spPr>
          <a:xfrm>
            <a:off x="685800" y="1295400"/>
            <a:ext cx="8001000" cy="457200"/>
          </a:xfrm>
        </p:spPr>
        <p:txBody>
          <a:bodyPr/>
          <a:lstStyle/>
          <a:p>
            <a:pPr lvl="2" eaLnBrk="1" hangingPunct="1"/>
            <a:r>
              <a:rPr lang="en-GB" altLang="zh-TW"/>
              <a:t>Books: </a:t>
            </a:r>
            <a:r>
              <a:rPr lang="en-GB" altLang="zh-TW">
                <a:hlinkClick r:id="rId3"/>
              </a:rPr>
              <a:t>http://ustlib.ust.hk/</a:t>
            </a:r>
            <a:r>
              <a:rPr lang="en-GB" altLang="zh-TW"/>
              <a:t> (HKUST library)</a:t>
            </a:r>
          </a:p>
        </p:txBody>
      </p:sp>
      <p:sp>
        <p:nvSpPr>
          <p:cNvPr id="12292" name="Rectangle 3">
            <a:extLst>
              <a:ext uri="{FF2B5EF4-FFF2-40B4-BE49-F238E27FC236}">
                <a16:creationId xmlns:a16="http://schemas.microsoft.com/office/drawing/2014/main" id="{6E0CAC48-EA26-4374-A52F-6CB149BA5EE6}"/>
              </a:ext>
            </a:extLst>
          </p:cNvPr>
          <p:cNvSpPr>
            <a:spLocks noGrp="1" noChangeArrowheads="1"/>
          </p:cNvSpPr>
          <p:nvPr>
            <p:ph type="title"/>
          </p:nvPr>
        </p:nvSpPr>
        <p:spPr>
          <a:xfrm>
            <a:off x="685800" y="304800"/>
            <a:ext cx="7772400" cy="762000"/>
          </a:xfrm>
        </p:spPr>
        <p:txBody>
          <a:bodyPr/>
          <a:lstStyle/>
          <a:p>
            <a:pPr eaLnBrk="1" hangingPunct="1"/>
            <a:r>
              <a:rPr lang="en-GB" altLang="zh-TW" sz="2800">
                <a:latin typeface="Tahoma" panose="020B0604030504040204" pitchFamily="34" charset="0"/>
              </a:rPr>
              <a:t>Library systems</a:t>
            </a:r>
          </a:p>
        </p:txBody>
      </p:sp>
      <p:pic>
        <p:nvPicPr>
          <p:cNvPr id="12293" name="Picture 5" descr="531-hkust-lib-search">
            <a:extLst>
              <a:ext uri="{FF2B5EF4-FFF2-40B4-BE49-F238E27FC236}">
                <a16:creationId xmlns:a16="http://schemas.microsoft.com/office/drawing/2014/main" id="{7BD547C9-3FF2-413F-A39E-75EA04E7F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130425"/>
            <a:ext cx="76088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6" name="AutoShape 6">
            <a:extLst>
              <a:ext uri="{FF2B5EF4-FFF2-40B4-BE49-F238E27FC236}">
                <a16:creationId xmlns:a16="http://schemas.microsoft.com/office/drawing/2014/main" id="{86C40E13-69B9-46E6-A07A-2E22015AEE90}"/>
              </a:ext>
            </a:extLst>
          </p:cNvPr>
          <p:cNvSpPr>
            <a:spLocks noChangeArrowheads="1"/>
          </p:cNvSpPr>
          <p:nvPr/>
        </p:nvSpPr>
        <p:spPr bwMode="auto">
          <a:xfrm>
            <a:off x="1214438" y="3044825"/>
            <a:ext cx="1323975" cy="1447800"/>
          </a:xfrm>
          <a:prstGeom prst="roundRect">
            <a:avLst>
              <a:gd name="adj" fmla="val 16667"/>
            </a:avLst>
          </a:prstGeom>
          <a:noFill/>
          <a:ln w="127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122887" name="AutoShape 7">
            <a:extLst>
              <a:ext uri="{FF2B5EF4-FFF2-40B4-BE49-F238E27FC236}">
                <a16:creationId xmlns:a16="http://schemas.microsoft.com/office/drawing/2014/main" id="{BE7069DE-D696-498D-8FDA-2EFBDED89372}"/>
              </a:ext>
            </a:extLst>
          </p:cNvPr>
          <p:cNvSpPr>
            <a:spLocks noChangeArrowheads="1"/>
          </p:cNvSpPr>
          <p:nvPr/>
        </p:nvSpPr>
        <p:spPr bwMode="auto">
          <a:xfrm>
            <a:off x="4572000" y="3044825"/>
            <a:ext cx="1376363" cy="1143000"/>
          </a:xfrm>
          <a:prstGeom prst="roundRect">
            <a:avLst>
              <a:gd name="adj" fmla="val 16667"/>
            </a:avLst>
          </a:prstGeom>
          <a:noFill/>
          <a:ln w="127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122888" name="AutoShape 8">
            <a:extLst>
              <a:ext uri="{FF2B5EF4-FFF2-40B4-BE49-F238E27FC236}">
                <a16:creationId xmlns:a16="http://schemas.microsoft.com/office/drawing/2014/main" id="{0580913F-A7EE-401C-9682-C6A01C4E2BD5}"/>
              </a:ext>
            </a:extLst>
          </p:cNvPr>
          <p:cNvSpPr>
            <a:spLocks noChangeArrowheads="1"/>
          </p:cNvSpPr>
          <p:nvPr/>
        </p:nvSpPr>
        <p:spPr bwMode="auto">
          <a:xfrm>
            <a:off x="6324600" y="2816225"/>
            <a:ext cx="1905000" cy="1169987"/>
          </a:xfrm>
          <a:prstGeom prst="roundRect">
            <a:avLst>
              <a:gd name="adj" fmla="val 16667"/>
            </a:avLst>
          </a:prstGeom>
          <a:noFill/>
          <a:ln w="127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122889" name="AutoShape 9">
            <a:extLst>
              <a:ext uri="{FF2B5EF4-FFF2-40B4-BE49-F238E27FC236}">
                <a16:creationId xmlns:a16="http://schemas.microsoft.com/office/drawing/2014/main" id="{D55F99D3-F1FA-407D-BF6B-982FC0D5B508}"/>
              </a:ext>
            </a:extLst>
          </p:cNvPr>
          <p:cNvSpPr>
            <a:spLocks noChangeArrowheads="1"/>
          </p:cNvSpPr>
          <p:nvPr/>
        </p:nvSpPr>
        <p:spPr bwMode="auto">
          <a:xfrm>
            <a:off x="4257675" y="2573337"/>
            <a:ext cx="788988" cy="339725"/>
          </a:xfrm>
          <a:prstGeom prst="roundRect">
            <a:avLst>
              <a:gd name="adj" fmla="val 16667"/>
            </a:avLst>
          </a:prstGeom>
          <a:noFill/>
          <a:ln w="127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endParaRPr lang="zh-HK" altLang="en-US" sz="2000">
              <a:solidFill>
                <a:schemeClr val="accent2"/>
              </a:solidFill>
            </a:endParaRPr>
          </a:p>
        </p:txBody>
      </p:sp>
      <p:sp>
        <p:nvSpPr>
          <p:cNvPr id="122890" name="AutoShape 10">
            <a:extLst>
              <a:ext uri="{FF2B5EF4-FFF2-40B4-BE49-F238E27FC236}">
                <a16:creationId xmlns:a16="http://schemas.microsoft.com/office/drawing/2014/main" id="{67D325DE-816A-44A4-B990-D937A037070F}"/>
              </a:ext>
            </a:extLst>
          </p:cNvPr>
          <p:cNvSpPr>
            <a:spLocks/>
          </p:cNvSpPr>
          <p:nvPr/>
        </p:nvSpPr>
        <p:spPr bwMode="auto">
          <a:xfrm>
            <a:off x="5356225" y="1752600"/>
            <a:ext cx="1241425" cy="609600"/>
          </a:xfrm>
          <a:prstGeom prst="borderCallout2">
            <a:avLst>
              <a:gd name="adj1" fmla="val 18750"/>
              <a:gd name="adj2" fmla="val -6139"/>
              <a:gd name="adj3" fmla="val 18750"/>
              <a:gd name="adj4" fmla="val -27236"/>
              <a:gd name="adj5" fmla="val 135676"/>
              <a:gd name="adj6" fmla="val -36444"/>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600">
                <a:solidFill>
                  <a:schemeClr val="accent2"/>
                </a:solidFill>
                <a:latin typeface="Tahoma" panose="020B0604030504040204" pitchFamily="34" charset="0"/>
              </a:rPr>
              <a:t>Federated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886"/>
                                        </p:tgtEl>
                                        <p:attrNameLst>
                                          <p:attrName>style.visibility</p:attrName>
                                        </p:attrNameLst>
                                      </p:cBhvr>
                                      <p:to>
                                        <p:strVal val="visible"/>
                                      </p:to>
                                    </p:set>
                                    <p:animEffect transition="in" filter="box(in)">
                                      <p:cBhvr>
                                        <p:cTn id="7" dur="500"/>
                                        <p:tgtEl>
                                          <p:spTgt spid="1228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2887"/>
                                        </p:tgtEl>
                                        <p:attrNameLst>
                                          <p:attrName>style.visibility</p:attrName>
                                        </p:attrNameLst>
                                      </p:cBhvr>
                                      <p:to>
                                        <p:strVal val="visible"/>
                                      </p:to>
                                    </p:set>
                                    <p:animEffect transition="in" filter="diamond(in)">
                                      <p:cBhvr>
                                        <p:cTn id="12" dur="1000"/>
                                        <p:tgtEl>
                                          <p:spTgt spid="1228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2888"/>
                                        </p:tgtEl>
                                        <p:attrNameLst>
                                          <p:attrName>style.visibility</p:attrName>
                                        </p:attrNameLst>
                                      </p:cBhvr>
                                      <p:to>
                                        <p:strVal val="visible"/>
                                      </p:to>
                                    </p:set>
                                    <p:animEffect transition="in" filter="diamond(in)">
                                      <p:cBhvr>
                                        <p:cTn id="17" dur="1000"/>
                                        <p:tgtEl>
                                          <p:spTgt spid="122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22889"/>
                                        </p:tgtEl>
                                        <p:attrNameLst>
                                          <p:attrName>style.visibility</p:attrName>
                                        </p:attrNameLst>
                                      </p:cBhvr>
                                      <p:to>
                                        <p:strVal val="visible"/>
                                      </p:to>
                                    </p:set>
                                    <p:animEffect transition="in" filter="diamond(in)">
                                      <p:cBhvr>
                                        <p:cTn id="22" dur="1000"/>
                                        <p:tgtEl>
                                          <p:spTgt spid="122889"/>
                                        </p:tgtEl>
                                      </p:cBhvr>
                                    </p:animEffect>
                                  </p:childTnLst>
                                </p:cTn>
                              </p:par>
                            </p:childTnLst>
                          </p:cTn>
                        </p:par>
                        <p:par>
                          <p:cTn id="23" fill="hold" nodeType="afterGroup">
                            <p:stCondLst>
                              <p:cond delay="1000"/>
                            </p:stCondLst>
                            <p:childTnLst>
                              <p:par>
                                <p:cTn id="24" presetID="5" presetClass="entr" presetSubtype="10" fill="hold" grpId="0" nodeType="afterEffect">
                                  <p:stCondLst>
                                    <p:cond delay="0"/>
                                  </p:stCondLst>
                                  <p:childTnLst>
                                    <p:set>
                                      <p:cBhvr>
                                        <p:cTn id="25" dur="1" fill="hold">
                                          <p:stCondLst>
                                            <p:cond delay="0"/>
                                          </p:stCondLst>
                                        </p:cTn>
                                        <p:tgtEl>
                                          <p:spTgt spid="122890"/>
                                        </p:tgtEl>
                                        <p:attrNameLst>
                                          <p:attrName>style.visibility</p:attrName>
                                        </p:attrNameLst>
                                      </p:cBhvr>
                                      <p:to>
                                        <p:strVal val="visible"/>
                                      </p:to>
                                    </p:set>
                                    <p:animEffect transition="in" filter="checkerboard(across)">
                                      <p:cBhvr>
                                        <p:cTn id="26" dur="500"/>
                                        <p:tgtEl>
                                          <p:spTgt spid="122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animBg="1"/>
      <p:bldP spid="122887" grpId="0" animBg="1"/>
      <p:bldP spid="122888" grpId="0" animBg="1"/>
      <p:bldP spid="122889" grpId="0" animBg="1"/>
      <p:bldP spid="1228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FB850DD1-97B2-476E-84B0-5333D6449214}"/>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12292" name="Rectangle 3">
            <a:extLst>
              <a:ext uri="{FF2B5EF4-FFF2-40B4-BE49-F238E27FC236}">
                <a16:creationId xmlns:a16="http://schemas.microsoft.com/office/drawing/2014/main" id="{6E0CAC48-EA26-4374-A52F-6CB149BA5EE6}"/>
              </a:ext>
            </a:extLst>
          </p:cNvPr>
          <p:cNvSpPr>
            <a:spLocks noGrp="1" noChangeArrowheads="1"/>
          </p:cNvSpPr>
          <p:nvPr>
            <p:ph type="title"/>
          </p:nvPr>
        </p:nvSpPr>
        <p:spPr>
          <a:xfrm>
            <a:off x="685800" y="304800"/>
            <a:ext cx="7772400" cy="762000"/>
          </a:xfrm>
        </p:spPr>
        <p:txBody>
          <a:bodyPr/>
          <a:lstStyle/>
          <a:p>
            <a:pPr eaLnBrk="1" hangingPunct="1"/>
            <a:r>
              <a:rPr lang="en-GB" altLang="zh-TW" sz="2800" dirty="0">
                <a:latin typeface="Tahoma" panose="020B0604030504040204" pitchFamily="34" charset="0"/>
              </a:rPr>
              <a:t>Result Page has more Functions</a:t>
            </a:r>
          </a:p>
        </p:txBody>
      </p:sp>
      <p:pic>
        <p:nvPicPr>
          <p:cNvPr id="2" name="Picture 1"/>
          <p:cNvPicPr>
            <a:picLocks noChangeAspect="1"/>
          </p:cNvPicPr>
          <p:nvPr/>
        </p:nvPicPr>
        <p:blipFill>
          <a:blip r:embed="rId3"/>
          <a:stretch>
            <a:fillRect/>
          </a:stretch>
        </p:blipFill>
        <p:spPr>
          <a:xfrm>
            <a:off x="1066799" y="1263792"/>
            <a:ext cx="7172325" cy="4253686"/>
          </a:xfrm>
          <a:prstGeom prst="rect">
            <a:avLst/>
          </a:prstGeom>
        </p:spPr>
      </p:pic>
      <p:sp>
        <p:nvSpPr>
          <p:cNvPr id="4" name="TextBox 3"/>
          <p:cNvSpPr txBox="1"/>
          <p:nvPr/>
        </p:nvSpPr>
        <p:spPr>
          <a:xfrm>
            <a:off x="569686" y="5714470"/>
            <a:ext cx="8004627" cy="400110"/>
          </a:xfrm>
          <a:prstGeom prst="rect">
            <a:avLst/>
          </a:prstGeom>
          <a:noFill/>
        </p:spPr>
        <p:txBody>
          <a:bodyPr wrap="none" rtlCol="0">
            <a:spAutoFit/>
          </a:bodyPr>
          <a:lstStyle/>
          <a:p>
            <a:pPr marL="342900" indent="-342900">
              <a:buFont typeface="Arial" panose="020B0604020202020204" pitchFamily="34" charset="0"/>
              <a:buChar char="•"/>
            </a:pPr>
            <a:r>
              <a:rPr lang="en-US" dirty="0">
                <a:solidFill>
                  <a:schemeClr val="tx2"/>
                </a:solidFill>
                <a:latin typeface="Tahoma" panose="020B0604030504040204" pitchFamily="34" charset="0"/>
              </a:rPr>
              <a:t>Unlike Google, libraries have more structured data (fields / facets)</a:t>
            </a:r>
          </a:p>
        </p:txBody>
      </p:sp>
    </p:spTree>
    <p:extLst>
      <p:ext uri="{BB962C8B-B14F-4D97-AF65-F5344CB8AC3E}">
        <p14:creationId xmlns:p14="http://schemas.microsoft.com/office/powerpoint/2010/main" val="105494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78AC-A605-4FC3-8487-20A55B951ED4}"/>
              </a:ext>
            </a:extLst>
          </p:cNvPr>
          <p:cNvSpPr>
            <a:spLocks noGrp="1"/>
          </p:cNvSpPr>
          <p:nvPr>
            <p:ph type="title"/>
          </p:nvPr>
        </p:nvSpPr>
        <p:spPr/>
        <p:txBody>
          <a:bodyPr/>
          <a:lstStyle/>
          <a:p>
            <a:r>
              <a:rPr lang="en-US" sz="2800" dirty="0">
                <a:latin typeface="Tahoma" panose="020B0604030504040204" pitchFamily="34" charset="0"/>
              </a:rPr>
              <a:t>How is it Compared to Google Scholar?</a:t>
            </a:r>
          </a:p>
        </p:txBody>
      </p:sp>
      <p:sp>
        <p:nvSpPr>
          <p:cNvPr id="4" name="Footer Placeholder 3">
            <a:extLst>
              <a:ext uri="{FF2B5EF4-FFF2-40B4-BE49-F238E27FC236}">
                <a16:creationId xmlns:a16="http://schemas.microsoft.com/office/drawing/2014/main" id="{7DB67CD8-3A5E-46B7-9D6B-CA28110CDA9B}"/>
              </a:ext>
            </a:extLst>
          </p:cNvPr>
          <p:cNvSpPr>
            <a:spLocks noGrp="1"/>
          </p:cNvSpPr>
          <p:nvPr>
            <p:ph type="ftr" sz="quarter" idx="10"/>
          </p:nvPr>
        </p:nvSpPr>
        <p:spPr/>
        <p:txBody>
          <a:bodyPr/>
          <a:lstStyle/>
          <a:p>
            <a:pPr>
              <a:defRPr/>
            </a:pPr>
            <a:r>
              <a:rPr lang="en-US" altLang="zh-TW"/>
              <a:t>Dik Lun LEE                     Department of Computer Science and Engineering, HKUST   Slide 1 </a:t>
            </a:r>
            <a:endParaRPr lang="en-US" altLang="zh-TW" b="0">
              <a:solidFill>
                <a:schemeClr val="tx1"/>
              </a:solidFill>
            </a:endParaRPr>
          </a:p>
        </p:txBody>
      </p:sp>
      <p:pic>
        <p:nvPicPr>
          <p:cNvPr id="6" name="Picture 5">
            <a:extLst>
              <a:ext uri="{FF2B5EF4-FFF2-40B4-BE49-F238E27FC236}">
                <a16:creationId xmlns:a16="http://schemas.microsoft.com/office/drawing/2014/main" id="{BFC4B9D5-D7D8-4721-8F46-8E6A8AEAC1BE}"/>
              </a:ext>
            </a:extLst>
          </p:cNvPr>
          <p:cNvPicPr>
            <a:picLocks noChangeAspect="1"/>
          </p:cNvPicPr>
          <p:nvPr/>
        </p:nvPicPr>
        <p:blipFill>
          <a:blip r:embed="rId2"/>
          <a:stretch>
            <a:fillRect/>
          </a:stretch>
        </p:blipFill>
        <p:spPr>
          <a:xfrm>
            <a:off x="2342554" y="1642791"/>
            <a:ext cx="4803781" cy="4235496"/>
          </a:xfrm>
          <a:prstGeom prst="rect">
            <a:avLst/>
          </a:prstGeom>
        </p:spPr>
      </p:pic>
      <p:sp>
        <p:nvSpPr>
          <p:cNvPr id="7" name="Rectangle 6">
            <a:extLst>
              <a:ext uri="{FF2B5EF4-FFF2-40B4-BE49-F238E27FC236}">
                <a16:creationId xmlns:a16="http://schemas.microsoft.com/office/drawing/2014/main" id="{8E7FC7B7-74E7-4DBD-99C5-EDED8B8C1C19}"/>
              </a:ext>
            </a:extLst>
          </p:cNvPr>
          <p:cNvSpPr/>
          <p:nvPr/>
        </p:nvSpPr>
        <p:spPr bwMode="auto">
          <a:xfrm>
            <a:off x="2534194" y="2908664"/>
            <a:ext cx="4476206" cy="122790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000" b="0" i="0" u="none" strike="noStrike" cap="none" normalizeH="0" baseline="0">
              <a:ln>
                <a:noFill/>
              </a:ln>
              <a:solidFill>
                <a:schemeClr val="accent2"/>
              </a:solidFill>
              <a:effectLst/>
              <a:latin typeface="Times New Roman" pitchFamily="18" charset="0"/>
              <a:ea typeface="新細明體" pitchFamily="18" charset="-120"/>
            </a:endParaRPr>
          </a:p>
        </p:txBody>
      </p:sp>
      <p:sp>
        <p:nvSpPr>
          <p:cNvPr id="9" name="Rectangle 8">
            <a:extLst>
              <a:ext uri="{FF2B5EF4-FFF2-40B4-BE49-F238E27FC236}">
                <a16:creationId xmlns:a16="http://schemas.microsoft.com/office/drawing/2014/main" id="{FDFD2179-84E6-48F2-BDB0-727B1A42394B}"/>
              </a:ext>
            </a:extLst>
          </p:cNvPr>
          <p:cNvSpPr/>
          <p:nvPr/>
        </p:nvSpPr>
        <p:spPr bwMode="auto">
          <a:xfrm>
            <a:off x="2534194" y="4171406"/>
            <a:ext cx="4476206" cy="167204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000" b="0" i="0" u="none" strike="noStrike" cap="none" normalizeH="0" baseline="0">
              <a:ln>
                <a:noFill/>
              </a:ln>
              <a:solidFill>
                <a:schemeClr val="accent2"/>
              </a:solidFill>
              <a:effectLst/>
              <a:latin typeface="Times New Roman" pitchFamily="18" charset="0"/>
              <a:ea typeface="新細明體" pitchFamily="18" charset="-120"/>
            </a:endParaRPr>
          </a:p>
        </p:txBody>
      </p:sp>
      <p:sp>
        <p:nvSpPr>
          <p:cNvPr id="10" name="TextBox 9">
            <a:extLst>
              <a:ext uri="{FF2B5EF4-FFF2-40B4-BE49-F238E27FC236}">
                <a16:creationId xmlns:a16="http://schemas.microsoft.com/office/drawing/2014/main" id="{78346FC8-FB9F-4897-AC58-53D665BCF0D4}"/>
              </a:ext>
            </a:extLst>
          </p:cNvPr>
          <p:cNvSpPr txBox="1"/>
          <p:nvPr/>
        </p:nvSpPr>
        <p:spPr>
          <a:xfrm>
            <a:off x="685800" y="3014786"/>
            <a:ext cx="1712459" cy="1015663"/>
          </a:xfrm>
          <a:prstGeom prst="rect">
            <a:avLst/>
          </a:prstGeom>
          <a:noFill/>
        </p:spPr>
        <p:txBody>
          <a:bodyPr wrap="square" rtlCol="0">
            <a:spAutoFit/>
          </a:bodyPr>
          <a:lstStyle/>
          <a:p>
            <a:r>
              <a:rPr lang="en-US" dirty="0"/>
              <a:t>Boolean conditions on keywords</a:t>
            </a:r>
          </a:p>
        </p:txBody>
      </p:sp>
      <p:sp>
        <p:nvSpPr>
          <p:cNvPr id="12" name="TextBox 11">
            <a:extLst>
              <a:ext uri="{FF2B5EF4-FFF2-40B4-BE49-F238E27FC236}">
                <a16:creationId xmlns:a16="http://schemas.microsoft.com/office/drawing/2014/main" id="{D9BC8089-1FD3-4F2D-BFAA-F2D5AA91563E}"/>
              </a:ext>
            </a:extLst>
          </p:cNvPr>
          <p:cNvSpPr txBox="1"/>
          <p:nvPr/>
        </p:nvSpPr>
        <p:spPr>
          <a:xfrm>
            <a:off x="657948" y="4739314"/>
            <a:ext cx="1712459" cy="400110"/>
          </a:xfrm>
          <a:prstGeom prst="rect">
            <a:avLst/>
          </a:prstGeom>
          <a:noFill/>
        </p:spPr>
        <p:txBody>
          <a:bodyPr wrap="square" rtlCol="0">
            <a:spAutoFit/>
          </a:bodyPr>
          <a:lstStyle/>
          <a:p>
            <a:r>
              <a:rPr lang="en-US" dirty="0"/>
              <a:t>Field search</a:t>
            </a:r>
          </a:p>
        </p:txBody>
      </p:sp>
    </p:spTree>
    <p:extLst>
      <p:ext uri="{BB962C8B-B14F-4D97-AF65-F5344CB8AC3E}">
        <p14:creationId xmlns:p14="http://schemas.microsoft.com/office/powerpoint/2010/main" val="102409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97B291E9-5067-4CB1-BF29-DD3326A344DF}"/>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14339" name="Rectangle 2">
            <a:extLst>
              <a:ext uri="{FF2B5EF4-FFF2-40B4-BE49-F238E27FC236}">
                <a16:creationId xmlns:a16="http://schemas.microsoft.com/office/drawing/2014/main" id="{E366EBE5-4AD7-4D7E-82FA-3F1A8474966F}"/>
              </a:ext>
            </a:extLst>
          </p:cNvPr>
          <p:cNvSpPr>
            <a:spLocks noGrp="1" noChangeArrowheads="1"/>
          </p:cNvSpPr>
          <p:nvPr>
            <p:ph type="body" idx="1"/>
          </p:nvPr>
        </p:nvSpPr>
        <p:spPr>
          <a:xfrm>
            <a:off x="358775" y="1239838"/>
            <a:ext cx="8393113" cy="4822825"/>
          </a:xfrm>
        </p:spPr>
        <p:txBody>
          <a:bodyPr/>
          <a:lstStyle/>
          <a:p>
            <a:pPr eaLnBrk="1" hangingPunct="1"/>
            <a:r>
              <a:rPr lang="en-GB" altLang="zh-TW">
                <a:latin typeface="Tahoma" panose="020B0604030504040204" pitchFamily="34" charset="0"/>
              </a:rPr>
              <a:t>A search engine for one site (or group of related sites)</a:t>
            </a:r>
          </a:p>
          <a:p>
            <a:pPr eaLnBrk="1" hangingPunct="1"/>
            <a:r>
              <a:rPr lang="en-GB" altLang="zh-TW">
                <a:latin typeface="Tahoma" panose="020B0604030504040204" pitchFamily="34" charset="0"/>
              </a:rPr>
              <a:t>How is it different from GBB?</a:t>
            </a:r>
          </a:p>
          <a:p>
            <a:pPr lvl="1" eaLnBrk="1" hangingPunct="1"/>
            <a:r>
              <a:rPr lang="en-GB" altLang="zh-TW">
                <a:latin typeface="Tahoma" panose="020B0604030504040204" pitchFamily="34" charset="0"/>
              </a:rPr>
              <a:t>Data are more structured:</a:t>
            </a:r>
          </a:p>
          <a:p>
            <a:pPr lvl="2" eaLnBrk="1" hangingPunct="1"/>
            <a:r>
              <a:rPr lang="en-GB" altLang="zh-TW">
                <a:latin typeface="Tahoma" panose="020B0604030504040204" pitchFamily="34" charset="0"/>
              </a:rPr>
              <a:t>Data are grouped into "collections “, e.g., products, press releases, news, manuals, records dumped from database tables</a:t>
            </a:r>
          </a:p>
          <a:p>
            <a:pPr lvl="2" eaLnBrk="1" hangingPunct="1"/>
            <a:r>
              <a:rPr lang="en-GB" altLang="zh-TW">
                <a:latin typeface="Tahoma" panose="020B0604030504040204" pitchFamily="34" charset="0"/>
              </a:rPr>
              <a:t>Search can be applied to a subset of the collections</a:t>
            </a:r>
          </a:p>
          <a:p>
            <a:pPr lvl="1" eaLnBrk="1" hangingPunct="1"/>
            <a:r>
              <a:rPr lang="en-GB" altLang="zh-TW">
                <a:latin typeface="Tahoma" panose="020B0604030504040204" pitchFamily="34" charset="0"/>
              </a:rPr>
              <a:t>Query format: </a:t>
            </a:r>
          </a:p>
          <a:p>
            <a:pPr lvl="2" eaLnBrk="1" hangingPunct="1"/>
            <a:r>
              <a:rPr lang="en-GB" altLang="zh-TW">
                <a:latin typeface="Tahoma" panose="020B0604030504040204" pitchFamily="34" charset="0"/>
              </a:rPr>
              <a:t>Standard AND/OR, phrase, etc.</a:t>
            </a:r>
          </a:p>
          <a:p>
            <a:pPr lvl="2" eaLnBrk="1" hangingPunct="1"/>
            <a:r>
              <a:rPr lang="en-GB" altLang="zh-TW">
                <a:latin typeface="Tahoma" panose="020B0604030504040204" pitchFamily="34" charset="0"/>
              </a:rPr>
              <a:t>Search on fields: titles, authors, within date range, etc.</a:t>
            </a:r>
          </a:p>
          <a:p>
            <a:pPr lvl="1" eaLnBrk="1" hangingPunct="1"/>
            <a:r>
              <a:rPr lang="en-GB" altLang="zh-TW">
                <a:latin typeface="Tahoma" panose="020B0604030504040204" pitchFamily="34" charset="0"/>
              </a:rPr>
              <a:t>Result page: Grouped by document types, ranked by date or relevance, etc.</a:t>
            </a:r>
          </a:p>
          <a:p>
            <a:pPr eaLnBrk="1" hangingPunct="1"/>
            <a:r>
              <a:rPr lang="en-GB" altLang="zh-TW">
                <a:latin typeface="Tahoma" panose="020B0604030504040204" pitchFamily="34" charset="0"/>
              </a:rPr>
              <a:t>Example: search on amazon.com; what search features are most useful to you that are available on GBB?</a:t>
            </a:r>
          </a:p>
          <a:p>
            <a:pPr eaLnBrk="1" hangingPunct="1"/>
            <a:endParaRPr lang="en-GB" altLang="zh-TW">
              <a:latin typeface="Tahoma" panose="020B0604030504040204" pitchFamily="34" charset="0"/>
            </a:endParaRPr>
          </a:p>
        </p:txBody>
      </p:sp>
      <p:sp>
        <p:nvSpPr>
          <p:cNvPr id="14340" name="Rectangle 3">
            <a:extLst>
              <a:ext uri="{FF2B5EF4-FFF2-40B4-BE49-F238E27FC236}">
                <a16:creationId xmlns:a16="http://schemas.microsoft.com/office/drawing/2014/main" id="{8E950E5A-EE9C-45AA-9672-20B3E80D3F24}"/>
              </a:ext>
            </a:extLst>
          </p:cNvPr>
          <p:cNvSpPr>
            <a:spLocks noGrp="1" noChangeArrowheads="1"/>
          </p:cNvSpPr>
          <p:nvPr>
            <p:ph type="title"/>
          </p:nvPr>
        </p:nvSpPr>
        <p:spPr>
          <a:xfrm>
            <a:off x="685800" y="376238"/>
            <a:ext cx="7772400" cy="762000"/>
          </a:xfrm>
        </p:spPr>
        <p:txBody>
          <a:bodyPr/>
          <a:lstStyle/>
          <a:p>
            <a:pPr eaLnBrk="1" hangingPunct="1"/>
            <a:r>
              <a:rPr lang="en-GB" altLang="zh-TW" sz="2800">
                <a:latin typeface="Tahoma" panose="020B0604030504040204" pitchFamily="34" charset="0"/>
              </a:rPr>
              <a:t>Site Search</a:t>
            </a:r>
            <a:endParaRPr lang="en-GB" altLang="zh-TW"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2461A353-E9AF-4198-B16D-E54D4FC6588C}"/>
              </a:ext>
            </a:extLst>
          </p:cNvPr>
          <p:cNvSpPr>
            <a:spLocks noGrp="1"/>
          </p:cNvSpPr>
          <p:nvPr>
            <p:ph type="ftr" sz="quarter" idx="10"/>
          </p:nvPr>
        </p:nvSpPr>
        <p:spPr>
          <a:noFill/>
        </p:spPr>
        <p:txBody>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spcBef>
                <a:spcPct val="0"/>
              </a:spcBef>
              <a:buFontTx/>
              <a:buNone/>
            </a:pPr>
            <a:r>
              <a:rPr lang="en-US" altLang="zh-TW" sz="1400">
                <a:solidFill>
                  <a:schemeClr val="accent2"/>
                </a:solidFill>
              </a:rPr>
              <a:t>Dik Lun LEE                     Department of Computer Science and Engineering, HKUST   Slide 1 </a:t>
            </a:r>
            <a:endParaRPr lang="en-US" altLang="zh-TW" sz="1400" b="0"/>
          </a:p>
        </p:txBody>
      </p:sp>
      <p:sp>
        <p:nvSpPr>
          <p:cNvPr id="16387" name="Rectangle 2">
            <a:extLst>
              <a:ext uri="{FF2B5EF4-FFF2-40B4-BE49-F238E27FC236}">
                <a16:creationId xmlns:a16="http://schemas.microsoft.com/office/drawing/2014/main" id="{526B6DE9-F815-4D80-89D3-8CE6B685034E}"/>
              </a:ext>
            </a:extLst>
          </p:cNvPr>
          <p:cNvSpPr>
            <a:spLocks noGrp="1" noChangeArrowheads="1"/>
          </p:cNvSpPr>
          <p:nvPr>
            <p:ph type="body" idx="1"/>
          </p:nvPr>
        </p:nvSpPr>
        <p:spPr>
          <a:xfrm>
            <a:off x="358775" y="1571624"/>
            <a:ext cx="8393113" cy="4306661"/>
          </a:xfrm>
        </p:spPr>
        <p:txBody>
          <a:bodyPr/>
          <a:lstStyle/>
          <a:p>
            <a:pPr eaLnBrk="1" hangingPunct="1"/>
            <a:r>
              <a:rPr lang="en-GB" altLang="zh-TW" sz="2000" dirty="0">
                <a:latin typeface="Tahoma" panose="020B0604030504040204" pitchFamily="34" charset="0"/>
              </a:rPr>
              <a:t>Media and devices that come with a search engine</a:t>
            </a:r>
          </a:p>
          <a:p>
            <a:pPr eaLnBrk="1" hangingPunct="1"/>
            <a:r>
              <a:rPr lang="en-GB" altLang="zh-TW" sz="2000" dirty="0">
                <a:latin typeface="Tahoma" panose="020B0604030504040204" pitchFamily="34" charset="0"/>
              </a:rPr>
              <a:t>A CD/DVD may contain a large amount of data (e.g., conference proceedings); a search engine embedded on it allows you to search the content immediately</a:t>
            </a:r>
          </a:p>
          <a:p>
            <a:pPr lvl="1" eaLnBrk="1" hangingPunct="1"/>
            <a:r>
              <a:rPr lang="en-GB" altLang="zh-TW" sz="1600" dirty="0">
                <a:latin typeface="Tahoma" panose="020B0604030504040204" pitchFamily="34" charset="0"/>
              </a:rPr>
              <a:t>E.g., Electronic encyclopaedia, product catalogues, corporate reports, etc.</a:t>
            </a:r>
            <a:endParaRPr lang="en-GB" altLang="zh-TW" sz="2000" dirty="0">
              <a:latin typeface="Tahoma" panose="020B0604030504040204" pitchFamily="34" charset="0"/>
            </a:endParaRPr>
          </a:p>
          <a:p>
            <a:pPr eaLnBrk="1" hangingPunct="1"/>
            <a:r>
              <a:rPr lang="en-GB" altLang="zh-TW" sz="2000" dirty="0">
                <a:latin typeface="Tahoma" panose="020B0604030504040204" pitchFamily="34" charset="0"/>
              </a:rPr>
              <a:t>Search engines embedded on IOT devices</a:t>
            </a:r>
          </a:p>
          <a:p>
            <a:pPr lvl="1" eaLnBrk="1" hangingPunct="1"/>
            <a:r>
              <a:rPr lang="en-GB" altLang="zh-TW" sz="1800" dirty="0">
                <a:latin typeface="Tahoma" panose="020B0604030504040204" pitchFamily="34" charset="0"/>
              </a:rPr>
              <a:t>What in this world is going to generate the largest amount of data?</a:t>
            </a:r>
          </a:p>
          <a:p>
            <a:pPr eaLnBrk="1" hangingPunct="1"/>
            <a:r>
              <a:rPr lang="en-GB" altLang="zh-TW" sz="2000" dirty="0">
                <a:latin typeface="Tahoma" panose="020B0604030504040204" pitchFamily="34" charset="0"/>
              </a:rPr>
              <a:t>Special requirements:</a:t>
            </a:r>
          </a:p>
          <a:p>
            <a:pPr lvl="1" eaLnBrk="1" hangingPunct="1"/>
            <a:r>
              <a:rPr lang="en-GB" altLang="zh-TW" sz="1800" dirty="0">
                <a:latin typeface="Tahoma" panose="020B0604030504040204" pitchFamily="34" charset="0"/>
              </a:rPr>
              <a:t>Tailored for the data and device</a:t>
            </a:r>
          </a:p>
          <a:p>
            <a:pPr lvl="1" eaLnBrk="1" hangingPunct="1"/>
            <a:r>
              <a:rPr lang="en-GB" altLang="zh-TW" sz="1800" dirty="0">
                <a:latin typeface="Tahoma" panose="020B0604030504040204" pitchFamily="34" charset="0"/>
              </a:rPr>
              <a:t>No user installation needed; built-in and executable</a:t>
            </a:r>
          </a:p>
          <a:p>
            <a:pPr lvl="1" eaLnBrk="1" hangingPunct="1"/>
            <a:r>
              <a:rPr lang="en-GB" altLang="zh-TW" sz="1800" dirty="0">
                <a:latin typeface="Tahoma" panose="020B0604030504040204" pitchFamily="34" charset="0"/>
              </a:rPr>
              <a:t>Provide adequate human/machine and machine/machine interfaces</a:t>
            </a:r>
          </a:p>
          <a:p>
            <a:pPr lvl="1" eaLnBrk="1" hangingPunct="1"/>
            <a:r>
              <a:rPr lang="en-GB" altLang="zh-TW" sz="1800" dirty="0">
                <a:latin typeface="Tahoma" panose="020B0604030504040204" pitchFamily="34" charset="0"/>
              </a:rPr>
              <a:t>Fast and resource sensitive (running on small devices)</a:t>
            </a:r>
          </a:p>
        </p:txBody>
      </p:sp>
      <p:sp>
        <p:nvSpPr>
          <p:cNvPr id="16388" name="Rectangle 3">
            <a:extLst>
              <a:ext uri="{FF2B5EF4-FFF2-40B4-BE49-F238E27FC236}">
                <a16:creationId xmlns:a16="http://schemas.microsoft.com/office/drawing/2014/main" id="{8D611BBE-1E83-4B17-8B64-EF48EAADFFD3}"/>
              </a:ext>
            </a:extLst>
          </p:cNvPr>
          <p:cNvSpPr>
            <a:spLocks noGrp="1" noChangeArrowheads="1"/>
          </p:cNvSpPr>
          <p:nvPr>
            <p:ph type="title"/>
          </p:nvPr>
        </p:nvSpPr>
        <p:spPr>
          <a:xfrm>
            <a:off x="685800" y="422275"/>
            <a:ext cx="7772400" cy="762000"/>
          </a:xfrm>
        </p:spPr>
        <p:txBody>
          <a:bodyPr/>
          <a:lstStyle/>
          <a:p>
            <a:pPr eaLnBrk="1" hangingPunct="1"/>
            <a:r>
              <a:rPr lang="en-GB" altLang="zh-TW" sz="2800">
                <a:latin typeface="Tahoma" panose="020B0604030504040204" pitchFamily="34" charset="0"/>
              </a:rPr>
              <a:t>Embedded Search Engines on Devices</a:t>
            </a:r>
            <a:endParaRPr lang="en-GB" altLang="zh-TW" sz="2400"/>
          </a:p>
        </p:txBody>
      </p:sp>
    </p:spTree>
  </p:cSld>
  <p:clrMapOvr>
    <a:masterClrMapping/>
  </p:clrMapOvr>
</p:sld>
</file>

<file path=ppt/theme/theme1.xml><?xml version="1.0" encoding="utf-8"?>
<a:theme xmlns:a="http://schemas.openxmlformats.org/drawingml/2006/main" name="預設簡報設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FF000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GB" sz="2000" b="0" i="0" u="none" strike="noStrike" cap="none" normalizeH="0" baseline="0" smtClean="0">
            <a:ln>
              <a:noFill/>
            </a:ln>
            <a:solidFill>
              <a:schemeClr val="accent2"/>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GB" sz="2000" b="0" i="0" u="none" strike="noStrike" cap="none" normalizeH="0" baseline="0" smtClean="0">
            <a:ln>
              <a:noFill/>
            </a:ln>
            <a:solidFill>
              <a:schemeClr val="accent2"/>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5050</TotalTime>
  <Words>3119</Words>
  <Application>Microsoft Office PowerPoint</Application>
  <PresentationFormat>On-screen Show (4:3)</PresentationFormat>
  <Paragraphs>331</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Tahoma</vt:lpstr>
      <vt:lpstr>Times New Roman</vt:lpstr>
      <vt:lpstr>預設簡報設計</vt:lpstr>
      <vt:lpstr>Search Engines and Applications</vt:lpstr>
      <vt:lpstr>Search Engines is Older Than you Thought</vt:lpstr>
      <vt:lpstr>What Kind of Data does IR Deal With? </vt:lpstr>
      <vt:lpstr>Examples of IR Systems :</vt:lpstr>
      <vt:lpstr>Library systems</vt:lpstr>
      <vt:lpstr>Result Page has more Functions</vt:lpstr>
      <vt:lpstr>How is it Compared to Google Scholar?</vt:lpstr>
      <vt:lpstr>Site Search</vt:lpstr>
      <vt:lpstr>Embedded Search Engines on Devices</vt:lpstr>
      <vt:lpstr>How do you Search for Files on UNIX/LINUX?</vt:lpstr>
      <vt:lpstr>How do you Search for Files on Windows?</vt:lpstr>
      <vt:lpstr>Index/Search on Windows 10</vt:lpstr>
      <vt:lpstr>Web Search Engines (GBB: Google/Bing/Baidu)</vt:lpstr>
      <vt:lpstr>Google, Bing, Baidu</vt:lpstr>
      <vt:lpstr>Why is IR Important?</vt:lpstr>
      <vt:lpstr>Why is IR a Difficult Problem?</vt:lpstr>
      <vt:lpstr>Why is IR a Difficult Problem? (Cont.)</vt:lpstr>
      <vt:lpstr>Why is IR a Difficult Problem? (Cont.)</vt:lpstr>
      <vt:lpstr>Why is IR a Difficult Problem?</vt:lpstr>
      <vt:lpstr>Document Retrieval Model</vt:lpstr>
      <vt:lpstr>Evolution of Search Technologies</vt:lpstr>
      <vt:lpstr>Evolution of Search Technologies (Cont.)</vt:lpstr>
      <vt:lpstr>Evolution of Search Technologies (Cont.)</vt:lpstr>
      <vt:lpstr>Evolution of Search Technologies (Cont.)</vt:lpstr>
      <vt:lpstr>The Search Industry (and our Job Market)</vt:lpstr>
      <vt:lpstr>Take Home Messages</vt:lpstr>
      <vt:lpstr>Exercise: Identify Differences between Web Search and Structured Data? </vt:lpstr>
    </vt:vector>
  </TitlesOfParts>
  <Company>GOGO ORGANISATION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GOGO</dc:creator>
  <cp:lastModifiedBy>Patrick Lee</cp:lastModifiedBy>
  <cp:revision>280</cp:revision>
  <dcterms:created xsi:type="dcterms:W3CDTF">2000-01-08T09:24:32Z</dcterms:created>
  <dcterms:modified xsi:type="dcterms:W3CDTF">2020-09-12T02:55:21Z</dcterms:modified>
</cp:coreProperties>
</file>