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368" r:id="rId2"/>
    <p:sldId id="369" r:id="rId3"/>
    <p:sldId id="370" r:id="rId4"/>
    <p:sldId id="371" r:id="rId5"/>
    <p:sldId id="372" r:id="rId6"/>
    <p:sldId id="373" r:id="rId7"/>
    <p:sldId id="374" r:id="rId8"/>
    <p:sldId id="398" r:id="rId9"/>
    <p:sldId id="399" r:id="rId10"/>
    <p:sldId id="375" r:id="rId11"/>
    <p:sldId id="376" r:id="rId12"/>
    <p:sldId id="388" r:id="rId13"/>
    <p:sldId id="400" r:id="rId14"/>
    <p:sldId id="302" r:id="rId15"/>
    <p:sldId id="381" r:id="rId16"/>
    <p:sldId id="382" r:id="rId17"/>
    <p:sldId id="383" r:id="rId18"/>
    <p:sldId id="384" r:id="rId19"/>
    <p:sldId id="396" r:id="rId20"/>
    <p:sldId id="385" r:id="rId21"/>
    <p:sldId id="377" r:id="rId22"/>
    <p:sldId id="378" r:id="rId23"/>
    <p:sldId id="329" r:id="rId24"/>
    <p:sldId id="315" r:id="rId25"/>
    <p:sldId id="317" r:id="rId26"/>
    <p:sldId id="318" r:id="rId27"/>
    <p:sldId id="319" r:id="rId28"/>
    <p:sldId id="322" r:id="rId29"/>
    <p:sldId id="320" r:id="rId30"/>
    <p:sldId id="321" r:id="rId31"/>
    <p:sldId id="397" r:id="rId32"/>
    <p:sldId id="379" r:id="rId33"/>
    <p:sldId id="326" r:id="rId34"/>
    <p:sldId id="391" r:id="rId35"/>
    <p:sldId id="392" r:id="rId36"/>
    <p:sldId id="394" r:id="rId37"/>
    <p:sldId id="401" r:id="rId38"/>
    <p:sldId id="395" r:id="rId39"/>
    <p:sldId id="389" r:id="rId40"/>
    <p:sldId id="390" r:id="rId41"/>
    <p:sldId id="351" r:id="rId42"/>
    <p:sldId id="367" r:id="rId43"/>
    <p:sldId id="380" r:id="rId44"/>
    <p:sldId id="386" r:id="rId45"/>
    <p:sldId id="387" r:id="rId46"/>
    <p:sldId id="349" r:id="rId47"/>
    <p:sldId id="353" r:id="rId48"/>
    <p:sldId id="355" r:id="rId49"/>
    <p:sldId id="354" r:id="rId50"/>
    <p:sldId id="365" r:id="rId51"/>
    <p:sldId id="327" r:id="rId52"/>
  </p:sldIdLst>
  <p:sldSz cx="9144000" cy="6858000" type="screen4x3"/>
  <p:notesSz cx="6781800" cy="9918700"/>
  <p:defaultTextStyle>
    <a:defPPr>
      <a:defRPr lang="zh-TW"/>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66FFFF"/>
    <a:srgbClr val="CCFFFF"/>
    <a:srgbClr val="FF0000"/>
    <a:srgbClr val="DDDDDD"/>
    <a:srgbClr val="00FF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2" autoAdjust="0"/>
    <p:restoredTop sz="94686" autoAdjust="0"/>
  </p:normalViewPr>
  <p:slideViewPr>
    <p:cSldViewPr snapToGrid="0">
      <p:cViewPr varScale="1">
        <p:scale>
          <a:sx n="86" d="100"/>
          <a:sy n="86" d="100"/>
        </p:scale>
        <p:origin x="1814"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varScale="1">
      <p:scale>
        <a:sx n="1" d="1"/>
        <a:sy n="1" d="1"/>
      </p:scale>
      <p:origin x="0" y="-9786"/>
    </p:cViewPr>
  </p:sorterViewPr>
  <p:notesViewPr>
    <p:cSldViewPr snapToGrid="0">
      <p:cViewPr varScale="1">
        <p:scale>
          <a:sx n="87" d="100"/>
          <a:sy n="87" d="100"/>
        </p:scale>
        <p:origin x="-1902" y="-78"/>
      </p:cViewPr>
      <p:guideLst>
        <p:guide orient="horz" pos="3124"/>
        <p:guide pos="21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46.xml"/><Relationship Id="rId3" Type="http://schemas.openxmlformats.org/officeDocument/2006/relationships/slide" Target="slides/slide38.xml"/><Relationship Id="rId7" Type="http://schemas.openxmlformats.org/officeDocument/2006/relationships/slide" Target="slides/slide45.xml"/><Relationship Id="rId2" Type="http://schemas.openxmlformats.org/officeDocument/2006/relationships/slide" Target="slides/slide35.xml"/><Relationship Id="rId1" Type="http://schemas.openxmlformats.org/officeDocument/2006/relationships/slide" Target="slides/slide32.xml"/><Relationship Id="rId6" Type="http://schemas.openxmlformats.org/officeDocument/2006/relationships/slide" Target="slides/slide44.xml"/><Relationship Id="rId11" Type="http://schemas.openxmlformats.org/officeDocument/2006/relationships/slide" Target="slides/slide49.xml"/><Relationship Id="rId5" Type="http://schemas.openxmlformats.org/officeDocument/2006/relationships/slide" Target="slides/slide40.xml"/><Relationship Id="rId10" Type="http://schemas.openxmlformats.org/officeDocument/2006/relationships/slide" Target="slides/slide48.xml"/><Relationship Id="rId4" Type="http://schemas.openxmlformats.org/officeDocument/2006/relationships/slide" Target="slides/slide39.xml"/><Relationship Id="rId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89EE904-A1AE-4D68-BDE9-3185836FDA26}"/>
              </a:ext>
            </a:extLst>
          </p:cNvPr>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defTabSz="915988" eaLnBrk="1" hangingPunct="1">
              <a:defRPr sz="1200">
                <a:ea typeface="新細明體" pitchFamily="18" charset="-120"/>
              </a:defRPr>
            </a:lvl1pPr>
          </a:lstStyle>
          <a:p>
            <a:pPr>
              <a:defRPr/>
            </a:pPr>
            <a:endParaRPr lang="en-US" altLang="zh-TW"/>
          </a:p>
        </p:txBody>
      </p:sp>
      <p:sp>
        <p:nvSpPr>
          <p:cNvPr id="119811" name="Rectangle 3">
            <a:extLst>
              <a:ext uri="{FF2B5EF4-FFF2-40B4-BE49-F238E27FC236}">
                <a16:creationId xmlns:a16="http://schemas.microsoft.com/office/drawing/2014/main" id="{B9038B5A-72C3-4EB5-8FA0-4362D6E8F9BC}"/>
              </a:ext>
            </a:extLst>
          </p:cNvPr>
          <p:cNvSpPr>
            <a:spLocks noGrp="1" noChangeArrowheads="1"/>
          </p:cNvSpPr>
          <p:nvPr>
            <p:ph type="dt" sz="quarter"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r" defTabSz="915988" eaLnBrk="1" hangingPunct="1">
              <a:defRPr sz="1200">
                <a:ea typeface="新細明體" pitchFamily="18" charset="-120"/>
              </a:defRPr>
            </a:lvl1pPr>
          </a:lstStyle>
          <a:p>
            <a:pPr>
              <a:defRPr/>
            </a:pPr>
            <a:endParaRPr lang="en-US" altLang="zh-TW"/>
          </a:p>
        </p:txBody>
      </p:sp>
      <p:sp>
        <p:nvSpPr>
          <p:cNvPr id="119812" name="Rectangle 4">
            <a:extLst>
              <a:ext uri="{FF2B5EF4-FFF2-40B4-BE49-F238E27FC236}">
                <a16:creationId xmlns:a16="http://schemas.microsoft.com/office/drawing/2014/main" id="{A4F9F59A-3D15-4C92-B5F5-F2F1AD772321}"/>
              </a:ext>
            </a:extLst>
          </p:cNvPr>
          <p:cNvSpPr>
            <a:spLocks noGrp="1" noChangeArrowheads="1"/>
          </p:cNvSpPr>
          <p:nvPr>
            <p:ph type="ftr" sz="quarter" idx="2"/>
          </p:nvPr>
        </p:nvSpPr>
        <p:spPr bwMode="auto">
          <a:xfrm>
            <a:off x="0" y="942340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defTabSz="915988" eaLnBrk="1" hangingPunct="1">
              <a:defRPr sz="1200">
                <a:ea typeface="新細明體" pitchFamily="18" charset="-120"/>
              </a:defRPr>
            </a:lvl1pPr>
          </a:lstStyle>
          <a:p>
            <a:pPr>
              <a:defRPr/>
            </a:pPr>
            <a:endParaRPr lang="en-US" altLang="zh-TW"/>
          </a:p>
        </p:txBody>
      </p:sp>
      <p:sp>
        <p:nvSpPr>
          <p:cNvPr id="119813" name="Rectangle 5">
            <a:extLst>
              <a:ext uri="{FF2B5EF4-FFF2-40B4-BE49-F238E27FC236}">
                <a16:creationId xmlns:a16="http://schemas.microsoft.com/office/drawing/2014/main" id="{93A4D7AA-D06B-4965-BD0B-997265AEBF20}"/>
              </a:ext>
            </a:extLst>
          </p:cNvPr>
          <p:cNvSpPr>
            <a:spLocks noGrp="1" noChangeArrowheads="1"/>
          </p:cNvSpPr>
          <p:nvPr>
            <p:ph type="sldNum" sz="quarter" idx="3"/>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r" defTabSz="915988" eaLnBrk="1" hangingPunct="1">
              <a:defRPr sz="1200">
                <a:ea typeface="新細明體" pitchFamily="18" charset="-120"/>
              </a:defRPr>
            </a:lvl1pPr>
          </a:lstStyle>
          <a:p>
            <a:pPr>
              <a:defRPr/>
            </a:pPr>
            <a:fld id="{AF6A807C-7627-4C6D-B740-0068E20F760C}" type="slidenum">
              <a:rPr lang="zh-TW" altLang="en-US"/>
              <a:pPr>
                <a:defRPr/>
              </a:pPr>
              <a:t>‹#›</a:t>
            </a:fld>
            <a:endParaRPr lang="en-US" altLang="zh-TW"/>
          </a:p>
        </p:txBody>
      </p:sp>
    </p:spTree>
    <p:extLst>
      <p:ext uri="{BB962C8B-B14F-4D97-AF65-F5344CB8AC3E}">
        <p14:creationId xmlns:p14="http://schemas.microsoft.com/office/powerpoint/2010/main" val="42836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0765567B-E59B-4048-B1EC-31B8D80A6CE2}"/>
              </a:ext>
            </a:extLst>
          </p:cNvPr>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defTabSz="915988" eaLnBrk="1" hangingPunct="1">
              <a:defRPr sz="1200">
                <a:ea typeface="新細明體" pitchFamily="18" charset="-120"/>
              </a:defRPr>
            </a:lvl1pPr>
          </a:lstStyle>
          <a:p>
            <a:pPr>
              <a:defRPr/>
            </a:pPr>
            <a:endParaRPr lang="en-US" altLang="zh-HK"/>
          </a:p>
        </p:txBody>
      </p:sp>
      <p:sp>
        <p:nvSpPr>
          <p:cNvPr id="137219" name="Rectangle 3">
            <a:extLst>
              <a:ext uri="{FF2B5EF4-FFF2-40B4-BE49-F238E27FC236}">
                <a16:creationId xmlns:a16="http://schemas.microsoft.com/office/drawing/2014/main" id="{4EE98A44-1EE6-49A9-BEA9-20E62751CF42}"/>
              </a:ext>
            </a:extLst>
          </p:cNvPr>
          <p:cNvSpPr>
            <a:spLocks noGrp="1" noChangeArrowheads="1"/>
          </p:cNvSpPr>
          <p:nvPr>
            <p:ph type="dt"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lvl1pPr algn="r" defTabSz="915988" eaLnBrk="1" hangingPunct="1">
              <a:defRPr sz="1200">
                <a:ea typeface="新細明體" pitchFamily="18" charset="-120"/>
              </a:defRPr>
            </a:lvl1pPr>
          </a:lstStyle>
          <a:p>
            <a:pPr>
              <a:defRPr/>
            </a:pPr>
            <a:endParaRPr lang="en-US" altLang="zh-HK"/>
          </a:p>
        </p:txBody>
      </p:sp>
      <p:sp>
        <p:nvSpPr>
          <p:cNvPr id="2052" name="Rectangle 4">
            <a:extLst>
              <a:ext uri="{FF2B5EF4-FFF2-40B4-BE49-F238E27FC236}">
                <a16:creationId xmlns:a16="http://schemas.microsoft.com/office/drawing/2014/main" id="{7FD10984-B8D4-48B2-AE5C-1FA00FC61D37}"/>
              </a:ext>
            </a:extLst>
          </p:cNvPr>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7221" name="Rectangle 5">
            <a:extLst>
              <a:ext uri="{FF2B5EF4-FFF2-40B4-BE49-F238E27FC236}">
                <a16:creationId xmlns:a16="http://schemas.microsoft.com/office/drawing/2014/main" id="{EC18BF8C-08E5-421D-BC72-6FAE57545824}"/>
              </a:ext>
            </a:extLst>
          </p:cNvPr>
          <p:cNvSpPr>
            <a:spLocks noGrp="1" noChangeArrowheads="1"/>
          </p:cNvSpPr>
          <p:nvPr>
            <p:ph type="body" sz="quarter" idx="3"/>
          </p:nvPr>
        </p:nvSpPr>
        <p:spPr bwMode="auto">
          <a:xfrm>
            <a:off x="904875" y="4711700"/>
            <a:ext cx="497205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7222" name="Rectangle 6">
            <a:extLst>
              <a:ext uri="{FF2B5EF4-FFF2-40B4-BE49-F238E27FC236}">
                <a16:creationId xmlns:a16="http://schemas.microsoft.com/office/drawing/2014/main" id="{6CE4B036-FDD8-4B47-8920-04D075B14814}"/>
              </a:ext>
            </a:extLst>
          </p:cNvPr>
          <p:cNvSpPr>
            <a:spLocks noGrp="1" noChangeArrowheads="1"/>
          </p:cNvSpPr>
          <p:nvPr>
            <p:ph type="ftr" sz="quarter" idx="4"/>
          </p:nvPr>
        </p:nvSpPr>
        <p:spPr bwMode="auto">
          <a:xfrm>
            <a:off x="0" y="942340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defTabSz="915988" eaLnBrk="1" hangingPunct="1">
              <a:defRPr sz="1200">
                <a:ea typeface="新細明體" pitchFamily="18" charset="-120"/>
              </a:defRPr>
            </a:lvl1pPr>
          </a:lstStyle>
          <a:p>
            <a:pPr>
              <a:defRPr/>
            </a:pPr>
            <a:endParaRPr lang="en-US" altLang="zh-HK"/>
          </a:p>
        </p:txBody>
      </p:sp>
      <p:sp>
        <p:nvSpPr>
          <p:cNvPr id="137223" name="Rectangle 7">
            <a:extLst>
              <a:ext uri="{FF2B5EF4-FFF2-40B4-BE49-F238E27FC236}">
                <a16:creationId xmlns:a16="http://schemas.microsoft.com/office/drawing/2014/main" id="{377C8D71-442F-4B06-975F-44C1FF3D573C}"/>
              </a:ext>
            </a:extLst>
          </p:cNvPr>
          <p:cNvSpPr>
            <a:spLocks noGrp="1" noChangeArrowheads="1"/>
          </p:cNvSpPr>
          <p:nvPr>
            <p:ph type="sldNum" sz="quarter" idx="5"/>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77" tIns="45789" rIns="91577" bIns="45789" numCol="1" anchor="b" anchorCtr="0" compatLnSpc="1">
            <a:prstTxWarp prst="textNoShape">
              <a:avLst/>
            </a:prstTxWarp>
          </a:bodyPr>
          <a:lstStyle>
            <a:lvl1pPr algn="r" defTabSz="915988" eaLnBrk="1" hangingPunct="1">
              <a:defRPr sz="1200">
                <a:ea typeface="新細明體" pitchFamily="18" charset="-120"/>
              </a:defRPr>
            </a:lvl1pPr>
          </a:lstStyle>
          <a:p>
            <a:pPr>
              <a:defRPr/>
            </a:pPr>
            <a:fld id="{99D2C143-E932-4AAD-9EF2-6943E2CAA0EA}" type="slidenum">
              <a:rPr lang="en-US" altLang="zh-HK"/>
              <a:pPr>
                <a:defRPr/>
              </a:pPr>
              <a:t>‹#›</a:t>
            </a:fld>
            <a:endParaRPr lang="en-US" altLang="zh-HK"/>
          </a:p>
        </p:txBody>
      </p:sp>
    </p:spTree>
    <p:extLst>
      <p:ext uri="{BB962C8B-B14F-4D97-AF65-F5344CB8AC3E}">
        <p14:creationId xmlns:p14="http://schemas.microsoft.com/office/powerpoint/2010/main" val="3003416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4DA97D8-226A-42F0-ACED-AC9D473BFFE3}"/>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34FC25E-98D9-4BB5-9B72-06481D402697}" type="slidenum">
              <a:rPr lang="en-US" altLang="zh-HK" smtClean="0"/>
              <a:pPr>
                <a:spcBef>
                  <a:spcPct val="0"/>
                </a:spcBef>
              </a:pPr>
              <a:t>1</a:t>
            </a:fld>
            <a:endParaRPr lang="en-US" altLang="zh-HK"/>
          </a:p>
        </p:txBody>
      </p:sp>
      <p:sp>
        <p:nvSpPr>
          <p:cNvPr id="5123" name="Rectangle 2">
            <a:extLst>
              <a:ext uri="{FF2B5EF4-FFF2-40B4-BE49-F238E27FC236}">
                <a16:creationId xmlns:a16="http://schemas.microsoft.com/office/drawing/2014/main" id="{AD8C3488-17CD-4C4B-986C-2E3D5A546304}"/>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30F9607-58C1-4161-BBBD-7247FA21D2C3}"/>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7997BFA-C0AC-4EC5-B327-DB264092E55C}"/>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C6039AC-CDAD-4EF3-8EFE-49EDEBDBE2BC}" type="slidenum">
              <a:rPr lang="en-US" altLang="zh-HK" smtClean="0"/>
              <a:pPr>
                <a:spcBef>
                  <a:spcPct val="0"/>
                </a:spcBef>
              </a:pPr>
              <a:t>10</a:t>
            </a:fld>
            <a:endParaRPr lang="en-US" altLang="zh-HK"/>
          </a:p>
        </p:txBody>
      </p:sp>
      <p:sp>
        <p:nvSpPr>
          <p:cNvPr id="21507" name="Rectangle 2">
            <a:extLst>
              <a:ext uri="{FF2B5EF4-FFF2-40B4-BE49-F238E27FC236}">
                <a16:creationId xmlns:a16="http://schemas.microsoft.com/office/drawing/2014/main" id="{5D0A7A05-CF34-4505-8F7C-9FA8270ED2A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0720C4EA-9FDB-40B1-9A36-74AD59FF4BE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8C29725-185C-46A3-94AF-24677E5D0522}"/>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98DC9A8-363A-4EBA-95AA-00D079278AE4}" type="slidenum">
              <a:rPr lang="en-US" altLang="zh-HK" smtClean="0"/>
              <a:pPr>
                <a:spcBef>
                  <a:spcPct val="0"/>
                </a:spcBef>
              </a:pPr>
              <a:t>11</a:t>
            </a:fld>
            <a:endParaRPr lang="en-US" altLang="zh-HK"/>
          </a:p>
        </p:txBody>
      </p:sp>
      <p:sp>
        <p:nvSpPr>
          <p:cNvPr id="23555" name="Rectangle 2">
            <a:extLst>
              <a:ext uri="{FF2B5EF4-FFF2-40B4-BE49-F238E27FC236}">
                <a16:creationId xmlns:a16="http://schemas.microsoft.com/office/drawing/2014/main" id="{1ACF18C0-9A6F-4FA2-959A-A1EFE86CF30D}"/>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12056F2D-52EC-4A69-A9C1-4358CDC974D3}"/>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A8889C5-F322-4E01-A244-9B059597163F}"/>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D555C8F-15A7-425E-BBDE-AA0F4137C9B0}" type="slidenum">
              <a:rPr lang="en-US" altLang="zh-HK" smtClean="0"/>
              <a:pPr>
                <a:spcBef>
                  <a:spcPct val="0"/>
                </a:spcBef>
              </a:pPr>
              <a:t>12</a:t>
            </a:fld>
            <a:endParaRPr lang="en-US" altLang="zh-HK"/>
          </a:p>
        </p:txBody>
      </p:sp>
      <p:sp>
        <p:nvSpPr>
          <p:cNvPr id="25603" name="Rectangle 2">
            <a:extLst>
              <a:ext uri="{FF2B5EF4-FFF2-40B4-BE49-F238E27FC236}">
                <a16:creationId xmlns:a16="http://schemas.microsoft.com/office/drawing/2014/main" id="{14A0DF5A-61FA-4ABA-BC2A-B9ECAF2734B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31F67D2-7CFD-4802-90E7-A893F431220E}"/>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A8889C5-F322-4E01-A244-9B059597163F}"/>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DD555C8F-15A7-425E-BBDE-AA0F4137C9B0}" type="slidenum">
              <a:rPr lang="en-US" altLang="zh-HK" smtClean="0"/>
              <a:pPr>
                <a:spcBef>
                  <a:spcPct val="0"/>
                </a:spcBef>
              </a:pPr>
              <a:t>13</a:t>
            </a:fld>
            <a:endParaRPr lang="en-US" altLang="zh-HK"/>
          </a:p>
        </p:txBody>
      </p:sp>
      <p:sp>
        <p:nvSpPr>
          <p:cNvPr id="25603" name="Rectangle 2">
            <a:extLst>
              <a:ext uri="{FF2B5EF4-FFF2-40B4-BE49-F238E27FC236}">
                <a16:creationId xmlns:a16="http://schemas.microsoft.com/office/drawing/2014/main" id="{14A0DF5A-61FA-4ABA-BC2A-B9ECAF2734B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31F67D2-7CFD-4802-90E7-A893F431220E}"/>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4265687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8B76107-2075-405C-A9E7-A82DE7011528}"/>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11BD4EC2-A28F-4CC9-81E6-B6D62DB0AB3B}" type="slidenum">
              <a:rPr lang="en-US" altLang="zh-HK" smtClean="0"/>
              <a:pPr>
                <a:spcBef>
                  <a:spcPct val="0"/>
                </a:spcBef>
              </a:pPr>
              <a:t>14</a:t>
            </a:fld>
            <a:endParaRPr lang="en-US" altLang="zh-HK"/>
          </a:p>
        </p:txBody>
      </p:sp>
      <p:sp>
        <p:nvSpPr>
          <p:cNvPr id="27651" name="Rectangle 2">
            <a:extLst>
              <a:ext uri="{FF2B5EF4-FFF2-40B4-BE49-F238E27FC236}">
                <a16:creationId xmlns:a16="http://schemas.microsoft.com/office/drawing/2014/main" id="{20527959-4439-40CD-A43E-7BDC59328CBC}"/>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28698CD0-3A90-4A15-BCBB-F64596A056F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CF29A34-1E90-4BBB-BBCB-C02D79950695}"/>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ED37C704-D212-4C78-9EBA-5B0A187117EF}" type="slidenum">
              <a:rPr lang="en-US" altLang="zh-HK" smtClean="0"/>
              <a:pPr>
                <a:spcBef>
                  <a:spcPct val="0"/>
                </a:spcBef>
              </a:pPr>
              <a:t>15</a:t>
            </a:fld>
            <a:endParaRPr lang="en-US" altLang="zh-HK"/>
          </a:p>
        </p:txBody>
      </p:sp>
      <p:sp>
        <p:nvSpPr>
          <p:cNvPr id="29699" name="Rectangle 2">
            <a:extLst>
              <a:ext uri="{FF2B5EF4-FFF2-40B4-BE49-F238E27FC236}">
                <a16:creationId xmlns:a16="http://schemas.microsoft.com/office/drawing/2014/main" id="{C854807B-0F5A-4481-B7F2-315F1458A367}"/>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FB6B648-8C7D-42CE-8232-5D2596C8A04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4B4A63F-5F74-4045-A056-969FF22BF933}"/>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40793D00-08FF-404E-A4DE-C72F0706ACB9}" type="slidenum">
              <a:rPr lang="en-US" altLang="zh-HK" smtClean="0"/>
              <a:pPr>
                <a:spcBef>
                  <a:spcPct val="0"/>
                </a:spcBef>
              </a:pPr>
              <a:t>16</a:t>
            </a:fld>
            <a:endParaRPr lang="en-US" altLang="zh-HK"/>
          </a:p>
        </p:txBody>
      </p:sp>
      <p:sp>
        <p:nvSpPr>
          <p:cNvPr id="31747" name="Rectangle 2">
            <a:extLst>
              <a:ext uri="{FF2B5EF4-FFF2-40B4-BE49-F238E27FC236}">
                <a16:creationId xmlns:a16="http://schemas.microsoft.com/office/drawing/2014/main" id="{55963B34-2566-494A-AEA6-6C74FC141C19}"/>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83173CF-3421-4E2B-85BB-69F4672B4A5A}"/>
              </a:ext>
            </a:extLst>
          </p:cNvPr>
          <p:cNvSpPr>
            <a:spLocks noGrp="1" noChangeArrowheads="1"/>
          </p:cNvSpPr>
          <p:nvPr>
            <p:ph type="body" idx="1"/>
          </p:nvPr>
        </p:nvSpPr>
        <p:spPr>
          <a:noFill/>
        </p:spPr>
        <p:txBody>
          <a:bodyPr/>
          <a:lstStyle/>
          <a:p>
            <a:pPr eaLnBrk="1" hangingPunct="1"/>
            <a:r>
              <a:rPr lang="en-US" altLang="zh-HK"/>
              <a:t>df</a:t>
            </a:r>
            <a:r>
              <a:rPr lang="en-US" altLang="zh-HK" baseline="-25000"/>
              <a:t>j</a:t>
            </a:r>
            <a:r>
              <a:rPr lang="en-US" altLang="zh-HK"/>
              <a:t>/N is the probability that a randomly selected documents contains term j.</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7F44978-ABAE-494D-853D-DDEC47D6A7C2}"/>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37A885D6-2961-4B53-B4B7-ED29687AF25C}" type="slidenum">
              <a:rPr lang="en-US" altLang="zh-HK" smtClean="0"/>
              <a:pPr>
                <a:spcBef>
                  <a:spcPct val="0"/>
                </a:spcBef>
              </a:pPr>
              <a:t>17</a:t>
            </a:fld>
            <a:endParaRPr lang="en-US" altLang="zh-HK"/>
          </a:p>
        </p:txBody>
      </p:sp>
      <p:sp>
        <p:nvSpPr>
          <p:cNvPr id="33795" name="Rectangle 2">
            <a:extLst>
              <a:ext uri="{FF2B5EF4-FFF2-40B4-BE49-F238E27FC236}">
                <a16:creationId xmlns:a16="http://schemas.microsoft.com/office/drawing/2014/main" id="{C2ED1E44-8DF7-496B-A522-85CC49308DA0}"/>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4D2F05D-954F-4413-B041-4DEF57A913A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0E2EB4D-3D8F-4BD9-B562-1CB7348AE2F8}"/>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EBAF219-DFA8-4158-98B6-2EFE9E048E74}" type="slidenum">
              <a:rPr lang="en-US" altLang="zh-HK" smtClean="0"/>
              <a:pPr>
                <a:spcBef>
                  <a:spcPct val="0"/>
                </a:spcBef>
              </a:pPr>
              <a:t>18</a:t>
            </a:fld>
            <a:endParaRPr lang="en-US" altLang="zh-HK"/>
          </a:p>
        </p:txBody>
      </p:sp>
      <p:sp>
        <p:nvSpPr>
          <p:cNvPr id="35843" name="Rectangle 2">
            <a:extLst>
              <a:ext uri="{FF2B5EF4-FFF2-40B4-BE49-F238E27FC236}">
                <a16:creationId xmlns:a16="http://schemas.microsoft.com/office/drawing/2014/main" id="{634C2748-EC13-496E-8AA4-9F0DCDA94FA7}"/>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CB8A4981-448A-4979-B998-2A8497365258}"/>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B030309-B0D4-4062-9CCF-DFB6CB4BDD4B}"/>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216C7D2-CD0C-48B7-A18B-0513FEA9757F}" type="slidenum">
              <a:rPr lang="en-US" altLang="zh-HK" smtClean="0"/>
              <a:pPr>
                <a:spcBef>
                  <a:spcPct val="0"/>
                </a:spcBef>
              </a:pPr>
              <a:t>19</a:t>
            </a:fld>
            <a:endParaRPr lang="en-US" altLang="zh-HK"/>
          </a:p>
        </p:txBody>
      </p:sp>
      <p:sp>
        <p:nvSpPr>
          <p:cNvPr id="37891" name="Rectangle 2">
            <a:extLst>
              <a:ext uri="{FF2B5EF4-FFF2-40B4-BE49-F238E27FC236}">
                <a16:creationId xmlns:a16="http://schemas.microsoft.com/office/drawing/2014/main" id="{7E9B884F-7C47-4612-A3AE-1BCA239A2113}"/>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F02D35F5-3EDA-45F8-AD57-19F83C76D84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1C3AF32-3CF5-43C4-BCBA-44C106907ACC}"/>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B745201-3D3D-41FE-874A-042E624D34AB}" type="slidenum">
              <a:rPr lang="en-US" altLang="zh-HK" smtClean="0"/>
              <a:pPr>
                <a:spcBef>
                  <a:spcPct val="0"/>
                </a:spcBef>
              </a:pPr>
              <a:t>2</a:t>
            </a:fld>
            <a:endParaRPr lang="en-US" altLang="zh-HK"/>
          </a:p>
        </p:txBody>
      </p:sp>
      <p:sp>
        <p:nvSpPr>
          <p:cNvPr id="7171" name="Rectangle 2">
            <a:extLst>
              <a:ext uri="{FF2B5EF4-FFF2-40B4-BE49-F238E27FC236}">
                <a16:creationId xmlns:a16="http://schemas.microsoft.com/office/drawing/2014/main" id="{C8CB70C3-EA66-43A1-8334-6631FADC1854}"/>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1F69DFE-C3AD-4D4F-84E6-BCFFE2D6620E}"/>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03D54A0-7055-4FBE-820A-BCA6C16DC554}"/>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FDC2401-DD9C-4DD1-9FEF-89A40294D2B9}" type="slidenum">
              <a:rPr lang="en-US" altLang="zh-HK" smtClean="0"/>
              <a:pPr>
                <a:spcBef>
                  <a:spcPct val="0"/>
                </a:spcBef>
              </a:pPr>
              <a:t>20</a:t>
            </a:fld>
            <a:endParaRPr lang="en-US" altLang="zh-HK"/>
          </a:p>
        </p:txBody>
      </p:sp>
      <p:sp>
        <p:nvSpPr>
          <p:cNvPr id="39939" name="Rectangle 2">
            <a:extLst>
              <a:ext uri="{FF2B5EF4-FFF2-40B4-BE49-F238E27FC236}">
                <a16:creationId xmlns:a16="http://schemas.microsoft.com/office/drawing/2014/main" id="{149F0A8D-F1DD-4416-9FB0-2B96E5859CB0}"/>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F7E176A-86D7-440A-B9BC-C85AF54C8796}"/>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11302BD-2947-4D5D-ADE7-AA36A13EDD99}"/>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D77CDE8-959B-4CE6-B513-30F00C44E05D}" type="slidenum">
              <a:rPr lang="en-US" altLang="zh-HK" smtClean="0"/>
              <a:pPr>
                <a:spcBef>
                  <a:spcPct val="0"/>
                </a:spcBef>
              </a:pPr>
              <a:t>21</a:t>
            </a:fld>
            <a:endParaRPr lang="en-US" altLang="zh-HK"/>
          </a:p>
        </p:txBody>
      </p:sp>
      <p:sp>
        <p:nvSpPr>
          <p:cNvPr id="41987" name="Rectangle 2">
            <a:extLst>
              <a:ext uri="{FF2B5EF4-FFF2-40B4-BE49-F238E27FC236}">
                <a16:creationId xmlns:a16="http://schemas.microsoft.com/office/drawing/2014/main" id="{10311721-4150-4350-A2B4-0639F6880280}"/>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CD23FD04-451E-4AA8-B5D9-95B9F2E67AF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D8793888-9406-4B86-889A-69610E16AC8E}"/>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8546AE0A-2F8B-41D7-8D91-19A9E1890FE1}" type="slidenum">
              <a:rPr lang="en-US" altLang="zh-HK" smtClean="0"/>
              <a:pPr>
                <a:spcBef>
                  <a:spcPct val="0"/>
                </a:spcBef>
              </a:pPr>
              <a:t>22</a:t>
            </a:fld>
            <a:endParaRPr lang="en-US" altLang="zh-HK"/>
          </a:p>
        </p:txBody>
      </p:sp>
      <p:sp>
        <p:nvSpPr>
          <p:cNvPr id="44035" name="Rectangle 2">
            <a:extLst>
              <a:ext uri="{FF2B5EF4-FFF2-40B4-BE49-F238E27FC236}">
                <a16:creationId xmlns:a16="http://schemas.microsoft.com/office/drawing/2014/main" id="{C0EC1E10-6101-4F3E-B6E7-4E81993D742C}"/>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1AD7C92C-60DE-49C0-AC9E-BBB57187AB7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06759CE-0ACD-4A8A-A5E6-66A95E507F31}"/>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08D1E89-81EF-4C75-9216-3D542ACE6844}" type="slidenum">
              <a:rPr lang="en-US" altLang="zh-HK" smtClean="0"/>
              <a:pPr>
                <a:spcBef>
                  <a:spcPct val="0"/>
                </a:spcBef>
              </a:pPr>
              <a:t>23</a:t>
            </a:fld>
            <a:endParaRPr lang="en-US" altLang="zh-HK"/>
          </a:p>
        </p:txBody>
      </p:sp>
      <p:sp>
        <p:nvSpPr>
          <p:cNvPr id="46083" name="Rectangle 2">
            <a:extLst>
              <a:ext uri="{FF2B5EF4-FFF2-40B4-BE49-F238E27FC236}">
                <a16:creationId xmlns:a16="http://schemas.microsoft.com/office/drawing/2014/main" id="{837B8449-1D5E-46EE-ABD1-5B7B9162E390}"/>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CAE5AF4C-D184-4B2D-9851-90659A360F86}"/>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EA38C87-7FD6-4D66-A0F7-6AC137E577AA}"/>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31F8C858-E4BA-4663-AA66-9BF2CBB0154A}" type="slidenum">
              <a:rPr lang="en-US" altLang="zh-HK" smtClean="0"/>
              <a:pPr>
                <a:spcBef>
                  <a:spcPct val="0"/>
                </a:spcBef>
              </a:pPr>
              <a:t>24</a:t>
            </a:fld>
            <a:endParaRPr lang="en-US" altLang="zh-HK"/>
          </a:p>
        </p:txBody>
      </p:sp>
      <p:sp>
        <p:nvSpPr>
          <p:cNvPr id="48131" name="Rectangle 2">
            <a:extLst>
              <a:ext uri="{FF2B5EF4-FFF2-40B4-BE49-F238E27FC236}">
                <a16:creationId xmlns:a16="http://schemas.microsoft.com/office/drawing/2014/main" id="{B1154C6B-478A-447C-85D0-1CB20FA88775}"/>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4F09EA29-C2D3-4467-9127-DB2DC1607F4A}"/>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7A8ECA1-6345-4465-9576-074665648E43}"/>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CA9910A7-2E0D-46EE-B996-B8E40FD4AB11}" type="slidenum">
              <a:rPr lang="en-US" altLang="zh-HK" smtClean="0"/>
              <a:pPr>
                <a:spcBef>
                  <a:spcPct val="0"/>
                </a:spcBef>
              </a:pPr>
              <a:t>25</a:t>
            </a:fld>
            <a:endParaRPr lang="en-US" altLang="zh-HK"/>
          </a:p>
        </p:txBody>
      </p:sp>
      <p:sp>
        <p:nvSpPr>
          <p:cNvPr id="50179" name="Rectangle 2">
            <a:extLst>
              <a:ext uri="{FF2B5EF4-FFF2-40B4-BE49-F238E27FC236}">
                <a16:creationId xmlns:a16="http://schemas.microsoft.com/office/drawing/2014/main" id="{1F052ACA-7258-4BF3-8D26-7CA8889A4268}"/>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95BBD32F-44F1-4B71-8EB2-C34C0104CC0A}"/>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DBF0256-699D-4B97-902B-698960DC0593}"/>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2DE1289D-1B77-49CF-9791-5334D550AF4C}" type="slidenum">
              <a:rPr lang="en-US" altLang="zh-HK" smtClean="0"/>
              <a:pPr>
                <a:spcBef>
                  <a:spcPct val="0"/>
                </a:spcBef>
              </a:pPr>
              <a:t>26</a:t>
            </a:fld>
            <a:endParaRPr lang="en-US" altLang="zh-HK"/>
          </a:p>
        </p:txBody>
      </p:sp>
      <p:sp>
        <p:nvSpPr>
          <p:cNvPr id="52227" name="Rectangle 2">
            <a:extLst>
              <a:ext uri="{FF2B5EF4-FFF2-40B4-BE49-F238E27FC236}">
                <a16:creationId xmlns:a16="http://schemas.microsoft.com/office/drawing/2014/main" id="{88827323-34AC-4100-A38D-BB633F4A27E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78C9FCBD-955D-4F58-B72C-61F89AE06FE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929222CC-DE5C-4B1D-AE58-5D131D8C8C3F}"/>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9581E481-A0C5-4C2D-BE23-F526AD9720C8}" type="slidenum">
              <a:rPr lang="en-US" altLang="zh-HK" smtClean="0"/>
              <a:pPr>
                <a:spcBef>
                  <a:spcPct val="0"/>
                </a:spcBef>
              </a:pPr>
              <a:t>27</a:t>
            </a:fld>
            <a:endParaRPr lang="en-US" altLang="zh-HK"/>
          </a:p>
        </p:txBody>
      </p:sp>
      <p:sp>
        <p:nvSpPr>
          <p:cNvPr id="54275" name="Rectangle 2">
            <a:extLst>
              <a:ext uri="{FF2B5EF4-FFF2-40B4-BE49-F238E27FC236}">
                <a16:creationId xmlns:a16="http://schemas.microsoft.com/office/drawing/2014/main" id="{7D693931-ACC5-400E-AD11-5C8731BBF27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01CE862E-7D27-4F75-8E24-3A5B387B9C9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72818AE-0FDA-43C9-8D4F-3901FEFA7C3E}"/>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308FB3D-A9C7-4195-BAD2-3C2E4C13C191}" type="slidenum">
              <a:rPr lang="en-US" altLang="zh-HK" smtClean="0"/>
              <a:pPr>
                <a:spcBef>
                  <a:spcPct val="0"/>
                </a:spcBef>
              </a:pPr>
              <a:t>28</a:t>
            </a:fld>
            <a:endParaRPr lang="en-US" altLang="zh-HK"/>
          </a:p>
        </p:txBody>
      </p:sp>
      <p:sp>
        <p:nvSpPr>
          <p:cNvPr id="56323" name="Rectangle 2">
            <a:extLst>
              <a:ext uri="{FF2B5EF4-FFF2-40B4-BE49-F238E27FC236}">
                <a16:creationId xmlns:a16="http://schemas.microsoft.com/office/drawing/2014/main" id="{15EBE49E-EC89-400C-9ECE-0CCFC2FA247D}"/>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61CB0A8B-BE0E-448C-AA03-009FA81CF7F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BC4D26A4-3E31-4996-834B-8998E728565A}"/>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3006B08-336A-40ED-90BA-0D341AA88221}" type="slidenum">
              <a:rPr lang="en-US" altLang="zh-HK" smtClean="0"/>
              <a:pPr>
                <a:spcBef>
                  <a:spcPct val="0"/>
                </a:spcBef>
              </a:pPr>
              <a:t>29</a:t>
            </a:fld>
            <a:endParaRPr lang="en-US" altLang="zh-HK"/>
          </a:p>
        </p:txBody>
      </p:sp>
      <p:sp>
        <p:nvSpPr>
          <p:cNvPr id="58371" name="Rectangle 2">
            <a:extLst>
              <a:ext uri="{FF2B5EF4-FFF2-40B4-BE49-F238E27FC236}">
                <a16:creationId xmlns:a16="http://schemas.microsoft.com/office/drawing/2014/main" id="{6BE6230E-7431-4CF1-9882-0034FCA12F7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85031A9A-7FA6-4B58-97F3-E65601300BA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ECBD3C3-D13B-476D-A92B-D9C70A07CC46}"/>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9B2DA156-E71D-4B78-8192-763EB2CE1C8A}" type="slidenum">
              <a:rPr lang="en-US" altLang="zh-HK" smtClean="0"/>
              <a:pPr>
                <a:spcBef>
                  <a:spcPct val="0"/>
                </a:spcBef>
              </a:pPr>
              <a:t>3</a:t>
            </a:fld>
            <a:endParaRPr lang="en-US" altLang="zh-HK"/>
          </a:p>
        </p:txBody>
      </p:sp>
      <p:sp>
        <p:nvSpPr>
          <p:cNvPr id="9219" name="Rectangle 2">
            <a:extLst>
              <a:ext uri="{FF2B5EF4-FFF2-40B4-BE49-F238E27FC236}">
                <a16:creationId xmlns:a16="http://schemas.microsoft.com/office/drawing/2014/main" id="{618990C3-06D7-4A22-A1BD-8526710E7B87}"/>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E0685B34-973C-4FC9-8B73-F98FC4CD3C3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3574E387-8075-457F-8060-541B49EFF5B6}"/>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85C5B99C-C25B-4AEF-A99C-80F17F1CB410}" type="slidenum">
              <a:rPr lang="en-US" altLang="zh-HK" smtClean="0"/>
              <a:pPr>
                <a:spcBef>
                  <a:spcPct val="0"/>
                </a:spcBef>
              </a:pPr>
              <a:t>30</a:t>
            </a:fld>
            <a:endParaRPr lang="en-US" altLang="zh-HK"/>
          </a:p>
        </p:txBody>
      </p:sp>
      <p:sp>
        <p:nvSpPr>
          <p:cNvPr id="60419" name="Rectangle 2">
            <a:extLst>
              <a:ext uri="{FF2B5EF4-FFF2-40B4-BE49-F238E27FC236}">
                <a16:creationId xmlns:a16="http://schemas.microsoft.com/office/drawing/2014/main" id="{17747D17-C911-41CA-833A-4B12E854F797}"/>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91AF0FF-336C-40E0-8618-E598AC2BE4BE}"/>
              </a:ext>
            </a:extLst>
          </p:cNvPr>
          <p:cNvSpPr>
            <a:spLocks noGrp="1" noChangeArrowheads="1"/>
          </p:cNvSpPr>
          <p:nvPr>
            <p:ph type="body" idx="1"/>
          </p:nvPr>
        </p:nvSpPr>
        <p:spPr>
          <a:noFill/>
        </p:spPr>
        <p:txBody>
          <a:bodyPr/>
          <a:lstStyle/>
          <a:p>
            <a:pPr eaLnBrk="1" hangingPunct="1"/>
            <a:r>
              <a:rPr lang="en-US" altLang="zh-HK"/>
              <a:t>Jaccard coefficient separates the scores of relevant and irrelevant documents further apart. You can see that when the inner product in the numerator is large, the denominator is small, making the final scores even higher.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A585646-78A9-486E-8903-7092DA9A43D4}"/>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31C992A4-EEF4-4A2F-9CF1-E0D5CA3E8307}" type="slidenum">
              <a:rPr lang="en-US" altLang="zh-HK" smtClean="0"/>
              <a:pPr>
                <a:spcBef>
                  <a:spcPct val="0"/>
                </a:spcBef>
              </a:pPr>
              <a:t>31</a:t>
            </a:fld>
            <a:endParaRPr lang="en-US" altLang="zh-HK"/>
          </a:p>
        </p:txBody>
      </p:sp>
      <p:sp>
        <p:nvSpPr>
          <p:cNvPr id="62467" name="Rectangle 2">
            <a:extLst>
              <a:ext uri="{FF2B5EF4-FFF2-40B4-BE49-F238E27FC236}">
                <a16:creationId xmlns:a16="http://schemas.microsoft.com/office/drawing/2014/main" id="{532E6218-867E-4C11-87B6-561C049FB47A}"/>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F02AEFE7-5964-4610-BF06-8299E5505084}"/>
              </a:ext>
            </a:extLst>
          </p:cNvPr>
          <p:cNvSpPr>
            <a:spLocks noGrp="1" noChangeArrowheads="1"/>
          </p:cNvSpPr>
          <p:nvPr>
            <p:ph type="body" idx="1"/>
          </p:nvPr>
        </p:nvSpPr>
        <p:spPr>
          <a:noFill/>
        </p:spPr>
        <p:txBody>
          <a:bodyPr/>
          <a:lstStyle/>
          <a:p>
            <a:pPr eaLnBrk="1" hangingPunct="1"/>
            <a:r>
              <a:rPr lang="en-US" altLang="zh-HK"/>
              <a:t>Jaccard coefficient separates the scores of relevant and irrelevant documents further apart. You can see that when the inner product in the numerator is large, the denominator is small, making the final scores even higher.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B2A3487-478B-4FDE-AD6C-B714F3BF1ACB}"/>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8A7BBF46-81FB-4EF2-82BF-D2D0B1B0BA27}" type="slidenum">
              <a:rPr lang="en-US" altLang="zh-HK" smtClean="0"/>
              <a:pPr>
                <a:spcBef>
                  <a:spcPct val="0"/>
                </a:spcBef>
              </a:pPr>
              <a:t>32</a:t>
            </a:fld>
            <a:endParaRPr lang="en-US" altLang="zh-HK"/>
          </a:p>
        </p:txBody>
      </p:sp>
      <p:sp>
        <p:nvSpPr>
          <p:cNvPr id="64515" name="Rectangle 2">
            <a:extLst>
              <a:ext uri="{FF2B5EF4-FFF2-40B4-BE49-F238E27FC236}">
                <a16:creationId xmlns:a16="http://schemas.microsoft.com/office/drawing/2014/main" id="{2EF5447F-7051-4041-A46B-820BD7A28CEE}"/>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14FDB4F0-932F-4E75-BA81-F9EA59038B8E}"/>
              </a:ext>
            </a:extLst>
          </p:cNvPr>
          <p:cNvSpPr>
            <a:spLocks noGrp="1" noChangeArrowheads="1"/>
          </p:cNvSpPr>
          <p:nvPr>
            <p:ph type="body" idx="1"/>
          </p:nvPr>
        </p:nvSpPr>
        <p:spPr>
          <a:noFill/>
        </p:spPr>
        <p:txBody>
          <a:bodyPr/>
          <a:lstStyle/>
          <a:p>
            <a:pPr eaLnBrk="1" hangingPunct="1"/>
            <a:r>
              <a:rPr lang="en-US" altLang="zh-HK"/>
              <a:t>Jaccard coefficient separates the scores of relevant and irrelevant documents further apart. You can see that when the inner product in the numerator is large, the denominator is small, making the final scores even higher.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67C8C7D1-0A5C-418B-A915-50890F8ABB9B}"/>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EFF4D70-A606-4AAF-B2EF-E75D01EF8B8C}" type="slidenum">
              <a:rPr lang="en-US" altLang="zh-HK" smtClean="0"/>
              <a:pPr>
                <a:spcBef>
                  <a:spcPct val="0"/>
                </a:spcBef>
              </a:pPr>
              <a:t>33</a:t>
            </a:fld>
            <a:endParaRPr lang="en-US" altLang="zh-HK"/>
          </a:p>
        </p:txBody>
      </p:sp>
      <p:sp>
        <p:nvSpPr>
          <p:cNvPr id="66563" name="Rectangle 2">
            <a:extLst>
              <a:ext uri="{FF2B5EF4-FFF2-40B4-BE49-F238E27FC236}">
                <a16:creationId xmlns:a16="http://schemas.microsoft.com/office/drawing/2014/main" id="{7732163F-A878-4AA7-9FF9-E2C6E292A724}"/>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EC9086BB-EF41-4BA9-B24D-896215F115A3}"/>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CFFD6B3-EFD2-4AB6-A7D2-4C8A60DED606}"/>
              </a:ext>
            </a:extLst>
          </p:cNvPr>
          <p:cNvSpPr txBox="1">
            <a:spLocks noGrp="1" noChangeArrowheads="1"/>
          </p:cNvSpPr>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035ED5E9-E7C4-4E3E-BD76-7C8F56951CA3}" type="slidenum">
              <a:rPr lang="en-US" altLang="zh-HK"/>
              <a:pPr algn="r" eaLnBrk="1" hangingPunct="1">
                <a:spcBef>
                  <a:spcPct val="0"/>
                </a:spcBef>
              </a:pPr>
              <a:t>34</a:t>
            </a:fld>
            <a:endParaRPr lang="en-US" altLang="zh-HK"/>
          </a:p>
        </p:txBody>
      </p:sp>
      <p:sp>
        <p:nvSpPr>
          <p:cNvPr id="68611" name="Rectangle 2">
            <a:extLst>
              <a:ext uri="{FF2B5EF4-FFF2-40B4-BE49-F238E27FC236}">
                <a16:creationId xmlns:a16="http://schemas.microsoft.com/office/drawing/2014/main" id="{B5A0F5A7-A4F7-4214-A769-D3991C422CF7}"/>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8D2162C7-29E9-438B-82E5-7BFF61730FEE}"/>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118620C-1739-4895-8954-DE14797F6F5A}"/>
              </a:ext>
            </a:extLst>
          </p:cNvPr>
          <p:cNvSpPr txBox="1">
            <a:spLocks noGrp="1" noChangeArrowheads="1"/>
          </p:cNvSpPr>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0CC734BD-CA96-490C-92A1-9B54DB70C93D}" type="slidenum">
              <a:rPr lang="en-US" altLang="zh-HK"/>
              <a:pPr algn="r" eaLnBrk="1" hangingPunct="1">
                <a:spcBef>
                  <a:spcPct val="0"/>
                </a:spcBef>
              </a:pPr>
              <a:t>35</a:t>
            </a:fld>
            <a:endParaRPr lang="en-US" altLang="zh-HK"/>
          </a:p>
        </p:txBody>
      </p:sp>
      <p:sp>
        <p:nvSpPr>
          <p:cNvPr id="70659" name="Rectangle 2">
            <a:extLst>
              <a:ext uri="{FF2B5EF4-FFF2-40B4-BE49-F238E27FC236}">
                <a16:creationId xmlns:a16="http://schemas.microsoft.com/office/drawing/2014/main" id="{B5935267-923E-4D39-B009-8BE3F5056380}"/>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B347C2B5-EFE2-4079-9364-B159C2D06759}"/>
              </a:ext>
            </a:extLst>
          </p:cNvPr>
          <p:cNvSpPr>
            <a:spLocks noGrp="1" noChangeArrowheads="1"/>
          </p:cNvSpPr>
          <p:nvPr>
            <p:ph type="body" idx="1"/>
          </p:nvPr>
        </p:nvSpPr>
        <p:spPr>
          <a:noFill/>
        </p:spPr>
        <p:txBody>
          <a:bodyPr/>
          <a:lstStyle/>
          <a:p>
            <a:pPr eaLnBrk="1" hangingPunct="1"/>
            <a:r>
              <a:rPr lang="en-US" altLang="zh-HK"/>
              <a:t>Jaccard coefficient separates the scores of relevant and irrelevant documents further apart. You can see that when the inner product in the numerator is large, the denominator is small, making the final scores even higher.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A98FB4B-B893-4BFE-94DC-1DE5CF81D6E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8268E1AF-7341-4FCC-AD99-5322FBFC5446}"/>
              </a:ext>
            </a:extLst>
          </p:cNvPr>
          <p:cNvSpPr>
            <a:spLocks noGrp="1" noChangeArrowheads="1"/>
          </p:cNvSpPr>
          <p:nvPr>
            <p:ph type="body" idx="1"/>
          </p:nvPr>
        </p:nvSpPr>
        <p:spPr>
          <a:noFill/>
        </p:spPr>
        <p:txBody>
          <a:bodyPr/>
          <a:lstStyle/>
          <a:p>
            <a:endParaRPr lang="zh-TW"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A98FB4B-B893-4BFE-94DC-1DE5CF81D6E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8268E1AF-7341-4FCC-AD99-5322FBFC5446}"/>
              </a:ext>
            </a:extLst>
          </p:cNvPr>
          <p:cNvSpPr>
            <a:spLocks noGrp="1" noChangeArrowheads="1"/>
          </p:cNvSpPr>
          <p:nvPr>
            <p:ph type="body" idx="1"/>
          </p:nvPr>
        </p:nvSpPr>
        <p:spPr>
          <a:noFill/>
        </p:spPr>
        <p:txBody>
          <a:bodyPr/>
          <a:lstStyle/>
          <a:p>
            <a:endParaRPr lang="zh-TW" altLang="en-US"/>
          </a:p>
        </p:txBody>
      </p:sp>
    </p:spTree>
    <p:extLst>
      <p:ext uri="{BB962C8B-B14F-4D97-AF65-F5344CB8AC3E}">
        <p14:creationId xmlns:p14="http://schemas.microsoft.com/office/powerpoint/2010/main" val="3352760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3E6C5F9D-3FAE-4810-93CC-22E66A981FB8}"/>
              </a:ext>
            </a:extLst>
          </p:cNvPr>
          <p:cNvSpPr txBox="1">
            <a:spLocks noGrp="1" noChangeArrowheads="1"/>
          </p:cNvSpPr>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6E15D6B4-2366-4145-8759-1B99B6ED4266}" type="slidenum">
              <a:rPr lang="en-US" altLang="zh-HK"/>
              <a:pPr algn="r" eaLnBrk="1" hangingPunct="1">
                <a:spcBef>
                  <a:spcPct val="0"/>
                </a:spcBef>
              </a:pPr>
              <a:t>38</a:t>
            </a:fld>
            <a:endParaRPr lang="en-US" altLang="zh-HK"/>
          </a:p>
        </p:txBody>
      </p:sp>
      <p:sp>
        <p:nvSpPr>
          <p:cNvPr id="74755" name="Rectangle 2">
            <a:extLst>
              <a:ext uri="{FF2B5EF4-FFF2-40B4-BE49-F238E27FC236}">
                <a16:creationId xmlns:a16="http://schemas.microsoft.com/office/drawing/2014/main" id="{C34DDD5C-06E0-482A-949D-77716707A650}"/>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83058A98-6F54-48CC-84E3-74F67F18AC33}"/>
              </a:ext>
            </a:extLst>
          </p:cNvPr>
          <p:cNvSpPr>
            <a:spLocks noGrp="1" noChangeArrowheads="1"/>
          </p:cNvSpPr>
          <p:nvPr>
            <p:ph type="body" idx="1"/>
          </p:nvPr>
        </p:nvSpPr>
        <p:spPr>
          <a:noFill/>
        </p:spPr>
        <p:txBody>
          <a:bodyPr/>
          <a:lstStyle/>
          <a:p>
            <a:pPr eaLnBrk="1" hangingPunct="1"/>
            <a:r>
              <a:rPr lang="en-US" altLang="zh-HK"/>
              <a:t>Jaccard coefficient separates the scores of relevant and irrelevant documents further apart. You can see that when the inner product in the numerator is large, the denominator is small, making the final scores even higher.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62E753A-19CE-4B8A-B7F1-9EF7A7ACE36C}"/>
              </a:ext>
            </a:extLst>
          </p:cNvPr>
          <p:cNvSpPr txBox="1">
            <a:spLocks noGrp="1" noChangeArrowheads="1"/>
          </p:cNvSpPr>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A4A59926-4B6F-4146-AA05-03705AF90D21}" type="slidenum">
              <a:rPr lang="en-US" altLang="zh-HK"/>
              <a:pPr algn="r" eaLnBrk="1" hangingPunct="1">
                <a:spcBef>
                  <a:spcPct val="0"/>
                </a:spcBef>
              </a:pPr>
              <a:t>39</a:t>
            </a:fld>
            <a:endParaRPr lang="en-US" altLang="zh-HK"/>
          </a:p>
        </p:txBody>
      </p:sp>
      <p:sp>
        <p:nvSpPr>
          <p:cNvPr id="76803" name="Rectangle 2">
            <a:extLst>
              <a:ext uri="{FF2B5EF4-FFF2-40B4-BE49-F238E27FC236}">
                <a16:creationId xmlns:a16="http://schemas.microsoft.com/office/drawing/2014/main" id="{BAEA728A-721B-4530-BB92-6DCE7D694068}"/>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391AEA4B-FBB6-4BD6-93A2-A5306FBFF7DA}"/>
              </a:ext>
            </a:extLst>
          </p:cNvPr>
          <p:cNvSpPr>
            <a:spLocks noGrp="1" noChangeArrowheads="1"/>
          </p:cNvSpPr>
          <p:nvPr>
            <p:ph type="body" idx="1"/>
          </p:nvPr>
        </p:nvSpPr>
        <p:spPr>
          <a:noFill/>
        </p:spPr>
        <p:txBody>
          <a:bodyPr/>
          <a:lstStyle/>
          <a:p>
            <a:pPr eaLnBrk="1" hangingPunct="1"/>
            <a:r>
              <a:rPr lang="en-US" altLang="zh-HK"/>
              <a:t>Jaccard coefficient separates the scores of relevant and irrelevant documents further apart. You can see that when the inner product in the numerator is large, the denominator is small, making the final scores even higher.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9B808306-18CD-4CE8-8FD0-47AC5D40D53E}"/>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C5ECF8B1-9CF9-4EC9-A564-2E7DFD2ED3F5}" type="slidenum">
              <a:rPr lang="en-US" altLang="zh-HK" smtClean="0"/>
              <a:pPr>
                <a:spcBef>
                  <a:spcPct val="0"/>
                </a:spcBef>
              </a:pPr>
              <a:t>4</a:t>
            </a:fld>
            <a:endParaRPr lang="en-US" altLang="zh-HK"/>
          </a:p>
        </p:txBody>
      </p:sp>
      <p:sp>
        <p:nvSpPr>
          <p:cNvPr id="11267" name="Rectangle 2">
            <a:extLst>
              <a:ext uri="{FF2B5EF4-FFF2-40B4-BE49-F238E27FC236}">
                <a16:creationId xmlns:a16="http://schemas.microsoft.com/office/drawing/2014/main" id="{A1193C91-2445-40FC-8522-ED2834C57FC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23C0FBAE-E752-4A64-A28F-1C976815BFF8}"/>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94C8623-7162-4FEF-8BAD-97FD7CB1D21E}"/>
              </a:ext>
            </a:extLst>
          </p:cNvPr>
          <p:cNvSpPr txBox="1">
            <a:spLocks noGrp="1" noChangeArrowheads="1"/>
          </p:cNvSpPr>
          <p:nvPr/>
        </p:nvSpPr>
        <p:spPr bwMode="auto">
          <a:xfrm>
            <a:off x="3843338" y="94234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577" tIns="45789" rIns="91577" bIns="45789" anchor="b"/>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lgn="r" eaLnBrk="1" hangingPunct="1">
              <a:spcBef>
                <a:spcPct val="0"/>
              </a:spcBef>
            </a:pPr>
            <a:fld id="{3237D7F6-4FB2-48B9-9403-C9A8198BB841}" type="slidenum">
              <a:rPr lang="en-US" altLang="zh-HK"/>
              <a:pPr algn="r" eaLnBrk="1" hangingPunct="1">
                <a:spcBef>
                  <a:spcPct val="0"/>
                </a:spcBef>
              </a:pPr>
              <a:t>40</a:t>
            </a:fld>
            <a:endParaRPr lang="en-US" altLang="zh-HK"/>
          </a:p>
        </p:txBody>
      </p:sp>
      <p:sp>
        <p:nvSpPr>
          <p:cNvPr id="78851" name="Rectangle 2">
            <a:extLst>
              <a:ext uri="{FF2B5EF4-FFF2-40B4-BE49-F238E27FC236}">
                <a16:creationId xmlns:a16="http://schemas.microsoft.com/office/drawing/2014/main" id="{79CE3371-1B17-4E2E-96FC-FF2C5DBBE6B3}"/>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0F42CC84-A248-4E16-ABC5-965892BD1F2D}"/>
              </a:ext>
            </a:extLst>
          </p:cNvPr>
          <p:cNvSpPr>
            <a:spLocks noGrp="1" noChangeArrowheads="1"/>
          </p:cNvSpPr>
          <p:nvPr>
            <p:ph type="body" idx="1"/>
          </p:nvPr>
        </p:nvSpPr>
        <p:spPr>
          <a:noFill/>
        </p:spPr>
        <p:txBody>
          <a:bodyPr/>
          <a:lstStyle/>
          <a:p>
            <a:pPr eaLnBrk="1" hangingPunct="1"/>
            <a:r>
              <a:rPr lang="en-US" altLang="zh-HK"/>
              <a:t>Jaccard coefficient separates the scores of relevant and irrelevant documents further apart. You can see that when the inner product in the numerator is large, the denominator is small, making the final scores even higher.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1AC70EDC-CF49-4969-869C-74E446A55F46}"/>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1264D8B-F607-4333-99CD-5E4FC0E2669A}" type="slidenum">
              <a:rPr lang="en-US" altLang="zh-HK" smtClean="0"/>
              <a:pPr>
                <a:spcBef>
                  <a:spcPct val="0"/>
                </a:spcBef>
              </a:pPr>
              <a:t>41</a:t>
            </a:fld>
            <a:endParaRPr lang="en-US" altLang="zh-HK"/>
          </a:p>
        </p:txBody>
      </p:sp>
      <p:sp>
        <p:nvSpPr>
          <p:cNvPr id="80899" name="Rectangle 2">
            <a:extLst>
              <a:ext uri="{FF2B5EF4-FFF2-40B4-BE49-F238E27FC236}">
                <a16:creationId xmlns:a16="http://schemas.microsoft.com/office/drawing/2014/main" id="{FD1DB98A-7106-4890-B778-2311D8165B24}"/>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7E2506D-395A-4A44-A29A-50A1BBE2CAD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77AD8BF5-51E8-4526-9532-561C5554E75C}"/>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4AF623E-1A97-4A78-A2DC-72ADF0BFAA8B}" type="slidenum">
              <a:rPr lang="en-US" altLang="zh-HK" smtClean="0"/>
              <a:pPr>
                <a:spcBef>
                  <a:spcPct val="0"/>
                </a:spcBef>
              </a:pPr>
              <a:t>42</a:t>
            </a:fld>
            <a:endParaRPr lang="en-US" altLang="zh-HK"/>
          </a:p>
        </p:txBody>
      </p:sp>
      <p:sp>
        <p:nvSpPr>
          <p:cNvPr id="82947" name="Rectangle 2">
            <a:extLst>
              <a:ext uri="{FF2B5EF4-FFF2-40B4-BE49-F238E27FC236}">
                <a16:creationId xmlns:a16="http://schemas.microsoft.com/office/drawing/2014/main" id="{CCE8FB5E-9559-4812-AA66-961547EC9F53}"/>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BCBF578-4D5E-4BA8-90EF-78CEA84486D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FD6DDC96-75C3-49AD-AD6F-61E3151C6EC3}"/>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8ED1EFBB-D69F-4F21-A701-1AB0F3B94814}" type="slidenum">
              <a:rPr lang="en-US" altLang="zh-HK" smtClean="0"/>
              <a:pPr>
                <a:spcBef>
                  <a:spcPct val="0"/>
                </a:spcBef>
              </a:pPr>
              <a:t>43</a:t>
            </a:fld>
            <a:endParaRPr lang="en-US" altLang="zh-HK"/>
          </a:p>
        </p:txBody>
      </p:sp>
      <p:sp>
        <p:nvSpPr>
          <p:cNvPr id="84995" name="Rectangle 2">
            <a:extLst>
              <a:ext uri="{FF2B5EF4-FFF2-40B4-BE49-F238E27FC236}">
                <a16:creationId xmlns:a16="http://schemas.microsoft.com/office/drawing/2014/main" id="{4137B6A1-7D88-4123-8441-85C6B65EE472}"/>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05C93C12-3309-4FB0-9CD5-5A98B24FFC0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6969F88-44A6-4F71-8A2D-619507DB460E}"/>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5DACD44-60A1-485B-91C3-F3F290CB9103}" type="slidenum">
              <a:rPr lang="en-US" altLang="zh-HK" smtClean="0"/>
              <a:pPr>
                <a:spcBef>
                  <a:spcPct val="0"/>
                </a:spcBef>
              </a:pPr>
              <a:t>44</a:t>
            </a:fld>
            <a:endParaRPr lang="en-US" altLang="zh-HK"/>
          </a:p>
        </p:txBody>
      </p:sp>
      <p:sp>
        <p:nvSpPr>
          <p:cNvPr id="87043" name="Rectangle 2">
            <a:extLst>
              <a:ext uri="{FF2B5EF4-FFF2-40B4-BE49-F238E27FC236}">
                <a16:creationId xmlns:a16="http://schemas.microsoft.com/office/drawing/2014/main" id="{5DDBD4C7-28AE-4B1F-8AAD-8029EEB3052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45661A4A-3082-4A4D-9FFE-A81F10143197}"/>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9EC7AA2-92D9-4914-8234-E572500BD368}"/>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0300ADB-512C-4EA7-AE4B-5663AA194277}" type="slidenum">
              <a:rPr lang="en-US" altLang="zh-HK" smtClean="0"/>
              <a:pPr>
                <a:spcBef>
                  <a:spcPct val="0"/>
                </a:spcBef>
              </a:pPr>
              <a:t>45</a:t>
            </a:fld>
            <a:endParaRPr lang="en-US" altLang="zh-HK"/>
          </a:p>
        </p:txBody>
      </p:sp>
      <p:sp>
        <p:nvSpPr>
          <p:cNvPr id="89091" name="Rectangle 2">
            <a:extLst>
              <a:ext uri="{FF2B5EF4-FFF2-40B4-BE49-F238E27FC236}">
                <a16:creationId xmlns:a16="http://schemas.microsoft.com/office/drawing/2014/main" id="{62D16552-C77C-461A-9537-E8DAC68D0BFC}"/>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4858D7D0-E605-4B45-9ACE-73CFF2ADFFE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B325CEF-A834-4D4D-B2A1-0E62ACBE58F7}"/>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3789008A-DE38-4845-9BCB-5246D65B3DF6}" type="slidenum">
              <a:rPr lang="en-US" altLang="zh-HK" smtClean="0"/>
              <a:pPr>
                <a:spcBef>
                  <a:spcPct val="0"/>
                </a:spcBef>
              </a:pPr>
              <a:t>46</a:t>
            </a:fld>
            <a:endParaRPr lang="en-US" altLang="zh-HK"/>
          </a:p>
        </p:txBody>
      </p:sp>
      <p:sp>
        <p:nvSpPr>
          <p:cNvPr id="91139" name="Rectangle 2">
            <a:extLst>
              <a:ext uri="{FF2B5EF4-FFF2-40B4-BE49-F238E27FC236}">
                <a16:creationId xmlns:a16="http://schemas.microsoft.com/office/drawing/2014/main" id="{53080AA1-8972-43CF-B690-3F1B8DEF1B43}"/>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1C106FCE-3392-403D-B4C9-EA609920231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311E9D93-3E57-4184-A0C8-B68276D9663C}"/>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62546E51-49BA-44B4-8D31-241259D81DFA}" type="slidenum">
              <a:rPr lang="en-US" altLang="zh-HK" smtClean="0"/>
              <a:pPr>
                <a:spcBef>
                  <a:spcPct val="0"/>
                </a:spcBef>
              </a:pPr>
              <a:t>47</a:t>
            </a:fld>
            <a:endParaRPr lang="en-US" altLang="zh-HK"/>
          </a:p>
        </p:txBody>
      </p:sp>
      <p:sp>
        <p:nvSpPr>
          <p:cNvPr id="93187" name="Rectangle 2">
            <a:extLst>
              <a:ext uri="{FF2B5EF4-FFF2-40B4-BE49-F238E27FC236}">
                <a16:creationId xmlns:a16="http://schemas.microsoft.com/office/drawing/2014/main" id="{071CC939-130C-4AD5-932F-1BEDA9D9A5C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D2224C74-9161-4CAE-A840-F5E3C81E7B4D}"/>
              </a:ext>
            </a:extLst>
          </p:cNvPr>
          <p:cNvSpPr>
            <a:spLocks noGrp="1" noChangeArrowheads="1"/>
          </p:cNvSpPr>
          <p:nvPr>
            <p:ph type="body" idx="1"/>
          </p:nvPr>
        </p:nvSpPr>
        <p:spPr>
          <a:noFill/>
        </p:spPr>
        <p:txBody>
          <a:bodyPr/>
          <a:lstStyle/>
          <a:p>
            <a:pPr eaLnBrk="1" hangingPunct="1"/>
            <a:r>
              <a:rPr lang="en-US" altLang="zh-HK"/>
              <a:t>Jaccard coefficient separates the scores of relevant and irrelevant documents further apart. You can see that when the inner product in the numerator is large, the denominator is small, making the final scores even higher.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34DF9EB9-DF85-4BAA-A21B-DD17C7F55FC1}"/>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73A0324A-53D5-4170-8150-7EB114233BCD}" type="slidenum">
              <a:rPr lang="en-US" altLang="zh-HK" smtClean="0"/>
              <a:pPr>
                <a:spcBef>
                  <a:spcPct val="0"/>
                </a:spcBef>
              </a:pPr>
              <a:t>48</a:t>
            </a:fld>
            <a:endParaRPr lang="en-US" altLang="zh-HK"/>
          </a:p>
        </p:txBody>
      </p:sp>
      <p:sp>
        <p:nvSpPr>
          <p:cNvPr id="95235" name="Rectangle 2">
            <a:extLst>
              <a:ext uri="{FF2B5EF4-FFF2-40B4-BE49-F238E27FC236}">
                <a16:creationId xmlns:a16="http://schemas.microsoft.com/office/drawing/2014/main" id="{3BD6D2CB-63B8-45E4-88C8-231439E9198D}"/>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A122EFFA-13F2-4FF4-B212-47A351D9B5E1}"/>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2A4B157-C77C-458C-B14B-4CB887535599}"/>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58CDDED-6C2D-4CF8-9236-320A14267CFC}" type="slidenum">
              <a:rPr lang="en-US" altLang="zh-HK" smtClean="0"/>
              <a:pPr>
                <a:spcBef>
                  <a:spcPct val="0"/>
                </a:spcBef>
              </a:pPr>
              <a:t>49</a:t>
            </a:fld>
            <a:endParaRPr lang="en-US" altLang="zh-HK"/>
          </a:p>
        </p:txBody>
      </p:sp>
      <p:sp>
        <p:nvSpPr>
          <p:cNvPr id="97283" name="Rectangle 2">
            <a:extLst>
              <a:ext uri="{FF2B5EF4-FFF2-40B4-BE49-F238E27FC236}">
                <a16:creationId xmlns:a16="http://schemas.microsoft.com/office/drawing/2014/main" id="{CBE1AE8F-4CC5-4A60-8223-C1FFAE8B8453}"/>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5CCD8EEE-DC8B-468B-BE63-D604CC24ACD1}"/>
              </a:ext>
            </a:extLst>
          </p:cNvPr>
          <p:cNvSpPr>
            <a:spLocks noGrp="1" noChangeArrowheads="1"/>
          </p:cNvSpPr>
          <p:nvPr>
            <p:ph type="body" idx="1"/>
          </p:nvPr>
        </p:nvSpPr>
        <p:spPr>
          <a:noFill/>
        </p:spPr>
        <p:txBody>
          <a:bodyPr/>
          <a:lstStyle/>
          <a:p>
            <a:pPr eaLnBrk="1" hangingPunct="1"/>
            <a:r>
              <a:rPr lang="en-US" altLang="zh-HK"/>
              <a:t>Jaccard coefficient separates the scores of relevant and irrelevant documents further apart. You can see that when the inner product in the numerator is large, the denominator is small, making the final scores even higher.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87D2721A-7DBD-478F-90D0-85C483547FAA}"/>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58CF3428-6D98-444E-93B1-0DE62B4C491C}" type="slidenum">
              <a:rPr lang="en-US" altLang="zh-HK" smtClean="0"/>
              <a:pPr>
                <a:spcBef>
                  <a:spcPct val="0"/>
                </a:spcBef>
              </a:pPr>
              <a:t>5</a:t>
            </a:fld>
            <a:endParaRPr lang="en-US" altLang="zh-HK"/>
          </a:p>
        </p:txBody>
      </p:sp>
      <p:sp>
        <p:nvSpPr>
          <p:cNvPr id="13315" name="Rectangle 2">
            <a:extLst>
              <a:ext uri="{FF2B5EF4-FFF2-40B4-BE49-F238E27FC236}">
                <a16:creationId xmlns:a16="http://schemas.microsoft.com/office/drawing/2014/main" id="{9FA9054D-66D7-4FBE-B256-849E7C7A50FC}"/>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178128D6-E124-4981-906F-4B77863D9D5E}"/>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1BEA848-84FA-4B5B-8382-E10D90982464}"/>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A5D6B409-6771-4EE0-A0D5-765A8E06D9B3}" type="slidenum">
              <a:rPr lang="en-US" altLang="zh-HK" smtClean="0"/>
              <a:pPr>
                <a:spcBef>
                  <a:spcPct val="0"/>
                </a:spcBef>
              </a:pPr>
              <a:t>50</a:t>
            </a:fld>
            <a:endParaRPr lang="en-US" altLang="zh-HK"/>
          </a:p>
        </p:txBody>
      </p:sp>
      <p:sp>
        <p:nvSpPr>
          <p:cNvPr id="99331" name="Rectangle 2">
            <a:extLst>
              <a:ext uri="{FF2B5EF4-FFF2-40B4-BE49-F238E27FC236}">
                <a16:creationId xmlns:a16="http://schemas.microsoft.com/office/drawing/2014/main" id="{6C9F9277-0033-40A7-8D58-9BE47AF581BC}"/>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EE79EAE5-A8ED-4DC2-A571-8F0471306499}"/>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FE61F60-142C-413B-9F5C-4CBF143CDD26}"/>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EE2A47AC-F756-4FA9-9423-723D2818F071}" type="slidenum">
              <a:rPr lang="en-US" altLang="zh-HK" smtClean="0"/>
              <a:pPr>
                <a:spcBef>
                  <a:spcPct val="0"/>
                </a:spcBef>
              </a:pPr>
              <a:t>51</a:t>
            </a:fld>
            <a:endParaRPr lang="en-US" altLang="zh-HK"/>
          </a:p>
        </p:txBody>
      </p:sp>
      <p:sp>
        <p:nvSpPr>
          <p:cNvPr id="101379" name="Rectangle 2">
            <a:extLst>
              <a:ext uri="{FF2B5EF4-FFF2-40B4-BE49-F238E27FC236}">
                <a16:creationId xmlns:a16="http://schemas.microsoft.com/office/drawing/2014/main" id="{C9569397-6FA3-48AF-B5A6-47BF5A53822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446DF77A-E605-4CEF-853F-979A7EEA8574}"/>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26CE754-C655-469D-9DE0-9D18888F2879}"/>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F873FA46-C867-4316-A5BE-85E0BCCE5694}" type="slidenum">
              <a:rPr lang="en-US" altLang="zh-HK" smtClean="0"/>
              <a:pPr>
                <a:spcBef>
                  <a:spcPct val="0"/>
                </a:spcBef>
              </a:pPr>
              <a:t>6</a:t>
            </a:fld>
            <a:endParaRPr lang="en-US" altLang="zh-HK"/>
          </a:p>
        </p:txBody>
      </p:sp>
      <p:sp>
        <p:nvSpPr>
          <p:cNvPr id="15363" name="Rectangle 2">
            <a:extLst>
              <a:ext uri="{FF2B5EF4-FFF2-40B4-BE49-F238E27FC236}">
                <a16:creationId xmlns:a16="http://schemas.microsoft.com/office/drawing/2014/main" id="{61D9D6BB-222C-4261-8D04-50AB290DA43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934F3DF3-F8A9-41AD-B368-539175ABE030}"/>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B86E662-22DB-4061-A9F4-F877E30D69B5}"/>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6F90717-0D9D-4A48-BE21-923DFB5B9A9C}" type="slidenum">
              <a:rPr lang="en-US" altLang="zh-HK" smtClean="0"/>
              <a:pPr>
                <a:spcBef>
                  <a:spcPct val="0"/>
                </a:spcBef>
              </a:pPr>
              <a:t>7</a:t>
            </a:fld>
            <a:endParaRPr lang="en-US" altLang="zh-HK"/>
          </a:p>
        </p:txBody>
      </p:sp>
      <p:sp>
        <p:nvSpPr>
          <p:cNvPr id="17411" name="Rectangle 2">
            <a:extLst>
              <a:ext uri="{FF2B5EF4-FFF2-40B4-BE49-F238E27FC236}">
                <a16:creationId xmlns:a16="http://schemas.microsoft.com/office/drawing/2014/main" id="{6CECB89B-5F8A-4409-854D-DCED211109FF}"/>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B304FE5B-7D49-4065-8315-BE13FB842BD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18D1DF0-6A3D-43A0-87CF-548BF87A66F3}"/>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38462F92-F03B-4410-90B9-D56011425492}" type="slidenum">
              <a:rPr lang="en-US" altLang="zh-HK" smtClean="0"/>
              <a:pPr>
                <a:spcBef>
                  <a:spcPct val="0"/>
                </a:spcBef>
              </a:pPr>
              <a:t>8</a:t>
            </a:fld>
            <a:endParaRPr lang="en-US" altLang="zh-HK"/>
          </a:p>
        </p:txBody>
      </p:sp>
      <p:sp>
        <p:nvSpPr>
          <p:cNvPr id="19459" name="Rectangle 2">
            <a:extLst>
              <a:ext uri="{FF2B5EF4-FFF2-40B4-BE49-F238E27FC236}">
                <a16:creationId xmlns:a16="http://schemas.microsoft.com/office/drawing/2014/main" id="{5449BBE7-153A-48AD-8DC7-0A3C3189DCC5}"/>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B47DAAF8-A698-463E-B4DA-A0CDEE91278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B86E662-22DB-4061-A9F4-F877E30D69B5}"/>
              </a:ext>
            </a:extLst>
          </p:cNvPr>
          <p:cNvSpPr>
            <a:spLocks noGrp="1" noChangeArrowheads="1"/>
          </p:cNvSpPr>
          <p:nvPr>
            <p:ph type="sldNum" sz="quarter" idx="5"/>
          </p:nvPr>
        </p:nvSpPr>
        <p:spPr>
          <a:noFill/>
        </p:spPr>
        <p:txBody>
          <a:bodyPr/>
          <a:lstStyle>
            <a:lvl1pPr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defTabSz="915988">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a:spcBef>
                <a:spcPct val="0"/>
              </a:spcBef>
            </a:pPr>
            <a:fld id="{06F90717-0D9D-4A48-BE21-923DFB5B9A9C}" type="slidenum">
              <a:rPr lang="en-US" altLang="zh-HK" smtClean="0"/>
              <a:pPr>
                <a:spcBef>
                  <a:spcPct val="0"/>
                </a:spcBef>
              </a:pPr>
              <a:t>9</a:t>
            </a:fld>
            <a:endParaRPr lang="en-US" altLang="zh-HK"/>
          </a:p>
        </p:txBody>
      </p:sp>
      <p:sp>
        <p:nvSpPr>
          <p:cNvPr id="17411" name="Rectangle 2">
            <a:extLst>
              <a:ext uri="{FF2B5EF4-FFF2-40B4-BE49-F238E27FC236}">
                <a16:creationId xmlns:a16="http://schemas.microsoft.com/office/drawing/2014/main" id="{6CECB89B-5F8A-4409-854D-DCED211109FF}"/>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B304FE5B-7D49-4065-8315-BE13FB842BDC}"/>
              </a:ext>
            </a:extLst>
          </p:cNvPr>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26037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HK"/>
              <a:t>Click to edit Master title style</a:t>
            </a:r>
            <a:endParaRPr lang="zh-HK"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HK"/>
              <a:t>Click to edit Master subtitle style</a:t>
            </a:r>
            <a:endParaRPr lang="zh-HK" altLang="en-US"/>
          </a:p>
        </p:txBody>
      </p:sp>
      <p:sp>
        <p:nvSpPr>
          <p:cNvPr id="4" name="Rectangle 9">
            <a:extLst>
              <a:ext uri="{FF2B5EF4-FFF2-40B4-BE49-F238E27FC236}">
                <a16:creationId xmlns:a16="http://schemas.microsoft.com/office/drawing/2014/main" id="{402482E7-AF7A-4730-8682-3714210A8EC5}"/>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A92B5DFA-35DF-4A6D-8176-A62F57BF9B1E}"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209476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id="{C95DD822-E59C-4EEC-8414-DC8121F7401D}"/>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883E2CC8-E65B-48D6-999D-85A5CCEF44B7}"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275926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410200"/>
          </a:xfrm>
        </p:spPr>
        <p:txBody>
          <a:bodyPr vert="eaVert"/>
          <a:lstStyle/>
          <a:p>
            <a:r>
              <a:rPr lang="en-US" altLang="zh-HK"/>
              <a:t>Click to edit Master title style</a:t>
            </a:r>
            <a:endParaRPr lang="zh-HK" altLang="en-US"/>
          </a:p>
        </p:txBody>
      </p:sp>
      <p:sp>
        <p:nvSpPr>
          <p:cNvPr id="3" name="Vertical Text Placeholder 2"/>
          <p:cNvSpPr>
            <a:spLocks noGrp="1"/>
          </p:cNvSpPr>
          <p:nvPr>
            <p:ph type="body" orient="vert" idx="1"/>
          </p:nvPr>
        </p:nvSpPr>
        <p:spPr>
          <a:xfrm>
            <a:off x="685800" y="381000"/>
            <a:ext cx="5676900" cy="5410200"/>
          </a:xfrm>
        </p:spPr>
        <p:txBody>
          <a:bodyPr vert="eaVert"/>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id="{E7F5ED74-A6F4-4B08-9D74-06E3126A88BB}"/>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1156F36B-B8B7-496A-AEE3-94E4FF5A142D}"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1908301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685800" y="1447800"/>
            <a:ext cx="3810000" cy="43434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4648200" y="1447800"/>
            <a:ext cx="3810000" cy="20955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4648200" y="3695700"/>
            <a:ext cx="3810000" cy="20955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Rectangle 9">
            <a:extLst>
              <a:ext uri="{FF2B5EF4-FFF2-40B4-BE49-F238E27FC236}">
                <a16:creationId xmlns:a16="http://schemas.microsoft.com/office/drawing/2014/main" id="{A0970566-BB05-4442-BB84-86BEB3FC02ED}"/>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3168E0D5-D0B5-4A21-B37B-6690768F90A6}"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125904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685800" y="1447800"/>
            <a:ext cx="3810000" cy="43434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4648200" y="1447800"/>
            <a:ext cx="3810000" cy="4343400"/>
          </a:xfrm>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Rectangle 9">
            <a:extLst>
              <a:ext uri="{FF2B5EF4-FFF2-40B4-BE49-F238E27FC236}">
                <a16:creationId xmlns:a16="http://schemas.microsoft.com/office/drawing/2014/main" id="{F9382C6A-EE36-454C-A2DE-222F00DBC537}"/>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3ADDBD45-B830-4580-B37C-27DF957BD4C0}"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66928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Rectangle 9">
            <a:extLst>
              <a:ext uri="{FF2B5EF4-FFF2-40B4-BE49-F238E27FC236}">
                <a16:creationId xmlns:a16="http://schemas.microsoft.com/office/drawing/2014/main" id="{22B5F890-7A57-40F6-B954-4CF6F5852672}"/>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13805CE9-2BCA-440B-B194-BD94A0079F62}"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38429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HK"/>
              <a:t>Click to edit Master title style</a:t>
            </a:r>
            <a:endParaRPr lang="zh-HK"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HK"/>
              <a:t>Click to edit Master text styles</a:t>
            </a:r>
          </a:p>
        </p:txBody>
      </p:sp>
      <p:sp>
        <p:nvSpPr>
          <p:cNvPr id="4" name="Rectangle 9">
            <a:extLst>
              <a:ext uri="{FF2B5EF4-FFF2-40B4-BE49-F238E27FC236}">
                <a16:creationId xmlns:a16="http://schemas.microsoft.com/office/drawing/2014/main" id="{F5FFA1C1-0E47-4C8C-BA29-E16C15A1C123}"/>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FE3B76C8-66E7-452A-A376-8C8D8D39AD23}"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386887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sz="half" idx="1"/>
          </p:nvPr>
        </p:nvSpPr>
        <p:spPr>
          <a:xfrm>
            <a:off x="6858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46482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Rectangle 9">
            <a:extLst>
              <a:ext uri="{FF2B5EF4-FFF2-40B4-BE49-F238E27FC236}">
                <a16:creationId xmlns:a16="http://schemas.microsoft.com/office/drawing/2014/main" id="{24D36494-2A0F-464D-8D0A-85316AA4A0B0}"/>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FB4E32EE-8389-42F5-8310-395B662444A7}"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418816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HK"/>
              <a:t>Click to edit Master title style</a:t>
            </a:r>
            <a:endParaRPr lang="zh-HK"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Rectangle 9">
            <a:extLst>
              <a:ext uri="{FF2B5EF4-FFF2-40B4-BE49-F238E27FC236}">
                <a16:creationId xmlns:a16="http://schemas.microsoft.com/office/drawing/2014/main" id="{86803EA0-63C5-4324-8A3C-056711B4CEBE}"/>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8EF7A9E8-225E-431C-B889-3328EF9B99E1}"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163846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Rectangle 9">
            <a:extLst>
              <a:ext uri="{FF2B5EF4-FFF2-40B4-BE49-F238E27FC236}">
                <a16:creationId xmlns:a16="http://schemas.microsoft.com/office/drawing/2014/main" id="{53C66262-932F-481A-AD99-35A3789F6BBB}"/>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D052D7A5-9B01-4FDB-A655-82E825F7D31B}"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84423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D93EBC8-7383-4901-A2BD-2F9411783DBF}"/>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ED331B55-0B04-4EFA-AAC8-96849996B9D0}"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151258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HK"/>
              <a:t>Click to edit Master title style</a:t>
            </a:r>
            <a:endParaRPr lang="zh-HK"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Rectangle 9">
            <a:extLst>
              <a:ext uri="{FF2B5EF4-FFF2-40B4-BE49-F238E27FC236}">
                <a16:creationId xmlns:a16="http://schemas.microsoft.com/office/drawing/2014/main" id="{FAEA1510-0555-4166-9770-4FFAF545861B}"/>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D2A873B3-E5AA-4E5F-8092-0F6C9E4F1F38}"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193840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HK"/>
              <a:t>Click to edit Master title style</a:t>
            </a:r>
            <a:endParaRPr lang="zh-HK"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HK"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5" name="Rectangle 9">
            <a:extLst>
              <a:ext uri="{FF2B5EF4-FFF2-40B4-BE49-F238E27FC236}">
                <a16:creationId xmlns:a16="http://schemas.microsoft.com/office/drawing/2014/main" id="{242A3F03-F17E-422E-8B9A-92D76D48EF1F}"/>
              </a:ext>
            </a:extLst>
          </p:cNvPr>
          <p:cNvSpPr>
            <a:spLocks noGrp="1" noChangeArrowheads="1"/>
          </p:cNvSpPr>
          <p:nvPr>
            <p:ph type="ftr" sz="quarter" idx="10"/>
          </p:nvPr>
        </p:nvSpPr>
        <p:spPr>
          <a:ln/>
        </p:spPr>
        <p:txBody>
          <a:bodyPr/>
          <a:lstStyle>
            <a:lvl1pPr>
              <a:defRPr/>
            </a:lvl1pPr>
          </a:lstStyle>
          <a:p>
            <a:pPr>
              <a:defRPr/>
            </a:pPr>
            <a:r>
              <a:rPr lang="en-US" altLang="zh-TW"/>
              <a:t>000 Dik Lun LEE</a:t>
            </a:r>
            <a:r>
              <a:rPr lang="en-US" altLang="zh-TW" b="0">
                <a:solidFill>
                  <a:schemeClr val="tx1"/>
                </a:solidFill>
              </a:rPr>
              <a:t>                              </a:t>
            </a:r>
            <a:r>
              <a:rPr lang="en-US" altLang="zh-TW"/>
              <a:t>Department of Computer Science, HKUST   Slide </a:t>
            </a:r>
            <a:fld id="{5E2EF475-B38E-44A5-B950-DD48F061C1FC}" type="slidenum">
              <a:rPr lang="en-US" altLang="zh-TW"/>
              <a:pPr>
                <a:defRPr/>
              </a:pPr>
              <a:t>‹#›</a:t>
            </a:fld>
            <a:endParaRPr lang="en-US" altLang="zh-TW" b="0">
              <a:solidFill>
                <a:schemeClr val="tx1"/>
              </a:solidFill>
            </a:endParaRPr>
          </a:p>
        </p:txBody>
      </p:sp>
    </p:spTree>
    <p:extLst>
      <p:ext uri="{BB962C8B-B14F-4D97-AF65-F5344CB8AC3E}">
        <p14:creationId xmlns:p14="http://schemas.microsoft.com/office/powerpoint/2010/main" val="21541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6C0AAEC2-8CF0-4EED-834E-1D9AB362A8B7}"/>
              </a:ext>
            </a:extLst>
          </p:cNvPr>
          <p:cNvSpPr>
            <a:spLocks noGrp="1" noChangeArrowheads="1"/>
          </p:cNvSpPr>
          <p:nvPr>
            <p:ph type="title"/>
          </p:nvPr>
        </p:nvSpPr>
        <p:spPr bwMode="auto">
          <a:xfrm>
            <a:off x="685800" y="3810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8">
            <a:extLst>
              <a:ext uri="{FF2B5EF4-FFF2-40B4-BE49-F238E27FC236}">
                <a16:creationId xmlns:a16="http://schemas.microsoft.com/office/drawing/2014/main" id="{E4DBC464-9219-4153-B7CA-CF7EA97EAAED}"/>
              </a:ext>
            </a:extLst>
          </p:cNvPr>
          <p:cNvSpPr>
            <a:spLocks noGrp="1" noChangeArrowheads="1"/>
          </p:cNvSpPr>
          <p:nvPr>
            <p:ph type="body" idx="1"/>
          </p:nvPr>
        </p:nvSpPr>
        <p:spPr bwMode="auto">
          <a:xfrm>
            <a:off x="685800" y="14478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33" name="Rectangle 9">
            <a:extLst>
              <a:ext uri="{FF2B5EF4-FFF2-40B4-BE49-F238E27FC236}">
                <a16:creationId xmlns:a16="http://schemas.microsoft.com/office/drawing/2014/main" id="{52D06E94-D58E-475D-B61B-E1A690B8296E}"/>
              </a:ext>
            </a:extLst>
          </p:cNvPr>
          <p:cNvSpPr>
            <a:spLocks noGrp="1" noChangeArrowheads="1"/>
          </p:cNvSpPr>
          <p:nvPr>
            <p:ph type="ftr" sz="quarter" idx="3"/>
          </p:nvPr>
        </p:nvSpPr>
        <p:spPr bwMode="auto">
          <a:xfrm>
            <a:off x="457200" y="6248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1">
                <a:solidFill>
                  <a:schemeClr val="accent2"/>
                </a:solidFill>
                <a:ea typeface="新細明體" pitchFamily="18" charset="-120"/>
              </a:defRPr>
            </a:lvl1pPr>
          </a:lstStyle>
          <a:p>
            <a:pPr>
              <a:defRPr/>
            </a:pPr>
            <a:r>
              <a:rPr lang="en-US" altLang="zh-TW"/>
              <a:t>000 Dik Lun LEE</a:t>
            </a:r>
            <a:r>
              <a:rPr lang="en-US" altLang="zh-TW" b="0">
                <a:solidFill>
                  <a:schemeClr val="tx1"/>
                </a:solidFill>
              </a:rPr>
              <a:t>                              </a:t>
            </a:r>
            <a:r>
              <a:rPr lang="en-US" altLang="zh-TW"/>
              <a:t>Department of Computer Science, HKUST   Slide </a:t>
            </a:r>
            <a:fld id="{C745DD91-0A5E-4CC7-BD3F-2776E4E0C353}" type="slidenum">
              <a:rPr lang="en-US" altLang="zh-TW"/>
              <a:pPr>
                <a:defRPr/>
              </a:pPr>
              <a:t>‹#›</a:t>
            </a:fld>
            <a:endParaRPr lang="en-US" altLang="zh-TW"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2pPr>
      <a:lvl3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3pPr>
      <a:lvl4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4pPr>
      <a:lvl5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5pPr>
      <a:lvl6pPr marL="457200" algn="ctr" rtl="0" fontAlgn="base">
        <a:spcBef>
          <a:spcPct val="0"/>
        </a:spcBef>
        <a:spcAft>
          <a:spcPct val="0"/>
        </a:spcAft>
        <a:defRPr kumimoji="1" sz="2800">
          <a:solidFill>
            <a:schemeClr val="tx2"/>
          </a:solidFill>
          <a:latin typeface="Tahoma" pitchFamily="34" charset="0"/>
          <a:ea typeface="新細明體" pitchFamily="18" charset="-120"/>
        </a:defRPr>
      </a:lvl6pPr>
      <a:lvl7pPr marL="914400" algn="ctr" rtl="0" fontAlgn="base">
        <a:spcBef>
          <a:spcPct val="0"/>
        </a:spcBef>
        <a:spcAft>
          <a:spcPct val="0"/>
        </a:spcAft>
        <a:defRPr kumimoji="1" sz="2800">
          <a:solidFill>
            <a:schemeClr val="tx2"/>
          </a:solidFill>
          <a:latin typeface="Tahoma" pitchFamily="34" charset="0"/>
          <a:ea typeface="新細明體" pitchFamily="18" charset="-120"/>
        </a:defRPr>
      </a:lvl7pPr>
      <a:lvl8pPr marL="1371600" algn="ctr" rtl="0" fontAlgn="base">
        <a:spcBef>
          <a:spcPct val="0"/>
        </a:spcBef>
        <a:spcAft>
          <a:spcPct val="0"/>
        </a:spcAft>
        <a:defRPr kumimoji="1" sz="2800">
          <a:solidFill>
            <a:schemeClr val="tx2"/>
          </a:solidFill>
          <a:latin typeface="Tahoma" pitchFamily="34" charset="0"/>
          <a:ea typeface="新細明體" pitchFamily="18" charset="-120"/>
        </a:defRPr>
      </a:lvl8pPr>
      <a:lvl9pPr marL="1828800" algn="ctr" rtl="0" fontAlgn="base">
        <a:spcBef>
          <a:spcPct val="0"/>
        </a:spcBef>
        <a:spcAft>
          <a:spcPct val="0"/>
        </a:spcAft>
        <a:defRPr kumimoji="1" sz="28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3.wmf"/><Relationship Id="rId3" Type="http://schemas.openxmlformats.org/officeDocument/2006/relationships/notesSlide" Target="../notesSlides/notesSlide32.xml"/><Relationship Id="rId7" Type="http://schemas.openxmlformats.org/officeDocument/2006/relationships/image" Target="../media/image10.w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1.wmf"/><Relationship Id="rId1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2FB0E0C9-5F1F-4C43-8A2F-B81F96CA4893}"/>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FA9DD495-5C1A-4DE4-AE8F-3968B21161DA}" type="slidenum">
              <a:rPr lang="en-US" altLang="zh-TW" sz="1400" smtClean="0">
                <a:solidFill>
                  <a:schemeClr val="accent2"/>
                </a:solidFill>
                <a:latin typeface="Times New Roman" panose="02020603050405020304" pitchFamily="18" charset="0"/>
              </a:rPr>
              <a:pPr>
                <a:spcBef>
                  <a:spcPct val="0"/>
                </a:spcBef>
                <a:buFontTx/>
                <a:buNone/>
              </a:pPr>
              <a:t>1</a:t>
            </a:fld>
            <a:endParaRPr lang="en-US" altLang="zh-TW" sz="1400" b="0">
              <a:latin typeface="Times New Roman" panose="02020603050405020304" pitchFamily="18" charset="0"/>
            </a:endParaRPr>
          </a:p>
        </p:txBody>
      </p:sp>
      <p:sp>
        <p:nvSpPr>
          <p:cNvPr id="4099" name="Rectangle 2">
            <a:extLst>
              <a:ext uri="{FF2B5EF4-FFF2-40B4-BE49-F238E27FC236}">
                <a16:creationId xmlns:a16="http://schemas.microsoft.com/office/drawing/2014/main" id="{CA47C2BD-B669-4D9D-A3F4-37E7D3276E98}"/>
              </a:ext>
            </a:extLst>
          </p:cNvPr>
          <p:cNvSpPr>
            <a:spLocks noGrp="1" noChangeArrowheads="1"/>
          </p:cNvSpPr>
          <p:nvPr>
            <p:ph type="ctrTitle"/>
          </p:nvPr>
        </p:nvSpPr>
        <p:spPr>
          <a:xfrm>
            <a:off x="685800" y="2362200"/>
            <a:ext cx="8153400" cy="1066800"/>
          </a:xfrm>
        </p:spPr>
        <p:txBody>
          <a:bodyPr/>
          <a:lstStyle/>
          <a:p>
            <a:pPr eaLnBrk="1" hangingPunct="1"/>
            <a:r>
              <a:rPr lang="en-US" altLang="zh-TW" sz="3200" dirty="0"/>
              <a:t>Boolean and </a:t>
            </a:r>
            <a:br>
              <a:rPr lang="en-US" altLang="zh-TW" sz="3200" dirty="0"/>
            </a:br>
            <a:r>
              <a:rPr lang="en-US" altLang="zh-TW" sz="3200" dirty="0"/>
              <a:t>Vector Space Retrieval Models</a:t>
            </a:r>
            <a:endParaRPr lang="en-US" altLang="zh-TW" dirty="0"/>
          </a:p>
        </p:txBody>
      </p:sp>
      <p:sp>
        <p:nvSpPr>
          <p:cNvPr id="4100" name="Rectangle 3">
            <a:extLst>
              <a:ext uri="{FF2B5EF4-FFF2-40B4-BE49-F238E27FC236}">
                <a16:creationId xmlns:a16="http://schemas.microsoft.com/office/drawing/2014/main" id="{BBC419FE-3526-4FE2-87BA-0A8D8CD145B2}"/>
              </a:ext>
            </a:extLst>
          </p:cNvPr>
          <p:cNvSpPr>
            <a:spLocks noGrp="1" noChangeArrowheads="1"/>
          </p:cNvSpPr>
          <p:nvPr>
            <p:ph type="subTitle" idx="1"/>
          </p:nvPr>
        </p:nvSpPr>
        <p:spPr>
          <a:xfrm>
            <a:off x="2057400" y="3657600"/>
            <a:ext cx="6400800" cy="1752600"/>
          </a:xfrm>
        </p:spPr>
        <p:txBody>
          <a:bodyPr/>
          <a:lstStyle/>
          <a:p>
            <a:pPr eaLnBrk="1" hangingPunct="1"/>
            <a:endParaRPr lang="zh-TW"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4B0FA6C4-D10A-4C43-B0F9-1A547D8B9895}"/>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14A59B0E-214D-4218-A7C3-C6A380EB480F}" type="slidenum">
              <a:rPr lang="en-US" altLang="zh-TW" sz="1400" smtClean="0">
                <a:solidFill>
                  <a:schemeClr val="accent2"/>
                </a:solidFill>
                <a:latin typeface="Times New Roman" panose="02020603050405020304" pitchFamily="18" charset="0"/>
              </a:rPr>
              <a:pPr>
                <a:spcBef>
                  <a:spcPct val="0"/>
                </a:spcBef>
                <a:buFontTx/>
                <a:buNone/>
              </a:pPr>
              <a:t>10</a:t>
            </a:fld>
            <a:endParaRPr lang="en-US" altLang="zh-TW" sz="1400" b="0">
              <a:latin typeface="Times New Roman" panose="02020603050405020304" pitchFamily="18" charset="0"/>
            </a:endParaRPr>
          </a:p>
        </p:txBody>
      </p:sp>
      <p:sp>
        <p:nvSpPr>
          <p:cNvPr id="20483" name="Rectangle 2">
            <a:extLst>
              <a:ext uri="{FF2B5EF4-FFF2-40B4-BE49-F238E27FC236}">
                <a16:creationId xmlns:a16="http://schemas.microsoft.com/office/drawing/2014/main" id="{E805329E-980D-4385-8406-96E64478A741}"/>
              </a:ext>
            </a:extLst>
          </p:cNvPr>
          <p:cNvSpPr>
            <a:spLocks noGrp="1" noChangeArrowheads="1"/>
          </p:cNvSpPr>
          <p:nvPr>
            <p:ph type="title"/>
          </p:nvPr>
        </p:nvSpPr>
        <p:spPr/>
        <p:txBody>
          <a:bodyPr/>
          <a:lstStyle/>
          <a:p>
            <a:pPr eaLnBrk="1" hangingPunct="1"/>
            <a:r>
              <a:rPr lang="en-US" altLang="zh-TW"/>
              <a:t>Precision versus Recall</a:t>
            </a:r>
            <a:endParaRPr lang="en-US" altLang="zh-TW">
              <a:latin typeface="Courier New" panose="02070309020205020404" pitchFamily="49" charset="0"/>
            </a:endParaRPr>
          </a:p>
        </p:txBody>
      </p:sp>
      <p:sp>
        <p:nvSpPr>
          <p:cNvPr id="20484" name="Rectangle 3">
            <a:extLst>
              <a:ext uri="{FF2B5EF4-FFF2-40B4-BE49-F238E27FC236}">
                <a16:creationId xmlns:a16="http://schemas.microsoft.com/office/drawing/2014/main" id="{3AFC73C7-9840-4D43-8E63-119BBDA16AA1}"/>
              </a:ext>
            </a:extLst>
          </p:cNvPr>
          <p:cNvSpPr>
            <a:spLocks noGrp="1" noChangeArrowheads="1"/>
          </p:cNvSpPr>
          <p:nvPr>
            <p:ph type="body" idx="1"/>
          </p:nvPr>
        </p:nvSpPr>
        <p:spPr>
          <a:xfrm>
            <a:off x="685800" y="1524000"/>
            <a:ext cx="7848600" cy="4610100"/>
          </a:xfrm>
        </p:spPr>
        <p:txBody>
          <a:bodyPr/>
          <a:lstStyle/>
          <a:p>
            <a:pPr eaLnBrk="1" hangingPunct="1">
              <a:buFontTx/>
              <a:buNone/>
            </a:pPr>
            <a:r>
              <a:rPr lang="en-US" altLang="zh-TW" dirty="0"/>
              <a:t>Informally:</a:t>
            </a:r>
          </a:p>
          <a:p>
            <a:pPr eaLnBrk="1" hangingPunct="1">
              <a:buFontTx/>
              <a:buNone/>
            </a:pPr>
            <a:r>
              <a:rPr lang="en-US" altLang="zh-TW" dirty="0"/>
              <a:t>Precision =&gt; Percentage of </a:t>
            </a:r>
            <a:r>
              <a:rPr lang="en-US" altLang="zh-TW" dirty="0">
                <a:solidFill>
                  <a:srgbClr val="FF0000"/>
                </a:solidFill>
              </a:rPr>
              <a:t>retrieved results</a:t>
            </a:r>
            <a:r>
              <a:rPr lang="en-US" altLang="zh-TW" dirty="0"/>
              <a:t> are relevant to the queries (How much noise is in the retrieved results)</a:t>
            </a:r>
          </a:p>
          <a:p>
            <a:pPr eaLnBrk="1" hangingPunct="1">
              <a:buFontTx/>
              <a:buNone/>
            </a:pPr>
            <a:r>
              <a:rPr lang="en-US" altLang="zh-TW" dirty="0"/>
              <a:t>Recall =&gt; Percentage of </a:t>
            </a:r>
            <a:r>
              <a:rPr lang="en-US" altLang="zh-TW" dirty="0">
                <a:solidFill>
                  <a:srgbClr val="FF0000"/>
                </a:solidFill>
              </a:rPr>
              <a:t>relevant results</a:t>
            </a:r>
            <a:r>
              <a:rPr lang="en-US" altLang="zh-TW" dirty="0"/>
              <a:t> that are retrieved (Have I seen all of the relevant results? How many useful results am I missing?)</a:t>
            </a:r>
          </a:p>
          <a:p>
            <a:pPr eaLnBrk="1" hangingPunct="1">
              <a:buFontTx/>
              <a:buNone/>
            </a:pPr>
            <a:endParaRPr lang="en-US" altLang="zh-TW" dirty="0"/>
          </a:p>
          <a:p>
            <a:pPr eaLnBrk="1" hangingPunct="1">
              <a:buFontTx/>
              <a:buNone/>
            </a:pPr>
            <a:r>
              <a:rPr lang="en-US" altLang="zh-TW" dirty="0"/>
              <a:t>When do we want high precision: ???</a:t>
            </a:r>
          </a:p>
          <a:p>
            <a:pPr eaLnBrk="1" hangingPunct="1">
              <a:buFontTx/>
              <a:buNone/>
            </a:pPr>
            <a:endParaRPr lang="en-US" altLang="zh-TW" dirty="0"/>
          </a:p>
          <a:p>
            <a:pPr eaLnBrk="1" hangingPunct="1">
              <a:buFontTx/>
              <a:buNone/>
            </a:pPr>
            <a:endParaRPr lang="en-US" altLang="zh-TW" dirty="0"/>
          </a:p>
          <a:p>
            <a:pPr eaLnBrk="1" hangingPunct="1">
              <a:buFontTx/>
              <a:buNone/>
            </a:pPr>
            <a:r>
              <a:rPr lang="en-US" altLang="zh-TW" dirty="0"/>
              <a:t>When do we want high recall:???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C67A9A56-3B21-44DC-AEF3-BB627328A21B}"/>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206EC7D6-3522-4829-8849-413528B9292D}" type="slidenum">
              <a:rPr lang="en-US" altLang="zh-TW" sz="1400" smtClean="0">
                <a:solidFill>
                  <a:schemeClr val="accent2"/>
                </a:solidFill>
                <a:latin typeface="Times New Roman" panose="02020603050405020304" pitchFamily="18" charset="0"/>
              </a:rPr>
              <a:pPr>
                <a:spcBef>
                  <a:spcPct val="0"/>
                </a:spcBef>
                <a:buFontTx/>
                <a:buNone/>
              </a:pPr>
              <a:t>11</a:t>
            </a:fld>
            <a:endParaRPr lang="en-US" altLang="zh-TW" sz="1400" b="0">
              <a:latin typeface="Times New Roman" panose="02020603050405020304" pitchFamily="18" charset="0"/>
            </a:endParaRPr>
          </a:p>
        </p:txBody>
      </p:sp>
      <p:sp>
        <p:nvSpPr>
          <p:cNvPr id="22531" name="Rectangle 2">
            <a:extLst>
              <a:ext uri="{FF2B5EF4-FFF2-40B4-BE49-F238E27FC236}">
                <a16:creationId xmlns:a16="http://schemas.microsoft.com/office/drawing/2014/main" id="{07A77326-8B20-49E5-9965-FAC431FACD04}"/>
              </a:ext>
            </a:extLst>
          </p:cNvPr>
          <p:cNvSpPr>
            <a:spLocks noGrp="1" noChangeArrowheads="1"/>
          </p:cNvSpPr>
          <p:nvPr>
            <p:ph type="body" idx="1"/>
          </p:nvPr>
        </p:nvSpPr>
        <p:spPr>
          <a:xfrm>
            <a:off x="309563" y="1285875"/>
            <a:ext cx="8629650" cy="4995863"/>
          </a:xfrm>
          <a:noFill/>
        </p:spPr>
        <p:txBody>
          <a:bodyPr lIns="92075" tIns="46038" rIns="92075" bIns="46038"/>
          <a:lstStyle/>
          <a:p>
            <a:pPr eaLnBrk="1" hangingPunct="1">
              <a:spcAft>
                <a:spcPct val="20000"/>
              </a:spcAft>
            </a:pPr>
            <a:r>
              <a:rPr lang="en-US" altLang="zh-TW">
                <a:solidFill>
                  <a:schemeClr val="tx2"/>
                </a:solidFill>
              </a:rPr>
              <a:t>Keyword based (a document is represented by a list of keywords) </a:t>
            </a:r>
            <a:r>
              <a:rPr lang="en-US" altLang="zh-TW">
                <a:solidFill>
                  <a:srgbClr val="FF0000"/>
                </a:solidFill>
              </a:rPr>
              <a:t>plus statistical information about the keywords</a:t>
            </a:r>
          </a:p>
          <a:p>
            <a:pPr marL="819150" lvl="1" eaLnBrk="1" hangingPunct="1">
              <a:spcAft>
                <a:spcPct val="20000"/>
              </a:spcAft>
            </a:pPr>
            <a:r>
              <a:rPr lang="en-US" altLang="zh-TW"/>
              <a:t>D1= </a:t>
            </a:r>
            <a:r>
              <a:rPr lang="en-US" altLang="zh-TW">
                <a:sym typeface="Symbol" panose="05050102010706020507" pitchFamily="18" charset="2"/>
              </a:rPr>
              <a:t></a:t>
            </a:r>
            <a:r>
              <a:rPr lang="en-US" altLang="zh-TW"/>
              <a:t> text 1.0; retrieval 1.0; database 0.5; computer 0.8; information 0.2 </a:t>
            </a:r>
            <a:r>
              <a:rPr lang="en-US" altLang="zh-TW">
                <a:sym typeface="Symbol" panose="05050102010706020507" pitchFamily="18" charset="2"/>
              </a:rPr>
              <a:t></a:t>
            </a:r>
          </a:p>
          <a:p>
            <a:pPr marL="819150" lvl="1" eaLnBrk="1" hangingPunct="1">
              <a:spcAft>
                <a:spcPct val="20000"/>
              </a:spcAft>
            </a:pPr>
            <a:r>
              <a:rPr lang="en-US" altLang="zh-TW">
                <a:sym typeface="Symbol" panose="05050102010706020507" pitchFamily="18" charset="2"/>
              </a:rPr>
              <a:t>A keyword’s weight </a:t>
            </a:r>
            <a:r>
              <a:rPr lang="en-US" altLang="zh-TW" u="sng">
                <a:sym typeface="Symbol" panose="05050102010706020507" pitchFamily="18" charset="2"/>
              </a:rPr>
              <a:t>roughly</a:t>
            </a:r>
            <a:r>
              <a:rPr lang="en-US" altLang="zh-TW">
                <a:sym typeface="Symbol" panose="05050102010706020507" pitchFamily="18" charset="2"/>
              </a:rPr>
              <a:t> indicates the importance of the word in the document </a:t>
            </a:r>
            <a:r>
              <a:rPr lang="en-US" altLang="zh-TW" sz="1600">
                <a:solidFill>
                  <a:srgbClr val="C00000"/>
                </a:solidFill>
                <a:sym typeface="Symbol" panose="05050102010706020507" pitchFamily="18" charset="2"/>
              </a:rPr>
              <a:t>(but then what does it mean by “importance”?)</a:t>
            </a:r>
            <a:endParaRPr lang="en-US" altLang="zh-TW" sz="1600">
              <a:solidFill>
                <a:srgbClr val="C00000"/>
              </a:solidFill>
            </a:endParaRPr>
          </a:p>
          <a:p>
            <a:pPr eaLnBrk="1" hangingPunct="1">
              <a:spcAft>
                <a:spcPct val="20000"/>
              </a:spcAft>
            </a:pPr>
            <a:r>
              <a:rPr lang="en-US" altLang="zh-TW">
                <a:solidFill>
                  <a:schemeClr val="tx2"/>
                </a:solidFill>
              </a:rPr>
              <a:t>User specifies a set of desired terms with optional weights </a:t>
            </a:r>
          </a:p>
          <a:p>
            <a:pPr marL="819150" lvl="1" eaLnBrk="1" hangingPunct="1"/>
            <a:r>
              <a:rPr lang="en-US" altLang="zh-TW">
                <a:solidFill>
                  <a:schemeClr val="accent2"/>
                </a:solidFill>
              </a:rPr>
              <a:t>Weighted query terms : Q =  </a:t>
            </a:r>
            <a:r>
              <a:rPr lang="en-US" altLang="zh-TW">
                <a:solidFill>
                  <a:schemeClr val="accent2"/>
                </a:solidFill>
                <a:sym typeface="Symbol" panose="05050102010706020507" pitchFamily="18" charset="2"/>
              </a:rPr>
              <a:t></a:t>
            </a:r>
            <a:r>
              <a:rPr lang="en-US" altLang="zh-TW">
                <a:solidFill>
                  <a:schemeClr val="accent2"/>
                </a:solidFill>
              </a:rPr>
              <a:t> database 0.5; text 0.8; information 0.2 </a:t>
            </a:r>
            <a:r>
              <a:rPr lang="en-US" altLang="zh-TW">
                <a:solidFill>
                  <a:schemeClr val="accent2"/>
                </a:solidFill>
                <a:sym typeface="Symbol" panose="05050102010706020507" pitchFamily="18" charset="2"/>
              </a:rPr>
              <a:t></a:t>
            </a:r>
            <a:endParaRPr lang="en-US" altLang="zh-TW">
              <a:solidFill>
                <a:schemeClr val="accent2"/>
              </a:solidFill>
            </a:endParaRPr>
          </a:p>
          <a:p>
            <a:pPr marL="819150" lvl="1" eaLnBrk="1" hangingPunct="1"/>
            <a:r>
              <a:rPr lang="en-US" altLang="zh-TW">
                <a:solidFill>
                  <a:schemeClr val="accent2"/>
                </a:solidFill>
              </a:rPr>
              <a:t>Unweighted query terms : Q  = </a:t>
            </a:r>
            <a:r>
              <a:rPr lang="en-US" altLang="zh-TW">
                <a:solidFill>
                  <a:schemeClr val="accent2"/>
                </a:solidFill>
                <a:sym typeface="Symbol" panose="05050102010706020507" pitchFamily="18" charset="2"/>
              </a:rPr>
              <a:t></a:t>
            </a:r>
            <a:r>
              <a:rPr lang="en-US" altLang="zh-TW">
                <a:solidFill>
                  <a:schemeClr val="accent2"/>
                </a:solidFill>
              </a:rPr>
              <a:t> database; text; information </a:t>
            </a:r>
            <a:r>
              <a:rPr lang="en-US" altLang="zh-TW">
                <a:solidFill>
                  <a:schemeClr val="accent2"/>
                </a:solidFill>
                <a:sym typeface="Symbol" panose="05050102010706020507" pitchFamily="18" charset="2"/>
              </a:rPr>
              <a:t></a:t>
            </a:r>
            <a:endParaRPr lang="en-US" altLang="zh-TW">
              <a:solidFill>
                <a:schemeClr val="accent2"/>
              </a:solidFill>
            </a:endParaRPr>
          </a:p>
          <a:p>
            <a:pPr marL="819150" lvl="1" eaLnBrk="1" hangingPunct="1"/>
            <a:r>
              <a:rPr lang="en-US" altLang="zh-TW">
                <a:solidFill>
                  <a:schemeClr val="accent2"/>
                </a:solidFill>
              </a:rPr>
              <a:t>No Boolean conditions specified in the query</a:t>
            </a:r>
          </a:p>
          <a:p>
            <a:pPr eaLnBrk="1" hangingPunct="1"/>
            <a:r>
              <a:rPr lang="en-US" altLang="zh-TW">
                <a:solidFill>
                  <a:schemeClr val="tx2"/>
                </a:solidFill>
              </a:rPr>
              <a:t>Retrieval based on </a:t>
            </a:r>
            <a:r>
              <a:rPr lang="en-US" altLang="zh-TW" i="1">
                <a:solidFill>
                  <a:srgbClr val="FF0000"/>
                </a:solidFill>
              </a:rPr>
              <a:t>similarity</a:t>
            </a:r>
            <a:r>
              <a:rPr lang="en-US" altLang="zh-TW">
                <a:solidFill>
                  <a:schemeClr val="tx2"/>
                </a:solidFill>
              </a:rPr>
              <a:t> between query and documents</a:t>
            </a:r>
          </a:p>
          <a:p>
            <a:pPr marL="819150" lvl="1" eaLnBrk="1" hangingPunct="1">
              <a:spcAft>
                <a:spcPct val="20000"/>
              </a:spcAft>
            </a:pPr>
            <a:r>
              <a:rPr lang="en-US" altLang="zh-TW">
                <a:solidFill>
                  <a:schemeClr val="tx2"/>
                </a:solidFill>
              </a:rPr>
              <a:t>Similarity is based on the </a:t>
            </a:r>
            <a:r>
              <a:rPr lang="en-US" altLang="zh-TW" i="1">
                <a:solidFill>
                  <a:srgbClr val="FF0000"/>
                </a:solidFill>
              </a:rPr>
              <a:t>statistical</a:t>
            </a:r>
            <a:r>
              <a:rPr lang="en-US" altLang="zh-TW">
                <a:solidFill>
                  <a:schemeClr val="accent2"/>
                </a:solidFill>
              </a:rPr>
              <a:t> properties of the documents</a:t>
            </a:r>
            <a:r>
              <a:rPr lang="en-US" altLang="zh-TW">
                <a:solidFill>
                  <a:schemeClr val="tx2"/>
                </a:solidFill>
              </a:rPr>
              <a:t> (which is often based on the occurrence frequencies of keywords in the documents)</a:t>
            </a:r>
          </a:p>
          <a:p>
            <a:pPr eaLnBrk="1" hangingPunct="1"/>
            <a:r>
              <a:rPr lang="en-US" altLang="zh-TW">
                <a:solidFill>
                  <a:schemeClr val="tx2"/>
                </a:solidFill>
              </a:rPr>
              <a:t>Outputs are ranked according to similarity</a:t>
            </a:r>
          </a:p>
        </p:txBody>
      </p:sp>
      <p:sp>
        <p:nvSpPr>
          <p:cNvPr id="22532" name="Rectangle 3">
            <a:extLst>
              <a:ext uri="{FF2B5EF4-FFF2-40B4-BE49-F238E27FC236}">
                <a16:creationId xmlns:a16="http://schemas.microsoft.com/office/drawing/2014/main" id="{4F77E8A7-7045-420E-9318-62041D981D56}"/>
              </a:ext>
            </a:extLst>
          </p:cNvPr>
          <p:cNvSpPr>
            <a:spLocks noChangeArrowheads="1"/>
          </p:cNvSpPr>
          <p:nvPr/>
        </p:nvSpPr>
        <p:spPr bwMode="auto">
          <a:xfrm>
            <a:off x="685800" y="428625"/>
            <a:ext cx="7772400" cy="6858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Statistical Models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16">
            <a:extLst>
              <a:ext uri="{FF2B5EF4-FFF2-40B4-BE49-F238E27FC236}">
                <a16:creationId xmlns:a16="http://schemas.microsoft.com/office/drawing/2014/main" id="{7BDFF666-D6DB-45A1-B39B-50622BC324C4}"/>
              </a:ext>
            </a:extLst>
          </p:cNvPr>
          <p:cNvSpPr>
            <a:spLocks noChangeArrowheads="1"/>
          </p:cNvSpPr>
          <p:nvPr/>
        </p:nvSpPr>
        <p:spPr bwMode="auto">
          <a:xfrm>
            <a:off x="7278863" y="5051065"/>
            <a:ext cx="1105872" cy="2381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nvGrpSpPr>
          <p:cNvPr id="12" name="Group 11">
            <a:extLst>
              <a:ext uri="{FF2B5EF4-FFF2-40B4-BE49-F238E27FC236}">
                <a16:creationId xmlns:a16="http://schemas.microsoft.com/office/drawing/2014/main" id="{74903442-CF15-4376-B58C-674B820C04CD}"/>
              </a:ext>
            </a:extLst>
          </p:cNvPr>
          <p:cNvGrpSpPr/>
          <p:nvPr/>
        </p:nvGrpSpPr>
        <p:grpSpPr>
          <a:xfrm>
            <a:off x="1560678" y="2517874"/>
            <a:ext cx="5800528" cy="238125"/>
            <a:chOff x="1551800" y="2337862"/>
            <a:chExt cx="5800528" cy="238125"/>
          </a:xfrm>
        </p:grpSpPr>
        <p:sp>
          <p:nvSpPr>
            <p:cNvPr id="43" name="Rectangle 15">
              <a:extLst>
                <a:ext uri="{FF2B5EF4-FFF2-40B4-BE49-F238E27FC236}">
                  <a16:creationId xmlns:a16="http://schemas.microsoft.com/office/drawing/2014/main" id="{08F737B7-BB23-41E4-91CF-4A925E298833}"/>
                </a:ext>
              </a:extLst>
            </p:cNvPr>
            <p:cNvSpPr>
              <a:spLocks noChangeArrowheads="1"/>
            </p:cNvSpPr>
            <p:nvPr/>
          </p:nvSpPr>
          <p:spPr bwMode="auto">
            <a:xfrm>
              <a:off x="3421466" y="2337862"/>
              <a:ext cx="1150534" cy="2381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44" name="Rectangle 17">
              <a:extLst>
                <a:ext uri="{FF2B5EF4-FFF2-40B4-BE49-F238E27FC236}">
                  <a16:creationId xmlns:a16="http://schemas.microsoft.com/office/drawing/2014/main" id="{B44F32CD-781B-4206-90CE-3487839D3E7E}"/>
                </a:ext>
              </a:extLst>
            </p:cNvPr>
            <p:cNvSpPr>
              <a:spLocks noChangeArrowheads="1"/>
            </p:cNvSpPr>
            <p:nvPr/>
          </p:nvSpPr>
          <p:spPr bwMode="auto">
            <a:xfrm>
              <a:off x="1551800" y="2337862"/>
              <a:ext cx="853194" cy="2381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45" name="Rectangle 15">
              <a:extLst>
                <a:ext uri="{FF2B5EF4-FFF2-40B4-BE49-F238E27FC236}">
                  <a16:creationId xmlns:a16="http://schemas.microsoft.com/office/drawing/2014/main" id="{4B9E9CDE-C5D0-494E-906E-E738C9D84926}"/>
                </a:ext>
              </a:extLst>
            </p:cNvPr>
            <p:cNvSpPr>
              <a:spLocks noChangeArrowheads="1"/>
            </p:cNvSpPr>
            <p:nvPr/>
          </p:nvSpPr>
          <p:spPr bwMode="auto">
            <a:xfrm>
              <a:off x="6167902" y="2337862"/>
              <a:ext cx="1184426" cy="2381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grpSp>
        <p:nvGrpSpPr>
          <p:cNvPr id="13" name="Group 12">
            <a:extLst>
              <a:ext uri="{FF2B5EF4-FFF2-40B4-BE49-F238E27FC236}">
                <a16:creationId xmlns:a16="http://schemas.microsoft.com/office/drawing/2014/main" id="{3E571D1F-E923-41BA-9D73-765819532AFC}"/>
              </a:ext>
            </a:extLst>
          </p:cNvPr>
          <p:cNvGrpSpPr/>
          <p:nvPr/>
        </p:nvGrpSpPr>
        <p:grpSpPr>
          <a:xfrm>
            <a:off x="719506" y="3469382"/>
            <a:ext cx="6699465" cy="238125"/>
            <a:chOff x="848984" y="4125951"/>
            <a:chExt cx="6699465" cy="238125"/>
          </a:xfrm>
        </p:grpSpPr>
        <p:sp>
          <p:nvSpPr>
            <p:cNvPr id="40" name="Rectangle 15">
              <a:extLst>
                <a:ext uri="{FF2B5EF4-FFF2-40B4-BE49-F238E27FC236}">
                  <a16:creationId xmlns:a16="http://schemas.microsoft.com/office/drawing/2014/main" id="{9759DEC9-1A1A-4AC4-80E0-2E3A8676AEE0}"/>
                </a:ext>
              </a:extLst>
            </p:cNvPr>
            <p:cNvSpPr>
              <a:spLocks noChangeArrowheads="1"/>
            </p:cNvSpPr>
            <p:nvPr/>
          </p:nvSpPr>
          <p:spPr bwMode="auto">
            <a:xfrm>
              <a:off x="3000652" y="4125951"/>
              <a:ext cx="1251752" cy="2381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41" name="Rectangle 17">
              <a:extLst>
                <a:ext uri="{FF2B5EF4-FFF2-40B4-BE49-F238E27FC236}">
                  <a16:creationId xmlns:a16="http://schemas.microsoft.com/office/drawing/2014/main" id="{FDFE1CC0-A2F4-4277-B8D1-78AB25DEC939}"/>
                </a:ext>
              </a:extLst>
            </p:cNvPr>
            <p:cNvSpPr>
              <a:spLocks noChangeArrowheads="1"/>
            </p:cNvSpPr>
            <p:nvPr/>
          </p:nvSpPr>
          <p:spPr bwMode="auto">
            <a:xfrm>
              <a:off x="848984" y="4125951"/>
              <a:ext cx="1030179" cy="2381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42" name="Rectangle 15">
              <a:extLst>
                <a:ext uri="{FF2B5EF4-FFF2-40B4-BE49-F238E27FC236}">
                  <a16:creationId xmlns:a16="http://schemas.microsoft.com/office/drawing/2014/main" id="{EB7B6715-84F3-4AB7-A781-B027952A4686}"/>
                </a:ext>
              </a:extLst>
            </p:cNvPr>
            <p:cNvSpPr>
              <a:spLocks noChangeArrowheads="1"/>
            </p:cNvSpPr>
            <p:nvPr/>
          </p:nvSpPr>
          <p:spPr bwMode="auto">
            <a:xfrm>
              <a:off x="6244821" y="4125951"/>
              <a:ext cx="1303628" cy="2381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grpSp>
        <p:nvGrpSpPr>
          <p:cNvPr id="14" name="Group 13">
            <a:extLst>
              <a:ext uri="{FF2B5EF4-FFF2-40B4-BE49-F238E27FC236}">
                <a16:creationId xmlns:a16="http://schemas.microsoft.com/office/drawing/2014/main" id="{9B2B8B7D-6404-498B-8573-26098CB9F89B}"/>
              </a:ext>
            </a:extLst>
          </p:cNvPr>
          <p:cNvGrpSpPr/>
          <p:nvPr/>
        </p:nvGrpSpPr>
        <p:grpSpPr>
          <a:xfrm>
            <a:off x="904294" y="5059436"/>
            <a:ext cx="6287325" cy="238125"/>
            <a:chOff x="1033772" y="5716005"/>
            <a:chExt cx="6287325" cy="238125"/>
          </a:xfrm>
        </p:grpSpPr>
        <p:sp>
          <p:nvSpPr>
            <p:cNvPr id="49" name="Rectangle 15">
              <a:extLst>
                <a:ext uri="{FF2B5EF4-FFF2-40B4-BE49-F238E27FC236}">
                  <a16:creationId xmlns:a16="http://schemas.microsoft.com/office/drawing/2014/main" id="{015A50F2-5BDA-42BE-8D30-0B3AB7B9D328}"/>
                </a:ext>
              </a:extLst>
            </p:cNvPr>
            <p:cNvSpPr>
              <a:spLocks noChangeArrowheads="1"/>
            </p:cNvSpPr>
            <p:nvPr/>
          </p:nvSpPr>
          <p:spPr bwMode="auto">
            <a:xfrm>
              <a:off x="3062796" y="5716005"/>
              <a:ext cx="1271539" cy="2381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50" name="Rectangle 17">
              <a:extLst>
                <a:ext uri="{FF2B5EF4-FFF2-40B4-BE49-F238E27FC236}">
                  <a16:creationId xmlns:a16="http://schemas.microsoft.com/office/drawing/2014/main" id="{73E7D094-8568-49A8-9E0E-2C1CD8C336C3}"/>
                </a:ext>
              </a:extLst>
            </p:cNvPr>
            <p:cNvSpPr>
              <a:spLocks noChangeArrowheads="1"/>
            </p:cNvSpPr>
            <p:nvPr/>
          </p:nvSpPr>
          <p:spPr bwMode="auto">
            <a:xfrm>
              <a:off x="1033772" y="5716005"/>
              <a:ext cx="983492" cy="2381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51" name="Rectangle 15">
              <a:extLst>
                <a:ext uri="{FF2B5EF4-FFF2-40B4-BE49-F238E27FC236}">
                  <a16:creationId xmlns:a16="http://schemas.microsoft.com/office/drawing/2014/main" id="{AE790ED1-6837-4BA5-A613-974BB240B347}"/>
                </a:ext>
              </a:extLst>
            </p:cNvPr>
            <p:cNvSpPr>
              <a:spLocks noChangeArrowheads="1"/>
            </p:cNvSpPr>
            <p:nvPr/>
          </p:nvSpPr>
          <p:spPr bwMode="auto">
            <a:xfrm>
              <a:off x="5939160" y="5716005"/>
              <a:ext cx="1381937" cy="2381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grpSp>
        <p:nvGrpSpPr>
          <p:cNvPr id="10" name="Group 9">
            <a:extLst>
              <a:ext uri="{FF2B5EF4-FFF2-40B4-BE49-F238E27FC236}">
                <a16:creationId xmlns:a16="http://schemas.microsoft.com/office/drawing/2014/main" id="{1E946179-BA8A-4DDB-8925-001FDC53C1F5}"/>
              </a:ext>
            </a:extLst>
          </p:cNvPr>
          <p:cNvGrpSpPr/>
          <p:nvPr/>
        </p:nvGrpSpPr>
        <p:grpSpPr>
          <a:xfrm>
            <a:off x="2488456" y="2517874"/>
            <a:ext cx="3637138" cy="238125"/>
            <a:chOff x="2479578" y="2337862"/>
            <a:chExt cx="3637138" cy="238125"/>
          </a:xfrm>
        </p:grpSpPr>
        <p:sp>
          <p:nvSpPr>
            <p:cNvPr id="20" name="Rectangle 17">
              <a:extLst>
                <a:ext uri="{FF2B5EF4-FFF2-40B4-BE49-F238E27FC236}">
                  <a16:creationId xmlns:a16="http://schemas.microsoft.com/office/drawing/2014/main" id="{15C9817D-1747-436D-A4B9-B300A999ADB6}"/>
                </a:ext>
              </a:extLst>
            </p:cNvPr>
            <p:cNvSpPr>
              <a:spLocks noChangeArrowheads="1"/>
            </p:cNvSpPr>
            <p:nvPr/>
          </p:nvSpPr>
          <p:spPr bwMode="auto">
            <a:xfrm>
              <a:off x="2479578" y="2337862"/>
              <a:ext cx="867304" cy="2381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21" name="Rectangle 15">
              <a:extLst>
                <a:ext uri="{FF2B5EF4-FFF2-40B4-BE49-F238E27FC236}">
                  <a16:creationId xmlns:a16="http://schemas.microsoft.com/office/drawing/2014/main" id="{2C02FEBA-B8C9-4013-8998-D16430BF8370}"/>
                </a:ext>
              </a:extLst>
            </p:cNvPr>
            <p:cNvSpPr>
              <a:spLocks noChangeArrowheads="1"/>
            </p:cNvSpPr>
            <p:nvPr/>
          </p:nvSpPr>
          <p:spPr bwMode="auto">
            <a:xfrm>
              <a:off x="5611950" y="2337862"/>
              <a:ext cx="504766" cy="2381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sp>
        <p:nvSpPr>
          <p:cNvPr id="22" name="Rectangle 16">
            <a:extLst>
              <a:ext uri="{FF2B5EF4-FFF2-40B4-BE49-F238E27FC236}">
                <a16:creationId xmlns:a16="http://schemas.microsoft.com/office/drawing/2014/main" id="{0EA6EA08-4086-4EDE-89F1-86E83E42F2D6}"/>
              </a:ext>
            </a:extLst>
          </p:cNvPr>
          <p:cNvSpPr>
            <a:spLocks noChangeArrowheads="1"/>
          </p:cNvSpPr>
          <p:nvPr/>
        </p:nvSpPr>
        <p:spPr bwMode="auto">
          <a:xfrm>
            <a:off x="7480408" y="2517874"/>
            <a:ext cx="1105872" cy="2381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24578" name="Footer Placeholder 3">
            <a:extLst>
              <a:ext uri="{FF2B5EF4-FFF2-40B4-BE49-F238E27FC236}">
                <a16:creationId xmlns:a16="http://schemas.microsoft.com/office/drawing/2014/main" id="{509E1859-B206-4469-B83C-D45597E8F42D}"/>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dirty="0">
                <a:solidFill>
                  <a:schemeClr val="accent2"/>
                </a:solidFill>
                <a:latin typeface="Times New Roman" panose="02020603050405020304" pitchFamily="18" charset="0"/>
              </a:rPr>
              <a:t>000 </a:t>
            </a:r>
            <a:r>
              <a:rPr lang="en-US" altLang="zh-TW" sz="1400" dirty="0" err="1">
                <a:solidFill>
                  <a:schemeClr val="accent2"/>
                </a:solidFill>
                <a:latin typeface="Times New Roman" panose="02020603050405020304" pitchFamily="18" charset="0"/>
              </a:rPr>
              <a:t>Dik</a:t>
            </a:r>
            <a:r>
              <a:rPr lang="en-US" altLang="zh-TW" sz="1400" dirty="0">
                <a:solidFill>
                  <a:schemeClr val="accent2"/>
                </a:solidFill>
                <a:latin typeface="Times New Roman" panose="02020603050405020304" pitchFamily="18" charset="0"/>
              </a:rPr>
              <a:t> </a:t>
            </a:r>
            <a:r>
              <a:rPr lang="en-US" altLang="zh-TW" sz="1400" dirty="0" err="1">
                <a:solidFill>
                  <a:schemeClr val="accent2"/>
                </a:solidFill>
                <a:latin typeface="Times New Roman" panose="02020603050405020304" pitchFamily="18" charset="0"/>
              </a:rPr>
              <a:t>Lun</a:t>
            </a:r>
            <a:r>
              <a:rPr lang="en-US" altLang="zh-TW" sz="1400" dirty="0">
                <a:solidFill>
                  <a:schemeClr val="accent2"/>
                </a:solidFill>
                <a:latin typeface="Times New Roman" panose="02020603050405020304" pitchFamily="18" charset="0"/>
              </a:rPr>
              <a:t> LEE</a:t>
            </a:r>
            <a:r>
              <a:rPr lang="en-US" altLang="zh-TW" sz="1400" b="0" dirty="0">
                <a:latin typeface="Times New Roman" panose="02020603050405020304" pitchFamily="18" charset="0"/>
              </a:rPr>
              <a:t>                              </a:t>
            </a:r>
            <a:r>
              <a:rPr lang="en-US" altLang="zh-TW" sz="1400" dirty="0">
                <a:solidFill>
                  <a:schemeClr val="accent2"/>
                </a:solidFill>
                <a:latin typeface="Times New Roman" panose="02020603050405020304" pitchFamily="18" charset="0"/>
              </a:rPr>
              <a:t>Department of Computer Science, HKUST   Slide </a:t>
            </a:r>
            <a:fld id="{AF4F4F96-57DC-4241-930B-F4F88450891B}" type="slidenum">
              <a:rPr lang="en-US" altLang="zh-TW" sz="1400" smtClean="0">
                <a:solidFill>
                  <a:schemeClr val="accent2"/>
                </a:solidFill>
                <a:latin typeface="Times New Roman" panose="02020603050405020304" pitchFamily="18" charset="0"/>
              </a:rPr>
              <a:pPr>
                <a:spcBef>
                  <a:spcPct val="0"/>
                </a:spcBef>
                <a:buFontTx/>
                <a:buNone/>
              </a:pPr>
              <a:t>12</a:t>
            </a:fld>
            <a:endParaRPr lang="en-US" altLang="zh-TW" sz="1400" b="0" dirty="0">
              <a:latin typeface="Times New Roman" panose="02020603050405020304" pitchFamily="18" charset="0"/>
            </a:endParaRPr>
          </a:p>
        </p:txBody>
      </p:sp>
      <p:sp>
        <p:nvSpPr>
          <p:cNvPr id="149520" name="Rectangle 16">
            <a:extLst>
              <a:ext uri="{FF2B5EF4-FFF2-40B4-BE49-F238E27FC236}">
                <a16:creationId xmlns:a16="http://schemas.microsoft.com/office/drawing/2014/main" id="{7C89C7CF-6113-4B42-A72B-67755F08E04D}"/>
              </a:ext>
            </a:extLst>
          </p:cNvPr>
          <p:cNvSpPr>
            <a:spLocks noChangeArrowheads="1"/>
          </p:cNvSpPr>
          <p:nvPr/>
        </p:nvSpPr>
        <p:spPr bwMode="auto">
          <a:xfrm>
            <a:off x="7497609" y="3479287"/>
            <a:ext cx="1438275" cy="2381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nvGrpSpPr>
          <p:cNvPr id="11" name="Group 10">
            <a:extLst>
              <a:ext uri="{FF2B5EF4-FFF2-40B4-BE49-F238E27FC236}">
                <a16:creationId xmlns:a16="http://schemas.microsoft.com/office/drawing/2014/main" id="{A1301838-B616-4BBC-818B-1B47A4A568D5}"/>
              </a:ext>
            </a:extLst>
          </p:cNvPr>
          <p:cNvGrpSpPr/>
          <p:nvPr/>
        </p:nvGrpSpPr>
        <p:grpSpPr>
          <a:xfrm>
            <a:off x="1775766" y="3464412"/>
            <a:ext cx="4303335" cy="251445"/>
            <a:chOff x="1905244" y="4120981"/>
            <a:chExt cx="4303335" cy="251445"/>
          </a:xfrm>
        </p:grpSpPr>
        <p:sp>
          <p:nvSpPr>
            <p:cNvPr id="149519" name="Rectangle 15">
              <a:extLst>
                <a:ext uri="{FF2B5EF4-FFF2-40B4-BE49-F238E27FC236}">
                  <a16:creationId xmlns:a16="http://schemas.microsoft.com/office/drawing/2014/main" id="{27783D22-D0B7-4ED0-A48A-1DD874AD9BC8}"/>
                </a:ext>
              </a:extLst>
            </p:cNvPr>
            <p:cNvSpPr>
              <a:spLocks noChangeArrowheads="1"/>
            </p:cNvSpPr>
            <p:nvPr/>
          </p:nvSpPr>
          <p:spPr bwMode="auto">
            <a:xfrm>
              <a:off x="5492748" y="4120981"/>
              <a:ext cx="715831" cy="2381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149521" name="Rectangle 17">
              <a:extLst>
                <a:ext uri="{FF2B5EF4-FFF2-40B4-BE49-F238E27FC236}">
                  <a16:creationId xmlns:a16="http://schemas.microsoft.com/office/drawing/2014/main" id="{2EF93989-041A-481D-9240-5D92C5236FF6}"/>
                </a:ext>
              </a:extLst>
            </p:cNvPr>
            <p:cNvSpPr>
              <a:spLocks noChangeArrowheads="1"/>
            </p:cNvSpPr>
            <p:nvPr/>
          </p:nvSpPr>
          <p:spPr bwMode="auto">
            <a:xfrm>
              <a:off x="1905244" y="4134301"/>
              <a:ext cx="1030179" cy="2381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sp>
        <p:nvSpPr>
          <p:cNvPr id="24593" name="Rectangle 9">
            <a:extLst>
              <a:ext uri="{FF2B5EF4-FFF2-40B4-BE49-F238E27FC236}">
                <a16:creationId xmlns:a16="http://schemas.microsoft.com/office/drawing/2014/main" id="{54A2A25C-2EFE-4CFE-90F4-E058B41CA1A7}"/>
              </a:ext>
            </a:extLst>
          </p:cNvPr>
          <p:cNvSpPr>
            <a:spLocks noChangeArrowheads="1"/>
          </p:cNvSpPr>
          <p:nvPr/>
        </p:nvSpPr>
        <p:spPr bwMode="auto">
          <a:xfrm>
            <a:off x="96905" y="3433044"/>
            <a:ext cx="89176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28650" indent="-62865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dirty="0">
                <a:solidFill>
                  <a:schemeClr val="accent2"/>
                </a:solidFill>
              </a:rPr>
              <a:t>D</a:t>
            </a:r>
            <a:r>
              <a:rPr lang="en-US" altLang="zh-TW" sz="1400" baseline="-25000" dirty="0">
                <a:solidFill>
                  <a:schemeClr val="accent2"/>
                </a:solidFill>
              </a:rPr>
              <a:t>i</a:t>
            </a:r>
            <a:r>
              <a:rPr lang="en-US" altLang="zh-TW" sz="1400" dirty="0">
                <a:solidFill>
                  <a:schemeClr val="accent2"/>
                </a:solidFill>
              </a:rPr>
              <a:t> =  </a:t>
            </a:r>
            <a:r>
              <a:rPr lang="en-US" altLang="zh-TW" sz="1400" dirty="0">
                <a:solidFill>
                  <a:schemeClr val="accent2"/>
                </a:solidFill>
                <a:sym typeface="Symbol" panose="05050102010706020507" pitchFamily="18" charset="2"/>
              </a:rPr>
              <a:t></a:t>
            </a:r>
            <a:r>
              <a:rPr lang="en-US" altLang="zh-TW" sz="1400" dirty="0">
                <a:solidFill>
                  <a:schemeClr val="accent2"/>
                </a:solidFill>
              </a:rPr>
              <a:t> retrieval 1.0, database 0.5, architecture 1.2, computer 0.0, text 0.8, management 0.9, information 0.0 </a:t>
            </a:r>
            <a:r>
              <a:rPr lang="en-US" altLang="zh-TW" sz="1400" dirty="0">
                <a:solidFill>
                  <a:schemeClr val="accent2"/>
                </a:solidFill>
                <a:sym typeface="Symbol" panose="05050102010706020507" pitchFamily="18" charset="2"/>
              </a:rPr>
              <a:t></a:t>
            </a:r>
            <a:endParaRPr lang="zh-TW" altLang="en-US" sz="1400" dirty="0">
              <a:solidFill>
                <a:schemeClr val="accent2"/>
              </a:solidFill>
              <a:sym typeface="Symbol" panose="05050102010706020507" pitchFamily="18" charset="2"/>
            </a:endParaRPr>
          </a:p>
        </p:txBody>
      </p:sp>
      <p:grpSp>
        <p:nvGrpSpPr>
          <p:cNvPr id="15" name="Group 14">
            <a:extLst>
              <a:ext uri="{FF2B5EF4-FFF2-40B4-BE49-F238E27FC236}">
                <a16:creationId xmlns:a16="http://schemas.microsoft.com/office/drawing/2014/main" id="{EB984699-FE43-4EEF-8E66-145E42B43EFC}"/>
              </a:ext>
            </a:extLst>
          </p:cNvPr>
          <p:cNvGrpSpPr/>
          <p:nvPr/>
        </p:nvGrpSpPr>
        <p:grpSpPr>
          <a:xfrm>
            <a:off x="623241" y="2838281"/>
            <a:ext cx="1152525" cy="590720"/>
            <a:chOff x="614363" y="2658268"/>
            <a:chExt cx="1152525" cy="991185"/>
          </a:xfrm>
        </p:grpSpPr>
        <p:sp>
          <p:nvSpPr>
            <p:cNvPr id="24591" name="Oval 7">
              <a:extLst>
                <a:ext uri="{FF2B5EF4-FFF2-40B4-BE49-F238E27FC236}">
                  <a16:creationId xmlns:a16="http://schemas.microsoft.com/office/drawing/2014/main" id="{D5BF5033-E440-41ED-A977-D768A8EF57F2}"/>
                </a:ext>
              </a:extLst>
            </p:cNvPr>
            <p:cNvSpPr>
              <a:spLocks noChangeArrowheads="1"/>
            </p:cNvSpPr>
            <p:nvPr/>
          </p:nvSpPr>
          <p:spPr bwMode="auto">
            <a:xfrm>
              <a:off x="614363" y="2868613"/>
              <a:ext cx="1152525" cy="5704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dirty="0">
                  <a:cs typeface="Tahoma" panose="020B0604030504040204" pitchFamily="34" charset="0"/>
                </a:rPr>
                <a:t>Search</a:t>
              </a:r>
            </a:p>
          </p:txBody>
        </p:sp>
        <p:sp>
          <p:nvSpPr>
            <p:cNvPr id="24592" name="Line 8">
              <a:extLst>
                <a:ext uri="{FF2B5EF4-FFF2-40B4-BE49-F238E27FC236}">
                  <a16:creationId xmlns:a16="http://schemas.microsoft.com/office/drawing/2014/main" id="{A4080079-9F3A-4D28-9BF5-C74EC47E0FC9}"/>
                </a:ext>
              </a:extLst>
            </p:cNvPr>
            <p:cNvSpPr>
              <a:spLocks noChangeShapeType="1"/>
            </p:cNvSpPr>
            <p:nvPr/>
          </p:nvSpPr>
          <p:spPr bwMode="auto">
            <a:xfrm>
              <a:off x="1190626" y="2658268"/>
              <a:ext cx="0" cy="2420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Line 10">
              <a:extLst>
                <a:ext uri="{FF2B5EF4-FFF2-40B4-BE49-F238E27FC236}">
                  <a16:creationId xmlns:a16="http://schemas.microsoft.com/office/drawing/2014/main" id="{52D36CDB-0628-4236-B3BF-8E6366650CBA}"/>
                </a:ext>
              </a:extLst>
            </p:cNvPr>
            <p:cNvSpPr>
              <a:spLocks noChangeShapeType="1"/>
            </p:cNvSpPr>
            <p:nvPr/>
          </p:nvSpPr>
          <p:spPr bwMode="auto">
            <a:xfrm flipH="1">
              <a:off x="1190626" y="3439108"/>
              <a:ext cx="0" cy="2103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583" name="Rectangle 2">
            <a:extLst>
              <a:ext uri="{FF2B5EF4-FFF2-40B4-BE49-F238E27FC236}">
                <a16:creationId xmlns:a16="http://schemas.microsoft.com/office/drawing/2014/main" id="{95DA84F7-0B9A-4A87-9EC8-4607B5228926}"/>
              </a:ext>
            </a:extLst>
          </p:cNvPr>
          <p:cNvSpPr>
            <a:spLocks noGrp="1" noChangeArrowheads="1"/>
          </p:cNvSpPr>
          <p:nvPr>
            <p:ph type="body" idx="1"/>
          </p:nvPr>
        </p:nvSpPr>
        <p:spPr>
          <a:xfrm>
            <a:off x="581983" y="568861"/>
            <a:ext cx="8091500" cy="1787208"/>
          </a:xfrm>
          <a:noFill/>
        </p:spPr>
        <p:txBody>
          <a:bodyPr lIns="92075" tIns="46038" rIns="92075" bIns="46038"/>
          <a:lstStyle/>
          <a:p>
            <a:pPr eaLnBrk="1" hangingPunct="1">
              <a:spcBef>
                <a:spcPct val="40000"/>
              </a:spcBef>
            </a:pPr>
            <a:r>
              <a:rPr lang="en-US" altLang="zh-TW" dirty="0">
                <a:solidFill>
                  <a:schemeClr val="tx2"/>
                </a:solidFill>
              </a:rPr>
              <a:t>Query and document vectors are structurally the same</a:t>
            </a:r>
          </a:p>
          <a:p>
            <a:pPr lvl="1" eaLnBrk="1" hangingPunct="1">
              <a:spcBef>
                <a:spcPct val="40000"/>
              </a:spcBef>
            </a:pPr>
            <a:r>
              <a:rPr lang="en-US" altLang="zh-TW" dirty="0">
                <a:solidFill>
                  <a:schemeClr val="tx2"/>
                </a:solidFill>
              </a:rPr>
              <a:t>Query and document vectors can be added, subtracted, etc.</a:t>
            </a:r>
          </a:p>
          <a:p>
            <a:pPr eaLnBrk="1" hangingPunct="1">
              <a:spcBef>
                <a:spcPct val="40000"/>
              </a:spcBef>
            </a:pPr>
            <a:r>
              <a:rPr lang="en-US" altLang="zh-TW" dirty="0">
                <a:solidFill>
                  <a:schemeClr val="tx2"/>
                </a:solidFill>
              </a:rPr>
              <a:t>Facilitate automatic relevance feedback</a:t>
            </a:r>
          </a:p>
          <a:p>
            <a:pPr marL="819150" lvl="1" eaLnBrk="1" hangingPunct="1">
              <a:spcBef>
                <a:spcPct val="0"/>
              </a:spcBef>
            </a:pPr>
            <a:r>
              <a:rPr lang="en-US" altLang="zh-TW" dirty="0">
                <a:solidFill>
                  <a:schemeClr val="accent2"/>
                </a:solidFill>
              </a:rPr>
              <a:t>Good/Bad terms in feedback document can be added to or subtracted from the original query</a:t>
            </a:r>
          </a:p>
        </p:txBody>
      </p:sp>
      <p:sp>
        <p:nvSpPr>
          <p:cNvPr id="2" name="TextBox 1">
            <a:extLst>
              <a:ext uri="{FF2B5EF4-FFF2-40B4-BE49-F238E27FC236}">
                <a16:creationId xmlns:a16="http://schemas.microsoft.com/office/drawing/2014/main" id="{5F4FE1F5-D9B9-47D3-A075-5F29CB50DB8B}"/>
              </a:ext>
            </a:extLst>
          </p:cNvPr>
          <p:cNvSpPr txBox="1"/>
          <p:nvPr/>
        </p:nvSpPr>
        <p:spPr>
          <a:xfrm>
            <a:off x="2116174" y="3824815"/>
            <a:ext cx="5267789" cy="1077218"/>
          </a:xfrm>
          <a:prstGeom prst="rect">
            <a:avLst/>
          </a:prstGeom>
          <a:noFill/>
        </p:spPr>
        <p:txBody>
          <a:bodyPr wrap="none" rtlCol="0">
            <a:spAutoFit/>
          </a:bodyPr>
          <a:lstStyle/>
          <a:p>
            <a:r>
              <a:rPr lang="en-US" altLang="zh-TW" sz="1600" dirty="0">
                <a:solidFill>
                  <a:schemeClr val="accent2"/>
                </a:solidFill>
              </a:rPr>
              <a:t>Suppose D</a:t>
            </a:r>
            <a:r>
              <a:rPr lang="en-US" altLang="zh-TW" sz="1600" baseline="-25000" dirty="0">
                <a:solidFill>
                  <a:schemeClr val="accent2"/>
                </a:solidFill>
              </a:rPr>
              <a:t>i</a:t>
            </a:r>
            <a:r>
              <a:rPr lang="en-US" sz="1600" dirty="0"/>
              <a:t> is marked as relevant</a:t>
            </a:r>
          </a:p>
          <a:p>
            <a:r>
              <a:rPr lang="en-US" sz="1600" dirty="0"/>
              <a:t>Good query terms: database, text</a:t>
            </a:r>
          </a:p>
          <a:p>
            <a:r>
              <a:rPr lang="en-US" sz="1600" dirty="0"/>
              <a:t>Good query terms </a:t>
            </a:r>
            <a:r>
              <a:rPr lang="en-US" sz="1600" u="sng" dirty="0"/>
              <a:t>missed</a:t>
            </a:r>
            <a:r>
              <a:rPr lang="en-US" sz="1600" dirty="0"/>
              <a:t>: architecture, retrieval, management</a:t>
            </a:r>
          </a:p>
          <a:p>
            <a:r>
              <a:rPr lang="en-US" sz="1600" dirty="0"/>
              <a:t>Bad (query) terms: information</a:t>
            </a:r>
          </a:p>
        </p:txBody>
      </p:sp>
      <p:sp>
        <p:nvSpPr>
          <p:cNvPr id="3" name="Rectangle 2">
            <a:extLst>
              <a:ext uri="{FF2B5EF4-FFF2-40B4-BE49-F238E27FC236}">
                <a16:creationId xmlns:a16="http://schemas.microsoft.com/office/drawing/2014/main" id="{64856C0C-6C3A-4F6D-ADD7-F7D3FF238FAA}"/>
              </a:ext>
            </a:extLst>
          </p:cNvPr>
          <p:cNvSpPr/>
          <p:nvPr/>
        </p:nvSpPr>
        <p:spPr>
          <a:xfrm>
            <a:off x="1037579" y="2478811"/>
            <a:ext cx="7821008" cy="307777"/>
          </a:xfrm>
          <a:prstGeom prst="rect">
            <a:avLst/>
          </a:prstGeom>
        </p:spPr>
        <p:txBody>
          <a:bodyPr wrap="square">
            <a:spAutoFit/>
          </a:bodyPr>
          <a:lstStyle/>
          <a:p>
            <a:r>
              <a:rPr lang="en-US" altLang="zh-TW" sz="1400" dirty="0">
                <a:solidFill>
                  <a:schemeClr val="accent2"/>
                </a:solidFill>
                <a:latin typeface="Tahoma" panose="020B0604030504040204" pitchFamily="34" charset="0"/>
                <a:sym typeface="Symbol" panose="05050102010706020507" pitchFamily="18" charset="2"/>
              </a:rPr>
              <a:t>Q = </a:t>
            </a:r>
            <a:r>
              <a:rPr lang="en-US" altLang="zh-TW" sz="1400" dirty="0">
                <a:solidFill>
                  <a:schemeClr val="accent2"/>
                </a:solidFill>
                <a:latin typeface="Tahoma" panose="020B0604030504040204" pitchFamily="34" charset="0"/>
              </a:rPr>
              <a:t> retrieval 0, database 1, architecture 0, computer 0, text 1, management 0, information 1 </a:t>
            </a:r>
            <a:r>
              <a:rPr lang="en-US" altLang="zh-TW" sz="1400" dirty="0">
                <a:solidFill>
                  <a:schemeClr val="accent2"/>
                </a:solidFill>
                <a:latin typeface="Tahoma" panose="020B0604030504040204" pitchFamily="34" charset="0"/>
                <a:sym typeface="Symbol" panose="05050102010706020507" pitchFamily="18" charset="2"/>
              </a:rPr>
              <a:t></a:t>
            </a:r>
            <a:endParaRPr lang="en-US" sz="1400" dirty="0">
              <a:solidFill>
                <a:schemeClr val="accent2"/>
              </a:solidFill>
              <a:latin typeface="Tahoma" panose="020B0604030504040204" pitchFamily="34" charset="0"/>
            </a:endParaRPr>
          </a:p>
        </p:txBody>
      </p:sp>
      <p:grpSp>
        <p:nvGrpSpPr>
          <p:cNvPr id="36" name="Group 35">
            <a:extLst>
              <a:ext uri="{FF2B5EF4-FFF2-40B4-BE49-F238E27FC236}">
                <a16:creationId xmlns:a16="http://schemas.microsoft.com/office/drawing/2014/main" id="{AA564138-2D8E-49C8-A7A3-EE8DD9A0E8CB}"/>
              </a:ext>
            </a:extLst>
          </p:cNvPr>
          <p:cNvGrpSpPr/>
          <p:nvPr/>
        </p:nvGrpSpPr>
        <p:grpSpPr>
          <a:xfrm>
            <a:off x="1983407" y="5062405"/>
            <a:ext cx="3764131" cy="238125"/>
            <a:chOff x="2398912" y="2337862"/>
            <a:chExt cx="3764131" cy="238125"/>
          </a:xfrm>
        </p:grpSpPr>
        <p:sp>
          <p:nvSpPr>
            <p:cNvPr id="38" name="Rectangle 15">
              <a:extLst>
                <a:ext uri="{FF2B5EF4-FFF2-40B4-BE49-F238E27FC236}">
                  <a16:creationId xmlns:a16="http://schemas.microsoft.com/office/drawing/2014/main" id="{465BD9D2-B177-4491-A339-324AF5BAE94B}"/>
                </a:ext>
              </a:extLst>
            </p:cNvPr>
            <p:cNvSpPr>
              <a:spLocks noChangeArrowheads="1"/>
            </p:cNvSpPr>
            <p:nvPr/>
          </p:nvSpPr>
          <p:spPr bwMode="auto">
            <a:xfrm>
              <a:off x="5665894" y="2337862"/>
              <a:ext cx="497149" cy="2381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37" name="Rectangle 17">
              <a:extLst>
                <a:ext uri="{FF2B5EF4-FFF2-40B4-BE49-F238E27FC236}">
                  <a16:creationId xmlns:a16="http://schemas.microsoft.com/office/drawing/2014/main" id="{A07C708C-D2FC-4C25-80C8-1602C0B1EC73}"/>
                </a:ext>
              </a:extLst>
            </p:cNvPr>
            <p:cNvSpPr>
              <a:spLocks noChangeArrowheads="1"/>
            </p:cNvSpPr>
            <p:nvPr/>
          </p:nvSpPr>
          <p:spPr bwMode="auto">
            <a:xfrm>
              <a:off x="2398912" y="2337862"/>
              <a:ext cx="887767" cy="2381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dirty="0">
                <a:latin typeface="Times New Roman" panose="02020603050405020304" pitchFamily="18" charset="0"/>
              </a:endParaRPr>
            </a:p>
          </p:txBody>
        </p:sp>
      </p:grpSp>
      <p:sp>
        <p:nvSpPr>
          <p:cNvPr id="29" name="Rectangle 28">
            <a:extLst>
              <a:ext uri="{FF2B5EF4-FFF2-40B4-BE49-F238E27FC236}">
                <a16:creationId xmlns:a16="http://schemas.microsoft.com/office/drawing/2014/main" id="{782AF4F0-F2FD-4283-93A7-B6BE1E058FDC}"/>
              </a:ext>
            </a:extLst>
          </p:cNvPr>
          <p:cNvSpPr/>
          <p:nvPr/>
        </p:nvSpPr>
        <p:spPr>
          <a:xfrm>
            <a:off x="327722" y="5027580"/>
            <a:ext cx="8373841" cy="307777"/>
          </a:xfrm>
          <a:prstGeom prst="rect">
            <a:avLst/>
          </a:prstGeom>
        </p:spPr>
        <p:txBody>
          <a:bodyPr wrap="square">
            <a:spAutoFit/>
          </a:bodyPr>
          <a:lstStyle/>
          <a:p>
            <a:r>
              <a:rPr lang="en-US" altLang="zh-TW" sz="1400" dirty="0">
                <a:solidFill>
                  <a:schemeClr val="accent2"/>
                </a:solidFill>
                <a:latin typeface="Tahoma" panose="020B0604030504040204" pitchFamily="34" charset="0"/>
                <a:sym typeface="Symbol" panose="05050102010706020507" pitchFamily="18" charset="2"/>
              </a:rPr>
              <a:t>Q’ = </a:t>
            </a:r>
            <a:r>
              <a:rPr lang="en-US" altLang="zh-TW" sz="1400" dirty="0">
                <a:solidFill>
                  <a:schemeClr val="accent2"/>
                </a:solidFill>
                <a:latin typeface="Tahoma" panose="020B0604030504040204" pitchFamily="34" charset="0"/>
              </a:rPr>
              <a:t> retrieval 0.8, database 1, architecture 0.8, computer 0, text 1, management 0.8, information 0 </a:t>
            </a:r>
            <a:r>
              <a:rPr lang="en-US" altLang="zh-TW" sz="1400" dirty="0">
                <a:solidFill>
                  <a:schemeClr val="accent2"/>
                </a:solidFill>
                <a:latin typeface="Tahoma" panose="020B0604030504040204" pitchFamily="34" charset="0"/>
                <a:sym typeface="Symbol" panose="05050102010706020507" pitchFamily="18" charset="2"/>
              </a:rPr>
              <a:t></a:t>
            </a:r>
            <a:endParaRPr lang="en-US" sz="1400" dirty="0">
              <a:solidFill>
                <a:schemeClr val="accent2"/>
              </a:solidFill>
              <a:latin typeface="Tahoma" panose="020B0604030504040204" pitchFamily="34" charset="0"/>
            </a:endParaRPr>
          </a:p>
        </p:txBody>
      </p:sp>
      <p:sp>
        <p:nvSpPr>
          <p:cNvPr id="55" name="TextBox 54">
            <a:extLst>
              <a:ext uri="{FF2B5EF4-FFF2-40B4-BE49-F238E27FC236}">
                <a16:creationId xmlns:a16="http://schemas.microsoft.com/office/drawing/2014/main" id="{D214F80A-EDC3-423E-B189-E3ABE8BA17B9}"/>
              </a:ext>
            </a:extLst>
          </p:cNvPr>
          <p:cNvSpPr txBox="1"/>
          <p:nvPr/>
        </p:nvSpPr>
        <p:spPr>
          <a:xfrm>
            <a:off x="327722" y="5517737"/>
            <a:ext cx="8279890" cy="584775"/>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solidFill>
                  <a:schemeClr val="accent2"/>
                </a:solidFill>
                <a:latin typeface="+mn-lt"/>
              </a:rPr>
              <a:t>Query term weights in revised query can be set differently; here, added query terms are given lower weights than original query terms</a:t>
            </a:r>
            <a:endParaRPr lang="en-US" sz="16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par>
                          <p:cTn id="22" fill="hold">
                            <p:stCondLst>
                              <p:cond delay="500"/>
                            </p:stCondLst>
                            <p:childTnLst>
                              <p:par>
                                <p:cTn id="23" presetID="16" presetClass="entr" presetSubtype="21"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49520"/>
                                        </p:tgtEl>
                                        <p:attrNameLst>
                                          <p:attrName>style.visibility</p:attrName>
                                        </p:attrNameLst>
                                      </p:cBhvr>
                                      <p:to>
                                        <p:strVal val="visible"/>
                                      </p:to>
                                    </p:set>
                                    <p:animEffect transition="in" filter="fade">
                                      <p:cBhvr>
                                        <p:cTn id="39" dur="500"/>
                                        <p:tgtEl>
                                          <p:spTgt spid="1495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2" grpId="0" animBg="1"/>
      <p:bldP spid="1495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509E1859-B206-4469-B83C-D45597E8F42D}"/>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F4F4F96-57DC-4241-930B-F4F88450891B}" type="slidenum">
              <a:rPr lang="en-US" altLang="zh-TW" sz="1400" smtClean="0">
                <a:solidFill>
                  <a:schemeClr val="accent2"/>
                </a:solidFill>
                <a:latin typeface="Times New Roman" panose="02020603050405020304" pitchFamily="18" charset="0"/>
              </a:rPr>
              <a:pPr>
                <a:spcBef>
                  <a:spcPct val="0"/>
                </a:spcBef>
                <a:buFontTx/>
                <a:buNone/>
              </a:pPr>
              <a:t>13</a:t>
            </a:fld>
            <a:endParaRPr lang="en-US" altLang="zh-TW" sz="1400" b="0">
              <a:latin typeface="Times New Roman" panose="02020603050405020304" pitchFamily="18" charset="0"/>
            </a:endParaRPr>
          </a:p>
        </p:txBody>
      </p:sp>
      <p:sp>
        <p:nvSpPr>
          <p:cNvPr id="24586" name="Rectangle 2">
            <a:extLst>
              <a:ext uri="{FF2B5EF4-FFF2-40B4-BE49-F238E27FC236}">
                <a16:creationId xmlns:a16="http://schemas.microsoft.com/office/drawing/2014/main" id="{FEBA4E5A-0EC5-45A6-B9A9-702169E0DE4C}"/>
              </a:ext>
            </a:extLst>
          </p:cNvPr>
          <p:cNvSpPr txBox="1">
            <a:spLocks noChangeArrowheads="1"/>
          </p:cNvSpPr>
          <p:nvPr/>
        </p:nvSpPr>
        <p:spPr bwMode="auto">
          <a:xfrm>
            <a:off x="794921" y="856462"/>
            <a:ext cx="7696200" cy="5391937"/>
          </a:xfrm>
          <a:prstGeom prst="rect">
            <a:avLst/>
          </a:prstGeom>
          <a:noFill/>
          <a:ln>
            <a:noFill/>
          </a:ln>
          <a:extLst/>
        </p:spPr>
        <p:txBody>
          <a:bodyPr lIns="92075" tIns="46038" rIns="92075" bIns="46038"/>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40000"/>
              </a:spcBef>
            </a:pPr>
            <a:r>
              <a:rPr lang="en-US" altLang="zh-TW" dirty="0">
                <a:solidFill>
                  <a:schemeClr val="tx2"/>
                </a:solidFill>
              </a:rPr>
              <a:t>Compare to statistical models, Boolean expressions are difficult to modify</a:t>
            </a:r>
          </a:p>
          <a:p>
            <a:pPr eaLnBrk="1" hangingPunct="1">
              <a:spcBef>
                <a:spcPct val="40000"/>
              </a:spcBef>
            </a:pPr>
            <a:endParaRPr lang="en-US" altLang="zh-TW" dirty="0">
              <a:solidFill>
                <a:schemeClr val="tx2"/>
              </a:solidFill>
            </a:endParaRPr>
          </a:p>
          <a:p>
            <a:pPr eaLnBrk="1" hangingPunct="1">
              <a:spcBef>
                <a:spcPct val="40000"/>
              </a:spcBef>
            </a:pPr>
            <a:r>
              <a:rPr lang="en-US" altLang="zh-TW" dirty="0">
                <a:solidFill>
                  <a:schemeClr val="tx2"/>
                </a:solidFill>
              </a:rPr>
              <a:t>Suppose query Q</a:t>
            </a:r>
            <a:r>
              <a:rPr lang="en-US" altLang="zh-TW" baseline="-25000" dirty="0">
                <a:solidFill>
                  <a:schemeClr val="tx2"/>
                </a:solidFill>
              </a:rPr>
              <a:t>B</a:t>
            </a:r>
            <a:r>
              <a:rPr lang="en-US" altLang="zh-TW" dirty="0">
                <a:solidFill>
                  <a:schemeClr val="tx2"/>
                </a:solidFill>
              </a:rPr>
              <a:t> is: </a:t>
            </a:r>
          </a:p>
          <a:p>
            <a:pPr marL="0" indent="0" algn="ctr" eaLnBrk="1" hangingPunct="1">
              <a:spcBef>
                <a:spcPct val="40000"/>
              </a:spcBef>
              <a:buNone/>
            </a:pPr>
            <a:r>
              <a:rPr lang="en-US" altLang="zh-TW" dirty="0">
                <a:solidFill>
                  <a:schemeClr val="tx2"/>
                </a:solidFill>
              </a:rPr>
              <a:t>database AND text AND information</a:t>
            </a:r>
          </a:p>
          <a:p>
            <a:pPr eaLnBrk="1" hangingPunct="1">
              <a:spcBef>
                <a:spcPct val="40000"/>
              </a:spcBef>
            </a:pPr>
            <a:r>
              <a:rPr lang="en-US" altLang="zh-TW" dirty="0">
                <a:solidFill>
                  <a:schemeClr val="tx2"/>
                </a:solidFill>
                <a:sym typeface="Symbol" panose="05050102010706020507" pitchFamily="18" charset="2"/>
              </a:rPr>
              <a:t>How can you improve </a:t>
            </a:r>
            <a:r>
              <a:rPr lang="en-US" altLang="zh-TW" dirty="0">
                <a:solidFill>
                  <a:schemeClr val="tx2"/>
                </a:solidFill>
              </a:rPr>
              <a:t>Q</a:t>
            </a:r>
            <a:r>
              <a:rPr lang="en-US" altLang="zh-TW" baseline="-25000" dirty="0">
                <a:solidFill>
                  <a:schemeClr val="tx2"/>
                </a:solidFill>
              </a:rPr>
              <a:t>B</a:t>
            </a:r>
            <a:r>
              <a:rPr lang="en-US" altLang="zh-TW" dirty="0">
                <a:solidFill>
                  <a:schemeClr val="tx2"/>
                </a:solidFill>
                <a:sym typeface="Symbol" panose="05050102010706020507" pitchFamily="18" charset="2"/>
              </a:rPr>
              <a:t> based on the fact that D</a:t>
            </a:r>
            <a:r>
              <a:rPr lang="en-US" altLang="zh-TW" baseline="-25000" dirty="0">
                <a:solidFill>
                  <a:schemeClr val="tx2"/>
                </a:solidFill>
                <a:sym typeface="Symbol" panose="05050102010706020507" pitchFamily="18" charset="2"/>
              </a:rPr>
              <a:t>i</a:t>
            </a:r>
            <a:r>
              <a:rPr lang="en-US" altLang="zh-TW" dirty="0">
                <a:solidFill>
                  <a:schemeClr val="tx2"/>
                </a:solidFill>
                <a:sym typeface="Symbol" panose="05050102010706020507" pitchFamily="18" charset="2"/>
              </a:rPr>
              <a:t> is relevant?</a:t>
            </a:r>
          </a:p>
          <a:p>
            <a:pPr lvl="1" eaLnBrk="1" hangingPunct="1">
              <a:spcBef>
                <a:spcPct val="40000"/>
              </a:spcBef>
            </a:pPr>
            <a:r>
              <a:rPr lang="en-US" altLang="zh-TW" dirty="0">
                <a:solidFill>
                  <a:schemeClr val="tx2"/>
                </a:solidFill>
                <a:sym typeface="Symbol" panose="05050102010706020507" pitchFamily="18" charset="2"/>
              </a:rPr>
              <a:t>Database AND text AND architecture AND retrieval?</a:t>
            </a:r>
          </a:p>
          <a:p>
            <a:pPr lvl="1" eaLnBrk="1" hangingPunct="1">
              <a:spcBef>
                <a:spcPct val="40000"/>
              </a:spcBef>
            </a:pPr>
            <a:r>
              <a:rPr lang="en-US" altLang="zh-TW" dirty="0">
                <a:solidFill>
                  <a:schemeClr val="tx2"/>
                </a:solidFill>
                <a:sym typeface="Symbol" panose="05050102010706020507" pitchFamily="18" charset="2"/>
              </a:rPr>
              <a:t>Database AND text AND architecture AND retrieval AND NOT information?</a:t>
            </a:r>
          </a:p>
          <a:p>
            <a:pPr lvl="1" eaLnBrk="1" hangingPunct="1">
              <a:spcBef>
                <a:spcPct val="40000"/>
              </a:spcBef>
            </a:pPr>
            <a:r>
              <a:rPr lang="en-US" altLang="zh-TW" dirty="0">
                <a:solidFill>
                  <a:schemeClr val="tx2"/>
                </a:solidFill>
                <a:sym typeface="Symbol" panose="05050102010706020507" pitchFamily="18" charset="2"/>
              </a:rPr>
              <a:t>Database AND text AND (information OR architecture OR retrieval)?</a:t>
            </a:r>
          </a:p>
          <a:p>
            <a:pPr lvl="1" eaLnBrk="1" hangingPunct="1">
              <a:spcBef>
                <a:spcPct val="40000"/>
              </a:spcBef>
            </a:pPr>
            <a:r>
              <a:rPr lang="en-US" altLang="zh-TW" dirty="0">
                <a:solidFill>
                  <a:schemeClr val="tx2"/>
                </a:solidFill>
                <a:sym typeface="Symbol" panose="05050102010706020507" pitchFamily="18" charset="2"/>
              </a:rPr>
              <a:t>(Database AND architecture) OR (text AND retrieval)?</a:t>
            </a:r>
          </a:p>
          <a:p>
            <a:pPr lvl="1" eaLnBrk="1" hangingPunct="1">
              <a:spcBef>
                <a:spcPct val="40000"/>
              </a:spcBef>
            </a:pPr>
            <a:r>
              <a:rPr lang="en-US" altLang="zh-TW" dirty="0">
                <a:solidFill>
                  <a:schemeClr val="tx2"/>
                </a:solidFill>
                <a:sym typeface="Symbol" panose="05050102010706020507" pitchFamily="18" charset="2"/>
              </a:rPr>
              <a:t>… …</a:t>
            </a:r>
          </a:p>
          <a:p>
            <a:pPr eaLnBrk="1" hangingPunct="1">
              <a:spcBef>
                <a:spcPct val="40000"/>
              </a:spcBef>
            </a:pPr>
            <a:r>
              <a:rPr lang="en-US" altLang="zh-TW" dirty="0">
                <a:solidFill>
                  <a:schemeClr val="tx2"/>
                </a:solidFill>
                <a:sym typeface="Symbol" panose="05050102010706020507" pitchFamily="18" charset="2"/>
              </a:rPr>
              <a:t>Revised queries are more complex and more difficult to modify in further rounds</a:t>
            </a:r>
            <a:endParaRPr lang="en-US" altLang="zh-TW" dirty="0">
              <a:solidFill>
                <a:schemeClr val="accent2"/>
              </a:solidFill>
              <a:sym typeface="Symbol" panose="05050102010706020507" pitchFamily="18" charset="2"/>
            </a:endParaRPr>
          </a:p>
        </p:txBody>
      </p:sp>
    </p:spTree>
    <p:extLst>
      <p:ext uri="{BB962C8B-B14F-4D97-AF65-F5344CB8AC3E}">
        <p14:creationId xmlns:p14="http://schemas.microsoft.com/office/powerpoint/2010/main" val="28590022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69101593-352F-4A8D-864B-0CFF6DF73211}"/>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62926DF1-E392-41DF-9D2B-B827996B500E}" type="slidenum">
              <a:rPr lang="en-US" altLang="zh-TW" sz="1400" smtClean="0">
                <a:solidFill>
                  <a:schemeClr val="accent2"/>
                </a:solidFill>
                <a:latin typeface="Times New Roman" panose="02020603050405020304" pitchFamily="18" charset="0"/>
              </a:rPr>
              <a:pPr>
                <a:spcBef>
                  <a:spcPct val="0"/>
                </a:spcBef>
                <a:buFontTx/>
                <a:buNone/>
              </a:pPr>
              <a:t>14</a:t>
            </a:fld>
            <a:endParaRPr lang="en-US" altLang="zh-TW" sz="1400" b="0">
              <a:latin typeface="Times New Roman" panose="02020603050405020304" pitchFamily="18" charset="0"/>
            </a:endParaRPr>
          </a:p>
        </p:txBody>
      </p:sp>
      <p:sp>
        <p:nvSpPr>
          <p:cNvPr id="26627" name="Rectangle 3">
            <a:extLst>
              <a:ext uri="{FF2B5EF4-FFF2-40B4-BE49-F238E27FC236}">
                <a16:creationId xmlns:a16="http://schemas.microsoft.com/office/drawing/2014/main" id="{EFDEEC3B-3AF1-4EE6-8B5F-1F7B35BE167B}"/>
              </a:ext>
            </a:extLst>
          </p:cNvPr>
          <p:cNvSpPr>
            <a:spLocks noGrp="1" noChangeArrowheads="1"/>
          </p:cNvSpPr>
          <p:nvPr>
            <p:ph type="body" idx="1"/>
          </p:nvPr>
        </p:nvSpPr>
        <p:spPr>
          <a:xfrm>
            <a:off x="523875" y="1905000"/>
            <a:ext cx="8150225" cy="3581400"/>
          </a:xfrm>
          <a:noFill/>
        </p:spPr>
        <p:txBody>
          <a:bodyPr lIns="92075" tIns="46038" rIns="92075" bIns="46038"/>
          <a:lstStyle/>
          <a:p>
            <a:pPr eaLnBrk="1" hangingPunct="1">
              <a:lnSpc>
                <a:spcPct val="110000"/>
              </a:lnSpc>
            </a:pPr>
            <a:r>
              <a:rPr lang="en-US" altLang="zh-TW"/>
              <a:t>How to determine important words in a document?</a:t>
            </a:r>
          </a:p>
          <a:p>
            <a:pPr eaLnBrk="1" hangingPunct="1">
              <a:lnSpc>
                <a:spcPct val="110000"/>
              </a:lnSpc>
            </a:pPr>
            <a:r>
              <a:rPr lang="en-US" altLang="zh-TW"/>
              <a:t>How to determine the degree of importance of a word </a:t>
            </a:r>
            <a:r>
              <a:rPr lang="en-US" altLang="zh-TW" i="1">
                <a:solidFill>
                  <a:schemeClr val="accent2"/>
                </a:solidFill>
              </a:rPr>
              <a:t>within a document</a:t>
            </a:r>
            <a:r>
              <a:rPr lang="en-US" altLang="zh-TW"/>
              <a:t> and </a:t>
            </a:r>
            <a:r>
              <a:rPr lang="en-US" altLang="zh-TW" i="1">
                <a:solidFill>
                  <a:schemeClr val="accent2"/>
                </a:solidFill>
              </a:rPr>
              <a:t>within the entire collection</a:t>
            </a:r>
            <a:r>
              <a:rPr lang="en-US" altLang="zh-TW"/>
              <a:t>?</a:t>
            </a:r>
          </a:p>
          <a:p>
            <a:pPr eaLnBrk="1" hangingPunct="1">
              <a:lnSpc>
                <a:spcPct val="110000"/>
              </a:lnSpc>
            </a:pPr>
            <a:r>
              <a:rPr lang="en-US" altLang="zh-TW"/>
              <a:t>How to determine the degree of similarity between a document and the query?</a:t>
            </a:r>
          </a:p>
          <a:p>
            <a:pPr eaLnBrk="1" hangingPunct="1">
              <a:lnSpc>
                <a:spcPct val="110000"/>
              </a:lnSpc>
            </a:pPr>
            <a:r>
              <a:rPr lang="en-US" altLang="zh-TW"/>
              <a:t>In the case of WWW, what is a collection and what are the effects of links, document structures, and other format information (bold, etc)?</a:t>
            </a:r>
          </a:p>
        </p:txBody>
      </p:sp>
      <p:sp>
        <p:nvSpPr>
          <p:cNvPr id="26628" name="Rectangle 4">
            <a:extLst>
              <a:ext uri="{FF2B5EF4-FFF2-40B4-BE49-F238E27FC236}">
                <a16:creationId xmlns:a16="http://schemas.microsoft.com/office/drawing/2014/main" id="{648E700D-8471-441A-8499-0CD0303989F7}"/>
              </a:ext>
            </a:extLst>
          </p:cNvPr>
          <p:cNvSpPr>
            <a:spLocks noChangeArrowheads="1"/>
          </p:cNvSpPr>
          <p:nvPr/>
        </p:nvSpPr>
        <p:spPr bwMode="auto">
          <a:xfrm>
            <a:off x="685800" y="5334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Problems to Solve in Statistical Models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393507AD-BDAB-4E46-948B-4A71B030E825}"/>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610AEAA0-699E-4301-ADFF-C4A7680C3C71}" type="slidenum">
              <a:rPr lang="en-US" altLang="zh-TW" sz="1400" smtClean="0">
                <a:solidFill>
                  <a:schemeClr val="accent2"/>
                </a:solidFill>
                <a:latin typeface="Times New Roman" panose="02020603050405020304" pitchFamily="18" charset="0"/>
              </a:rPr>
              <a:pPr>
                <a:spcBef>
                  <a:spcPct val="0"/>
                </a:spcBef>
                <a:buFontTx/>
                <a:buNone/>
              </a:pPr>
              <a:t>15</a:t>
            </a:fld>
            <a:endParaRPr lang="en-US" altLang="zh-TW" sz="1400" b="0">
              <a:latin typeface="Times New Roman" panose="02020603050405020304" pitchFamily="18" charset="0"/>
            </a:endParaRPr>
          </a:p>
        </p:txBody>
      </p:sp>
      <p:sp>
        <p:nvSpPr>
          <p:cNvPr id="28675" name="Rectangle 3">
            <a:extLst>
              <a:ext uri="{FF2B5EF4-FFF2-40B4-BE49-F238E27FC236}">
                <a16:creationId xmlns:a16="http://schemas.microsoft.com/office/drawing/2014/main" id="{4D87C8E6-2BAB-41DB-95BA-3FA66DD97C6C}"/>
              </a:ext>
            </a:extLst>
          </p:cNvPr>
          <p:cNvSpPr>
            <a:spLocks noChangeArrowheads="1"/>
          </p:cNvSpPr>
          <p:nvPr/>
        </p:nvSpPr>
        <p:spPr bwMode="auto">
          <a:xfrm>
            <a:off x="731838" y="2225675"/>
            <a:ext cx="7772400" cy="2535238"/>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How to determine important words </a:t>
            </a:r>
            <a:br>
              <a:rPr lang="en-US" altLang="zh-TW" sz="2800">
                <a:solidFill>
                  <a:schemeClr val="tx2"/>
                </a:solidFill>
              </a:rPr>
            </a:br>
            <a:r>
              <a:rPr lang="en-US" altLang="zh-TW" sz="2800">
                <a:solidFill>
                  <a:schemeClr val="tx2"/>
                </a:solidFill>
              </a:rPr>
              <a:t>in a document? </a:t>
            </a:r>
            <a:br>
              <a:rPr lang="en-US" altLang="zh-TW" sz="2800">
                <a:solidFill>
                  <a:schemeClr val="tx2"/>
                </a:solidFill>
              </a:rPr>
            </a:br>
            <a:r>
              <a:rPr lang="en-US" altLang="zh-TW">
                <a:solidFill>
                  <a:schemeClr val="tx2"/>
                </a:solidFill>
              </a:rPr>
              <a:t>Intra-document importance of a word: Local weight</a:t>
            </a:r>
            <a:br>
              <a:rPr lang="en-US" altLang="zh-TW">
                <a:solidFill>
                  <a:schemeClr val="tx2"/>
                </a:solidFill>
              </a:rPr>
            </a:br>
            <a:r>
              <a:rPr lang="en-US" altLang="zh-TW">
                <a:solidFill>
                  <a:schemeClr val="tx2"/>
                </a:solidFill>
              </a:rPr>
              <a:t>Inter-document importance of a word: Global weight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A7A74F1D-1919-4C42-927F-1C617E997B3F}"/>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569BE86-3BB7-4C03-A48C-15E0CF0CA17E}" type="slidenum">
              <a:rPr lang="en-US" altLang="zh-TW" sz="1400" smtClean="0">
                <a:solidFill>
                  <a:schemeClr val="accent2"/>
                </a:solidFill>
                <a:latin typeface="Times New Roman" panose="02020603050405020304" pitchFamily="18" charset="0"/>
              </a:rPr>
              <a:pPr>
                <a:spcBef>
                  <a:spcPct val="0"/>
                </a:spcBef>
                <a:buFontTx/>
                <a:buNone/>
              </a:pPr>
              <a:t>16</a:t>
            </a:fld>
            <a:endParaRPr lang="en-US" altLang="zh-TW" sz="1400" b="0">
              <a:latin typeface="Times New Roman" panose="02020603050405020304" pitchFamily="18" charset="0"/>
            </a:endParaRPr>
          </a:p>
        </p:txBody>
      </p:sp>
      <p:sp>
        <p:nvSpPr>
          <p:cNvPr id="30723" name="Rectangle 2">
            <a:extLst>
              <a:ext uri="{FF2B5EF4-FFF2-40B4-BE49-F238E27FC236}">
                <a16:creationId xmlns:a16="http://schemas.microsoft.com/office/drawing/2014/main" id="{C777E61C-2F09-49F0-B73D-201A83C460F2}"/>
              </a:ext>
            </a:extLst>
          </p:cNvPr>
          <p:cNvSpPr>
            <a:spLocks noGrp="1" noChangeArrowheads="1"/>
          </p:cNvSpPr>
          <p:nvPr>
            <p:ph type="title"/>
          </p:nvPr>
        </p:nvSpPr>
        <p:spPr/>
        <p:txBody>
          <a:bodyPr/>
          <a:lstStyle/>
          <a:p>
            <a:pPr eaLnBrk="1" hangingPunct="1"/>
            <a:r>
              <a:rPr lang="en-US" altLang="zh-TW"/>
              <a:t>Document and Term Weights</a:t>
            </a:r>
            <a:endParaRPr lang="en-US" altLang="zh-TW">
              <a:latin typeface="Courier New" panose="02070309020205020404" pitchFamily="49" charset="0"/>
            </a:endParaRPr>
          </a:p>
        </p:txBody>
      </p:sp>
      <p:sp>
        <p:nvSpPr>
          <p:cNvPr id="30724" name="Rectangle 3">
            <a:extLst>
              <a:ext uri="{FF2B5EF4-FFF2-40B4-BE49-F238E27FC236}">
                <a16:creationId xmlns:a16="http://schemas.microsoft.com/office/drawing/2014/main" id="{BB6CED4A-8ACA-41AC-BE63-1FD5204C84F4}"/>
              </a:ext>
            </a:extLst>
          </p:cNvPr>
          <p:cNvSpPr>
            <a:spLocks noGrp="1" noChangeArrowheads="1"/>
          </p:cNvSpPr>
          <p:nvPr>
            <p:ph type="body" idx="1"/>
          </p:nvPr>
        </p:nvSpPr>
        <p:spPr>
          <a:xfrm>
            <a:off x="504825" y="1447800"/>
            <a:ext cx="8239125" cy="4572000"/>
          </a:xfrm>
        </p:spPr>
        <p:txBody>
          <a:bodyPr/>
          <a:lstStyle/>
          <a:p>
            <a:pPr eaLnBrk="1" hangingPunct="1"/>
            <a:r>
              <a:rPr lang="en-US" altLang="zh-TW"/>
              <a:t>Document term weights are calculated using frequencies in documents (tf) and in collection (idf)</a:t>
            </a:r>
          </a:p>
          <a:p>
            <a:pPr eaLnBrk="1" hangingPunct="1">
              <a:buFontTx/>
              <a:buNone/>
            </a:pPr>
            <a:r>
              <a:rPr lang="en-US" altLang="zh-TW"/>
              <a:t>		</a:t>
            </a:r>
            <a:r>
              <a:rPr lang="en-US" altLang="zh-TW" sz="1800"/>
              <a:t>tf</a:t>
            </a:r>
            <a:r>
              <a:rPr lang="en-US" altLang="zh-TW" sz="1800" baseline="-25000"/>
              <a:t>ij </a:t>
            </a:r>
            <a:r>
              <a:rPr lang="en-US" altLang="zh-TW" sz="1800"/>
              <a:t>= frequency of term j in document i </a:t>
            </a:r>
          </a:p>
          <a:p>
            <a:pPr eaLnBrk="1" hangingPunct="1">
              <a:buFontTx/>
              <a:buNone/>
            </a:pPr>
            <a:r>
              <a:rPr lang="en-US" altLang="zh-TW" sz="1800"/>
              <a:t>		df</a:t>
            </a:r>
            <a:r>
              <a:rPr lang="en-US" altLang="zh-TW" sz="1800" baseline="-25000"/>
              <a:t>j</a:t>
            </a:r>
            <a:r>
              <a:rPr lang="en-US" altLang="zh-TW" sz="1800"/>
              <a:t> = document frequency of term j </a:t>
            </a:r>
          </a:p>
          <a:p>
            <a:pPr eaLnBrk="1" hangingPunct="1">
              <a:buFontTx/>
              <a:buNone/>
            </a:pPr>
            <a:r>
              <a:rPr lang="en-US" altLang="zh-TW" sz="1800"/>
              <a:t>        	     = number of documents containing term j </a:t>
            </a:r>
          </a:p>
          <a:p>
            <a:pPr eaLnBrk="1" hangingPunct="1">
              <a:buFontTx/>
              <a:buNone/>
            </a:pPr>
            <a:r>
              <a:rPr lang="en-US" altLang="zh-TW" sz="1800"/>
              <a:t>		idf</a:t>
            </a:r>
            <a:r>
              <a:rPr lang="en-US" altLang="zh-TW" sz="1800" baseline="-25000"/>
              <a:t>j</a:t>
            </a:r>
            <a:r>
              <a:rPr lang="en-US" altLang="zh-TW" sz="1800"/>
              <a:t> = inverse document frequency of term j </a:t>
            </a:r>
          </a:p>
          <a:p>
            <a:pPr eaLnBrk="1" hangingPunct="1">
              <a:buFontTx/>
              <a:buNone/>
            </a:pPr>
            <a:r>
              <a:rPr lang="en-US" altLang="zh-TW" sz="1800"/>
              <a:t>               = log</a:t>
            </a:r>
            <a:r>
              <a:rPr lang="en-US" altLang="zh-TW" sz="1800" baseline="-25000"/>
              <a:t>2</a:t>
            </a:r>
            <a:r>
              <a:rPr lang="en-US" altLang="zh-TW" sz="1800"/>
              <a:t> (N/ df</a:t>
            </a:r>
            <a:r>
              <a:rPr lang="en-US" altLang="zh-TW" sz="1800" baseline="-25000"/>
              <a:t> j</a:t>
            </a:r>
            <a:r>
              <a:rPr lang="en-US" altLang="zh-TW" sz="1800"/>
              <a:t>)  (N: number of documents in collection)</a:t>
            </a:r>
            <a:endParaRPr lang="en-US" altLang="zh-TW"/>
          </a:p>
          <a:p>
            <a:pPr eaLnBrk="1" hangingPunct="1"/>
            <a:endParaRPr lang="en-US" altLang="zh-TW"/>
          </a:p>
          <a:p>
            <a:pPr eaLnBrk="1" hangingPunct="1"/>
            <a:r>
              <a:rPr lang="en-US" altLang="zh-TW"/>
              <a:t>Inverse document frequency -- an indication of a term’s ability as a document discriminator.</a:t>
            </a:r>
          </a:p>
          <a:p>
            <a:pPr eaLnBrk="1" hangingPunct="1"/>
            <a:r>
              <a:rPr lang="en-US" altLang="zh-TW" sz="1800"/>
              <a:t>df</a:t>
            </a:r>
            <a:r>
              <a:rPr lang="en-US" altLang="zh-TW" sz="1800" baseline="-25000"/>
              <a:t>j </a:t>
            </a:r>
            <a:r>
              <a:rPr lang="en-US" altLang="zh-TW" sz="1800"/>
              <a:t>/ N probability that a random document contains term j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C9E30A51-6DE4-4852-B060-E7E4ED99769C}"/>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432461FD-416E-438E-B8B2-EADB147FF1E1}" type="slidenum">
              <a:rPr lang="en-US" altLang="zh-TW" sz="1400" smtClean="0">
                <a:solidFill>
                  <a:schemeClr val="accent2"/>
                </a:solidFill>
                <a:latin typeface="Times New Roman" panose="02020603050405020304" pitchFamily="18" charset="0"/>
              </a:rPr>
              <a:pPr>
                <a:spcBef>
                  <a:spcPct val="0"/>
                </a:spcBef>
                <a:buFontTx/>
                <a:buNone/>
              </a:pPr>
              <a:t>17</a:t>
            </a:fld>
            <a:endParaRPr lang="en-US" altLang="zh-TW" sz="1400" b="0">
              <a:latin typeface="Times New Roman" panose="02020603050405020304" pitchFamily="18" charset="0"/>
            </a:endParaRPr>
          </a:p>
        </p:txBody>
      </p:sp>
      <p:sp>
        <p:nvSpPr>
          <p:cNvPr id="32771" name="Rectangle 2">
            <a:extLst>
              <a:ext uri="{FF2B5EF4-FFF2-40B4-BE49-F238E27FC236}">
                <a16:creationId xmlns:a16="http://schemas.microsoft.com/office/drawing/2014/main" id="{876A2133-BC04-40A7-892D-7F471FA9F810}"/>
              </a:ext>
            </a:extLst>
          </p:cNvPr>
          <p:cNvSpPr>
            <a:spLocks noGrp="1" noChangeArrowheads="1"/>
          </p:cNvSpPr>
          <p:nvPr>
            <p:ph type="title"/>
          </p:nvPr>
        </p:nvSpPr>
        <p:spPr/>
        <p:txBody>
          <a:bodyPr/>
          <a:lstStyle/>
          <a:p>
            <a:pPr eaLnBrk="1" hangingPunct="1"/>
            <a:r>
              <a:rPr lang="en-US" altLang="zh-TW"/>
              <a:t>Term Weight</a:t>
            </a:r>
          </a:p>
        </p:txBody>
      </p:sp>
      <p:sp>
        <p:nvSpPr>
          <p:cNvPr id="32772" name="Rectangle 3">
            <a:extLst>
              <a:ext uri="{FF2B5EF4-FFF2-40B4-BE49-F238E27FC236}">
                <a16:creationId xmlns:a16="http://schemas.microsoft.com/office/drawing/2014/main" id="{E67329D5-0BC1-4D9C-8FAA-A4E01B66D060}"/>
              </a:ext>
            </a:extLst>
          </p:cNvPr>
          <p:cNvSpPr>
            <a:spLocks noGrp="1" noChangeArrowheads="1"/>
          </p:cNvSpPr>
          <p:nvPr>
            <p:ph type="body" idx="1"/>
          </p:nvPr>
        </p:nvSpPr>
        <p:spPr>
          <a:xfrm>
            <a:off x="685800" y="1295400"/>
            <a:ext cx="7772400" cy="4800600"/>
          </a:xfrm>
        </p:spPr>
        <p:txBody>
          <a:bodyPr/>
          <a:lstStyle/>
          <a:p>
            <a:pPr eaLnBrk="1" hangingPunct="1"/>
            <a:r>
              <a:rPr lang="en-US" altLang="zh-TW"/>
              <a:t>A typical combined term importance indicator</a:t>
            </a:r>
          </a:p>
          <a:p>
            <a:pPr algn="ctr" eaLnBrk="1" hangingPunct="1">
              <a:buFontTx/>
              <a:buNone/>
            </a:pPr>
            <a:r>
              <a:rPr lang="en-US" altLang="zh-TW"/>
              <a:t>w</a:t>
            </a:r>
            <a:r>
              <a:rPr lang="en-US" altLang="zh-TW" baseline="-25000"/>
              <a:t>ij</a:t>
            </a:r>
            <a:r>
              <a:rPr lang="en-US" altLang="zh-TW"/>
              <a:t> = tf</a:t>
            </a:r>
            <a:r>
              <a:rPr lang="en-US" altLang="zh-TW" baseline="-25000"/>
              <a:t>ij</a:t>
            </a:r>
            <a:r>
              <a:rPr lang="en-US" altLang="zh-TW">
                <a:sym typeface="Symbol" panose="05050102010706020507" pitchFamily="18" charset="2"/>
              </a:rPr>
              <a:t></a:t>
            </a:r>
            <a:r>
              <a:rPr lang="en-US" altLang="zh-TW"/>
              <a:t>  idf</a:t>
            </a:r>
            <a:r>
              <a:rPr lang="en-US" altLang="zh-TW" baseline="-25000"/>
              <a:t>j </a:t>
            </a:r>
            <a:r>
              <a:rPr lang="en-US" altLang="zh-TW"/>
              <a:t>= tf</a:t>
            </a:r>
            <a:r>
              <a:rPr lang="en-US" altLang="zh-TW" baseline="-25000"/>
              <a:t>ij</a:t>
            </a:r>
            <a:r>
              <a:rPr lang="en-US" altLang="zh-TW">
                <a:sym typeface="Symbol" panose="05050102010706020507" pitchFamily="18" charset="2"/>
              </a:rPr>
              <a:t></a:t>
            </a:r>
            <a:r>
              <a:rPr lang="en-US" altLang="zh-TW"/>
              <a:t>   </a:t>
            </a:r>
            <a:r>
              <a:rPr lang="en-US" altLang="zh-TW" sz="1800"/>
              <a:t>log</a:t>
            </a:r>
            <a:r>
              <a:rPr lang="en-US" altLang="zh-TW" sz="1800" baseline="-25000"/>
              <a:t>2</a:t>
            </a:r>
            <a:r>
              <a:rPr lang="en-US" altLang="zh-TW" sz="1800"/>
              <a:t> (N/ df</a:t>
            </a:r>
            <a:r>
              <a:rPr lang="en-US" altLang="zh-TW" sz="1800" baseline="-25000"/>
              <a:t> j</a:t>
            </a:r>
            <a:r>
              <a:rPr lang="en-US" altLang="zh-TW" sz="1800"/>
              <a:t>)</a:t>
            </a:r>
            <a:br>
              <a:rPr lang="en-US" altLang="zh-TW" sz="1800"/>
            </a:br>
            <a:r>
              <a:rPr lang="en-US" altLang="zh-TW" sz="1800"/>
              <a:t> </a:t>
            </a:r>
            <a:endParaRPr lang="en-US" altLang="zh-TW"/>
          </a:p>
          <a:p>
            <a:pPr eaLnBrk="1" hangingPunct="1"/>
            <a:r>
              <a:rPr lang="en-US" altLang="zh-TW"/>
              <a:t>A term occurs frequently in the document but rarely in the remaining of the collection has a high weight</a:t>
            </a:r>
            <a:br>
              <a:rPr lang="en-US" altLang="zh-TW"/>
            </a:br>
            <a:endParaRPr lang="en-US" altLang="zh-TW"/>
          </a:p>
          <a:p>
            <a:pPr eaLnBrk="1" hangingPunct="1"/>
            <a:r>
              <a:rPr lang="en-US" altLang="zh-TW"/>
              <a:t>tf</a:t>
            </a:r>
            <a:r>
              <a:rPr lang="en-US" altLang="zh-TW" baseline="-25000"/>
              <a:t>ij</a:t>
            </a:r>
            <a:r>
              <a:rPr lang="en-US" altLang="zh-TW">
                <a:sym typeface="Symbol" panose="05050102010706020507" pitchFamily="18" charset="2"/>
              </a:rPr>
              <a:t></a:t>
            </a:r>
            <a:r>
              <a:rPr lang="en-US" altLang="zh-TW"/>
              <a:t>  idf</a:t>
            </a:r>
            <a:r>
              <a:rPr lang="en-US" altLang="zh-TW" baseline="-25000"/>
              <a:t>j  </a:t>
            </a:r>
            <a:r>
              <a:rPr lang="en-US" altLang="zh-TW"/>
              <a:t>gives a weight that is directly proportional to the number of occurrences of a term in a document</a:t>
            </a:r>
            <a:br>
              <a:rPr lang="en-US" altLang="zh-TW"/>
            </a:br>
            <a:endParaRPr lang="en-US" altLang="zh-TW"/>
          </a:p>
          <a:p>
            <a:pPr eaLnBrk="1" hangingPunct="1"/>
            <a:r>
              <a:rPr lang="en-US" altLang="zh-TW"/>
              <a:t>Another example using normalized  term frequency:</a:t>
            </a:r>
          </a:p>
          <a:p>
            <a:pPr algn="ctr" eaLnBrk="1" hangingPunct="1">
              <a:buFontTx/>
              <a:buNone/>
            </a:pPr>
            <a:r>
              <a:rPr lang="en-US" altLang="zh-TW"/>
              <a:t>w</a:t>
            </a:r>
            <a:r>
              <a:rPr lang="en-US" altLang="zh-TW" baseline="-25000"/>
              <a:t>ij</a:t>
            </a:r>
            <a:r>
              <a:rPr lang="en-US" altLang="zh-TW"/>
              <a:t> = (tf</a:t>
            </a:r>
            <a:r>
              <a:rPr lang="en-US" altLang="zh-TW" baseline="-25000"/>
              <a:t>ij </a:t>
            </a:r>
            <a:r>
              <a:rPr lang="en-US" altLang="zh-TW">
                <a:sym typeface="Symbol" panose="05050102010706020507" pitchFamily="18" charset="2"/>
              </a:rPr>
              <a:t>/max</a:t>
            </a:r>
            <a:r>
              <a:rPr lang="en-US" altLang="zh-TW" baseline="-25000">
                <a:sym typeface="Symbol" panose="05050102010706020507" pitchFamily="18" charset="2"/>
              </a:rPr>
              <a:t>l</a:t>
            </a:r>
            <a:r>
              <a:rPr lang="en-US" altLang="zh-TW">
                <a:sym typeface="Symbol" panose="05050102010706020507" pitchFamily="18" charset="2"/>
              </a:rPr>
              <a:t>{tf</a:t>
            </a:r>
            <a:r>
              <a:rPr lang="en-US" altLang="zh-TW" baseline="-25000"/>
              <a:t>lj</a:t>
            </a:r>
            <a:r>
              <a:rPr lang="en-US" altLang="zh-TW">
                <a:sym typeface="Symbol" panose="05050102010706020507" pitchFamily="18" charset="2"/>
              </a:rPr>
              <a:t>}) </a:t>
            </a:r>
            <a:r>
              <a:rPr lang="en-US" altLang="zh-TW"/>
              <a:t>  idf</a:t>
            </a:r>
            <a:r>
              <a:rPr lang="en-US" altLang="zh-TW" baseline="-25000"/>
              <a:t>j </a:t>
            </a:r>
            <a:r>
              <a:rPr lang="en-US" altLang="zh-TW"/>
              <a:t>= (tf</a:t>
            </a:r>
            <a:r>
              <a:rPr lang="en-US" altLang="zh-TW" baseline="-25000"/>
              <a:t>ij </a:t>
            </a:r>
            <a:r>
              <a:rPr lang="en-US" altLang="zh-TW">
                <a:sym typeface="Symbol" panose="05050102010706020507" pitchFamily="18" charset="2"/>
              </a:rPr>
              <a:t>/max</a:t>
            </a:r>
            <a:r>
              <a:rPr lang="en-US" altLang="zh-TW" baseline="-25000">
                <a:sym typeface="Symbol" panose="05050102010706020507" pitchFamily="18" charset="2"/>
              </a:rPr>
              <a:t>l</a:t>
            </a:r>
            <a:r>
              <a:rPr lang="en-US" altLang="zh-TW">
                <a:sym typeface="Symbol" panose="05050102010706020507" pitchFamily="18" charset="2"/>
              </a:rPr>
              <a:t> {tf</a:t>
            </a:r>
            <a:r>
              <a:rPr lang="en-US" altLang="zh-TW" baseline="-25000"/>
              <a:t>lj</a:t>
            </a:r>
            <a:r>
              <a:rPr lang="en-US" altLang="zh-TW">
                <a:sym typeface="Symbol" panose="05050102010706020507" pitchFamily="18" charset="2"/>
              </a:rPr>
              <a:t>}) </a:t>
            </a:r>
            <a:r>
              <a:rPr lang="en-US" altLang="zh-TW"/>
              <a:t>   </a:t>
            </a:r>
            <a:r>
              <a:rPr lang="en-US" altLang="zh-TW" sz="1800"/>
              <a:t>log</a:t>
            </a:r>
            <a:r>
              <a:rPr lang="en-US" altLang="zh-TW" sz="1800" baseline="-25000"/>
              <a:t>2</a:t>
            </a:r>
            <a:r>
              <a:rPr lang="en-US" altLang="zh-TW" sz="1800"/>
              <a:t> (N/ df</a:t>
            </a:r>
            <a:r>
              <a:rPr lang="en-US" altLang="zh-TW" sz="1800" baseline="-25000"/>
              <a:t> j</a:t>
            </a:r>
            <a:r>
              <a:rPr lang="en-US" altLang="zh-TW" sz="1800"/>
              <a:t>)</a:t>
            </a:r>
          </a:p>
          <a:p>
            <a:pPr lvl="1" eaLnBrk="1" hangingPunct="1">
              <a:buFontTx/>
              <a:buNone/>
            </a:pPr>
            <a:r>
              <a:rPr lang="en-US" altLang="zh-TW">
                <a:sym typeface="Symbol" panose="05050102010706020507" pitchFamily="18" charset="2"/>
              </a:rPr>
              <a:t>max</a:t>
            </a:r>
            <a:r>
              <a:rPr lang="en-US" altLang="zh-TW" baseline="-25000">
                <a:sym typeface="Symbol" panose="05050102010706020507" pitchFamily="18" charset="2"/>
              </a:rPr>
              <a:t>l</a:t>
            </a:r>
            <a:r>
              <a:rPr lang="en-US" altLang="zh-TW">
                <a:sym typeface="Symbol" panose="05050102010706020507" pitchFamily="18" charset="2"/>
              </a:rPr>
              <a:t>{tf</a:t>
            </a:r>
            <a:r>
              <a:rPr lang="en-US" altLang="zh-TW" baseline="-25000"/>
              <a:t>lj</a:t>
            </a:r>
            <a:r>
              <a:rPr lang="en-US" altLang="zh-TW">
                <a:sym typeface="Symbol" panose="05050102010706020507" pitchFamily="18" charset="2"/>
              </a:rPr>
              <a:t>} is the term frequency of the most frequent term in document j</a:t>
            </a:r>
            <a:endParaRPr lang="en-US" altLang="zh-TW"/>
          </a:p>
          <a:p>
            <a:pPr eaLnBrk="1" hangingPunct="1"/>
            <a:r>
              <a:rPr lang="en-US" altLang="zh-TW"/>
              <a:t>There are many other ways of determining term weights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a:extLst>
              <a:ext uri="{FF2B5EF4-FFF2-40B4-BE49-F238E27FC236}">
                <a16:creationId xmlns:a16="http://schemas.microsoft.com/office/drawing/2014/main" id="{285A5EEF-7186-4668-B533-52FAA3C8DAFC}"/>
              </a:ext>
            </a:extLst>
          </p:cNvPr>
          <p:cNvSpPr>
            <a:spLocks noGrp="1"/>
          </p:cNvSpPr>
          <p:nvPr>
            <p:ph type="ftr" sz="quarter" idx="10"/>
          </p:nvPr>
        </p:nvSpPr>
        <p:spPr>
          <a:xfrm>
            <a:off x="457200" y="5991225"/>
            <a:ext cx="8305800" cy="457200"/>
          </a:xfrm>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1A1E0775-1AC0-4C3B-BBD7-4CB29FECAE5A}" type="slidenum">
              <a:rPr lang="en-US" altLang="zh-TW" sz="1400" smtClean="0">
                <a:solidFill>
                  <a:schemeClr val="accent2"/>
                </a:solidFill>
                <a:latin typeface="Times New Roman" panose="02020603050405020304" pitchFamily="18" charset="0"/>
              </a:rPr>
              <a:pPr>
                <a:spcBef>
                  <a:spcPct val="0"/>
                </a:spcBef>
                <a:buFontTx/>
                <a:buNone/>
              </a:pPr>
              <a:t>18</a:t>
            </a:fld>
            <a:endParaRPr lang="en-US" altLang="zh-TW" sz="1400" b="0">
              <a:latin typeface="Times New Roman" panose="02020603050405020304" pitchFamily="18" charset="0"/>
            </a:endParaRPr>
          </a:p>
        </p:txBody>
      </p:sp>
      <p:sp>
        <p:nvSpPr>
          <p:cNvPr id="34819" name="Rectangle 2">
            <a:extLst>
              <a:ext uri="{FF2B5EF4-FFF2-40B4-BE49-F238E27FC236}">
                <a16:creationId xmlns:a16="http://schemas.microsoft.com/office/drawing/2014/main" id="{A2F642A6-7675-4369-9FDA-1EA70E0420F0}"/>
              </a:ext>
            </a:extLst>
          </p:cNvPr>
          <p:cNvSpPr>
            <a:spLocks noGrp="1" noChangeArrowheads="1"/>
          </p:cNvSpPr>
          <p:nvPr>
            <p:ph type="title"/>
          </p:nvPr>
        </p:nvSpPr>
        <p:spPr/>
        <p:txBody>
          <a:bodyPr/>
          <a:lstStyle/>
          <a:p>
            <a:pPr eaLnBrk="1" hangingPunct="1"/>
            <a:r>
              <a:rPr lang="en-US" altLang="zh-TW"/>
              <a:t>Improved Term Weights</a:t>
            </a:r>
          </a:p>
        </p:txBody>
      </p:sp>
      <p:sp>
        <p:nvSpPr>
          <p:cNvPr id="34820" name="Rectangle 3">
            <a:extLst>
              <a:ext uri="{FF2B5EF4-FFF2-40B4-BE49-F238E27FC236}">
                <a16:creationId xmlns:a16="http://schemas.microsoft.com/office/drawing/2014/main" id="{6C60CF9F-0BA8-4A7A-BAB0-014F12ED33E5}"/>
              </a:ext>
            </a:extLst>
          </p:cNvPr>
          <p:cNvSpPr>
            <a:spLocks noGrp="1" noChangeArrowheads="1"/>
          </p:cNvSpPr>
          <p:nvPr>
            <p:ph type="body" sz="half" idx="1"/>
          </p:nvPr>
        </p:nvSpPr>
        <p:spPr>
          <a:xfrm>
            <a:off x="466725" y="3038475"/>
            <a:ext cx="8467725" cy="2047875"/>
          </a:xfrm>
        </p:spPr>
        <p:txBody>
          <a:bodyPr/>
          <a:lstStyle/>
          <a:p>
            <a:pPr eaLnBrk="1" hangingPunct="1">
              <a:lnSpc>
                <a:spcPct val="120000"/>
              </a:lnSpc>
              <a:spcBef>
                <a:spcPts val="1200"/>
              </a:spcBef>
            </a:pPr>
            <a:r>
              <a:rPr lang="en-US" altLang="zh-TW" sz="2400"/>
              <a:t>The “modified tf” term ranges from near 0.5 to 1</a:t>
            </a:r>
          </a:p>
          <a:p>
            <a:pPr eaLnBrk="1" hangingPunct="1">
              <a:lnSpc>
                <a:spcPct val="120000"/>
              </a:lnSpc>
              <a:spcBef>
                <a:spcPts val="1200"/>
              </a:spcBef>
            </a:pPr>
            <a:r>
              <a:rPr lang="en-US" altLang="zh-TW" sz="2400"/>
              <a:t>The “modified idf” term  ranges from log(2) to log(N+1)</a:t>
            </a:r>
          </a:p>
          <a:p>
            <a:pPr lvl="1" eaLnBrk="1" hangingPunct="1">
              <a:lnSpc>
                <a:spcPct val="120000"/>
              </a:lnSpc>
              <a:spcBef>
                <a:spcPts val="1200"/>
              </a:spcBef>
            </a:pPr>
            <a:r>
              <a:rPr lang="en-US" altLang="zh-TW" sz="2000"/>
              <a:t>I.e., a term appearing in all documents still has a non-zero weight</a:t>
            </a:r>
          </a:p>
        </p:txBody>
      </p:sp>
      <p:graphicFrame>
        <p:nvGraphicFramePr>
          <p:cNvPr id="34821" name="Object 5">
            <a:extLst>
              <a:ext uri="{FF2B5EF4-FFF2-40B4-BE49-F238E27FC236}">
                <a16:creationId xmlns:a16="http://schemas.microsoft.com/office/drawing/2014/main" id="{0AE38444-526E-489B-8771-92DBD48E0AD9}"/>
              </a:ext>
            </a:extLst>
          </p:cNvPr>
          <p:cNvGraphicFramePr>
            <a:graphicFrameLocks noGrp="1" noChangeAspect="1"/>
          </p:cNvGraphicFramePr>
          <p:nvPr>
            <p:ph sz="quarter" idx="3"/>
          </p:nvPr>
        </p:nvGraphicFramePr>
        <p:xfrm>
          <a:off x="1843088" y="1722438"/>
          <a:ext cx="5416550" cy="1077912"/>
        </p:xfrm>
        <a:graphic>
          <a:graphicData uri="http://schemas.openxmlformats.org/presentationml/2006/ole">
            <mc:AlternateContent xmlns:mc="http://schemas.openxmlformats.org/markup-compatibility/2006">
              <mc:Choice xmlns:v="urn:schemas-microsoft-com:vml" Requires="v">
                <p:oleObj spid="_x0000_s34849" name="Equation" r:id="rId4" imgW="2552700" imgH="508000" progId="Equation.3">
                  <p:embed/>
                </p:oleObj>
              </mc:Choice>
              <mc:Fallback>
                <p:oleObj name="Equation" r:id="rId4" imgW="2552700" imgH="508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3088" y="1722438"/>
                        <a:ext cx="5416550" cy="1077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5">
            <a:extLst>
              <a:ext uri="{FF2B5EF4-FFF2-40B4-BE49-F238E27FC236}">
                <a16:creationId xmlns:a16="http://schemas.microsoft.com/office/drawing/2014/main" id="{B51B5D0D-91A8-46A1-B3D9-E534DA62EC15}"/>
              </a:ext>
            </a:extLst>
          </p:cNvPr>
          <p:cNvSpPr>
            <a:spLocks noGrp="1"/>
          </p:cNvSpPr>
          <p:nvPr>
            <p:ph type="ftr" sz="quarter" idx="10"/>
          </p:nvPr>
        </p:nvSpPr>
        <p:spPr>
          <a:xfrm>
            <a:off x="428625" y="6210300"/>
            <a:ext cx="8305800" cy="457200"/>
          </a:xfrm>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B37FBD68-2233-440C-91E5-0B88C5A1042E}" type="slidenum">
              <a:rPr lang="en-US" altLang="zh-TW" sz="1400" smtClean="0">
                <a:solidFill>
                  <a:schemeClr val="accent2"/>
                </a:solidFill>
                <a:latin typeface="Times New Roman" panose="02020603050405020304" pitchFamily="18" charset="0"/>
              </a:rPr>
              <a:pPr>
                <a:spcBef>
                  <a:spcPct val="0"/>
                </a:spcBef>
                <a:buFontTx/>
                <a:buNone/>
              </a:pPr>
              <a:t>19</a:t>
            </a:fld>
            <a:endParaRPr lang="en-US" altLang="zh-TW" sz="1400" b="0">
              <a:latin typeface="Times New Roman" panose="02020603050405020304" pitchFamily="18" charset="0"/>
            </a:endParaRPr>
          </a:p>
        </p:txBody>
      </p:sp>
      <p:sp>
        <p:nvSpPr>
          <p:cNvPr id="36867" name="Rectangle 2">
            <a:extLst>
              <a:ext uri="{FF2B5EF4-FFF2-40B4-BE49-F238E27FC236}">
                <a16:creationId xmlns:a16="http://schemas.microsoft.com/office/drawing/2014/main" id="{61221C65-40D1-4E04-89B1-A2979ED5D0FA}"/>
              </a:ext>
            </a:extLst>
          </p:cNvPr>
          <p:cNvSpPr>
            <a:spLocks noGrp="1" noChangeArrowheads="1"/>
          </p:cNvSpPr>
          <p:nvPr>
            <p:ph type="title"/>
          </p:nvPr>
        </p:nvSpPr>
        <p:spPr>
          <a:xfrm>
            <a:off x="666750" y="323850"/>
            <a:ext cx="7772400" cy="866775"/>
          </a:xfrm>
        </p:spPr>
        <p:txBody>
          <a:bodyPr/>
          <a:lstStyle/>
          <a:p>
            <a:pPr eaLnBrk="1" hangingPunct="1"/>
            <a:r>
              <a:rPr lang="en-US" altLang="zh-TW"/>
              <a:t>Improved Term Weights (BM25)</a:t>
            </a:r>
          </a:p>
        </p:txBody>
      </p:sp>
      <p:graphicFrame>
        <p:nvGraphicFramePr>
          <p:cNvPr id="36868" name="Object 6">
            <a:extLst>
              <a:ext uri="{FF2B5EF4-FFF2-40B4-BE49-F238E27FC236}">
                <a16:creationId xmlns:a16="http://schemas.microsoft.com/office/drawing/2014/main" id="{C67452C7-A07F-4250-B3E4-84EC3C30D05F}"/>
              </a:ext>
            </a:extLst>
          </p:cNvPr>
          <p:cNvGraphicFramePr>
            <a:graphicFrameLocks noChangeAspect="1"/>
          </p:cNvGraphicFramePr>
          <p:nvPr/>
        </p:nvGraphicFramePr>
        <p:xfrm>
          <a:off x="1627188" y="1366838"/>
          <a:ext cx="6062662" cy="1576387"/>
        </p:xfrm>
        <a:graphic>
          <a:graphicData uri="http://schemas.openxmlformats.org/presentationml/2006/ole">
            <mc:AlternateContent xmlns:mc="http://schemas.openxmlformats.org/markup-compatibility/2006">
              <mc:Choice xmlns:v="urn:schemas-microsoft-com:vml" Requires="v">
                <p:oleObj spid="_x0000_s36897" name="Equation" r:id="rId4" imgW="2781300" imgH="723900" progId="Equation.3">
                  <p:embed/>
                </p:oleObj>
              </mc:Choice>
              <mc:Fallback>
                <p:oleObj name="Equation" r:id="rId4" imgW="2781300" imgH="723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7188" y="1366838"/>
                        <a:ext cx="6062662"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Rectangle 7">
            <a:extLst>
              <a:ext uri="{FF2B5EF4-FFF2-40B4-BE49-F238E27FC236}">
                <a16:creationId xmlns:a16="http://schemas.microsoft.com/office/drawing/2014/main" id="{A670F2BD-7CA9-4887-8F5F-5A59EDB57DB4}"/>
              </a:ext>
            </a:extLst>
          </p:cNvPr>
          <p:cNvSpPr>
            <a:spLocks noChangeArrowheads="1"/>
          </p:cNvSpPr>
          <p:nvPr/>
        </p:nvSpPr>
        <p:spPr bwMode="auto">
          <a:xfrm>
            <a:off x="411163" y="2924175"/>
            <a:ext cx="8237537"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a:solidFill>
                  <a:schemeClr val="tx1"/>
                </a:solidFill>
                <a:latin typeface="Times New Roman" pitchFamily="18" charset="0"/>
                <a:ea typeface="新細明體" pitchFamily="18" charset="-120"/>
              </a:defRPr>
            </a:lvl1pPr>
            <a:lvl2pPr marL="742950" indent="-285750" eaLnBrk="0" hangingPunct="0">
              <a:defRPr kumimoji="1">
                <a:solidFill>
                  <a:schemeClr val="tx1"/>
                </a:solidFill>
                <a:latin typeface="Times New Roman" pitchFamily="18" charset="0"/>
                <a:ea typeface="新細明體" pitchFamily="18" charset="-120"/>
              </a:defRPr>
            </a:lvl2pPr>
            <a:lvl3pPr marL="1143000" indent="-228600" eaLnBrk="0" hangingPunct="0">
              <a:defRPr kumimoji="1">
                <a:solidFill>
                  <a:schemeClr val="tx1"/>
                </a:solidFill>
                <a:latin typeface="Times New Roman" pitchFamily="18" charset="0"/>
                <a:ea typeface="新細明體" pitchFamily="18" charset="-120"/>
              </a:defRPr>
            </a:lvl3pPr>
            <a:lvl4pPr marL="1600200" indent="-228600" eaLnBrk="0" hangingPunct="0">
              <a:defRPr kumimoji="1">
                <a:solidFill>
                  <a:schemeClr val="tx1"/>
                </a:solidFill>
                <a:latin typeface="Times New Roman" pitchFamily="18" charset="0"/>
                <a:ea typeface="新細明體" pitchFamily="18" charset="-120"/>
              </a:defRPr>
            </a:lvl4pPr>
            <a:lvl5pPr marL="2057400" indent="-228600" eaLnBrk="0" hangingPunct="0">
              <a:defRPr kumimoji="1">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a:solidFill>
                  <a:schemeClr val="tx1"/>
                </a:solidFill>
                <a:latin typeface="Times New Roman" pitchFamily="18" charset="0"/>
                <a:ea typeface="新細明體" pitchFamily="18" charset="-120"/>
              </a:defRPr>
            </a:lvl9pPr>
          </a:lstStyle>
          <a:p>
            <a:pPr eaLnBrk="1" hangingPunct="1">
              <a:spcBef>
                <a:spcPct val="20000"/>
              </a:spcBef>
              <a:buFontTx/>
              <a:buChar char="•"/>
              <a:defRPr/>
            </a:pPr>
            <a:r>
              <a:rPr lang="en-US" altLang="zh-TW" sz="2400" dirty="0">
                <a:latin typeface="Tahoma" pitchFamily="34" charset="0"/>
              </a:rPr>
              <a:t>Known as BM25, implemented in an experimental system called OKAPI</a:t>
            </a:r>
            <a:r>
              <a:rPr lang="en-US" altLang="zh-TW" sz="1600" b="1" dirty="0">
                <a:latin typeface="Tahoma" pitchFamily="34" charset="0"/>
              </a:rPr>
              <a:t> (City University, London)</a:t>
            </a:r>
            <a:endParaRPr lang="en-US" altLang="zh-TW" sz="2400" b="1" dirty="0">
              <a:latin typeface="Tahoma" pitchFamily="34" charset="0"/>
            </a:endParaRPr>
          </a:p>
          <a:p>
            <a:pPr lvl="1" eaLnBrk="1" hangingPunct="1">
              <a:spcBef>
                <a:spcPct val="20000"/>
              </a:spcBef>
              <a:buFontTx/>
              <a:buChar char="•"/>
              <a:defRPr/>
            </a:pPr>
            <a:r>
              <a:rPr lang="en-US" altLang="zh-TW" sz="2000" dirty="0">
                <a:latin typeface="Tahoma" pitchFamily="34" charset="0"/>
              </a:rPr>
              <a:t>k</a:t>
            </a:r>
            <a:r>
              <a:rPr lang="en-US" altLang="zh-TW" sz="2000" baseline="-25000" dirty="0">
                <a:latin typeface="Tahoma" pitchFamily="34" charset="0"/>
              </a:rPr>
              <a:t>1</a:t>
            </a:r>
            <a:r>
              <a:rPr lang="en-US" altLang="zh-TW" sz="2000" dirty="0">
                <a:latin typeface="Tahoma" pitchFamily="34" charset="0"/>
              </a:rPr>
              <a:t> and b typically set to 2.0 and 0.75, respectively</a:t>
            </a:r>
          </a:p>
          <a:p>
            <a:pPr lvl="1" eaLnBrk="1" hangingPunct="1">
              <a:spcBef>
                <a:spcPct val="20000"/>
              </a:spcBef>
              <a:buFontTx/>
              <a:buChar char="•"/>
              <a:defRPr/>
            </a:pPr>
            <a:r>
              <a:rPr lang="en-US" altLang="zh-TW" sz="2000" dirty="0">
                <a:latin typeface="Tahoma" pitchFamily="34" charset="0"/>
              </a:rPr>
              <a:t>l</a:t>
            </a:r>
            <a:r>
              <a:rPr lang="en-US" altLang="zh-TW" sz="2000" baseline="-25000" dirty="0">
                <a:latin typeface="Tahoma" pitchFamily="34" charset="0"/>
              </a:rPr>
              <a:t>i</a:t>
            </a:r>
            <a:r>
              <a:rPr lang="en-US" altLang="zh-TW" sz="2000" dirty="0">
                <a:latin typeface="Tahoma" pitchFamily="34" charset="0"/>
              </a:rPr>
              <a:t> : length of document </a:t>
            </a:r>
            <a:r>
              <a:rPr lang="en-US" altLang="zh-TW" sz="2000" dirty="0" err="1">
                <a:latin typeface="Tahoma" pitchFamily="34" charset="0"/>
              </a:rPr>
              <a:t>i</a:t>
            </a:r>
            <a:endParaRPr lang="en-US" altLang="zh-TW" sz="2000" dirty="0">
              <a:latin typeface="Tahoma" pitchFamily="34" charset="0"/>
            </a:endParaRPr>
          </a:p>
          <a:p>
            <a:pPr lvl="1" eaLnBrk="1" hangingPunct="1">
              <a:spcBef>
                <a:spcPct val="20000"/>
              </a:spcBef>
              <a:buFontTx/>
              <a:buChar char="•"/>
              <a:defRPr/>
            </a:pPr>
            <a:r>
              <a:rPr lang="en-US" altLang="zh-TW" sz="2000" dirty="0" err="1">
                <a:latin typeface="Tahoma" pitchFamily="34" charset="0"/>
              </a:rPr>
              <a:t>l</a:t>
            </a:r>
            <a:r>
              <a:rPr lang="en-US" altLang="zh-TW" sz="2000" baseline="-25000" dirty="0" err="1">
                <a:latin typeface="Tahoma" pitchFamily="34" charset="0"/>
              </a:rPr>
              <a:t>avg</a:t>
            </a:r>
            <a:r>
              <a:rPr lang="en-US" altLang="zh-TW" sz="2000" dirty="0">
                <a:latin typeface="Tahoma" pitchFamily="34" charset="0"/>
              </a:rPr>
              <a:t> : average document length in the collection</a:t>
            </a:r>
          </a:p>
          <a:p>
            <a:pPr eaLnBrk="1" hangingPunct="1">
              <a:spcBef>
                <a:spcPct val="20000"/>
              </a:spcBef>
              <a:buFontTx/>
              <a:buChar char="•"/>
              <a:defRPr/>
            </a:pPr>
            <a:r>
              <a:rPr lang="en-US" altLang="zh-TW" sz="2400" dirty="0">
                <a:latin typeface="Tahoma" pitchFamily="34" charset="0"/>
              </a:rPr>
              <a:t>Document length affects </a:t>
            </a:r>
            <a:r>
              <a:rPr lang="en-US" altLang="zh-TW" sz="2400" dirty="0">
                <a:solidFill>
                  <a:srgbClr val="FF0000"/>
                </a:solidFill>
                <a:latin typeface="Tahoma" pitchFamily="34" charset="0"/>
              </a:rPr>
              <a:t>term weighting</a:t>
            </a:r>
          </a:p>
          <a:p>
            <a:pPr lvl="1" eaLnBrk="1" hangingPunct="1">
              <a:lnSpc>
                <a:spcPct val="110000"/>
              </a:lnSpc>
              <a:spcBef>
                <a:spcPts val="600"/>
              </a:spcBef>
              <a:buFontTx/>
              <a:buChar char="–"/>
              <a:defRPr/>
            </a:pPr>
            <a:r>
              <a:rPr lang="en-US" altLang="zh-TW" sz="2000" dirty="0">
                <a:latin typeface="+mn-lt"/>
                <a:ea typeface="+mn-ea"/>
              </a:rPr>
              <a:t>If term weights are pre-computed: Very expensive to update</a:t>
            </a:r>
          </a:p>
          <a:p>
            <a:pPr lvl="1" eaLnBrk="1" hangingPunct="1">
              <a:lnSpc>
                <a:spcPct val="110000"/>
              </a:lnSpc>
              <a:spcBef>
                <a:spcPts val="600"/>
              </a:spcBef>
              <a:buFontTx/>
              <a:buChar char="–"/>
              <a:defRPr/>
            </a:pPr>
            <a:r>
              <a:rPr lang="en-US" altLang="zh-TW" sz="2000" dirty="0">
                <a:latin typeface="+mn-lt"/>
                <a:ea typeface="+mn-ea"/>
              </a:rPr>
              <a:t>OK if term weights are computed dynamically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CDA04EB2-AA32-4267-9539-E9806C6D559E}"/>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7BF288A3-8E0C-467C-8130-A7F6EBDFC465}" type="slidenum">
              <a:rPr lang="en-US" altLang="zh-TW" sz="1400" smtClean="0">
                <a:solidFill>
                  <a:schemeClr val="accent2"/>
                </a:solidFill>
                <a:latin typeface="Times New Roman" panose="02020603050405020304" pitchFamily="18" charset="0"/>
              </a:rPr>
              <a:pPr>
                <a:spcBef>
                  <a:spcPct val="0"/>
                </a:spcBef>
                <a:buFontTx/>
                <a:buNone/>
              </a:pPr>
              <a:t>2</a:t>
            </a:fld>
            <a:endParaRPr lang="en-US" altLang="zh-TW" sz="1400" b="0">
              <a:latin typeface="Times New Roman" panose="02020603050405020304" pitchFamily="18" charset="0"/>
            </a:endParaRPr>
          </a:p>
        </p:txBody>
      </p:sp>
      <p:sp>
        <p:nvSpPr>
          <p:cNvPr id="6147" name="Rectangle 2">
            <a:extLst>
              <a:ext uri="{FF2B5EF4-FFF2-40B4-BE49-F238E27FC236}">
                <a16:creationId xmlns:a16="http://schemas.microsoft.com/office/drawing/2014/main" id="{4CD83F8B-59FC-47B9-A519-07ABF3A457FA}"/>
              </a:ext>
            </a:extLst>
          </p:cNvPr>
          <p:cNvSpPr>
            <a:spLocks noGrp="1" noChangeArrowheads="1"/>
          </p:cNvSpPr>
          <p:nvPr>
            <p:ph type="title"/>
          </p:nvPr>
        </p:nvSpPr>
        <p:spPr/>
        <p:txBody>
          <a:bodyPr/>
          <a:lstStyle/>
          <a:p>
            <a:pPr eaLnBrk="1" hangingPunct="1"/>
            <a:r>
              <a:rPr lang="en-US" altLang="zh-TW"/>
              <a:t>Retrieval Models</a:t>
            </a:r>
          </a:p>
        </p:txBody>
      </p:sp>
      <p:sp>
        <p:nvSpPr>
          <p:cNvPr id="6148" name="Rectangle 3">
            <a:extLst>
              <a:ext uri="{FF2B5EF4-FFF2-40B4-BE49-F238E27FC236}">
                <a16:creationId xmlns:a16="http://schemas.microsoft.com/office/drawing/2014/main" id="{6D024F1A-080E-4913-BB2E-483438140F81}"/>
              </a:ext>
            </a:extLst>
          </p:cNvPr>
          <p:cNvSpPr>
            <a:spLocks noGrp="1" noChangeArrowheads="1"/>
          </p:cNvSpPr>
          <p:nvPr>
            <p:ph type="body" idx="1"/>
          </p:nvPr>
        </p:nvSpPr>
        <p:spPr>
          <a:xfrm>
            <a:off x="685800" y="1447800"/>
            <a:ext cx="7772400" cy="3200400"/>
          </a:xfrm>
        </p:spPr>
        <p:txBody>
          <a:bodyPr/>
          <a:lstStyle/>
          <a:p>
            <a:pPr eaLnBrk="1" hangingPunct="1"/>
            <a:r>
              <a:rPr lang="en-US" altLang="zh-TW"/>
              <a:t>A retrieval model specifies the details of</a:t>
            </a:r>
          </a:p>
          <a:p>
            <a:pPr lvl="1" eaLnBrk="1" hangingPunct="1"/>
            <a:r>
              <a:rPr lang="en-US" altLang="zh-TW"/>
              <a:t>document representation</a:t>
            </a:r>
          </a:p>
          <a:p>
            <a:pPr lvl="1" eaLnBrk="1" hangingPunct="1"/>
            <a:r>
              <a:rPr lang="en-US" altLang="zh-TW"/>
              <a:t>query representation</a:t>
            </a:r>
          </a:p>
          <a:p>
            <a:pPr lvl="1" eaLnBrk="1" hangingPunct="1"/>
            <a:r>
              <a:rPr lang="en-US" altLang="zh-TW"/>
              <a:t>retrieval function</a:t>
            </a:r>
          </a:p>
          <a:p>
            <a:pPr lvl="1" eaLnBrk="1" hangingPunct="1"/>
            <a:endParaRPr lang="en-US" altLang="zh-TW"/>
          </a:p>
          <a:p>
            <a:pPr eaLnBrk="1" hangingPunct="1"/>
            <a:r>
              <a:rPr lang="en-US" altLang="zh-TW"/>
              <a:t>Three main classes of retrieval models</a:t>
            </a:r>
          </a:p>
          <a:p>
            <a:pPr lvl="1" eaLnBrk="1" hangingPunct="1"/>
            <a:r>
              <a:rPr lang="en-US" altLang="zh-TW"/>
              <a:t>Boolean model</a:t>
            </a:r>
          </a:p>
          <a:p>
            <a:pPr lvl="1" eaLnBrk="1" hangingPunct="1"/>
            <a:r>
              <a:rPr lang="en-US" altLang="zh-TW"/>
              <a:t>(statistical) vector space model</a:t>
            </a:r>
          </a:p>
          <a:p>
            <a:pPr lvl="1" eaLnBrk="1" hangingPunct="1"/>
            <a:r>
              <a:rPr lang="en-US" altLang="zh-TW"/>
              <a:t>probabilistic model</a:t>
            </a:r>
          </a:p>
        </p:txBody>
      </p:sp>
      <p:sp>
        <p:nvSpPr>
          <p:cNvPr id="246788" name="Text Box 4">
            <a:extLst>
              <a:ext uri="{FF2B5EF4-FFF2-40B4-BE49-F238E27FC236}">
                <a16:creationId xmlns:a16="http://schemas.microsoft.com/office/drawing/2014/main" id="{31604E6B-0ED6-4FE4-BE87-20B8892B5C88}"/>
              </a:ext>
            </a:extLst>
          </p:cNvPr>
          <p:cNvSpPr txBox="1">
            <a:spLocks noChangeArrowheads="1"/>
          </p:cNvSpPr>
          <p:nvPr/>
        </p:nvSpPr>
        <p:spPr bwMode="auto">
          <a:xfrm>
            <a:off x="1814513" y="4902200"/>
            <a:ext cx="6938962" cy="85566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6213" indent="-176213">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628650" indent="-1714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pPr>
            <a:r>
              <a:rPr lang="en-US" altLang="zh-TW" sz="1800"/>
              <a:t>Distinction between model and implementation:</a:t>
            </a:r>
          </a:p>
          <a:p>
            <a:pPr lvl="1" eaLnBrk="1" hangingPunct="1">
              <a:spcBef>
                <a:spcPct val="0"/>
              </a:spcBef>
              <a:buFontTx/>
              <a:buChar char="•"/>
            </a:pPr>
            <a:r>
              <a:rPr lang="en-US" altLang="zh-TW" sz="1600"/>
              <a:t>A model can be implemented in many ways; the inverted file (or b-tree) is just an implementation method, not a retrieval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anim calcmode="lin" valueType="num">
                                      <p:cBhvr>
                                        <p:cTn id="7" dur="1000" fill="hold"/>
                                        <p:tgtEl>
                                          <p:spTgt spid="246788"/>
                                        </p:tgtEl>
                                        <p:attrNameLst>
                                          <p:attrName>ppt_w</p:attrName>
                                        </p:attrNameLst>
                                      </p:cBhvr>
                                      <p:tavLst>
                                        <p:tav tm="0">
                                          <p:val>
                                            <p:fltVal val="0"/>
                                          </p:val>
                                        </p:tav>
                                        <p:tav tm="100000">
                                          <p:val>
                                            <p:strVal val="#ppt_w"/>
                                          </p:val>
                                        </p:tav>
                                      </p:tavLst>
                                    </p:anim>
                                    <p:anim calcmode="lin" valueType="num">
                                      <p:cBhvr>
                                        <p:cTn id="8" dur="1000" fill="hold"/>
                                        <p:tgtEl>
                                          <p:spTgt spid="246788"/>
                                        </p:tgtEl>
                                        <p:attrNameLst>
                                          <p:attrName>ppt_h</p:attrName>
                                        </p:attrNameLst>
                                      </p:cBhvr>
                                      <p:tavLst>
                                        <p:tav tm="0">
                                          <p:val>
                                            <p:fltVal val="0"/>
                                          </p:val>
                                        </p:tav>
                                        <p:tav tm="100000">
                                          <p:val>
                                            <p:strVal val="#ppt_h"/>
                                          </p:val>
                                        </p:tav>
                                      </p:tavLst>
                                    </p:anim>
                                    <p:anim calcmode="lin" valueType="num">
                                      <p:cBhvr>
                                        <p:cTn id="9" dur="1000" fill="hold"/>
                                        <p:tgtEl>
                                          <p:spTgt spid="24678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678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5A909D72-5F2E-441C-A7B9-22B4DBECCB56}"/>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9D64AA42-15E9-4058-92A6-18AA05194A0A}" type="slidenum">
              <a:rPr lang="en-US" altLang="zh-TW" sz="1400" smtClean="0">
                <a:solidFill>
                  <a:schemeClr val="accent2"/>
                </a:solidFill>
                <a:latin typeface="Times New Roman" panose="02020603050405020304" pitchFamily="18" charset="0"/>
              </a:rPr>
              <a:pPr>
                <a:spcBef>
                  <a:spcPct val="0"/>
                </a:spcBef>
                <a:buFontTx/>
                <a:buNone/>
              </a:pPr>
              <a:t>20</a:t>
            </a:fld>
            <a:endParaRPr lang="en-US" altLang="zh-TW" sz="1400" b="0">
              <a:latin typeface="Times New Roman" panose="02020603050405020304" pitchFamily="18" charset="0"/>
            </a:endParaRPr>
          </a:p>
        </p:txBody>
      </p:sp>
      <p:sp>
        <p:nvSpPr>
          <p:cNvPr id="38915" name="Rectangle 2">
            <a:extLst>
              <a:ext uri="{FF2B5EF4-FFF2-40B4-BE49-F238E27FC236}">
                <a16:creationId xmlns:a16="http://schemas.microsoft.com/office/drawing/2014/main" id="{B6FBA880-D48C-414F-A84F-E286FDB30EAF}"/>
              </a:ext>
            </a:extLst>
          </p:cNvPr>
          <p:cNvSpPr>
            <a:spLocks noChangeArrowheads="1"/>
          </p:cNvSpPr>
          <p:nvPr/>
        </p:nvSpPr>
        <p:spPr bwMode="auto">
          <a:xfrm>
            <a:off x="685800" y="2941638"/>
            <a:ext cx="7772400" cy="1323975"/>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How to determine the degree of similarity between a document and the query?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9172AD89-15C7-44D3-B7FA-ECF410FC1CB1}"/>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09265485-BA78-4B8F-9B43-1DE4B7958364}" type="slidenum">
              <a:rPr lang="en-US" altLang="zh-TW" sz="1400" smtClean="0">
                <a:solidFill>
                  <a:schemeClr val="accent2"/>
                </a:solidFill>
                <a:latin typeface="Times New Roman" panose="02020603050405020304" pitchFamily="18" charset="0"/>
              </a:rPr>
              <a:pPr>
                <a:spcBef>
                  <a:spcPct val="0"/>
                </a:spcBef>
                <a:buFontTx/>
                <a:buNone/>
              </a:pPr>
              <a:t>21</a:t>
            </a:fld>
            <a:endParaRPr lang="en-US" altLang="zh-TW" sz="1400" b="0">
              <a:latin typeface="Times New Roman" panose="02020603050405020304" pitchFamily="18" charset="0"/>
            </a:endParaRPr>
          </a:p>
        </p:txBody>
      </p:sp>
      <p:sp>
        <p:nvSpPr>
          <p:cNvPr id="40963" name="Rectangle 2">
            <a:extLst>
              <a:ext uri="{FF2B5EF4-FFF2-40B4-BE49-F238E27FC236}">
                <a16:creationId xmlns:a16="http://schemas.microsoft.com/office/drawing/2014/main" id="{02299B43-6578-45EE-9D07-92B3F1872027}"/>
              </a:ext>
            </a:extLst>
          </p:cNvPr>
          <p:cNvSpPr>
            <a:spLocks noGrp="1" noChangeArrowheads="1"/>
          </p:cNvSpPr>
          <p:nvPr>
            <p:ph type="title"/>
          </p:nvPr>
        </p:nvSpPr>
        <p:spPr/>
        <p:txBody>
          <a:bodyPr/>
          <a:lstStyle/>
          <a:p>
            <a:pPr eaLnBrk="1" hangingPunct="1"/>
            <a:r>
              <a:rPr lang="en-US" altLang="zh-TW"/>
              <a:t>The Vector-Space Model</a:t>
            </a:r>
          </a:p>
        </p:txBody>
      </p:sp>
      <p:sp>
        <p:nvSpPr>
          <p:cNvPr id="40964" name="Rectangle 3">
            <a:extLst>
              <a:ext uri="{FF2B5EF4-FFF2-40B4-BE49-F238E27FC236}">
                <a16:creationId xmlns:a16="http://schemas.microsoft.com/office/drawing/2014/main" id="{62372D0E-4739-4E8E-9569-BCFEF25A9020}"/>
              </a:ext>
            </a:extLst>
          </p:cNvPr>
          <p:cNvSpPr>
            <a:spLocks noGrp="1" noChangeArrowheads="1"/>
          </p:cNvSpPr>
          <p:nvPr>
            <p:ph type="body" idx="1"/>
          </p:nvPr>
        </p:nvSpPr>
        <p:spPr>
          <a:xfrm>
            <a:off x="400050" y="1371600"/>
            <a:ext cx="8408988" cy="1143000"/>
          </a:xfrm>
        </p:spPr>
        <p:txBody>
          <a:bodyPr/>
          <a:lstStyle/>
          <a:p>
            <a:pPr eaLnBrk="1" hangingPunct="1"/>
            <a:r>
              <a:rPr lang="en-US" altLang="zh-TW" i="1"/>
              <a:t>T</a:t>
            </a:r>
            <a:r>
              <a:rPr lang="en-US" altLang="zh-TW"/>
              <a:t> distinct terms are available; call them </a:t>
            </a:r>
            <a:r>
              <a:rPr lang="en-US" altLang="zh-TW" i="1">
                <a:solidFill>
                  <a:srgbClr val="FF0000"/>
                </a:solidFill>
              </a:rPr>
              <a:t>index terms</a:t>
            </a:r>
            <a:r>
              <a:rPr lang="en-US" altLang="zh-TW"/>
              <a:t> or the </a:t>
            </a:r>
            <a:r>
              <a:rPr lang="en-US" altLang="zh-TW" i="1">
                <a:solidFill>
                  <a:srgbClr val="FF0000"/>
                </a:solidFill>
              </a:rPr>
              <a:t>vocabulary</a:t>
            </a:r>
            <a:endParaRPr lang="en-US" altLang="zh-TW"/>
          </a:p>
          <a:p>
            <a:pPr eaLnBrk="1" hangingPunct="1"/>
            <a:r>
              <a:rPr lang="en-US" altLang="zh-TW"/>
              <a:t>The index terms represent important terms for an application</a:t>
            </a:r>
          </a:p>
          <a:p>
            <a:pPr lvl="1" eaLnBrk="1" hangingPunct="1"/>
            <a:r>
              <a:rPr lang="en-US" altLang="zh-TW"/>
              <a:t>What might be the index terms for a computer science library?</a:t>
            </a:r>
          </a:p>
        </p:txBody>
      </p:sp>
      <p:sp>
        <p:nvSpPr>
          <p:cNvPr id="40965" name="Rectangle 4">
            <a:extLst>
              <a:ext uri="{FF2B5EF4-FFF2-40B4-BE49-F238E27FC236}">
                <a16:creationId xmlns:a16="http://schemas.microsoft.com/office/drawing/2014/main" id="{4BF59A04-00C6-41AA-9832-1CC0FFAAEE13}"/>
              </a:ext>
            </a:extLst>
          </p:cNvPr>
          <p:cNvSpPr>
            <a:spLocks noChangeArrowheads="1"/>
          </p:cNvSpPr>
          <p:nvPr/>
        </p:nvSpPr>
        <p:spPr bwMode="auto">
          <a:xfrm>
            <a:off x="4800600" y="2895600"/>
            <a:ext cx="1905000"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40966" name="AutoShape 5">
            <a:extLst>
              <a:ext uri="{FF2B5EF4-FFF2-40B4-BE49-F238E27FC236}">
                <a16:creationId xmlns:a16="http://schemas.microsoft.com/office/drawing/2014/main" id="{306CD7D0-0C09-44DA-818B-A73FE9571EEB}"/>
              </a:ext>
            </a:extLst>
          </p:cNvPr>
          <p:cNvSpPr>
            <a:spLocks noChangeArrowheads="1"/>
          </p:cNvSpPr>
          <p:nvPr/>
        </p:nvSpPr>
        <p:spPr bwMode="auto">
          <a:xfrm>
            <a:off x="3810000" y="3467100"/>
            <a:ext cx="685800" cy="457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Text Box 6">
            <a:extLst>
              <a:ext uri="{FF2B5EF4-FFF2-40B4-BE49-F238E27FC236}">
                <a16:creationId xmlns:a16="http://schemas.microsoft.com/office/drawing/2014/main" id="{7B911755-76E9-4C33-A95C-E3D2634DDABC}"/>
              </a:ext>
            </a:extLst>
          </p:cNvPr>
          <p:cNvSpPr txBox="1">
            <a:spLocks noChangeArrowheads="1"/>
          </p:cNvSpPr>
          <p:nvPr/>
        </p:nvSpPr>
        <p:spPr bwMode="auto">
          <a:xfrm>
            <a:off x="4860925" y="2889250"/>
            <a:ext cx="13795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a:t>architecture</a:t>
            </a:r>
          </a:p>
          <a:p>
            <a:pPr eaLnBrk="1" hangingPunct="1">
              <a:spcBef>
                <a:spcPct val="0"/>
              </a:spcBef>
              <a:buFontTx/>
              <a:buNone/>
            </a:pPr>
            <a:r>
              <a:rPr lang="en-US" altLang="zh-HK" sz="1800"/>
              <a:t>bus</a:t>
            </a:r>
          </a:p>
          <a:p>
            <a:pPr eaLnBrk="1" hangingPunct="1">
              <a:spcBef>
                <a:spcPct val="0"/>
              </a:spcBef>
              <a:buFontTx/>
              <a:buNone/>
            </a:pPr>
            <a:r>
              <a:rPr lang="en-US" altLang="zh-HK" sz="1800"/>
              <a:t>computer</a:t>
            </a:r>
          </a:p>
          <a:p>
            <a:pPr eaLnBrk="1" hangingPunct="1">
              <a:spcBef>
                <a:spcPct val="0"/>
              </a:spcBef>
              <a:buFontTx/>
              <a:buNone/>
            </a:pPr>
            <a:r>
              <a:rPr lang="en-US" altLang="zh-HK" sz="1800"/>
              <a:t>database</a:t>
            </a:r>
          </a:p>
          <a:p>
            <a:pPr eaLnBrk="1" hangingPunct="1">
              <a:spcBef>
                <a:spcPct val="0"/>
              </a:spcBef>
              <a:buFontTx/>
              <a:buNone/>
            </a:pPr>
            <a:r>
              <a:rPr lang="en-US" altLang="zh-HK" sz="1800"/>
              <a:t>….</a:t>
            </a:r>
          </a:p>
          <a:p>
            <a:pPr eaLnBrk="1" hangingPunct="1">
              <a:spcBef>
                <a:spcPct val="0"/>
              </a:spcBef>
              <a:buFontTx/>
              <a:buNone/>
            </a:pPr>
            <a:r>
              <a:rPr lang="en-US" altLang="zh-HK" sz="1800"/>
              <a:t>xml</a:t>
            </a:r>
          </a:p>
        </p:txBody>
      </p:sp>
      <p:sp>
        <p:nvSpPr>
          <p:cNvPr id="40968" name="Text Box 7">
            <a:extLst>
              <a:ext uri="{FF2B5EF4-FFF2-40B4-BE49-F238E27FC236}">
                <a16:creationId xmlns:a16="http://schemas.microsoft.com/office/drawing/2014/main" id="{884A9398-94CF-4C41-A20D-2F0A803E1673}"/>
              </a:ext>
            </a:extLst>
          </p:cNvPr>
          <p:cNvSpPr txBox="1">
            <a:spLocks noChangeArrowheads="1"/>
          </p:cNvSpPr>
          <p:nvPr/>
        </p:nvSpPr>
        <p:spPr bwMode="auto">
          <a:xfrm>
            <a:off x="1752600" y="4381500"/>
            <a:ext cx="177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800">
                <a:latin typeface="Times New Roman" panose="02020603050405020304" pitchFamily="18" charset="0"/>
              </a:rPr>
              <a:t>computer science</a:t>
            </a:r>
          </a:p>
          <a:p>
            <a:pPr algn="ctr" eaLnBrk="1" hangingPunct="1">
              <a:spcBef>
                <a:spcPct val="0"/>
              </a:spcBef>
              <a:buFontTx/>
              <a:buNone/>
            </a:pPr>
            <a:r>
              <a:rPr lang="en-US" altLang="zh-HK" sz="1800">
                <a:latin typeface="Times New Roman" panose="02020603050405020304" pitchFamily="18" charset="0"/>
              </a:rPr>
              <a:t>collection</a:t>
            </a:r>
          </a:p>
        </p:txBody>
      </p:sp>
      <p:sp>
        <p:nvSpPr>
          <p:cNvPr id="40969" name="Text Box 8">
            <a:extLst>
              <a:ext uri="{FF2B5EF4-FFF2-40B4-BE49-F238E27FC236}">
                <a16:creationId xmlns:a16="http://schemas.microsoft.com/office/drawing/2014/main" id="{D4FFAF55-A2FF-40B8-A50A-0FA1734A165A}"/>
              </a:ext>
            </a:extLst>
          </p:cNvPr>
          <p:cNvSpPr txBox="1">
            <a:spLocks noChangeArrowheads="1"/>
          </p:cNvSpPr>
          <p:nvPr/>
        </p:nvSpPr>
        <p:spPr bwMode="auto">
          <a:xfrm>
            <a:off x="3518230" y="4865688"/>
            <a:ext cx="44951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i="1" dirty="0">
                <a:solidFill>
                  <a:srgbClr val="FF0000"/>
                </a:solidFill>
                <a:latin typeface="Times New Roman" panose="02020603050405020304" pitchFamily="18" charset="0"/>
              </a:rPr>
              <a:t>index terms</a:t>
            </a:r>
            <a:r>
              <a:rPr lang="en-US" altLang="zh-HK" dirty="0">
                <a:latin typeface="Times New Roman" panose="02020603050405020304" pitchFamily="18" charset="0"/>
              </a:rPr>
              <a:t> or </a:t>
            </a:r>
            <a:r>
              <a:rPr lang="en-US" altLang="zh-HK" i="1" dirty="0">
                <a:solidFill>
                  <a:srgbClr val="FF0000"/>
                </a:solidFill>
                <a:latin typeface="Times New Roman" panose="02020603050405020304" pitchFamily="18" charset="0"/>
              </a:rPr>
              <a:t>vocabulary</a:t>
            </a:r>
            <a:r>
              <a:rPr lang="en-US" altLang="zh-HK" i="1" dirty="0">
                <a:latin typeface="Times New Roman" panose="02020603050405020304" pitchFamily="18" charset="0"/>
              </a:rPr>
              <a:t> </a:t>
            </a:r>
            <a:r>
              <a:rPr lang="en-US" altLang="zh-HK" dirty="0">
                <a:latin typeface="Times New Roman" panose="02020603050405020304" pitchFamily="18" charset="0"/>
              </a:rPr>
              <a:t>or </a:t>
            </a:r>
            <a:r>
              <a:rPr lang="en-US" altLang="zh-HK" i="1" dirty="0">
                <a:solidFill>
                  <a:srgbClr val="FF0000"/>
                </a:solidFill>
                <a:latin typeface="Times New Roman" panose="02020603050405020304" pitchFamily="18" charset="0"/>
              </a:rPr>
              <a:t>vector space</a:t>
            </a:r>
          </a:p>
          <a:p>
            <a:pPr algn="ctr" eaLnBrk="1" hangingPunct="1">
              <a:spcBef>
                <a:spcPct val="0"/>
              </a:spcBef>
              <a:buFontTx/>
              <a:buNone/>
            </a:pPr>
            <a:r>
              <a:rPr lang="en-US" altLang="zh-HK" dirty="0">
                <a:latin typeface="Times New Roman" panose="02020603050405020304" pitchFamily="18" charset="0"/>
              </a:rPr>
              <a:t>of the collection</a:t>
            </a:r>
          </a:p>
        </p:txBody>
      </p:sp>
      <p:sp>
        <p:nvSpPr>
          <p:cNvPr id="263177" name="Text Box 9">
            <a:extLst>
              <a:ext uri="{FF2B5EF4-FFF2-40B4-BE49-F238E27FC236}">
                <a16:creationId xmlns:a16="http://schemas.microsoft.com/office/drawing/2014/main" id="{E814D8FA-1DAE-418E-9D5F-4E358455E761}"/>
              </a:ext>
            </a:extLst>
          </p:cNvPr>
          <p:cNvSpPr txBox="1">
            <a:spLocks noChangeArrowheads="1"/>
          </p:cNvSpPr>
          <p:nvPr/>
        </p:nvSpPr>
        <p:spPr bwMode="auto">
          <a:xfrm>
            <a:off x="1295400" y="5638800"/>
            <a:ext cx="5508625"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a:latin typeface="Times New Roman" panose="02020603050405020304" pitchFamily="18" charset="0"/>
              </a:rPr>
              <a:t>For now: we only consider single terms (no phrases)</a:t>
            </a:r>
          </a:p>
        </p:txBody>
      </p:sp>
      <p:grpSp>
        <p:nvGrpSpPr>
          <p:cNvPr id="40971" name="Group 10">
            <a:extLst>
              <a:ext uri="{FF2B5EF4-FFF2-40B4-BE49-F238E27FC236}">
                <a16:creationId xmlns:a16="http://schemas.microsoft.com/office/drawing/2014/main" id="{248173C4-CD50-469F-918D-1E3AE4A5E132}"/>
              </a:ext>
            </a:extLst>
          </p:cNvPr>
          <p:cNvGrpSpPr>
            <a:grpSpLocks/>
          </p:cNvGrpSpPr>
          <p:nvPr/>
        </p:nvGrpSpPr>
        <p:grpSpPr bwMode="auto">
          <a:xfrm>
            <a:off x="1466850" y="2695575"/>
            <a:ext cx="2286000" cy="1747838"/>
            <a:chOff x="924" y="1698"/>
            <a:chExt cx="1440" cy="1101"/>
          </a:xfrm>
        </p:grpSpPr>
        <p:pic>
          <p:nvPicPr>
            <p:cNvPr id="40973" name="Picture 11" descr="BS00975_">
              <a:extLst>
                <a:ext uri="{FF2B5EF4-FFF2-40B4-BE49-F238E27FC236}">
                  <a16:creationId xmlns:a16="http://schemas.microsoft.com/office/drawing/2014/main" id="{82EE4330-7A85-4DCD-A0A8-01063C9E4A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6" y="2148"/>
              <a:ext cx="1056"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12" descr="BS00975_">
              <a:extLst>
                <a:ext uri="{FF2B5EF4-FFF2-40B4-BE49-F238E27FC236}">
                  <a16:creationId xmlns:a16="http://schemas.microsoft.com/office/drawing/2014/main" id="{D5FFD2CA-4C3A-4795-B04B-54D96CB331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 y="1980"/>
              <a:ext cx="1056"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5" name="Picture 13" descr="BS00975_">
              <a:extLst>
                <a:ext uri="{FF2B5EF4-FFF2-40B4-BE49-F238E27FC236}">
                  <a16:creationId xmlns:a16="http://schemas.microsoft.com/office/drawing/2014/main" id="{67B6E99C-098F-4063-B267-3C81600970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8" y="1698"/>
              <a:ext cx="1056"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72" name="AutoShape 14">
            <a:extLst>
              <a:ext uri="{FF2B5EF4-FFF2-40B4-BE49-F238E27FC236}">
                <a16:creationId xmlns:a16="http://schemas.microsoft.com/office/drawing/2014/main" id="{E536CB09-740A-41D5-A764-1A155EEC0D5D}"/>
              </a:ext>
            </a:extLst>
          </p:cNvPr>
          <p:cNvSpPr>
            <a:spLocks noChangeArrowheads="1"/>
          </p:cNvSpPr>
          <p:nvPr/>
        </p:nvSpPr>
        <p:spPr bwMode="auto">
          <a:xfrm>
            <a:off x="5421313" y="4552950"/>
            <a:ext cx="490537" cy="323850"/>
          </a:xfrm>
          <a:prstGeom prst="upArrow">
            <a:avLst>
              <a:gd name="adj1" fmla="val 50000"/>
              <a:gd name="adj2" fmla="val 2500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3177"/>
                                        </p:tgtEl>
                                        <p:attrNameLst>
                                          <p:attrName>style.visibility</p:attrName>
                                        </p:attrNameLst>
                                      </p:cBhvr>
                                      <p:to>
                                        <p:strVal val="visible"/>
                                      </p:to>
                                    </p:set>
                                    <p:anim calcmode="lin" valueType="num">
                                      <p:cBhvr additive="base">
                                        <p:cTn id="7" dur="500" fill="hold"/>
                                        <p:tgtEl>
                                          <p:spTgt spid="263177"/>
                                        </p:tgtEl>
                                        <p:attrNameLst>
                                          <p:attrName>ppt_x</p:attrName>
                                        </p:attrNameLst>
                                      </p:cBhvr>
                                      <p:tavLst>
                                        <p:tav tm="0">
                                          <p:val>
                                            <p:strVal val="1+#ppt_w/2"/>
                                          </p:val>
                                        </p:tav>
                                        <p:tav tm="100000">
                                          <p:val>
                                            <p:strVal val="#ppt_x"/>
                                          </p:val>
                                        </p:tav>
                                      </p:tavLst>
                                    </p:anim>
                                    <p:anim calcmode="lin" valueType="num">
                                      <p:cBhvr additive="base">
                                        <p:cTn id="8" dur="500" fill="hold"/>
                                        <p:tgtEl>
                                          <p:spTgt spid="263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a:extLst>
              <a:ext uri="{FF2B5EF4-FFF2-40B4-BE49-F238E27FC236}">
                <a16:creationId xmlns:a16="http://schemas.microsoft.com/office/drawing/2014/main" id="{DB868326-47FB-490C-8E8F-58C5E02E46EC}"/>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5F585EB5-46EF-46EC-BF43-8C4844480513}" type="slidenum">
              <a:rPr lang="en-US" altLang="zh-TW" sz="1400" smtClean="0">
                <a:solidFill>
                  <a:schemeClr val="accent2"/>
                </a:solidFill>
                <a:latin typeface="Times New Roman" panose="02020603050405020304" pitchFamily="18" charset="0"/>
              </a:rPr>
              <a:pPr>
                <a:spcBef>
                  <a:spcPct val="0"/>
                </a:spcBef>
                <a:buFontTx/>
                <a:buNone/>
              </a:pPr>
              <a:t>22</a:t>
            </a:fld>
            <a:endParaRPr lang="en-US" altLang="zh-TW" sz="1400" b="0">
              <a:latin typeface="Times New Roman" panose="02020603050405020304" pitchFamily="18" charset="0"/>
            </a:endParaRPr>
          </a:p>
        </p:txBody>
      </p:sp>
      <p:sp>
        <p:nvSpPr>
          <p:cNvPr id="43011" name="Rectangle 2">
            <a:extLst>
              <a:ext uri="{FF2B5EF4-FFF2-40B4-BE49-F238E27FC236}">
                <a16:creationId xmlns:a16="http://schemas.microsoft.com/office/drawing/2014/main" id="{1D82D763-6935-4B4D-8244-913610FDDF38}"/>
              </a:ext>
            </a:extLst>
          </p:cNvPr>
          <p:cNvSpPr>
            <a:spLocks noGrp="1" noChangeArrowheads="1"/>
          </p:cNvSpPr>
          <p:nvPr>
            <p:ph type="title"/>
          </p:nvPr>
        </p:nvSpPr>
        <p:spPr/>
        <p:txBody>
          <a:bodyPr/>
          <a:lstStyle/>
          <a:p>
            <a:pPr eaLnBrk="1" hangingPunct="1"/>
            <a:r>
              <a:rPr lang="en-US" altLang="zh-TW"/>
              <a:t>Representing a Vector Space</a:t>
            </a:r>
          </a:p>
        </p:txBody>
      </p:sp>
      <p:sp>
        <p:nvSpPr>
          <p:cNvPr id="43012" name="Rectangle 3">
            <a:extLst>
              <a:ext uri="{FF2B5EF4-FFF2-40B4-BE49-F238E27FC236}">
                <a16:creationId xmlns:a16="http://schemas.microsoft.com/office/drawing/2014/main" id="{3EB6AE11-3991-430C-9BBB-CC571D8E51AF}"/>
              </a:ext>
            </a:extLst>
          </p:cNvPr>
          <p:cNvSpPr>
            <a:spLocks noGrp="1" noChangeArrowheads="1"/>
          </p:cNvSpPr>
          <p:nvPr>
            <p:ph type="body" sz="half" idx="1"/>
          </p:nvPr>
        </p:nvSpPr>
        <p:spPr>
          <a:xfrm>
            <a:off x="341313" y="1447800"/>
            <a:ext cx="8535987" cy="2565400"/>
          </a:xfrm>
        </p:spPr>
        <p:txBody>
          <a:bodyPr/>
          <a:lstStyle/>
          <a:p>
            <a:pPr eaLnBrk="1" hangingPunct="1"/>
            <a:r>
              <a:rPr lang="en-US" altLang="zh-TW" sz="1800"/>
              <a:t>Previously, we say a document can be represented by a list of keywords:</a:t>
            </a:r>
          </a:p>
          <a:p>
            <a:pPr lvl="1" eaLnBrk="1" hangingPunct="1"/>
            <a:r>
              <a:rPr lang="en-US" altLang="zh-TW" sz="1600"/>
              <a:t>D1 = </a:t>
            </a:r>
            <a:r>
              <a:rPr lang="en-US" altLang="zh-TW" sz="1600">
                <a:sym typeface="Symbol" panose="05050102010706020507" pitchFamily="18" charset="2"/>
              </a:rPr>
              <a:t></a:t>
            </a:r>
            <a:r>
              <a:rPr lang="en-US" altLang="zh-TW" sz="1600"/>
              <a:t> text 1.0; retrieval 1.0; database 0.5; computer 0.8; information 0.2 </a:t>
            </a:r>
            <a:r>
              <a:rPr lang="en-US" altLang="zh-TW" sz="1600">
                <a:sym typeface="Symbol" panose="05050102010706020507" pitchFamily="18" charset="2"/>
              </a:rPr>
              <a:t></a:t>
            </a:r>
            <a:r>
              <a:rPr lang="en-US" altLang="zh-TW" sz="1600"/>
              <a:t> </a:t>
            </a:r>
            <a:br>
              <a:rPr lang="en-US" altLang="zh-TW" sz="1600"/>
            </a:br>
            <a:r>
              <a:rPr lang="en-US" altLang="zh-TW" sz="1600"/>
              <a:t>or</a:t>
            </a:r>
          </a:p>
          <a:p>
            <a:pPr lvl="1" eaLnBrk="1" hangingPunct="1"/>
            <a:r>
              <a:rPr lang="en-US" altLang="zh-TW" sz="1600"/>
              <a:t>D2 = </a:t>
            </a:r>
            <a:r>
              <a:rPr lang="en-US" altLang="zh-TW" sz="1600">
                <a:sym typeface="Symbol" panose="05050102010706020507" pitchFamily="18" charset="2"/>
              </a:rPr>
              <a:t></a:t>
            </a:r>
            <a:r>
              <a:rPr lang="en-US" altLang="zh-TW" sz="1600"/>
              <a:t> database 1.0; architecture 0.8; retrieval 0.8; management 0.2 </a:t>
            </a:r>
            <a:r>
              <a:rPr lang="en-US" altLang="zh-TW" sz="1600">
                <a:sym typeface="Symbol" panose="05050102010706020507" pitchFamily="18" charset="2"/>
              </a:rPr>
              <a:t></a:t>
            </a:r>
            <a:r>
              <a:rPr lang="en-US" altLang="zh-TW" sz="1600"/>
              <a:t> </a:t>
            </a:r>
          </a:p>
          <a:p>
            <a:pPr eaLnBrk="1" hangingPunct="1"/>
            <a:r>
              <a:rPr lang="en-US" altLang="zh-TW" sz="1800"/>
              <a:t>A collection of </a:t>
            </a:r>
            <a:r>
              <a:rPr lang="en-US" altLang="zh-TW" sz="1800" i="1"/>
              <a:t>N</a:t>
            </a:r>
            <a:r>
              <a:rPr lang="en-US" altLang="zh-TW" sz="1800"/>
              <a:t> documents can be represented as a document-term matrix</a:t>
            </a:r>
          </a:p>
          <a:p>
            <a:pPr lvl="1" eaLnBrk="1" hangingPunct="1"/>
            <a:r>
              <a:rPr lang="en-US" altLang="zh-TW" sz="1600"/>
              <a:t>A document is a term vector</a:t>
            </a:r>
          </a:p>
          <a:p>
            <a:pPr lvl="1" eaLnBrk="1" hangingPunct="1"/>
            <a:r>
              <a:rPr lang="en-US" altLang="zh-TW" sz="1600"/>
              <a:t>An entry in the matrix corresponds to the “weight” of a term in the document; zero means the term has no significance or simply doesn't exist in the document</a:t>
            </a:r>
          </a:p>
        </p:txBody>
      </p:sp>
      <p:sp>
        <p:nvSpPr>
          <p:cNvPr id="43013" name="Text Box 4">
            <a:extLst>
              <a:ext uri="{FF2B5EF4-FFF2-40B4-BE49-F238E27FC236}">
                <a16:creationId xmlns:a16="http://schemas.microsoft.com/office/drawing/2014/main" id="{3375E7B4-0CA7-495D-8003-DD5417114BB4}"/>
              </a:ext>
            </a:extLst>
          </p:cNvPr>
          <p:cNvSpPr txBox="1">
            <a:spLocks noChangeArrowheads="1"/>
          </p:cNvSpPr>
          <p:nvPr/>
        </p:nvSpPr>
        <p:spPr bwMode="auto">
          <a:xfrm rot="-2400000">
            <a:off x="1454150" y="4613275"/>
            <a:ext cx="1309688"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ea typeface="標楷體" panose="03000509000000000000" pitchFamily="65" charset="-120"/>
              </a:rPr>
              <a:t>retrieval</a:t>
            </a:r>
          </a:p>
        </p:txBody>
      </p:sp>
      <p:sp>
        <p:nvSpPr>
          <p:cNvPr id="43014" name="Text Box 5">
            <a:extLst>
              <a:ext uri="{FF2B5EF4-FFF2-40B4-BE49-F238E27FC236}">
                <a16:creationId xmlns:a16="http://schemas.microsoft.com/office/drawing/2014/main" id="{5E037802-D87E-442E-AB08-8572A98FB5E5}"/>
              </a:ext>
            </a:extLst>
          </p:cNvPr>
          <p:cNvSpPr txBox="1">
            <a:spLocks noChangeArrowheads="1"/>
          </p:cNvSpPr>
          <p:nvPr/>
        </p:nvSpPr>
        <p:spPr bwMode="auto">
          <a:xfrm rot="-2400000">
            <a:off x="1936750" y="4613275"/>
            <a:ext cx="1309688"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ea typeface="標楷體" panose="03000509000000000000" pitchFamily="65" charset="-120"/>
              </a:rPr>
              <a:t>database</a:t>
            </a:r>
          </a:p>
        </p:txBody>
      </p:sp>
      <p:sp>
        <p:nvSpPr>
          <p:cNvPr id="43015" name="Text Box 6">
            <a:extLst>
              <a:ext uri="{FF2B5EF4-FFF2-40B4-BE49-F238E27FC236}">
                <a16:creationId xmlns:a16="http://schemas.microsoft.com/office/drawing/2014/main" id="{8DEB2319-2EB7-425B-A65B-31B4D7C8D2D2}"/>
              </a:ext>
            </a:extLst>
          </p:cNvPr>
          <p:cNvSpPr txBox="1">
            <a:spLocks noChangeArrowheads="1"/>
          </p:cNvSpPr>
          <p:nvPr/>
        </p:nvSpPr>
        <p:spPr bwMode="auto">
          <a:xfrm rot="-2400000">
            <a:off x="2366963" y="4498975"/>
            <a:ext cx="1666875"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ea typeface="標楷體" panose="03000509000000000000" pitchFamily="65" charset="-120"/>
              </a:rPr>
              <a:t>architecture</a:t>
            </a:r>
          </a:p>
        </p:txBody>
      </p:sp>
      <p:sp>
        <p:nvSpPr>
          <p:cNvPr id="43016" name="Text Box 7">
            <a:extLst>
              <a:ext uri="{FF2B5EF4-FFF2-40B4-BE49-F238E27FC236}">
                <a16:creationId xmlns:a16="http://schemas.microsoft.com/office/drawing/2014/main" id="{6A777428-D0A5-43A3-92FC-E7F37947CD71}"/>
              </a:ext>
            </a:extLst>
          </p:cNvPr>
          <p:cNvSpPr txBox="1">
            <a:spLocks noChangeArrowheads="1"/>
          </p:cNvSpPr>
          <p:nvPr/>
        </p:nvSpPr>
        <p:spPr bwMode="auto">
          <a:xfrm rot="-2400000">
            <a:off x="2833688" y="4575175"/>
            <a:ext cx="1430337"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ea typeface="標楷體" panose="03000509000000000000" pitchFamily="65" charset="-120"/>
              </a:rPr>
              <a:t>computer</a:t>
            </a:r>
          </a:p>
        </p:txBody>
      </p:sp>
      <p:sp>
        <p:nvSpPr>
          <p:cNvPr id="43017" name="Text Box 8">
            <a:extLst>
              <a:ext uri="{FF2B5EF4-FFF2-40B4-BE49-F238E27FC236}">
                <a16:creationId xmlns:a16="http://schemas.microsoft.com/office/drawing/2014/main" id="{02FC1310-9E41-4D09-9B75-A1ECA329885C}"/>
              </a:ext>
            </a:extLst>
          </p:cNvPr>
          <p:cNvSpPr txBox="1">
            <a:spLocks noChangeArrowheads="1"/>
          </p:cNvSpPr>
          <p:nvPr/>
        </p:nvSpPr>
        <p:spPr bwMode="auto">
          <a:xfrm rot="-2400000">
            <a:off x="3309938" y="4630738"/>
            <a:ext cx="1255712"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ea typeface="標楷體" panose="03000509000000000000" pitchFamily="65" charset="-120"/>
              </a:rPr>
              <a:t>text</a:t>
            </a:r>
          </a:p>
        </p:txBody>
      </p:sp>
      <p:sp>
        <p:nvSpPr>
          <p:cNvPr id="43018" name="Text Box 9">
            <a:extLst>
              <a:ext uri="{FF2B5EF4-FFF2-40B4-BE49-F238E27FC236}">
                <a16:creationId xmlns:a16="http://schemas.microsoft.com/office/drawing/2014/main" id="{651C1218-9D38-44B7-8CE8-F79E6AF75EEC}"/>
              </a:ext>
            </a:extLst>
          </p:cNvPr>
          <p:cNvSpPr txBox="1">
            <a:spLocks noChangeArrowheads="1"/>
          </p:cNvSpPr>
          <p:nvPr/>
        </p:nvSpPr>
        <p:spPr bwMode="auto">
          <a:xfrm rot="-2400000">
            <a:off x="3706813" y="4470400"/>
            <a:ext cx="1754187"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ea typeface="標楷體" panose="03000509000000000000" pitchFamily="65" charset="-120"/>
              </a:rPr>
              <a:t>management</a:t>
            </a:r>
          </a:p>
        </p:txBody>
      </p:sp>
      <p:sp>
        <p:nvSpPr>
          <p:cNvPr id="43019" name="Text Box 10">
            <a:extLst>
              <a:ext uri="{FF2B5EF4-FFF2-40B4-BE49-F238E27FC236}">
                <a16:creationId xmlns:a16="http://schemas.microsoft.com/office/drawing/2014/main" id="{4D1ECBCD-D964-4A24-9D94-7C808415C08F}"/>
              </a:ext>
            </a:extLst>
          </p:cNvPr>
          <p:cNvSpPr txBox="1">
            <a:spLocks noChangeArrowheads="1"/>
          </p:cNvSpPr>
          <p:nvPr/>
        </p:nvSpPr>
        <p:spPr bwMode="auto">
          <a:xfrm rot="-2400000">
            <a:off x="4203700" y="4514850"/>
            <a:ext cx="161766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ea typeface="標楷體" panose="03000509000000000000" pitchFamily="65" charset="-120"/>
              </a:rPr>
              <a:t>information</a:t>
            </a:r>
          </a:p>
        </p:txBody>
      </p:sp>
      <p:sp>
        <p:nvSpPr>
          <p:cNvPr id="43020" name="Text Box 11">
            <a:extLst>
              <a:ext uri="{FF2B5EF4-FFF2-40B4-BE49-F238E27FC236}">
                <a16:creationId xmlns:a16="http://schemas.microsoft.com/office/drawing/2014/main" id="{56E94E6D-C55D-4E1F-84F0-563698E8B982}"/>
              </a:ext>
            </a:extLst>
          </p:cNvPr>
          <p:cNvSpPr txBox="1">
            <a:spLocks noChangeArrowheads="1"/>
          </p:cNvSpPr>
          <p:nvPr/>
        </p:nvSpPr>
        <p:spPr bwMode="auto">
          <a:xfrm>
            <a:off x="844550" y="5195888"/>
            <a:ext cx="3876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t>D1 = 1.0  0.5  0.0  0.8  1.0  0.0  0.2</a:t>
            </a:r>
          </a:p>
          <a:p>
            <a:pPr eaLnBrk="1" hangingPunct="1">
              <a:spcBef>
                <a:spcPct val="0"/>
              </a:spcBef>
              <a:buFontTx/>
              <a:buNone/>
            </a:pPr>
            <a:r>
              <a:rPr lang="en-US" altLang="zh-TW" sz="1800"/>
              <a:t>D2 = 0.8  1.0  0.8  0.0  0.0  0.2  0.0</a:t>
            </a:r>
          </a:p>
        </p:txBody>
      </p:sp>
      <p:grpSp>
        <p:nvGrpSpPr>
          <p:cNvPr id="43021" name="Group 12">
            <a:extLst>
              <a:ext uri="{FF2B5EF4-FFF2-40B4-BE49-F238E27FC236}">
                <a16:creationId xmlns:a16="http://schemas.microsoft.com/office/drawing/2014/main" id="{5C688395-4848-4394-920D-27B0224B849E}"/>
              </a:ext>
            </a:extLst>
          </p:cNvPr>
          <p:cNvGrpSpPr>
            <a:grpSpLocks/>
          </p:cNvGrpSpPr>
          <p:nvPr/>
        </p:nvGrpSpPr>
        <p:grpSpPr bwMode="auto">
          <a:xfrm>
            <a:off x="5957888" y="4130675"/>
            <a:ext cx="2484437" cy="1920875"/>
            <a:chOff x="1943" y="2284"/>
            <a:chExt cx="1886" cy="1805"/>
          </a:xfrm>
        </p:grpSpPr>
        <p:grpSp>
          <p:nvGrpSpPr>
            <p:cNvPr id="43022" name="Group 13">
              <a:extLst>
                <a:ext uri="{FF2B5EF4-FFF2-40B4-BE49-F238E27FC236}">
                  <a16:creationId xmlns:a16="http://schemas.microsoft.com/office/drawing/2014/main" id="{C797E6B3-833E-48B0-A864-FFBB3D6366D9}"/>
                </a:ext>
              </a:extLst>
            </p:cNvPr>
            <p:cNvGrpSpPr>
              <a:grpSpLocks/>
            </p:cNvGrpSpPr>
            <p:nvPr/>
          </p:nvGrpSpPr>
          <p:grpSpPr bwMode="auto">
            <a:xfrm>
              <a:off x="1943" y="2284"/>
              <a:ext cx="1874" cy="1805"/>
              <a:chOff x="1943" y="2294"/>
              <a:chExt cx="1778" cy="1650"/>
            </a:xfrm>
          </p:grpSpPr>
          <p:sp>
            <p:nvSpPr>
              <p:cNvPr id="43024" name="Rectangle 14">
                <a:extLst>
                  <a:ext uri="{FF2B5EF4-FFF2-40B4-BE49-F238E27FC236}">
                    <a16:creationId xmlns:a16="http://schemas.microsoft.com/office/drawing/2014/main" id="{85414A6D-DF42-4427-9595-A6BE7E1EB412}"/>
                  </a:ext>
                </a:extLst>
              </p:cNvPr>
              <p:cNvSpPr>
                <a:spLocks noChangeArrowheads="1"/>
              </p:cNvSpPr>
              <p:nvPr/>
            </p:nvSpPr>
            <p:spPr bwMode="auto">
              <a:xfrm>
                <a:off x="1943" y="2294"/>
                <a:ext cx="1778" cy="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zh-TW" altLang="en-US" i="1">
                    <a:latin typeface="Times New Roman" panose="02020603050405020304" pitchFamily="18" charset="0"/>
                  </a:rPr>
                  <a:t>        </a:t>
                </a:r>
                <a:r>
                  <a:rPr lang="en-US" altLang="zh-TW" i="1">
                    <a:latin typeface="Times New Roman" panose="02020603050405020304" pitchFamily="18" charset="0"/>
                  </a:rPr>
                  <a:t>T</a:t>
                </a:r>
                <a:r>
                  <a:rPr lang="en-US" altLang="zh-TW" i="1" baseline="-25000">
                    <a:latin typeface="Times New Roman" panose="02020603050405020304" pitchFamily="18" charset="0"/>
                  </a:rPr>
                  <a:t>1</a:t>
                </a:r>
                <a:r>
                  <a:rPr lang="en-US" altLang="zh-TW" i="1">
                    <a:latin typeface="Times New Roman" panose="02020603050405020304" pitchFamily="18" charset="0"/>
                  </a:rPr>
                  <a:t>   T</a:t>
                </a:r>
                <a:r>
                  <a:rPr lang="en-US" altLang="zh-TW" i="1" baseline="-25000">
                    <a:latin typeface="Times New Roman" panose="02020603050405020304" pitchFamily="18" charset="0"/>
                  </a:rPr>
                  <a:t>2</a:t>
                </a:r>
                <a:r>
                  <a:rPr lang="en-US" altLang="zh-TW" i="1">
                    <a:latin typeface="Times New Roman" panose="02020603050405020304" pitchFamily="18" charset="0"/>
                  </a:rPr>
                  <a:t>    ….      T</a:t>
                </a:r>
                <a:r>
                  <a:rPr lang="en-US" altLang="zh-TW" i="1" baseline="-25000">
                    <a:latin typeface="Times New Roman" panose="02020603050405020304" pitchFamily="18" charset="0"/>
                  </a:rPr>
                  <a:t>t</a:t>
                </a:r>
                <a:endParaRPr lang="en-US" altLang="zh-TW" i="1">
                  <a:latin typeface="Times New Roman" panose="02020603050405020304" pitchFamily="18" charset="0"/>
                </a:endParaRPr>
              </a:p>
              <a:p>
                <a:pPr algn="ctr" eaLnBrk="1" hangingPunct="1">
                  <a:spcBef>
                    <a:spcPct val="0"/>
                  </a:spcBef>
                  <a:buFontTx/>
                  <a:buNone/>
                </a:pPr>
                <a:r>
                  <a:rPr lang="en-US" altLang="zh-TW" i="1">
                    <a:latin typeface="Times New Roman" panose="02020603050405020304" pitchFamily="18" charset="0"/>
                  </a:rPr>
                  <a:t>D</a:t>
                </a:r>
                <a:r>
                  <a:rPr lang="en-US" altLang="zh-TW" i="1" baseline="-25000">
                    <a:latin typeface="Times New Roman" panose="02020603050405020304" pitchFamily="18" charset="0"/>
                  </a:rPr>
                  <a:t>1</a:t>
                </a:r>
                <a:r>
                  <a:rPr lang="en-US" altLang="zh-TW" i="1">
                    <a:latin typeface="Times New Roman" panose="02020603050405020304" pitchFamily="18" charset="0"/>
                  </a:rPr>
                  <a:t>    d</a:t>
                </a:r>
                <a:r>
                  <a:rPr lang="en-US" altLang="zh-TW" i="1" baseline="-25000">
                    <a:latin typeface="Times New Roman" panose="02020603050405020304" pitchFamily="18" charset="0"/>
                  </a:rPr>
                  <a:t>11</a:t>
                </a:r>
                <a:r>
                  <a:rPr lang="en-US" altLang="zh-TW" i="1">
                    <a:latin typeface="Times New Roman" panose="02020603050405020304" pitchFamily="18" charset="0"/>
                  </a:rPr>
                  <a:t>  d</a:t>
                </a:r>
                <a:r>
                  <a:rPr lang="en-US" altLang="zh-TW" i="1" baseline="-25000">
                    <a:latin typeface="Times New Roman" panose="02020603050405020304" pitchFamily="18" charset="0"/>
                  </a:rPr>
                  <a:t>12</a:t>
                </a:r>
                <a:r>
                  <a:rPr lang="en-US" altLang="zh-TW" i="1">
                    <a:latin typeface="Times New Roman" panose="02020603050405020304" pitchFamily="18" charset="0"/>
                  </a:rPr>
                  <a:t>   …      d</a:t>
                </a:r>
                <a:r>
                  <a:rPr lang="en-US" altLang="zh-TW" i="1" baseline="-25000">
                    <a:latin typeface="Times New Roman" panose="02020603050405020304" pitchFamily="18" charset="0"/>
                  </a:rPr>
                  <a:t>1t</a:t>
                </a:r>
                <a:endParaRPr lang="en-US" altLang="zh-TW" i="1">
                  <a:latin typeface="Times New Roman" panose="02020603050405020304" pitchFamily="18" charset="0"/>
                </a:endParaRPr>
              </a:p>
              <a:p>
                <a:pPr algn="ctr" eaLnBrk="1" hangingPunct="1">
                  <a:spcBef>
                    <a:spcPct val="0"/>
                  </a:spcBef>
                  <a:buFontTx/>
                  <a:buNone/>
                </a:pPr>
                <a:r>
                  <a:rPr lang="en-US" altLang="zh-TW" i="1">
                    <a:latin typeface="Times New Roman" panose="02020603050405020304" pitchFamily="18" charset="0"/>
                  </a:rPr>
                  <a:t>D</a:t>
                </a:r>
                <a:r>
                  <a:rPr lang="en-US" altLang="zh-TW" i="1" baseline="-25000">
                    <a:latin typeface="Times New Roman" panose="02020603050405020304" pitchFamily="18" charset="0"/>
                  </a:rPr>
                  <a:t>2 </a:t>
                </a:r>
                <a:r>
                  <a:rPr lang="en-US" altLang="zh-TW" i="1">
                    <a:latin typeface="Times New Roman" panose="02020603050405020304" pitchFamily="18" charset="0"/>
                  </a:rPr>
                  <a:t>   d</a:t>
                </a:r>
                <a:r>
                  <a:rPr lang="en-US" altLang="zh-TW" i="1" baseline="-25000">
                    <a:latin typeface="Times New Roman" panose="02020603050405020304" pitchFamily="18" charset="0"/>
                  </a:rPr>
                  <a:t>21</a:t>
                </a:r>
                <a:r>
                  <a:rPr lang="en-US" altLang="zh-TW" i="1">
                    <a:latin typeface="Times New Roman" panose="02020603050405020304" pitchFamily="18" charset="0"/>
                  </a:rPr>
                  <a:t>  d</a:t>
                </a:r>
                <a:r>
                  <a:rPr lang="en-US" altLang="zh-TW" i="1" baseline="-25000">
                    <a:latin typeface="Times New Roman" panose="02020603050405020304" pitchFamily="18" charset="0"/>
                  </a:rPr>
                  <a:t>22</a:t>
                </a:r>
                <a:r>
                  <a:rPr lang="en-US" altLang="zh-TW" i="1">
                    <a:latin typeface="Times New Roman" panose="02020603050405020304" pitchFamily="18" charset="0"/>
                  </a:rPr>
                  <a:t>   …      d</a:t>
                </a:r>
                <a:r>
                  <a:rPr lang="en-US" altLang="zh-TW" i="1" baseline="-25000">
                    <a:latin typeface="Times New Roman" panose="02020603050405020304" pitchFamily="18" charset="0"/>
                  </a:rPr>
                  <a:t>2t</a:t>
                </a:r>
                <a:endParaRPr lang="en-US" altLang="zh-TW" i="1">
                  <a:latin typeface="Times New Roman" panose="02020603050405020304" pitchFamily="18" charset="0"/>
                </a:endParaRPr>
              </a:p>
              <a:p>
                <a:pPr algn="ctr" eaLnBrk="1" hangingPunct="1">
                  <a:spcBef>
                    <a:spcPct val="0"/>
                  </a:spcBef>
                  <a:buFontTx/>
                  <a:buNone/>
                </a:pPr>
                <a:r>
                  <a:rPr lang="en-US" altLang="zh-TW" i="1">
                    <a:latin typeface="Times New Roman" panose="02020603050405020304" pitchFamily="18" charset="0"/>
                  </a:rPr>
                  <a:t> </a:t>
                </a:r>
                <a:r>
                  <a:rPr lang="en-US" altLang="zh-TW">
                    <a:latin typeface="Times New Roman" panose="02020603050405020304" pitchFamily="18" charset="0"/>
                  </a:rPr>
                  <a:t>:       :      :               :</a:t>
                </a:r>
              </a:p>
              <a:p>
                <a:pPr algn="ctr" eaLnBrk="1" hangingPunct="1">
                  <a:spcBef>
                    <a:spcPct val="0"/>
                  </a:spcBef>
                  <a:buFontTx/>
                  <a:buNone/>
                </a:pPr>
                <a:r>
                  <a:rPr lang="en-US" altLang="zh-TW">
                    <a:latin typeface="Times New Roman" panose="02020603050405020304" pitchFamily="18" charset="0"/>
                  </a:rPr>
                  <a:t> :       :      :               :</a:t>
                </a:r>
                <a:endParaRPr lang="en-US" altLang="zh-TW" i="1">
                  <a:latin typeface="Times New Roman" panose="02020603050405020304" pitchFamily="18" charset="0"/>
                </a:endParaRPr>
              </a:p>
              <a:p>
                <a:pPr algn="ctr" eaLnBrk="1" hangingPunct="1">
                  <a:spcBef>
                    <a:spcPct val="0"/>
                  </a:spcBef>
                  <a:buFontTx/>
                  <a:buNone/>
                </a:pPr>
                <a:r>
                  <a:rPr lang="en-US" altLang="zh-TW" i="1">
                    <a:latin typeface="Times New Roman" panose="02020603050405020304" pitchFamily="18" charset="0"/>
                  </a:rPr>
                  <a:t>D</a:t>
                </a:r>
                <a:r>
                  <a:rPr lang="en-US" altLang="zh-TW" i="1" baseline="-25000">
                    <a:latin typeface="Times New Roman" panose="02020603050405020304" pitchFamily="18" charset="0"/>
                  </a:rPr>
                  <a:t>n</a:t>
                </a:r>
                <a:r>
                  <a:rPr lang="en-US" altLang="zh-TW" i="1">
                    <a:latin typeface="Times New Roman" panose="02020603050405020304" pitchFamily="18" charset="0"/>
                  </a:rPr>
                  <a:t>    d</a:t>
                </a:r>
                <a:r>
                  <a:rPr lang="en-US" altLang="zh-TW" i="1" baseline="-25000">
                    <a:latin typeface="Times New Roman" panose="02020603050405020304" pitchFamily="18" charset="0"/>
                  </a:rPr>
                  <a:t>n1</a:t>
                </a:r>
                <a:r>
                  <a:rPr lang="en-US" altLang="zh-TW" i="1">
                    <a:latin typeface="Times New Roman" panose="02020603050405020304" pitchFamily="18" charset="0"/>
                  </a:rPr>
                  <a:t>  d</a:t>
                </a:r>
                <a:r>
                  <a:rPr lang="en-US" altLang="zh-TW" i="1" baseline="-25000">
                    <a:latin typeface="Times New Roman" panose="02020603050405020304" pitchFamily="18" charset="0"/>
                  </a:rPr>
                  <a:t>n2</a:t>
                </a:r>
                <a:r>
                  <a:rPr lang="en-US" altLang="zh-TW" i="1">
                    <a:latin typeface="Times New Roman" panose="02020603050405020304" pitchFamily="18" charset="0"/>
                  </a:rPr>
                  <a:t>   …      d</a:t>
                </a:r>
                <a:r>
                  <a:rPr lang="en-US" altLang="zh-TW" i="1" baseline="-25000">
                    <a:latin typeface="Times New Roman" panose="02020603050405020304" pitchFamily="18" charset="0"/>
                  </a:rPr>
                  <a:t>nt</a:t>
                </a:r>
              </a:p>
            </p:txBody>
          </p:sp>
          <p:sp>
            <p:nvSpPr>
              <p:cNvPr id="43025" name="AutoShape 15">
                <a:extLst>
                  <a:ext uri="{FF2B5EF4-FFF2-40B4-BE49-F238E27FC236}">
                    <a16:creationId xmlns:a16="http://schemas.microsoft.com/office/drawing/2014/main" id="{0854F874-4566-4560-903E-E6CB082A44B3}"/>
                  </a:ext>
                </a:extLst>
              </p:cNvPr>
              <p:cNvSpPr>
                <a:spLocks/>
              </p:cNvSpPr>
              <p:nvPr/>
            </p:nvSpPr>
            <p:spPr bwMode="auto">
              <a:xfrm>
                <a:off x="2248" y="2696"/>
                <a:ext cx="47" cy="1095"/>
              </a:xfrm>
              <a:prstGeom prst="leftBracket">
                <a:avLst>
                  <a:gd name="adj" fmla="val 194149"/>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sp>
          <p:nvSpPr>
            <p:cNvPr id="43023" name="AutoShape 16">
              <a:extLst>
                <a:ext uri="{FF2B5EF4-FFF2-40B4-BE49-F238E27FC236}">
                  <a16:creationId xmlns:a16="http://schemas.microsoft.com/office/drawing/2014/main" id="{801420A9-D1E2-4300-8CE1-306D0BC1506A}"/>
                </a:ext>
              </a:extLst>
            </p:cNvPr>
            <p:cNvSpPr>
              <a:spLocks/>
            </p:cNvSpPr>
            <p:nvPr/>
          </p:nvSpPr>
          <p:spPr bwMode="auto">
            <a:xfrm>
              <a:off x="3782" y="2756"/>
              <a:ext cx="47" cy="1190"/>
            </a:xfrm>
            <a:prstGeom prst="rightBracket">
              <a:avLst>
                <a:gd name="adj" fmla="val 210993"/>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8B941D1F-9266-4654-A16C-82F1BE7ABC81}"/>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4026F625-FF80-412F-9094-FEB6126938B9}" type="slidenum">
              <a:rPr lang="en-US" altLang="zh-TW" sz="1400" smtClean="0">
                <a:solidFill>
                  <a:schemeClr val="accent2"/>
                </a:solidFill>
                <a:latin typeface="Times New Roman" panose="02020603050405020304" pitchFamily="18" charset="0"/>
              </a:rPr>
              <a:pPr>
                <a:spcBef>
                  <a:spcPct val="0"/>
                </a:spcBef>
                <a:buFontTx/>
                <a:buNone/>
              </a:pPr>
              <a:t>23</a:t>
            </a:fld>
            <a:endParaRPr lang="en-US" altLang="zh-TW" sz="1400" b="0">
              <a:latin typeface="Times New Roman" panose="02020603050405020304" pitchFamily="18" charset="0"/>
            </a:endParaRPr>
          </a:p>
        </p:txBody>
      </p:sp>
      <p:sp>
        <p:nvSpPr>
          <p:cNvPr id="45059" name="Rectangle 2">
            <a:extLst>
              <a:ext uri="{FF2B5EF4-FFF2-40B4-BE49-F238E27FC236}">
                <a16:creationId xmlns:a16="http://schemas.microsoft.com/office/drawing/2014/main" id="{1248E047-CF3F-425A-84E1-03103FFB2196}"/>
              </a:ext>
            </a:extLst>
          </p:cNvPr>
          <p:cNvSpPr>
            <a:spLocks noGrp="1" noChangeArrowheads="1"/>
          </p:cNvSpPr>
          <p:nvPr>
            <p:ph type="title"/>
          </p:nvPr>
        </p:nvSpPr>
        <p:spPr/>
        <p:txBody>
          <a:bodyPr/>
          <a:lstStyle/>
          <a:p>
            <a:pPr eaLnBrk="1" hangingPunct="1"/>
            <a:r>
              <a:rPr lang="en-US" altLang="zh-TW"/>
              <a:t>The Vector-Space Model</a:t>
            </a:r>
          </a:p>
        </p:txBody>
      </p:sp>
      <p:sp>
        <p:nvSpPr>
          <p:cNvPr id="45060" name="Rectangle 3">
            <a:extLst>
              <a:ext uri="{FF2B5EF4-FFF2-40B4-BE49-F238E27FC236}">
                <a16:creationId xmlns:a16="http://schemas.microsoft.com/office/drawing/2014/main" id="{175FE34A-7A87-4664-8303-58AE042103A3}"/>
              </a:ext>
            </a:extLst>
          </p:cNvPr>
          <p:cNvSpPr>
            <a:spLocks noGrp="1" noChangeArrowheads="1"/>
          </p:cNvSpPr>
          <p:nvPr>
            <p:ph type="body" idx="1"/>
          </p:nvPr>
        </p:nvSpPr>
        <p:spPr>
          <a:xfrm>
            <a:off x="390525" y="1238250"/>
            <a:ext cx="8334375" cy="3190875"/>
          </a:xfrm>
        </p:spPr>
        <p:txBody>
          <a:bodyPr/>
          <a:lstStyle/>
          <a:p>
            <a:pPr eaLnBrk="1" hangingPunct="1"/>
            <a:r>
              <a:rPr lang="en-US" altLang="zh-TW" dirty="0"/>
              <a:t>A vocabulary of 2 terms forms a 2D space; a document may contain 0, 1 or 2 terms</a:t>
            </a:r>
            <a:br>
              <a:rPr lang="en-US" altLang="zh-TW" dirty="0"/>
            </a:br>
            <a:r>
              <a:rPr lang="en-US" altLang="zh-TW" dirty="0"/>
              <a:t>               t</a:t>
            </a:r>
            <a:r>
              <a:rPr lang="en-US" altLang="zh-TW" baseline="-25000" dirty="0"/>
              <a:t>1</a:t>
            </a:r>
            <a:r>
              <a:rPr lang="en-US" altLang="zh-TW" dirty="0"/>
              <a:t>   t</a:t>
            </a:r>
            <a:r>
              <a:rPr lang="en-US" altLang="zh-TW" baseline="-25000" dirty="0"/>
              <a:t>2</a:t>
            </a:r>
          </a:p>
          <a:p>
            <a:pPr lvl="1" eaLnBrk="1" hangingPunct="1"/>
            <a:r>
              <a:rPr lang="en-US" altLang="zh-TW" i="1" dirty="0">
                <a:solidFill>
                  <a:schemeClr val="accent2"/>
                </a:solidFill>
              </a:rPr>
              <a:t>d</a:t>
            </a:r>
            <a:r>
              <a:rPr lang="en-US" altLang="zh-TW" i="1" baseline="-25000" dirty="0">
                <a:solidFill>
                  <a:schemeClr val="accent2"/>
                </a:solidFill>
              </a:rPr>
              <a:t>i</a:t>
            </a:r>
            <a:r>
              <a:rPr lang="en-US" altLang="zh-TW" dirty="0">
                <a:solidFill>
                  <a:schemeClr val="accent2"/>
                </a:solidFill>
              </a:rPr>
              <a:t> = </a:t>
            </a:r>
            <a:r>
              <a:rPr lang="en-US" altLang="zh-TW" dirty="0">
                <a:solidFill>
                  <a:schemeClr val="accent2"/>
                </a:solidFill>
                <a:sym typeface="Symbol" panose="05050102010706020507" pitchFamily="18" charset="2"/>
              </a:rPr>
              <a:t></a:t>
            </a:r>
            <a:r>
              <a:rPr lang="en-US" altLang="zh-TW" dirty="0">
                <a:solidFill>
                  <a:schemeClr val="accent2"/>
                </a:solidFill>
              </a:rPr>
              <a:t> 0,   0 </a:t>
            </a:r>
            <a:r>
              <a:rPr lang="en-US" altLang="zh-TW" dirty="0">
                <a:solidFill>
                  <a:schemeClr val="accent2"/>
                </a:solidFill>
                <a:sym typeface="Symbol" panose="05050102010706020507" pitchFamily="18" charset="2"/>
              </a:rPr>
              <a:t></a:t>
            </a:r>
            <a:r>
              <a:rPr lang="en-US" altLang="zh-TW" dirty="0">
                <a:sym typeface="Symbol" panose="05050102010706020507" pitchFamily="18" charset="2"/>
              </a:rPr>
              <a:t> </a:t>
            </a:r>
            <a:r>
              <a:rPr lang="en-US" altLang="zh-TW" dirty="0"/>
              <a:t>	(contains none of the index terms)</a:t>
            </a:r>
          </a:p>
          <a:p>
            <a:pPr lvl="1" eaLnBrk="1" hangingPunct="1"/>
            <a:r>
              <a:rPr lang="en-US" altLang="zh-TW" i="1" dirty="0" err="1">
                <a:solidFill>
                  <a:schemeClr val="accent2"/>
                </a:solidFill>
              </a:rPr>
              <a:t>d</a:t>
            </a:r>
            <a:r>
              <a:rPr lang="en-US" altLang="zh-TW" i="1" baseline="-25000" dirty="0" err="1">
                <a:solidFill>
                  <a:schemeClr val="accent2"/>
                </a:solidFill>
              </a:rPr>
              <a:t>j</a:t>
            </a:r>
            <a:r>
              <a:rPr lang="en-US" altLang="zh-TW" dirty="0">
                <a:solidFill>
                  <a:schemeClr val="accent2"/>
                </a:solidFill>
              </a:rPr>
              <a:t> = </a:t>
            </a:r>
            <a:r>
              <a:rPr lang="en-US" altLang="zh-TW" dirty="0">
                <a:solidFill>
                  <a:schemeClr val="accent2"/>
                </a:solidFill>
                <a:sym typeface="Symbol" panose="05050102010706020507" pitchFamily="18" charset="2"/>
              </a:rPr>
              <a:t></a:t>
            </a:r>
            <a:r>
              <a:rPr lang="en-US" altLang="zh-TW" dirty="0">
                <a:solidFill>
                  <a:schemeClr val="accent2"/>
                </a:solidFill>
              </a:rPr>
              <a:t> 0,   0.7 </a:t>
            </a:r>
            <a:r>
              <a:rPr lang="en-US" altLang="zh-TW" dirty="0">
                <a:solidFill>
                  <a:schemeClr val="accent2"/>
                </a:solidFill>
                <a:sym typeface="Symbol" panose="05050102010706020507" pitchFamily="18" charset="2"/>
              </a:rPr>
              <a:t></a:t>
            </a:r>
            <a:r>
              <a:rPr lang="en-US" altLang="zh-TW" dirty="0"/>
              <a:t> 	(contains one of the two index terms)</a:t>
            </a:r>
          </a:p>
          <a:p>
            <a:pPr lvl="1" eaLnBrk="1" hangingPunct="1"/>
            <a:r>
              <a:rPr lang="en-US" altLang="zh-TW" i="1" dirty="0">
                <a:solidFill>
                  <a:schemeClr val="accent2"/>
                </a:solidFill>
              </a:rPr>
              <a:t>d</a:t>
            </a:r>
            <a:r>
              <a:rPr lang="en-US" altLang="zh-TW" i="1" baseline="-25000" dirty="0">
                <a:solidFill>
                  <a:schemeClr val="accent2"/>
                </a:solidFill>
              </a:rPr>
              <a:t>k</a:t>
            </a:r>
            <a:r>
              <a:rPr lang="en-US" altLang="zh-TW" dirty="0">
                <a:solidFill>
                  <a:schemeClr val="accent2"/>
                </a:solidFill>
              </a:rPr>
              <a:t> = </a:t>
            </a:r>
            <a:r>
              <a:rPr lang="en-US" altLang="zh-TW" dirty="0">
                <a:solidFill>
                  <a:schemeClr val="accent2"/>
                </a:solidFill>
                <a:sym typeface="Symbol" panose="05050102010706020507" pitchFamily="18" charset="2"/>
              </a:rPr>
              <a:t></a:t>
            </a:r>
            <a:r>
              <a:rPr lang="en-US" altLang="zh-TW" dirty="0">
                <a:solidFill>
                  <a:schemeClr val="accent2"/>
                </a:solidFill>
              </a:rPr>
              <a:t> 1,   2 </a:t>
            </a:r>
            <a:r>
              <a:rPr lang="en-US" altLang="zh-TW" dirty="0">
                <a:solidFill>
                  <a:schemeClr val="accent2"/>
                </a:solidFill>
                <a:sym typeface="Symbol" panose="05050102010706020507" pitchFamily="18" charset="2"/>
              </a:rPr>
              <a:t></a:t>
            </a:r>
            <a:r>
              <a:rPr lang="en-US" altLang="zh-TW" dirty="0"/>
              <a:t> 	(contains both index terms)</a:t>
            </a:r>
          </a:p>
          <a:p>
            <a:pPr eaLnBrk="1" hangingPunct="1"/>
            <a:r>
              <a:rPr lang="en-US" altLang="zh-TW" dirty="0"/>
              <a:t>Likewise, a vocabulary of 3 terms forms a 3D space</a:t>
            </a:r>
          </a:p>
          <a:p>
            <a:pPr eaLnBrk="1" hangingPunct="1"/>
            <a:r>
              <a:rPr lang="en-US" altLang="zh-TW" dirty="0"/>
              <a:t>A vocabulary of </a:t>
            </a:r>
            <a:r>
              <a:rPr lang="en-US" altLang="zh-TW" i="1" dirty="0"/>
              <a:t>n</a:t>
            </a:r>
            <a:r>
              <a:rPr lang="en-US" altLang="zh-TW" dirty="0"/>
              <a:t> terms forms a </a:t>
            </a:r>
            <a:r>
              <a:rPr lang="en-US" altLang="zh-TW" i="1" dirty="0"/>
              <a:t>n</a:t>
            </a:r>
            <a:r>
              <a:rPr lang="en-US" altLang="zh-TW" dirty="0"/>
              <a:t>-dimensional space</a:t>
            </a:r>
          </a:p>
          <a:p>
            <a:pPr eaLnBrk="1" hangingPunct="1"/>
            <a:r>
              <a:rPr lang="en-US" altLang="zh-TW" dirty="0"/>
              <a:t>A document or query can be represented as a linear combination of </a:t>
            </a:r>
            <a:r>
              <a:rPr lang="en-US" altLang="zh-TW" i="1" dirty="0"/>
              <a:t>T</a:t>
            </a:r>
            <a:r>
              <a:rPr lang="en-US" altLang="zh-TW" dirty="0"/>
              <a:t>’s    </a:t>
            </a:r>
          </a:p>
        </p:txBody>
      </p:sp>
      <p:grpSp>
        <p:nvGrpSpPr>
          <p:cNvPr id="3" name="Group 2">
            <a:extLst>
              <a:ext uri="{FF2B5EF4-FFF2-40B4-BE49-F238E27FC236}">
                <a16:creationId xmlns:a16="http://schemas.microsoft.com/office/drawing/2014/main" id="{FA651DFB-E0A8-45E5-9AA6-B333BB887C33}"/>
              </a:ext>
            </a:extLst>
          </p:cNvPr>
          <p:cNvGrpSpPr/>
          <p:nvPr/>
        </p:nvGrpSpPr>
        <p:grpSpPr>
          <a:xfrm>
            <a:off x="2260600" y="4351338"/>
            <a:ext cx="2809875" cy="1939925"/>
            <a:chOff x="2260600" y="4351338"/>
            <a:chExt cx="2809875" cy="1939925"/>
          </a:xfrm>
        </p:grpSpPr>
        <p:sp>
          <p:nvSpPr>
            <p:cNvPr id="45061" name="Rectangle 5">
              <a:extLst>
                <a:ext uri="{FF2B5EF4-FFF2-40B4-BE49-F238E27FC236}">
                  <a16:creationId xmlns:a16="http://schemas.microsoft.com/office/drawing/2014/main" id="{B67E9757-B9B8-451B-81EF-13C5860E4F06}"/>
                </a:ext>
              </a:extLst>
            </p:cNvPr>
            <p:cNvSpPr>
              <a:spLocks noChangeArrowheads="1"/>
            </p:cNvSpPr>
            <p:nvPr/>
          </p:nvSpPr>
          <p:spPr bwMode="auto">
            <a:xfrm>
              <a:off x="2695575" y="4591050"/>
              <a:ext cx="1905000" cy="1590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45062" name="Text Box 6">
              <a:extLst>
                <a:ext uri="{FF2B5EF4-FFF2-40B4-BE49-F238E27FC236}">
                  <a16:creationId xmlns:a16="http://schemas.microsoft.com/office/drawing/2014/main" id="{2721DB87-BF78-425A-B447-9B0621C1B924}"/>
                </a:ext>
              </a:extLst>
            </p:cNvPr>
            <p:cNvSpPr txBox="1">
              <a:spLocks noChangeArrowheads="1"/>
            </p:cNvSpPr>
            <p:nvPr/>
          </p:nvSpPr>
          <p:spPr bwMode="auto">
            <a:xfrm>
              <a:off x="4746625" y="592455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t</a:t>
              </a:r>
              <a:r>
                <a:rPr lang="en-US" altLang="zh-TW" sz="1800" baseline="-25000">
                  <a:latin typeface="Times New Roman" panose="02020603050405020304" pitchFamily="18" charset="0"/>
                </a:rPr>
                <a:t>1</a:t>
              </a:r>
            </a:p>
          </p:txBody>
        </p:sp>
        <p:sp>
          <p:nvSpPr>
            <p:cNvPr id="45063" name="Rectangle 7">
              <a:extLst>
                <a:ext uri="{FF2B5EF4-FFF2-40B4-BE49-F238E27FC236}">
                  <a16:creationId xmlns:a16="http://schemas.microsoft.com/office/drawing/2014/main" id="{FA3EC795-F40A-41B4-916A-3CD0C7A36910}"/>
                </a:ext>
              </a:extLst>
            </p:cNvPr>
            <p:cNvSpPr>
              <a:spLocks noChangeArrowheads="1"/>
            </p:cNvSpPr>
            <p:nvPr/>
          </p:nvSpPr>
          <p:spPr bwMode="auto">
            <a:xfrm>
              <a:off x="2260600" y="435133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t</a:t>
              </a:r>
              <a:r>
                <a:rPr lang="en-US" altLang="zh-TW" sz="1800" baseline="-25000">
                  <a:latin typeface="Times New Roman" panose="02020603050405020304" pitchFamily="18" charset="0"/>
                </a:rPr>
                <a:t>2</a:t>
              </a:r>
              <a:endParaRPr lang="zh-TW" altLang="en-US" sz="1800" baseline="-25000">
                <a:latin typeface="Times New Roman" panose="02020603050405020304" pitchFamily="18" charset="0"/>
              </a:endParaRPr>
            </a:p>
          </p:txBody>
        </p:sp>
        <p:sp>
          <p:nvSpPr>
            <p:cNvPr id="45064" name="Text Box 8">
              <a:extLst>
                <a:ext uri="{FF2B5EF4-FFF2-40B4-BE49-F238E27FC236}">
                  <a16:creationId xmlns:a16="http://schemas.microsoft.com/office/drawing/2014/main" id="{EFE65393-CE78-41E9-AAEC-F54A8D758F44}"/>
                </a:ext>
              </a:extLst>
            </p:cNvPr>
            <p:cNvSpPr txBox="1">
              <a:spLocks noChangeArrowheads="1"/>
            </p:cNvSpPr>
            <p:nvPr/>
          </p:nvSpPr>
          <p:spPr bwMode="auto">
            <a:xfrm>
              <a:off x="2317750" y="5895975"/>
              <a:ext cx="34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a:latin typeface="Times New Roman" panose="02020603050405020304" pitchFamily="18" charset="0"/>
                </a:rPr>
                <a:t>d</a:t>
              </a:r>
              <a:r>
                <a:rPr lang="en-US" altLang="zh-TW" sz="1800" baseline="-25000">
                  <a:latin typeface="Times New Roman" panose="02020603050405020304" pitchFamily="18" charset="0"/>
                </a:rPr>
                <a:t>i</a:t>
              </a:r>
            </a:p>
          </p:txBody>
        </p:sp>
        <p:sp>
          <p:nvSpPr>
            <p:cNvPr id="45065" name="Text Box 9">
              <a:extLst>
                <a:ext uri="{FF2B5EF4-FFF2-40B4-BE49-F238E27FC236}">
                  <a16:creationId xmlns:a16="http://schemas.microsoft.com/office/drawing/2014/main" id="{9194251F-EEAC-4B79-85BA-A4A8CCF4892B}"/>
                </a:ext>
              </a:extLst>
            </p:cNvPr>
            <p:cNvSpPr txBox="1">
              <a:spLocks noChangeArrowheads="1"/>
            </p:cNvSpPr>
            <p:nvPr/>
          </p:nvSpPr>
          <p:spPr bwMode="auto">
            <a:xfrm>
              <a:off x="3565525" y="457200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a:latin typeface="Times New Roman" panose="02020603050405020304" pitchFamily="18" charset="0"/>
                </a:rPr>
                <a:t>d</a:t>
              </a:r>
              <a:r>
                <a:rPr lang="en-US" altLang="zh-TW" sz="1800" baseline="-25000">
                  <a:latin typeface="Times New Roman" panose="02020603050405020304" pitchFamily="18" charset="0"/>
                </a:rPr>
                <a:t>k</a:t>
              </a:r>
            </a:p>
          </p:txBody>
        </p:sp>
        <p:sp>
          <p:nvSpPr>
            <p:cNvPr id="45066" name="Text Box 10">
              <a:extLst>
                <a:ext uri="{FF2B5EF4-FFF2-40B4-BE49-F238E27FC236}">
                  <a16:creationId xmlns:a16="http://schemas.microsoft.com/office/drawing/2014/main" id="{B7439FF9-4E1A-4240-BD11-7BB19F07CD92}"/>
                </a:ext>
              </a:extLst>
            </p:cNvPr>
            <p:cNvSpPr txBox="1">
              <a:spLocks noChangeArrowheads="1"/>
            </p:cNvSpPr>
            <p:nvPr/>
          </p:nvSpPr>
          <p:spPr bwMode="auto">
            <a:xfrm>
              <a:off x="2317750" y="5353050"/>
              <a:ext cx="34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a:latin typeface="Times New Roman" panose="02020603050405020304" pitchFamily="18" charset="0"/>
                </a:rPr>
                <a:t>d</a:t>
              </a:r>
              <a:r>
                <a:rPr lang="en-US" altLang="zh-TW" sz="1800" baseline="-25000">
                  <a:latin typeface="Times New Roman" panose="02020603050405020304" pitchFamily="18" charset="0"/>
                </a:rPr>
                <a:t>j</a:t>
              </a:r>
            </a:p>
          </p:txBody>
        </p:sp>
        <p:sp>
          <p:nvSpPr>
            <p:cNvPr id="45067" name="Oval 11">
              <a:extLst>
                <a:ext uri="{FF2B5EF4-FFF2-40B4-BE49-F238E27FC236}">
                  <a16:creationId xmlns:a16="http://schemas.microsoft.com/office/drawing/2014/main" id="{3F005D1B-DA7C-425D-A25C-C334E309C695}"/>
                </a:ext>
              </a:extLst>
            </p:cNvPr>
            <p:cNvSpPr>
              <a:spLocks noChangeArrowheads="1"/>
            </p:cNvSpPr>
            <p:nvPr/>
          </p:nvSpPr>
          <p:spPr bwMode="auto">
            <a:xfrm>
              <a:off x="2667000" y="6124575"/>
              <a:ext cx="95250" cy="10477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45068" name="Oval 12">
              <a:extLst>
                <a:ext uri="{FF2B5EF4-FFF2-40B4-BE49-F238E27FC236}">
                  <a16:creationId xmlns:a16="http://schemas.microsoft.com/office/drawing/2014/main" id="{0E3F3C98-B389-4634-85EA-3B9491D0E240}"/>
                </a:ext>
              </a:extLst>
            </p:cNvPr>
            <p:cNvSpPr>
              <a:spLocks noChangeArrowheads="1"/>
            </p:cNvSpPr>
            <p:nvPr/>
          </p:nvSpPr>
          <p:spPr bwMode="auto">
            <a:xfrm>
              <a:off x="2667000" y="5553075"/>
              <a:ext cx="95250" cy="10477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45069" name="Oval 13">
              <a:extLst>
                <a:ext uri="{FF2B5EF4-FFF2-40B4-BE49-F238E27FC236}">
                  <a16:creationId xmlns:a16="http://schemas.microsoft.com/office/drawing/2014/main" id="{FC9F30A4-39A2-4130-86BD-F6191BF29B51}"/>
                </a:ext>
              </a:extLst>
            </p:cNvPr>
            <p:cNvSpPr>
              <a:spLocks noChangeArrowheads="1"/>
            </p:cNvSpPr>
            <p:nvPr/>
          </p:nvSpPr>
          <p:spPr bwMode="auto">
            <a:xfrm>
              <a:off x="3533775" y="4514850"/>
              <a:ext cx="95250" cy="10477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45070" name="Line 14">
              <a:extLst>
                <a:ext uri="{FF2B5EF4-FFF2-40B4-BE49-F238E27FC236}">
                  <a16:creationId xmlns:a16="http://schemas.microsoft.com/office/drawing/2014/main" id="{B1491E57-75B0-4931-8B6B-404FB2F278CD}"/>
                </a:ext>
              </a:extLst>
            </p:cNvPr>
            <p:cNvSpPr>
              <a:spLocks noChangeShapeType="1"/>
            </p:cNvSpPr>
            <p:nvPr/>
          </p:nvSpPr>
          <p:spPr bwMode="auto">
            <a:xfrm flipV="1">
              <a:off x="2714625" y="5619750"/>
              <a:ext cx="0" cy="5524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71" name="Line 15">
              <a:extLst>
                <a:ext uri="{FF2B5EF4-FFF2-40B4-BE49-F238E27FC236}">
                  <a16:creationId xmlns:a16="http://schemas.microsoft.com/office/drawing/2014/main" id="{C0D52DC5-2428-49D4-BE65-E35070E2A89C}"/>
                </a:ext>
              </a:extLst>
            </p:cNvPr>
            <p:cNvSpPr>
              <a:spLocks noChangeShapeType="1"/>
            </p:cNvSpPr>
            <p:nvPr/>
          </p:nvSpPr>
          <p:spPr bwMode="auto">
            <a:xfrm flipV="1">
              <a:off x="2714625" y="4600575"/>
              <a:ext cx="857250" cy="15716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extBox 1">
            <a:extLst>
              <a:ext uri="{FF2B5EF4-FFF2-40B4-BE49-F238E27FC236}">
                <a16:creationId xmlns:a16="http://schemas.microsoft.com/office/drawing/2014/main" id="{80D83B38-C183-4DC1-A599-069049DE9EBD}"/>
              </a:ext>
            </a:extLst>
          </p:cNvPr>
          <p:cNvSpPr txBox="1"/>
          <p:nvPr/>
        </p:nvSpPr>
        <p:spPr>
          <a:xfrm>
            <a:off x="5448300" y="5073075"/>
            <a:ext cx="3276600" cy="584775"/>
          </a:xfrm>
          <a:prstGeom prst="rect">
            <a:avLst/>
          </a:prstGeom>
          <a:solidFill>
            <a:srgbClr val="66FFFF"/>
          </a:solidFill>
        </p:spPr>
        <p:txBody>
          <a:bodyPr wrap="square" rtlCol="0">
            <a:spAutoFit/>
          </a:bodyPr>
          <a:lstStyle/>
          <a:p>
            <a:r>
              <a:rPr lang="en-US" sz="1600" dirty="0">
                <a:latin typeface="+mn-lt"/>
                <a:ea typeface="+mn-ea"/>
              </a:rPr>
              <a:t>Why do we bother about the empty document?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AB7FDE9B-5C77-4FD8-AA8F-6D38D0E1237A}"/>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BE1A9C12-7509-437E-8DDA-7824BB8902D5}" type="slidenum">
              <a:rPr lang="en-US" altLang="zh-TW" sz="1400" smtClean="0">
                <a:solidFill>
                  <a:schemeClr val="accent2"/>
                </a:solidFill>
                <a:latin typeface="Times New Roman" panose="02020603050405020304" pitchFamily="18" charset="0"/>
              </a:rPr>
              <a:pPr>
                <a:spcBef>
                  <a:spcPct val="0"/>
                </a:spcBef>
                <a:buFontTx/>
                <a:buNone/>
              </a:pPr>
              <a:t>24</a:t>
            </a:fld>
            <a:endParaRPr lang="en-US" altLang="zh-TW" sz="1400" b="0">
              <a:latin typeface="Times New Roman" panose="02020603050405020304" pitchFamily="18" charset="0"/>
            </a:endParaRPr>
          </a:p>
        </p:txBody>
      </p:sp>
      <p:sp>
        <p:nvSpPr>
          <p:cNvPr id="47107" name="Rectangle 2">
            <a:extLst>
              <a:ext uri="{FF2B5EF4-FFF2-40B4-BE49-F238E27FC236}">
                <a16:creationId xmlns:a16="http://schemas.microsoft.com/office/drawing/2014/main" id="{31997183-EEB1-48C1-A671-9BABCF4EEE4B}"/>
              </a:ext>
            </a:extLst>
          </p:cNvPr>
          <p:cNvSpPr>
            <a:spLocks noGrp="1" noChangeArrowheads="1"/>
          </p:cNvSpPr>
          <p:nvPr>
            <p:ph type="title"/>
          </p:nvPr>
        </p:nvSpPr>
        <p:spPr/>
        <p:txBody>
          <a:bodyPr/>
          <a:lstStyle/>
          <a:p>
            <a:pPr eaLnBrk="1" hangingPunct="1"/>
            <a:r>
              <a:rPr lang="en-US" altLang="zh-TW"/>
              <a:t>Graphic Representation</a:t>
            </a:r>
          </a:p>
        </p:txBody>
      </p:sp>
      <p:sp>
        <p:nvSpPr>
          <p:cNvPr id="47108" name="Rectangle 3">
            <a:extLst>
              <a:ext uri="{FF2B5EF4-FFF2-40B4-BE49-F238E27FC236}">
                <a16:creationId xmlns:a16="http://schemas.microsoft.com/office/drawing/2014/main" id="{D901B196-8AA5-4151-8A6B-7ED8BA1F0D61}"/>
              </a:ext>
            </a:extLst>
          </p:cNvPr>
          <p:cNvSpPr>
            <a:spLocks noGrp="1" noChangeArrowheads="1"/>
          </p:cNvSpPr>
          <p:nvPr>
            <p:ph type="body" idx="1"/>
          </p:nvPr>
        </p:nvSpPr>
        <p:spPr>
          <a:xfrm>
            <a:off x="762000" y="1371600"/>
            <a:ext cx="2519363" cy="1416050"/>
          </a:xfrm>
          <a:solidFill>
            <a:srgbClr val="CCFFCC"/>
          </a:solidFill>
        </p:spPr>
        <p:txBody>
          <a:bodyPr/>
          <a:lstStyle/>
          <a:p>
            <a:pPr eaLnBrk="1" hangingPunct="1">
              <a:buFontTx/>
              <a:buNone/>
            </a:pPr>
            <a:r>
              <a:rPr lang="en-US" altLang="zh-TW"/>
              <a:t>Example</a:t>
            </a:r>
            <a:r>
              <a:rPr lang="en-US" altLang="zh-TW" sz="1800" i="1"/>
              <a:t>:</a:t>
            </a:r>
          </a:p>
          <a:p>
            <a:pPr eaLnBrk="1" hangingPunct="1">
              <a:buFontTx/>
              <a:buNone/>
            </a:pPr>
            <a:r>
              <a:rPr lang="en-US" altLang="zh-TW" sz="1800" i="1"/>
              <a:t>D</a:t>
            </a:r>
            <a:r>
              <a:rPr lang="en-US" altLang="zh-TW" sz="1800" i="1" baseline="-25000"/>
              <a:t>1</a:t>
            </a:r>
            <a:r>
              <a:rPr lang="en-US" altLang="zh-TW" sz="1800" i="1"/>
              <a:t> = 2T</a:t>
            </a:r>
            <a:r>
              <a:rPr lang="en-US" altLang="zh-TW" sz="1800" i="1" baseline="-25000"/>
              <a:t>1</a:t>
            </a:r>
            <a:r>
              <a:rPr lang="en-US" altLang="zh-TW" sz="1800" i="1"/>
              <a:t> + 3T</a:t>
            </a:r>
            <a:r>
              <a:rPr lang="en-US" altLang="zh-TW" sz="1800" i="1" baseline="-25000"/>
              <a:t>2</a:t>
            </a:r>
            <a:r>
              <a:rPr lang="en-US" altLang="zh-TW" sz="1800" i="1"/>
              <a:t> + 5T</a:t>
            </a:r>
            <a:r>
              <a:rPr lang="en-US" altLang="zh-TW" sz="1800" i="1" baseline="-25000"/>
              <a:t>3</a:t>
            </a:r>
          </a:p>
          <a:p>
            <a:pPr eaLnBrk="1" hangingPunct="1">
              <a:buFontTx/>
              <a:buNone/>
            </a:pPr>
            <a:r>
              <a:rPr lang="en-US" altLang="zh-TW" sz="1800" i="1"/>
              <a:t>D</a:t>
            </a:r>
            <a:r>
              <a:rPr lang="en-US" altLang="zh-TW" sz="1800" i="1" baseline="-25000"/>
              <a:t>2</a:t>
            </a:r>
            <a:r>
              <a:rPr lang="en-US" altLang="zh-TW" sz="1800" i="1"/>
              <a:t> = 3T</a:t>
            </a:r>
            <a:r>
              <a:rPr lang="en-US" altLang="zh-TW" sz="1800" i="1" baseline="-25000"/>
              <a:t>1</a:t>
            </a:r>
            <a:r>
              <a:rPr lang="en-US" altLang="zh-TW" sz="1800" i="1"/>
              <a:t> + 7T</a:t>
            </a:r>
            <a:r>
              <a:rPr lang="en-US" altLang="zh-TW" sz="1800" i="1" baseline="-25000"/>
              <a:t>2</a:t>
            </a:r>
            <a:r>
              <a:rPr lang="en-US" altLang="zh-TW" sz="1800" i="1"/>
              <a:t> +   T</a:t>
            </a:r>
            <a:r>
              <a:rPr lang="en-US" altLang="zh-TW" sz="1800" i="1" baseline="-25000"/>
              <a:t>3</a:t>
            </a:r>
          </a:p>
          <a:p>
            <a:pPr eaLnBrk="1" hangingPunct="1">
              <a:buFontTx/>
              <a:buNone/>
            </a:pPr>
            <a:r>
              <a:rPr lang="en-US" altLang="zh-TW" sz="1800" i="1"/>
              <a:t>Q = 0T</a:t>
            </a:r>
            <a:r>
              <a:rPr lang="en-US" altLang="zh-TW" sz="1800" i="1" baseline="-25000"/>
              <a:t>1</a:t>
            </a:r>
            <a:r>
              <a:rPr lang="en-US" altLang="zh-TW" sz="1800" i="1"/>
              <a:t> + 0T</a:t>
            </a:r>
            <a:r>
              <a:rPr lang="en-US" altLang="zh-TW" sz="1800" i="1" baseline="-25000"/>
              <a:t>2</a:t>
            </a:r>
            <a:r>
              <a:rPr lang="en-US" altLang="zh-TW" sz="1800" i="1"/>
              <a:t> +  2T</a:t>
            </a:r>
            <a:r>
              <a:rPr lang="en-US" altLang="zh-TW" sz="1800" i="1" baseline="-25000"/>
              <a:t>3</a:t>
            </a:r>
          </a:p>
        </p:txBody>
      </p:sp>
      <p:sp>
        <p:nvSpPr>
          <p:cNvPr id="47109" name="Line 4">
            <a:extLst>
              <a:ext uri="{FF2B5EF4-FFF2-40B4-BE49-F238E27FC236}">
                <a16:creationId xmlns:a16="http://schemas.microsoft.com/office/drawing/2014/main" id="{166D0A39-02D6-49AF-B53D-9B2F27608CC5}"/>
              </a:ext>
            </a:extLst>
          </p:cNvPr>
          <p:cNvSpPr>
            <a:spLocks noChangeShapeType="1"/>
          </p:cNvSpPr>
          <p:nvPr/>
        </p:nvSpPr>
        <p:spPr bwMode="auto">
          <a:xfrm>
            <a:off x="4479925" y="4419600"/>
            <a:ext cx="35972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110" name="Text Box 6">
            <a:extLst>
              <a:ext uri="{FF2B5EF4-FFF2-40B4-BE49-F238E27FC236}">
                <a16:creationId xmlns:a16="http://schemas.microsoft.com/office/drawing/2014/main" id="{A59046DA-ABED-4290-B107-01C87B0F32D6}"/>
              </a:ext>
            </a:extLst>
          </p:cNvPr>
          <p:cNvSpPr txBox="1">
            <a:spLocks noChangeArrowheads="1"/>
          </p:cNvSpPr>
          <p:nvPr/>
        </p:nvSpPr>
        <p:spPr bwMode="auto">
          <a:xfrm>
            <a:off x="4876800" y="1843088"/>
            <a:ext cx="4079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T</a:t>
            </a:r>
            <a:r>
              <a:rPr lang="en-US" altLang="zh-TW" i="1" baseline="-25000">
                <a:latin typeface="Times New Roman" panose="02020603050405020304" pitchFamily="18" charset="0"/>
              </a:rPr>
              <a:t>3</a:t>
            </a:r>
            <a:endParaRPr lang="en-US" altLang="zh-TW">
              <a:latin typeface="Times New Roman" panose="02020603050405020304" pitchFamily="18" charset="0"/>
            </a:endParaRPr>
          </a:p>
        </p:txBody>
      </p:sp>
      <p:sp>
        <p:nvSpPr>
          <p:cNvPr id="47111" name="Line 7">
            <a:extLst>
              <a:ext uri="{FF2B5EF4-FFF2-40B4-BE49-F238E27FC236}">
                <a16:creationId xmlns:a16="http://schemas.microsoft.com/office/drawing/2014/main" id="{E04F7C81-E169-4819-9943-F48E1DA36589}"/>
              </a:ext>
            </a:extLst>
          </p:cNvPr>
          <p:cNvSpPr>
            <a:spLocks noChangeShapeType="1"/>
          </p:cNvSpPr>
          <p:nvPr/>
        </p:nvSpPr>
        <p:spPr bwMode="auto">
          <a:xfrm>
            <a:off x="4760913" y="4405313"/>
            <a:ext cx="30114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12" name="Line 8">
            <a:extLst>
              <a:ext uri="{FF2B5EF4-FFF2-40B4-BE49-F238E27FC236}">
                <a16:creationId xmlns:a16="http://schemas.microsoft.com/office/drawing/2014/main" id="{08E5A37F-352A-4EE4-A536-7D55F31C8642}"/>
              </a:ext>
            </a:extLst>
          </p:cNvPr>
          <p:cNvSpPr>
            <a:spLocks noChangeShapeType="1"/>
          </p:cNvSpPr>
          <p:nvPr/>
        </p:nvSpPr>
        <p:spPr bwMode="auto">
          <a:xfrm flipH="1">
            <a:off x="2220913" y="4402138"/>
            <a:ext cx="2519362" cy="1603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113" name="Line 9">
            <a:extLst>
              <a:ext uri="{FF2B5EF4-FFF2-40B4-BE49-F238E27FC236}">
                <a16:creationId xmlns:a16="http://schemas.microsoft.com/office/drawing/2014/main" id="{CE86D0E8-1AEF-4BF9-9FDC-E6AADEFAFA05}"/>
              </a:ext>
            </a:extLst>
          </p:cNvPr>
          <p:cNvSpPr>
            <a:spLocks noChangeShapeType="1"/>
          </p:cNvSpPr>
          <p:nvPr/>
        </p:nvSpPr>
        <p:spPr bwMode="auto">
          <a:xfrm flipV="1">
            <a:off x="4740275" y="1828800"/>
            <a:ext cx="0" cy="2573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70" name="Line 10">
            <a:extLst>
              <a:ext uri="{FF2B5EF4-FFF2-40B4-BE49-F238E27FC236}">
                <a16:creationId xmlns:a16="http://schemas.microsoft.com/office/drawing/2014/main" id="{C0116897-9C7B-4749-BDE3-1AF146E8EFC3}"/>
              </a:ext>
            </a:extLst>
          </p:cNvPr>
          <p:cNvSpPr>
            <a:spLocks noChangeShapeType="1"/>
          </p:cNvSpPr>
          <p:nvPr/>
        </p:nvSpPr>
        <p:spPr bwMode="auto">
          <a:xfrm flipH="1">
            <a:off x="4191000" y="4391025"/>
            <a:ext cx="1158875" cy="7905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771" name="Line 11">
            <a:extLst>
              <a:ext uri="{FF2B5EF4-FFF2-40B4-BE49-F238E27FC236}">
                <a16:creationId xmlns:a16="http://schemas.microsoft.com/office/drawing/2014/main" id="{C597F932-B0FF-4F8D-A180-9CAF9AEE02B7}"/>
              </a:ext>
            </a:extLst>
          </p:cNvPr>
          <p:cNvSpPr>
            <a:spLocks noChangeShapeType="1"/>
          </p:cNvSpPr>
          <p:nvPr/>
        </p:nvSpPr>
        <p:spPr bwMode="auto">
          <a:xfrm>
            <a:off x="3505200" y="5181600"/>
            <a:ext cx="6921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772" name="Line 12">
            <a:extLst>
              <a:ext uri="{FF2B5EF4-FFF2-40B4-BE49-F238E27FC236}">
                <a16:creationId xmlns:a16="http://schemas.microsoft.com/office/drawing/2014/main" id="{4E8894F8-61C4-400E-B07A-124CE86370CF}"/>
              </a:ext>
            </a:extLst>
          </p:cNvPr>
          <p:cNvSpPr>
            <a:spLocks noChangeShapeType="1"/>
          </p:cNvSpPr>
          <p:nvPr/>
        </p:nvSpPr>
        <p:spPr bwMode="auto">
          <a:xfrm flipV="1">
            <a:off x="4191000" y="3200400"/>
            <a:ext cx="0" cy="198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774" name="Line 14">
            <a:extLst>
              <a:ext uri="{FF2B5EF4-FFF2-40B4-BE49-F238E27FC236}">
                <a16:creationId xmlns:a16="http://schemas.microsoft.com/office/drawing/2014/main" id="{8BDEAB1F-CA37-462E-8D3E-55673F3BECA5}"/>
              </a:ext>
            </a:extLst>
          </p:cNvPr>
          <p:cNvSpPr>
            <a:spLocks noChangeShapeType="1"/>
          </p:cNvSpPr>
          <p:nvPr/>
        </p:nvSpPr>
        <p:spPr bwMode="auto">
          <a:xfrm flipH="1">
            <a:off x="3535363" y="4419600"/>
            <a:ext cx="2125662" cy="1371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775" name="Line 15">
            <a:extLst>
              <a:ext uri="{FF2B5EF4-FFF2-40B4-BE49-F238E27FC236}">
                <a16:creationId xmlns:a16="http://schemas.microsoft.com/office/drawing/2014/main" id="{C013B48D-52ED-4F39-A155-1382896948F3}"/>
              </a:ext>
            </a:extLst>
          </p:cNvPr>
          <p:cNvSpPr>
            <a:spLocks noChangeShapeType="1"/>
          </p:cNvSpPr>
          <p:nvPr/>
        </p:nvSpPr>
        <p:spPr bwMode="auto">
          <a:xfrm flipH="1" flipV="1">
            <a:off x="2690813" y="5722938"/>
            <a:ext cx="885825" cy="333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776" name="Line 16">
            <a:extLst>
              <a:ext uri="{FF2B5EF4-FFF2-40B4-BE49-F238E27FC236}">
                <a16:creationId xmlns:a16="http://schemas.microsoft.com/office/drawing/2014/main" id="{FDDC5E57-ED3B-43D1-B785-F2BE88782BC5}"/>
              </a:ext>
            </a:extLst>
          </p:cNvPr>
          <p:cNvSpPr>
            <a:spLocks noChangeShapeType="1"/>
          </p:cNvSpPr>
          <p:nvPr/>
        </p:nvSpPr>
        <p:spPr bwMode="auto">
          <a:xfrm flipV="1">
            <a:off x="3611563" y="5410200"/>
            <a:ext cx="0" cy="36353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77" name="Line 17">
            <a:extLst>
              <a:ext uri="{FF2B5EF4-FFF2-40B4-BE49-F238E27FC236}">
                <a16:creationId xmlns:a16="http://schemas.microsoft.com/office/drawing/2014/main" id="{2EE205D0-F3AC-48D4-8464-8A7045CB1DAE}"/>
              </a:ext>
            </a:extLst>
          </p:cNvPr>
          <p:cNvSpPr>
            <a:spLocks noChangeShapeType="1"/>
          </p:cNvSpPr>
          <p:nvPr/>
        </p:nvSpPr>
        <p:spPr bwMode="auto">
          <a:xfrm flipH="1">
            <a:off x="3594100" y="4384675"/>
            <a:ext cx="1127125" cy="1057275"/>
          </a:xfrm>
          <a:prstGeom prst="line">
            <a:avLst/>
          </a:prstGeom>
          <a:noFill/>
          <a:ln w="57150">
            <a:solidFill>
              <a:srgbClr val="F83F2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7778" name="Line 18">
            <a:extLst>
              <a:ext uri="{FF2B5EF4-FFF2-40B4-BE49-F238E27FC236}">
                <a16:creationId xmlns:a16="http://schemas.microsoft.com/office/drawing/2014/main" id="{4FE4976F-83F9-46BD-838C-ED92B89D6FA1}"/>
              </a:ext>
            </a:extLst>
          </p:cNvPr>
          <p:cNvSpPr>
            <a:spLocks noChangeShapeType="1"/>
          </p:cNvSpPr>
          <p:nvPr/>
        </p:nvSpPr>
        <p:spPr bwMode="auto">
          <a:xfrm flipV="1">
            <a:off x="4740275" y="3810000"/>
            <a:ext cx="0" cy="592138"/>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22" name="Text Box 19">
            <a:extLst>
              <a:ext uri="{FF2B5EF4-FFF2-40B4-BE49-F238E27FC236}">
                <a16:creationId xmlns:a16="http://schemas.microsoft.com/office/drawing/2014/main" id="{1A3A19D4-62CA-4C2A-B0C5-FD7CC0A17626}"/>
              </a:ext>
            </a:extLst>
          </p:cNvPr>
          <p:cNvSpPr txBox="1">
            <a:spLocks noChangeArrowheads="1"/>
          </p:cNvSpPr>
          <p:nvPr/>
        </p:nvSpPr>
        <p:spPr bwMode="auto">
          <a:xfrm>
            <a:off x="7696200" y="4343400"/>
            <a:ext cx="4079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T</a:t>
            </a:r>
            <a:r>
              <a:rPr lang="en-US" altLang="zh-TW" i="1" baseline="-25000">
                <a:latin typeface="Times New Roman" panose="02020603050405020304" pitchFamily="18" charset="0"/>
              </a:rPr>
              <a:t>1</a:t>
            </a:r>
            <a:endParaRPr lang="en-US" altLang="zh-TW">
              <a:latin typeface="Times New Roman" panose="02020603050405020304" pitchFamily="18" charset="0"/>
            </a:endParaRPr>
          </a:p>
        </p:txBody>
      </p:sp>
      <p:sp>
        <p:nvSpPr>
          <p:cNvPr id="47123" name="Text Box 20">
            <a:extLst>
              <a:ext uri="{FF2B5EF4-FFF2-40B4-BE49-F238E27FC236}">
                <a16:creationId xmlns:a16="http://schemas.microsoft.com/office/drawing/2014/main" id="{AB7AFC83-7FDD-4BBD-9895-B30F266EDFD8}"/>
              </a:ext>
            </a:extLst>
          </p:cNvPr>
          <p:cNvSpPr txBox="1">
            <a:spLocks noChangeArrowheads="1"/>
          </p:cNvSpPr>
          <p:nvPr/>
        </p:nvSpPr>
        <p:spPr bwMode="auto">
          <a:xfrm>
            <a:off x="1843088" y="5557838"/>
            <a:ext cx="4079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T</a:t>
            </a:r>
            <a:r>
              <a:rPr lang="en-US" altLang="zh-TW" i="1" baseline="-25000">
                <a:latin typeface="Times New Roman" panose="02020603050405020304" pitchFamily="18" charset="0"/>
              </a:rPr>
              <a:t>2</a:t>
            </a:r>
            <a:endParaRPr lang="en-US" altLang="zh-TW">
              <a:latin typeface="Times New Roman" panose="02020603050405020304" pitchFamily="18" charset="0"/>
            </a:endParaRPr>
          </a:p>
        </p:txBody>
      </p:sp>
      <p:sp>
        <p:nvSpPr>
          <p:cNvPr id="117783" name="Text Box 23">
            <a:extLst>
              <a:ext uri="{FF2B5EF4-FFF2-40B4-BE49-F238E27FC236}">
                <a16:creationId xmlns:a16="http://schemas.microsoft.com/office/drawing/2014/main" id="{3E3383D3-566F-48CE-B8CE-4AA57D9CC17B}"/>
              </a:ext>
            </a:extLst>
          </p:cNvPr>
          <p:cNvSpPr txBox="1">
            <a:spLocks noChangeArrowheads="1"/>
          </p:cNvSpPr>
          <p:nvPr/>
        </p:nvSpPr>
        <p:spPr bwMode="auto">
          <a:xfrm>
            <a:off x="4800600" y="3657600"/>
            <a:ext cx="21066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a:latin typeface="Times New Roman" panose="02020603050405020304" pitchFamily="18" charset="0"/>
              </a:rPr>
              <a:t>Q = 0T</a:t>
            </a:r>
            <a:r>
              <a:rPr lang="en-US" altLang="zh-TW" sz="1800" i="1" baseline="-25000">
                <a:latin typeface="Times New Roman" panose="02020603050405020304" pitchFamily="18" charset="0"/>
              </a:rPr>
              <a:t>1</a:t>
            </a:r>
            <a:r>
              <a:rPr lang="en-US" altLang="zh-TW" sz="1800" i="1">
                <a:latin typeface="Times New Roman" panose="02020603050405020304" pitchFamily="18" charset="0"/>
              </a:rPr>
              <a:t> + 0T</a:t>
            </a:r>
            <a:r>
              <a:rPr lang="en-US" altLang="zh-TW" sz="1800" i="1" baseline="-25000">
                <a:latin typeface="Times New Roman" panose="02020603050405020304" pitchFamily="18" charset="0"/>
              </a:rPr>
              <a:t>2</a:t>
            </a:r>
            <a:r>
              <a:rPr lang="en-US" altLang="zh-TW" sz="1800" i="1">
                <a:latin typeface="Times New Roman" panose="02020603050405020304" pitchFamily="18" charset="0"/>
              </a:rPr>
              <a:t> + 2T</a:t>
            </a:r>
            <a:r>
              <a:rPr lang="en-US" altLang="zh-TW" sz="1800" i="1" baseline="-25000">
                <a:latin typeface="Times New Roman" panose="02020603050405020304" pitchFamily="18" charset="0"/>
              </a:rPr>
              <a:t>3</a:t>
            </a:r>
          </a:p>
        </p:txBody>
      </p:sp>
      <p:sp>
        <p:nvSpPr>
          <p:cNvPr id="117784" name="Line 24">
            <a:extLst>
              <a:ext uri="{FF2B5EF4-FFF2-40B4-BE49-F238E27FC236}">
                <a16:creationId xmlns:a16="http://schemas.microsoft.com/office/drawing/2014/main" id="{5D5D3A66-096A-44E9-9BB1-D8B7FF38F992}"/>
              </a:ext>
            </a:extLst>
          </p:cNvPr>
          <p:cNvSpPr>
            <a:spLocks noChangeShapeType="1"/>
          </p:cNvSpPr>
          <p:nvPr/>
        </p:nvSpPr>
        <p:spPr bwMode="auto">
          <a:xfrm flipH="1">
            <a:off x="4191000" y="2743200"/>
            <a:ext cx="533400" cy="3333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117794" name="Group 34">
            <a:extLst>
              <a:ext uri="{FF2B5EF4-FFF2-40B4-BE49-F238E27FC236}">
                <a16:creationId xmlns:a16="http://schemas.microsoft.com/office/drawing/2014/main" id="{4760B290-6313-4817-93E2-3D471EB04DFC}"/>
              </a:ext>
            </a:extLst>
          </p:cNvPr>
          <p:cNvGrpSpPr>
            <a:grpSpLocks/>
          </p:cNvGrpSpPr>
          <p:nvPr/>
        </p:nvGrpSpPr>
        <p:grpSpPr bwMode="auto">
          <a:xfrm>
            <a:off x="1752600" y="3048000"/>
            <a:ext cx="2987675" cy="1306513"/>
            <a:chOff x="1104" y="1920"/>
            <a:chExt cx="1882" cy="823"/>
          </a:xfrm>
        </p:grpSpPr>
        <p:sp>
          <p:nvSpPr>
            <p:cNvPr id="47136" name="Line 13">
              <a:extLst>
                <a:ext uri="{FF2B5EF4-FFF2-40B4-BE49-F238E27FC236}">
                  <a16:creationId xmlns:a16="http://schemas.microsoft.com/office/drawing/2014/main" id="{2F3D28A1-9995-4755-93A3-2350E221B912}"/>
                </a:ext>
              </a:extLst>
            </p:cNvPr>
            <p:cNvSpPr>
              <a:spLocks noChangeShapeType="1"/>
            </p:cNvSpPr>
            <p:nvPr/>
          </p:nvSpPr>
          <p:spPr bwMode="auto">
            <a:xfrm flipH="1" flipV="1">
              <a:off x="2640" y="1920"/>
              <a:ext cx="346" cy="823"/>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137" name="Text Box 21">
              <a:extLst>
                <a:ext uri="{FF2B5EF4-FFF2-40B4-BE49-F238E27FC236}">
                  <a16:creationId xmlns:a16="http://schemas.microsoft.com/office/drawing/2014/main" id="{B5130A12-CAC5-46A1-8693-0E2083B39577}"/>
                </a:ext>
              </a:extLst>
            </p:cNvPr>
            <p:cNvSpPr txBox="1">
              <a:spLocks noChangeArrowheads="1"/>
            </p:cNvSpPr>
            <p:nvPr/>
          </p:nvSpPr>
          <p:spPr bwMode="auto">
            <a:xfrm>
              <a:off x="1104" y="2016"/>
              <a:ext cx="133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a:latin typeface="Times New Roman" panose="02020603050405020304" pitchFamily="18" charset="0"/>
                </a:rPr>
                <a:t>D</a:t>
              </a:r>
              <a:r>
                <a:rPr lang="en-US" altLang="zh-TW" sz="1800" i="1" baseline="-25000">
                  <a:latin typeface="Times New Roman" panose="02020603050405020304" pitchFamily="18" charset="0"/>
                </a:rPr>
                <a:t>1</a:t>
              </a:r>
              <a:r>
                <a:rPr lang="en-US" altLang="zh-TW" sz="1800" i="1">
                  <a:latin typeface="Times New Roman" panose="02020603050405020304" pitchFamily="18" charset="0"/>
                </a:rPr>
                <a:t> = 2T</a:t>
              </a:r>
              <a:r>
                <a:rPr lang="en-US" altLang="zh-TW" sz="1800" i="1" baseline="-25000">
                  <a:latin typeface="Times New Roman" panose="02020603050405020304" pitchFamily="18" charset="0"/>
                </a:rPr>
                <a:t>1</a:t>
              </a:r>
              <a:r>
                <a:rPr lang="en-US" altLang="zh-TW" sz="1800" i="1">
                  <a:latin typeface="Times New Roman" panose="02020603050405020304" pitchFamily="18" charset="0"/>
                </a:rPr>
                <a:t>+ 3T</a:t>
              </a:r>
              <a:r>
                <a:rPr lang="en-US" altLang="zh-TW" sz="1800" i="1" baseline="-25000">
                  <a:latin typeface="Times New Roman" panose="02020603050405020304" pitchFamily="18" charset="0"/>
                </a:rPr>
                <a:t>2</a:t>
              </a:r>
              <a:r>
                <a:rPr lang="en-US" altLang="zh-TW" sz="1800" i="1">
                  <a:latin typeface="Times New Roman" panose="02020603050405020304" pitchFamily="18" charset="0"/>
                </a:rPr>
                <a:t> + 5T</a:t>
              </a:r>
              <a:r>
                <a:rPr lang="en-US" altLang="zh-TW" sz="1800" i="1" baseline="-25000">
                  <a:latin typeface="Times New Roman" panose="02020603050405020304" pitchFamily="18" charset="0"/>
                </a:rPr>
                <a:t>3</a:t>
              </a:r>
            </a:p>
          </p:txBody>
        </p:sp>
        <p:sp>
          <p:nvSpPr>
            <p:cNvPr id="47138" name="Freeform 26">
              <a:extLst>
                <a:ext uri="{FF2B5EF4-FFF2-40B4-BE49-F238E27FC236}">
                  <a16:creationId xmlns:a16="http://schemas.microsoft.com/office/drawing/2014/main" id="{58A43A44-0989-4F56-93BA-2567ADC9511F}"/>
                </a:ext>
              </a:extLst>
            </p:cNvPr>
            <p:cNvSpPr>
              <a:spLocks/>
            </p:cNvSpPr>
            <p:nvPr/>
          </p:nvSpPr>
          <p:spPr bwMode="auto">
            <a:xfrm>
              <a:off x="2304" y="1920"/>
              <a:ext cx="288" cy="104"/>
            </a:xfrm>
            <a:custGeom>
              <a:avLst/>
              <a:gdLst>
                <a:gd name="T0" fmla="*/ 0 w 288"/>
                <a:gd name="T1" fmla="*/ 104 h 104"/>
                <a:gd name="T2" fmla="*/ 48 w 288"/>
                <a:gd name="T3" fmla="*/ 8 h 104"/>
                <a:gd name="T4" fmla="*/ 192 w 288"/>
                <a:gd name="T5" fmla="*/ 56 h 104"/>
                <a:gd name="T6" fmla="*/ 288 w 288"/>
                <a:gd name="T7" fmla="*/ 56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104">
                  <a:moveTo>
                    <a:pt x="0" y="104"/>
                  </a:moveTo>
                  <a:cubicBezTo>
                    <a:pt x="8" y="60"/>
                    <a:pt x="16" y="16"/>
                    <a:pt x="48" y="8"/>
                  </a:cubicBezTo>
                  <a:cubicBezTo>
                    <a:pt x="80" y="0"/>
                    <a:pt x="152" y="48"/>
                    <a:pt x="192" y="56"/>
                  </a:cubicBezTo>
                  <a:cubicBezTo>
                    <a:pt x="232" y="64"/>
                    <a:pt x="260" y="60"/>
                    <a:pt x="288" y="56"/>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7797" name="Group 37">
            <a:extLst>
              <a:ext uri="{FF2B5EF4-FFF2-40B4-BE49-F238E27FC236}">
                <a16:creationId xmlns:a16="http://schemas.microsoft.com/office/drawing/2014/main" id="{41845122-4C7C-401C-8456-03C8BE6126E9}"/>
              </a:ext>
            </a:extLst>
          </p:cNvPr>
          <p:cNvGrpSpPr>
            <a:grpSpLocks/>
          </p:cNvGrpSpPr>
          <p:nvPr/>
        </p:nvGrpSpPr>
        <p:grpSpPr bwMode="auto">
          <a:xfrm>
            <a:off x="1066800" y="4800600"/>
            <a:ext cx="2514600" cy="533400"/>
            <a:chOff x="672" y="3024"/>
            <a:chExt cx="1584" cy="336"/>
          </a:xfrm>
        </p:grpSpPr>
        <p:sp>
          <p:nvSpPr>
            <p:cNvPr id="47134" name="Text Box 22">
              <a:extLst>
                <a:ext uri="{FF2B5EF4-FFF2-40B4-BE49-F238E27FC236}">
                  <a16:creationId xmlns:a16="http://schemas.microsoft.com/office/drawing/2014/main" id="{5DDD8B8B-BA0F-4E27-8F8B-50F4F87B6628}"/>
                </a:ext>
              </a:extLst>
            </p:cNvPr>
            <p:cNvSpPr txBox="1">
              <a:spLocks noChangeArrowheads="1"/>
            </p:cNvSpPr>
            <p:nvPr/>
          </p:nvSpPr>
          <p:spPr bwMode="auto">
            <a:xfrm>
              <a:off x="672" y="3024"/>
              <a:ext cx="132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a:latin typeface="Times New Roman" panose="02020603050405020304" pitchFamily="18" charset="0"/>
                </a:rPr>
                <a:t>D</a:t>
              </a:r>
              <a:r>
                <a:rPr lang="en-US" altLang="zh-TW" sz="1800" i="1" baseline="-25000">
                  <a:latin typeface="Times New Roman" panose="02020603050405020304" pitchFamily="18" charset="0"/>
                </a:rPr>
                <a:t>2 </a:t>
              </a:r>
              <a:r>
                <a:rPr lang="en-US" altLang="zh-TW" sz="1800" i="1">
                  <a:latin typeface="Times New Roman" panose="02020603050405020304" pitchFamily="18" charset="0"/>
                </a:rPr>
                <a:t>= 3T</a:t>
              </a:r>
              <a:r>
                <a:rPr lang="en-US" altLang="zh-TW" sz="1800" i="1" baseline="-25000">
                  <a:latin typeface="Times New Roman" panose="02020603050405020304" pitchFamily="18" charset="0"/>
                </a:rPr>
                <a:t>1</a:t>
              </a:r>
              <a:r>
                <a:rPr lang="en-US" altLang="zh-TW" sz="1800" i="1">
                  <a:latin typeface="Times New Roman" panose="02020603050405020304" pitchFamily="18" charset="0"/>
                </a:rPr>
                <a:t> + 7T</a:t>
              </a:r>
              <a:r>
                <a:rPr lang="en-US" altLang="zh-TW" sz="1800" i="1" baseline="-25000">
                  <a:latin typeface="Times New Roman" panose="02020603050405020304" pitchFamily="18" charset="0"/>
                </a:rPr>
                <a:t>2</a:t>
              </a:r>
              <a:r>
                <a:rPr lang="en-US" altLang="zh-TW" sz="1800" i="1">
                  <a:latin typeface="Times New Roman" panose="02020603050405020304" pitchFamily="18" charset="0"/>
                </a:rPr>
                <a:t> +  T</a:t>
              </a:r>
              <a:r>
                <a:rPr lang="en-US" altLang="zh-TW" sz="1800" i="1" baseline="-25000">
                  <a:latin typeface="Times New Roman" panose="02020603050405020304" pitchFamily="18" charset="0"/>
                </a:rPr>
                <a:t>3</a:t>
              </a:r>
            </a:p>
          </p:txBody>
        </p:sp>
        <p:sp>
          <p:nvSpPr>
            <p:cNvPr id="47135" name="Freeform 27">
              <a:extLst>
                <a:ext uri="{FF2B5EF4-FFF2-40B4-BE49-F238E27FC236}">
                  <a16:creationId xmlns:a16="http://schemas.microsoft.com/office/drawing/2014/main" id="{B423FB04-5308-4D3C-8322-A8F0A82F3C34}"/>
                </a:ext>
              </a:extLst>
            </p:cNvPr>
            <p:cNvSpPr>
              <a:spLocks/>
            </p:cNvSpPr>
            <p:nvPr/>
          </p:nvSpPr>
          <p:spPr bwMode="auto">
            <a:xfrm>
              <a:off x="1960" y="3208"/>
              <a:ext cx="296" cy="152"/>
            </a:xfrm>
            <a:custGeom>
              <a:avLst/>
              <a:gdLst>
                <a:gd name="T0" fmla="*/ 0 w 296"/>
                <a:gd name="T1" fmla="*/ 0 h 152"/>
                <a:gd name="T2" fmla="*/ 62 w 296"/>
                <a:gd name="T3" fmla="*/ 84 h 152"/>
                <a:gd name="T4" fmla="*/ 296 w 296"/>
                <a:gd name="T5" fmla="*/ 152 h 152"/>
                <a:gd name="T6" fmla="*/ 0 60000 65536"/>
                <a:gd name="T7" fmla="*/ 0 60000 65536"/>
                <a:gd name="T8" fmla="*/ 0 60000 65536"/>
              </a:gdLst>
              <a:ahLst/>
              <a:cxnLst>
                <a:cxn ang="T6">
                  <a:pos x="T0" y="T1"/>
                </a:cxn>
                <a:cxn ang="T7">
                  <a:pos x="T2" y="T3"/>
                </a:cxn>
                <a:cxn ang="T8">
                  <a:pos x="T4" y="T5"/>
                </a:cxn>
              </a:cxnLst>
              <a:rect l="0" t="0" r="r" b="b"/>
              <a:pathLst>
                <a:path w="296" h="152">
                  <a:moveTo>
                    <a:pt x="0" y="0"/>
                  </a:moveTo>
                  <a:cubicBezTo>
                    <a:pt x="10" y="14"/>
                    <a:pt x="13" y="59"/>
                    <a:pt x="62" y="84"/>
                  </a:cubicBezTo>
                  <a:cubicBezTo>
                    <a:pt x="111" y="109"/>
                    <a:pt x="247" y="138"/>
                    <a:pt x="296" y="15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128" name="Text Box 28">
            <a:extLst>
              <a:ext uri="{FF2B5EF4-FFF2-40B4-BE49-F238E27FC236}">
                <a16:creationId xmlns:a16="http://schemas.microsoft.com/office/drawing/2014/main" id="{5FB85E8E-E4DC-4A4C-9B37-1B6EFB249AE1}"/>
              </a:ext>
            </a:extLst>
          </p:cNvPr>
          <p:cNvSpPr txBox="1">
            <a:spLocks noChangeArrowheads="1"/>
          </p:cNvSpPr>
          <p:nvPr/>
        </p:nvSpPr>
        <p:spPr bwMode="auto">
          <a:xfrm>
            <a:off x="2438400" y="54102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600">
                <a:solidFill>
                  <a:schemeClr val="accent2"/>
                </a:solidFill>
                <a:latin typeface="Times New Roman" panose="02020603050405020304" pitchFamily="18" charset="0"/>
              </a:rPr>
              <a:t>7</a:t>
            </a:r>
            <a:endParaRPr lang="zh-TW" altLang="en-US" sz="2400">
              <a:latin typeface="Times New Roman" panose="02020603050405020304" pitchFamily="18" charset="0"/>
            </a:endParaRPr>
          </a:p>
        </p:txBody>
      </p:sp>
      <p:sp>
        <p:nvSpPr>
          <p:cNvPr id="47129" name="Text Box 29">
            <a:extLst>
              <a:ext uri="{FF2B5EF4-FFF2-40B4-BE49-F238E27FC236}">
                <a16:creationId xmlns:a16="http://schemas.microsoft.com/office/drawing/2014/main" id="{7378AA3D-E425-4772-AC31-D6624E08F4E3}"/>
              </a:ext>
            </a:extLst>
          </p:cNvPr>
          <p:cNvSpPr txBox="1">
            <a:spLocks noChangeArrowheads="1"/>
          </p:cNvSpPr>
          <p:nvPr/>
        </p:nvSpPr>
        <p:spPr bwMode="auto">
          <a:xfrm>
            <a:off x="5486400" y="41148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600">
                <a:solidFill>
                  <a:schemeClr val="accent2"/>
                </a:solidFill>
                <a:latin typeface="Times New Roman" panose="02020603050405020304" pitchFamily="18" charset="0"/>
              </a:rPr>
              <a:t>3</a:t>
            </a:r>
            <a:endParaRPr lang="zh-TW" altLang="en-US" sz="2400">
              <a:latin typeface="Times New Roman" panose="02020603050405020304" pitchFamily="18" charset="0"/>
            </a:endParaRPr>
          </a:p>
        </p:txBody>
      </p:sp>
      <p:sp>
        <p:nvSpPr>
          <p:cNvPr id="47130" name="Text Box 30">
            <a:extLst>
              <a:ext uri="{FF2B5EF4-FFF2-40B4-BE49-F238E27FC236}">
                <a16:creationId xmlns:a16="http://schemas.microsoft.com/office/drawing/2014/main" id="{2EEFC275-4EF3-4920-8007-ACE3E41AF9CD}"/>
              </a:ext>
            </a:extLst>
          </p:cNvPr>
          <p:cNvSpPr txBox="1">
            <a:spLocks noChangeArrowheads="1"/>
          </p:cNvSpPr>
          <p:nvPr/>
        </p:nvSpPr>
        <p:spPr bwMode="auto">
          <a:xfrm>
            <a:off x="5181600" y="41148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600">
                <a:solidFill>
                  <a:schemeClr val="accent2"/>
                </a:solidFill>
                <a:latin typeface="Times New Roman" panose="02020603050405020304" pitchFamily="18" charset="0"/>
              </a:rPr>
              <a:t>2</a:t>
            </a:r>
            <a:endParaRPr lang="zh-TW" altLang="en-US" sz="2400">
              <a:latin typeface="Times New Roman" panose="02020603050405020304" pitchFamily="18" charset="0"/>
            </a:endParaRPr>
          </a:p>
        </p:txBody>
      </p:sp>
      <p:sp>
        <p:nvSpPr>
          <p:cNvPr id="47131" name="Text Box 31">
            <a:extLst>
              <a:ext uri="{FF2B5EF4-FFF2-40B4-BE49-F238E27FC236}">
                <a16:creationId xmlns:a16="http://schemas.microsoft.com/office/drawing/2014/main" id="{02F327FE-CB3C-4B72-930A-AA091D99733A}"/>
              </a:ext>
            </a:extLst>
          </p:cNvPr>
          <p:cNvSpPr txBox="1">
            <a:spLocks noChangeArrowheads="1"/>
          </p:cNvSpPr>
          <p:nvPr/>
        </p:nvSpPr>
        <p:spPr bwMode="auto">
          <a:xfrm>
            <a:off x="4724400" y="251460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600">
                <a:solidFill>
                  <a:schemeClr val="accent2"/>
                </a:solidFill>
                <a:latin typeface="Times New Roman" panose="02020603050405020304" pitchFamily="18" charset="0"/>
              </a:rPr>
              <a:t>5</a:t>
            </a:r>
            <a:endParaRPr lang="zh-TW" altLang="en-US" sz="2400">
              <a:latin typeface="Times New Roman" panose="02020603050405020304" pitchFamily="18" charset="0"/>
            </a:endParaRPr>
          </a:p>
        </p:txBody>
      </p:sp>
      <p:sp>
        <p:nvSpPr>
          <p:cNvPr id="117792" name="Text Box 32">
            <a:extLst>
              <a:ext uri="{FF2B5EF4-FFF2-40B4-BE49-F238E27FC236}">
                <a16:creationId xmlns:a16="http://schemas.microsoft.com/office/drawing/2014/main" id="{3BB8EAE7-B6CC-42DF-9708-F331918151D7}"/>
              </a:ext>
            </a:extLst>
          </p:cNvPr>
          <p:cNvSpPr txBox="1">
            <a:spLocks noChangeArrowheads="1"/>
          </p:cNvSpPr>
          <p:nvPr/>
        </p:nvSpPr>
        <p:spPr bwMode="auto">
          <a:xfrm>
            <a:off x="5181600" y="4953000"/>
            <a:ext cx="3352800" cy="11906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8913" indent="-188913">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pPr>
            <a:r>
              <a:rPr lang="en-US" altLang="zh-TW" sz="1800">
                <a:latin typeface="Times New Roman" panose="02020603050405020304" pitchFamily="18" charset="0"/>
              </a:rPr>
              <a:t>Is </a:t>
            </a:r>
            <a:r>
              <a:rPr lang="en-US" altLang="zh-TW" sz="1800" i="1">
                <a:latin typeface="Times New Roman" panose="02020603050405020304" pitchFamily="18" charset="0"/>
              </a:rPr>
              <a:t>D</a:t>
            </a:r>
            <a:r>
              <a:rPr lang="en-US" altLang="zh-TW" sz="1800" i="1" baseline="-25000">
                <a:latin typeface="Times New Roman" panose="02020603050405020304" pitchFamily="18" charset="0"/>
              </a:rPr>
              <a:t>1</a:t>
            </a:r>
            <a:r>
              <a:rPr lang="en-US" altLang="zh-TW" sz="1800">
                <a:latin typeface="Times New Roman" panose="02020603050405020304" pitchFamily="18" charset="0"/>
              </a:rPr>
              <a:t> or </a:t>
            </a:r>
            <a:r>
              <a:rPr lang="en-US" altLang="zh-TW" sz="1800" i="1">
                <a:latin typeface="Times New Roman" panose="02020603050405020304" pitchFamily="18" charset="0"/>
              </a:rPr>
              <a:t>D</a:t>
            </a:r>
            <a:r>
              <a:rPr lang="en-US" altLang="zh-TW" sz="1800" i="1" baseline="-25000">
                <a:latin typeface="Times New Roman" panose="02020603050405020304" pitchFamily="18" charset="0"/>
              </a:rPr>
              <a:t>2</a:t>
            </a:r>
            <a:r>
              <a:rPr lang="en-US" altLang="zh-TW" sz="1800">
                <a:latin typeface="Times New Roman" panose="02020603050405020304" pitchFamily="18" charset="0"/>
              </a:rPr>
              <a:t> more similar to Q?</a:t>
            </a:r>
          </a:p>
          <a:p>
            <a:pPr eaLnBrk="1" hangingPunct="1">
              <a:spcBef>
                <a:spcPct val="0"/>
              </a:spcBef>
            </a:pPr>
            <a:r>
              <a:rPr lang="en-US" altLang="zh-TW" sz="1800">
                <a:latin typeface="Times New Roman" panose="02020603050405020304" pitchFamily="18" charset="0"/>
              </a:rPr>
              <a:t>How to measure the degree of similarity? Distance? Angle? Projection?</a:t>
            </a:r>
          </a:p>
        </p:txBody>
      </p:sp>
      <p:sp>
        <p:nvSpPr>
          <p:cNvPr id="47133" name="Text Box 35">
            <a:extLst>
              <a:ext uri="{FF2B5EF4-FFF2-40B4-BE49-F238E27FC236}">
                <a16:creationId xmlns:a16="http://schemas.microsoft.com/office/drawing/2014/main" id="{4C2F59A3-D0AF-441C-932E-5F56CCA72355}"/>
              </a:ext>
            </a:extLst>
          </p:cNvPr>
          <p:cNvSpPr txBox="1">
            <a:spLocks noChangeArrowheads="1"/>
          </p:cNvSpPr>
          <p:nvPr/>
        </p:nvSpPr>
        <p:spPr bwMode="auto">
          <a:xfrm>
            <a:off x="3387725" y="485775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sz="1600">
                <a:solidFill>
                  <a:schemeClr val="accent2"/>
                </a:solidFill>
                <a:latin typeface="Times New Roman" panose="02020603050405020304" pitchFamily="18" charset="0"/>
              </a:rPr>
              <a:t>3</a:t>
            </a:r>
            <a:endParaRPr lang="zh-TW"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117794"/>
                                        </p:tgtEl>
                                        <p:attrNameLst>
                                          <p:attrName>style.visibility</p:attrName>
                                        </p:attrNameLst>
                                      </p:cBhvr>
                                      <p:to>
                                        <p:strVal val="visible"/>
                                      </p:to>
                                    </p:set>
                                    <p:animEffect transition="in" filter="strips(upLeft)">
                                      <p:cBhvr>
                                        <p:cTn id="7" dur="1000"/>
                                        <p:tgtEl>
                                          <p:spTgt spid="117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7772"/>
                                        </p:tgtEl>
                                        <p:attrNameLst>
                                          <p:attrName>style.visibility</p:attrName>
                                        </p:attrNameLst>
                                      </p:cBhvr>
                                      <p:to>
                                        <p:strVal val="visible"/>
                                      </p:to>
                                    </p:set>
                                    <p:animEffect transition="in" filter="strips(downRight)">
                                      <p:cBhvr>
                                        <p:cTn id="12" dur="500"/>
                                        <p:tgtEl>
                                          <p:spTgt spid="117772"/>
                                        </p:tgtEl>
                                      </p:cBhvr>
                                    </p:animEffect>
                                  </p:childTnLst>
                                </p:cTn>
                              </p:par>
                            </p:childTnLst>
                          </p:cTn>
                        </p:par>
                        <p:par>
                          <p:cTn id="13" fill="hold" nodeType="afterGroup">
                            <p:stCondLst>
                              <p:cond delay="500"/>
                            </p:stCondLst>
                            <p:childTnLst>
                              <p:par>
                                <p:cTn id="14" presetID="18" presetClass="entr" presetSubtype="3" fill="hold" nodeType="afterEffect">
                                  <p:stCondLst>
                                    <p:cond delay="0"/>
                                  </p:stCondLst>
                                  <p:childTnLst>
                                    <p:set>
                                      <p:cBhvr>
                                        <p:cTn id="15" dur="1" fill="hold">
                                          <p:stCondLst>
                                            <p:cond delay="0"/>
                                          </p:stCondLst>
                                        </p:cTn>
                                        <p:tgtEl>
                                          <p:spTgt spid="117784"/>
                                        </p:tgtEl>
                                        <p:attrNameLst>
                                          <p:attrName>style.visibility</p:attrName>
                                        </p:attrNameLst>
                                      </p:cBhvr>
                                      <p:to>
                                        <p:strVal val="visible"/>
                                      </p:to>
                                    </p:set>
                                    <p:animEffect transition="in" filter="strips(upRight)">
                                      <p:cBhvr>
                                        <p:cTn id="16" dur="500"/>
                                        <p:tgtEl>
                                          <p:spTgt spid="117784"/>
                                        </p:tgtEl>
                                      </p:cBhvr>
                                    </p:animEffect>
                                  </p:childTnLst>
                                </p:cTn>
                              </p:par>
                            </p:childTnLst>
                          </p:cTn>
                        </p:par>
                        <p:par>
                          <p:cTn id="17" fill="hold" nodeType="afterGroup">
                            <p:stCondLst>
                              <p:cond delay="1000"/>
                            </p:stCondLst>
                            <p:childTnLst>
                              <p:par>
                                <p:cTn id="18" presetID="18" presetClass="entr" presetSubtype="3" fill="hold" nodeType="afterEffect">
                                  <p:stCondLst>
                                    <p:cond delay="0"/>
                                  </p:stCondLst>
                                  <p:childTnLst>
                                    <p:set>
                                      <p:cBhvr>
                                        <p:cTn id="19" dur="1" fill="hold">
                                          <p:stCondLst>
                                            <p:cond delay="0"/>
                                          </p:stCondLst>
                                        </p:cTn>
                                        <p:tgtEl>
                                          <p:spTgt spid="117770"/>
                                        </p:tgtEl>
                                        <p:attrNameLst>
                                          <p:attrName>style.visibility</p:attrName>
                                        </p:attrNameLst>
                                      </p:cBhvr>
                                      <p:to>
                                        <p:strVal val="visible"/>
                                      </p:to>
                                    </p:set>
                                    <p:animEffect transition="in" filter="strips(upRight)">
                                      <p:cBhvr>
                                        <p:cTn id="20" dur="500"/>
                                        <p:tgtEl>
                                          <p:spTgt spid="117770"/>
                                        </p:tgtEl>
                                      </p:cBhvr>
                                    </p:animEffect>
                                  </p:childTnLst>
                                </p:cTn>
                              </p:par>
                            </p:childTnLst>
                          </p:cTn>
                        </p:par>
                        <p:par>
                          <p:cTn id="21" fill="hold" nodeType="afterGroup">
                            <p:stCondLst>
                              <p:cond delay="1500"/>
                            </p:stCondLst>
                            <p:childTnLst>
                              <p:par>
                                <p:cTn id="22" presetID="18" presetClass="entr" presetSubtype="12" fill="hold" nodeType="afterEffect">
                                  <p:stCondLst>
                                    <p:cond delay="0"/>
                                  </p:stCondLst>
                                  <p:childTnLst>
                                    <p:set>
                                      <p:cBhvr>
                                        <p:cTn id="23" dur="1" fill="hold">
                                          <p:stCondLst>
                                            <p:cond delay="0"/>
                                          </p:stCondLst>
                                        </p:cTn>
                                        <p:tgtEl>
                                          <p:spTgt spid="117771"/>
                                        </p:tgtEl>
                                        <p:attrNameLst>
                                          <p:attrName>style.visibility</p:attrName>
                                        </p:attrNameLst>
                                      </p:cBhvr>
                                      <p:to>
                                        <p:strVal val="visible"/>
                                      </p:to>
                                    </p:set>
                                    <p:animEffect transition="in" filter="strips(downLeft)">
                                      <p:cBhvr>
                                        <p:cTn id="24" dur="500"/>
                                        <p:tgtEl>
                                          <p:spTgt spid="11777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nodeType="clickEffect">
                                  <p:stCondLst>
                                    <p:cond delay="0"/>
                                  </p:stCondLst>
                                  <p:childTnLst>
                                    <p:set>
                                      <p:cBhvr>
                                        <p:cTn id="28" dur="1" fill="hold">
                                          <p:stCondLst>
                                            <p:cond delay="0"/>
                                          </p:stCondLst>
                                        </p:cTn>
                                        <p:tgtEl>
                                          <p:spTgt spid="117777"/>
                                        </p:tgtEl>
                                        <p:attrNameLst>
                                          <p:attrName>style.visibility</p:attrName>
                                        </p:attrNameLst>
                                      </p:cBhvr>
                                      <p:to>
                                        <p:strVal val="visible"/>
                                      </p:to>
                                    </p:set>
                                    <p:animEffect transition="in" filter="strips(downLeft)">
                                      <p:cBhvr>
                                        <p:cTn id="29" dur="500"/>
                                        <p:tgtEl>
                                          <p:spTgt spid="117777"/>
                                        </p:tgtEl>
                                      </p:cBhvr>
                                    </p:animEffect>
                                  </p:childTnLst>
                                </p:cTn>
                              </p:par>
                            </p:childTnLst>
                          </p:cTn>
                        </p:par>
                        <p:par>
                          <p:cTn id="30" fill="hold" nodeType="afterGroup">
                            <p:stCondLst>
                              <p:cond delay="500"/>
                            </p:stCondLst>
                            <p:childTnLst>
                              <p:par>
                                <p:cTn id="31" presetID="9" presetClass="entr" presetSubtype="0" fill="hold" nodeType="afterEffect">
                                  <p:stCondLst>
                                    <p:cond delay="0"/>
                                  </p:stCondLst>
                                  <p:childTnLst>
                                    <p:set>
                                      <p:cBhvr>
                                        <p:cTn id="32" dur="1" fill="hold">
                                          <p:stCondLst>
                                            <p:cond delay="0"/>
                                          </p:stCondLst>
                                        </p:cTn>
                                        <p:tgtEl>
                                          <p:spTgt spid="117797"/>
                                        </p:tgtEl>
                                        <p:attrNameLst>
                                          <p:attrName>style.visibility</p:attrName>
                                        </p:attrNameLst>
                                      </p:cBhvr>
                                      <p:to>
                                        <p:strVal val="visible"/>
                                      </p:to>
                                    </p:set>
                                    <p:animEffect transition="in" filter="dissolve">
                                      <p:cBhvr>
                                        <p:cTn id="33" dur="500"/>
                                        <p:tgtEl>
                                          <p:spTgt spid="117797"/>
                                        </p:tgtEl>
                                      </p:cBhvr>
                                    </p:animEffect>
                                  </p:childTnLst>
                                </p:cTn>
                              </p:par>
                            </p:childTnLst>
                          </p:cTn>
                        </p:par>
                        <p:par>
                          <p:cTn id="34" fill="hold" nodeType="afterGroup">
                            <p:stCondLst>
                              <p:cond delay="1000"/>
                            </p:stCondLst>
                            <p:childTnLst>
                              <p:par>
                                <p:cTn id="35" presetID="18" presetClass="entr" presetSubtype="12" fill="hold" nodeType="afterEffect">
                                  <p:stCondLst>
                                    <p:cond delay="0"/>
                                  </p:stCondLst>
                                  <p:childTnLst>
                                    <p:set>
                                      <p:cBhvr>
                                        <p:cTn id="36" dur="1" fill="hold">
                                          <p:stCondLst>
                                            <p:cond delay="0"/>
                                          </p:stCondLst>
                                        </p:cTn>
                                        <p:tgtEl>
                                          <p:spTgt spid="117776"/>
                                        </p:tgtEl>
                                        <p:attrNameLst>
                                          <p:attrName>style.visibility</p:attrName>
                                        </p:attrNameLst>
                                      </p:cBhvr>
                                      <p:to>
                                        <p:strVal val="visible"/>
                                      </p:to>
                                    </p:set>
                                    <p:animEffect transition="in" filter="strips(downLeft)">
                                      <p:cBhvr>
                                        <p:cTn id="37" dur="500"/>
                                        <p:tgtEl>
                                          <p:spTgt spid="117776"/>
                                        </p:tgtEl>
                                      </p:cBhvr>
                                    </p:animEffect>
                                  </p:childTnLst>
                                </p:cTn>
                              </p:par>
                            </p:childTnLst>
                          </p:cTn>
                        </p:par>
                        <p:par>
                          <p:cTn id="38" fill="hold" nodeType="afterGroup">
                            <p:stCondLst>
                              <p:cond delay="1500"/>
                            </p:stCondLst>
                            <p:childTnLst>
                              <p:par>
                                <p:cTn id="39" presetID="18" presetClass="entr" presetSubtype="3" fill="hold" nodeType="afterEffect">
                                  <p:stCondLst>
                                    <p:cond delay="0"/>
                                  </p:stCondLst>
                                  <p:childTnLst>
                                    <p:set>
                                      <p:cBhvr>
                                        <p:cTn id="40" dur="1" fill="hold">
                                          <p:stCondLst>
                                            <p:cond delay="0"/>
                                          </p:stCondLst>
                                        </p:cTn>
                                        <p:tgtEl>
                                          <p:spTgt spid="117774"/>
                                        </p:tgtEl>
                                        <p:attrNameLst>
                                          <p:attrName>style.visibility</p:attrName>
                                        </p:attrNameLst>
                                      </p:cBhvr>
                                      <p:to>
                                        <p:strVal val="visible"/>
                                      </p:to>
                                    </p:set>
                                    <p:animEffect transition="in" filter="strips(upRight)">
                                      <p:cBhvr>
                                        <p:cTn id="41" dur="500"/>
                                        <p:tgtEl>
                                          <p:spTgt spid="117774"/>
                                        </p:tgtEl>
                                      </p:cBhvr>
                                    </p:animEffect>
                                  </p:childTnLst>
                                </p:cTn>
                              </p:par>
                            </p:childTnLst>
                          </p:cTn>
                        </p:par>
                        <p:par>
                          <p:cTn id="42" fill="hold" nodeType="afterGroup">
                            <p:stCondLst>
                              <p:cond delay="2000"/>
                            </p:stCondLst>
                            <p:childTnLst>
                              <p:par>
                                <p:cTn id="43" presetID="18" presetClass="entr" presetSubtype="12" fill="hold" nodeType="afterEffect">
                                  <p:stCondLst>
                                    <p:cond delay="0"/>
                                  </p:stCondLst>
                                  <p:childTnLst>
                                    <p:set>
                                      <p:cBhvr>
                                        <p:cTn id="44" dur="1" fill="hold">
                                          <p:stCondLst>
                                            <p:cond delay="0"/>
                                          </p:stCondLst>
                                        </p:cTn>
                                        <p:tgtEl>
                                          <p:spTgt spid="117775"/>
                                        </p:tgtEl>
                                        <p:attrNameLst>
                                          <p:attrName>style.visibility</p:attrName>
                                        </p:attrNameLst>
                                      </p:cBhvr>
                                      <p:to>
                                        <p:strVal val="visible"/>
                                      </p:to>
                                    </p:set>
                                    <p:animEffect transition="in" filter="strips(downLeft)">
                                      <p:cBhvr>
                                        <p:cTn id="45" dur="500"/>
                                        <p:tgtEl>
                                          <p:spTgt spid="11777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3" fill="hold" nodeType="clickEffect">
                                  <p:stCondLst>
                                    <p:cond delay="0"/>
                                  </p:stCondLst>
                                  <p:childTnLst>
                                    <p:set>
                                      <p:cBhvr>
                                        <p:cTn id="49" dur="1" fill="hold">
                                          <p:stCondLst>
                                            <p:cond delay="0"/>
                                          </p:stCondLst>
                                        </p:cTn>
                                        <p:tgtEl>
                                          <p:spTgt spid="117778"/>
                                        </p:tgtEl>
                                        <p:attrNameLst>
                                          <p:attrName>style.visibility</p:attrName>
                                        </p:attrNameLst>
                                      </p:cBhvr>
                                      <p:to>
                                        <p:strVal val="visible"/>
                                      </p:to>
                                    </p:set>
                                    <p:animEffect transition="in" filter="strips(upRight)">
                                      <p:cBhvr>
                                        <p:cTn id="50" dur="500"/>
                                        <p:tgtEl>
                                          <p:spTgt spid="117778"/>
                                        </p:tgtEl>
                                      </p:cBhvr>
                                    </p:animEffect>
                                  </p:childTnLst>
                                </p:cTn>
                              </p:par>
                            </p:childTnLst>
                          </p:cTn>
                        </p:par>
                        <p:par>
                          <p:cTn id="51" fill="hold" nodeType="afterGroup">
                            <p:stCondLst>
                              <p:cond delay="500"/>
                            </p:stCondLst>
                            <p:childTnLst>
                              <p:par>
                                <p:cTn id="52" presetID="18" presetClass="entr" presetSubtype="3" fill="hold" grpId="0" nodeType="afterEffect">
                                  <p:stCondLst>
                                    <p:cond delay="0"/>
                                  </p:stCondLst>
                                  <p:childTnLst>
                                    <p:set>
                                      <p:cBhvr>
                                        <p:cTn id="53" dur="1" fill="hold">
                                          <p:stCondLst>
                                            <p:cond delay="0"/>
                                          </p:stCondLst>
                                        </p:cTn>
                                        <p:tgtEl>
                                          <p:spTgt spid="117783"/>
                                        </p:tgtEl>
                                        <p:attrNameLst>
                                          <p:attrName>style.visibility</p:attrName>
                                        </p:attrNameLst>
                                      </p:cBhvr>
                                      <p:to>
                                        <p:strVal val="visible"/>
                                      </p:to>
                                    </p:set>
                                    <p:animEffect transition="in" filter="strips(upRight)">
                                      <p:cBhvr>
                                        <p:cTn id="54" dur="500"/>
                                        <p:tgtEl>
                                          <p:spTgt spid="117783"/>
                                        </p:tgtEl>
                                      </p:cBhvr>
                                    </p:animEffect>
                                  </p:childTnLst>
                                </p:cTn>
                              </p:par>
                            </p:childTnLst>
                          </p:cTn>
                        </p:par>
                        <p:par>
                          <p:cTn id="55" fill="hold" nodeType="afterGroup">
                            <p:stCondLst>
                              <p:cond delay="1000"/>
                            </p:stCondLst>
                            <p:childTnLst>
                              <p:par>
                                <p:cTn id="56" presetID="2" presetClass="entr" presetSubtype="2" fill="hold" grpId="0" nodeType="afterEffect">
                                  <p:stCondLst>
                                    <p:cond delay="0"/>
                                  </p:stCondLst>
                                  <p:childTnLst>
                                    <p:set>
                                      <p:cBhvr>
                                        <p:cTn id="57" dur="1" fill="hold">
                                          <p:stCondLst>
                                            <p:cond delay="0"/>
                                          </p:stCondLst>
                                        </p:cTn>
                                        <p:tgtEl>
                                          <p:spTgt spid="117792"/>
                                        </p:tgtEl>
                                        <p:attrNameLst>
                                          <p:attrName>style.visibility</p:attrName>
                                        </p:attrNameLst>
                                      </p:cBhvr>
                                      <p:to>
                                        <p:strVal val="visible"/>
                                      </p:to>
                                    </p:set>
                                    <p:anim calcmode="lin" valueType="num">
                                      <p:cBhvr additive="base">
                                        <p:cTn id="58" dur="500" fill="hold"/>
                                        <p:tgtEl>
                                          <p:spTgt spid="117792"/>
                                        </p:tgtEl>
                                        <p:attrNameLst>
                                          <p:attrName>ppt_x</p:attrName>
                                        </p:attrNameLst>
                                      </p:cBhvr>
                                      <p:tavLst>
                                        <p:tav tm="0">
                                          <p:val>
                                            <p:strVal val="1+#ppt_w/2"/>
                                          </p:val>
                                        </p:tav>
                                        <p:tav tm="100000">
                                          <p:val>
                                            <p:strVal val="#ppt_x"/>
                                          </p:val>
                                        </p:tav>
                                      </p:tavLst>
                                    </p:anim>
                                    <p:anim calcmode="lin" valueType="num">
                                      <p:cBhvr additive="base">
                                        <p:cTn id="59" dur="500" fill="hold"/>
                                        <p:tgtEl>
                                          <p:spTgt spid="1177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3" grpId="0"/>
      <p:bldP spid="11779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36CA96DC-2E94-4BF8-A883-CA5B7CC7763C}"/>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10ED8E95-CC13-409A-8329-5DA7A62CECFC}" type="slidenum">
              <a:rPr lang="en-US" altLang="zh-TW" sz="1400" smtClean="0">
                <a:solidFill>
                  <a:schemeClr val="accent2"/>
                </a:solidFill>
                <a:latin typeface="Times New Roman" panose="02020603050405020304" pitchFamily="18" charset="0"/>
              </a:rPr>
              <a:pPr>
                <a:spcBef>
                  <a:spcPct val="0"/>
                </a:spcBef>
                <a:buFontTx/>
                <a:buNone/>
              </a:pPr>
              <a:t>25</a:t>
            </a:fld>
            <a:endParaRPr lang="en-US" altLang="zh-TW" sz="1400" b="0">
              <a:latin typeface="Times New Roman" panose="02020603050405020304" pitchFamily="18" charset="0"/>
            </a:endParaRPr>
          </a:p>
        </p:txBody>
      </p:sp>
      <p:sp>
        <p:nvSpPr>
          <p:cNvPr id="49155" name="Rectangle 2">
            <a:extLst>
              <a:ext uri="{FF2B5EF4-FFF2-40B4-BE49-F238E27FC236}">
                <a16:creationId xmlns:a16="http://schemas.microsoft.com/office/drawing/2014/main" id="{F6DD3656-62D8-494B-9D2E-B19199CE817A}"/>
              </a:ext>
            </a:extLst>
          </p:cNvPr>
          <p:cNvSpPr>
            <a:spLocks noGrp="1" noChangeArrowheads="1"/>
          </p:cNvSpPr>
          <p:nvPr>
            <p:ph type="title"/>
          </p:nvPr>
        </p:nvSpPr>
        <p:spPr>
          <a:xfrm>
            <a:off x="714375" y="247650"/>
            <a:ext cx="7772400" cy="762000"/>
          </a:xfrm>
        </p:spPr>
        <p:txBody>
          <a:bodyPr/>
          <a:lstStyle/>
          <a:p>
            <a:pPr eaLnBrk="1" hangingPunct="1"/>
            <a:r>
              <a:rPr lang="en-US" altLang="zh-TW"/>
              <a:t>Similarity Measure</a:t>
            </a:r>
          </a:p>
        </p:txBody>
      </p:sp>
      <p:sp>
        <p:nvSpPr>
          <p:cNvPr id="49156" name="Rectangle 3">
            <a:extLst>
              <a:ext uri="{FF2B5EF4-FFF2-40B4-BE49-F238E27FC236}">
                <a16:creationId xmlns:a16="http://schemas.microsoft.com/office/drawing/2014/main" id="{030803FD-ABD3-4A8A-9023-A4289F9D33D7}"/>
              </a:ext>
            </a:extLst>
          </p:cNvPr>
          <p:cNvSpPr>
            <a:spLocks noGrp="1" noChangeArrowheads="1"/>
          </p:cNvSpPr>
          <p:nvPr>
            <p:ph type="body" idx="1"/>
          </p:nvPr>
        </p:nvSpPr>
        <p:spPr>
          <a:xfrm>
            <a:off x="304800" y="1143000"/>
            <a:ext cx="8582025" cy="5095875"/>
          </a:xfrm>
        </p:spPr>
        <p:txBody>
          <a:bodyPr/>
          <a:lstStyle/>
          <a:p>
            <a:pPr eaLnBrk="1" hangingPunct="1"/>
            <a:r>
              <a:rPr lang="en-US" altLang="zh-TW"/>
              <a:t>A </a:t>
            </a:r>
            <a:r>
              <a:rPr lang="en-US" altLang="zh-TW">
                <a:solidFill>
                  <a:srgbClr val="FF0000"/>
                </a:solidFill>
              </a:rPr>
              <a:t>similarity measure</a:t>
            </a:r>
            <a:r>
              <a:rPr lang="en-US" altLang="zh-TW"/>
              <a:t> is a function which computes the </a:t>
            </a:r>
            <a:r>
              <a:rPr lang="en-US" altLang="zh-TW" i="1">
                <a:solidFill>
                  <a:srgbClr val="FF0000"/>
                </a:solidFill>
              </a:rPr>
              <a:t>degree of similarity</a:t>
            </a:r>
            <a:r>
              <a:rPr lang="en-US" altLang="zh-TW"/>
              <a:t> between a pair of vectors</a:t>
            </a:r>
          </a:p>
          <a:p>
            <a:pPr lvl="1" eaLnBrk="1" hangingPunct="1"/>
            <a:r>
              <a:rPr lang="en-US" altLang="zh-TW"/>
              <a:t>since queries and documents are both vectors, similarity can be computed between </a:t>
            </a:r>
            <a:r>
              <a:rPr lang="en-US" altLang="zh-TW">
                <a:solidFill>
                  <a:schemeClr val="accent2"/>
                </a:solidFill>
              </a:rPr>
              <a:t>two documents</a:t>
            </a:r>
            <a:r>
              <a:rPr lang="en-US" altLang="zh-TW"/>
              <a:t>, </a:t>
            </a:r>
            <a:r>
              <a:rPr lang="en-US" altLang="zh-TW">
                <a:solidFill>
                  <a:schemeClr val="accent2"/>
                </a:solidFill>
              </a:rPr>
              <a:t>two queries</a:t>
            </a:r>
            <a:r>
              <a:rPr lang="en-US" altLang="zh-TW"/>
              <a:t>, or </a:t>
            </a:r>
            <a:r>
              <a:rPr lang="en-US" altLang="zh-TW">
                <a:solidFill>
                  <a:schemeClr val="accent2"/>
                </a:solidFill>
              </a:rPr>
              <a:t>a document and a query</a:t>
            </a:r>
          </a:p>
          <a:p>
            <a:pPr lvl="1" eaLnBrk="1" hangingPunct="1"/>
            <a:endParaRPr lang="en-US" altLang="zh-TW">
              <a:solidFill>
                <a:schemeClr val="accent2"/>
              </a:solidFill>
            </a:endParaRPr>
          </a:p>
          <a:p>
            <a:pPr eaLnBrk="1" hangingPunct="1"/>
            <a:r>
              <a:rPr lang="en-US" altLang="zh-TW"/>
              <a:t>There are a large number of similarity measures proposed in the literature, because the </a:t>
            </a:r>
            <a:r>
              <a:rPr lang="en-US" altLang="zh-TW" i="1">
                <a:solidFill>
                  <a:srgbClr val="FF0000"/>
                </a:solidFill>
              </a:rPr>
              <a:t>best</a:t>
            </a:r>
            <a:r>
              <a:rPr lang="en-US" altLang="zh-TW"/>
              <a:t> similarity measure doesn't exist (yet!)</a:t>
            </a:r>
          </a:p>
          <a:p>
            <a:pPr eaLnBrk="1" hangingPunct="1"/>
            <a:endParaRPr lang="en-US" altLang="zh-TW"/>
          </a:p>
          <a:p>
            <a:pPr eaLnBrk="1" hangingPunct="1"/>
            <a:r>
              <a:rPr lang="en-US" altLang="zh-TW"/>
              <a:t>With similarity measure between query and documents</a:t>
            </a:r>
          </a:p>
          <a:p>
            <a:pPr lvl="1" eaLnBrk="1" hangingPunct="1"/>
            <a:r>
              <a:rPr lang="en-US" altLang="zh-TW"/>
              <a:t>it is possible to rank the retrieved documents in the order of presumed importance</a:t>
            </a:r>
          </a:p>
          <a:p>
            <a:pPr lvl="1" eaLnBrk="1" hangingPunct="1"/>
            <a:r>
              <a:rPr lang="en-US" altLang="zh-TW"/>
              <a:t>it is possible to enforce certain threshold so that the size of the retrieved set can be controlled</a:t>
            </a:r>
          </a:p>
          <a:p>
            <a:pPr lvl="1" eaLnBrk="1" hangingPunct="1"/>
            <a:r>
              <a:rPr lang="en-US" altLang="zh-TW"/>
              <a:t>the results can be used to reformulate the original query in relevance feedback (e.g., combining a document vector with the query vector)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EFCF1F37-F6B7-4329-8581-ED9AA3280CA3}"/>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272265A7-BD0F-4B65-9498-FED95386AD98}" type="slidenum">
              <a:rPr lang="en-US" altLang="zh-TW" sz="1400" smtClean="0">
                <a:solidFill>
                  <a:schemeClr val="accent2"/>
                </a:solidFill>
                <a:latin typeface="Times New Roman" panose="02020603050405020304" pitchFamily="18" charset="0"/>
              </a:rPr>
              <a:pPr>
                <a:spcBef>
                  <a:spcPct val="0"/>
                </a:spcBef>
                <a:buFontTx/>
                <a:buNone/>
              </a:pPr>
              <a:t>26</a:t>
            </a:fld>
            <a:endParaRPr lang="en-US" altLang="zh-TW" sz="1400" b="0">
              <a:latin typeface="Times New Roman" panose="02020603050405020304" pitchFamily="18" charset="0"/>
            </a:endParaRPr>
          </a:p>
        </p:txBody>
      </p:sp>
      <p:sp>
        <p:nvSpPr>
          <p:cNvPr id="51203" name="Rectangle 2">
            <a:extLst>
              <a:ext uri="{FF2B5EF4-FFF2-40B4-BE49-F238E27FC236}">
                <a16:creationId xmlns:a16="http://schemas.microsoft.com/office/drawing/2014/main" id="{9D6ABFA9-636E-4AEE-A311-245F04A2B14C}"/>
              </a:ext>
            </a:extLst>
          </p:cNvPr>
          <p:cNvSpPr>
            <a:spLocks noGrp="1" noChangeArrowheads="1"/>
          </p:cNvSpPr>
          <p:nvPr>
            <p:ph type="title"/>
          </p:nvPr>
        </p:nvSpPr>
        <p:spPr/>
        <p:txBody>
          <a:bodyPr/>
          <a:lstStyle/>
          <a:p>
            <a:pPr eaLnBrk="1" hangingPunct="1"/>
            <a:r>
              <a:rPr lang="en-US" altLang="zh-TW"/>
              <a:t>Similarity Measure - Inner Product</a:t>
            </a:r>
          </a:p>
        </p:txBody>
      </p:sp>
      <p:sp>
        <p:nvSpPr>
          <p:cNvPr id="24580" name="Rectangle 3">
            <a:extLst>
              <a:ext uri="{FF2B5EF4-FFF2-40B4-BE49-F238E27FC236}">
                <a16:creationId xmlns:a16="http://schemas.microsoft.com/office/drawing/2014/main" id="{2F30E559-336B-4145-A473-A9FD139B2A95}"/>
              </a:ext>
            </a:extLst>
          </p:cNvPr>
          <p:cNvSpPr>
            <a:spLocks noGrp="1" noRot="1" noChangeAspect="1" noMove="1" noResize="1" noEditPoints="1" noAdjustHandles="1" noChangeArrowheads="1" noChangeShapeType="1" noTextEdit="1"/>
          </p:cNvSpPr>
          <p:nvPr>
            <p:ph type="body" idx="1"/>
          </p:nvPr>
        </p:nvSpPr>
        <p:spPr>
          <a:xfrm>
            <a:off x="685800" y="1676400"/>
            <a:ext cx="7924800" cy="3505200"/>
          </a:xfrm>
          <a:blipFill rotWithShape="0">
            <a:blip r:embed="rId3"/>
            <a:stretch>
              <a:fillRect l="-846" t="-1217" b="-2087"/>
            </a:stretch>
          </a:blipFill>
          <a:extLst/>
        </p:spPr>
        <p:txBody>
          <a:bodyPr/>
          <a:lstStyle/>
          <a:p>
            <a:pPr>
              <a:defRPr/>
            </a:pPr>
            <a:r>
              <a:rPr lang="en-US">
                <a:noFill/>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BDFB8986-15BF-4928-8361-184E0563B2BD}"/>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B894CFBD-26D1-43F4-A0D2-1334E324D85A}" type="slidenum">
              <a:rPr lang="en-US" altLang="zh-TW" sz="1400" smtClean="0">
                <a:solidFill>
                  <a:schemeClr val="accent2"/>
                </a:solidFill>
                <a:latin typeface="Times New Roman" panose="02020603050405020304" pitchFamily="18" charset="0"/>
              </a:rPr>
              <a:pPr>
                <a:spcBef>
                  <a:spcPct val="0"/>
                </a:spcBef>
                <a:buFontTx/>
                <a:buNone/>
              </a:pPr>
              <a:t>27</a:t>
            </a:fld>
            <a:endParaRPr lang="en-US" altLang="zh-TW" sz="1400" b="0">
              <a:latin typeface="Times New Roman" panose="02020603050405020304" pitchFamily="18" charset="0"/>
            </a:endParaRPr>
          </a:p>
        </p:txBody>
      </p:sp>
      <p:sp>
        <p:nvSpPr>
          <p:cNvPr id="53251" name="Rectangle 2">
            <a:extLst>
              <a:ext uri="{FF2B5EF4-FFF2-40B4-BE49-F238E27FC236}">
                <a16:creationId xmlns:a16="http://schemas.microsoft.com/office/drawing/2014/main" id="{40829AE1-DFC9-4405-856A-38C35900E607}"/>
              </a:ext>
            </a:extLst>
          </p:cNvPr>
          <p:cNvSpPr>
            <a:spLocks noGrp="1" noChangeArrowheads="1"/>
          </p:cNvSpPr>
          <p:nvPr>
            <p:ph type="title"/>
          </p:nvPr>
        </p:nvSpPr>
        <p:spPr/>
        <p:txBody>
          <a:bodyPr/>
          <a:lstStyle/>
          <a:p>
            <a:pPr eaLnBrk="1" hangingPunct="1"/>
            <a:r>
              <a:rPr lang="en-US" altLang="zh-TW"/>
              <a:t>Inner Product -- Examples</a:t>
            </a:r>
          </a:p>
        </p:txBody>
      </p:sp>
      <p:sp>
        <p:nvSpPr>
          <p:cNvPr id="53252" name="Rectangle 3">
            <a:extLst>
              <a:ext uri="{FF2B5EF4-FFF2-40B4-BE49-F238E27FC236}">
                <a16:creationId xmlns:a16="http://schemas.microsoft.com/office/drawing/2014/main" id="{58C8A6C1-9BAF-4951-B2E1-9FFE6031BC2C}"/>
              </a:ext>
            </a:extLst>
          </p:cNvPr>
          <p:cNvSpPr>
            <a:spLocks noGrp="1" noChangeArrowheads="1"/>
          </p:cNvSpPr>
          <p:nvPr>
            <p:ph type="body" idx="1"/>
          </p:nvPr>
        </p:nvSpPr>
        <p:spPr>
          <a:xfrm>
            <a:off x="838200" y="1676400"/>
            <a:ext cx="7772400" cy="1981200"/>
          </a:xfrm>
        </p:spPr>
        <p:txBody>
          <a:bodyPr/>
          <a:lstStyle/>
          <a:p>
            <a:pPr eaLnBrk="1" hangingPunct="1">
              <a:buFontTx/>
              <a:buNone/>
            </a:pPr>
            <a:r>
              <a:rPr lang="en-US" altLang="zh-TW"/>
              <a:t>Binary:</a:t>
            </a:r>
          </a:p>
          <a:p>
            <a:pPr lvl="1" eaLnBrk="1" hangingPunct="1">
              <a:spcBef>
                <a:spcPct val="50000"/>
              </a:spcBef>
            </a:pPr>
            <a:r>
              <a:rPr lang="en-US" altLang="zh-TW" sz="1600"/>
              <a:t>D  =  1,   1,   1,  0,   1,   1,    0</a:t>
            </a:r>
          </a:p>
          <a:p>
            <a:pPr lvl="1" eaLnBrk="1" hangingPunct="1">
              <a:spcBef>
                <a:spcPct val="50000"/>
              </a:spcBef>
            </a:pPr>
            <a:r>
              <a:rPr lang="en-US" altLang="zh-TW" sz="1600"/>
              <a:t>Q  =  1,   0 ,  1,  0,   0,   1,    1</a:t>
            </a:r>
          </a:p>
          <a:p>
            <a:pPr eaLnBrk="1" hangingPunct="1">
              <a:buFontTx/>
              <a:buNone/>
            </a:pPr>
            <a:endParaRPr lang="en-US" altLang="zh-TW"/>
          </a:p>
          <a:p>
            <a:pPr lvl="1" eaLnBrk="1" hangingPunct="1">
              <a:buFontTx/>
              <a:buNone/>
            </a:pPr>
            <a:r>
              <a:rPr lang="en-US" altLang="zh-TW"/>
              <a:t>sim(D, Q) = 3</a:t>
            </a:r>
          </a:p>
        </p:txBody>
      </p:sp>
      <p:sp>
        <p:nvSpPr>
          <p:cNvPr id="53253" name="Text Box 8">
            <a:extLst>
              <a:ext uri="{FF2B5EF4-FFF2-40B4-BE49-F238E27FC236}">
                <a16:creationId xmlns:a16="http://schemas.microsoft.com/office/drawing/2014/main" id="{F4B2E320-5E92-4E59-BBFB-5A9BF300CE99}"/>
              </a:ext>
            </a:extLst>
          </p:cNvPr>
          <p:cNvSpPr txBox="1">
            <a:spLocks noChangeArrowheads="1"/>
          </p:cNvSpPr>
          <p:nvPr/>
        </p:nvSpPr>
        <p:spPr bwMode="auto">
          <a:xfrm rot="-2400000">
            <a:off x="1905000" y="1620838"/>
            <a:ext cx="990600"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retrieval</a:t>
            </a:r>
          </a:p>
        </p:txBody>
      </p:sp>
      <p:sp>
        <p:nvSpPr>
          <p:cNvPr id="53254" name="Text Box 9">
            <a:extLst>
              <a:ext uri="{FF2B5EF4-FFF2-40B4-BE49-F238E27FC236}">
                <a16:creationId xmlns:a16="http://schemas.microsoft.com/office/drawing/2014/main" id="{978FE238-92B6-4AB6-AF13-B9C63E9DC487}"/>
              </a:ext>
            </a:extLst>
          </p:cNvPr>
          <p:cNvSpPr txBox="1">
            <a:spLocks noChangeArrowheads="1"/>
          </p:cNvSpPr>
          <p:nvPr/>
        </p:nvSpPr>
        <p:spPr bwMode="auto">
          <a:xfrm rot="-2400000">
            <a:off x="2286000" y="1620838"/>
            <a:ext cx="990600"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database</a:t>
            </a:r>
          </a:p>
        </p:txBody>
      </p:sp>
      <p:sp>
        <p:nvSpPr>
          <p:cNvPr id="53255" name="Text Box 10">
            <a:extLst>
              <a:ext uri="{FF2B5EF4-FFF2-40B4-BE49-F238E27FC236}">
                <a16:creationId xmlns:a16="http://schemas.microsoft.com/office/drawing/2014/main" id="{58CD6F7E-4B40-4594-BBB1-5F3F150147EF}"/>
              </a:ext>
            </a:extLst>
          </p:cNvPr>
          <p:cNvSpPr txBox="1">
            <a:spLocks noChangeArrowheads="1"/>
          </p:cNvSpPr>
          <p:nvPr/>
        </p:nvSpPr>
        <p:spPr bwMode="auto">
          <a:xfrm rot="-2400000">
            <a:off x="2667000" y="1524000"/>
            <a:ext cx="1290638"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architecture</a:t>
            </a:r>
          </a:p>
        </p:txBody>
      </p:sp>
      <p:sp>
        <p:nvSpPr>
          <p:cNvPr id="53256" name="Text Box 11">
            <a:extLst>
              <a:ext uri="{FF2B5EF4-FFF2-40B4-BE49-F238E27FC236}">
                <a16:creationId xmlns:a16="http://schemas.microsoft.com/office/drawing/2014/main" id="{94F6E588-8D55-4CF0-81B3-68C24FABC2A6}"/>
              </a:ext>
            </a:extLst>
          </p:cNvPr>
          <p:cNvSpPr txBox="1">
            <a:spLocks noChangeArrowheads="1"/>
          </p:cNvSpPr>
          <p:nvPr/>
        </p:nvSpPr>
        <p:spPr bwMode="auto">
          <a:xfrm rot="-2400000">
            <a:off x="3048000" y="1600200"/>
            <a:ext cx="109061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computer</a:t>
            </a:r>
          </a:p>
        </p:txBody>
      </p:sp>
      <p:sp>
        <p:nvSpPr>
          <p:cNvPr id="53257" name="Text Box 12">
            <a:extLst>
              <a:ext uri="{FF2B5EF4-FFF2-40B4-BE49-F238E27FC236}">
                <a16:creationId xmlns:a16="http://schemas.microsoft.com/office/drawing/2014/main" id="{41693B38-DC61-412F-BA00-0283749AB19B}"/>
              </a:ext>
            </a:extLst>
          </p:cNvPr>
          <p:cNvSpPr txBox="1">
            <a:spLocks noChangeArrowheads="1"/>
          </p:cNvSpPr>
          <p:nvPr/>
        </p:nvSpPr>
        <p:spPr bwMode="auto">
          <a:xfrm rot="-2400000">
            <a:off x="3429000" y="1600200"/>
            <a:ext cx="9906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text</a:t>
            </a:r>
          </a:p>
        </p:txBody>
      </p:sp>
      <p:sp>
        <p:nvSpPr>
          <p:cNvPr id="53258" name="Text Box 13">
            <a:extLst>
              <a:ext uri="{FF2B5EF4-FFF2-40B4-BE49-F238E27FC236}">
                <a16:creationId xmlns:a16="http://schemas.microsoft.com/office/drawing/2014/main" id="{6C72B181-5A94-44FA-8AC1-91A7C4DAD08E}"/>
              </a:ext>
            </a:extLst>
          </p:cNvPr>
          <p:cNvSpPr txBox="1">
            <a:spLocks noChangeArrowheads="1"/>
          </p:cNvSpPr>
          <p:nvPr/>
        </p:nvSpPr>
        <p:spPr bwMode="auto">
          <a:xfrm rot="-2400000">
            <a:off x="3657600" y="1524000"/>
            <a:ext cx="136366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management</a:t>
            </a:r>
          </a:p>
        </p:txBody>
      </p:sp>
      <p:sp>
        <p:nvSpPr>
          <p:cNvPr id="53259" name="Text Box 14">
            <a:extLst>
              <a:ext uri="{FF2B5EF4-FFF2-40B4-BE49-F238E27FC236}">
                <a16:creationId xmlns:a16="http://schemas.microsoft.com/office/drawing/2014/main" id="{CD11D5BE-DF1E-4D63-9231-67306401FB36}"/>
              </a:ext>
            </a:extLst>
          </p:cNvPr>
          <p:cNvSpPr txBox="1">
            <a:spLocks noChangeArrowheads="1"/>
          </p:cNvSpPr>
          <p:nvPr/>
        </p:nvSpPr>
        <p:spPr bwMode="auto">
          <a:xfrm rot="-2400000">
            <a:off x="4114800" y="1524000"/>
            <a:ext cx="1249363"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information</a:t>
            </a:r>
          </a:p>
        </p:txBody>
      </p:sp>
      <p:sp>
        <p:nvSpPr>
          <p:cNvPr id="53260" name="Rectangle 16">
            <a:extLst>
              <a:ext uri="{FF2B5EF4-FFF2-40B4-BE49-F238E27FC236}">
                <a16:creationId xmlns:a16="http://schemas.microsoft.com/office/drawing/2014/main" id="{4DE9F45C-9EA1-423B-A73B-95A93943D714}"/>
              </a:ext>
            </a:extLst>
          </p:cNvPr>
          <p:cNvSpPr>
            <a:spLocks noChangeArrowheads="1"/>
          </p:cNvSpPr>
          <p:nvPr/>
        </p:nvSpPr>
        <p:spPr bwMode="auto">
          <a:xfrm>
            <a:off x="4724400" y="2286000"/>
            <a:ext cx="396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188913" indent="-188913">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sz="1800" dirty="0"/>
              <a:t>Size of vector = size of vocabulary = 7</a:t>
            </a:r>
          </a:p>
          <a:p>
            <a:pPr eaLnBrk="1" hangingPunct="1"/>
            <a:r>
              <a:rPr lang="en-US" altLang="zh-TW" sz="1800" dirty="0"/>
              <a:t>0 means corresponding term not found in document or query</a:t>
            </a:r>
          </a:p>
        </p:txBody>
      </p:sp>
      <p:sp>
        <p:nvSpPr>
          <p:cNvPr id="123921" name="Rectangle 17">
            <a:extLst>
              <a:ext uri="{FF2B5EF4-FFF2-40B4-BE49-F238E27FC236}">
                <a16:creationId xmlns:a16="http://schemas.microsoft.com/office/drawing/2014/main" id="{B2E9DF31-8538-4897-A81F-6A668C321B82}"/>
              </a:ext>
            </a:extLst>
          </p:cNvPr>
          <p:cNvSpPr>
            <a:spLocks noChangeArrowheads="1"/>
          </p:cNvSpPr>
          <p:nvPr/>
        </p:nvSpPr>
        <p:spPr bwMode="auto">
          <a:xfrm>
            <a:off x="838200" y="3810000"/>
            <a:ext cx="6172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buFontTx/>
              <a:buNone/>
            </a:pPr>
            <a:r>
              <a:rPr lang="en-US" altLang="zh-TW" sz="1800" dirty="0"/>
              <a:t>Weighted:</a:t>
            </a:r>
          </a:p>
          <a:p>
            <a:pPr eaLnBrk="1" hangingPunct="1">
              <a:buFontTx/>
              <a:buNone/>
            </a:pPr>
            <a:r>
              <a:rPr lang="en-US" altLang="zh-TW" sz="1800" dirty="0"/>
              <a:t>   </a:t>
            </a:r>
            <a:r>
              <a:rPr lang="en-US" altLang="zh-TW" sz="1800" i="1" dirty="0"/>
              <a:t>        D</a:t>
            </a:r>
            <a:r>
              <a:rPr lang="en-US" altLang="zh-TW" sz="1800" i="1" baseline="-25000" dirty="0"/>
              <a:t>1</a:t>
            </a:r>
            <a:r>
              <a:rPr lang="en-US" altLang="zh-TW" sz="1800" i="1" dirty="0"/>
              <a:t> = 2T</a:t>
            </a:r>
            <a:r>
              <a:rPr lang="en-US" altLang="zh-TW" sz="1800" i="1" baseline="-25000" dirty="0"/>
              <a:t>1</a:t>
            </a:r>
            <a:r>
              <a:rPr lang="en-US" altLang="zh-TW" sz="1800" i="1" dirty="0"/>
              <a:t> + 3T</a:t>
            </a:r>
            <a:r>
              <a:rPr lang="en-US" altLang="zh-TW" sz="1800" i="1" baseline="-25000" dirty="0"/>
              <a:t>2</a:t>
            </a:r>
            <a:r>
              <a:rPr lang="en-US" altLang="zh-TW" sz="1800" i="1" dirty="0"/>
              <a:t> + 5T</a:t>
            </a:r>
            <a:r>
              <a:rPr lang="en-US" altLang="zh-TW" sz="1800" i="1" baseline="-25000" dirty="0"/>
              <a:t>3           </a:t>
            </a:r>
            <a:r>
              <a:rPr lang="en-US" altLang="zh-TW" sz="1800" i="1" dirty="0"/>
              <a:t>D</a:t>
            </a:r>
            <a:r>
              <a:rPr lang="en-US" altLang="zh-TW" sz="1800" i="1" baseline="-25000" dirty="0"/>
              <a:t>2</a:t>
            </a:r>
            <a:r>
              <a:rPr lang="en-US" altLang="zh-TW" sz="1800" i="1" dirty="0"/>
              <a:t> = 3T</a:t>
            </a:r>
            <a:r>
              <a:rPr lang="en-US" altLang="zh-TW" sz="1800" i="1" baseline="-25000" dirty="0"/>
              <a:t>1</a:t>
            </a:r>
            <a:r>
              <a:rPr lang="en-US" altLang="zh-TW" sz="1800" i="1" dirty="0"/>
              <a:t> + 7T</a:t>
            </a:r>
            <a:r>
              <a:rPr lang="en-US" altLang="zh-TW" sz="1800" i="1" baseline="-25000" dirty="0"/>
              <a:t>2</a:t>
            </a:r>
            <a:r>
              <a:rPr lang="en-US" altLang="zh-TW" sz="1800" i="1" dirty="0"/>
              <a:t> +   T</a:t>
            </a:r>
            <a:r>
              <a:rPr lang="en-US" altLang="zh-TW" sz="1800" i="1" baseline="-25000" dirty="0"/>
              <a:t>3      </a:t>
            </a:r>
          </a:p>
          <a:p>
            <a:pPr eaLnBrk="1" hangingPunct="1">
              <a:buFontTx/>
              <a:buNone/>
            </a:pPr>
            <a:r>
              <a:rPr lang="en-US" altLang="zh-TW" sz="1800" i="1" baseline="-25000" dirty="0"/>
              <a:t>                  </a:t>
            </a:r>
            <a:r>
              <a:rPr lang="en-US" altLang="zh-TW" sz="1800" i="1" dirty="0"/>
              <a:t>Q = 0T</a:t>
            </a:r>
            <a:r>
              <a:rPr lang="en-US" altLang="zh-TW" sz="1800" i="1" baseline="-25000" dirty="0"/>
              <a:t>1</a:t>
            </a:r>
            <a:r>
              <a:rPr lang="en-US" altLang="zh-TW" sz="1800" i="1" dirty="0"/>
              <a:t> + 0T</a:t>
            </a:r>
            <a:r>
              <a:rPr lang="en-US" altLang="zh-TW" sz="1800" i="1" baseline="-25000" dirty="0"/>
              <a:t>2</a:t>
            </a:r>
            <a:r>
              <a:rPr lang="en-US" altLang="zh-TW" sz="1800" i="1" dirty="0"/>
              <a:t> +  2T</a:t>
            </a:r>
            <a:r>
              <a:rPr lang="en-US" altLang="zh-TW" sz="1800" i="1" baseline="-25000" dirty="0"/>
              <a:t>3</a:t>
            </a:r>
            <a:r>
              <a:rPr lang="en-US" altLang="zh-TW" sz="1800" i="1" dirty="0"/>
              <a:t>      Q = 0T</a:t>
            </a:r>
            <a:r>
              <a:rPr lang="en-US" altLang="zh-TW" sz="1800" i="1" baseline="-25000" dirty="0"/>
              <a:t>1</a:t>
            </a:r>
            <a:r>
              <a:rPr lang="en-US" altLang="zh-TW" sz="1800" i="1" dirty="0"/>
              <a:t> + 0T</a:t>
            </a:r>
            <a:r>
              <a:rPr lang="en-US" altLang="zh-TW" sz="1800" i="1" baseline="-25000" dirty="0"/>
              <a:t>2</a:t>
            </a:r>
            <a:r>
              <a:rPr lang="en-US" altLang="zh-TW" sz="1800" i="1" dirty="0"/>
              <a:t> +  2T</a:t>
            </a:r>
            <a:r>
              <a:rPr lang="en-US" altLang="zh-TW" sz="1800" i="1" baseline="-25000" dirty="0"/>
              <a:t>3</a:t>
            </a:r>
          </a:p>
          <a:p>
            <a:pPr eaLnBrk="1" hangingPunct="1">
              <a:buFontTx/>
              <a:buNone/>
            </a:pPr>
            <a:endParaRPr lang="en-US" altLang="zh-TW" sz="1800" i="1" baseline="-25000" dirty="0"/>
          </a:p>
          <a:p>
            <a:pPr eaLnBrk="1" hangingPunct="1">
              <a:buFontTx/>
              <a:buNone/>
            </a:pPr>
            <a:r>
              <a:rPr lang="en-US" altLang="zh-TW" sz="1800" dirty="0"/>
              <a:t>		sim(</a:t>
            </a:r>
            <a:r>
              <a:rPr lang="en-US" altLang="zh-TW" sz="1800" i="1" dirty="0"/>
              <a:t>D</a:t>
            </a:r>
            <a:r>
              <a:rPr lang="en-US" altLang="zh-TW" sz="1800" i="1" baseline="-25000" dirty="0"/>
              <a:t>1</a:t>
            </a:r>
            <a:r>
              <a:rPr lang="en-US" altLang="zh-TW" sz="1800" i="1" dirty="0"/>
              <a:t> </a:t>
            </a:r>
            <a:r>
              <a:rPr lang="en-US" altLang="zh-TW" sz="1800" dirty="0"/>
              <a:t>, </a:t>
            </a:r>
            <a:r>
              <a:rPr lang="en-US" altLang="zh-TW" sz="1800" i="1" dirty="0"/>
              <a:t>Q</a:t>
            </a:r>
            <a:r>
              <a:rPr lang="en-US" altLang="zh-TW" sz="1800" dirty="0"/>
              <a:t>) = 2*0 + 3*0 + 5*2  = 10</a:t>
            </a:r>
          </a:p>
          <a:p>
            <a:pPr eaLnBrk="1" hangingPunct="1">
              <a:buFontTx/>
              <a:buNone/>
            </a:pPr>
            <a:r>
              <a:rPr lang="en-US" altLang="zh-TW" sz="1800" dirty="0"/>
              <a:t>      	sim(</a:t>
            </a:r>
            <a:r>
              <a:rPr lang="en-US" altLang="zh-TW" sz="1800" i="1" dirty="0"/>
              <a:t>D</a:t>
            </a:r>
            <a:r>
              <a:rPr lang="en-US" altLang="zh-TW" sz="1800" i="1" baseline="-25000" dirty="0"/>
              <a:t>2</a:t>
            </a:r>
            <a:r>
              <a:rPr lang="en-US" altLang="zh-TW" sz="1800" i="1" dirty="0"/>
              <a:t> </a:t>
            </a:r>
            <a:r>
              <a:rPr lang="en-US" altLang="zh-TW" sz="1800" dirty="0"/>
              <a:t>, </a:t>
            </a:r>
            <a:r>
              <a:rPr lang="en-US" altLang="zh-TW" sz="1800" i="1" dirty="0"/>
              <a:t>Q</a:t>
            </a:r>
            <a:r>
              <a:rPr lang="en-US" altLang="zh-TW" sz="1800" dirty="0"/>
              <a:t>) = 3*0 + 7*0 + 1*2  =  2</a:t>
            </a:r>
          </a:p>
        </p:txBody>
      </p:sp>
      <p:grpSp>
        <p:nvGrpSpPr>
          <p:cNvPr id="123925" name="Group 21">
            <a:extLst>
              <a:ext uri="{FF2B5EF4-FFF2-40B4-BE49-F238E27FC236}">
                <a16:creationId xmlns:a16="http://schemas.microsoft.com/office/drawing/2014/main" id="{27F4D4F5-A8CC-4507-BE84-7B7E6F5E0956}"/>
              </a:ext>
            </a:extLst>
          </p:cNvPr>
          <p:cNvGrpSpPr>
            <a:grpSpLocks/>
          </p:cNvGrpSpPr>
          <p:nvPr/>
        </p:nvGrpSpPr>
        <p:grpSpPr bwMode="auto">
          <a:xfrm>
            <a:off x="2135188" y="2057400"/>
            <a:ext cx="2058987" cy="762000"/>
            <a:chOff x="1296" y="1296"/>
            <a:chExt cx="1248" cy="480"/>
          </a:xfrm>
        </p:grpSpPr>
        <p:sp>
          <p:nvSpPr>
            <p:cNvPr id="53263" name="Oval 18">
              <a:extLst>
                <a:ext uri="{FF2B5EF4-FFF2-40B4-BE49-F238E27FC236}">
                  <a16:creationId xmlns:a16="http://schemas.microsoft.com/office/drawing/2014/main" id="{B07449E7-7C53-4AA7-B0A6-D4A2FAC3507E}"/>
                </a:ext>
              </a:extLst>
            </p:cNvPr>
            <p:cNvSpPr>
              <a:spLocks noChangeArrowheads="1"/>
            </p:cNvSpPr>
            <p:nvPr/>
          </p:nvSpPr>
          <p:spPr bwMode="auto">
            <a:xfrm>
              <a:off x="1296" y="1296"/>
              <a:ext cx="192" cy="48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53264" name="Oval 19">
              <a:extLst>
                <a:ext uri="{FF2B5EF4-FFF2-40B4-BE49-F238E27FC236}">
                  <a16:creationId xmlns:a16="http://schemas.microsoft.com/office/drawing/2014/main" id="{1A437FEE-2B5C-45C5-B459-800AC1005DAB}"/>
                </a:ext>
              </a:extLst>
            </p:cNvPr>
            <p:cNvSpPr>
              <a:spLocks noChangeArrowheads="1"/>
            </p:cNvSpPr>
            <p:nvPr/>
          </p:nvSpPr>
          <p:spPr bwMode="auto">
            <a:xfrm>
              <a:off x="1728" y="1296"/>
              <a:ext cx="192" cy="48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53265" name="Oval 20">
              <a:extLst>
                <a:ext uri="{FF2B5EF4-FFF2-40B4-BE49-F238E27FC236}">
                  <a16:creationId xmlns:a16="http://schemas.microsoft.com/office/drawing/2014/main" id="{617B13EB-E9CA-4960-A943-46036E988AB6}"/>
                </a:ext>
              </a:extLst>
            </p:cNvPr>
            <p:cNvSpPr>
              <a:spLocks noChangeArrowheads="1"/>
            </p:cNvSpPr>
            <p:nvPr/>
          </p:nvSpPr>
          <p:spPr bwMode="auto">
            <a:xfrm>
              <a:off x="2352" y="1296"/>
              <a:ext cx="192" cy="48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sp>
        <p:nvSpPr>
          <p:cNvPr id="18" name="Oval 20">
            <a:extLst>
              <a:ext uri="{FF2B5EF4-FFF2-40B4-BE49-F238E27FC236}">
                <a16:creationId xmlns:a16="http://schemas.microsoft.com/office/drawing/2014/main" id="{617B13EB-E9CA-4960-A943-46036E988AB6}"/>
              </a:ext>
            </a:extLst>
          </p:cNvPr>
          <p:cNvSpPr>
            <a:spLocks noChangeArrowheads="1"/>
          </p:cNvSpPr>
          <p:nvPr/>
        </p:nvSpPr>
        <p:spPr bwMode="auto">
          <a:xfrm>
            <a:off x="3566160" y="4118610"/>
            <a:ext cx="445770" cy="762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19" name="Oval 20">
            <a:extLst>
              <a:ext uri="{FF2B5EF4-FFF2-40B4-BE49-F238E27FC236}">
                <a16:creationId xmlns:a16="http://schemas.microsoft.com/office/drawing/2014/main" id="{617B13EB-E9CA-4960-A943-46036E988AB6}"/>
              </a:ext>
            </a:extLst>
          </p:cNvPr>
          <p:cNvSpPr>
            <a:spLocks noChangeArrowheads="1"/>
          </p:cNvSpPr>
          <p:nvPr/>
        </p:nvSpPr>
        <p:spPr bwMode="auto">
          <a:xfrm>
            <a:off x="6256020" y="4168140"/>
            <a:ext cx="445770" cy="762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39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2" fill="hold" grpId="0" nodeType="clickEffect">
                                  <p:stCondLst>
                                    <p:cond delay="0"/>
                                  </p:stCondLst>
                                  <p:childTnLst>
                                    <p:set>
                                      <p:cBhvr>
                                        <p:cTn id="10" dur="1" fill="hold">
                                          <p:stCondLst>
                                            <p:cond delay="0"/>
                                          </p:stCondLst>
                                        </p:cTn>
                                        <p:tgtEl>
                                          <p:spTgt spid="123921"/>
                                        </p:tgtEl>
                                        <p:attrNameLst>
                                          <p:attrName>style.visibility</p:attrName>
                                        </p:attrNameLst>
                                      </p:cBhvr>
                                      <p:to>
                                        <p:strVal val="visible"/>
                                      </p:to>
                                    </p:set>
                                    <p:anim calcmode="lin" valueType="num">
                                      <p:cBhvr additive="base">
                                        <p:cTn id="11" dur="500" fill="hold"/>
                                        <p:tgtEl>
                                          <p:spTgt spid="123921"/>
                                        </p:tgtEl>
                                        <p:attrNameLst>
                                          <p:attrName>ppt_x</p:attrName>
                                        </p:attrNameLst>
                                      </p:cBhvr>
                                      <p:tavLst>
                                        <p:tav tm="0">
                                          <p:val>
                                            <p:strVal val="0-#ppt_w/2"/>
                                          </p:val>
                                        </p:tav>
                                        <p:tav tm="100000">
                                          <p:val>
                                            <p:strVal val="#ppt_x"/>
                                          </p:val>
                                        </p:tav>
                                      </p:tavLst>
                                    </p:anim>
                                    <p:anim calcmode="lin" valueType="num">
                                      <p:cBhvr additive="base">
                                        <p:cTn id="12" dur="500" fill="hold"/>
                                        <p:tgtEl>
                                          <p:spTgt spid="1239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1" grpId="0" autoUpdateAnimBg="0"/>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2C71460B-A237-4B4A-8370-99186E077D78}"/>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176F5F8E-F273-44E7-B477-5A3CE93E095F}" type="slidenum">
              <a:rPr lang="en-US" altLang="zh-TW" sz="1400" smtClean="0">
                <a:solidFill>
                  <a:schemeClr val="accent2"/>
                </a:solidFill>
                <a:latin typeface="Times New Roman" panose="02020603050405020304" pitchFamily="18" charset="0"/>
              </a:rPr>
              <a:pPr>
                <a:spcBef>
                  <a:spcPct val="0"/>
                </a:spcBef>
                <a:buFontTx/>
                <a:buNone/>
              </a:pPr>
              <a:t>28</a:t>
            </a:fld>
            <a:endParaRPr lang="en-US" altLang="zh-TW" sz="1400" b="0">
              <a:latin typeface="Times New Roman" panose="02020603050405020304" pitchFamily="18" charset="0"/>
            </a:endParaRPr>
          </a:p>
        </p:txBody>
      </p:sp>
      <p:sp>
        <p:nvSpPr>
          <p:cNvPr id="55299" name="Rectangle 2">
            <a:extLst>
              <a:ext uri="{FF2B5EF4-FFF2-40B4-BE49-F238E27FC236}">
                <a16:creationId xmlns:a16="http://schemas.microsoft.com/office/drawing/2014/main" id="{204D1508-5BF4-4DEF-B884-832998B36B85}"/>
              </a:ext>
            </a:extLst>
          </p:cNvPr>
          <p:cNvSpPr>
            <a:spLocks noGrp="1" noChangeArrowheads="1"/>
          </p:cNvSpPr>
          <p:nvPr>
            <p:ph type="title"/>
          </p:nvPr>
        </p:nvSpPr>
        <p:spPr/>
        <p:txBody>
          <a:bodyPr/>
          <a:lstStyle/>
          <a:p>
            <a:pPr eaLnBrk="1" hangingPunct="1"/>
            <a:r>
              <a:rPr lang="en-US" altLang="zh-TW"/>
              <a:t>Properties of Inner Product</a:t>
            </a:r>
          </a:p>
        </p:txBody>
      </p:sp>
      <p:sp>
        <p:nvSpPr>
          <p:cNvPr id="55300" name="Rectangle 15">
            <a:extLst>
              <a:ext uri="{FF2B5EF4-FFF2-40B4-BE49-F238E27FC236}">
                <a16:creationId xmlns:a16="http://schemas.microsoft.com/office/drawing/2014/main" id="{69196EFB-E0D8-456C-B3B5-14C86A955BA4}"/>
              </a:ext>
            </a:extLst>
          </p:cNvPr>
          <p:cNvSpPr>
            <a:spLocks noGrp="1" noChangeArrowheads="1"/>
          </p:cNvSpPr>
          <p:nvPr>
            <p:ph type="body" idx="1"/>
          </p:nvPr>
        </p:nvSpPr>
        <p:spPr>
          <a:xfrm>
            <a:off x="685800" y="1676400"/>
            <a:ext cx="7772400" cy="2686050"/>
          </a:xfrm>
          <a:noFill/>
        </p:spPr>
        <p:txBody>
          <a:bodyPr/>
          <a:lstStyle/>
          <a:p>
            <a:pPr eaLnBrk="1" hangingPunct="1"/>
            <a:r>
              <a:rPr lang="en-US" altLang="zh-TW"/>
              <a:t>The inner product similarity is unbounded</a:t>
            </a:r>
          </a:p>
          <a:p>
            <a:pPr eaLnBrk="1" hangingPunct="1"/>
            <a:endParaRPr lang="en-US" altLang="zh-TW"/>
          </a:p>
          <a:p>
            <a:pPr eaLnBrk="1" hangingPunct="1"/>
            <a:r>
              <a:rPr lang="en-US" altLang="zh-TW"/>
              <a:t>Favors long documents</a:t>
            </a:r>
          </a:p>
          <a:p>
            <a:pPr lvl="1" eaLnBrk="1" hangingPunct="1"/>
            <a:r>
              <a:rPr lang="en-US" altLang="zh-TW"/>
              <a:t>long document </a:t>
            </a:r>
            <a:r>
              <a:rPr lang="en-US" altLang="zh-TW">
                <a:solidFill>
                  <a:schemeClr val="accent2"/>
                </a:solidFill>
                <a:sym typeface="Symbol" panose="05050102010706020507" pitchFamily="18" charset="2"/>
              </a:rPr>
              <a:t></a:t>
            </a:r>
            <a:r>
              <a:rPr lang="en-US" altLang="zh-TW"/>
              <a:t> a large number of unique terms, each of which may occur many times</a:t>
            </a:r>
          </a:p>
          <a:p>
            <a:pPr lvl="1" eaLnBrk="1" hangingPunct="1"/>
            <a:r>
              <a:rPr lang="en-US" altLang="zh-TW"/>
              <a:t>measures how many terms matched but not how many terms </a:t>
            </a:r>
            <a:r>
              <a:rPr lang="en-US" altLang="zh-TW" i="1"/>
              <a:t>not</a:t>
            </a:r>
            <a:r>
              <a:rPr lang="en-US" altLang="zh-TW"/>
              <a:t> matched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a:extLst>
              <a:ext uri="{FF2B5EF4-FFF2-40B4-BE49-F238E27FC236}">
                <a16:creationId xmlns:a16="http://schemas.microsoft.com/office/drawing/2014/main" id="{18C96433-8782-4925-81DA-A6691E655764}"/>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459BFF31-5DD4-477F-B6DB-F8BACEF98938}" type="slidenum">
              <a:rPr lang="en-US" altLang="zh-TW" sz="1400" smtClean="0">
                <a:solidFill>
                  <a:schemeClr val="accent2"/>
                </a:solidFill>
                <a:latin typeface="Times New Roman" panose="02020603050405020304" pitchFamily="18" charset="0"/>
              </a:rPr>
              <a:pPr>
                <a:spcBef>
                  <a:spcPct val="0"/>
                </a:spcBef>
                <a:buFontTx/>
                <a:buNone/>
              </a:pPr>
              <a:t>29</a:t>
            </a:fld>
            <a:endParaRPr lang="en-US" altLang="zh-TW" sz="1400" b="0">
              <a:latin typeface="Times New Roman" panose="02020603050405020304" pitchFamily="18" charset="0"/>
            </a:endParaRPr>
          </a:p>
        </p:txBody>
      </p:sp>
      <p:sp>
        <p:nvSpPr>
          <p:cNvPr id="57347" name="Rectangle 2">
            <a:extLst>
              <a:ext uri="{FF2B5EF4-FFF2-40B4-BE49-F238E27FC236}">
                <a16:creationId xmlns:a16="http://schemas.microsoft.com/office/drawing/2014/main" id="{E0F102AE-4F33-4B97-A1A6-035F5B1D2C78}"/>
              </a:ext>
            </a:extLst>
          </p:cNvPr>
          <p:cNvSpPr>
            <a:spLocks noGrp="1" noChangeArrowheads="1"/>
          </p:cNvSpPr>
          <p:nvPr>
            <p:ph type="title"/>
          </p:nvPr>
        </p:nvSpPr>
        <p:spPr/>
        <p:txBody>
          <a:bodyPr/>
          <a:lstStyle/>
          <a:p>
            <a:pPr eaLnBrk="1" hangingPunct="1"/>
            <a:r>
              <a:rPr lang="en-US" altLang="zh-TW"/>
              <a:t>Cosine Similarity Measures</a:t>
            </a:r>
          </a:p>
        </p:txBody>
      </p:sp>
      <p:sp>
        <p:nvSpPr>
          <p:cNvPr id="57348" name="Rectangle 3">
            <a:extLst>
              <a:ext uri="{FF2B5EF4-FFF2-40B4-BE49-F238E27FC236}">
                <a16:creationId xmlns:a16="http://schemas.microsoft.com/office/drawing/2014/main" id="{28EC4D84-32E6-482B-A9D2-81C56F92872E}"/>
              </a:ext>
            </a:extLst>
          </p:cNvPr>
          <p:cNvSpPr>
            <a:spLocks noGrp="1" noChangeArrowheads="1"/>
          </p:cNvSpPr>
          <p:nvPr>
            <p:ph type="body" idx="1"/>
          </p:nvPr>
        </p:nvSpPr>
        <p:spPr>
          <a:xfrm>
            <a:off x="381000" y="1447800"/>
            <a:ext cx="5943600" cy="1143000"/>
          </a:xfrm>
        </p:spPr>
        <p:txBody>
          <a:bodyPr/>
          <a:lstStyle/>
          <a:p>
            <a:pPr eaLnBrk="1" hangingPunct="1"/>
            <a:r>
              <a:rPr lang="en-US" altLang="zh-TW"/>
              <a:t>Cosine similarity measures the cosine of the angle between two vectors</a:t>
            </a:r>
          </a:p>
          <a:p>
            <a:pPr eaLnBrk="1" hangingPunct="1"/>
            <a:r>
              <a:rPr lang="en-US" altLang="zh-TW"/>
              <a:t>Inner product normalized by the vector lengths</a:t>
            </a:r>
          </a:p>
        </p:txBody>
      </p:sp>
      <p:grpSp>
        <p:nvGrpSpPr>
          <p:cNvPr id="57349" name="Group 22">
            <a:extLst>
              <a:ext uri="{FF2B5EF4-FFF2-40B4-BE49-F238E27FC236}">
                <a16:creationId xmlns:a16="http://schemas.microsoft.com/office/drawing/2014/main" id="{B5A32763-973E-4E00-AE11-813B6F980B4D}"/>
              </a:ext>
            </a:extLst>
          </p:cNvPr>
          <p:cNvGrpSpPr>
            <a:grpSpLocks/>
          </p:cNvGrpSpPr>
          <p:nvPr/>
        </p:nvGrpSpPr>
        <p:grpSpPr bwMode="auto">
          <a:xfrm>
            <a:off x="6076950" y="1309688"/>
            <a:ext cx="2751138" cy="3033712"/>
            <a:chOff x="3978" y="2152"/>
            <a:chExt cx="1544" cy="1911"/>
          </a:xfrm>
        </p:grpSpPr>
        <p:sp>
          <p:nvSpPr>
            <p:cNvPr id="57359" name="Text Box 6">
              <a:extLst>
                <a:ext uri="{FF2B5EF4-FFF2-40B4-BE49-F238E27FC236}">
                  <a16:creationId xmlns:a16="http://schemas.microsoft.com/office/drawing/2014/main" id="{5B98CF72-9245-4B88-B32C-BF5EF906BCBA}"/>
                </a:ext>
              </a:extLst>
            </p:cNvPr>
            <p:cNvSpPr txBox="1">
              <a:spLocks noChangeArrowheads="1"/>
            </p:cNvSpPr>
            <p:nvPr/>
          </p:nvSpPr>
          <p:spPr bwMode="auto">
            <a:xfrm>
              <a:off x="4445" y="3222"/>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i="1">
                  <a:latin typeface="Symbol" panose="05050102010706020507" pitchFamily="18" charset="2"/>
                  <a:sym typeface="Symbol" panose="05050102010706020507" pitchFamily="18" charset="2"/>
                </a:rPr>
                <a:t></a:t>
              </a:r>
              <a:r>
                <a:rPr lang="zh-TW" altLang="en-US" baseline="-25000">
                  <a:latin typeface="Symbol" panose="05050102010706020507" pitchFamily="18" charset="2"/>
                  <a:sym typeface="Symbol" panose="05050102010706020507" pitchFamily="18" charset="2"/>
                </a:rPr>
                <a:t>2</a:t>
              </a:r>
              <a:endParaRPr lang="zh-TW" altLang="en-US">
                <a:latin typeface="Times New Roman" panose="02020603050405020304" pitchFamily="18" charset="0"/>
              </a:endParaRPr>
            </a:p>
          </p:txBody>
        </p:sp>
        <p:sp>
          <p:nvSpPr>
            <p:cNvPr id="57360" name="Text Box 7">
              <a:extLst>
                <a:ext uri="{FF2B5EF4-FFF2-40B4-BE49-F238E27FC236}">
                  <a16:creationId xmlns:a16="http://schemas.microsoft.com/office/drawing/2014/main" id="{817A1487-A1D2-4F73-8545-9B430C2B704C}"/>
                </a:ext>
              </a:extLst>
            </p:cNvPr>
            <p:cNvSpPr txBox="1">
              <a:spLocks noChangeArrowheads="1"/>
            </p:cNvSpPr>
            <p:nvPr/>
          </p:nvSpPr>
          <p:spPr bwMode="auto">
            <a:xfrm>
              <a:off x="4808" y="2159"/>
              <a:ext cx="1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t</a:t>
              </a:r>
              <a:r>
                <a:rPr lang="en-US" altLang="zh-TW" i="1" baseline="-25000">
                  <a:latin typeface="Times New Roman" panose="02020603050405020304" pitchFamily="18" charset="0"/>
                </a:rPr>
                <a:t>3</a:t>
              </a:r>
              <a:endParaRPr lang="en-US" altLang="zh-TW">
                <a:latin typeface="Times New Roman" panose="02020603050405020304" pitchFamily="18" charset="0"/>
              </a:endParaRPr>
            </a:p>
          </p:txBody>
        </p:sp>
        <p:sp>
          <p:nvSpPr>
            <p:cNvPr id="57361" name="Line 8">
              <a:extLst>
                <a:ext uri="{FF2B5EF4-FFF2-40B4-BE49-F238E27FC236}">
                  <a16:creationId xmlns:a16="http://schemas.microsoft.com/office/drawing/2014/main" id="{11C5E490-F03C-4728-9573-B3246F0EAD5C}"/>
                </a:ext>
              </a:extLst>
            </p:cNvPr>
            <p:cNvSpPr>
              <a:spLocks noChangeShapeType="1"/>
            </p:cNvSpPr>
            <p:nvPr/>
          </p:nvSpPr>
          <p:spPr bwMode="auto">
            <a:xfrm>
              <a:off x="4789" y="3331"/>
              <a:ext cx="7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62" name="Line 9">
              <a:extLst>
                <a:ext uri="{FF2B5EF4-FFF2-40B4-BE49-F238E27FC236}">
                  <a16:creationId xmlns:a16="http://schemas.microsoft.com/office/drawing/2014/main" id="{7A9DABA1-E141-4D4E-925D-E4E917942BE1}"/>
                </a:ext>
              </a:extLst>
            </p:cNvPr>
            <p:cNvSpPr>
              <a:spLocks noChangeShapeType="1"/>
            </p:cNvSpPr>
            <p:nvPr/>
          </p:nvSpPr>
          <p:spPr bwMode="auto">
            <a:xfrm flipH="1">
              <a:off x="4103" y="3329"/>
              <a:ext cx="681" cy="7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7363" name="Line 10">
              <a:extLst>
                <a:ext uri="{FF2B5EF4-FFF2-40B4-BE49-F238E27FC236}">
                  <a16:creationId xmlns:a16="http://schemas.microsoft.com/office/drawing/2014/main" id="{BE1962E6-F26D-4FE4-A67F-DD961584AF05}"/>
                </a:ext>
              </a:extLst>
            </p:cNvPr>
            <p:cNvSpPr>
              <a:spLocks noChangeShapeType="1"/>
            </p:cNvSpPr>
            <p:nvPr/>
          </p:nvSpPr>
          <p:spPr bwMode="auto">
            <a:xfrm flipV="1">
              <a:off x="4784" y="2152"/>
              <a:ext cx="0" cy="11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7364" name="Line 11">
              <a:extLst>
                <a:ext uri="{FF2B5EF4-FFF2-40B4-BE49-F238E27FC236}">
                  <a16:creationId xmlns:a16="http://schemas.microsoft.com/office/drawing/2014/main" id="{8B21510D-32D6-472D-B05C-72B9CA84A0E8}"/>
                </a:ext>
              </a:extLst>
            </p:cNvPr>
            <p:cNvSpPr>
              <a:spLocks noChangeShapeType="1"/>
            </p:cNvSpPr>
            <p:nvPr/>
          </p:nvSpPr>
          <p:spPr bwMode="auto">
            <a:xfrm flipH="1" flipV="1">
              <a:off x="4481" y="2843"/>
              <a:ext cx="294" cy="484"/>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65" name="Line 12">
              <a:extLst>
                <a:ext uri="{FF2B5EF4-FFF2-40B4-BE49-F238E27FC236}">
                  <a16:creationId xmlns:a16="http://schemas.microsoft.com/office/drawing/2014/main" id="{3C085E7B-F6D0-4AC1-92B6-1E0B9EAC1DA5}"/>
                </a:ext>
              </a:extLst>
            </p:cNvPr>
            <p:cNvSpPr>
              <a:spLocks noChangeShapeType="1"/>
            </p:cNvSpPr>
            <p:nvPr/>
          </p:nvSpPr>
          <p:spPr bwMode="auto">
            <a:xfrm flipH="1">
              <a:off x="4416" y="3321"/>
              <a:ext cx="363" cy="734"/>
            </a:xfrm>
            <a:prstGeom prst="line">
              <a:avLst/>
            </a:prstGeom>
            <a:noFill/>
            <a:ln w="57150">
              <a:solidFill>
                <a:srgbClr val="F83F24"/>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66" name="Line 13">
              <a:extLst>
                <a:ext uri="{FF2B5EF4-FFF2-40B4-BE49-F238E27FC236}">
                  <a16:creationId xmlns:a16="http://schemas.microsoft.com/office/drawing/2014/main" id="{D9860F32-CE27-413E-BF97-A60D9927AE64}"/>
                </a:ext>
              </a:extLst>
            </p:cNvPr>
            <p:cNvSpPr>
              <a:spLocks noChangeShapeType="1"/>
            </p:cNvSpPr>
            <p:nvPr/>
          </p:nvSpPr>
          <p:spPr bwMode="auto">
            <a:xfrm flipV="1">
              <a:off x="4784" y="2938"/>
              <a:ext cx="0" cy="39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67" name="Text Box 14">
              <a:extLst>
                <a:ext uri="{FF2B5EF4-FFF2-40B4-BE49-F238E27FC236}">
                  <a16:creationId xmlns:a16="http://schemas.microsoft.com/office/drawing/2014/main" id="{8F349768-C6C0-438B-8BE4-47DD7ABD3629}"/>
                </a:ext>
              </a:extLst>
            </p:cNvPr>
            <p:cNvSpPr txBox="1">
              <a:spLocks noChangeArrowheads="1"/>
            </p:cNvSpPr>
            <p:nvPr/>
          </p:nvSpPr>
          <p:spPr bwMode="auto">
            <a:xfrm>
              <a:off x="5333" y="3288"/>
              <a:ext cx="1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t</a:t>
              </a:r>
              <a:r>
                <a:rPr lang="en-US" altLang="zh-TW" i="1" baseline="-25000">
                  <a:latin typeface="Times New Roman" panose="02020603050405020304" pitchFamily="18" charset="0"/>
                </a:rPr>
                <a:t>1</a:t>
              </a:r>
              <a:endParaRPr lang="en-US" altLang="zh-TW">
                <a:latin typeface="Times New Roman" panose="02020603050405020304" pitchFamily="18" charset="0"/>
              </a:endParaRPr>
            </a:p>
          </p:txBody>
        </p:sp>
        <p:sp>
          <p:nvSpPr>
            <p:cNvPr id="57368" name="Text Box 15">
              <a:extLst>
                <a:ext uri="{FF2B5EF4-FFF2-40B4-BE49-F238E27FC236}">
                  <a16:creationId xmlns:a16="http://schemas.microsoft.com/office/drawing/2014/main" id="{FBA2D6CF-183E-4B72-B6C6-275A9D4AA0FD}"/>
                </a:ext>
              </a:extLst>
            </p:cNvPr>
            <p:cNvSpPr txBox="1">
              <a:spLocks noChangeArrowheads="1"/>
            </p:cNvSpPr>
            <p:nvPr/>
          </p:nvSpPr>
          <p:spPr bwMode="auto">
            <a:xfrm>
              <a:off x="3978" y="3733"/>
              <a:ext cx="18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t</a:t>
              </a:r>
              <a:r>
                <a:rPr lang="en-US" altLang="zh-TW" i="1" baseline="-25000">
                  <a:latin typeface="Times New Roman" panose="02020603050405020304" pitchFamily="18" charset="0"/>
                </a:rPr>
                <a:t>2</a:t>
              </a:r>
              <a:endParaRPr lang="en-US" altLang="zh-TW">
                <a:latin typeface="Times New Roman" panose="02020603050405020304" pitchFamily="18" charset="0"/>
              </a:endParaRPr>
            </a:p>
          </p:txBody>
        </p:sp>
        <p:sp>
          <p:nvSpPr>
            <p:cNvPr id="57369" name="Text Box 16">
              <a:extLst>
                <a:ext uri="{FF2B5EF4-FFF2-40B4-BE49-F238E27FC236}">
                  <a16:creationId xmlns:a16="http://schemas.microsoft.com/office/drawing/2014/main" id="{3DD9DC9B-BAF2-4310-902C-DD1E83459732}"/>
                </a:ext>
              </a:extLst>
            </p:cNvPr>
            <p:cNvSpPr txBox="1">
              <a:spLocks noChangeArrowheads="1"/>
            </p:cNvSpPr>
            <p:nvPr/>
          </p:nvSpPr>
          <p:spPr bwMode="auto">
            <a:xfrm>
              <a:off x="4273" y="2911"/>
              <a:ext cx="2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latin typeface="Times New Roman" panose="02020603050405020304" pitchFamily="18" charset="0"/>
                </a:rPr>
                <a:t>D</a:t>
              </a:r>
              <a:r>
                <a:rPr lang="en-US" altLang="zh-TW" sz="2400" i="1" baseline="-25000">
                  <a:latin typeface="Times New Roman" panose="02020603050405020304" pitchFamily="18" charset="0"/>
                </a:rPr>
                <a:t>1</a:t>
              </a:r>
            </a:p>
          </p:txBody>
        </p:sp>
        <p:sp>
          <p:nvSpPr>
            <p:cNvPr id="57370" name="Text Box 17">
              <a:extLst>
                <a:ext uri="{FF2B5EF4-FFF2-40B4-BE49-F238E27FC236}">
                  <a16:creationId xmlns:a16="http://schemas.microsoft.com/office/drawing/2014/main" id="{B949809D-4A13-45C6-956E-C90968E39EC4}"/>
                </a:ext>
              </a:extLst>
            </p:cNvPr>
            <p:cNvSpPr txBox="1">
              <a:spLocks noChangeArrowheads="1"/>
            </p:cNvSpPr>
            <p:nvPr/>
          </p:nvSpPr>
          <p:spPr bwMode="auto">
            <a:xfrm>
              <a:off x="4498" y="3764"/>
              <a:ext cx="2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latin typeface="Times New Roman" panose="02020603050405020304" pitchFamily="18" charset="0"/>
                </a:rPr>
                <a:t>D</a:t>
              </a:r>
              <a:r>
                <a:rPr lang="en-US" altLang="zh-TW" sz="2400" i="1" baseline="-25000">
                  <a:latin typeface="Times New Roman" panose="02020603050405020304" pitchFamily="18" charset="0"/>
                </a:rPr>
                <a:t>2</a:t>
              </a:r>
            </a:p>
          </p:txBody>
        </p:sp>
        <p:sp>
          <p:nvSpPr>
            <p:cNvPr id="57371" name="Text Box 18">
              <a:extLst>
                <a:ext uri="{FF2B5EF4-FFF2-40B4-BE49-F238E27FC236}">
                  <a16:creationId xmlns:a16="http://schemas.microsoft.com/office/drawing/2014/main" id="{4A19956E-C4F0-492A-BA0B-9048855F1204}"/>
                </a:ext>
              </a:extLst>
            </p:cNvPr>
            <p:cNvSpPr txBox="1">
              <a:spLocks noChangeArrowheads="1"/>
            </p:cNvSpPr>
            <p:nvPr/>
          </p:nvSpPr>
          <p:spPr bwMode="auto">
            <a:xfrm>
              <a:off x="4824" y="3019"/>
              <a:ext cx="2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2400" i="1">
                  <a:latin typeface="Times New Roman" panose="02020603050405020304" pitchFamily="18" charset="0"/>
                </a:rPr>
                <a:t>Q</a:t>
              </a:r>
              <a:endParaRPr lang="en-US" altLang="zh-TW">
                <a:latin typeface="Times New Roman" panose="02020603050405020304" pitchFamily="18" charset="0"/>
              </a:endParaRPr>
            </a:p>
          </p:txBody>
        </p:sp>
        <p:sp>
          <p:nvSpPr>
            <p:cNvPr id="57372" name="Arc 19">
              <a:extLst>
                <a:ext uri="{FF2B5EF4-FFF2-40B4-BE49-F238E27FC236}">
                  <a16:creationId xmlns:a16="http://schemas.microsoft.com/office/drawing/2014/main" id="{069C2150-F435-4998-95AB-E7A106AC3412}"/>
                </a:ext>
              </a:extLst>
            </p:cNvPr>
            <p:cNvSpPr>
              <a:spLocks/>
            </p:cNvSpPr>
            <p:nvPr/>
          </p:nvSpPr>
          <p:spPr bwMode="auto">
            <a:xfrm>
              <a:off x="4576" y="2921"/>
              <a:ext cx="196" cy="96"/>
            </a:xfrm>
            <a:custGeom>
              <a:avLst/>
              <a:gdLst>
                <a:gd name="T0" fmla="*/ 0 w 29671"/>
                <a:gd name="T1" fmla="*/ 0 h 21600"/>
                <a:gd name="T2" fmla="*/ 0 w 29671"/>
                <a:gd name="T3" fmla="*/ 0 h 21600"/>
                <a:gd name="T4" fmla="*/ 0 w 29671"/>
                <a:gd name="T5" fmla="*/ 0 h 21600"/>
                <a:gd name="T6" fmla="*/ 0 60000 65536"/>
                <a:gd name="T7" fmla="*/ 0 60000 65536"/>
                <a:gd name="T8" fmla="*/ 0 60000 65536"/>
              </a:gdLst>
              <a:ahLst/>
              <a:cxnLst>
                <a:cxn ang="T6">
                  <a:pos x="T0" y="T1"/>
                </a:cxn>
                <a:cxn ang="T7">
                  <a:pos x="T2" y="T3"/>
                </a:cxn>
                <a:cxn ang="T8">
                  <a:pos x="T4" y="T5"/>
                </a:cxn>
              </a:cxnLst>
              <a:rect l="0" t="0" r="r" b="b"/>
              <a:pathLst>
                <a:path w="29671" h="21600" fill="none" extrusionOk="0">
                  <a:moveTo>
                    <a:pt x="-1" y="1564"/>
                  </a:moveTo>
                  <a:cubicBezTo>
                    <a:pt x="2565" y="531"/>
                    <a:pt x="5305" y="-1"/>
                    <a:pt x="8071" y="0"/>
                  </a:cubicBezTo>
                  <a:cubicBezTo>
                    <a:pt x="20000" y="0"/>
                    <a:pt x="29671" y="9670"/>
                    <a:pt x="29671" y="21600"/>
                  </a:cubicBezTo>
                </a:path>
                <a:path w="29671" h="21600" stroke="0" extrusionOk="0">
                  <a:moveTo>
                    <a:pt x="-1" y="1564"/>
                  </a:moveTo>
                  <a:cubicBezTo>
                    <a:pt x="2565" y="531"/>
                    <a:pt x="5305" y="-1"/>
                    <a:pt x="8071" y="0"/>
                  </a:cubicBezTo>
                  <a:cubicBezTo>
                    <a:pt x="20000" y="0"/>
                    <a:pt x="29671" y="9670"/>
                    <a:pt x="29671" y="21600"/>
                  </a:cubicBezTo>
                  <a:lnTo>
                    <a:pt x="8071" y="21600"/>
                  </a:lnTo>
                  <a:lnTo>
                    <a:pt x="-1" y="1564"/>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7373" name="Arc 20">
              <a:extLst>
                <a:ext uri="{FF2B5EF4-FFF2-40B4-BE49-F238E27FC236}">
                  <a16:creationId xmlns:a16="http://schemas.microsoft.com/office/drawing/2014/main" id="{B47C7850-1B4A-4181-95BE-4E704393C55D}"/>
                </a:ext>
              </a:extLst>
            </p:cNvPr>
            <p:cNvSpPr>
              <a:spLocks/>
            </p:cNvSpPr>
            <p:nvPr/>
          </p:nvSpPr>
          <p:spPr bwMode="auto">
            <a:xfrm flipH="1">
              <a:off x="4627" y="3102"/>
              <a:ext cx="125" cy="5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7374" name="Text Box 21">
              <a:extLst>
                <a:ext uri="{FF2B5EF4-FFF2-40B4-BE49-F238E27FC236}">
                  <a16:creationId xmlns:a16="http://schemas.microsoft.com/office/drawing/2014/main" id="{A38DE406-2B9A-4D92-81E6-0F1911C0DEEC}"/>
                </a:ext>
              </a:extLst>
            </p:cNvPr>
            <p:cNvSpPr txBox="1">
              <a:spLocks noChangeArrowheads="1"/>
            </p:cNvSpPr>
            <p:nvPr/>
          </p:nvSpPr>
          <p:spPr bwMode="auto">
            <a:xfrm>
              <a:off x="4512" y="2598"/>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zh-TW" altLang="en-US" i="1">
                  <a:latin typeface="Symbol" panose="05050102010706020507" pitchFamily="18" charset="2"/>
                  <a:sym typeface="Symbol" panose="05050102010706020507" pitchFamily="18" charset="2"/>
                </a:rPr>
                <a:t></a:t>
              </a:r>
              <a:r>
                <a:rPr lang="zh-TW" altLang="en-US" baseline="-25000">
                  <a:latin typeface="Symbol" panose="05050102010706020507" pitchFamily="18" charset="2"/>
                  <a:sym typeface="Symbol" panose="05050102010706020507" pitchFamily="18" charset="2"/>
                </a:rPr>
                <a:t>1</a:t>
              </a:r>
              <a:endParaRPr lang="zh-TW" altLang="en-US">
                <a:latin typeface="Times New Roman" panose="02020603050405020304" pitchFamily="18" charset="0"/>
              </a:endParaRPr>
            </a:p>
          </p:txBody>
        </p:sp>
      </p:grpSp>
      <p:sp>
        <p:nvSpPr>
          <p:cNvPr id="26631" name="Text Box 23">
            <a:extLst>
              <a:ext uri="{FF2B5EF4-FFF2-40B4-BE49-F238E27FC236}">
                <a16:creationId xmlns:a16="http://schemas.microsoft.com/office/drawing/2014/main" id="{CCCAFB1A-E85B-4116-851D-B9C8408B8D9E}"/>
              </a:ext>
            </a:extLst>
          </p:cNvPr>
          <p:cNvSpPr txBox="1">
            <a:spLocks noChangeArrowheads="1"/>
          </p:cNvSpPr>
          <p:nvPr/>
        </p:nvSpPr>
        <p:spPr bwMode="auto">
          <a:xfrm>
            <a:off x="6611938" y="4662488"/>
            <a:ext cx="2336800" cy="152558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D</a:t>
            </a:r>
            <a:r>
              <a:rPr lang="en-US" altLang="zh-TW" i="1" baseline="-25000">
                <a:latin typeface="Times New Roman" panose="02020603050405020304" pitchFamily="18" charset="0"/>
              </a:rPr>
              <a:t>1</a:t>
            </a:r>
            <a:r>
              <a:rPr lang="en-US" altLang="zh-TW" sz="1800">
                <a:latin typeface="Times New Roman" panose="02020603050405020304" pitchFamily="18" charset="0"/>
              </a:rPr>
              <a:t> is 6 times better than </a:t>
            </a:r>
            <a:r>
              <a:rPr lang="en-US" altLang="zh-TW" i="1">
                <a:latin typeface="Times New Roman" panose="02020603050405020304" pitchFamily="18" charset="0"/>
              </a:rPr>
              <a:t>D</a:t>
            </a:r>
            <a:r>
              <a:rPr lang="en-US" altLang="zh-TW" i="1" baseline="-25000">
                <a:latin typeface="Times New Roman" panose="02020603050405020304" pitchFamily="18" charset="0"/>
              </a:rPr>
              <a:t>2</a:t>
            </a:r>
            <a:r>
              <a:rPr lang="en-US" altLang="zh-TW" sz="1800">
                <a:latin typeface="Times New Roman" panose="02020603050405020304" pitchFamily="18" charset="0"/>
              </a:rPr>
              <a:t> using cosine similarity but only 5 times better using inner product</a:t>
            </a:r>
          </a:p>
        </p:txBody>
      </p:sp>
      <p:graphicFrame>
        <p:nvGraphicFramePr>
          <p:cNvPr id="57351" name="Object 4">
            <a:extLst>
              <a:ext uri="{FF2B5EF4-FFF2-40B4-BE49-F238E27FC236}">
                <a16:creationId xmlns:a16="http://schemas.microsoft.com/office/drawing/2014/main" id="{A0064393-2BED-436A-810F-92F813B4A192}"/>
              </a:ext>
            </a:extLst>
          </p:cNvPr>
          <p:cNvGraphicFramePr>
            <a:graphicFrameLocks noChangeAspect="1"/>
          </p:cNvGraphicFramePr>
          <p:nvPr/>
        </p:nvGraphicFramePr>
        <p:xfrm>
          <a:off x="3609975" y="2505075"/>
          <a:ext cx="2814638" cy="2068513"/>
        </p:xfrm>
        <a:graphic>
          <a:graphicData uri="http://schemas.openxmlformats.org/presentationml/2006/ole">
            <mc:AlternateContent xmlns:mc="http://schemas.openxmlformats.org/markup-compatibility/2006">
              <mc:Choice xmlns:v="urn:schemas-microsoft-com:vml" Requires="v">
                <p:oleObj spid="_x0000_s57402" name="Equation" r:id="rId4" imgW="1231900" imgH="1066800" progId="Equation.3">
                  <p:embed/>
                </p:oleObj>
              </mc:Choice>
              <mc:Fallback>
                <p:oleObj name="Equation" r:id="rId4" imgW="1231900" imgH="1066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975" y="2505075"/>
                        <a:ext cx="2814638" cy="206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6" name="Rectangle 24">
            <a:extLst>
              <a:ext uri="{FF2B5EF4-FFF2-40B4-BE49-F238E27FC236}">
                <a16:creationId xmlns:a16="http://schemas.microsoft.com/office/drawing/2014/main" id="{3FB68915-5D95-459B-8F2A-F3A87A92E2B3}"/>
              </a:ext>
            </a:extLst>
          </p:cNvPr>
          <p:cNvSpPr>
            <a:spLocks noRot="1" noChangeAspect="1" noMove="1" noResize="1" noEditPoints="1" noAdjustHandles="1" noChangeArrowheads="1" noChangeShapeType="1" noTextEdit="1"/>
          </p:cNvSpPr>
          <p:nvPr/>
        </p:nvSpPr>
        <p:spPr bwMode="auto">
          <a:xfrm>
            <a:off x="364384" y="2838094"/>
            <a:ext cx="3600450" cy="946862"/>
          </a:xfrm>
          <a:prstGeom prst="rect">
            <a:avLst/>
          </a:prstGeom>
          <a:blipFill rotWithShape="0">
            <a:blip r:embed="rId6"/>
            <a:stretch>
              <a:fillRect l="-271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noFill/>
              </a:rPr>
              <a:t> </a:t>
            </a:r>
          </a:p>
        </p:txBody>
      </p:sp>
      <p:grpSp>
        <p:nvGrpSpPr>
          <p:cNvPr id="26654" name="Group 30">
            <a:extLst>
              <a:ext uri="{FF2B5EF4-FFF2-40B4-BE49-F238E27FC236}">
                <a16:creationId xmlns:a16="http://schemas.microsoft.com/office/drawing/2014/main" id="{7B322A94-D4A2-493D-8334-74500A52AB1E}"/>
              </a:ext>
            </a:extLst>
          </p:cNvPr>
          <p:cNvGrpSpPr>
            <a:grpSpLocks/>
          </p:cNvGrpSpPr>
          <p:nvPr/>
        </p:nvGrpSpPr>
        <p:grpSpPr bwMode="auto">
          <a:xfrm>
            <a:off x="220663" y="4017963"/>
            <a:ext cx="2579687" cy="1381125"/>
            <a:chOff x="114" y="2648"/>
            <a:chExt cx="1625" cy="870"/>
          </a:xfrm>
        </p:grpSpPr>
        <p:sp>
          <p:nvSpPr>
            <p:cNvPr id="57357" name="Text Box 5">
              <a:extLst>
                <a:ext uri="{FF2B5EF4-FFF2-40B4-BE49-F238E27FC236}">
                  <a16:creationId xmlns:a16="http://schemas.microsoft.com/office/drawing/2014/main" id="{8EF30567-2CAA-4BB8-B784-C684C75D3897}"/>
                </a:ext>
              </a:extLst>
            </p:cNvPr>
            <p:cNvSpPr txBox="1">
              <a:spLocks noChangeArrowheads="1"/>
            </p:cNvSpPr>
            <p:nvPr/>
          </p:nvSpPr>
          <p:spPr bwMode="auto">
            <a:xfrm>
              <a:off x="114" y="2884"/>
              <a:ext cx="1625" cy="634"/>
            </a:xfrm>
            <a:prstGeom prst="rect">
              <a:avLst/>
            </a:prstGeom>
            <a:solidFill>
              <a:srgbClr val="CCFFFF"/>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dirty="0">
                  <a:latin typeface="Times New Roman" panose="02020603050405020304" pitchFamily="18" charset="0"/>
                </a:rPr>
                <a:t>D</a:t>
              </a:r>
              <a:r>
                <a:rPr lang="en-US" altLang="zh-TW" i="1" baseline="-25000" dirty="0">
                  <a:latin typeface="Times New Roman" panose="02020603050405020304" pitchFamily="18" charset="0"/>
                </a:rPr>
                <a:t>1</a:t>
              </a:r>
              <a:r>
                <a:rPr lang="en-US" altLang="zh-TW" i="1" dirty="0">
                  <a:latin typeface="Times New Roman" panose="02020603050405020304" pitchFamily="18" charset="0"/>
                </a:rPr>
                <a:t> = 2T</a:t>
              </a:r>
              <a:r>
                <a:rPr lang="en-US" altLang="zh-TW" i="1" baseline="-25000" dirty="0">
                  <a:latin typeface="Times New Roman" panose="02020603050405020304" pitchFamily="18" charset="0"/>
                </a:rPr>
                <a:t>1</a:t>
              </a:r>
              <a:r>
                <a:rPr lang="en-US" altLang="zh-TW" i="1" dirty="0">
                  <a:latin typeface="Times New Roman" panose="02020603050405020304" pitchFamily="18" charset="0"/>
                </a:rPr>
                <a:t> + 3T</a:t>
              </a:r>
              <a:r>
                <a:rPr lang="en-US" altLang="zh-TW" i="1" baseline="-25000" dirty="0">
                  <a:latin typeface="Times New Roman" panose="02020603050405020304" pitchFamily="18" charset="0"/>
                </a:rPr>
                <a:t>2</a:t>
              </a:r>
              <a:r>
                <a:rPr lang="en-US" altLang="zh-TW" i="1" dirty="0">
                  <a:latin typeface="Times New Roman" panose="02020603050405020304" pitchFamily="18" charset="0"/>
                </a:rPr>
                <a:t> + 5T</a:t>
              </a:r>
              <a:r>
                <a:rPr lang="en-US" altLang="zh-TW" i="1" baseline="-25000" dirty="0">
                  <a:latin typeface="Times New Roman" panose="02020603050405020304" pitchFamily="18" charset="0"/>
                </a:rPr>
                <a:t>3    </a:t>
              </a:r>
            </a:p>
            <a:p>
              <a:pPr eaLnBrk="1" hangingPunct="1">
                <a:spcBef>
                  <a:spcPct val="0"/>
                </a:spcBef>
                <a:buFontTx/>
                <a:buNone/>
              </a:pPr>
              <a:r>
                <a:rPr lang="en-US" altLang="zh-TW" i="1" dirty="0">
                  <a:latin typeface="Times New Roman" panose="02020603050405020304" pitchFamily="18" charset="0"/>
                </a:rPr>
                <a:t>D</a:t>
              </a:r>
              <a:r>
                <a:rPr lang="en-US" altLang="zh-TW" i="1" baseline="-25000" dirty="0">
                  <a:latin typeface="Times New Roman" panose="02020603050405020304" pitchFamily="18" charset="0"/>
                </a:rPr>
                <a:t>2</a:t>
              </a:r>
              <a:r>
                <a:rPr lang="en-US" altLang="zh-TW" i="1" dirty="0">
                  <a:latin typeface="Times New Roman" panose="02020603050405020304" pitchFamily="18" charset="0"/>
                </a:rPr>
                <a:t> = 3T</a:t>
              </a:r>
              <a:r>
                <a:rPr lang="en-US" altLang="zh-TW" i="1" baseline="-25000" dirty="0">
                  <a:latin typeface="Times New Roman" panose="02020603050405020304" pitchFamily="18" charset="0"/>
                </a:rPr>
                <a:t>1</a:t>
              </a:r>
              <a:r>
                <a:rPr lang="en-US" altLang="zh-TW" i="1" dirty="0">
                  <a:latin typeface="Times New Roman" panose="02020603050405020304" pitchFamily="18" charset="0"/>
                </a:rPr>
                <a:t> + 7T</a:t>
              </a:r>
              <a:r>
                <a:rPr lang="en-US" altLang="zh-TW" i="1" baseline="-25000" dirty="0">
                  <a:latin typeface="Times New Roman" panose="02020603050405020304" pitchFamily="18" charset="0"/>
                </a:rPr>
                <a:t>2</a:t>
              </a:r>
              <a:r>
                <a:rPr lang="en-US" altLang="zh-TW" i="1" dirty="0">
                  <a:latin typeface="Times New Roman" panose="02020603050405020304" pitchFamily="18" charset="0"/>
                </a:rPr>
                <a:t> +   T</a:t>
              </a:r>
              <a:r>
                <a:rPr lang="en-US" altLang="zh-TW" i="1" baseline="-25000" dirty="0">
                  <a:latin typeface="Times New Roman" panose="02020603050405020304" pitchFamily="18" charset="0"/>
                </a:rPr>
                <a:t>3</a:t>
              </a:r>
            </a:p>
            <a:p>
              <a:pPr eaLnBrk="1" hangingPunct="1">
                <a:spcBef>
                  <a:spcPct val="0"/>
                </a:spcBef>
                <a:buFontTx/>
                <a:buNone/>
              </a:pPr>
              <a:r>
                <a:rPr lang="en-US" altLang="zh-TW" i="1" baseline="-25000" dirty="0">
                  <a:latin typeface="Times New Roman" panose="02020603050405020304" pitchFamily="18" charset="0"/>
                </a:rPr>
                <a:t> </a:t>
              </a:r>
              <a:r>
                <a:rPr lang="en-US" altLang="zh-TW" i="1" dirty="0">
                  <a:latin typeface="Times New Roman" panose="02020603050405020304" pitchFamily="18" charset="0"/>
                </a:rPr>
                <a:t>Q = 0T</a:t>
              </a:r>
              <a:r>
                <a:rPr lang="en-US" altLang="zh-TW" i="1" baseline="-25000" dirty="0">
                  <a:latin typeface="Times New Roman" panose="02020603050405020304" pitchFamily="18" charset="0"/>
                </a:rPr>
                <a:t>1</a:t>
              </a:r>
              <a:r>
                <a:rPr lang="en-US" altLang="zh-TW" i="1" dirty="0">
                  <a:latin typeface="Times New Roman" panose="02020603050405020304" pitchFamily="18" charset="0"/>
                </a:rPr>
                <a:t> + 0T</a:t>
              </a:r>
              <a:r>
                <a:rPr lang="en-US" altLang="zh-TW" i="1" baseline="-25000" dirty="0">
                  <a:latin typeface="Times New Roman" panose="02020603050405020304" pitchFamily="18" charset="0"/>
                </a:rPr>
                <a:t>2</a:t>
              </a:r>
              <a:r>
                <a:rPr lang="en-US" altLang="zh-TW" i="1" dirty="0">
                  <a:latin typeface="Times New Roman" panose="02020603050405020304" pitchFamily="18" charset="0"/>
                </a:rPr>
                <a:t> +  2T</a:t>
              </a:r>
              <a:r>
                <a:rPr lang="en-US" altLang="zh-TW" i="1" baseline="-25000" dirty="0">
                  <a:latin typeface="Times New Roman" panose="02020603050405020304" pitchFamily="18" charset="0"/>
                </a:rPr>
                <a:t>3</a:t>
              </a:r>
              <a:endParaRPr lang="en-US" altLang="zh-TW" dirty="0">
                <a:latin typeface="Times New Roman" panose="02020603050405020304" pitchFamily="18" charset="0"/>
              </a:endParaRPr>
            </a:p>
          </p:txBody>
        </p:sp>
        <p:sp>
          <p:nvSpPr>
            <p:cNvPr id="57358" name="Line 28">
              <a:extLst>
                <a:ext uri="{FF2B5EF4-FFF2-40B4-BE49-F238E27FC236}">
                  <a16:creationId xmlns:a16="http://schemas.microsoft.com/office/drawing/2014/main" id="{DCC5E40E-1847-47D6-98B2-8FBC40F6567A}"/>
                </a:ext>
              </a:extLst>
            </p:cNvPr>
            <p:cNvSpPr>
              <a:spLocks noChangeShapeType="1"/>
            </p:cNvSpPr>
            <p:nvPr/>
          </p:nvSpPr>
          <p:spPr bwMode="auto">
            <a:xfrm flipV="1">
              <a:off x="1324" y="2648"/>
              <a:ext cx="297" cy="1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655" name="Group 31">
            <a:extLst>
              <a:ext uri="{FF2B5EF4-FFF2-40B4-BE49-F238E27FC236}">
                <a16:creationId xmlns:a16="http://schemas.microsoft.com/office/drawing/2014/main" id="{A5664DE1-039B-4135-A0EF-C57A2232F36D}"/>
              </a:ext>
            </a:extLst>
          </p:cNvPr>
          <p:cNvGrpSpPr>
            <a:grpSpLocks/>
          </p:cNvGrpSpPr>
          <p:nvPr/>
        </p:nvGrpSpPr>
        <p:grpSpPr bwMode="auto">
          <a:xfrm>
            <a:off x="2346325" y="4610100"/>
            <a:ext cx="4200525" cy="1676400"/>
            <a:chOff x="1478" y="2904"/>
            <a:chExt cx="2646" cy="1056"/>
          </a:xfrm>
        </p:grpSpPr>
        <p:sp>
          <p:nvSpPr>
            <p:cNvPr id="57355" name="Text Box 5">
              <a:extLst>
                <a:ext uri="{FF2B5EF4-FFF2-40B4-BE49-F238E27FC236}">
                  <a16:creationId xmlns:a16="http://schemas.microsoft.com/office/drawing/2014/main" id="{3AC24F68-F16F-445F-83CD-859DBAE6B44B}"/>
                </a:ext>
              </a:extLst>
            </p:cNvPr>
            <p:cNvSpPr txBox="1">
              <a:spLocks noChangeArrowheads="1"/>
            </p:cNvSpPr>
            <p:nvPr/>
          </p:nvSpPr>
          <p:spPr bwMode="auto">
            <a:xfrm>
              <a:off x="1478" y="3514"/>
              <a:ext cx="2646" cy="446"/>
            </a:xfrm>
            <a:prstGeom prst="rect">
              <a:avLst/>
            </a:prstGeom>
            <a:solidFill>
              <a:srgbClr val="CCFFFF"/>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CosSim(</a:t>
              </a:r>
              <a:r>
                <a:rPr lang="en-US" altLang="zh-TW" i="1">
                  <a:latin typeface="Times New Roman" panose="02020603050405020304" pitchFamily="18" charset="0"/>
                </a:rPr>
                <a:t>D</a:t>
              </a:r>
              <a:r>
                <a:rPr lang="en-US" altLang="zh-TW" i="1" baseline="-25000">
                  <a:latin typeface="Times New Roman" panose="02020603050405020304" pitchFamily="18" charset="0"/>
                </a:rPr>
                <a:t>1</a:t>
              </a:r>
              <a:r>
                <a:rPr lang="en-US" altLang="zh-TW" i="1">
                  <a:latin typeface="Times New Roman" panose="02020603050405020304" pitchFamily="18" charset="0"/>
                </a:rPr>
                <a:t> </a:t>
              </a:r>
              <a:r>
                <a:rPr lang="en-US" altLang="zh-TW">
                  <a:latin typeface="Times New Roman" panose="02020603050405020304" pitchFamily="18" charset="0"/>
                </a:rPr>
                <a:t>, </a:t>
              </a:r>
              <a:r>
                <a:rPr lang="en-US" altLang="zh-TW" i="1">
                  <a:latin typeface="Times New Roman" panose="02020603050405020304" pitchFamily="18" charset="0"/>
                </a:rPr>
                <a:t>Q</a:t>
              </a:r>
              <a:r>
                <a:rPr lang="en-US" altLang="zh-TW">
                  <a:latin typeface="Times New Roman" panose="02020603050405020304" pitchFamily="18" charset="0"/>
                </a:rPr>
                <a:t>) = 5*2 / (</a:t>
              </a:r>
              <a:r>
                <a:rPr lang="en-US" altLang="zh-TW">
                  <a:latin typeface="Times New Roman" panose="02020603050405020304" pitchFamily="18" charset="0"/>
                  <a:sym typeface="Symbol" panose="05050102010706020507" pitchFamily="18" charset="2"/>
                </a:rPr>
                <a:t>384) = 0.81</a:t>
              </a:r>
              <a:endParaRPr lang="en-US" altLang="zh-TW" i="1" baseline="-25000">
                <a:latin typeface="Times New Roman" panose="02020603050405020304" pitchFamily="18" charset="0"/>
              </a:endParaRPr>
            </a:p>
            <a:p>
              <a:pPr eaLnBrk="1" hangingPunct="1">
                <a:spcBef>
                  <a:spcPct val="0"/>
                </a:spcBef>
                <a:buFontTx/>
                <a:buNone/>
              </a:pPr>
              <a:r>
                <a:rPr lang="en-US" altLang="zh-TW">
                  <a:latin typeface="Times New Roman" panose="02020603050405020304" pitchFamily="18" charset="0"/>
                </a:rPr>
                <a:t>CosSim(</a:t>
              </a:r>
              <a:r>
                <a:rPr lang="en-US" altLang="zh-TW" i="1">
                  <a:latin typeface="Times New Roman" panose="02020603050405020304" pitchFamily="18" charset="0"/>
                </a:rPr>
                <a:t>D</a:t>
              </a:r>
              <a:r>
                <a:rPr lang="en-US" altLang="zh-TW" i="1" baseline="-25000">
                  <a:latin typeface="Times New Roman" panose="02020603050405020304" pitchFamily="18" charset="0"/>
                </a:rPr>
                <a:t>2</a:t>
              </a:r>
              <a:r>
                <a:rPr lang="en-US" altLang="zh-TW" i="1">
                  <a:latin typeface="Times New Roman" panose="02020603050405020304" pitchFamily="18" charset="0"/>
                </a:rPr>
                <a:t> </a:t>
              </a:r>
              <a:r>
                <a:rPr lang="en-US" altLang="zh-TW">
                  <a:latin typeface="Times New Roman" panose="02020603050405020304" pitchFamily="18" charset="0"/>
                </a:rPr>
                <a:t>, </a:t>
              </a:r>
              <a:r>
                <a:rPr lang="en-US" altLang="zh-TW" i="1">
                  <a:latin typeface="Times New Roman" panose="02020603050405020304" pitchFamily="18" charset="0"/>
                </a:rPr>
                <a:t>Q</a:t>
              </a:r>
              <a:r>
                <a:rPr lang="en-US" altLang="zh-TW">
                  <a:latin typeface="Times New Roman" panose="02020603050405020304" pitchFamily="18" charset="0"/>
                </a:rPr>
                <a:t>) = 1*2 / (</a:t>
              </a:r>
              <a:r>
                <a:rPr lang="en-US" altLang="zh-TW">
                  <a:latin typeface="Times New Roman" panose="02020603050405020304" pitchFamily="18" charset="0"/>
                  <a:sym typeface="Symbol" panose="05050102010706020507" pitchFamily="18" charset="2"/>
                </a:rPr>
                <a:t>594) = 0.13</a:t>
              </a:r>
              <a:endParaRPr lang="en-US" altLang="zh-TW">
                <a:latin typeface="Times New Roman" panose="02020603050405020304" pitchFamily="18" charset="0"/>
              </a:endParaRPr>
            </a:p>
          </p:txBody>
        </p:sp>
        <p:sp>
          <p:nvSpPr>
            <p:cNvPr id="57356" name="Line 29">
              <a:extLst>
                <a:ext uri="{FF2B5EF4-FFF2-40B4-BE49-F238E27FC236}">
                  <a16:creationId xmlns:a16="http://schemas.microsoft.com/office/drawing/2014/main" id="{50A15F72-EECB-4440-82A1-D25DE9BE4DED}"/>
                </a:ext>
              </a:extLst>
            </p:cNvPr>
            <p:cNvSpPr>
              <a:spLocks noChangeShapeType="1"/>
            </p:cNvSpPr>
            <p:nvPr/>
          </p:nvSpPr>
          <p:spPr bwMode="auto">
            <a:xfrm>
              <a:off x="2619" y="2904"/>
              <a:ext cx="124"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矩形 1">
            <a:extLst>
              <a:ext uri="{FF2B5EF4-FFF2-40B4-BE49-F238E27FC236}">
                <a16:creationId xmlns:a16="http://schemas.microsoft.com/office/drawing/2014/main" id="{85951695-2534-4852-8765-29AA4811BCFD}"/>
              </a:ext>
            </a:extLst>
          </p:cNvPr>
          <p:cNvSpPr/>
          <p:nvPr/>
        </p:nvSpPr>
        <p:spPr>
          <a:xfrm>
            <a:off x="9847945" y="3784956"/>
            <a:ext cx="1077539" cy="369332"/>
          </a:xfrm>
          <a:prstGeom prst="rect">
            <a:avLst/>
          </a:prstGeom>
        </p:spPr>
        <p:txBody>
          <a:bodyPr wrap="none">
            <a:spAutoFit/>
          </a:bodyPr>
          <a:lstStyle/>
          <a:p>
            <a:r>
              <a:rPr lang="en-US" altLang="zh-TW" i="1" dirty="0"/>
              <a:t>D</a:t>
            </a:r>
            <a:r>
              <a:rPr lang="en-US" altLang="zh-TW" i="1" baseline="-25000" dirty="0"/>
              <a:t>1</a:t>
            </a:r>
            <a:r>
              <a:rPr lang="en-US" altLang="zh-TW" i="1" dirty="0"/>
              <a:t> = 2T</a:t>
            </a:r>
            <a:r>
              <a:rPr lang="en-US" altLang="zh-TW" i="1" baseline="-25000" dirty="0"/>
              <a:t>1</a:t>
            </a:r>
            <a:r>
              <a:rPr lang="en-US" altLang="zh-TW" i="1" dirty="0"/>
              <a:t> </a:t>
            </a:r>
            <a:endParaRPr lang="zh-CN" altLang="en-US" dirty="0"/>
          </a:p>
        </p:txBody>
      </p:sp>
      <p:sp>
        <p:nvSpPr>
          <p:cNvPr id="3" name="矩形 2">
            <a:extLst>
              <a:ext uri="{FF2B5EF4-FFF2-40B4-BE49-F238E27FC236}">
                <a16:creationId xmlns:a16="http://schemas.microsoft.com/office/drawing/2014/main" id="{27CF7873-31CC-4AB4-A587-1C1DE0F8C1F8}"/>
              </a:ext>
            </a:extLst>
          </p:cNvPr>
          <p:cNvSpPr/>
          <p:nvPr/>
        </p:nvSpPr>
        <p:spPr>
          <a:xfrm>
            <a:off x="9886416" y="4266584"/>
            <a:ext cx="1000595" cy="369332"/>
          </a:xfrm>
          <a:prstGeom prst="rect">
            <a:avLst/>
          </a:prstGeom>
        </p:spPr>
        <p:txBody>
          <a:bodyPr wrap="none">
            <a:spAutoFit/>
          </a:bodyPr>
          <a:lstStyle/>
          <a:p>
            <a:r>
              <a:rPr lang="en-US" altLang="zh-TW" i="1" dirty="0"/>
              <a:t>Q = 1T</a:t>
            </a:r>
            <a:r>
              <a:rPr lang="en-US" altLang="zh-TW" i="1" baseline="-25000" dirty="0"/>
              <a:t>1</a:t>
            </a:r>
            <a:r>
              <a:rPr lang="en-US" altLang="zh-TW" i="1"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26654"/>
                                        </p:tgtEl>
                                        <p:attrNameLst>
                                          <p:attrName>style.visibility</p:attrName>
                                        </p:attrNameLst>
                                      </p:cBhvr>
                                      <p:to>
                                        <p:strVal val="visible"/>
                                      </p:to>
                                    </p:set>
                                    <p:animEffect transition="in" filter="strips(upRight)">
                                      <p:cBhvr>
                                        <p:cTn id="7" dur="500"/>
                                        <p:tgtEl>
                                          <p:spTgt spid="266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6655"/>
                                        </p:tgtEl>
                                        <p:attrNameLst>
                                          <p:attrName>style.visibility</p:attrName>
                                        </p:attrNameLst>
                                      </p:cBhvr>
                                      <p:to>
                                        <p:strVal val="visible"/>
                                      </p:to>
                                    </p:set>
                                    <p:animEffect transition="in" filter="strips(downRight)">
                                      <p:cBhvr>
                                        <p:cTn id="12" dur="500"/>
                                        <p:tgtEl>
                                          <p:spTgt spid="26655"/>
                                        </p:tgtEl>
                                      </p:cBhvr>
                                    </p:animEffect>
                                  </p:childTnLst>
                                </p:cTn>
                              </p:par>
                            </p:childTnLst>
                          </p:cTn>
                        </p:par>
                        <p:par>
                          <p:cTn id="13" fill="hold" nodeType="afterGroup">
                            <p:stCondLst>
                              <p:cond delay="500"/>
                            </p:stCondLst>
                            <p:childTnLst>
                              <p:par>
                                <p:cTn id="14" presetID="9" presetClass="entr" presetSubtype="0" fill="hold" grpId="0" nodeType="afterEffect">
                                  <p:stCondLst>
                                    <p:cond delay="1000"/>
                                  </p:stCondLst>
                                  <p:childTnLst>
                                    <p:set>
                                      <p:cBhvr>
                                        <p:cTn id="15" dur="1" fill="hold">
                                          <p:stCondLst>
                                            <p:cond delay="0"/>
                                          </p:stCondLst>
                                        </p:cTn>
                                        <p:tgtEl>
                                          <p:spTgt spid="26631"/>
                                        </p:tgtEl>
                                        <p:attrNameLst>
                                          <p:attrName>style.visibility</p:attrName>
                                        </p:attrNameLst>
                                      </p:cBhvr>
                                      <p:to>
                                        <p:strVal val="visible"/>
                                      </p:to>
                                    </p:set>
                                    <p:animEffect transition="in" filter="dissolve">
                                      <p:cBhvr>
                                        <p:cTn id="16"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0E4B8BE3-8FED-4270-9F9A-2C25D9A37593}"/>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93A6AC88-05FA-494B-A2F8-B66036A09C44}" type="slidenum">
              <a:rPr lang="en-US" altLang="zh-TW" sz="1400" smtClean="0">
                <a:solidFill>
                  <a:schemeClr val="accent2"/>
                </a:solidFill>
                <a:latin typeface="Times New Roman" panose="02020603050405020304" pitchFamily="18" charset="0"/>
              </a:rPr>
              <a:pPr>
                <a:spcBef>
                  <a:spcPct val="0"/>
                </a:spcBef>
                <a:buFontTx/>
                <a:buNone/>
              </a:pPr>
              <a:t>3</a:t>
            </a:fld>
            <a:endParaRPr lang="en-US" altLang="zh-TW" sz="1400" b="0">
              <a:latin typeface="Times New Roman" panose="02020603050405020304" pitchFamily="18" charset="0"/>
            </a:endParaRPr>
          </a:p>
        </p:txBody>
      </p:sp>
      <p:sp>
        <p:nvSpPr>
          <p:cNvPr id="8195" name="Rectangle 2">
            <a:extLst>
              <a:ext uri="{FF2B5EF4-FFF2-40B4-BE49-F238E27FC236}">
                <a16:creationId xmlns:a16="http://schemas.microsoft.com/office/drawing/2014/main" id="{57D54836-35C9-4F12-BD98-7CD63C6D0798}"/>
              </a:ext>
            </a:extLst>
          </p:cNvPr>
          <p:cNvSpPr>
            <a:spLocks noGrp="1" noChangeArrowheads="1"/>
          </p:cNvSpPr>
          <p:nvPr>
            <p:ph type="body" idx="1"/>
          </p:nvPr>
        </p:nvSpPr>
        <p:spPr>
          <a:xfrm>
            <a:off x="430213" y="1585913"/>
            <a:ext cx="8399462" cy="4186237"/>
          </a:xfrm>
          <a:noFill/>
        </p:spPr>
        <p:txBody>
          <a:bodyPr lIns="92075" tIns="46038" rIns="92075" bIns="46038"/>
          <a:lstStyle/>
          <a:p>
            <a:pPr eaLnBrk="1" hangingPunct="1">
              <a:spcBef>
                <a:spcPct val="45000"/>
              </a:spcBef>
            </a:pPr>
            <a:r>
              <a:rPr lang="en-US" altLang="zh-TW"/>
              <a:t>A document is represented as </a:t>
            </a:r>
            <a:r>
              <a:rPr lang="en-US" altLang="zh-TW" u="sng">
                <a:solidFill>
                  <a:schemeClr val="accent2"/>
                </a:solidFill>
              </a:rPr>
              <a:t>a set of keywords</a:t>
            </a:r>
          </a:p>
          <a:p>
            <a:pPr marL="819150" lvl="1" eaLnBrk="1" hangingPunct="1">
              <a:spcBef>
                <a:spcPct val="45000"/>
              </a:spcBef>
            </a:pPr>
            <a:r>
              <a:rPr lang="en-US" altLang="zh-TW"/>
              <a:t>The keywords may be preprocessed by stopword removal and stemming</a:t>
            </a:r>
          </a:p>
          <a:p>
            <a:pPr marL="819150" lvl="1" eaLnBrk="1" hangingPunct="1">
              <a:spcBef>
                <a:spcPct val="45000"/>
              </a:spcBef>
            </a:pPr>
            <a:r>
              <a:rPr lang="en-US" altLang="zh-TW"/>
              <a:t>No word order, no document structure (no title, heading, etc), single words (Hong Kong becomes {Hong, Kong}; if phrase can be detected {hongkong} or {hong-kong}, etc.)</a:t>
            </a:r>
          </a:p>
          <a:p>
            <a:pPr eaLnBrk="1" hangingPunct="1">
              <a:spcBef>
                <a:spcPct val="45000"/>
              </a:spcBef>
            </a:pPr>
            <a:r>
              <a:rPr lang="en-US" altLang="zh-TW"/>
              <a:t>Queries are expressed as a Boolean expression of keywords, connected by AND, OR, and NOT, including brackets</a:t>
            </a:r>
          </a:p>
          <a:p>
            <a:pPr marL="819150" lvl="1" eaLnBrk="1" hangingPunct="1">
              <a:spcBef>
                <a:spcPct val="45000"/>
              </a:spcBef>
            </a:pPr>
            <a:r>
              <a:rPr lang="en-US" altLang="zh-TW">
                <a:solidFill>
                  <a:schemeClr val="accent2"/>
                </a:solidFill>
              </a:rPr>
              <a:t>E.g., DBMS AND Oracle AND NOT Sybase</a:t>
            </a:r>
          </a:p>
          <a:p>
            <a:pPr marL="819150" lvl="1" eaLnBrk="1" hangingPunct="1">
              <a:spcBef>
                <a:spcPct val="45000"/>
              </a:spcBef>
            </a:pPr>
            <a:r>
              <a:rPr lang="en-US" altLang="zh-TW">
                <a:solidFill>
                  <a:schemeClr val="accent2"/>
                </a:solidFill>
              </a:rPr>
              <a:t>How do you specify Boolean operators in Google or Yahoo!?</a:t>
            </a:r>
          </a:p>
          <a:p>
            <a:pPr eaLnBrk="1" hangingPunct="1">
              <a:spcBef>
                <a:spcPct val="45000"/>
              </a:spcBef>
            </a:pPr>
            <a:r>
              <a:rPr lang="en-US" altLang="zh-TW"/>
              <a:t>A document is retrieved based on whether or not its keywords satisfy the Boolean query -&gt; a YES/NO decision</a:t>
            </a:r>
          </a:p>
        </p:txBody>
      </p:sp>
      <p:sp>
        <p:nvSpPr>
          <p:cNvPr id="8196" name="Rectangle 3">
            <a:extLst>
              <a:ext uri="{FF2B5EF4-FFF2-40B4-BE49-F238E27FC236}">
                <a16:creationId xmlns:a16="http://schemas.microsoft.com/office/drawing/2014/main" id="{1AC74C1B-B347-4A65-A374-CA40FC8D6777}"/>
              </a:ext>
            </a:extLst>
          </p:cNvPr>
          <p:cNvSpPr>
            <a:spLocks noChangeArrowheads="1"/>
          </p:cNvSpPr>
          <p:nvPr/>
        </p:nvSpPr>
        <p:spPr bwMode="auto">
          <a:xfrm>
            <a:off x="685800" y="3810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Boolean Model</a:t>
            </a:r>
          </a:p>
        </p:txBody>
      </p:sp>
      <p:sp>
        <p:nvSpPr>
          <p:cNvPr id="8197" name="Text Box 4">
            <a:extLst>
              <a:ext uri="{FF2B5EF4-FFF2-40B4-BE49-F238E27FC236}">
                <a16:creationId xmlns:a16="http://schemas.microsoft.com/office/drawing/2014/main" id="{B2DA1177-7451-4E93-AC7B-315B71544EF5}"/>
              </a:ext>
            </a:extLst>
          </p:cNvPr>
          <p:cNvSpPr txBox="1">
            <a:spLocks noChangeArrowheads="1"/>
          </p:cNvSpPr>
          <p:nvPr/>
        </p:nvSpPr>
        <p:spPr bwMode="auto">
          <a:xfrm>
            <a:off x="5661025" y="1211263"/>
            <a:ext cx="3222625" cy="3365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solidFill>
                  <a:schemeClr val="accent2"/>
                </a:solidFill>
              </a:rPr>
              <a:t>Or called “</a:t>
            </a:r>
            <a:r>
              <a:rPr lang="en-US" altLang="zh-TW" sz="1600" u="sng">
                <a:solidFill>
                  <a:schemeClr val="accent2"/>
                </a:solidFill>
              </a:rPr>
              <a:t>b</a:t>
            </a:r>
            <a:r>
              <a:rPr lang="en-US" altLang="zh-TW" sz="1600">
                <a:solidFill>
                  <a:schemeClr val="accent2"/>
                </a:solidFill>
              </a:rPr>
              <a:t>ag </a:t>
            </a:r>
            <a:r>
              <a:rPr lang="en-US" altLang="zh-TW" sz="1600" u="sng">
                <a:solidFill>
                  <a:schemeClr val="accent2"/>
                </a:solidFill>
              </a:rPr>
              <a:t>o</a:t>
            </a:r>
            <a:r>
              <a:rPr lang="en-US" altLang="zh-TW" sz="1600">
                <a:solidFill>
                  <a:schemeClr val="accent2"/>
                </a:solidFill>
              </a:rPr>
              <a:t>f </a:t>
            </a:r>
            <a:r>
              <a:rPr lang="en-US" altLang="zh-TW" sz="1600" u="sng">
                <a:solidFill>
                  <a:schemeClr val="accent2"/>
                </a:solidFill>
              </a:rPr>
              <a:t>w</a:t>
            </a:r>
            <a:r>
              <a:rPr lang="en-US" altLang="zh-TW" sz="1600">
                <a:solidFill>
                  <a:schemeClr val="accent2"/>
                </a:solidFill>
              </a:rPr>
              <a:t>ords” or “bow”</a:t>
            </a:r>
          </a:p>
        </p:txBody>
      </p:sp>
      <p:sp>
        <p:nvSpPr>
          <p:cNvPr id="8198" name="Line 5">
            <a:extLst>
              <a:ext uri="{FF2B5EF4-FFF2-40B4-BE49-F238E27FC236}">
                <a16:creationId xmlns:a16="http://schemas.microsoft.com/office/drawing/2014/main" id="{336F5C02-A3AA-40F4-9E12-AA1C1B728A5A}"/>
              </a:ext>
            </a:extLst>
          </p:cNvPr>
          <p:cNvSpPr>
            <a:spLocks noChangeShapeType="1"/>
          </p:cNvSpPr>
          <p:nvPr/>
        </p:nvSpPr>
        <p:spPr bwMode="auto">
          <a:xfrm flipH="1">
            <a:off x="5607050" y="1458913"/>
            <a:ext cx="138113" cy="185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21C17349-3DF8-4256-A785-6CF4A3D74D94}"/>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8703CE59-B797-465B-A272-1758F54DCE0B}" type="slidenum">
              <a:rPr lang="en-US" altLang="zh-TW" sz="1400" smtClean="0">
                <a:solidFill>
                  <a:schemeClr val="accent2"/>
                </a:solidFill>
                <a:latin typeface="Times New Roman" panose="02020603050405020304" pitchFamily="18" charset="0"/>
              </a:rPr>
              <a:pPr>
                <a:spcBef>
                  <a:spcPct val="0"/>
                </a:spcBef>
                <a:buFontTx/>
                <a:buNone/>
              </a:pPr>
              <a:t>30</a:t>
            </a:fld>
            <a:endParaRPr lang="en-US" altLang="zh-TW" sz="1400" b="0">
              <a:latin typeface="Times New Roman" panose="02020603050405020304" pitchFamily="18" charset="0"/>
            </a:endParaRPr>
          </a:p>
        </p:txBody>
      </p:sp>
      <p:sp>
        <p:nvSpPr>
          <p:cNvPr id="59395" name="Rectangle 2">
            <a:extLst>
              <a:ext uri="{FF2B5EF4-FFF2-40B4-BE49-F238E27FC236}">
                <a16:creationId xmlns:a16="http://schemas.microsoft.com/office/drawing/2014/main" id="{B1C4DDCC-745B-42FC-ABDA-27785542AF2C}"/>
              </a:ext>
            </a:extLst>
          </p:cNvPr>
          <p:cNvSpPr>
            <a:spLocks noGrp="1" noChangeArrowheads="1"/>
          </p:cNvSpPr>
          <p:nvPr>
            <p:ph type="title"/>
          </p:nvPr>
        </p:nvSpPr>
        <p:spPr/>
        <p:txBody>
          <a:bodyPr/>
          <a:lstStyle/>
          <a:p>
            <a:pPr eaLnBrk="1" hangingPunct="1"/>
            <a:r>
              <a:rPr lang="en-US" altLang="zh-TW"/>
              <a:t>Jaccard Coefficient</a:t>
            </a:r>
          </a:p>
        </p:txBody>
      </p:sp>
      <p:sp>
        <p:nvSpPr>
          <p:cNvPr id="59396" name="Rectangle 3">
            <a:extLst>
              <a:ext uri="{FF2B5EF4-FFF2-40B4-BE49-F238E27FC236}">
                <a16:creationId xmlns:a16="http://schemas.microsoft.com/office/drawing/2014/main" id="{EDEE56C1-E06A-4487-95A5-85932509EE9E}"/>
              </a:ext>
            </a:extLst>
          </p:cNvPr>
          <p:cNvSpPr>
            <a:spLocks noGrp="1" noChangeArrowheads="1"/>
          </p:cNvSpPr>
          <p:nvPr>
            <p:ph type="body" idx="1"/>
          </p:nvPr>
        </p:nvSpPr>
        <p:spPr>
          <a:xfrm>
            <a:off x="609600" y="1362075"/>
            <a:ext cx="7821613" cy="457200"/>
          </a:xfrm>
        </p:spPr>
        <p:txBody>
          <a:bodyPr/>
          <a:lstStyle/>
          <a:p>
            <a:pPr eaLnBrk="1" hangingPunct="1"/>
            <a:r>
              <a:rPr lang="en-US" altLang="zh-TW"/>
              <a:t>By Paul Jaccard, Prof of Botany and Plant Physiology, in 1901</a:t>
            </a:r>
          </a:p>
        </p:txBody>
      </p:sp>
      <p:sp>
        <p:nvSpPr>
          <p:cNvPr id="59397" name="Text Box 5">
            <a:extLst>
              <a:ext uri="{FF2B5EF4-FFF2-40B4-BE49-F238E27FC236}">
                <a16:creationId xmlns:a16="http://schemas.microsoft.com/office/drawing/2014/main" id="{04422AA3-A09F-49C1-AD87-1D1196C7D457}"/>
              </a:ext>
            </a:extLst>
          </p:cNvPr>
          <p:cNvSpPr txBox="1">
            <a:spLocks noChangeArrowheads="1"/>
          </p:cNvSpPr>
          <p:nvPr/>
        </p:nvSpPr>
        <p:spPr bwMode="auto">
          <a:xfrm>
            <a:off x="914400" y="3657600"/>
            <a:ext cx="7239000" cy="1006475"/>
          </a:xfrm>
          <a:prstGeom prst="rect">
            <a:avLst/>
          </a:prstGeom>
          <a:solidFill>
            <a:srgbClr val="CCFFCC"/>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D</a:t>
            </a:r>
            <a:r>
              <a:rPr lang="en-US" altLang="zh-TW" i="1" baseline="-25000">
                <a:latin typeface="Times New Roman" panose="02020603050405020304" pitchFamily="18" charset="0"/>
              </a:rPr>
              <a:t>1</a:t>
            </a:r>
            <a:r>
              <a:rPr lang="en-US" altLang="zh-TW" i="1">
                <a:latin typeface="Times New Roman" panose="02020603050405020304" pitchFamily="18" charset="0"/>
              </a:rPr>
              <a:t> = 2T</a:t>
            </a:r>
            <a:r>
              <a:rPr lang="en-US" altLang="zh-TW" i="1" baseline="-25000">
                <a:latin typeface="Times New Roman" panose="02020603050405020304" pitchFamily="18" charset="0"/>
              </a:rPr>
              <a:t>1</a:t>
            </a:r>
            <a:r>
              <a:rPr lang="en-US" altLang="zh-TW" i="1">
                <a:latin typeface="Times New Roman" panose="02020603050405020304" pitchFamily="18" charset="0"/>
              </a:rPr>
              <a:t> + 3T</a:t>
            </a:r>
            <a:r>
              <a:rPr lang="en-US" altLang="zh-TW" i="1" baseline="-25000">
                <a:latin typeface="Times New Roman" panose="02020603050405020304" pitchFamily="18" charset="0"/>
              </a:rPr>
              <a:t>2</a:t>
            </a:r>
            <a:r>
              <a:rPr lang="en-US" altLang="zh-TW" i="1">
                <a:latin typeface="Times New Roman" panose="02020603050405020304" pitchFamily="18" charset="0"/>
              </a:rPr>
              <a:t> + 5T</a:t>
            </a:r>
            <a:r>
              <a:rPr lang="en-US" altLang="zh-TW" i="1" baseline="-25000">
                <a:latin typeface="Times New Roman" panose="02020603050405020304" pitchFamily="18" charset="0"/>
              </a:rPr>
              <a:t>3     </a:t>
            </a:r>
            <a:r>
              <a:rPr lang="en-US" altLang="zh-TW">
                <a:latin typeface="Times New Roman" panose="02020603050405020304" pitchFamily="18" charset="0"/>
              </a:rPr>
              <a:t>Sim(</a:t>
            </a:r>
            <a:r>
              <a:rPr lang="en-US" altLang="zh-TW" i="1">
                <a:latin typeface="Times New Roman" panose="02020603050405020304" pitchFamily="18" charset="0"/>
              </a:rPr>
              <a:t>D</a:t>
            </a:r>
            <a:r>
              <a:rPr lang="en-US" altLang="zh-TW" i="1" baseline="-25000">
                <a:latin typeface="Times New Roman" panose="02020603050405020304" pitchFamily="18" charset="0"/>
              </a:rPr>
              <a:t>1</a:t>
            </a:r>
            <a:r>
              <a:rPr lang="en-US" altLang="zh-TW" i="1">
                <a:latin typeface="Times New Roman" panose="02020603050405020304" pitchFamily="18" charset="0"/>
              </a:rPr>
              <a:t> </a:t>
            </a:r>
            <a:r>
              <a:rPr lang="en-US" altLang="zh-TW">
                <a:latin typeface="Times New Roman" panose="02020603050405020304" pitchFamily="18" charset="0"/>
              </a:rPr>
              <a:t>, </a:t>
            </a:r>
            <a:r>
              <a:rPr lang="en-US" altLang="zh-TW" i="1">
                <a:latin typeface="Times New Roman" panose="02020603050405020304" pitchFamily="18" charset="0"/>
              </a:rPr>
              <a:t>Q</a:t>
            </a:r>
            <a:r>
              <a:rPr lang="en-US" altLang="zh-TW">
                <a:latin typeface="Times New Roman" panose="02020603050405020304" pitchFamily="18" charset="0"/>
              </a:rPr>
              <a:t>) = 10 / </a:t>
            </a:r>
            <a:r>
              <a:rPr lang="en-US" altLang="zh-TW">
                <a:latin typeface="Times New Roman" panose="02020603050405020304" pitchFamily="18" charset="0"/>
                <a:sym typeface="Symbol" panose="05050102010706020507" pitchFamily="18" charset="2"/>
              </a:rPr>
              <a:t>(38+4-10) = 10/32 = 0.31</a:t>
            </a:r>
            <a:endParaRPr lang="en-US" altLang="zh-TW" i="1" baseline="-25000">
              <a:latin typeface="Times New Roman" panose="02020603050405020304" pitchFamily="18" charset="0"/>
            </a:endParaRPr>
          </a:p>
          <a:p>
            <a:pPr eaLnBrk="1" hangingPunct="1">
              <a:spcBef>
                <a:spcPct val="0"/>
              </a:spcBef>
              <a:buFontTx/>
              <a:buNone/>
            </a:pPr>
            <a:r>
              <a:rPr lang="en-US" altLang="zh-TW" i="1">
                <a:latin typeface="Times New Roman" panose="02020603050405020304" pitchFamily="18" charset="0"/>
              </a:rPr>
              <a:t>D</a:t>
            </a:r>
            <a:r>
              <a:rPr lang="en-US" altLang="zh-TW" i="1" baseline="-25000">
                <a:latin typeface="Times New Roman" panose="02020603050405020304" pitchFamily="18" charset="0"/>
              </a:rPr>
              <a:t>2</a:t>
            </a:r>
            <a:r>
              <a:rPr lang="en-US" altLang="zh-TW" i="1">
                <a:latin typeface="Times New Roman" panose="02020603050405020304" pitchFamily="18" charset="0"/>
              </a:rPr>
              <a:t> = 3T</a:t>
            </a:r>
            <a:r>
              <a:rPr lang="en-US" altLang="zh-TW" i="1" baseline="-25000">
                <a:latin typeface="Times New Roman" panose="02020603050405020304" pitchFamily="18" charset="0"/>
              </a:rPr>
              <a:t>1</a:t>
            </a:r>
            <a:r>
              <a:rPr lang="en-US" altLang="zh-TW" i="1">
                <a:latin typeface="Times New Roman" panose="02020603050405020304" pitchFamily="18" charset="0"/>
              </a:rPr>
              <a:t> + 7T</a:t>
            </a:r>
            <a:r>
              <a:rPr lang="en-US" altLang="zh-TW" i="1" baseline="-25000">
                <a:latin typeface="Times New Roman" panose="02020603050405020304" pitchFamily="18" charset="0"/>
              </a:rPr>
              <a:t>2</a:t>
            </a:r>
            <a:r>
              <a:rPr lang="en-US" altLang="zh-TW" i="1">
                <a:latin typeface="Times New Roman" panose="02020603050405020304" pitchFamily="18" charset="0"/>
              </a:rPr>
              <a:t> +   T</a:t>
            </a:r>
            <a:r>
              <a:rPr lang="en-US" altLang="zh-TW" i="1" baseline="-25000">
                <a:latin typeface="Times New Roman" panose="02020603050405020304" pitchFamily="18" charset="0"/>
              </a:rPr>
              <a:t>3     </a:t>
            </a:r>
            <a:r>
              <a:rPr lang="en-US" altLang="zh-TW">
                <a:latin typeface="Times New Roman" panose="02020603050405020304" pitchFamily="18" charset="0"/>
              </a:rPr>
              <a:t>Sim(</a:t>
            </a:r>
            <a:r>
              <a:rPr lang="en-US" altLang="zh-TW" i="1">
                <a:latin typeface="Times New Roman" panose="02020603050405020304" pitchFamily="18" charset="0"/>
              </a:rPr>
              <a:t>D</a:t>
            </a:r>
            <a:r>
              <a:rPr lang="en-US" altLang="zh-TW" i="1" baseline="-25000">
                <a:latin typeface="Times New Roman" panose="02020603050405020304" pitchFamily="18" charset="0"/>
              </a:rPr>
              <a:t>2</a:t>
            </a:r>
            <a:r>
              <a:rPr lang="en-US" altLang="zh-TW" i="1">
                <a:latin typeface="Times New Roman" panose="02020603050405020304" pitchFamily="18" charset="0"/>
              </a:rPr>
              <a:t> </a:t>
            </a:r>
            <a:r>
              <a:rPr lang="en-US" altLang="zh-TW">
                <a:latin typeface="Times New Roman" panose="02020603050405020304" pitchFamily="18" charset="0"/>
              </a:rPr>
              <a:t>, </a:t>
            </a:r>
            <a:r>
              <a:rPr lang="en-US" altLang="zh-TW" i="1">
                <a:latin typeface="Times New Roman" panose="02020603050405020304" pitchFamily="18" charset="0"/>
              </a:rPr>
              <a:t>Q</a:t>
            </a:r>
            <a:r>
              <a:rPr lang="en-US" altLang="zh-TW">
                <a:latin typeface="Times New Roman" panose="02020603050405020304" pitchFamily="18" charset="0"/>
              </a:rPr>
              <a:t>) =  2 / (59+4-2) = 2/61 = 0.04</a:t>
            </a:r>
            <a:endParaRPr lang="en-US" altLang="zh-TW" i="1" baseline="-25000">
              <a:latin typeface="Times New Roman" panose="02020603050405020304" pitchFamily="18" charset="0"/>
            </a:endParaRPr>
          </a:p>
          <a:p>
            <a:pPr eaLnBrk="1" hangingPunct="1">
              <a:spcBef>
                <a:spcPct val="0"/>
              </a:spcBef>
              <a:buFontTx/>
              <a:buNone/>
            </a:pPr>
            <a:r>
              <a:rPr lang="en-US" altLang="zh-TW" i="1" baseline="-25000">
                <a:latin typeface="Times New Roman" panose="02020603050405020304" pitchFamily="18" charset="0"/>
              </a:rPr>
              <a:t> </a:t>
            </a:r>
            <a:r>
              <a:rPr lang="en-US" altLang="zh-TW" i="1">
                <a:latin typeface="Times New Roman" panose="02020603050405020304" pitchFamily="18" charset="0"/>
              </a:rPr>
              <a:t>Q = 0T</a:t>
            </a:r>
            <a:r>
              <a:rPr lang="en-US" altLang="zh-TW" i="1" baseline="-25000">
                <a:latin typeface="Times New Roman" panose="02020603050405020304" pitchFamily="18" charset="0"/>
              </a:rPr>
              <a:t>1</a:t>
            </a:r>
            <a:r>
              <a:rPr lang="en-US" altLang="zh-TW" i="1">
                <a:latin typeface="Times New Roman" panose="02020603050405020304" pitchFamily="18" charset="0"/>
              </a:rPr>
              <a:t> + 0T</a:t>
            </a:r>
            <a:r>
              <a:rPr lang="en-US" altLang="zh-TW" i="1" baseline="-25000">
                <a:latin typeface="Times New Roman" panose="02020603050405020304" pitchFamily="18" charset="0"/>
              </a:rPr>
              <a:t>2</a:t>
            </a:r>
            <a:r>
              <a:rPr lang="en-US" altLang="zh-TW" i="1">
                <a:latin typeface="Times New Roman" panose="02020603050405020304" pitchFamily="18" charset="0"/>
              </a:rPr>
              <a:t> +  2T</a:t>
            </a:r>
            <a:r>
              <a:rPr lang="en-US" altLang="zh-TW" i="1" baseline="-25000">
                <a:latin typeface="Times New Roman" panose="02020603050405020304" pitchFamily="18" charset="0"/>
              </a:rPr>
              <a:t>3</a:t>
            </a:r>
            <a:endParaRPr lang="en-US" altLang="zh-TW">
              <a:latin typeface="Times New Roman" panose="02020603050405020304" pitchFamily="18" charset="0"/>
            </a:endParaRPr>
          </a:p>
        </p:txBody>
      </p:sp>
      <p:sp>
        <p:nvSpPr>
          <p:cNvPr id="59398" name="Rectangle 7">
            <a:extLst>
              <a:ext uri="{FF2B5EF4-FFF2-40B4-BE49-F238E27FC236}">
                <a16:creationId xmlns:a16="http://schemas.microsoft.com/office/drawing/2014/main" id="{BC1E031D-D97D-4C75-8A72-68E8A380A2D8}"/>
              </a:ext>
            </a:extLst>
          </p:cNvPr>
          <p:cNvSpPr>
            <a:spLocks noChangeArrowheads="1"/>
          </p:cNvSpPr>
          <p:nvPr/>
        </p:nvSpPr>
        <p:spPr bwMode="auto">
          <a:xfrm>
            <a:off x="884238" y="4953000"/>
            <a:ext cx="7269162" cy="838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i="1"/>
              <a:t>D</a:t>
            </a:r>
            <a:r>
              <a:rPr lang="en-US" altLang="zh-TW" i="1" baseline="-25000"/>
              <a:t>1</a:t>
            </a:r>
            <a:r>
              <a:rPr lang="en-US" altLang="zh-TW"/>
              <a:t> is 9.5 times better than </a:t>
            </a:r>
            <a:r>
              <a:rPr lang="en-US" altLang="zh-TW" sz="1800" i="1"/>
              <a:t>D</a:t>
            </a:r>
            <a:r>
              <a:rPr lang="en-US" altLang="zh-TW" sz="1800" i="1" baseline="-25000"/>
              <a:t>2</a:t>
            </a:r>
            <a:endParaRPr lang="en-US" altLang="zh-TW"/>
          </a:p>
          <a:p>
            <a:pPr eaLnBrk="1" hangingPunct="1"/>
            <a:r>
              <a:rPr lang="en-US" altLang="zh-TW"/>
              <a:t>Difference between Jaccard and CosSim?</a:t>
            </a:r>
          </a:p>
        </p:txBody>
      </p:sp>
      <p:grpSp>
        <p:nvGrpSpPr>
          <p:cNvPr id="59399" name="Group 10">
            <a:extLst>
              <a:ext uri="{FF2B5EF4-FFF2-40B4-BE49-F238E27FC236}">
                <a16:creationId xmlns:a16="http://schemas.microsoft.com/office/drawing/2014/main" id="{4432FD8B-8684-4E56-BCD1-9F6313678B83}"/>
              </a:ext>
            </a:extLst>
          </p:cNvPr>
          <p:cNvGrpSpPr>
            <a:grpSpLocks/>
          </p:cNvGrpSpPr>
          <p:nvPr/>
        </p:nvGrpSpPr>
        <p:grpSpPr bwMode="auto">
          <a:xfrm>
            <a:off x="762000" y="2136775"/>
            <a:ext cx="5870575" cy="1317625"/>
            <a:chOff x="480" y="1346"/>
            <a:chExt cx="3698" cy="830"/>
          </a:xfrm>
        </p:grpSpPr>
        <p:graphicFrame>
          <p:nvGraphicFramePr>
            <p:cNvPr id="59400" name="Object 4">
              <a:extLst>
                <a:ext uri="{FF2B5EF4-FFF2-40B4-BE49-F238E27FC236}">
                  <a16:creationId xmlns:a16="http://schemas.microsoft.com/office/drawing/2014/main" id="{074E2866-E698-409D-921E-0964A9F75817}"/>
                </a:ext>
              </a:extLst>
            </p:cNvPr>
            <p:cNvGraphicFramePr>
              <a:graphicFrameLocks noChangeAspect="1"/>
            </p:cNvGraphicFramePr>
            <p:nvPr/>
          </p:nvGraphicFramePr>
          <p:xfrm>
            <a:off x="1919" y="1346"/>
            <a:ext cx="2259" cy="830"/>
          </p:xfrm>
          <a:graphic>
            <a:graphicData uri="http://schemas.openxmlformats.org/presentationml/2006/ole">
              <mc:AlternateContent xmlns:mc="http://schemas.openxmlformats.org/markup-compatibility/2006">
                <mc:Choice xmlns:v="urn:schemas-microsoft-com:vml" Requires="v">
                  <p:oleObj spid="_x0000_s59429" name="Equation" r:id="rId4" imgW="1943100" imgH="838200" progId="Equation.3">
                    <p:embed/>
                  </p:oleObj>
                </mc:Choice>
                <mc:Fallback>
                  <p:oleObj name="Equation" r:id="rId4" imgW="1943100" imgH="838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 y="1346"/>
                          <a:ext cx="2259" cy="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Rectangle 8">
              <a:extLst>
                <a:ext uri="{FF2B5EF4-FFF2-40B4-BE49-F238E27FC236}">
                  <a16:creationId xmlns:a16="http://schemas.microsoft.com/office/drawing/2014/main" id="{C07779D2-F59D-4867-8E5E-F7745CA884D3}"/>
                </a:ext>
              </a:extLst>
            </p:cNvPr>
            <p:cNvSpPr>
              <a:spLocks noChangeArrowheads="1"/>
            </p:cNvSpPr>
            <p:nvPr/>
          </p:nvSpPr>
          <p:spPr bwMode="auto">
            <a:xfrm>
              <a:off x="480" y="1488"/>
              <a:ext cx="1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Jaccard Coefficient:</a:t>
              </a:r>
              <a:endParaRPr lang="en-GB" altLang="en-US">
                <a:latin typeface="Times New Roman" panose="02020603050405020304" pitchFamily="18"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13F3910A-22C4-4E52-A902-E44ADE424983}"/>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1AC812D-0859-4336-A2A8-BEE48BCEE83F}" type="slidenum">
              <a:rPr lang="en-US" altLang="zh-TW" sz="1400" smtClean="0">
                <a:solidFill>
                  <a:schemeClr val="accent2"/>
                </a:solidFill>
                <a:latin typeface="Times New Roman" panose="02020603050405020304" pitchFamily="18" charset="0"/>
              </a:rPr>
              <a:pPr>
                <a:spcBef>
                  <a:spcPct val="0"/>
                </a:spcBef>
                <a:buFontTx/>
                <a:buNone/>
              </a:pPr>
              <a:t>31</a:t>
            </a:fld>
            <a:endParaRPr lang="en-US" altLang="zh-TW" sz="1400" b="0">
              <a:latin typeface="Times New Roman" panose="02020603050405020304" pitchFamily="18" charset="0"/>
            </a:endParaRPr>
          </a:p>
        </p:txBody>
      </p:sp>
      <p:sp>
        <p:nvSpPr>
          <p:cNvPr id="61443" name="Rectangle 2">
            <a:extLst>
              <a:ext uri="{FF2B5EF4-FFF2-40B4-BE49-F238E27FC236}">
                <a16:creationId xmlns:a16="http://schemas.microsoft.com/office/drawing/2014/main" id="{BB02A6F6-F9E8-4694-8391-C8B33484A453}"/>
              </a:ext>
            </a:extLst>
          </p:cNvPr>
          <p:cNvSpPr>
            <a:spLocks noGrp="1" noChangeArrowheads="1"/>
          </p:cNvSpPr>
          <p:nvPr>
            <p:ph type="title"/>
          </p:nvPr>
        </p:nvSpPr>
        <p:spPr/>
        <p:txBody>
          <a:bodyPr/>
          <a:lstStyle/>
          <a:p>
            <a:pPr eaLnBrk="1" hangingPunct="1"/>
            <a:r>
              <a:rPr lang="en-US" altLang="zh-TW"/>
              <a:t>Dice Coefficient</a:t>
            </a:r>
          </a:p>
        </p:txBody>
      </p:sp>
      <p:sp>
        <p:nvSpPr>
          <p:cNvPr id="61444" name="Text Box 5">
            <a:extLst>
              <a:ext uri="{FF2B5EF4-FFF2-40B4-BE49-F238E27FC236}">
                <a16:creationId xmlns:a16="http://schemas.microsoft.com/office/drawing/2014/main" id="{C9C43F44-ED2C-4653-B280-5849D345C3DF}"/>
              </a:ext>
            </a:extLst>
          </p:cNvPr>
          <p:cNvSpPr txBox="1">
            <a:spLocks noChangeArrowheads="1"/>
          </p:cNvSpPr>
          <p:nvPr/>
        </p:nvSpPr>
        <p:spPr bwMode="auto">
          <a:xfrm>
            <a:off x="914400" y="3657600"/>
            <a:ext cx="7239000" cy="1016000"/>
          </a:xfrm>
          <a:prstGeom prst="rect">
            <a:avLst/>
          </a:prstGeom>
          <a:solidFill>
            <a:srgbClr val="CCFFCC"/>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D</a:t>
            </a:r>
            <a:r>
              <a:rPr lang="en-US" altLang="zh-TW" i="1" baseline="-25000">
                <a:latin typeface="Times New Roman" panose="02020603050405020304" pitchFamily="18" charset="0"/>
              </a:rPr>
              <a:t>1</a:t>
            </a:r>
            <a:r>
              <a:rPr lang="en-US" altLang="zh-TW" i="1">
                <a:latin typeface="Times New Roman" panose="02020603050405020304" pitchFamily="18" charset="0"/>
              </a:rPr>
              <a:t> = 2T</a:t>
            </a:r>
            <a:r>
              <a:rPr lang="en-US" altLang="zh-TW" i="1" baseline="-25000">
                <a:latin typeface="Times New Roman" panose="02020603050405020304" pitchFamily="18" charset="0"/>
              </a:rPr>
              <a:t>1</a:t>
            </a:r>
            <a:r>
              <a:rPr lang="en-US" altLang="zh-TW" i="1">
                <a:latin typeface="Times New Roman" panose="02020603050405020304" pitchFamily="18" charset="0"/>
              </a:rPr>
              <a:t> + 3T</a:t>
            </a:r>
            <a:r>
              <a:rPr lang="en-US" altLang="zh-TW" i="1" baseline="-25000">
                <a:latin typeface="Times New Roman" panose="02020603050405020304" pitchFamily="18" charset="0"/>
              </a:rPr>
              <a:t>2</a:t>
            </a:r>
            <a:r>
              <a:rPr lang="en-US" altLang="zh-TW" i="1">
                <a:latin typeface="Times New Roman" panose="02020603050405020304" pitchFamily="18" charset="0"/>
              </a:rPr>
              <a:t> + 5T</a:t>
            </a:r>
            <a:r>
              <a:rPr lang="en-US" altLang="zh-TW" i="1" baseline="-25000">
                <a:latin typeface="Times New Roman" panose="02020603050405020304" pitchFamily="18" charset="0"/>
              </a:rPr>
              <a:t>3     </a:t>
            </a:r>
            <a:r>
              <a:rPr lang="en-US" altLang="zh-TW">
                <a:latin typeface="Times New Roman" panose="02020603050405020304" pitchFamily="18" charset="0"/>
              </a:rPr>
              <a:t>Sim(</a:t>
            </a:r>
            <a:r>
              <a:rPr lang="en-US" altLang="zh-TW" i="1">
                <a:latin typeface="Times New Roman" panose="02020603050405020304" pitchFamily="18" charset="0"/>
              </a:rPr>
              <a:t>D</a:t>
            </a:r>
            <a:r>
              <a:rPr lang="en-US" altLang="zh-TW" i="1" baseline="-25000">
                <a:latin typeface="Times New Roman" panose="02020603050405020304" pitchFamily="18" charset="0"/>
              </a:rPr>
              <a:t>1</a:t>
            </a:r>
            <a:r>
              <a:rPr lang="en-US" altLang="zh-TW" i="1">
                <a:latin typeface="Times New Roman" panose="02020603050405020304" pitchFamily="18" charset="0"/>
              </a:rPr>
              <a:t> </a:t>
            </a:r>
            <a:r>
              <a:rPr lang="en-US" altLang="zh-TW">
                <a:latin typeface="Times New Roman" panose="02020603050405020304" pitchFamily="18" charset="0"/>
              </a:rPr>
              <a:t>, </a:t>
            </a:r>
            <a:r>
              <a:rPr lang="en-US" altLang="zh-TW" i="1">
                <a:latin typeface="Times New Roman" panose="02020603050405020304" pitchFamily="18" charset="0"/>
              </a:rPr>
              <a:t>Q</a:t>
            </a:r>
            <a:r>
              <a:rPr lang="en-US" altLang="zh-TW">
                <a:latin typeface="Times New Roman" panose="02020603050405020304" pitchFamily="18" charset="0"/>
              </a:rPr>
              <a:t>) = 2*10 / </a:t>
            </a:r>
            <a:r>
              <a:rPr lang="en-US" altLang="zh-TW">
                <a:latin typeface="Times New Roman" panose="02020603050405020304" pitchFamily="18" charset="0"/>
                <a:sym typeface="Symbol" panose="05050102010706020507" pitchFamily="18" charset="2"/>
              </a:rPr>
              <a:t>(38+4) = 20/42 = 0.48</a:t>
            </a:r>
            <a:endParaRPr lang="en-US" altLang="zh-TW" i="1" baseline="-25000">
              <a:latin typeface="Times New Roman" panose="02020603050405020304" pitchFamily="18" charset="0"/>
            </a:endParaRPr>
          </a:p>
          <a:p>
            <a:pPr eaLnBrk="1" hangingPunct="1">
              <a:spcBef>
                <a:spcPct val="0"/>
              </a:spcBef>
              <a:buFontTx/>
              <a:buNone/>
            </a:pPr>
            <a:r>
              <a:rPr lang="en-US" altLang="zh-TW" i="1">
                <a:latin typeface="Times New Roman" panose="02020603050405020304" pitchFamily="18" charset="0"/>
              </a:rPr>
              <a:t>D</a:t>
            </a:r>
            <a:r>
              <a:rPr lang="en-US" altLang="zh-TW" i="1" baseline="-25000">
                <a:latin typeface="Times New Roman" panose="02020603050405020304" pitchFamily="18" charset="0"/>
              </a:rPr>
              <a:t>2</a:t>
            </a:r>
            <a:r>
              <a:rPr lang="en-US" altLang="zh-TW" i="1">
                <a:latin typeface="Times New Roman" panose="02020603050405020304" pitchFamily="18" charset="0"/>
              </a:rPr>
              <a:t> = 3T</a:t>
            </a:r>
            <a:r>
              <a:rPr lang="en-US" altLang="zh-TW" i="1" baseline="-25000">
                <a:latin typeface="Times New Roman" panose="02020603050405020304" pitchFamily="18" charset="0"/>
              </a:rPr>
              <a:t>1</a:t>
            </a:r>
            <a:r>
              <a:rPr lang="en-US" altLang="zh-TW" i="1">
                <a:latin typeface="Times New Roman" panose="02020603050405020304" pitchFamily="18" charset="0"/>
              </a:rPr>
              <a:t> + 7T</a:t>
            </a:r>
            <a:r>
              <a:rPr lang="en-US" altLang="zh-TW" i="1" baseline="-25000">
                <a:latin typeface="Times New Roman" panose="02020603050405020304" pitchFamily="18" charset="0"/>
              </a:rPr>
              <a:t>2</a:t>
            </a:r>
            <a:r>
              <a:rPr lang="en-US" altLang="zh-TW" i="1">
                <a:latin typeface="Times New Roman" panose="02020603050405020304" pitchFamily="18" charset="0"/>
              </a:rPr>
              <a:t> +   T</a:t>
            </a:r>
            <a:r>
              <a:rPr lang="en-US" altLang="zh-TW" i="1" baseline="-25000">
                <a:latin typeface="Times New Roman" panose="02020603050405020304" pitchFamily="18" charset="0"/>
              </a:rPr>
              <a:t>3     </a:t>
            </a:r>
            <a:r>
              <a:rPr lang="en-US" altLang="zh-TW">
                <a:latin typeface="Times New Roman" panose="02020603050405020304" pitchFamily="18" charset="0"/>
              </a:rPr>
              <a:t>Sim(</a:t>
            </a:r>
            <a:r>
              <a:rPr lang="en-US" altLang="zh-TW" i="1">
                <a:latin typeface="Times New Roman" panose="02020603050405020304" pitchFamily="18" charset="0"/>
              </a:rPr>
              <a:t>D</a:t>
            </a:r>
            <a:r>
              <a:rPr lang="en-US" altLang="zh-TW" i="1" baseline="-25000">
                <a:latin typeface="Times New Roman" panose="02020603050405020304" pitchFamily="18" charset="0"/>
              </a:rPr>
              <a:t>2</a:t>
            </a:r>
            <a:r>
              <a:rPr lang="en-US" altLang="zh-TW" i="1">
                <a:latin typeface="Times New Roman" panose="02020603050405020304" pitchFamily="18" charset="0"/>
              </a:rPr>
              <a:t> </a:t>
            </a:r>
            <a:r>
              <a:rPr lang="en-US" altLang="zh-TW">
                <a:latin typeface="Times New Roman" panose="02020603050405020304" pitchFamily="18" charset="0"/>
              </a:rPr>
              <a:t>, </a:t>
            </a:r>
            <a:r>
              <a:rPr lang="en-US" altLang="zh-TW" i="1">
                <a:latin typeface="Times New Roman" panose="02020603050405020304" pitchFamily="18" charset="0"/>
              </a:rPr>
              <a:t>Q</a:t>
            </a:r>
            <a:r>
              <a:rPr lang="en-US" altLang="zh-TW">
                <a:latin typeface="Times New Roman" panose="02020603050405020304" pitchFamily="18" charset="0"/>
              </a:rPr>
              <a:t>) =  2*2 / (59+4) = 4/63 = 0.06</a:t>
            </a:r>
            <a:endParaRPr lang="en-US" altLang="zh-TW" i="1" baseline="-25000">
              <a:latin typeface="Times New Roman" panose="02020603050405020304" pitchFamily="18" charset="0"/>
            </a:endParaRPr>
          </a:p>
          <a:p>
            <a:pPr eaLnBrk="1" hangingPunct="1">
              <a:spcBef>
                <a:spcPct val="0"/>
              </a:spcBef>
              <a:buFontTx/>
              <a:buNone/>
            </a:pPr>
            <a:r>
              <a:rPr lang="en-US" altLang="zh-TW" i="1" baseline="-25000">
                <a:latin typeface="Times New Roman" panose="02020603050405020304" pitchFamily="18" charset="0"/>
              </a:rPr>
              <a:t> </a:t>
            </a:r>
            <a:r>
              <a:rPr lang="en-US" altLang="zh-TW" i="1">
                <a:latin typeface="Times New Roman" panose="02020603050405020304" pitchFamily="18" charset="0"/>
              </a:rPr>
              <a:t>Q = 0T</a:t>
            </a:r>
            <a:r>
              <a:rPr lang="en-US" altLang="zh-TW" i="1" baseline="-25000">
                <a:latin typeface="Times New Roman" panose="02020603050405020304" pitchFamily="18" charset="0"/>
              </a:rPr>
              <a:t>1</a:t>
            </a:r>
            <a:r>
              <a:rPr lang="en-US" altLang="zh-TW" i="1">
                <a:latin typeface="Times New Roman" panose="02020603050405020304" pitchFamily="18" charset="0"/>
              </a:rPr>
              <a:t> + 0T</a:t>
            </a:r>
            <a:r>
              <a:rPr lang="en-US" altLang="zh-TW" i="1" baseline="-25000">
                <a:latin typeface="Times New Roman" panose="02020603050405020304" pitchFamily="18" charset="0"/>
              </a:rPr>
              <a:t>2</a:t>
            </a:r>
            <a:r>
              <a:rPr lang="en-US" altLang="zh-TW" i="1">
                <a:latin typeface="Times New Roman" panose="02020603050405020304" pitchFamily="18" charset="0"/>
              </a:rPr>
              <a:t> +  2T</a:t>
            </a:r>
            <a:r>
              <a:rPr lang="en-US" altLang="zh-TW" i="1" baseline="-25000">
                <a:latin typeface="Times New Roman" panose="02020603050405020304" pitchFamily="18" charset="0"/>
              </a:rPr>
              <a:t>3</a:t>
            </a:r>
            <a:endParaRPr lang="en-US" altLang="zh-TW">
              <a:latin typeface="Times New Roman" panose="02020603050405020304" pitchFamily="18" charset="0"/>
            </a:endParaRPr>
          </a:p>
        </p:txBody>
      </p:sp>
      <p:sp>
        <p:nvSpPr>
          <p:cNvPr id="61445" name="Rectangle 7">
            <a:extLst>
              <a:ext uri="{FF2B5EF4-FFF2-40B4-BE49-F238E27FC236}">
                <a16:creationId xmlns:a16="http://schemas.microsoft.com/office/drawing/2014/main" id="{B1B6A4F5-3AC1-452D-9C57-4FB9CAF5CD03}"/>
              </a:ext>
            </a:extLst>
          </p:cNvPr>
          <p:cNvSpPr>
            <a:spLocks noChangeArrowheads="1"/>
          </p:cNvSpPr>
          <p:nvPr/>
        </p:nvSpPr>
        <p:spPr bwMode="auto">
          <a:xfrm>
            <a:off x="884238" y="4953000"/>
            <a:ext cx="7269162" cy="838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i="1"/>
              <a:t>D</a:t>
            </a:r>
            <a:r>
              <a:rPr lang="en-US" altLang="zh-TW" i="1" baseline="-25000"/>
              <a:t>1</a:t>
            </a:r>
            <a:r>
              <a:rPr lang="en-US" altLang="zh-TW"/>
              <a:t> is 8 times better than </a:t>
            </a:r>
            <a:r>
              <a:rPr lang="en-US" altLang="zh-TW" sz="1800" i="1"/>
              <a:t>D</a:t>
            </a:r>
            <a:r>
              <a:rPr lang="en-US" altLang="zh-TW" sz="1800" i="1" baseline="-25000"/>
              <a:t>2</a:t>
            </a:r>
            <a:endParaRPr lang="en-US" altLang="zh-TW"/>
          </a:p>
        </p:txBody>
      </p:sp>
      <p:grpSp>
        <p:nvGrpSpPr>
          <p:cNvPr id="61446" name="Group 10">
            <a:extLst>
              <a:ext uri="{FF2B5EF4-FFF2-40B4-BE49-F238E27FC236}">
                <a16:creationId xmlns:a16="http://schemas.microsoft.com/office/drawing/2014/main" id="{6EDA07E1-5FE4-4FAC-A7C1-92F200BAE8AE}"/>
              </a:ext>
            </a:extLst>
          </p:cNvPr>
          <p:cNvGrpSpPr>
            <a:grpSpLocks/>
          </p:cNvGrpSpPr>
          <p:nvPr/>
        </p:nvGrpSpPr>
        <p:grpSpPr bwMode="auto">
          <a:xfrm>
            <a:off x="762000" y="1657350"/>
            <a:ext cx="6153150" cy="1797050"/>
            <a:chOff x="480" y="1044"/>
            <a:chExt cx="3876" cy="1132"/>
          </a:xfrm>
        </p:grpSpPr>
        <p:graphicFrame>
          <p:nvGraphicFramePr>
            <p:cNvPr id="61448" name="Object 4">
              <a:extLst>
                <a:ext uri="{FF2B5EF4-FFF2-40B4-BE49-F238E27FC236}">
                  <a16:creationId xmlns:a16="http://schemas.microsoft.com/office/drawing/2014/main" id="{A576CA48-0058-4ADB-91A5-820B8FEE0156}"/>
                </a:ext>
              </a:extLst>
            </p:cNvPr>
            <p:cNvGraphicFramePr>
              <a:graphicFrameLocks noChangeAspect="1"/>
            </p:cNvGraphicFramePr>
            <p:nvPr/>
          </p:nvGraphicFramePr>
          <p:xfrm>
            <a:off x="2562" y="1044"/>
            <a:ext cx="1794" cy="1132"/>
          </p:xfrm>
          <a:graphic>
            <a:graphicData uri="http://schemas.openxmlformats.org/presentationml/2006/ole">
              <mc:AlternateContent xmlns:mc="http://schemas.openxmlformats.org/markup-compatibility/2006">
                <mc:Choice xmlns:v="urn:schemas-microsoft-com:vml" Requires="v">
                  <p:oleObj spid="_x0000_s61477" name="Equation" r:id="rId4" imgW="1130300" imgH="838200" progId="Equation.3">
                    <p:embed/>
                  </p:oleObj>
                </mc:Choice>
                <mc:Fallback>
                  <p:oleObj name="Equation" r:id="rId4" imgW="1130300" imgH="838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 y="1044"/>
                          <a:ext cx="1794" cy="1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9" name="Rectangle 8">
              <a:extLst>
                <a:ext uri="{FF2B5EF4-FFF2-40B4-BE49-F238E27FC236}">
                  <a16:creationId xmlns:a16="http://schemas.microsoft.com/office/drawing/2014/main" id="{E6602418-DE83-4BE0-B502-E663B99B7D98}"/>
                </a:ext>
              </a:extLst>
            </p:cNvPr>
            <p:cNvSpPr>
              <a:spLocks noChangeArrowheads="1"/>
            </p:cNvSpPr>
            <p:nvPr/>
          </p:nvSpPr>
          <p:spPr bwMode="auto">
            <a:xfrm>
              <a:off x="480" y="1488"/>
              <a:ext cx="12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a:latin typeface="Times New Roman" panose="02020603050405020304" pitchFamily="18" charset="0"/>
                </a:rPr>
                <a:t>Dice Coefficient:</a:t>
              </a:r>
              <a:endParaRPr lang="en-GB" altLang="en-US">
                <a:latin typeface="Times New Roman" panose="02020603050405020304" pitchFamily="18" charset="0"/>
              </a:endParaRPr>
            </a:p>
          </p:txBody>
        </p:sp>
      </p:grpSp>
      <p:sp>
        <p:nvSpPr>
          <p:cNvPr id="9" name="Rectangle 3">
            <a:extLst>
              <a:ext uri="{FF2B5EF4-FFF2-40B4-BE49-F238E27FC236}">
                <a16:creationId xmlns:a16="http://schemas.microsoft.com/office/drawing/2014/main" id="{8E7B007F-4A84-40DB-87BD-C3A925DBEAE3}"/>
              </a:ext>
            </a:extLst>
          </p:cNvPr>
          <p:cNvSpPr txBox="1">
            <a:spLocks noChangeArrowheads="1"/>
          </p:cNvSpPr>
          <p:nvPr/>
        </p:nvSpPr>
        <p:spPr bwMode="auto">
          <a:xfrm>
            <a:off x="609600" y="1362075"/>
            <a:ext cx="782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defRPr/>
            </a:pPr>
            <a:r>
              <a:rPr lang="en-US" altLang="zh-TW" kern="0" dirty="0"/>
              <a:t>Ranges from 0 to 1 but does not satisfy triangle inequality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3CB118C4-5DA7-4F8B-89D7-70B907CD4233}"/>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86BBDB6C-E68B-44FD-9A4E-34872B5CC615}" type="slidenum">
              <a:rPr lang="en-US" altLang="zh-TW" sz="1400" smtClean="0">
                <a:solidFill>
                  <a:schemeClr val="accent2"/>
                </a:solidFill>
                <a:latin typeface="Times New Roman" panose="02020603050405020304" pitchFamily="18" charset="0"/>
              </a:rPr>
              <a:pPr>
                <a:spcBef>
                  <a:spcPct val="0"/>
                </a:spcBef>
                <a:buFontTx/>
                <a:buNone/>
              </a:pPr>
              <a:t>32</a:t>
            </a:fld>
            <a:endParaRPr lang="en-US" altLang="zh-TW" sz="1400" b="0">
              <a:latin typeface="Times New Roman" panose="02020603050405020304" pitchFamily="18" charset="0"/>
            </a:endParaRPr>
          </a:p>
        </p:txBody>
      </p:sp>
      <p:sp>
        <p:nvSpPr>
          <p:cNvPr id="63491" name="Rectangle 3">
            <a:extLst>
              <a:ext uri="{FF2B5EF4-FFF2-40B4-BE49-F238E27FC236}">
                <a16:creationId xmlns:a16="http://schemas.microsoft.com/office/drawing/2014/main" id="{4FC11BE0-E576-4228-BACD-1D08A657AEE3}"/>
              </a:ext>
            </a:extLst>
          </p:cNvPr>
          <p:cNvSpPr>
            <a:spLocks noGrp="1" noChangeArrowheads="1"/>
          </p:cNvSpPr>
          <p:nvPr>
            <p:ph type="title"/>
          </p:nvPr>
        </p:nvSpPr>
        <p:spPr/>
        <p:txBody>
          <a:bodyPr/>
          <a:lstStyle/>
          <a:p>
            <a:pPr eaLnBrk="1" hangingPunct="1"/>
            <a:r>
              <a:rPr lang="en-US" altLang="zh-TW"/>
              <a:t>Binary Versions of Similarity Measures</a:t>
            </a:r>
          </a:p>
        </p:txBody>
      </p:sp>
      <p:graphicFrame>
        <p:nvGraphicFramePr>
          <p:cNvPr id="267342" name="Group 78">
            <a:extLst>
              <a:ext uri="{FF2B5EF4-FFF2-40B4-BE49-F238E27FC236}">
                <a16:creationId xmlns:a16="http://schemas.microsoft.com/office/drawing/2014/main" id="{4B38E0ED-6E40-4903-998C-83FC6CBC0AD2}"/>
              </a:ext>
            </a:extLst>
          </p:cNvPr>
          <p:cNvGraphicFramePr>
            <a:graphicFrameLocks noGrp="1"/>
          </p:cNvGraphicFramePr>
          <p:nvPr/>
        </p:nvGraphicFramePr>
        <p:xfrm>
          <a:off x="333375" y="1271588"/>
          <a:ext cx="8320088" cy="5235575"/>
        </p:xfrm>
        <a:graphic>
          <a:graphicData uri="http://schemas.openxmlformats.org/drawingml/2006/table">
            <a:tbl>
              <a:tblPr/>
              <a:tblGrid>
                <a:gridCol w="1216025">
                  <a:extLst>
                    <a:ext uri="{9D8B030D-6E8A-4147-A177-3AD203B41FA5}">
                      <a16:colId xmlns:a16="http://schemas.microsoft.com/office/drawing/2014/main" val="20000"/>
                    </a:ext>
                  </a:extLst>
                </a:gridCol>
                <a:gridCol w="3546475">
                  <a:extLst>
                    <a:ext uri="{9D8B030D-6E8A-4147-A177-3AD203B41FA5}">
                      <a16:colId xmlns:a16="http://schemas.microsoft.com/office/drawing/2014/main" val="20001"/>
                    </a:ext>
                  </a:extLst>
                </a:gridCol>
                <a:gridCol w="3557588">
                  <a:extLst>
                    <a:ext uri="{9D8B030D-6E8A-4147-A177-3AD203B41FA5}">
                      <a16:colId xmlns:a16="http://schemas.microsoft.com/office/drawing/2014/main" val="20002"/>
                    </a:ext>
                  </a:extLst>
                </a:gridCol>
              </a:tblGrid>
              <a:tr h="365748">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Non-binary weights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Binary weights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0"/>
                  </a:ext>
                </a:extLst>
              </a:tr>
              <a:tr h="969838">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itchFamily="34" charset="0"/>
                          <a:ea typeface="新細明體" pitchFamily="18" charset="-120"/>
                        </a:rPr>
                        <a:t>Inner Product:</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8250">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itchFamily="34" charset="0"/>
                          <a:ea typeface="新細明體" pitchFamily="18" charset="-120"/>
                        </a:rPr>
                        <a:t>Cosine:</a:t>
                      </a: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20631">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a:ln>
                            <a:noFill/>
                          </a:ln>
                          <a:solidFill>
                            <a:schemeClr val="tx1"/>
                          </a:solidFill>
                          <a:effectLst/>
                          <a:latin typeface="Tahoma" pitchFamily="34" charset="0"/>
                          <a:ea typeface="新細明體" pitchFamily="18" charset="-120"/>
                        </a:rPr>
                        <a:t>Jaccard :</a:t>
                      </a: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1107">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HK" sz="1800" b="0" i="1" u="none" strike="noStrike" cap="none" normalizeH="0" baseline="0">
                          <a:ln>
                            <a:noFill/>
                          </a:ln>
                          <a:solidFill>
                            <a:schemeClr val="tx1"/>
                          </a:solidFill>
                          <a:effectLst/>
                          <a:latin typeface="Times New Roman" pitchFamily="18" charset="0"/>
                          <a:ea typeface="新細明體" pitchFamily="18" charset="-120"/>
                        </a:rPr>
                        <a:t>d</a:t>
                      </a:r>
                      <a:r>
                        <a:rPr kumimoji="1" lang="en-US" altLang="zh-HK" sz="1800" b="0" i="1" u="none" strike="noStrike" cap="none" normalizeH="0" baseline="-25000">
                          <a:ln>
                            <a:noFill/>
                          </a:ln>
                          <a:solidFill>
                            <a:schemeClr val="tx1"/>
                          </a:solidFill>
                          <a:effectLst/>
                          <a:latin typeface="Times New Roman" pitchFamily="18" charset="0"/>
                          <a:ea typeface="新細明體" pitchFamily="18" charset="-120"/>
                        </a:rPr>
                        <a:t>i</a:t>
                      </a:r>
                      <a:r>
                        <a:rPr kumimoji="1" lang="en-US" altLang="zh-HK" sz="1800" b="0" i="0" u="none" strike="noStrike" cap="none" normalizeH="0" baseline="0">
                          <a:ln>
                            <a:noFill/>
                          </a:ln>
                          <a:solidFill>
                            <a:schemeClr val="tx1"/>
                          </a:solidFill>
                          <a:effectLst/>
                          <a:latin typeface="Times New Roman" pitchFamily="18" charset="0"/>
                          <a:ea typeface="新細明體" pitchFamily="18" charset="-120"/>
                        </a:rPr>
                        <a:t> and </a:t>
                      </a:r>
                      <a:r>
                        <a:rPr kumimoji="1" lang="en-US" altLang="zh-HK" sz="1800" b="0" i="1" u="none" strike="noStrike" cap="none" normalizeH="0" baseline="0">
                          <a:ln>
                            <a:noFill/>
                          </a:ln>
                          <a:solidFill>
                            <a:schemeClr val="tx1"/>
                          </a:solidFill>
                          <a:effectLst/>
                          <a:latin typeface="Times New Roman" pitchFamily="18" charset="0"/>
                          <a:ea typeface="新細明體" pitchFamily="18" charset="-120"/>
                        </a:rPr>
                        <a:t>q</a:t>
                      </a:r>
                      <a:r>
                        <a:rPr kumimoji="1" lang="en-US" altLang="zh-HK" sz="1800" b="0" i="1" u="none" strike="noStrike" cap="none" normalizeH="0" baseline="-25000">
                          <a:ln>
                            <a:noFill/>
                          </a:ln>
                          <a:solidFill>
                            <a:schemeClr val="tx1"/>
                          </a:solidFill>
                          <a:effectLst/>
                          <a:latin typeface="Times New Roman" pitchFamily="18" charset="0"/>
                          <a:ea typeface="新細明體" pitchFamily="18" charset="-120"/>
                        </a:rPr>
                        <a:t>k</a:t>
                      </a:r>
                      <a:r>
                        <a:rPr kumimoji="1" lang="en-US" altLang="zh-HK" sz="1800" b="0" i="0" u="none" strike="noStrike" cap="none" normalizeH="0" baseline="0">
                          <a:ln>
                            <a:noFill/>
                          </a:ln>
                          <a:solidFill>
                            <a:schemeClr val="tx1"/>
                          </a:solidFill>
                          <a:effectLst/>
                          <a:latin typeface="Times New Roman" pitchFamily="18" charset="0"/>
                          <a:ea typeface="新細明體" pitchFamily="18" charset="-120"/>
                        </a:rPr>
                        <a:t> are vectors</a:t>
                      </a: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HK" sz="1600" b="0" i="1" u="none" strike="noStrike" cap="none" normalizeH="0" baseline="0">
                          <a:ln>
                            <a:noFill/>
                          </a:ln>
                          <a:solidFill>
                            <a:schemeClr val="tx1"/>
                          </a:solidFill>
                          <a:effectLst/>
                          <a:latin typeface="Times New Roman" pitchFamily="18" charset="0"/>
                          <a:ea typeface="新細明體" pitchFamily="18" charset="-120"/>
                        </a:rPr>
                        <a:t>d</a:t>
                      </a:r>
                      <a:r>
                        <a:rPr kumimoji="1" lang="en-US" altLang="zh-HK" sz="1600" b="0" i="1" u="none" strike="noStrike" cap="none" normalizeH="0" baseline="-25000">
                          <a:ln>
                            <a:noFill/>
                          </a:ln>
                          <a:solidFill>
                            <a:schemeClr val="tx1"/>
                          </a:solidFill>
                          <a:effectLst/>
                          <a:latin typeface="Times New Roman" pitchFamily="18" charset="0"/>
                          <a:ea typeface="新細明體" pitchFamily="18" charset="-120"/>
                        </a:rPr>
                        <a:t>i</a:t>
                      </a:r>
                      <a:r>
                        <a:rPr kumimoji="1" lang="en-US" altLang="zh-HK" sz="1600" b="0" i="0" u="none" strike="noStrike" cap="none" normalizeH="0" baseline="0">
                          <a:ln>
                            <a:noFill/>
                          </a:ln>
                          <a:solidFill>
                            <a:schemeClr val="tx1"/>
                          </a:solidFill>
                          <a:effectLst/>
                          <a:latin typeface="Times New Roman" pitchFamily="18" charset="0"/>
                          <a:ea typeface="新細明體" pitchFamily="18" charset="-120"/>
                        </a:rPr>
                        <a:t> and </a:t>
                      </a:r>
                      <a:r>
                        <a:rPr kumimoji="1" lang="en-US" altLang="zh-HK" sz="1600" b="0" i="1" u="none" strike="noStrike" cap="none" normalizeH="0" baseline="0">
                          <a:ln>
                            <a:noFill/>
                          </a:ln>
                          <a:solidFill>
                            <a:schemeClr val="tx1"/>
                          </a:solidFill>
                          <a:effectLst/>
                          <a:latin typeface="Times New Roman" pitchFamily="18" charset="0"/>
                          <a:ea typeface="新細明體" pitchFamily="18" charset="-120"/>
                        </a:rPr>
                        <a:t>q</a:t>
                      </a:r>
                      <a:r>
                        <a:rPr kumimoji="1" lang="en-US" altLang="zh-HK" sz="1600" b="0" i="1" u="none" strike="noStrike" cap="none" normalizeH="0" baseline="-25000">
                          <a:ln>
                            <a:noFill/>
                          </a:ln>
                          <a:solidFill>
                            <a:schemeClr val="tx1"/>
                          </a:solidFill>
                          <a:effectLst/>
                          <a:latin typeface="Times New Roman" pitchFamily="18" charset="0"/>
                          <a:ea typeface="新細明體" pitchFamily="18" charset="-120"/>
                        </a:rPr>
                        <a:t>k</a:t>
                      </a:r>
                      <a:r>
                        <a:rPr kumimoji="1" lang="en-US" altLang="zh-HK" sz="1600" b="0" i="0" u="none" strike="noStrike" cap="none" normalizeH="0" baseline="0">
                          <a:ln>
                            <a:noFill/>
                          </a:ln>
                          <a:solidFill>
                            <a:schemeClr val="tx1"/>
                          </a:solidFill>
                          <a:effectLst/>
                          <a:latin typeface="Times New Roman" pitchFamily="18" charset="0"/>
                          <a:ea typeface="新細明體" pitchFamily="18" charset="-120"/>
                        </a:rPr>
                        <a:t> are sets of keywords</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HK" sz="1600" b="0" i="0" u="none" strike="noStrike" cap="none" normalizeH="0" baseline="0">
                          <a:ln>
                            <a:noFill/>
                          </a:ln>
                          <a:solidFill>
                            <a:schemeClr val="tx1"/>
                          </a:solidFill>
                          <a:effectLst/>
                          <a:latin typeface="Times New Roman" pitchFamily="18" charset="0"/>
                          <a:ea typeface="新細明體" pitchFamily="18" charset="-120"/>
                        </a:rPr>
                        <a:t>| </a:t>
                      </a:r>
                      <a:r>
                        <a:rPr kumimoji="1" lang="en-US" altLang="zh-HK" sz="1600" b="0" i="1" u="none" strike="noStrike" cap="none" normalizeH="0" baseline="0">
                          <a:ln>
                            <a:noFill/>
                          </a:ln>
                          <a:solidFill>
                            <a:schemeClr val="tx1"/>
                          </a:solidFill>
                          <a:effectLst/>
                          <a:latin typeface="Times New Roman" pitchFamily="18" charset="0"/>
                          <a:ea typeface="新細明體" pitchFamily="18" charset="-120"/>
                        </a:rPr>
                        <a:t>d</a:t>
                      </a:r>
                      <a:r>
                        <a:rPr kumimoji="1" lang="en-US" altLang="zh-HK" sz="1600" b="0" i="1" u="none" strike="noStrike" cap="none" normalizeH="0" baseline="-25000">
                          <a:ln>
                            <a:noFill/>
                          </a:ln>
                          <a:solidFill>
                            <a:schemeClr val="tx1"/>
                          </a:solidFill>
                          <a:effectLst/>
                          <a:latin typeface="Times New Roman" pitchFamily="18" charset="0"/>
                          <a:ea typeface="新細明體" pitchFamily="18" charset="-120"/>
                        </a:rPr>
                        <a:t>i</a:t>
                      </a:r>
                      <a:r>
                        <a:rPr kumimoji="1" lang="en-US" altLang="zh-HK" sz="1600" b="0" i="0" u="none" strike="noStrike" cap="none" normalizeH="0" baseline="0">
                          <a:ln>
                            <a:noFill/>
                          </a:ln>
                          <a:solidFill>
                            <a:schemeClr val="tx1"/>
                          </a:solidFill>
                          <a:effectLst/>
                          <a:latin typeface="Times New Roman" pitchFamily="18" charset="0"/>
                          <a:ea typeface="新細明體" pitchFamily="18" charset="-120"/>
                        </a:rPr>
                        <a:t> | or | </a:t>
                      </a:r>
                      <a:r>
                        <a:rPr kumimoji="1" lang="en-US" altLang="zh-HK" sz="1600" b="0" i="1" u="none" strike="noStrike" cap="none" normalizeH="0" baseline="0">
                          <a:ln>
                            <a:noFill/>
                          </a:ln>
                          <a:solidFill>
                            <a:schemeClr val="tx1"/>
                          </a:solidFill>
                          <a:effectLst/>
                          <a:latin typeface="Times New Roman" pitchFamily="18" charset="0"/>
                          <a:ea typeface="新細明體" pitchFamily="18" charset="-120"/>
                        </a:rPr>
                        <a:t>q</a:t>
                      </a:r>
                      <a:r>
                        <a:rPr kumimoji="1" lang="en-US" altLang="zh-HK" sz="1600" b="0" i="1" u="none" strike="noStrike" cap="none" normalizeH="0" baseline="-25000">
                          <a:ln>
                            <a:noFill/>
                          </a:ln>
                          <a:solidFill>
                            <a:schemeClr val="tx1"/>
                          </a:solidFill>
                          <a:effectLst/>
                          <a:latin typeface="Times New Roman" pitchFamily="18" charset="0"/>
                          <a:ea typeface="新細明體" pitchFamily="18" charset="-120"/>
                        </a:rPr>
                        <a:t>k</a:t>
                      </a:r>
                      <a:r>
                        <a:rPr kumimoji="1" lang="en-US" altLang="zh-HK" sz="1600" b="0" i="0" u="none" strike="noStrike" cap="none" normalizeH="0" baseline="0">
                          <a:ln>
                            <a:noFill/>
                          </a:ln>
                          <a:solidFill>
                            <a:schemeClr val="tx1"/>
                          </a:solidFill>
                          <a:effectLst/>
                          <a:latin typeface="Times New Roman" pitchFamily="18" charset="0"/>
                          <a:ea typeface="新細明體" pitchFamily="18" charset="-120"/>
                        </a:rPr>
                        <a:t> |: Number of non-zero elements in the set (Note: since the weights are binary, the square in the non-binary formula can be ignored)</a:t>
                      </a: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63518" name="Object 4">
            <a:extLst>
              <a:ext uri="{FF2B5EF4-FFF2-40B4-BE49-F238E27FC236}">
                <a16:creationId xmlns:a16="http://schemas.microsoft.com/office/drawing/2014/main" id="{AEF79FC4-11AC-444B-AF8F-29080EE44BE3}"/>
              </a:ext>
            </a:extLst>
          </p:cNvPr>
          <p:cNvGraphicFramePr>
            <a:graphicFrameLocks noChangeAspect="1"/>
          </p:cNvGraphicFramePr>
          <p:nvPr/>
        </p:nvGraphicFramePr>
        <p:xfrm>
          <a:off x="1814513" y="3941763"/>
          <a:ext cx="3022600" cy="1111250"/>
        </p:xfrm>
        <a:graphic>
          <a:graphicData uri="http://schemas.openxmlformats.org/presentationml/2006/ole">
            <mc:AlternateContent xmlns:mc="http://schemas.openxmlformats.org/markup-compatibility/2006">
              <mc:Choice xmlns:v="urn:schemas-microsoft-com:vml" Requires="v">
                <p:oleObj spid="_x0000_s63689" name="Equation" r:id="rId4" imgW="1943100" imgH="838200" progId="Equation.3">
                  <p:embed/>
                </p:oleObj>
              </mc:Choice>
              <mc:Fallback>
                <p:oleObj name="Equation" r:id="rId4" imgW="1943100" imgH="838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513" y="3941763"/>
                        <a:ext cx="302260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9" name="Object 6">
            <a:extLst>
              <a:ext uri="{FF2B5EF4-FFF2-40B4-BE49-F238E27FC236}">
                <a16:creationId xmlns:a16="http://schemas.microsoft.com/office/drawing/2014/main" id="{CA8CA76D-BD8F-4256-9DB4-04093FA45BE1}"/>
              </a:ext>
            </a:extLst>
          </p:cNvPr>
          <p:cNvGraphicFramePr>
            <a:graphicFrameLocks noChangeAspect="1"/>
          </p:cNvGraphicFramePr>
          <p:nvPr/>
        </p:nvGraphicFramePr>
        <p:xfrm>
          <a:off x="5189538" y="3978275"/>
          <a:ext cx="3314700" cy="987425"/>
        </p:xfrm>
        <a:graphic>
          <a:graphicData uri="http://schemas.openxmlformats.org/presentationml/2006/ole">
            <mc:AlternateContent xmlns:mc="http://schemas.openxmlformats.org/markup-compatibility/2006">
              <mc:Choice xmlns:v="urn:schemas-microsoft-com:vml" Requires="v">
                <p:oleObj spid="_x0000_s63690" name="Equation" r:id="rId6" imgW="1993900" imgH="558800" progId="Equation.3">
                  <p:embed/>
                </p:oleObj>
              </mc:Choice>
              <mc:Fallback>
                <p:oleObj name="Equation" r:id="rId6" imgW="1993900" imgH="558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9538" y="3978275"/>
                        <a:ext cx="33147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20" name="Object 7">
            <a:extLst>
              <a:ext uri="{FF2B5EF4-FFF2-40B4-BE49-F238E27FC236}">
                <a16:creationId xmlns:a16="http://schemas.microsoft.com/office/drawing/2014/main" id="{C76D30EF-8A62-4995-AC00-10BF8E804CBD}"/>
              </a:ext>
            </a:extLst>
          </p:cNvPr>
          <p:cNvGraphicFramePr>
            <a:graphicFrameLocks noChangeAspect="1"/>
          </p:cNvGraphicFramePr>
          <p:nvPr/>
        </p:nvGraphicFramePr>
        <p:xfrm>
          <a:off x="2301875" y="2624138"/>
          <a:ext cx="2047875" cy="1143000"/>
        </p:xfrm>
        <a:graphic>
          <a:graphicData uri="http://schemas.openxmlformats.org/presentationml/2006/ole">
            <mc:AlternateContent xmlns:mc="http://schemas.openxmlformats.org/markup-compatibility/2006">
              <mc:Choice xmlns:v="urn:schemas-microsoft-com:vml" Requires="v">
                <p:oleObj spid="_x0000_s63691" name="Equation" r:id="rId8" imgW="1130300" imgH="889000" progId="Equation.3">
                  <p:embed/>
                </p:oleObj>
              </mc:Choice>
              <mc:Fallback>
                <p:oleObj name="Equation" r:id="rId8" imgW="1130300" imgH="8890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1875" y="2624138"/>
                        <a:ext cx="20478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21" name="Object 8">
            <a:extLst>
              <a:ext uri="{FF2B5EF4-FFF2-40B4-BE49-F238E27FC236}">
                <a16:creationId xmlns:a16="http://schemas.microsoft.com/office/drawing/2014/main" id="{E6A5C63A-9654-4F02-A6B9-AFC9B7B29B76}"/>
              </a:ext>
            </a:extLst>
          </p:cNvPr>
          <p:cNvGraphicFramePr>
            <a:graphicFrameLocks noChangeAspect="1"/>
          </p:cNvGraphicFramePr>
          <p:nvPr/>
        </p:nvGraphicFramePr>
        <p:xfrm>
          <a:off x="5365750" y="2676525"/>
          <a:ext cx="1149350" cy="1000125"/>
        </p:xfrm>
        <a:graphic>
          <a:graphicData uri="http://schemas.openxmlformats.org/presentationml/2006/ole">
            <mc:AlternateContent xmlns:mc="http://schemas.openxmlformats.org/markup-compatibility/2006">
              <mc:Choice xmlns:v="urn:schemas-microsoft-com:vml" Requires="v">
                <p:oleObj spid="_x0000_s63692" name="Equation" r:id="rId10" imgW="583947" imgH="596641" progId="Equation.3">
                  <p:embed/>
                </p:oleObj>
              </mc:Choice>
              <mc:Fallback>
                <p:oleObj name="Equation" r:id="rId10" imgW="583947" imgH="596641"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5750" y="2676525"/>
                        <a:ext cx="114935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22" name="Object 9">
            <a:extLst>
              <a:ext uri="{FF2B5EF4-FFF2-40B4-BE49-F238E27FC236}">
                <a16:creationId xmlns:a16="http://schemas.microsoft.com/office/drawing/2014/main" id="{0AEECAA2-2B2B-47BE-934B-8BF1512A3981}"/>
              </a:ext>
            </a:extLst>
          </p:cNvPr>
          <p:cNvGraphicFramePr>
            <a:graphicFrameLocks noChangeAspect="1"/>
          </p:cNvGraphicFramePr>
          <p:nvPr/>
        </p:nvGraphicFramePr>
        <p:xfrm>
          <a:off x="2668588" y="1739900"/>
          <a:ext cx="1312862" cy="663575"/>
        </p:xfrm>
        <a:graphic>
          <a:graphicData uri="http://schemas.openxmlformats.org/presentationml/2006/ole">
            <mc:AlternateContent xmlns:mc="http://schemas.openxmlformats.org/markup-compatibility/2006">
              <mc:Choice xmlns:v="urn:schemas-microsoft-com:vml" Requires="v">
                <p:oleObj spid="_x0000_s63693" name="Equation" r:id="rId12" imgW="723586" imgH="431613" progId="Equation.3">
                  <p:embed/>
                </p:oleObj>
              </mc:Choice>
              <mc:Fallback>
                <p:oleObj name="Equation" r:id="rId12" imgW="723586" imgH="431613"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8588" y="1739900"/>
                        <a:ext cx="1312862"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23" name="Object 10">
            <a:extLst>
              <a:ext uri="{FF2B5EF4-FFF2-40B4-BE49-F238E27FC236}">
                <a16:creationId xmlns:a16="http://schemas.microsoft.com/office/drawing/2014/main" id="{D04FF3B2-3D55-4779-B4E4-4479D1929077}"/>
              </a:ext>
            </a:extLst>
          </p:cNvPr>
          <p:cNvGraphicFramePr>
            <a:graphicFrameLocks noChangeAspect="1"/>
          </p:cNvGraphicFramePr>
          <p:nvPr/>
        </p:nvGraphicFramePr>
        <p:xfrm>
          <a:off x="5294313" y="1804988"/>
          <a:ext cx="1295400" cy="554037"/>
        </p:xfrm>
        <a:graphic>
          <a:graphicData uri="http://schemas.openxmlformats.org/presentationml/2006/ole">
            <mc:AlternateContent xmlns:mc="http://schemas.openxmlformats.org/markup-compatibility/2006">
              <mc:Choice xmlns:v="urn:schemas-microsoft-com:vml" Requires="v">
                <p:oleObj spid="_x0000_s63694" name="Equation" r:id="rId14" imgW="558800" imgH="279400" progId="Equation.3">
                  <p:embed/>
                </p:oleObj>
              </mc:Choice>
              <mc:Fallback>
                <p:oleObj name="Equation" r:id="rId14" imgW="558800" imgH="2794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4313" y="1804988"/>
                        <a:ext cx="12954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344" name="Group 80">
            <a:extLst>
              <a:ext uri="{FF2B5EF4-FFF2-40B4-BE49-F238E27FC236}">
                <a16:creationId xmlns:a16="http://schemas.microsoft.com/office/drawing/2014/main" id="{A09BA4D6-D9BE-4164-8427-17692511887E}"/>
              </a:ext>
            </a:extLst>
          </p:cNvPr>
          <p:cNvGrpSpPr>
            <a:grpSpLocks/>
          </p:cNvGrpSpPr>
          <p:nvPr/>
        </p:nvGrpSpPr>
        <p:grpSpPr bwMode="auto">
          <a:xfrm>
            <a:off x="168275" y="5037138"/>
            <a:ext cx="5024438" cy="1824037"/>
            <a:chOff x="106" y="3173"/>
            <a:chExt cx="3165" cy="1149"/>
          </a:xfrm>
        </p:grpSpPr>
        <p:sp>
          <p:nvSpPr>
            <p:cNvPr id="63525" name="Text Box 15">
              <a:extLst>
                <a:ext uri="{FF2B5EF4-FFF2-40B4-BE49-F238E27FC236}">
                  <a16:creationId xmlns:a16="http://schemas.microsoft.com/office/drawing/2014/main" id="{65DDFEE0-FABA-4402-A4EA-E6889E0BC58E}"/>
                </a:ext>
              </a:extLst>
            </p:cNvPr>
            <p:cNvSpPr txBox="1">
              <a:spLocks noChangeArrowheads="1"/>
            </p:cNvSpPr>
            <p:nvPr/>
          </p:nvSpPr>
          <p:spPr bwMode="auto">
            <a:xfrm>
              <a:off x="106" y="3594"/>
              <a:ext cx="3058" cy="728"/>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t>Jaccard with binary weights is the intersection of the query and document divided by their union.</a:t>
              </a:r>
            </a:p>
            <a:p>
              <a:pPr eaLnBrk="1" hangingPunct="1">
                <a:spcBef>
                  <a:spcPct val="0"/>
                </a:spcBef>
                <a:buFontTx/>
                <a:buNone/>
              </a:pPr>
              <a:r>
                <a:rPr lang="en-US" altLang="zh-TW" sz="1400"/>
                <a:t>When d</a:t>
              </a:r>
              <a:r>
                <a:rPr lang="en-US" altLang="zh-TW" sz="1400" baseline="-25000"/>
                <a:t>i</a:t>
              </a:r>
              <a:r>
                <a:rPr lang="en-US" altLang="zh-TW" sz="1400"/>
                <a:t>=q</a:t>
              </a:r>
              <a:r>
                <a:rPr lang="en-US" altLang="zh-TW" sz="1400" baseline="-25000"/>
                <a:t>k</a:t>
              </a:r>
              <a:r>
                <a:rPr lang="en-US" altLang="zh-TW" sz="1400"/>
                <a:t>, Jaccard similarity = 1 (highest possible)</a:t>
              </a:r>
            </a:p>
            <a:p>
              <a:pPr eaLnBrk="1" hangingPunct="1">
                <a:spcBef>
                  <a:spcPct val="0"/>
                </a:spcBef>
                <a:buFontTx/>
                <a:buNone/>
              </a:pPr>
              <a:r>
                <a:rPr lang="en-US" altLang="zh-TW" sz="1400"/>
                <a:t>When d</a:t>
              </a:r>
              <a:r>
                <a:rPr lang="en-US" altLang="zh-TW" sz="1400" baseline="-25000"/>
                <a:t>i</a:t>
              </a:r>
              <a:r>
                <a:rPr lang="en-US" altLang="zh-TW" sz="1400">
                  <a:sym typeface="Symbol" panose="05050102010706020507" pitchFamily="18" charset="2"/>
                </a:rPr>
                <a:t></a:t>
              </a:r>
              <a:r>
                <a:rPr lang="en-US" altLang="zh-TW" sz="1400"/>
                <a:t>q</a:t>
              </a:r>
              <a:r>
                <a:rPr lang="en-US" altLang="zh-TW" sz="1400" baseline="-25000"/>
                <a:t>k</a:t>
              </a:r>
              <a:r>
                <a:rPr lang="en-US" altLang="zh-TW" sz="1400"/>
                <a:t>, Jaccard similarity decreases as |d</a:t>
              </a:r>
              <a:r>
                <a:rPr lang="en-US" altLang="zh-TW" sz="1400" baseline="-25000"/>
                <a:t>i</a:t>
              </a:r>
              <a:r>
                <a:rPr lang="en-US" altLang="zh-TW" sz="1400"/>
                <a:t>| increases (penalized long documents)</a:t>
              </a:r>
            </a:p>
          </p:txBody>
        </p:sp>
        <p:sp>
          <p:nvSpPr>
            <p:cNvPr id="63526" name="Line 16">
              <a:extLst>
                <a:ext uri="{FF2B5EF4-FFF2-40B4-BE49-F238E27FC236}">
                  <a16:creationId xmlns:a16="http://schemas.microsoft.com/office/drawing/2014/main" id="{6B86A2A4-073D-4569-A532-1A167242D00B}"/>
                </a:ext>
              </a:extLst>
            </p:cNvPr>
            <p:cNvSpPr>
              <a:spLocks noChangeShapeType="1"/>
            </p:cNvSpPr>
            <p:nvPr/>
          </p:nvSpPr>
          <p:spPr bwMode="auto">
            <a:xfrm flipH="1">
              <a:off x="3007" y="3173"/>
              <a:ext cx="264" cy="4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344"/>
                                        </p:tgtEl>
                                        <p:attrNameLst>
                                          <p:attrName>style.visibility</p:attrName>
                                        </p:attrNameLst>
                                      </p:cBhvr>
                                      <p:to>
                                        <p:strVal val="visible"/>
                                      </p:to>
                                    </p:set>
                                    <p:animEffect transition="in" filter="dissolve">
                                      <p:cBhvr>
                                        <p:cTn id="7" dur="500"/>
                                        <p:tgtEl>
                                          <p:spTgt spid="267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5">
            <a:extLst>
              <a:ext uri="{FF2B5EF4-FFF2-40B4-BE49-F238E27FC236}">
                <a16:creationId xmlns:a16="http://schemas.microsoft.com/office/drawing/2014/main" id="{62A2F3CB-BEA6-4BE3-88D9-F6EBA785CE72}"/>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76B42121-AEBC-4D3D-9447-8A0B31CA96B5}" type="slidenum">
              <a:rPr lang="en-US" altLang="zh-TW" sz="1400" smtClean="0">
                <a:solidFill>
                  <a:schemeClr val="accent2"/>
                </a:solidFill>
                <a:latin typeface="Times New Roman" panose="02020603050405020304" pitchFamily="18" charset="0"/>
              </a:rPr>
              <a:pPr>
                <a:spcBef>
                  <a:spcPct val="0"/>
                </a:spcBef>
                <a:buFontTx/>
                <a:buNone/>
              </a:pPr>
              <a:t>33</a:t>
            </a:fld>
            <a:endParaRPr lang="en-US" altLang="zh-TW" sz="1400" b="0">
              <a:latin typeface="Times New Roman" panose="02020603050405020304" pitchFamily="18" charset="0"/>
            </a:endParaRPr>
          </a:p>
        </p:txBody>
      </p:sp>
      <p:grpSp>
        <p:nvGrpSpPr>
          <p:cNvPr id="131225" name="Group 153">
            <a:extLst>
              <a:ext uri="{FF2B5EF4-FFF2-40B4-BE49-F238E27FC236}">
                <a16:creationId xmlns:a16="http://schemas.microsoft.com/office/drawing/2014/main" id="{38E5D701-A63E-44F5-B45C-933217F9FB67}"/>
              </a:ext>
            </a:extLst>
          </p:cNvPr>
          <p:cNvGrpSpPr>
            <a:grpSpLocks/>
          </p:cNvGrpSpPr>
          <p:nvPr/>
        </p:nvGrpSpPr>
        <p:grpSpPr bwMode="auto">
          <a:xfrm>
            <a:off x="4641850" y="1811338"/>
            <a:ext cx="1550988" cy="1317625"/>
            <a:chOff x="3315" y="1311"/>
            <a:chExt cx="977" cy="830"/>
          </a:xfrm>
        </p:grpSpPr>
        <p:sp>
          <p:nvSpPr>
            <p:cNvPr id="65672" name="AutoShape 148">
              <a:extLst>
                <a:ext uri="{FF2B5EF4-FFF2-40B4-BE49-F238E27FC236}">
                  <a16:creationId xmlns:a16="http://schemas.microsoft.com/office/drawing/2014/main" id="{C08C6D9A-B0CC-4E80-9F2C-EFEF4142F3B6}"/>
                </a:ext>
              </a:extLst>
            </p:cNvPr>
            <p:cNvSpPr>
              <a:spLocks noChangeArrowheads="1"/>
            </p:cNvSpPr>
            <p:nvPr/>
          </p:nvSpPr>
          <p:spPr bwMode="auto">
            <a:xfrm>
              <a:off x="3315" y="1311"/>
              <a:ext cx="977" cy="146"/>
            </a:xfrm>
            <a:prstGeom prst="roundRect">
              <a:avLst>
                <a:gd name="adj" fmla="val 16667"/>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65673" name="AutoShape 151">
              <a:extLst>
                <a:ext uri="{FF2B5EF4-FFF2-40B4-BE49-F238E27FC236}">
                  <a16:creationId xmlns:a16="http://schemas.microsoft.com/office/drawing/2014/main" id="{EA8AFC61-C91C-4A3F-82F8-4A6F9FF76CE5}"/>
                </a:ext>
              </a:extLst>
            </p:cNvPr>
            <p:cNvSpPr>
              <a:spLocks noChangeArrowheads="1"/>
            </p:cNvSpPr>
            <p:nvPr/>
          </p:nvSpPr>
          <p:spPr bwMode="auto">
            <a:xfrm>
              <a:off x="3315" y="1655"/>
              <a:ext cx="977" cy="146"/>
            </a:xfrm>
            <a:prstGeom prst="roundRect">
              <a:avLst>
                <a:gd name="adj" fmla="val 16667"/>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65674" name="AutoShape 152">
              <a:extLst>
                <a:ext uri="{FF2B5EF4-FFF2-40B4-BE49-F238E27FC236}">
                  <a16:creationId xmlns:a16="http://schemas.microsoft.com/office/drawing/2014/main" id="{DA04F8E1-76E3-4F19-ADAC-507AAA22771D}"/>
                </a:ext>
              </a:extLst>
            </p:cNvPr>
            <p:cNvSpPr>
              <a:spLocks noChangeArrowheads="1"/>
            </p:cNvSpPr>
            <p:nvPr/>
          </p:nvSpPr>
          <p:spPr bwMode="auto">
            <a:xfrm>
              <a:off x="3315" y="1995"/>
              <a:ext cx="977" cy="146"/>
            </a:xfrm>
            <a:prstGeom prst="roundRect">
              <a:avLst>
                <a:gd name="adj" fmla="val 16667"/>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grpSp>
        <p:nvGrpSpPr>
          <p:cNvPr id="131217" name="Group 145">
            <a:extLst>
              <a:ext uri="{FF2B5EF4-FFF2-40B4-BE49-F238E27FC236}">
                <a16:creationId xmlns:a16="http://schemas.microsoft.com/office/drawing/2014/main" id="{B9D96599-0933-474D-89B4-FDB5B01434C1}"/>
              </a:ext>
            </a:extLst>
          </p:cNvPr>
          <p:cNvGrpSpPr>
            <a:grpSpLocks/>
          </p:cNvGrpSpPr>
          <p:nvPr/>
        </p:nvGrpSpPr>
        <p:grpSpPr bwMode="auto">
          <a:xfrm>
            <a:off x="7091363" y="1390650"/>
            <a:ext cx="1497012" cy="4337050"/>
            <a:chOff x="4467" y="876"/>
            <a:chExt cx="909" cy="2732"/>
          </a:xfrm>
        </p:grpSpPr>
        <p:sp>
          <p:nvSpPr>
            <p:cNvPr id="65669" name="AutoShape 142">
              <a:extLst>
                <a:ext uri="{FF2B5EF4-FFF2-40B4-BE49-F238E27FC236}">
                  <a16:creationId xmlns:a16="http://schemas.microsoft.com/office/drawing/2014/main" id="{17EECB0D-F858-4F5D-94AF-50D345308226}"/>
                </a:ext>
              </a:extLst>
            </p:cNvPr>
            <p:cNvSpPr>
              <a:spLocks noChangeArrowheads="1"/>
            </p:cNvSpPr>
            <p:nvPr/>
          </p:nvSpPr>
          <p:spPr bwMode="auto">
            <a:xfrm>
              <a:off x="4467" y="876"/>
              <a:ext cx="909" cy="146"/>
            </a:xfrm>
            <a:prstGeom prst="roundRect">
              <a:avLst>
                <a:gd name="adj" fmla="val 16667"/>
              </a:avLst>
            </a:prstGeom>
            <a:solidFill>
              <a:srgbClr val="00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65670" name="AutoShape 143">
              <a:extLst>
                <a:ext uri="{FF2B5EF4-FFF2-40B4-BE49-F238E27FC236}">
                  <a16:creationId xmlns:a16="http://schemas.microsoft.com/office/drawing/2014/main" id="{C8362440-E2C3-4DF9-B7BB-EB9A26209B0D}"/>
                </a:ext>
              </a:extLst>
            </p:cNvPr>
            <p:cNvSpPr>
              <a:spLocks noChangeArrowheads="1"/>
            </p:cNvSpPr>
            <p:nvPr/>
          </p:nvSpPr>
          <p:spPr bwMode="auto">
            <a:xfrm>
              <a:off x="4467" y="2078"/>
              <a:ext cx="909" cy="146"/>
            </a:xfrm>
            <a:prstGeom prst="roundRect">
              <a:avLst>
                <a:gd name="adj" fmla="val 16667"/>
              </a:avLst>
            </a:prstGeom>
            <a:solidFill>
              <a:srgbClr val="00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65671" name="AutoShape 144">
              <a:extLst>
                <a:ext uri="{FF2B5EF4-FFF2-40B4-BE49-F238E27FC236}">
                  <a16:creationId xmlns:a16="http://schemas.microsoft.com/office/drawing/2014/main" id="{3765C4D8-39E6-4AD8-B899-DC758C56B591}"/>
                </a:ext>
              </a:extLst>
            </p:cNvPr>
            <p:cNvSpPr>
              <a:spLocks noChangeArrowheads="1"/>
            </p:cNvSpPr>
            <p:nvPr/>
          </p:nvSpPr>
          <p:spPr bwMode="auto">
            <a:xfrm>
              <a:off x="4467" y="3462"/>
              <a:ext cx="909" cy="146"/>
            </a:xfrm>
            <a:prstGeom prst="roundRect">
              <a:avLst>
                <a:gd name="adj" fmla="val 16667"/>
              </a:avLst>
            </a:prstGeom>
            <a:solidFill>
              <a:srgbClr val="00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sp>
        <p:nvSpPr>
          <p:cNvPr id="65541" name="Rectangle 2">
            <a:extLst>
              <a:ext uri="{FF2B5EF4-FFF2-40B4-BE49-F238E27FC236}">
                <a16:creationId xmlns:a16="http://schemas.microsoft.com/office/drawing/2014/main" id="{64826475-0507-45E2-A34A-19E2699EF782}"/>
              </a:ext>
            </a:extLst>
          </p:cNvPr>
          <p:cNvSpPr>
            <a:spLocks noGrp="1" noChangeArrowheads="1"/>
          </p:cNvSpPr>
          <p:nvPr>
            <p:ph type="title"/>
          </p:nvPr>
        </p:nvSpPr>
        <p:spPr>
          <a:xfrm>
            <a:off x="685800" y="300038"/>
            <a:ext cx="7772400" cy="708025"/>
          </a:xfrm>
        </p:spPr>
        <p:txBody>
          <a:bodyPr/>
          <a:lstStyle/>
          <a:p>
            <a:pPr eaLnBrk="1" hangingPunct="1"/>
            <a:r>
              <a:rPr lang="en-US" altLang="zh-TW"/>
              <a:t>Similarity between a Query and a Document</a:t>
            </a:r>
          </a:p>
        </p:txBody>
      </p:sp>
      <p:sp>
        <p:nvSpPr>
          <p:cNvPr id="65542" name="Rectangle 3">
            <a:extLst>
              <a:ext uri="{FF2B5EF4-FFF2-40B4-BE49-F238E27FC236}">
                <a16:creationId xmlns:a16="http://schemas.microsoft.com/office/drawing/2014/main" id="{82E0A9E4-02DF-4BA5-9BE0-4F47B8345CB2}"/>
              </a:ext>
            </a:extLst>
          </p:cNvPr>
          <p:cNvSpPr>
            <a:spLocks noGrp="1" noChangeArrowheads="1"/>
          </p:cNvSpPr>
          <p:nvPr>
            <p:ph type="body" sz="half" idx="1"/>
          </p:nvPr>
        </p:nvSpPr>
        <p:spPr>
          <a:xfrm>
            <a:off x="373063" y="1312863"/>
            <a:ext cx="4149725" cy="2084387"/>
          </a:xfrm>
        </p:spPr>
        <p:txBody>
          <a:bodyPr/>
          <a:lstStyle/>
          <a:p>
            <a:pPr eaLnBrk="1" hangingPunct="1"/>
            <a:r>
              <a:rPr lang="en-US" altLang="zh-TW" sz="1800"/>
              <a:t>Given a query containing terms: 123, 345, 544, 642, 850, the corresponding DF’s</a:t>
            </a:r>
            <a:r>
              <a:rPr lang="en-US" altLang="zh-TW"/>
              <a:t> </a:t>
            </a:r>
            <a:r>
              <a:rPr lang="en-US" altLang="zh-TW" sz="1800"/>
              <a:t>and the document vector</a:t>
            </a:r>
          </a:p>
          <a:p>
            <a:pPr eaLnBrk="1" hangingPunct="1"/>
            <a:r>
              <a:rPr lang="en-US" altLang="zh-TW" sz="1800"/>
              <a:t>Assume the collection contains 10,000 documents </a:t>
            </a:r>
          </a:p>
        </p:txBody>
      </p:sp>
      <p:graphicFrame>
        <p:nvGraphicFramePr>
          <p:cNvPr id="131306" name="Group 234">
            <a:extLst>
              <a:ext uri="{FF2B5EF4-FFF2-40B4-BE49-F238E27FC236}">
                <a16:creationId xmlns:a16="http://schemas.microsoft.com/office/drawing/2014/main" id="{6F01DD24-D6FF-41C6-BCD4-A37D4411376F}"/>
              </a:ext>
            </a:extLst>
          </p:cNvPr>
          <p:cNvGraphicFramePr>
            <a:graphicFrameLocks noGrp="1"/>
          </p:cNvGraphicFramePr>
          <p:nvPr>
            <p:ph sz="quarter" idx="2"/>
          </p:nvPr>
        </p:nvGraphicFramePr>
        <p:xfrm>
          <a:off x="7138988" y="1098550"/>
          <a:ext cx="1354137" cy="5211763"/>
        </p:xfrm>
        <a:graphic>
          <a:graphicData uri="http://schemas.openxmlformats.org/drawingml/2006/table">
            <a:tbl>
              <a:tblPr/>
              <a:tblGrid>
                <a:gridCol w="885825">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tblGrid>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Term-ID</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TF</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0"/>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123</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145</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320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3</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344</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390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450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482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544</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580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590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3</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610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630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661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702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758</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850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887</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4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950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graphicFrame>
        <p:nvGraphicFramePr>
          <p:cNvPr id="131305" name="Group 233">
            <a:extLst>
              <a:ext uri="{FF2B5EF4-FFF2-40B4-BE49-F238E27FC236}">
                <a16:creationId xmlns:a16="http://schemas.microsoft.com/office/drawing/2014/main" id="{50BA8CBE-1FCA-4CAA-8DBD-8953A91BFC00}"/>
              </a:ext>
            </a:extLst>
          </p:cNvPr>
          <p:cNvGraphicFramePr>
            <a:graphicFrameLocks noGrp="1"/>
          </p:cNvGraphicFramePr>
          <p:nvPr>
            <p:ph sz="quarter" idx="3"/>
          </p:nvPr>
        </p:nvGraphicFramePr>
        <p:xfrm>
          <a:off x="4743450" y="1525588"/>
          <a:ext cx="1417638" cy="1647825"/>
        </p:xfrm>
        <a:graphic>
          <a:graphicData uri="http://schemas.openxmlformats.org/drawingml/2006/table">
            <a:tbl>
              <a:tblPr/>
              <a:tblGrid>
                <a:gridCol w="776288">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tblGrid>
              <a:tr h="274688">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Q-ID</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DF</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0"/>
                  </a:ext>
                </a:extLst>
              </a:tr>
              <a:tr h="274688">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123</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50</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88">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345</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540</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87">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544</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1300</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88">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642</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35</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88">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850</a:t>
                      </a:r>
                    </a:p>
                  </a:txBody>
                  <a:tcPr marT="45737" marB="457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a:solidFill>
                            <a:schemeClr val="tx1"/>
                          </a:solidFill>
                          <a:latin typeface="Tahoma" pitchFamily="34" charset="0"/>
                          <a:ea typeface="新細明體" pitchFamily="18" charset="-120"/>
                        </a:defRPr>
                      </a:lvl1pPr>
                      <a:lvl2pPr marL="742950" indent="-285750" eaLnBrk="0" hangingPunct="0">
                        <a:spcBef>
                          <a:spcPct val="20000"/>
                        </a:spcBef>
                        <a:defRPr kumimoji="1" sz="1600">
                          <a:solidFill>
                            <a:schemeClr val="tx1"/>
                          </a:solidFill>
                          <a:latin typeface="Tahoma" pitchFamily="34" charset="0"/>
                          <a:ea typeface="新細明體" pitchFamily="18" charset="-120"/>
                        </a:defRPr>
                      </a:lvl2pPr>
                      <a:lvl3pPr marL="1143000" indent="-228600" eaLnBrk="0" hangingPunct="0">
                        <a:spcBef>
                          <a:spcPct val="20000"/>
                        </a:spcBef>
                        <a:defRPr kumimoji="1" sz="1600">
                          <a:solidFill>
                            <a:schemeClr val="tx1"/>
                          </a:solidFill>
                          <a:latin typeface="Tahoma" pitchFamily="34" charset="0"/>
                          <a:ea typeface="新細明體" pitchFamily="18" charset="-120"/>
                        </a:defRPr>
                      </a:lvl3pPr>
                      <a:lvl4pPr marL="1600200" indent="-228600" eaLnBrk="0" hangingPunct="0">
                        <a:spcBef>
                          <a:spcPct val="20000"/>
                        </a:spcBef>
                        <a:defRPr kumimoji="1">
                          <a:solidFill>
                            <a:schemeClr val="tx1"/>
                          </a:solidFill>
                          <a:latin typeface="Tahoma" pitchFamily="34" charset="0"/>
                          <a:ea typeface="新細明體" pitchFamily="18" charset="-120"/>
                        </a:defRPr>
                      </a:lvl4pPr>
                      <a:lvl5pPr marL="2057400" indent="-228600" eaLnBrk="0" hangingPunct="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a:ln>
                            <a:noFill/>
                          </a:ln>
                          <a:solidFill>
                            <a:schemeClr val="tx1"/>
                          </a:solidFill>
                          <a:effectLst/>
                          <a:latin typeface="Tahoma" pitchFamily="34" charset="0"/>
                          <a:ea typeface="新細明體" pitchFamily="18" charset="-120"/>
                        </a:rPr>
                        <a:t>250</a:t>
                      </a:r>
                    </a:p>
                  </a:txBody>
                  <a:tcPr marT="45737" marB="457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5628" name="Text Box 146">
            <a:extLst>
              <a:ext uri="{FF2B5EF4-FFF2-40B4-BE49-F238E27FC236}">
                <a16:creationId xmlns:a16="http://schemas.microsoft.com/office/drawing/2014/main" id="{3B00544A-D008-494B-800E-1C351C75168F}"/>
              </a:ext>
            </a:extLst>
          </p:cNvPr>
          <p:cNvSpPr txBox="1">
            <a:spLocks noChangeArrowheads="1"/>
          </p:cNvSpPr>
          <p:nvPr/>
        </p:nvSpPr>
        <p:spPr bwMode="auto">
          <a:xfrm>
            <a:off x="5981700" y="1130300"/>
            <a:ext cx="109855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Document</a:t>
            </a:r>
          </a:p>
        </p:txBody>
      </p:sp>
      <p:sp>
        <p:nvSpPr>
          <p:cNvPr id="29789" name="Rectangle 154">
            <a:extLst>
              <a:ext uri="{FF2B5EF4-FFF2-40B4-BE49-F238E27FC236}">
                <a16:creationId xmlns:a16="http://schemas.microsoft.com/office/drawing/2014/main" id="{F5736C76-0CBA-4F49-962A-ECBABEF555A7}"/>
              </a:ext>
            </a:extLst>
          </p:cNvPr>
          <p:cNvSpPr>
            <a:spLocks noChangeArrowheads="1"/>
          </p:cNvSpPr>
          <p:nvPr/>
        </p:nvSpPr>
        <p:spPr bwMode="auto">
          <a:xfrm>
            <a:off x="415925" y="5618163"/>
            <a:ext cx="4741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t>Inner(D,Q) = 38.2 + 2.94 + 5.32 = 46.46</a:t>
            </a:r>
          </a:p>
        </p:txBody>
      </p:sp>
      <p:graphicFrame>
        <p:nvGraphicFramePr>
          <p:cNvPr id="131304" name="Group 232">
            <a:extLst>
              <a:ext uri="{FF2B5EF4-FFF2-40B4-BE49-F238E27FC236}">
                <a16:creationId xmlns:a16="http://schemas.microsoft.com/office/drawing/2014/main" id="{C9ED89C1-7F25-4D39-9817-6276AAF1C811}"/>
              </a:ext>
            </a:extLst>
          </p:cNvPr>
          <p:cNvGraphicFramePr>
            <a:graphicFrameLocks noGrp="1"/>
          </p:cNvGraphicFramePr>
          <p:nvPr/>
        </p:nvGraphicFramePr>
        <p:xfrm>
          <a:off x="627063" y="3333750"/>
          <a:ext cx="5395912" cy="2106613"/>
        </p:xfrm>
        <a:graphic>
          <a:graphicData uri="http://schemas.openxmlformats.org/drawingml/2006/table">
            <a:tbl>
              <a:tblPr/>
              <a:tblGrid>
                <a:gridCol w="985837">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2651125">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tblGrid>
              <a:tr h="428678">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Term-ID</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idf()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tf*idf</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solidFill>
                  </a:tcPr>
                </a:tc>
                <a:extLst>
                  <a:ext uri="{0D108BD9-81ED-4DB2-BD59-A6C34878D82A}">
                    <a16:rowId xmlns:a16="http://schemas.microsoft.com/office/drawing/2014/main" val="10000"/>
                  </a:ext>
                </a:extLst>
              </a:tr>
              <a:tr h="335336">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123</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pitchFamily="18" charset="-120"/>
                        </a:rPr>
                        <a:t>log</a:t>
                      </a:r>
                      <a:r>
                        <a:rPr kumimoji="1" lang="en-US" altLang="zh-TW" sz="1600" b="0" i="0" u="none" strike="noStrike" cap="none" normalizeH="0" baseline="-25000">
                          <a:ln>
                            <a:noFill/>
                          </a:ln>
                          <a:solidFill>
                            <a:schemeClr val="tx1"/>
                          </a:solidFill>
                          <a:effectLst/>
                          <a:latin typeface="Tahoma" pitchFamily="34" charset="0"/>
                          <a:ea typeface="新細明體" pitchFamily="18" charset="-120"/>
                        </a:rPr>
                        <a:t>2</a:t>
                      </a:r>
                      <a:r>
                        <a:rPr kumimoji="1" lang="en-US" altLang="zh-TW" sz="1600" b="0" i="0" u="none" strike="noStrike" cap="none" normalizeH="0" baseline="0">
                          <a:ln>
                            <a:noFill/>
                          </a:ln>
                          <a:solidFill>
                            <a:schemeClr val="tx1"/>
                          </a:solidFill>
                          <a:effectLst/>
                          <a:latin typeface="Tahoma" pitchFamily="34" charset="0"/>
                          <a:ea typeface="新細明體" pitchFamily="18" charset="-120"/>
                        </a:rPr>
                        <a:t>(10000/50) = 7.64</a:t>
                      </a:r>
                      <a:endParaRPr kumimoji="1" lang="en-US" altLang="zh-HK" sz="1600" b="0" i="0" u="none" strike="noStrike" cap="none" normalizeH="0" baseline="0">
                        <a:ln>
                          <a:noFill/>
                        </a:ln>
                        <a:solidFill>
                          <a:schemeClr val="tx1"/>
                        </a:solidFill>
                        <a:effectLst/>
                        <a:latin typeface="Tahoma" pitchFamily="34" charset="0"/>
                        <a:ea typeface="新細明體" pitchFamily="18" charset="-12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38.2</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36">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345</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No need to calculate it!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92">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544</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pitchFamily="18" charset="-120"/>
                        </a:rPr>
                        <a:t>log</a:t>
                      </a:r>
                      <a:r>
                        <a:rPr kumimoji="1" lang="en-US" altLang="zh-TW" sz="1600" b="0" i="0" u="none" strike="noStrike" cap="none" normalizeH="0" baseline="-25000">
                          <a:ln>
                            <a:noFill/>
                          </a:ln>
                          <a:solidFill>
                            <a:schemeClr val="tx1"/>
                          </a:solidFill>
                          <a:effectLst/>
                          <a:latin typeface="Tahoma" pitchFamily="34" charset="0"/>
                          <a:ea typeface="新細明體" pitchFamily="18" charset="-120"/>
                        </a:rPr>
                        <a:t>2</a:t>
                      </a:r>
                      <a:r>
                        <a:rPr kumimoji="1" lang="en-US" altLang="zh-TW" sz="1600" b="0" i="0" u="none" strike="noStrike" cap="none" normalizeH="0" baseline="0">
                          <a:ln>
                            <a:noFill/>
                          </a:ln>
                          <a:solidFill>
                            <a:schemeClr val="tx1"/>
                          </a:solidFill>
                          <a:effectLst/>
                          <a:latin typeface="Tahoma" pitchFamily="34" charset="0"/>
                          <a:ea typeface="新細明體" pitchFamily="18" charset="-120"/>
                        </a:rPr>
                        <a:t>(10000/1300) = 2.94</a:t>
                      </a:r>
                      <a:endParaRPr kumimoji="1" lang="en-US" altLang="zh-HK" sz="1600" b="0" i="0" u="none" strike="noStrike" cap="none" normalizeH="0" baseline="0">
                        <a:ln>
                          <a:noFill/>
                        </a:ln>
                        <a:solidFill>
                          <a:schemeClr val="tx1"/>
                        </a:solidFill>
                        <a:effectLst/>
                        <a:latin typeface="Tahoma" pitchFamily="34" charset="0"/>
                        <a:ea typeface="新細明體" pitchFamily="18" charset="-12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2.94</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36">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642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No need to calculate it!</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0</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36">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850</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1</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Tahoma" pitchFamily="34" charset="0"/>
                          <a:ea typeface="新細明體" pitchFamily="18" charset="-120"/>
                        </a:rPr>
                        <a:t>log</a:t>
                      </a:r>
                      <a:r>
                        <a:rPr kumimoji="1" lang="en-US" altLang="zh-TW" sz="1600" b="0" i="0" u="none" strike="noStrike" cap="none" normalizeH="0" baseline="-25000">
                          <a:ln>
                            <a:noFill/>
                          </a:ln>
                          <a:solidFill>
                            <a:schemeClr val="tx1"/>
                          </a:solidFill>
                          <a:effectLst/>
                          <a:latin typeface="Tahoma" pitchFamily="34" charset="0"/>
                          <a:ea typeface="新細明體" pitchFamily="18" charset="-120"/>
                        </a:rPr>
                        <a:t>2</a:t>
                      </a:r>
                      <a:r>
                        <a:rPr kumimoji="1" lang="en-US" altLang="zh-TW" sz="1600" b="0" i="0" u="none" strike="noStrike" cap="none" normalizeH="0" baseline="0">
                          <a:ln>
                            <a:noFill/>
                          </a:ln>
                          <a:solidFill>
                            <a:schemeClr val="tx1"/>
                          </a:solidFill>
                          <a:effectLst/>
                          <a:latin typeface="Tahoma" pitchFamily="34" charset="0"/>
                          <a:ea typeface="新細明體" pitchFamily="18" charset="-120"/>
                        </a:rPr>
                        <a:t>(10000/250) = 5.32</a:t>
                      </a:r>
                      <a:endParaRPr kumimoji="1" lang="en-US" altLang="zh-HK" sz="1600" b="0" i="0" u="none" strike="noStrike" cap="none" normalizeH="0" baseline="0">
                        <a:ln>
                          <a:noFill/>
                        </a:ln>
                        <a:solidFill>
                          <a:schemeClr val="tx1"/>
                        </a:solidFill>
                        <a:effectLst/>
                        <a:latin typeface="Tahoma" pitchFamily="34" charset="0"/>
                        <a:ea typeface="新細明體" pitchFamily="18" charset="-12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5.32</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5667" name="Text Box 146">
            <a:extLst>
              <a:ext uri="{FF2B5EF4-FFF2-40B4-BE49-F238E27FC236}">
                <a16:creationId xmlns:a16="http://schemas.microsoft.com/office/drawing/2014/main" id="{075CFC7C-F246-4333-883D-3D6726B4103B}"/>
              </a:ext>
            </a:extLst>
          </p:cNvPr>
          <p:cNvSpPr txBox="1">
            <a:spLocks noChangeArrowheads="1"/>
          </p:cNvSpPr>
          <p:nvPr/>
        </p:nvSpPr>
        <p:spPr bwMode="auto">
          <a:xfrm>
            <a:off x="4573588" y="1174750"/>
            <a:ext cx="72231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Query</a:t>
            </a:r>
          </a:p>
        </p:txBody>
      </p:sp>
      <p:sp>
        <p:nvSpPr>
          <p:cNvPr id="29835" name="Rectangle 154">
            <a:extLst>
              <a:ext uri="{FF2B5EF4-FFF2-40B4-BE49-F238E27FC236}">
                <a16:creationId xmlns:a16="http://schemas.microsoft.com/office/drawing/2014/main" id="{02577B43-A4A0-4D9C-AE8D-B26B98A09FBE}"/>
              </a:ext>
            </a:extLst>
          </p:cNvPr>
          <p:cNvSpPr>
            <a:spLocks noChangeArrowheads="1"/>
          </p:cNvSpPr>
          <p:nvPr/>
        </p:nvSpPr>
        <p:spPr bwMode="auto">
          <a:xfrm>
            <a:off x="4957763" y="5935663"/>
            <a:ext cx="1900237" cy="304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400">
                <a:solidFill>
                  <a:schemeClr val="hlink"/>
                </a:solidFill>
              </a:rPr>
              <a:t>How to obtain cosine?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1217"/>
                                        </p:tgtEl>
                                        <p:attrNameLst>
                                          <p:attrName>style.visibility</p:attrName>
                                        </p:attrNameLst>
                                      </p:cBhvr>
                                      <p:to>
                                        <p:strVal val="visible"/>
                                      </p:to>
                                    </p:set>
                                    <p:animEffect transition="in" filter="dissolve">
                                      <p:cBhvr>
                                        <p:cTn id="7" dur="500"/>
                                        <p:tgtEl>
                                          <p:spTgt spid="131217"/>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31225"/>
                                        </p:tgtEl>
                                        <p:attrNameLst>
                                          <p:attrName>style.visibility</p:attrName>
                                        </p:attrNameLst>
                                      </p:cBhvr>
                                      <p:to>
                                        <p:strVal val="visible"/>
                                      </p:to>
                                    </p:set>
                                    <p:animEffect transition="in" filter="dissolve">
                                      <p:cBhvr>
                                        <p:cTn id="11" dur="500"/>
                                        <p:tgtEl>
                                          <p:spTgt spid="1312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131304"/>
                                        </p:tgtEl>
                                        <p:attrNameLst>
                                          <p:attrName>style.visibility</p:attrName>
                                        </p:attrNameLst>
                                      </p:cBhvr>
                                      <p:to>
                                        <p:strVal val="visible"/>
                                      </p:to>
                                    </p:set>
                                    <p:anim calcmode="lin" valueType="num">
                                      <p:cBhvr additive="base">
                                        <p:cTn id="16" dur="500" fill="hold"/>
                                        <p:tgtEl>
                                          <p:spTgt spid="131304"/>
                                        </p:tgtEl>
                                        <p:attrNameLst>
                                          <p:attrName>ppt_x</p:attrName>
                                        </p:attrNameLst>
                                      </p:cBhvr>
                                      <p:tavLst>
                                        <p:tav tm="0">
                                          <p:val>
                                            <p:strVal val="#ppt_x"/>
                                          </p:val>
                                        </p:tav>
                                        <p:tav tm="100000">
                                          <p:val>
                                            <p:strVal val="#ppt_x"/>
                                          </p:val>
                                        </p:tav>
                                      </p:tavLst>
                                    </p:anim>
                                    <p:anim calcmode="lin" valueType="num">
                                      <p:cBhvr additive="base">
                                        <p:cTn id="17" dur="500" fill="hold"/>
                                        <p:tgtEl>
                                          <p:spTgt spid="131304"/>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9789"/>
                                        </p:tgtEl>
                                        <p:attrNameLst>
                                          <p:attrName>style.visibility</p:attrName>
                                        </p:attrNameLst>
                                      </p:cBhvr>
                                      <p:to>
                                        <p:strVal val="visible"/>
                                      </p:to>
                                    </p:set>
                                    <p:anim calcmode="lin" valueType="num">
                                      <p:cBhvr additive="base">
                                        <p:cTn id="21" dur="500" fill="hold"/>
                                        <p:tgtEl>
                                          <p:spTgt spid="29789"/>
                                        </p:tgtEl>
                                        <p:attrNameLst>
                                          <p:attrName>ppt_x</p:attrName>
                                        </p:attrNameLst>
                                      </p:cBhvr>
                                      <p:tavLst>
                                        <p:tav tm="0">
                                          <p:val>
                                            <p:strVal val="#ppt_x"/>
                                          </p:val>
                                        </p:tav>
                                        <p:tav tm="100000">
                                          <p:val>
                                            <p:strVal val="#ppt_x"/>
                                          </p:val>
                                        </p:tav>
                                      </p:tavLst>
                                    </p:anim>
                                    <p:anim calcmode="lin" valueType="num">
                                      <p:cBhvr additive="base">
                                        <p:cTn id="22" dur="500" fill="hold"/>
                                        <p:tgtEl>
                                          <p:spTgt spid="29789"/>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000"/>
                            </p:stCondLst>
                            <p:childTnLst>
                              <p:par>
                                <p:cTn id="24" presetID="2" presetClass="entr" presetSubtype="4" fill="hold" grpId="1" nodeType="afterEffect">
                                  <p:stCondLst>
                                    <p:cond delay="0"/>
                                  </p:stCondLst>
                                  <p:childTnLst>
                                    <p:set>
                                      <p:cBhvr>
                                        <p:cTn id="25" dur="1" fill="hold">
                                          <p:stCondLst>
                                            <p:cond delay="0"/>
                                          </p:stCondLst>
                                        </p:cTn>
                                        <p:tgtEl>
                                          <p:spTgt spid="29835"/>
                                        </p:tgtEl>
                                        <p:attrNameLst>
                                          <p:attrName>style.visibility</p:attrName>
                                        </p:attrNameLst>
                                      </p:cBhvr>
                                      <p:to>
                                        <p:strVal val="visible"/>
                                      </p:to>
                                    </p:set>
                                    <p:anim calcmode="lin" valueType="num">
                                      <p:cBhvr additive="base">
                                        <p:cTn id="26" dur="500" fill="hold"/>
                                        <p:tgtEl>
                                          <p:spTgt spid="29835"/>
                                        </p:tgtEl>
                                        <p:attrNameLst>
                                          <p:attrName>ppt_x</p:attrName>
                                        </p:attrNameLst>
                                      </p:cBhvr>
                                      <p:tavLst>
                                        <p:tav tm="0">
                                          <p:val>
                                            <p:strVal val="#ppt_x"/>
                                          </p:val>
                                        </p:tav>
                                        <p:tav tm="100000">
                                          <p:val>
                                            <p:strVal val="#ppt_x"/>
                                          </p:val>
                                        </p:tav>
                                      </p:tavLst>
                                    </p:anim>
                                    <p:anim calcmode="lin" valueType="num">
                                      <p:cBhvr additive="base">
                                        <p:cTn id="27" dur="500" fill="hold"/>
                                        <p:tgtEl>
                                          <p:spTgt spid="29835"/>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mph" presetSubtype="2" fill="hold" grpId="0" nodeType="clickEffect">
                                  <p:stCondLst>
                                    <p:cond delay="0"/>
                                  </p:stCondLst>
                                  <p:childTnLst>
                                    <p:animClr clrSpc="rgb" dir="cw">
                                      <p:cBhvr override="childStyle">
                                        <p:cTn id="31" dur="1000" fill="hold"/>
                                        <p:tgtEl>
                                          <p:spTgt spid="29835">
                                            <p:txEl>
                                              <p:charRg st="4294967295" end="429496729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89" grpId="0"/>
      <p:bldP spid="29835" grpId="0"/>
      <p:bldP spid="2983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506BB86F-0F5C-4E05-B8D3-36DF0DA87E78}"/>
              </a:ext>
            </a:extLst>
          </p:cNvPr>
          <p:cNvSpPr txBox="1">
            <a:spLocks noGrp="1"/>
          </p:cNvSpPr>
          <p:nvPr/>
        </p:nvSpPr>
        <p:spPr bwMode="auto">
          <a:xfrm>
            <a:off x="457200" y="6248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000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293F56F7-DC65-487E-AE73-91A3DB615931}" type="slidenum">
              <a:rPr lang="en-US" altLang="zh-TW" sz="1400" b="1">
                <a:solidFill>
                  <a:schemeClr val="accent2"/>
                </a:solidFill>
                <a:latin typeface="Times New Roman" panose="02020603050405020304" pitchFamily="18" charset="0"/>
              </a:rPr>
              <a:pPr algn="ctr" eaLnBrk="1" hangingPunct="1">
                <a:spcBef>
                  <a:spcPct val="0"/>
                </a:spcBef>
                <a:buFontTx/>
                <a:buNone/>
              </a:pPr>
              <a:t>34</a:t>
            </a:fld>
            <a:endParaRPr lang="en-US" altLang="zh-TW" sz="1400">
              <a:latin typeface="Times New Roman" panose="02020603050405020304" pitchFamily="18" charset="0"/>
            </a:endParaRPr>
          </a:p>
        </p:txBody>
      </p:sp>
      <p:sp>
        <p:nvSpPr>
          <p:cNvPr id="67587" name="Rectangle 2">
            <a:extLst>
              <a:ext uri="{FF2B5EF4-FFF2-40B4-BE49-F238E27FC236}">
                <a16:creationId xmlns:a16="http://schemas.microsoft.com/office/drawing/2014/main" id="{02449617-35E8-4DFB-8603-7A745375BB7E}"/>
              </a:ext>
            </a:extLst>
          </p:cNvPr>
          <p:cNvSpPr>
            <a:spLocks noGrp="1" noChangeArrowheads="1"/>
          </p:cNvSpPr>
          <p:nvPr>
            <p:ph type="ctrTitle" idx="4294967295"/>
          </p:nvPr>
        </p:nvSpPr>
        <p:spPr>
          <a:xfrm>
            <a:off x="685800" y="2362200"/>
            <a:ext cx="8153400" cy="1093788"/>
          </a:xfrm>
        </p:spPr>
        <p:txBody>
          <a:bodyPr/>
          <a:lstStyle/>
          <a:p>
            <a:pPr eaLnBrk="1" hangingPunct="1"/>
            <a:r>
              <a:rPr lang="en-US" altLang="zh-TW" sz="3200"/>
              <a:t>Document Clusters and Centroids</a:t>
            </a:r>
            <a:endParaRPr lang="en-US" altLang="zh-TW"/>
          </a:p>
        </p:txBody>
      </p:sp>
      <p:sp>
        <p:nvSpPr>
          <p:cNvPr id="67588" name="Rectangle 3">
            <a:extLst>
              <a:ext uri="{FF2B5EF4-FFF2-40B4-BE49-F238E27FC236}">
                <a16:creationId xmlns:a16="http://schemas.microsoft.com/office/drawing/2014/main" id="{2BACF6E0-80DF-4E75-94E3-3E84D83DEB46}"/>
              </a:ext>
            </a:extLst>
          </p:cNvPr>
          <p:cNvSpPr>
            <a:spLocks noGrp="1" noChangeArrowheads="1"/>
          </p:cNvSpPr>
          <p:nvPr>
            <p:ph type="subTitle" idx="4294967295"/>
          </p:nvPr>
        </p:nvSpPr>
        <p:spPr>
          <a:xfrm>
            <a:off x="2057400" y="3657600"/>
            <a:ext cx="6400800" cy="1752600"/>
          </a:xfrm>
        </p:spPr>
        <p:txBody>
          <a:bodyPr/>
          <a:lstStyle/>
          <a:p>
            <a:pPr marL="0" indent="0" algn="ctr" eaLnBrk="1" hangingPunct="1">
              <a:buFontTx/>
              <a:buNone/>
            </a:pPr>
            <a:endParaRPr lang="zh-TW"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5F6A2C60-45E1-4337-8BE1-4CF3508D5B2A}"/>
              </a:ext>
            </a:extLst>
          </p:cNvPr>
          <p:cNvSpPr txBox="1">
            <a:spLocks noGrp="1"/>
          </p:cNvSpPr>
          <p:nvPr/>
        </p:nvSpPr>
        <p:spPr bwMode="auto">
          <a:xfrm>
            <a:off x="457200" y="6248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000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B2821D59-82DD-4D19-B7A5-80B786A23FF4}" type="slidenum">
              <a:rPr lang="en-US" altLang="zh-TW" sz="1400" b="1">
                <a:solidFill>
                  <a:schemeClr val="accent2"/>
                </a:solidFill>
                <a:latin typeface="Times New Roman" panose="02020603050405020304" pitchFamily="18" charset="0"/>
              </a:rPr>
              <a:pPr algn="ctr" eaLnBrk="1" hangingPunct="1">
                <a:spcBef>
                  <a:spcPct val="0"/>
                </a:spcBef>
                <a:buFontTx/>
                <a:buNone/>
              </a:pPr>
              <a:t>35</a:t>
            </a:fld>
            <a:endParaRPr lang="en-US" altLang="zh-TW" sz="1400">
              <a:latin typeface="Times New Roman" panose="02020603050405020304" pitchFamily="18" charset="0"/>
            </a:endParaRPr>
          </a:p>
        </p:txBody>
      </p:sp>
      <p:sp>
        <p:nvSpPr>
          <p:cNvPr id="69635" name="Rectangle 2">
            <a:extLst>
              <a:ext uri="{FF2B5EF4-FFF2-40B4-BE49-F238E27FC236}">
                <a16:creationId xmlns:a16="http://schemas.microsoft.com/office/drawing/2014/main" id="{FE350979-F765-4A0F-ABBE-E25DFBD06EFD}"/>
              </a:ext>
            </a:extLst>
          </p:cNvPr>
          <p:cNvSpPr>
            <a:spLocks noGrp="1" noChangeArrowheads="1"/>
          </p:cNvSpPr>
          <p:nvPr>
            <p:ph type="title" idx="4294967295"/>
          </p:nvPr>
        </p:nvSpPr>
        <p:spPr/>
        <p:txBody>
          <a:bodyPr/>
          <a:lstStyle/>
          <a:p>
            <a:pPr eaLnBrk="1" hangingPunct="1"/>
            <a:r>
              <a:rPr lang="en-US" altLang="zh-TW"/>
              <a:t>Comparing Documents against Documents</a:t>
            </a:r>
            <a:endParaRPr lang="zh-TW" altLang="en-US"/>
          </a:p>
        </p:txBody>
      </p:sp>
      <p:sp>
        <p:nvSpPr>
          <p:cNvPr id="69636" name="Rectangle 3">
            <a:extLst>
              <a:ext uri="{FF2B5EF4-FFF2-40B4-BE49-F238E27FC236}">
                <a16:creationId xmlns:a16="http://schemas.microsoft.com/office/drawing/2014/main" id="{E1325AB0-58FC-47BF-BF94-A3327A2B58BB}"/>
              </a:ext>
            </a:extLst>
          </p:cNvPr>
          <p:cNvSpPr>
            <a:spLocks noGrp="1" noChangeArrowheads="1"/>
          </p:cNvSpPr>
          <p:nvPr>
            <p:ph type="body" idx="4294967295"/>
          </p:nvPr>
        </p:nvSpPr>
        <p:spPr>
          <a:xfrm>
            <a:off x="219075" y="1371600"/>
            <a:ext cx="8734425" cy="1349375"/>
          </a:xfrm>
          <a:noFill/>
        </p:spPr>
        <p:txBody>
          <a:bodyPr lIns="92075" tIns="46038" rIns="92075" bIns="46038"/>
          <a:lstStyle/>
          <a:p>
            <a:pPr eaLnBrk="1" hangingPunct="1">
              <a:lnSpc>
                <a:spcPct val="90000"/>
              </a:lnSpc>
            </a:pPr>
            <a:r>
              <a:rPr lang="en-US" altLang="zh-TW"/>
              <a:t>Similarity can be computed:</a:t>
            </a:r>
          </a:p>
          <a:p>
            <a:pPr lvl="1" eaLnBrk="1" hangingPunct="1">
              <a:lnSpc>
                <a:spcPct val="90000"/>
              </a:lnSpc>
            </a:pPr>
            <a:r>
              <a:rPr lang="en-US" altLang="zh-TW"/>
              <a:t>Between document and query vectors </a:t>
            </a:r>
            <a:r>
              <a:rPr lang="en-US" altLang="zh-TW">
                <a:solidFill>
                  <a:srgbClr val="FF0000"/>
                </a:solidFill>
                <a:sym typeface="Symbol" panose="05050102010706020507" pitchFamily="18" charset="2"/>
              </a:rPr>
              <a:t></a:t>
            </a:r>
            <a:r>
              <a:rPr lang="en-US" altLang="zh-TW"/>
              <a:t> search engine (ranking)</a:t>
            </a:r>
          </a:p>
          <a:p>
            <a:pPr lvl="1" eaLnBrk="1" hangingPunct="1">
              <a:lnSpc>
                <a:spcPct val="90000"/>
              </a:lnSpc>
            </a:pPr>
            <a:r>
              <a:rPr lang="en-US" altLang="zh-TW"/>
              <a:t>Between document and document vectors </a:t>
            </a:r>
            <a:r>
              <a:rPr lang="en-US" altLang="zh-TW">
                <a:solidFill>
                  <a:srgbClr val="FF0000"/>
                </a:solidFill>
                <a:sym typeface="Symbol" panose="05050102010706020507" pitchFamily="18" charset="2"/>
              </a:rPr>
              <a:t></a:t>
            </a:r>
            <a:r>
              <a:rPr lang="en-US" altLang="zh-TW"/>
              <a:t> document clustering</a:t>
            </a:r>
          </a:p>
          <a:p>
            <a:pPr lvl="1" eaLnBrk="1" hangingPunct="1">
              <a:lnSpc>
                <a:spcPct val="90000"/>
              </a:lnSpc>
            </a:pPr>
            <a:r>
              <a:rPr lang="en-US" altLang="zh-TW"/>
              <a:t>Between query and query vectors </a:t>
            </a:r>
            <a:r>
              <a:rPr lang="en-US" altLang="zh-TW">
                <a:solidFill>
                  <a:srgbClr val="FF0000"/>
                </a:solidFill>
                <a:sym typeface="Symbol" panose="05050102010706020507" pitchFamily="18" charset="2"/>
              </a:rPr>
              <a:t></a:t>
            </a:r>
            <a:r>
              <a:rPr lang="en-US" altLang="zh-TW"/>
              <a:t> query suggestion, query expansion, etc.</a:t>
            </a:r>
          </a:p>
        </p:txBody>
      </p:sp>
      <p:sp>
        <p:nvSpPr>
          <p:cNvPr id="69637" name="Rectangle 15">
            <a:extLst>
              <a:ext uri="{FF2B5EF4-FFF2-40B4-BE49-F238E27FC236}">
                <a16:creationId xmlns:a16="http://schemas.microsoft.com/office/drawing/2014/main" id="{9636C1C1-13D0-459C-B26A-45B8A22ACC16}"/>
              </a:ext>
            </a:extLst>
          </p:cNvPr>
          <p:cNvSpPr>
            <a:spLocks noChangeArrowheads="1"/>
          </p:cNvSpPr>
          <p:nvPr/>
        </p:nvSpPr>
        <p:spPr bwMode="auto">
          <a:xfrm>
            <a:off x="2185988" y="2787650"/>
            <a:ext cx="3771900" cy="11938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FontTx/>
              <a:buNone/>
            </a:pPr>
            <a:r>
              <a:rPr lang="en-US" altLang="zh-TW" sz="1600"/>
              <a:t>D</a:t>
            </a:r>
            <a:r>
              <a:rPr lang="en-US" altLang="zh-TW" sz="1600" baseline="-25000"/>
              <a:t>1</a:t>
            </a:r>
            <a:r>
              <a:rPr lang="en-US" altLang="zh-TW" sz="1600"/>
              <a:t>  =  1,    1,    1,   0,    1,    1,    0</a:t>
            </a:r>
          </a:p>
          <a:p>
            <a:pPr eaLnBrk="1" hangingPunct="1">
              <a:spcBef>
                <a:spcPct val="50000"/>
              </a:spcBef>
              <a:buFontTx/>
              <a:buNone/>
            </a:pPr>
            <a:r>
              <a:rPr lang="en-US" altLang="zh-TW" sz="1600"/>
              <a:t>D</a:t>
            </a:r>
            <a:r>
              <a:rPr lang="en-US" altLang="zh-TW" sz="1600" baseline="-25000"/>
              <a:t>2</a:t>
            </a:r>
            <a:r>
              <a:rPr lang="en-US" altLang="zh-TW" sz="1600"/>
              <a:t>  =  1,    0 ,   1,   0,    0,    1,    1</a:t>
            </a:r>
          </a:p>
          <a:p>
            <a:pPr eaLnBrk="1" hangingPunct="1">
              <a:spcBef>
                <a:spcPct val="50000"/>
              </a:spcBef>
              <a:buFontTx/>
              <a:buNone/>
            </a:pPr>
            <a:r>
              <a:rPr lang="en-US" altLang="zh-TW" sz="1600"/>
              <a:t>D</a:t>
            </a:r>
            <a:r>
              <a:rPr lang="en-US" altLang="zh-TW" sz="1600" baseline="-25000"/>
              <a:t>3</a:t>
            </a:r>
            <a:r>
              <a:rPr lang="en-US" altLang="zh-TW" sz="1600"/>
              <a:t>  = 0.5,  2,    0,   0,    1,    1,   0.5</a:t>
            </a:r>
          </a:p>
        </p:txBody>
      </p:sp>
      <p:sp>
        <p:nvSpPr>
          <p:cNvPr id="69638" name="Rectangle 3">
            <a:extLst>
              <a:ext uri="{FF2B5EF4-FFF2-40B4-BE49-F238E27FC236}">
                <a16:creationId xmlns:a16="http://schemas.microsoft.com/office/drawing/2014/main" id="{C7517D66-A028-449E-812B-0E54E19729E6}"/>
              </a:ext>
            </a:extLst>
          </p:cNvPr>
          <p:cNvSpPr>
            <a:spLocks noChangeArrowheads="1"/>
          </p:cNvSpPr>
          <p:nvPr/>
        </p:nvSpPr>
        <p:spPr bwMode="auto">
          <a:xfrm>
            <a:off x="244475" y="4121150"/>
            <a:ext cx="8734425"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90000"/>
              </a:lnSpc>
            </a:pPr>
            <a:r>
              <a:rPr lang="en-US" altLang="zh-TW"/>
              <a:t>What are the similarity between these documents?</a:t>
            </a:r>
          </a:p>
          <a:p>
            <a:pPr eaLnBrk="1" hangingPunct="1">
              <a:lnSpc>
                <a:spcPct val="90000"/>
              </a:lnSpc>
            </a:pPr>
            <a:r>
              <a:rPr lang="en-US" altLang="zh-TW"/>
              <a:t>How close are these documents?</a:t>
            </a:r>
          </a:p>
          <a:p>
            <a:pPr lvl="1" eaLnBrk="1" hangingPunct="1">
              <a:lnSpc>
                <a:spcPct val="90000"/>
              </a:lnSpc>
            </a:pPr>
            <a:r>
              <a:rPr lang="en-US" altLang="zh-TW"/>
              <a:t>Total similarity, average similarity (needs n*(n-1)/2 similarity computations)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E210DEE-A49D-48D5-A2A9-F90E97724E74}"/>
              </a:ext>
            </a:extLst>
          </p:cNvPr>
          <p:cNvSpPr>
            <a:spLocks noGrp="1" noChangeArrowheads="1"/>
          </p:cNvSpPr>
          <p:nvPr>
            <p:ph type="title"/>
          </p:nvPr>
        </p:nvSpPr>
        <p:spPr/>
        <p:txBody>
          <a:bodyPr/>
          <a:lstStyle/>
          <a:p>
            <a:r>
              <a:rPr lang="en-US" altLang="zh-TW" dirty="0"/>
              <a:t>Document Centroid Example</a:t>
            </a:r>
          </a:p>
        </p:txBody>
      </p:sp>
      <p:sp>
        <p:nvSpPr>
          <p:cNvPr id="26" name="Rectangle 3">
            <a:extLst>
              <a:ext uri="{FF2B5EF4-FFF2-40B4-BE49-F238E27FC236}">
                <a16:creationId xmlns:a16="http://schemas.microsoft.com/office/drawing/2014/main" id="{B4D29474-4D71-4036-9B7C-5D5B8C925EC8}"/>
              </a:ext>
            </a:extLst>
          </p:cNvPr>
          <p:cNvSpPr txBox="1">
            <a:spLocks noChangeArrowheads="1"/>
          </p:cNvSpPr>
          <p:nvPr/>
        </p:nvSpPr>
        <p:spPr bwMode="auto">
          <a:xfrm>
            <a:off x="404812" y="1329270"/>
            <a:ext cx="8334375" cy="3208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r>
              <a:rPr lang="en-US" altLang="zh-TW" kern="0" dirty="0"/>
              <a:t>Given three documents: </a:t>
            </a:r>
            <a:br>
              <a:rPr lang="en-US" altLang="zh-TW" kern="0" dirty="0"/>
            </a:br>
            <a:r>
              <a:rPr lang="en-US" altLang="zh-TW" kern="0" dirty="0"/>
              <a:t>             t</a:t>
            </a:r>
            <a:r>
              <a:rPr lang="en-US" altLang="zh-TW" kern="0" baseline="-25000" dirty="0"/>
              <a:t>1</a:t>
            </a:r>
            <a:r>
              <a:rPr lang="en-US" altLang="zh-TW" kern="0" dirty="0"/>
              <a:t>   t</a:t>
            </a:r>
            <a:r>
              <a:rPr lang="en-US" altLang="zh-TW" kern="0" baseline="-25000" dirty="0"/>
              <a:t>2</a:t>
            </a:r>
          </a:p>
          <a:p>
            <a:pPr lvl="1" eaLnBrk="1" hangingPunct="1"/>
            <a:r>
              <a:rPr lang="en-US" altLang="zh-TW" i="1" kern="0" dirty="0">
                <a:solidFill>
                  <a:schemeClr val="accent2"/>
                </a:solidFill>
              </a:rPr>
              <a:t>d</a:t>
            </a:r>
            <a:r>
              <a:rPr lang="en-US" altLang="zh-TW" i="1" kern="0" baseline="-25000" dirty="0">
                <a:solidFill>
                  <a:schemeClr val="accent2"/>
                </a:solidFill>
              </a:rPr>
              <a:t>i</a:t>
            </a:r>
            <a:r>
              <a:rPr lang="en-US" altLang="zh-TW" kern="0" dirty="0">
                <a:solidFill>
                  <a:schemeClr val="accent2"/>
                </a:solidFill>
              </a:rPr>
              <a:t> = </a:t>
            </a:r>
            <a:r>
              <a:rPr lang="en-US" altLang="zh-TW" kern="0" dirty="0">
                <a:solidFill>
                  <a:schemeClr val="accent2"/>
                </a:solidFill>
                <a:sym typeface="Symbol" panose="05050102010706020507" pitchFamily="18" charset="2"/>
              </a:rPr>
              <a:t></a:t>
            </a:r>
            <a:r>
              <a:rPr lang="en-US" altLang="zh-TW" kern="0" dirty="0">
                <a:solidFill>
                  <a:schemeClr val="accent2"/>
                </a:solidFill>
              </a:rPr>
              <a:t> 0,   0 </a:t>
            </a:r>
            <a:r>
              <a:rPr lang="en-US" altLang="zh-TW" kern="0" dirty="0">
                <a:solidFill>
                  <a:schemeClr val="accent2"/>
                </a:solidFill>
                <a:sym typeface="Symbol" panose="05050102010706020507" pitchFamily="18" charset="2"/>
              </a:rPr>
              <a:t></a:t>
            </a:r>
            <a:r>
              <a:rPr lang="en-US" altLang="zh-TW" kern="0" dirty="0">
                <a:sym typeface="Symbol" panose="05050102010706020507" pitchFamily="18" charset="2"/>
              </a:rPr>
              <a:t> </a:t>
            </a:r>
            <a:r>
              <a:rPr lang="en-US" altLang="zh-TW" kern="0" dirty="0"/>
              <a:t>	</a:t>
            </a:r>
          </a:p>
          <a:p>
            <a:pPr lvl="1" eaLnBrk="1" hangingPunct="1"/>
            <a:r>
              <a:rPr lang="en-US" altLang="zh-TW" i="1" kern="0" dirty="0" err="1">
                <a:solidFill>
                  <a:schemeClr val="accent2"/>
                </a:solidFill>
              </a:rPr>
              <a:t>d</a:t>
            </a:r>
            <a:r>
              <a:rPr lang="en-US" altLang="zh-TW" i="1" kern="0" baseline="-25000" dirty="0" err="1">
                <a:solidFill>
                  <a:schemeClr val="accent2"/>
                </a:solidFill>
              </a:rPr>
              <a:t>j</a:t>
            </a:r>
            <a:r>
              <a:rPr lang="en-US" altLang="zh-TW" kern="0" dirty="0">
                <a:solidFill>
                  <a:schemeClr val="accent2"/>
                </a:solidFill>
              </a:rPr>
              <a:t> = </a:t>
            </a:r>
            <a:r>
              <a:rPr lang="en-US" altLang="zh-TW" kern="0" dirty="0">
                <a:solidFill>
                  <a:schemeClr val="accent2"/>
                </a:solidFill>
                <a:sym typeface="Symbol" panose="05050102010706020507" pitchFamily="18" charset="2"/>
              </a:rPr>
              <a:t></a:t>
            </a:r>
            <a:r>
              <a:rPr lang="en-US" altLang="zh-TW" kern="0" dirty="0">
                <a:solidFill>
                  <a:schemeClr val="accent2"/>
                </a:solidFill>
              </a:rPr>
              <a:t> 0,   0.7 </a:t>
            </a:r>
            <a:r>
              <a:rPr lang="en-US" altLang="zh-TW" kern="0" dirty="0">
                <a:solidFill>
                  <a:schemeClr val="accent2"/>
                </a:solidFill>
                <a:sym typeface="Symbol" panose="05050102010706020507" pitchFamily="18" charset="2"/>
              </a:rPr>
              <a:t></a:t>
            </a:r>
            <a:r>
              <a:rPr lang="en-US" altLang="zh-TW" kern="0" dirty="0"/>
              <a:t> 	</a:t>
            </a:r>
          </a:p>
          <a:p>
            <a:pPr lvl="1" eaLnBrk="1" hangingPunct="1"/>
            <a:r>
              <a:rPr lang="en-US" altLang="zh-TW" i="1" kern="0" dirty="0">
                <a:solidFill>
                  <a:schemeClr val="accent2"/>
                </a:solidFill>
              </a:rPr>
              <a:t>d</a:t>
            </a:r>
            <a:r>
              <a:rPr lang="en-US" altLang="zh-TW" i="1" kern="0" baseline="-25000" dirty="0">
                <a:solidFill>
                  <a:schemeClr val="accent2"/>
                </a:solidFill>
              </a:rPr>
              <a:t>k</a:t>
            </a:r>
            <a:r>
              <a:rPr lang="en-US" altLang="zh-TW" kern="0" dirty="0">
                <a:solidFill>
                  <a:schemeClr val="accent2"/>
                </a:solidFill>
              </a:rPr>
              <a:t> = </a:t>
            </a:r>
            <a:r>
              <a:rPr lang="en-US" altLang="zh-TW" kern="0" dirty="0">
                <a:solidFill>
                  <a:schemeClr val="accent2"/>
                </a:solidFill>
                <a:sym typeface="Symbol" panose="05050102010706020507" pitchFamily="18" charset="2"/>
              </a:rPr>
              <a:t></a:t>
            </a:r>
            <a:r>
              <a:rPr lang="en-US" altLang="zh-TW" kern="0" dirty="0">
                <a:solidFill>
                  <a:schemeClr val="accent2"/>
                </a:solidFill>
              </a:rPr>
              <a:t> 1,   2 </a:t>
            </a:r>
            <a:r>
              <a:rPr lang="en-US" altLang="zh-TW" kern="0" dirty="0">
                <a:solidFill>
                  <a:schemeClr val="accent2"/>
                </a:solidFill>
                <a:sym typeface="Symbol" panose="05050102010706020507" pitchFamily="18" charset="2"/>
              </a:rPr>
              <a:t></a:t>
            </a:r>
            <a:r>
              <a:rPr lang="en-US" altLang="zh-TW" kern="0" dirty="0"/>
              <a:t> </a:t>
            </a:r>
          </a:p>
          <a:p>
            <a:pPr eaLnBrk="1" hangingPunct="1"/>
            <a:r>
              <a:rPr lang="en-US" altLang="zh-TW" kern="0" dirty="0"/>
              <a:t>The x and y coordinates of the </a:t>
            </a:r>
            <a:r>
              <a:rPr lang="en-US" altLang="zh-TW" kern="0" dirty="0">
                <a:solidFill>
                  <a:srgbClr val="C00000"/>
                </a:solidFill>
              </a:rPr>
              <a:t>centroid</a:t>
            </a:r>
            <a:r>
              <a:rPr lang="en-US" altLang="zh-TW" kern="0" dirty="0"/>
              <a:t> is the average of the x and y coordinates of the documents:</a:t>
            </a:r>
            <a:br>
              <a:rPr lang="en-US" altLang="zh-TW" kern="0" dirty="0"/>
            </a:br>
            <a:br>
              <a:rPr lang="en-US" altLang="zh-TW" kern="0" dirty="0"/>
            </a:br>
            <a:r>
              <a:rPr lang="en-US" altLang="zh-TW" kern="0" dirty="0"/>
              <a:t>C = </a:t>
            </a:r>
            <a:r>
              <a:rPr lang="en-US" altLang="zh-TW" kern="0" dirty="0">
                <a:solidFill>
                  <a:schemeClr val="accent2"/>
                </a:solidFill>
                <a:sym typeface="Symbol" panose="05050102010706020507" pitchFamily="18" charset="2"/>
              </a:rPr>
              <a:t></a:t>
            </a:r>
            <a:r>
              <a:rPr lang="en-US" altLang="zh-TW" kern="0" dirty="0">
                <a:solidFill>
                  <a:schemeClr val="accent2"/>
                </a:solidFill>
              </a:rPr>
              <a:t> 0.33,   0.9</a:t>
            </a:r>
            <a:r>
              <a:rPr lang="en-US" altLang="zh-TW" kern="0" dirty="0">
                <a:solidFill>
                  <a:schemeClr val="accent2"/>
                </a:solidFill>
                <a:sym typeface="Symbol" panose="05050102010706020507" pitchFamily="18" charset="2"/>
              </a:rPr>
              <a:t> </a:t>
            </a:r>
            <a:r>
              <a:rPr lang="en-US" altLang="zh-TW" kern="0" dirty="0"/>
              <a:t>	</a:t>
            </a:r>
          </a:p>
        </p:txBody>
      </p:sp>
      <p:grpSp>
        <p:nvGrpSpPr>
          <p:cNvPr id="16" name="Group 15">
            <a:extLst>
              <a:ext uri="{FF2B5EF4-FFF2-40B4-BE49-F238E27FC236}">
                <a16:creationId xmlns:a16="http://schemas.microsoft.com/office/drawing/2014/main" id="{21C0BACE-EB92-46E9-A9A9-9D45CDE14891}"/>
              </a:ext>
            </a:extLst>
          </p:cNvPr>
          <p:cNvGrpSpPr/>
          <p:nvPr/>
        </p:nvGrpSpPr>
        <p:grpSpPr>
          <a:xfrm>
            <a:off x="5772524" y="3429000"/>
            <a:ext cx="2678497" cy="2360414"/>
            <a:chOff x="3002520" y="3827780"/>
            <a:chExt cx="2678497" cy="2360414"/>
          </a:xfrm>
        </p:grpSpPr>
        <p:cxnSp>
          <p:nvCxnSpPr>
            <p:cNvPr id="9" name="Straight Connector 8">
              <a:extLst>
                <a:ext uri="{FF2B5EF4-FFF2-40B4-BE49-F238E27FC236}">
                  <a16:creationId xmlns:a16="http://schemas.microsoft.com/office/drawing/2014/main" id="{C34FB70B-8FFD-4604-B027-C87AB626394D}"/>
                </a:ext>
              </a:extLst>
            </p:cNvPr>
            <p:cNvCxnSpPr>
              <a:cxnSpLocks/>
            </p:cNvCxnSpPr>
            <p:nvPr/>
          </p:nvCxnSpPr>
          <p:spPr bwMode="auto">
            <a:xfrm>
              <a:off x="4311466" y="4264290"/>
              <a:ext cx="17801" cy="1596494"/>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5">
              <a:extLst>
                <a:ext uri="{FF2B5EF4-FFF2-40B4-BE49-F238E27FC236}">
                  <a16:creationId xmlns:a16="http://schemas.microsoft.com/office/drawing/2014/main" id="{4E5A3247-682B-4F7C-8783-E93AE24BCC98}"/>
                </a:ext>
              </a:extLst>
            </p:cNvPr>
            <p:cNvSpPr>
              <a:spLocks noChangeArrowheads="1"/>
            </p:cNvSpPr>
            <p:nvPr/>
          </p:nvSpPr>
          <p:spPr bwMode="auto">
            <a:xfrm>
              <a:off x="3437255" y="4270692"/>
              <a:ext cx="1905000" cy="1590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29" name="Text Box 6">
              <a:extLst>
                <a:ext uri="{FF2B5EF4-FFF2-40B4-BE49-F238E27FC236}">
                  <a16:creationId xmlns:a16="http://schemas.microsoft.com/office/drawing/2014/main" id="{9F713CE8-8547-4E5F-AE4E-0B023C3C0A91}"/>
                </a:ext>
              </a:extLst>
            </p:cNvPr>
            <p:cNvSpPr txBox="1">
              <a:spLocks noChangeArrowheads="1"/>
            </p:cNvSpPr>
            <p:nvPr/>
          </p:nvSpPr>
          <p:spPr bwMode="auto">
            <a:xfrm>
              <a:off x="5357167" y="562086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dirty="0">
                  <a:latin typeface="Times New Roman" panose="02020603050405020304" pitchFamily="18" charset="0"/>
                </a:rPr>
                <a:t>t</a:t>
              </a:r>
              <a:r>
                <a:rPr lang="en-US" altLang="zh-TW" sz="1800" baseline="-25000" dirty="0">
                  <a:latin typeface="Times New Roman" panose="02020603050405020304" pitchFamily="18" charset="0"/>
                </a:rPr>
                <a:t>1</a:t>
              </a:r>
            </a:p>
          </p:txBody>
        </p:sp>
        <p:sp>
          <p:nvSpPr>
            <p:cNvPr id="30" name="Rectangle 7">
              <a:extLst>
                <a:ext uri="{FF2B5EF4-FFF2-40B4-BE49-F238E27FC236}">
                  <a16:creationId xmlns:a16="http://schemas.microsoft.com/office/drawing/2014/main" id="{9C869ECF-C449-4C33-A18B-91FCC3C3E06E}"/>
                </a:ext>
              </a:extLst>
            </p:cNvPr>
            <p:cNvSpPr>
              <a:spLocks noChangeArrowheads="1"/>
            </p:cNvSpPr>
            <p:nvPr/>
          </p:nvSpPr>
          <p:spPr bwMode="auto">
            <a:xfrm>
              <a:off x="3289497" y="382778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dirty="0">
                  <a:latin typeface="Times New Roman" panose="02020603050405020304" pitchFamily="18" charset="0"/>
                </a:rPr>
                <a:t>t</a:t>
              </a:r>
              <a:r>
                <a:rPr lang="en-US" altLang="zh-TW" sz="1800" baseline="-25000" dirty="0">
                  <a:latin typeface="Times New Roman" panose="02020603050405020304" pitchFamily="18" charset="0"/>
                </a:rPr>
                <a:t>2</a:t>
              </a:r>
              <a:endParaRPr lang="zh-TW" altLang="en-US" sz="1800" baseline="-25000" dirty="0">
                <a:latin typeface="Times New Roman" panose="02020603050405020304" pitchFamily="18" charset="0"/>
              </a:endParaRPr>
            </a:p>
          </p:txBody>
        </p:sp>
        <p:sp>
          <p:nvSpPr>
            <p:cNvPr id="31" name="Text Box 8">
              <a:extLst>
                <a:ext uri="{FF2B5EF4-FFF2-40B4-BE49-F238E27FC236}">
                  <a16:creationId xmlns:a16="http://schemas.microsoft.com/office/drawing/2014/main" id="{98BF1CFD-16BC-4666-BC72-528E92E02B88}"/>
                </a:ext>
              </a:extLst>
            </p:cNvPr>
            <p:cNvSpPr txBox="1">
              <a:spLocks noChangeArrowheads="1"/>
            </p:cNvSpPr>
            <p:nvPr/>
          </p:nvSpPr>
          <p:spPr bwMode="auto">
            <a:xfrm>
              <a:off x="3110109" y="5651586"/>
              <a:ext cx="34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dirty="0">
                  <a:latin typeface="Times New Roman" panose="02020603050405020304" pitchFamily="18" charset="0"/>
                </a:rPr>
                <a:t>d</a:t>
              </a:r>
              <a:r>
                <a:rPr lang="en-US" altLang="zh-TW" sz="1800" baseline="-25000" dirty="0">
                  <a:latin typeface="Times New Roman" panose="02020603050405020304" pitchFamily="18" charset="0"/>
                </a:rPr>
                <a:t>i</a:t>
              </a:r>
            </a:p>
          </p:txBody>
        </p:sp>
        <p:sp>
          <p:nvSpPr>
            <p:cNvPr id="32" name="Text Box 9">
              <a:extLst>
                <a:ext uri="{FF2B5EF4-FFF2-40B4-BE49-F238E27FC236}">
                  <a16:creationId xmlns:a16="http://schemas.microsoft.com/office/drawing/2014/main" id="{DE1ED080-04F8-4CA8-B875-134F810C9211}"/>
                </a:ext>
              </a:extLst>
            </p:cNvPr>
            <p:cNvSpPr txBox="1">
              <a:spLocks noChangeArrowheads="1"/>
            </p:cNvSpPr>
            <p:nvPr/>
          </p:nvSpPr>
          <p:spPr bwMode="auto">
            <a:xfrm>
              <a:off x="4020530" y="3859477"/>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dirty="0">
                  <a:latin typeface="Times New Roman" panose="02020603050405020304" pitchFamily="18" charset="0"/>
                </a:rPr>
                <a:t>d</a:t>
              </a:r>
              <a:r>
                <a:rPr lang="en-US" altLang="zh-TW" sz="1800" baseline="-25000" dirty="0">
                  <a:latin typeface="Times New Roman" panose="02020603050405020304" pitchFamily="18" charset="0"/>
                </a:rPr>
                <a:t>k</a:t>
              </a:r>
            </a:p>
          </p:txBody>
        </p:sp>
        <p:sp>
          <p:nvSpPr>
            <p:cNvPr id="33" name="Text Box 10">
              <a:extLst>
                <a:ext uri="{FF2B5EF4-FFF2-40B4-BE49-F238E27FC236}">
                  <a16:creationId xmlns:a16="http://schemas.microsoft.com/office/drawing/2014/main" id="{0B1139AC-2787-4F30-B66A-F36FD4CD5B89}"/>
                </a:ext>
              </a:extLst>
            </p:cNvPr>
            <p:cNvSpPr txBox="1">
              <a:spLocks noChangeArrowheads="1"/>
            </p:cNvSpPr>
            <p:nvPr/>
          </p:nvSpPr>
          <p:spPr bwMode="auto">
            <a:xfrm>
              <a:off x="3124170" y="5096809"/>
              <a:ext cx="341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dirty="0" err="1">
                  <a:latin typeface="Times New Roman" panose="02020603050405020304" pitchFamily="18" charset="0"/>
                </a:rPr>
                <a:t>d</a:t>
              </a:r>
              <a:r>
                <a:rPr lang="en-US" altLang="zh-TW" sz="1800" baseline="-25000" dirty="0" err="1">
                  <a:latin typeface="Times New Roman" panose="02020603050405020304" pitchFamily="18" charset="0"/>
                </a:rPr>
                <a:t>j</a:t>
              </a:r>
              <a:endParaRPr lang="en-US" altLang="zh-TW" sz="1800" baseline="-25000" dirty="0">
                <a:latin typeface="Times New Roman" panose="02020603050405020304" pitchFamily="18" charset="0"/>
              </a:endParaRPr>
            </a:p>
          </p:txBody>
        </p:sp>
        <p:sp>
          <p:nvSpPr>
            <p:cNvPr id="34" name="Oval 11">
              <a:extLst>
                <a:ext uri="{FF2B5EF4-FFF2-40B4-BE49-F238E27FC236}">
                  <a16:creationId xmlns:a16="http://schemas.microsoft.com/office/drawing/2014/main" id="{0C6AEC28-AC6C-42F9-BD25-1956530C2F2E}"/>
                </a:ext>
              </a:extLst>
            </p:cNvPr>
            <p:cNvSpPr>
              <a:spLocks noChangeArrowheads="1"/>
            </p:cNvSpPr>
            <p:nvPr/>
          </p:nvSpPr>
          <p:spPr bwMode="auto">
            <a:xfrm>
              <a:off x="3408680" y="5804217"/>
              <a:ext cx="95250" cy="10477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35" name="Oval 12">
              <a:extLst>
                <a:ext uri="{FF2B5EF4-FFF2-40B4-BE49-F238E27FC236}">
                  <a16:creationId xmlns:a16="http://schemas.microsoft.com/office/drawing/2014/main" id="{32EF6DFA-7E87-4F73-91EE-6E50C5BE57C3}"/>
                </a:ext>
              </a:extLst>
            </p:cNvPr>
            <p:cNvSpPr>
              <a:spLocks noChangeArrowheads="1"/>
            </p:cNvSpPr>
            <p:nvPr/>
          </p:nvSpPr>
          <p:spPr bwMode="auto">
            <a:xfrm>
              <a:off x="3408680" y="5232717"/>
              <a:ext cx="95250" cy="10477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36" name="Oval 13">
              <a:extLst>
                <a:ext uri="{FF2B5EF4-FFF2-40B4-BE49-F238E27FC236}">
                  <a16:creationId xmlns:a16="http://schemas.microsoft.com/office/drawing/2014/main" id="{D79444C9-81BB-402E-B244-10F36159DC39}"/>
                </a:ext>
              </a:extLst>
            </p:cNvPr>
            <p:cNvSpPr>
              <a:spLocks noChangeArrowheads="1"/>
            </p:cNvSpPr>
            <p:nvPr/>
          </p:nvSpPr>
          <p:spPr bwMode="auto">
            <a:xfrm>
              <a:off x="4275455" y="4194492"/>
              <a:ext cx="95250" cy="104775"/>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5" name="Rectangle 4">
              <a:extLst>
                <a:ext uri="{FF2B5EF4-FFF2-40B4-BE49-F238E27FC236}">
                  <a16:creationId xmlns:a16="http://schemas.microsoft.com/office/drawing/2014/main" id="{29A83A81-94F3-4F16-A473-6A616B6458A8}"/>
                </a:ext>
              </a:extLst>
            </p:cNvPr>
            <p:cNvSpPr/>
            <p:nvPr/>
          </p:nvSpPr>
          <p:spPr>
            <a:xfrm>
              <a:off x="3053386" y="4881550"/>
              <a:ext cx="434734" cy="307777"/>
            </a:xfrm>
            <a:prstGeom prst="rect">
              <a:avLst/>
            </a:prstGeom>
          </p:spPr>
          <p:txBody>
            <a:bodyPr wrap="none">
              <a:spAutoFit/>
            </a:bodyPr>
            <a:lstStyle/>
            <a:p>
              <a:r>
                <a:rPr lang="en-US" altLang="zh-TW" sz="1400" kern="0" dirty="0">
                  <a:solidFill>
                    <a:schemeClr val="accent2"/>
                  </a:solidFill>
                  <a:latin typeface="+mn-lt"/>
                </a:rPr>
                <a:t>1.0</a:t>
              </a:r>
              <a:endParaRPr lang="en-US" sz="1400" dirty="0">
                <a:latin typeface="+mn-lt"/>
              </a:endParaRPr>
            </a:p>
          </p:txBody>
        </p:sp>
        <p:sp>
          <p:nvSpPr>
            <p:cNvPr id="42" name="Rectangle 41">
              <a:extLst>
                <a:ext uri="{FF2B5EF4-FFF2-40B4-BE49-F238E27FC236}">
                  <a16:creationId xmlns:a16="http://schemas.microsoft.com/office/drawing/2014/main" id="{C84602F9-6C0B-4C73-8C48-9679C0D9F4E1}"/>
                </a:ext>
              </a:extLst>
            </p:cNvPr>
            <p:cNvSpPr/>
            <p:nvPr/>
          </p:nvSpPr>
          <p:spPr>
            <a:xfrm>
              <a:off x="4089838" y="5880417"/>
              <a:ext cx="434734" cy="307777"/>
            </a:xfrm>
            <a:prstGeom prst="rect">
              <a:avLst/>
            </a:prstGeom>
          </p:spPr>
          <p:txBody>
            <a:bodyPr wrap="none">
              <a:spAutoFit/>
            </a:bodyPr>
            <a:lstStyle/>
            <a:p>
              <a:r>
                <a:rPr lang="en-US" altLang="zh-TW" sz="1400" kern="0" dirty="0">
                  <a:solidFill>
                    <a:schemeClr val="accent2"/>
                  </a:solidFill>
                  <a:latin typeface="+mn-lt"/>
                </a:rPr>
                <a:t>1.0</a:t>
              </a:r>
              <a:endParaRPr lang="en-US" sz="1400" dirty="0">
                <a:latin typeface="+mn-lt"/>
              </a:endParaRPr>
            </a:p>
          </p:txBody>
        </p:sp>
        <p:sp>
          <p:nvSpPr>
            <p:cNvPr id="43" name="Rectangle 42">
              <a:extLst>
                <a:ext uri="{FF2B5EF4-FFF2-40B4-BE49-F238E27FC236}">
                  <a16:creationId xmlns:a16="http://schemas.microsoft.com/office/drawing/2014/main" id="{B7CFAA85-428E-4FBE-AFE7-B4EC026261C3}"/>
                </a:ext>
              </a:extLst>
            </p:cNvPr>
            <p:cNvSpPr/>
            <p:nvPr/>
          </p:nvSpPr>
          <p:spPr>
            <a:xfrm>
              <a:off x="3002520" y="4136150"/>
              <a:ext cx="434734" cy="307777"/>
            </a:xfrm>
            <a:prstGeom prst="rect">
              <a:avLst/>
            </a:prstGeom>
          </p:spPr>
          <p:txBody>
            <a:bodyPr wrap="none">
              <a:spAutoFit/>
            </a:bodyPr>
            <a:lstStyle/>
            <a:p>
              <a:r>
                <a:rPr lang="en-US" altLang="zh-TW" sz="1400" kern="0" dirty="0">
                  <a:solidFill>
                    <a:schemeClr val="accent2"/>
                  </a:solidFill>
                  <a:latin typeface="+mn-lt"/>
                </a:rPr>
                <a:t>2.0</a:t>
              </a:r>
              <a:endParaRPr lang="en-US" sz="1400" dirty="0">
                <a:latin typeface="+mn-lt"/>
              </a:endParaRPr>
            </a:p>
          </p:txBody>
        </p:sp>
        <p:sp>
          <p:nvSpPr>
            <p:cNvPr id="52" name="Oval 13">
              <a:extLst>
                <a:ext uri="{FF2B5EF4-FFF2-40B4-BE49-F238E27FC236}">
                  <a16:creationId xmlns:a16="http://schemas.microsoft.com/office/drawing/2014/main" id="{480067B7-DF72-44C2-8856-66930643F320}"/>
                </a:ext>
              </a:extLst>
            </p:cNvPr>
            <p:cNvSpPr>
              <a:spLocks noChangeArrowheads="1"/>
            </p:cNvSpPr>
            <p:nvPr/>
          </p:nvSpPr>
          <p:spPr bwMode="auto">
            <a:xfrm>
              <a:off x="3654145" y="5051936"/>
              <a:ext cx="144145" cy="153889"/>
            </a:xfrm>
            <a:prstGeom prst="ellipse">
              <a:avLst/>
            </a:prstGeom>
            <a:solidFill>
              <a:srgbClr val="002060"/>
            </a:solidFill>
            <a:ln>
              <a:noFill/>
            </a:ln>
            <a:effectLs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54" name="Text Box 9">
              <a:extLst>
                <a:ext uri="{FF2B5EF4-FFF2-40B4-BE49-F238E27FC236}">
                  <a16:creationId xmlns:a16="http://schemas.microsoft.com/office/drawing/2014/main" id="{B8B85DFB-5EB3-48CC-9471-0ADF8DB6A4CB}"/>
                </a:ext>
              </a:extLst>
            </p:cNvPr>
            <p:cNvSpPr txBox="1">
              <a:spLocks noChangeArrowheads="1"/>
            </p:cNvSpPr>
            <p:nvPr/>
          </p:nvSpPr>
          <p:spPr bwMode="auto">
            <a:xfrm>
              <a:off x="3705084" y="476188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i="1" dirty="0">
                  <a:latin typeface="Times New Roman" panose="02020603050405020304" pitchFamily="18" charset="0"/>
                </a:rPr>
                <a:t>C</a:t>
              </a:r>
              <a:endParaRPr lang="en-US" altLang="zh-TW" sz="1800" baseline="-25000" dirty="0">
                <a:latin typeface="Times New Roman" panose="02020603050405020304" pitchFamily="18" charset="0"/>
              </a:endParaRPr>
            </a:p>
          </p:txBody>
        </p:sp>
        <p:cxnSp>
          <p:nvCxnSpPr>
            <p:cNvPr id="15" name="Straight Connector 14">
              <a:extLst>
                <a:ext uri="{FF2B5EF4-FFF2-40B4-BE49-F238E27FC236}">
                  <a16:creationId xmlns:a16="http://schemas.microsoft.com/office/drawing/2014/main" id="{EE2D5D62-5FC9-4FAE-9356-1139908A40F1}"/>
                </a:ext>
              </a:extLst>
            </p:cNvPr>
            <p:cNvCxnSpPr>
              <a:endCxn id="28" idx="1"/>
            </p:cNvCxnSpPr>
            <p:nvPr/>
          </p:nvCxnSpPr>
          <p:spPr bwMode="auto">
            <a:xfrm flipH="1">
              <a:off x="3437255" y="5062537"/>
              <a:ext cx="50865" cy="34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Footer Placeholder 16">
            <a:extLst>
              <a:ext uri="{FF2B5EF4-FFF2-40B4-BE49-F238E27FC236}">
                <a16:creationId xmlns:a16="http://schemas.microsoft.com/office/drawing/2014/main" id="{76B5E9D5-356B-4296-B82B-96E5F9730FBB}"/>
              </a:ext>
            </a:extLst>
          </p:cNvPr>
          <p:cNvSpPr>
            <a:spLocks noGrp="1"/>
          </p:cNvSpPr>
          <p:nvPr>
            <p:ph type="ftr" sz="quarter" idx="10"/>
          </p:nvPr>
        </p:nvSpPr>
        <p:spPr/>
        <p:txBody>
          <a:bodyPr/>
          <a:lstStyle/>
          <a:p>
            <a:pPr>
              <a:defRPr/>
            </a:pPr>
            <a:r>
              <a:rPr lang="en-US" altLang="zh-TW"/>
              <a:t>000 Dik Lun LEE</a:t>
            </a:r>
            <a:r>
              <a:rPr lang="en-US" altLang="zh-TW" b="0">
                <a:solidFill>
                  <a:schemeClr val="tx1"/>
                </a:solidFill>
              </a:rPr>
              <a:t>                              </a:t>
            </a:r>
            <a:r>
              <a:rPr lang="en-US" altLang="zh-TW"/>
              <a:t>Department of Computer Science, HKUST   Slide </a:t>
            </a:r>
            <a:fld id="{3ADDBD45-B830-4580-B37C-27DF957BD4C0}" type="slidenum">
              <a:rPr lang="en-US" altLang="zh-TW" smtClean="0"/>
              <a:pPr>
                <a:defRPr/>
              </a:pPr>
              <a:t>36</a:t>
            </a:fld>
            <a:endParaRPr lang="en-US" altLang="zh-TW" b="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E210DEE-A49D-48D5-A2A9-F90E97724E74}"/>
              </a:ext>
            </a:extLst>
          </p:cNvPr>
          <p:cNvSpPr>
            <a:spLocks noGrp="1" noChangeArrowheads="1"/>
          </p:cNvSpPr>
          <p:nvPr>
            <p:ph type="title"/>
          </p:nvPr>
        </p:nvSpPr>
        <p:spPr/>
        <p:txBody>
          <a:bodyPr/>
          <a:lstStyle/>
          <a:p>
            <a:r>
              <a:rPr lang="en-US" altLang="zh-TW"/>
              <a:t>Centroid </a:t>
            </a:r>
            <a:r>
              <a:rPr lang="en-US" altLang="zh-TW" dirty="0"/>
              <a:t>of Multiple Documents</a:t>
            </a:r>
          </a:p>
        </p:txBody>
      </p:sp>
      <p:sp>
        <p:nvSpPr>
          <p:cNvPr id="71683" name="Rectangle 3">
            <a:extLst>
              <a:ext uri="{FF2B5EF4-FFF2-40B4-BE49-F238E27FC236}">
                <a16:creationId xmlns:a16="http://schemas.microsoft.com/office/drawing/2014/main" id="{953F4626-1B58-492C-BD21-644239C0404E}"/>
              </a:ext>
            </a:extLst>
          </p:cNvPr>
          <p:cNvSpPr>
            <a:spLocks noGrp="1" noChangeArrowheads="1"/>
          </p:cNvSpPr>
          <p:nvPr>
            <p:ph type="body" sz="half" idx="1"/>
          </p:nvPr>
        </p:nvSpPr>
        <p:spPr>
          <a:xfrm>
            <a:off x="409575" y="1563032"/>
            <a:ext cx="8324850" cy="447675"/>
          </a:xfrm>
        </p:spPr>
        <p:txBody>
          <a:bodyPr/>
          <a:lstStyle/>
          <a:p>
            <a:r>
              <a:rPr lang="en-US" altLang="zh-TW" sz="1800"/>
              <a:t>Given a set of </a:t>
            </a:r>
            <a:r>
              <a:rPr lang="en-US" altLang="zh-TW" sz="1800" i="1"/>
              <a:t>m</a:t>
            </a:r>
            <a:r>
              <a:rPr lang="en-US" altLang="zh-TW" sz="1800"/>
              <a:t> document vectors :</a:t>
            </a:r>
          </a:p>
          <a:p>
            <a:pPr lvl="1">
              <a:buFontTx/>
              <a:buNone/>
            </a:pPr>
            <a:r>
              <a:rPr lang="en-US" altLang="zh-TW" sz="500"/>
              <a:t>      </a:t>
            </a:r>
          </a:p>
          <a:p>
            <a:pPr lvl="1">
              <a:buFontTx/>
              <a:buNone/>
            </a:pPr>
            <a:r>
              <a:rPr lang="en-US" altLang="zh-TW" sz="1600"/>
              <a:t>     </a:t>
            </a:r>
            <a:r>
              <a:rPr lang="en-US" altLang="zh-TW" sz="1600" i="1"/>
              <a:t> </a:t>
            </a:r>
            <a:endParaRPr lang="en-US" altLang="zh-TW" sz="1600"/>
          </a:p>
          <a:p>
            <a:pPr lvl="1">
              <a:buFontTx/>
              <a:buNone/>
            </a:pPr>
            <a:br>
              <a:rPr lang="en-US" altLang="zh-TW" sz="600"/>
            </a:br>
            <a:br>
              <a:rPr lang="en-US" altLang="zh-TW" sz="600"/>
            </a:br>
            <a:endParaRPr lang="en-US" altLang="zh-TW" sz="600"/>
          </a:p>
        </p:txBody>
      </p:sp>
      <p:grpSp>
        <p:nvGrpSpPr>
          <p:cNvPr id="113680" name="Group 16">
            <a:extLst>
              <a:ext uri="{FF2B5EF4-FFF2-40B4-BE49-F238E27FC236}">
                <a16:creationId xmlns:a16="http://schemas.microsoft.com/office/drawing/2014/main" id="{8466869F-04D4-4158-9E1C-548A616FF960}"/>
              </a:ext>
            </a:extLst>
          </p:cNvPr>
          <p:cNvGrpSpPr>
            <a:grpSpLocks/>
          </p:cNvGrpSpPr>
          <p:nvPr/>
        </p:nvGrpSpPr>
        <p:grpSpPr bwMode="auto">
          <a:xfrm>
            <a:off x="2847975" y="1824970"/>
            <a:ext cx="3360738" cy="1919287"/>
            <a:chOff x="4158" y="2673"/>
            <a:chExt cx="2117" cy="1209"/>
          </a:xfrm>
        </p:grpSpPr>
        <p:sp>
          <p:nvSpPr>
            <p:cNvPr id="71694" name="Rectangle 17">
              <a:extLst>
                <a:ext uri="{FF2B5EF4-FFF2-40B4-BE49-F238E27FC236}">
                  <a16:creationId xmlns:a16="http://schemas.microsoft.com/office/drawing/2014/main" id="{156BAF8F-CE06-491B-A07D-82F98954DD59}"/>
                </a:ext>
              </a:extLst>
            </p:cNvPr>
            <p:cNvSpPr>
              <a:spLocks noChangeArrowheads="1"/>
            </p:cNvSpPr>
            <p:nvPr/>
          </p:nvSpPr>
          <p:spPr bwMode="auto">
            <a:xfrm>
              <a:off x="4158" y="3048"/>
              <a:ext cx="372" cy="834"/>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71695" name="Line 18">
              <a:extLst>
                <a:ext uri="{FF2B5EF4-FFF2-40B4-BE49-F238E27FC236}">
                  <a16:creationId xmlns:a16="http://schemas.microsoft.com/office/drawing/2014/main" id="{EAA397B1-53B1-483C-B701-529ABBC3CAF4}"/>
                </a:ext>
              </a:extLst>
            </p:cNvPr>
            <p:cNvSpPr>
              <a:spLocks noChangeShapeType="1"/>
            </p:cNvSpPr>
            <p:nvPr/>
          </p:nvSpPr>
          <p:spPr bwMode="auto">
            <a:xfrm flipH="1">
              <a:off x="4488" y="2868"/>
              <a:ext cx="16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71696" name="Text Box 19">
              <a:extLst>
                <a:ext uri="{FF2B5EF4-FFF2-40B4-BE49-F238E27FC236}">
                  <a16:creationId xmlns:a16="http://schemas.microsoft.com/office/drawing/2014/main" id="{867E1D06-659F-4185-8461-A93B362AE58B}"/>
                </a:ext>
              </a:extLst>
            </p:cNvPr>
            <p:cNvSpPr txBox="1">
              <a:spLocks noChangeArrowheads="1"/>
            </p:cNvSpPr>
            <p:nvPr/>
          </p:nvSpPr>
          <p:spPr bwMode="auto">
            <a:xfrm>
              <a:off x="4605" y="2673"/>
              <a:ext cx="1670" cy="2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i="1">
                  <a:latin typeface="Times New Roman" panose="02020603050405020304" pitchFamily="18" charset="0"/>
                </a:rPr>
                <a:t>c</a:t>
              </a:r>
              <a:r>
                <a:rPr lang="en-US" altLang="zh-TW" i="1" baseline="-25000">
                  <a:latin typeface="Times New Roman" panose="02020603050405020304" pitchFamily="18" charset="0"/>
                </a:rPr>
                <a:t>k</a:t>
              </a:r>
              <a:r>
                <a:rPr lang="en-US" altLang="zh-TW" sz="1600">
                  <a:latin typeface="Times New Roman" panose="02020603050405020304" pitchFamily="18" charset="0"/>
                </a:rPr>
                <a:t>: </a:t>
              </a:r>
              <a:r>
                <a:rPr lang="en-US" altLang="zh-HK" sz="1600">
                  <a:latin typeface="Times New Roman" panose="02020603050405020304" pitchFamily="18" charset="0"/>
                </a:rPr>
                <a:t>average over </a:t>
              </a:r>
              <a:r>
                <a:rPr lang="en-US" altLang="zh-TW" sz="1600" i="1">
                  <a:latin typeface="Times New Roman" panose="02020603050405020304" pitchFamily="18" charset="0"/>
                </a:rPr>
                <a:t>m </a:t>
              </a:r>
              <a:r>
                <a:rPr lang="en-US" altLang="zh-TW" sz="1600">
                  <a:latin typeface="Times New Roman" panose="02020603050405020304" pitchFamily="18" charset="0"/>
                </a:rPr>
                <a:t>documents</a:t>
              </a:r>
              <a:endParaRPr lang="en-US" altLang="zh-HK" sz="1600">
                <a:latin typeface="Times New Roman" panose="02020603050405020304" pitchFamily="18" charset="0"/>
              </a:endParaRPr>
            </a:p>
          </p:txBody>
        </p:sp>
      </p:grpSp>
      <p:sp>
        <p:nvSpPr>
          <p:cNvPr id="71688" name="Text Box 20">
            <a:extLst>
              <a:ext uri="{FF2B5EF4-FFF2-40B4-BE49-F238E27FC236}">
                <a16:creationId xmlns:a16="http://schemas.microsoft.com/office/drawing/2014/main" id="{2E880E57-9C31-4152-8A2C-048D720FFFBA}"/>
              </a:ext>
            </a:extLst>
          </p:cNvPr>
          <p:cNvSpPr txBox="1">
            <a:spLocks noChangeArrowheads="1"/>
          </p:cNvSpPr>
          <p:nvPr/>
        </p:nvSpPr>
        <p:spPr bwMode="auto">
          <a:xfrm>
            <a:off x="1184275" y="2407582"/>
            <a:ext cx="4244975" cy="1323975"/>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b="1">
                <a:latin typeface="Courier New" panose="02070309020205020404" pitchFamily="49" charset="0"/>
              </a:rPr>
              <a:t>d1=[ T</a:t>
            </a:r>
            <a:r>
              <a:rPr lang="en-US" altLang="zh-HK" b="1" baseline="-25000">
                <a:latin typeface="Courier New" panose="02070309020205020404" pitchFamily="49" charset="0"/>
              </a:rPr>
              <a:t>1,1</a:t>
            </a:r>
            <a:r>
              <a:rPr lang="en-US" altLang="zh-HK" b="1">
                <a:latin typeface="Courier New" panose="02070309020205020404" pitchFamily="49" charset="0"/>
              </a:rPr>
              <a:t> </a:t>
            </a:r>
            <a:r>
              <a:rPr lang="en-US" altLang="zh-HK" sz="1800" b="1">
                <a:latin typeface="Times New Roman" panose="02020603050405020304" pitchFamily="18" charset="0"/>
              </a:rPr>
              <a:t>…</a:t>
            </a:r>
            <a:r>
              <a:rPr lang="en-US" altLang="zh-HK" sz="1800">
                <a:latin typeface="Times New Roman" panose="02020603050405020304" pitchFamily="18" charset="0"/>
              </a:rPr>
              <a:t> </a:t>
            </a:r>
            <a:r>
              <a:rPr lang="en-US" altLang="zh-HK" b="1">
                <a:latin typeface="Courier New" panose="02070309020205020404" pitchFamily="49" charset="0"/>
              </a:rPr>
              <a:t>T</a:t>
            </a:r>
            <a:r>
              <a:rPr lang="en-US" altLang="zh-HK" b="1" baseline="-25000">
                <a:latin typeface="Courier New" panose="02070309020205020404" pitchFamily="49" charset="0"/>
              </a:rPr>
              <a:t>1,k</a:t>
            </a:r>
            <a:r>
              <a:rPr lang="en-US" altLang="zh-HK" b="1">
                <a:latin typeface="Courier New" panose="02070309020205020404" pitchFamily="49" charset="0"/>
              </a:rPr>
              <a:t> … … T</a:t>
            </a:r>
            <a:r>
              <a:rPr lang="en-US" altLang="zh-HK" b="1" baseline="-25000">
                <a:latin typeface="Courier New" panose="02070309020205020404" pitchFamily="49" charset="0"/>
              </a:rPr>
              <a:t>1,</a:t>
            </a:r>
            <a:r>
              <a:rPr lang="en-US" altLang="zh-TW" b="1" baseline="-25000">
                <a:latin typeface="Courier New" panose="02070309020205020404" pitchFamily="49" charset="0"/>
              </a:rPr>
              <a:t>t</a:t>
            </a:r>
            <a:r>
              <a:rPr lang="en-US" altLang="zh-HK" b="1">
                <a:latin typeface="Courier New" panose="02070309020205020404" pitchFamily="49" charset="0"/>
              </a:rPr>
              <a:t> ]</a:t>
            </a:r>
          </a:p>
          <a:p>
            <a:pPr eaLnBrk="1" hangingPunct="1">
              <a:spcBef>
                <a:spcPct val="0"/>
              </a:spcBef>
              <a:buFontTx/>
              <a:buNone/>
            </a:pPr>
            <a:r>
              <a:rPr lang="en-US" altLang="zh-HK" b="1">
                <a:latin typeface="Courier New" panose="02070309020205020404" pitchFamily="49" charset="0"/>
              </a:rPr>
              <a:t>d2=[ T</a:t>
            </a:r>
            <a:r>
              <a:rPr lang="en-US" altLang="zh-HK" b="1" baseline="-25000">
                <a:latin typeface="Courier New" panose="02070309020205020404" pitchFamily="49" charset="0"/>
              </a:rPr>
              <a:t>2,1</a:t>
            </a:r>
            <a:r>
              <a:rPr lang="en-US" altLang="zh-HK" b="1">
                <a:latin typeface="Courier New" panose="02070309020205020404" pitchFamily="49" charset="0"/>
              </a:rPr>
              <a:t> </a:t>
            </a:r>
            <a:r>
              <a:rPr lang="en-US" altLang="zh-HK" sz="1800" b="1">
                <a:latin typeface="Times New Roman" panose="02020603050405020304" pitchFamily="18" charset="0"/>
              </a:rPr>
              <a:t>…</a:t>
            </a:r>
            <a:r>
              <a:rPr lang="en-US" altLang="zh-HK" sz="1800">
                <a:latin typeface="Times New Roman" panose="02020603050405020304" pitchFamily="18" charset="0"/>
              </a:rPr>
              <a:t> </a:t>
            </a:r>
            <a:r>
              <a:rPr lang="en-US" altLang="zh-HK" b="1">
                <a:latin typeface="Courier New" panose="02070309020205020404" pitchFamily="49" charset="0"/>
              </a:rPr>
              <a:t>T</a:t>
            </a:r>
            <a:r>
              <a:rPr lang="en-US" altLang="zh-HK" b="1" baseline="-25000">
                <a:latin typeface="Courier New" panose="02070309020205020404" pitchFamily="49" charset="0"/>
              </a:rPr>
              <a:t>2,k</a:t>
            </a:r>
            <a:r>
              <a:rPr lang="en-US" altLang="zh-HK" b="1">
                <a:latin typeface="Courier New" panose="02070309020205020404" pitchFamily="49" charset="0"/>
              </a:rPr>
              <a:t> … … T</a:t>
            </a:r>
            <a:r>
              <a:rPr lang="en-US" altLang="zh-HK" b="1" baseline="-25000">
                <a:latin typeface="Courier New" panose="02070309020205020404" pitchFamily="49" charset="0"/>
              </a:rPr>
              <a:t>2,</a:t>
            </a:r>
            <a:r>
              <a:rPr lang="en-US" altLang="zh-TW" b="1" baseline="-25000">
                <a:latin typeface="Courier New" panose="02070309020205020404" pitchFamily="49" charset="0"/>
              </a:rPr>
              <a:t>t</a:t>
            </a:r>
            <a:r>
              <a:rPr lang="en-US" altLang="zh-HK" b="1">
                <a:latin typeface="Courier New" panose="02070309020205020404" pitchFamily="49" charset="0"/>
              </a:rPr>
              <a:t> ]</a:t>
            </a:r>
          </a:p>
          <a:p>
            <a:pPr eaLnBrk="1" hangingPunct="1">
              <a:spcBef>
                <a:spcPct val="0"/>
              </a:spcBef>
              <a:buFontTx/>
              <a:buNone/>
            </a:pPr>
            <a:r>
              <a:rPr lang="en-US" altLang="zh-HK" b="1">
                <a:latin typeface="Courier New" panose="02070309020205020404" pitchFamily="49" charset="0"/>
              </a:rPr>
              <a:t>d3=[ T</a:t>
            </a:r>
            <a:r>
              <a:rPr lang="en-US" altLang="zh-HK" b="1" baseline="-25000">
                <a:latin typeface="Courier New" panose="02070309020205020404" pitchFamily="49" charset="0"/>
              </a:rPr>
              <a:t>3,1</a:t>
            </a:r>
            <a:r>
              <a:rPr lang="en-US" altLang="zh-HK" b="1">
                <a:latin typeface="Courier New" panose="02070309020205020404" pitchFamily="49" charset="0"/>
              </a:rPr>
              <a:t> </a:t>
            </a:r>
            <a:r>
              <a:rPr lang="en-US" altLang="zh-HK" sz="1800" b="1">
                <a:latin typeface="Times New Roman" panose="02020603050405020304" pitchFamily="18" charset="0"/>
              </a:rPr>
              <a:t>…</a:t>
            </a:r>
            <a:r>
              <a:rPr lang="en-US" altLang="zh-HK" sz="1800">
                <a:latin typeface="Times New Roman" panose="02020603050405020304" pitchFamily="18" charset="0"/>
              </a:rPr>
              <a:t> </a:t>
            </a:r>
            <a:r>
              <a:rPr lang="en-US" altLang="zh-HK" b="1">
                <a:latin typeface="Courier New" panose="02070309020205020404" pitchFamily="49" charset="0"/>
              </a:rPr>
              <a:t>T</a:t>
            </a:r>
            <a:r>
              <a:rPr lang="en-US" altLang="zh-HK" b="1" baseline="-25000">
                <a:latin typeface="Courier New" panose="02070309020205020404" pitchFamily="49" charset="0"/>
              </a:rPr>
              <a:t>3,k</a:t>
            </a:r>
            <a:r>
              <a:rPr lang="en-US" altLang="zh-HK" b="1">
                <a:latin typeface="Courier New" panose="02070309020205020404" pitchFamily="49" charset="0"/>
              </a:rPr>
              <a:t> … … T</a:t>
            </a:r>
            <a:r>
              <a:rPr lang="en-US" altLang="zh-HK" b="1" baseline="-25000">
                <a:latin typeface="Courier New" panose="02070309020205020404" pitchFamily="49" charset="0"/>
              </a:rPr>
              <a:t>3,</a:t>
            </a:r>
            <a:r>
              <a:rPr lang="en-US" altLang="zh-TW" b="1" baseline="-25000">
                <a:latin typeface="Courier New" panose="02070309020205020404" pitchFamily="49" charset="0"/>
              </a:rPr>
              <a:t>t</a:t>
            </a:r>
            <a:r>
              <a:rPr lang="en-US" altLang="zh-HK" b="1">
                <a:latin typeface="Courier New" panose="02070309020205020404" pitchFamily="49" charset="0"/>
              </a:rPr>
              <a:t> ]</a:t>
            </a:r>
          </a:p>
          <a:p>
            <a:pPr eaLnBrk="1" hangingPunct="1">
              <a:spcBef>
                <a:spcPct val="0"/>
              </a:spcBef>
              <a:buFontTx/>
              <a:buNone/>
            </a:pPr>
            <a:r>
              <a:rPr lang="en-US" altLang="zh-HK" b="1">
                <a:latin typeface="Courier New" panose="02070309020205020404" pitchFamily="49" charset="0"/>
              </a:rPr>
              <a:t>d4=[ T</a:t>
            </a:r>
            <a:r>
              <a:rPr lang="en-US" altLang="zh-TW" b="1" baseline="-25000">
                <a:latin typeface="Courier New" panose="02070309020205020404" pitchFamily="49" charset="0"/>
              </a:rPr>
              <a:t>4</a:t>
            </a:r>
            <a:r>
              <a:rPr lang="en-US" altLang="zh-HK" b="1" baseline="-25000">
                <a:latin typeface="Courier New" panose="02070309020205020404" pitchFamily="49" charset="0"/>
              </a:rPr>
              <a:t>,1</a:t>
            </a:r>
            <a:r>
              <a:rPr lang="en-US" altLang="zh-HK" b="1">
                <a:latin typeface="Courier New" panose="02070309020205020404" pitchFamily="49" charset="0"/>
              </a:rPr>
              <a:t> </a:t>
            </a:r>
            <a:r>
              <a:rPr lang="en-US" altLang="zh-HK" sz="1800" b="1">
                <a:latin typeface="Times New Roman" panose="02020603050405020304" pitchFamily="18" charset="0"/>
              </a:rPr>
              <a:t>…</a:t>
            </a:r>
            <a:r>
              <a:rPr lang="en-US" altLang="zh-HK" sz="1800">
                <a:latin typeface="Times New Roman" panose="02020603050405020304" pitchFamily="18" charset="0"/>
              </a:rPr>
              <a:t> </a:t>
            </a:r>
            <a:r>
              <a:rPr lang="en-US" altLang="zh-HK" b="1">
                <a:latin typeface="Courier New" panose="02070309020205020404" pitchFamily="49" charset="0"/>
              </a:rPr>
              <a:t>T</a:t>
            </a:r>
            <a:r>
              <a:rPr lang="en-US" altLang="zh-TW" b="1" baseline="-25000">
                <a:latin typeface="Courier New" panose="02070309020205020404" pitchFamily="49" charset="0"/>
              </a:rPr>
              <a:t>4</a:t>
            </a:r>
            <a:r>
              <a:rPr lang="en-US" altLang="zh-HK" b="1" baseline="-25000">
                <a:latin typeface="Courier New" panose="02070309020205020404" pitchFamily="49" charset="0"/>
              </a:rPr>
              <a:t>,k</a:t>
            </a:r>
            <a:r>
              <a:rPr lang="en-US" altLang="zh-HK" b="1">
                <a:latin typeface="Courier New" panose="02070309020205020404" pitchFamily="49" charset="0"/>
              </a:rPr>
              <a:t> … … T</a:t>
            </a:r>
            <a:r>
              <a:rPr lang="en-US" altLang="zh-TW" b="1" baseline="-25000">
                <a:latin typeface="Courier New" panose="02070309020205020404" pitchFamily="49" charset="0"/>
              </a:rPr>
              <a:t>4</a:t>
            </a:r>
            <a:r>
              <a:rPr lang="en-US" altLang="zh-HK" b="1" baseline="-25000">
                <a:latin typeface="Courier New" panose="02070309020205020404" pitchFamily="49" charset="0"/>
              </a:rPr>
              <a:t>,</a:t>
            </a:r>
            <a:r>
              <a:rPr lang="en-US" altLang="zh-TW" b="1" baseline="-25000">
                <a:latin typeface="Courier New" panose="02070309020205020404" pitchFamily="49" charset="0"/>
              </a:rPr>
              <a:t>t</a:t>
            </a:r>
            <a:r>
              <a:rPr lang="en-US" altLang="zh-HK" b="1">
                <a:latin typeface="Courier New" panose="02070309020205020404" pitchFamily="49" charset="0"/>
              </a:rPr>
              <a:t> ]</a:t>
            </a:r>
          </a:p>
        </p:txBody>
      </p:sp>
      <p:grpSp>
        <p:nvGrpSpPr>
          <p:cNvPr id="4" name="Group 3">
            <a:extLst>
              <a:ext uri="{FF2B5EF4-FFF2-40B4-BE49-F238E27FC236}">
                <a16:creationId xmlns:a16="http://schemas.microsoft.com/office/drawing/2014/main" id="{A022B853-F96F-461C-A431-0EA3463892A5}"/>
              </a:ext>
            </a:extLst>
          </p:cNvPr>
          <p:cNvGrpSpPr/>
          <p:nvPr/>
        </p:nvGrpSpPr>
        <p:grpSpPr>
          <a:xfrm>
            <a:off x="6103318" y="1999008"/>
            <a:ext cx="2061618" cy="1904351"/>
            <a:chOff x="5776390" y="2115171"/>
            <a:chExt cx="2061618" cy="1904351"/>
          </a:xfrm>
        </p:grpSpPr>
        <p:sp>
          <p:nvSpPr>
            <p:cNvPr id="2" name="Cloud 1">
              <a:extLst>
                <a:ext uri="{FF2B5EF4-FFF2-40B4-BE49-F238E27FC236}">
                  <a16:creationId xmlns:a16="http://schemas.microsoft.com/office/drawing/2014/main" id="{F4D75950-AC75-4DC7-9B21-57C5677A2276}"/>
                </a:ext>
              </a:extLst>
            </p:cNvPr>
            <p:cNvSpPr/>
            <p:nvPr/>
          </p:nvSpPr>
          <p:spPr bwMode="auto">
            <a:xfrm rot="1429690">
              <a:off x="5776390" y="2115171"/>
              <a:ext cx="2061618" cy="1904351"/>
            </a:xfrm>
            <a:prstGeom prst="cloud">
              <a:avLst/>
            </a:prstGeom>
            <a:solidFill>
              <a:srgbClr val="FF9933">
                <a:alpha val="44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Times New Roman" pitchFamily="18" charset="0"/>
                <a:ea typeface="新細明體" pitchFamily="18" charset="-120"/>
              </a:endParaRPr>
            </a:p>
          </p:txBody>
        </p:sp>
        <p:grpSp>
          <p:nvGrpSpPr>
            <p:cNvPr id="3" name="Group 2">
              <a:extLst>
                <a:ext uri="{FF2B5EF4-FFF2-40B4-BE49-F238E27FC236}">
                  <a16:creationId xmlns:a16="http://schemas.microsoft.com/office/drawing/2014/main" id="{31EE9815-1462-438B-82E7-C6EC1531F302}"/>
                </a:ext>
              </a:extLst>
            </p:cNvPr>
            <p:cNvGrpSpPr/>
            <p:nvPr/>
          </p:nvGrpSpPr>
          <p:grpSpPr>
            <a:xfrm>
              <a:off x="5919788" y="2255182"/>
              <a:ext cx="1763712" cy="1430338"/>
              <a:chOff x="5919788" y="2255182"/>
              <a:chExt cx="1763712" cy="1430338"/>
            </a:xfrm>
          </p:grpSpPr>
          <p:grpSp>
            <p:nvGrpSpPr>
              <p:cNvPr id="113669" name="Group 5">
                <a:extLst>
                  <a:ext uri="{FF2B5EF4-FFF2-40B4-BE49-F238E27FC236}">
                    <a16:creationId xmlns:a16="http://schemas.microsoft.com/office/drawing/2014/main" id="{BA60635C-AB9D-45C1-994A-6DBE16D33EE9}"/>
                  </a:ext>
                </a:extLst>
              </p:cNvPr>
              <p:cNvGrpSpPr>
                <a:grpSpLocks/>
              </p:cNvGrpSpPr>
              <p:nvPr/>
            </p:nvGrpSpPr>
            <p:grpSpPr bwMode="auto">
              <a:xfrm>
                <a:off x="6315075" y="2572682"/>
                <a:ext cx="1031875" cy="898525"/>
                <a:chOff x="4188" y="1722"/>
                <a:chExt cx="650" cy="566"/>
              </a:xfrm>
            </p:grpSpPr>
            <p:sp>
              <p:nvSpPr>
                <p:cNvPr id="71701" name="Rectangle 6">
                  <a:extLst>
                    <a:ext uri="{FF2B5EF4-FFF2-40B4-BE49-F238E27FC236}">
                      <a16:creationId xmlns:a16="http://schemas.microsoft.com/office/drawing/2014/main" id="{56FB0F1A-DDD2-4E21-B1DB-A2C8D848C933}"/>
                    </a:ext>
                  </a:extLst>
                </p:cNvPr>
                <p:cNvSpPr>
                  <a:spLocks noChangeArrowheads="1"/>
                </p:cNvSpPr>
                <p:nvPr/>
              </p:nvSpPr>
              <p:spPr bwMode="auto">
                <a:xfrm>
                  <a:off x="4488" y="1722"/>
                  <a:ext cx="56" cy="56"/>
                </a:xfrm>
                <a:prstGeom prst="rect">
                  <a:avLst/>
                </a:prstGeom>
                <a:solidFill>
                  <a:schemeClr val="tx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71702" name="Rectangle 7">
                  <a:extLst>
                    <a:ext uri="{FF2B5EF4-FFF2-40B4-BE49-F238E27FC236}">
                      <a16:creationId xmlns:a16="http://schemas.microsoft.com/office/drawing/2014/main" id="{9415F12E-E1DF-43FB-9075-2D7D652908BF}"/>
                    </a:ext>
                  </a:extLst>
                </p:cNvPr>
                <p:cNvSpPr>
                  <a:spLocks noChangeArrowheads="1"/>
                </p:cNvSpPr>
                <p:nvPr/>
              </p:nvSpPr>
              <p:spPr bwMode="auto">
                <a:xfrm>
                  <a:off x="4188" y="2028"/>
                  <a:ext cx="56" cy="56"/>
                </a:xfrm>
                <a:prstGeom prst="rect">
                  <a:avLst/>
                </a:prstGeom>
                <a:solidFill>
                  <a:schemeClr val="tx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71703" name="Rectangle 8">
                  <a:extLst>
                    <a:ext uri="{FF2B5EF4-FFF2-40B4-BE49-F238E27FC236}">
                      <a16:creationId xmlns:a16="http://schemas.microsoft.com/office/drawing/2014/main" id="{CA1B14CC-838F-492F-9555-CAB0D8995F5B}"/>
                    </a:ext>
                  </a:extLst>
                </p:cNvPr>
                <p:cNvSpPr>
                  <a:spLocks noChangeArrowheads="1"/>
                </p:cNvSpPr>
                <p:nvPr/>
              </p:nvSpPr>
              <p:spPr bwMode="auto">
                <a:xfrm>
                  <a:off x="4782" y="2034"/>
                  <a:ext cx="56" cy="56"/>
                </a:xfrm>
                <a:prstGeom prst="rect">
                  <a:avLst/>
                </a:prstGeom>
                <a:solidFill>
                  <a:schemeClr val="tx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71704" name="Rectangle 9">
                  <a:extLst>
                    <a:ext uri="{FF2B5EF4-FFF2-40B4-BE49-F238E27FC236}">
                      <a16:creationId xmlns:a16="http://schemas.microsoft.com/office/drawing/2014/main" id="{EAAE6F55-C4AE-41DD-86FF-56CDE66152E5}"/>
                    </a:ext>
                  </a:extLst>
                </p:cNvPr>
                <p:cNvSpPr>
                  <a:spLocks noChangeArrowheads="1"/>
                </p:cNvSpPr>
                <p:nvPr/>
              </p:nvSpPr>
              <p:spPr bwMode="auto">
                <a:xfrm>
                  <a:off x="4272" y="2232"/>
                  <a:ext cx="56" cy="56"/>
                </a:xfrm>
                <a:prstGeom prst="rect">
                  <a:avLst/>
                </a:prstGeom>
                <a:solidFill>
                  <a:schemeClr val="tx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sp>
            <p:nvSpPr>
              <p:cNvPr id="113674" name="Rectangle 10">
                <a:extLst>
                  <a:ext uri="{FF2B5EF4-FFF2-40B4-BE49-F238E27FC236}">
                    <a16:creationId xmlns:a16="http://schemas.microsoft.com/office/drawing/2014/main" id="{7037E28E-281B-4C90-906D-5FED1E4E33E8}"/>
                  </a:ext>
                </a:extLst>
              </p:cNvPr>
              <p:cNvSpPr>
                <a:spLocks noChangeArrowheads="1"/>
              </p:cNvSpPr>
              <p:nvPr/>
            </p:nvSpPr>
            <p:spPr bwMode="auto">
              <a:xfrm>
                <a:off x="6762750" y="3010832"/>
                <a:ext cx="88900" cy="88900"/>
              </a:xfrm>
              <a:prstGeom prst="rect">
                <a:avLst/>
              </a:prstGeom>
              <a:solidFill>
                <a:srgbClr val="FF66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nvGrpSpPr>
              <p:cNvPr id="113675" name="Group 11">
                <a:extLst>
                  <a:ext uri="{FF2B5EF4-FFF2-40B4-BE49-F238E27FC236}">
                    <a16:creationId xmlns:a16="http://schemas.microsoft.com/office/drawing/2014/main" id="{4583E4ED-60DE-4F19-8940-33AD0C2681C0}"/>
                  </a:ext>
                </a:extLst>
              </p:cNvPr>
              <p:cNvGrpSpPr>
                <a:grpSpLocks/>
              </p:cNvGrpSpPr>
              <p:nvPr/>
            </p:nvGrpSpPr>
            <p:grpSpPr bwMode="auto">
              <a:xfrm>
                <a:off x="6419850" y="2639357"/>
                <a:ext cx="819150" cy="742950"/>
                <a:chOff x="4254" y="1764"/>
                <a:chExt cx="516" cy="468"/>
              </a:xfrm>
            </p:grpSpPr>
            <p:sp>
              <p:nvSpPr>
                <p:cNvPr id="71697" name="Line 12">
                  <a:extLst>
                    <a:ext uri="{FF2B5EF4-FFF2-40B4-BE49-F238E27FC236}">
                      <a16:creationId xmlns:a16="http://schemas.microsoft.com/office/drawing/2014/main" id="{159C620F-0A87-419C-8123-862C3FF9A85D}"/>
                    </a:ext>
                  </a:extLst>
                </p:cNvPr>
                <p:cNvSpPr>
                  <a:spLocks noChangeShapeType="1"/>
                </p:cNvSpPr>
                <p:nvPr/>
              </p:nvSpPr>
              <p:spPr bwMode="auto">
                <a:xfrm flipV="1">
                  <a:off x="4500" y="1764"/>
                  <a:ext cx="18" cy="2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71698" name="Line 13">
                  <a:extLst>
                    <a:ext uri="{FF2B5EF4-FFF2-40B4-BE49-F238E27FC236}">
                      <a16:creationId xmlns:a16="http://schemas.microsoft.com/office/drawing/2014/main" id="{FCB640C1-E6BE-4FDC-913D-D814B40C4F0C}"/>
                    </a:ext>
                  </a:extLst>
                </p:cNvPr>
                <p:cNvSpPr>
                  <a:spLocks noChangeShapeType="1"/>
                </p:cNvSpPr>
                <p:nvPr/>
              </p:nvSpPr>
              <p:spPr bwMode="auto">
                <a:xfrm flipH="1">
                  <a:off x="4332" y="2052"/>
                  <a:ext cx="150" cy="1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71699" name="Line 14">
                  <a:extLst>
                    <a:ext uri="{FF2B5EF4-FFF2-40B4-BE49-F238E27FC236}">
                      <a16:creationId xmlns:a16="http://schemas.microsoft.com/office/drawing/2014/main" id="{16614AD8-4707-4BF7-A067-DB910018B978}"/>
                    </a:ext>
                  </a:extLst>
                </p:cNvPr>
                <p:cNvSpPr>
                  <a:spLocks noChangeShapeType="1"/>
                </p:cNvSpPr>
                <p:nvPr/>
              </p:nvSpPr>
              <p:spPr bwMode="auto">
                <a:xfrm flipH="1">
                  <a:off x="4254" y="2022"/>
                  <a:ext cx="204" cy="2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71700" name="Line 15">
                  <a:extLst>
                    <a:ext uri="{FF2B5EF4-FFF2-40B4-BE49-F238E27FC236}">
                      <a16:creationId xmlns:a16="http://schemas.microsoft.com/office/drawing/2014/main" id="{8D86E542-F475-44BC-9A7D-9B29B481F255}"/>
                    </a:ext>
                  </a:extLst>
                </p:cNvPr>
                <p:cNvSpPr>
                  <a:spLocks noChangeShapeType="1"/>
                </p:cNvSpPr>
                <p:nvPr/>
              </p:nvSpPr>
              <p:spPr bwMode="auto">
                <a:xfrm>
                  <a:off x="4530" y="2028"/>
                  <a:ext cx="240" cy="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grpSp>
          <p:sp>
            <p:nvSpPr>
              <p:cNvPr id="71689" name="Text Box 22">
                <a:extLst>
                  <a:ext uri="{FF2B5EF4-FFF2-40B4-BE49-F238E27FC236}">
                    <a16:creationId xmlns:a16="http://schemas.microsoft.com/office/drawing/2014/main" id="{2BD2E202-FC17-4C4F-9CA3-043989ADF3D0}"/>
                  </a:ext>
                </a:extLst>
              </p:cNvPr>
              <p:cNvSpPr txBox="1">
                <a:spLocks noChangeArrowheads="1"/>
              </p:cNvSpPr>
              <p:nvPr/>
            </p:nvSpPr>
            <p:spPr bwMode="auto">
              <a:xfrm>
                <a:off x="6726238" y="2255182"/>
                <a:ext cx="404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d1</a:t>
                </a:r>
              </a:p>
            </p:txBody>
          </p:sp>
          <p:sp>
            <p:nvSpPr>
              <p:cNvPr id="71690" name="Text Box 23">
                <a:extLst>
                  <a:ext uri="{FF2B5EF4-FFF2-40B4-BE49-F238E27FC236}">
                    <a16:creationId xmlns:a16="http://schemas.microsoft.com/office/drawing/2014/main" id="{3D1C2978-DF89-408C-93DA-A884B44277F1}"/>
                  </a:ext>
                </a:extLst>
              </p:cNvPr>
              <p:cNvSpPr txBox="1">
                <a:spLocks noChangeArrowheads="1"/>
              </p:cNvSpPr>
              <p:nvPr/>
            </p:nvSpPr>
            <p:spPr bwMode="auto">
              <a:xfrm>
                <a:off x="7278688" y="2953682"/>
                <a:ext cx="404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d2</a:t>
                </a:r>
              </a:p>
            </p:txBody>
          </p:sp>
          <p:sp>
            <p:nvSpPr>
              <p:cNvPr id="71691" name="Text Box 24">
                <a:extLst>
                  <a:ext uri="{FF2B5EF4-FFF2-40B4-BE49-F238E27FC236}">
                    <a16:creationId xmlns:a16="http://schemas.microsoft.com/office/drawing/2014/main" id="{8CBCC6A6-22D2-4814-A0EA-FFB48F3ED339}"/>
                  </a:ext>
                </a:extLst>
              </p:cNvPr>
              <p:cNvSpPr txBox="1">
                <a:spLocks noChangeArrowheads="1"/>
              </p:cNvSpPr>
              <p:nvPr/>
            </p:nvSpPr>
            <p:spPr bwMode="auto">
              <a:xfrm>
                <a:off x="6448425" y="3348970"/>
                <a:ext cx="404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d4</a:t>
                </a:r>
              </a:p>
            </p:txBody>
          </p:sp>
          <p:sp>
            <p:nvSpPr>
              <p:cNvPr id="71692" name="Text Box 25">
                <a:extLst>
                  <a:ext uri="{FF2B5EF4-FFF2-40B4-BE49-F238E27FC236}">
                    <a16:creationId xmlns:a16="http://schemas.microsoft.com/office/drawing/2014/main" id="{4806BF76-3A40-4048-A1A4-69BD97230863}"/>
                  </a:ext>
                </a:extLst>
              </p:cNvPr>
              <p:cNvSpPr txBox="1">
                <a:spLocks noChangeArrowheads="1"/>
              </p:cNvSpPr>
              <p:nvPr/>
            </p:nvSpPr>
            <p:spPr bwMode="auto">
              <a:xfrm>
                <a:off x="5919788" y="2937807"/>
                <a:ext cx="404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d3</a:t>
                </a:r>
              </a:p>
            </p:txBody>
          </p:sp>
        </p:grpSp>
      </p:grpSp>
      <mc:AlternateContent xmlns:mc="http://schemas.openxmlformats.org/markup-compatibility/2006" xmlns:a14="http://schemas.microsoft.com/office/drawing/2010/main">
        <mc:Choice Requires="a14">
          <p:sp>
            <p:nvSpPr>
              <p:cNvPr id="71693" name="Rectangle 26">
                <a:extLst>
                  <a:ext uri="{FF2B5EF4-FFF2-40B4-BE49-F238E27FC236}">
                    <a16:creationId xmlns:a16="http://schemas.microsoft.com/office/drawing/2014/main" id="{177D69C7-AD13-4EA2-8EA5-3923ECAE74D3}"/>
                  </a:ext>
                </a:extLst>
              </p:cNvPr>
              <p:cNvSpPr>
                <a:spLocks noChangeArrowheads="1"/>
              </p:cNvSpPr>
              <p:nvPr/>
            </p:nvSpPr>
            <p:spPr bwMode="auto">
              <a:xfrm>
                <a:off x="409575" y="3906816"/>
                <a:ext cx="8639175" cy="181165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r>
                  <a:rPr lang="en-US" altLang="zh-TW" sz="1800" dirty="0"/>
                  <a:t>The centroid of the </a:t>
                </a:r>
                <a:r>
                  <a:rPr lang="en-US" altLang="zh-TW" sz="1800" i="1" dirty="0"/>
                  <a:t>m</a:t>
                </a:r>
                <a:r>
                  <a:rPr lang="en-US" altLang="zh-TW" sz="1800" dirty="0"/>
                  <a:t> document vectors is a </a:t>
                </a:r>
                <a:r>
                  <a:rPr lang="en-US" altLang="zh-TW" sz="1800" dirty="0">
                    <a:latin typeface="Arial" panose="020B0604020202020204" pitchFamily="34" charset="0"/>
                  </a:rPr>
                  <a:t>“</a:t>
                </a:r>
                <a:r>
                  <a:rPr lang="en-US" altLang="zh-TW" sz="1800" dirty="0"/>
                  <a:t>virtual</a:t>
                </a:r>
                <a:r>
                  <a:rPr lang="en-US" altLang="zh-TW" sz="1800" dirty="0">
                    <a:latin typeface="Arial" panose="020B0604020202020204" pitchFamily="34" charset="0"/>
                  </a:rPr>
                  <a:t>”</a:t>
                </a:r>
                <a:r>
                  <a:rPr lang="en-US" altLang="zh-TW" sz="1800" dirty="0"/>
                  <a:t> document vector C:</a:t>
                </a:r>
              </a:p>
              <a:p>
                <a:pPr lvl="1">
                  <a:buFontTx/>
                  <a:buNone/>
                </a:pPr>
                <a:r>
                  <a:rPr lang="en-US" altLang="zh-TW" sz="500" dirty="0"/>
                  <a:t>      </a:t>
                </a:r>
              </a:p>
              <a:p>
                <a:pPr lvl="1">
                  <a:buFontTx/>
                  <a:buNone/>
                </a:pPr>
                <a:r>
                  <a:rPr lang="en-US" altLang="zh-TW" sz="1600" dirty="0"/>
                  <a:t>     </a:t>
                </a:r>
                <a:r>
                  <a:rPr lang="en-US" altLang="zh-TW" sz="1600" i="1" dirty="0"/>
                  <a:t> </a:t>
                </a:r>
                <a:r>
                  <a:rPr lang="en-US" altLang="zh-TW" dirty="0"/>
                  <a:t>C = (c</a:t>
                </a:r>
                <a:r>
                  <a:rPr lang="en-US" altLang="zh-TW" baseline="-25000" dirty="0"/>
                  <a:t>1</a:t>
                </a:r>
                <a:r>
                  <a:rPr lang="en-US" altLang="zh-TW" dirty="0"/>
                  <a:t>, c</a:t>
                </a:r>
                <a:r>
                  <a:rPr lang="en-US" altLang="zh-TW" baseline="-25000" dirty="0"/>
                  <a:t>2</a:t>
                </a:r>
                <a:r>
                  <a:rPr lang="en-US" altLang="zh-TW" dirty="0"/>
                  <a:t>, </a:t>
                </a:r>
                <a:r>
                  <a:rPr lang="en-US" altLang="zh-TW" dirty="0">
                    <a:latin typeface="Arial" panose="020B0604020202020204" pitchFamily="34" charset="0"/>
                  </a:rPr>
                  <a:t>…</a:t>
                </a:r>
                <a:r>
                  <a:rPr lang="en-US" altLang="zh-TW" dirty="0"/>
                  <a:t>, c</a:t>
                </a:r>
                <a:r>
                  <a:rPr lang="en-US" altLang="zh-TW" baseline="-25000" dirty="0"/>
                  <a:t>k </a:t>
                </a:r>
                <a:r>
                  <a:rPr lang="en-US" altLang="zh-TW" dirty="0">
                    <a:latin typeface="Arial" panose="020B0604020202020204" pitchFamily="34" charset="0"/>
                  </a:rPr>
                  <a:t>…</a:t>
                </a:r>
                <a:r>
                  <a:rPr lang="en-US" altLang="zh-TW" dirty="0"/>
                  <a:t>, </a:t>
                </a:r>
                <a:r>
                  <a:rPr lang="en-US" altLang="zh-TW" dirty="0" err="1"/>
                  <a:t>c</a:t>
                </a:r>
                <a:r>
                  <a:rPr lang="en-US" altLang="zh-TW" baseline="-25000" dirty="0" err="1"/>
                  <a:t>t</a:t>
                </a:r>
                <a:r>
                  <a:rPr lang="en-US" altLang="zh-TW" dirty="0"/>
                  <a:t>)</a:t>
                </a:r>
                <a:r>
                  <a:rPr lang="en-US" altLang="zh-TW" sz="1600" dirty="0"/>
                  <a:t>  where </a:t>
                </a:r>
                <a14:m>
                  <m:oMath xmlns:m="http://schemas.openxmlformats.org/officeDocument/2006/math">
                    <m:sSub>
                      <m:sSubPr>
                        <m:ctrlPr>
                          <a:rPr lang="en-US" altLang="zh-HK" sz="1600" b="0" i="1" smtClean="0">
                            <a:latin typeface="Cambria Math" panose="02040503050406030204" pitchFamily="18" charset="0"/>
                          </a:rPr>
                        </m:ctrlPr>
                      </m:sSubPr>
                      <m:e>
                        <m:r>
                          <a:rPr lang="en-US" altLang="zh-HK" sz="1600" b="0" i="1" smtClean="0">
                            <a:latin typeface="Cambria Math" panose="02040503050406030204" pitchFamily="18" charset="0"/>
                          </a:rPr>
                          <m:t> </m:t>
                        </m:r>
                        <m:r>
                          <a:rPr lang="en-US" altLang="zh-HK" sz="1600" b="0" i="1" smtClean="0">
                            <a:latin typeface="Cambria Math" panose="02040503050406030204" pitchFamily="18" charset="0"/>
                          </a:rPr>
                          <m:t>𝑐</m:t>
                        </m:r>
                      </m:e>
                      <m:sub>
                        <m:r>
                          <a:rPr lang="en-US" altLang="zh-HK" sz="1600" b="0" i="1" smtClean="0">
                            <a:latin typeface="Cambria Math" panose="02040503050406030204" pitchFamily="18" charset="0"/>
                          </a:rPr>
                          <m:t>𝑘</m:t>
                        </m:r>
                      </m:sub>
                    </m:sSub>
                    <m:r>
                      <a:rPr lang="en-US" altLang="zh-HK" sz="1600" b="0" i="1" smtClean="0">
                        <a:latin typeface="Cambria Math" panose="02040503050406030204" pitchFamily="18" charset="0"/>
                      </a:rPr>
                      <m:t>= </m:t>
                    </m:r>
                    <m:f>
                      <m:fPr>
                        <m:ctrlPr>
                          <a:rPr lang="en-US" altLang="zh-HK" sz="1600" b="0" i="1" smtClean="0">
                            <a:latin typeface="Cambria Math" panose="02040503050406030204" pitchFamily="18" charset="0"/>
                          </a:rPr>
                        </m:ctrlPr>
                      </m:fPr>
                      <m:num>
                        <m:nary>
                          <m:naryPr>
                            <m:chr m:val="∑"/>
                            <m:ctrlPr>
                              <a:rPr lang="en-US" altLang="zh-HK" sz="1600" b="0" i="1" smtClean="0">
                                <a:latin typeface="Cambria Math" panose="02040503050406030204" pitchFamily="18" charset="0"/>
                              </a:rPr>
                            </m:ctrlPr>
                          </m:naryPr>
                          <m:sub>
                            <m:r>
                              <a:rPr lang="en-US" altLang="zh-HK" sz="1600" b="0" i="1" smtClean="0">
                                <a:latin typeface="Cambria Math" panose="02040503050406030204" pitchFamily="18" charset="0"/>
                              </a:rPr>
                              <m:t>𝑖</m:t>
                            </m:r>
                            <m:r>
                              <a:rPr lang="en-US" altLang="zh-HK" sz="1600" b="0" i="1" smtClean="0">
                                <a:latin typeface="Cambria Math" panose="02040503050406030204" pitchFamily="18" charset="0"/>
                              </a:rPr>
                              <m:t>=1</m:t>
                            </m:r>
                          </m:sub>
                          <m:sup>
                            <m:r>
                              <a:rPr lang="en-US" altLang="zh-HK" sz="1600" b="0" i="1" smtClean="0">
                                <a:latin typeface="Cambria Math" panose="02040503050406030204" pitchFamily="18" charset="0"/>
                              </a:rPr>
                              <m:t>𝑚</m:t>
                            </m:r>
                          </m:sup>
                          <m:e>
                            <m:sSub>
                              <m:sSubPr>
                                <m:ctrlPr>
                                  <a:rPr lang="en-US" altLang="zh-HK" sz="1600" b="0" i="1" smtClean="0">
                                    <a:latin typeface="Cambria Math" panose="02040503050406030204" pitchFamily="18" charset="0"/>
                                  </a:rPr>
                                </m:ctrlPr>
                              </m:sSubPr>
                              <m:e>
                                <m:r>
                                  <a:rPr lang="en-US" altLang="zh-HK" sz="1600" b="0" i="1" smtClean="0">
                                    <a:latin typeface="Cambria Math" panose="02040503050406030204" pitchFamily="18" charset="0"/>
                                  </a:rPr>
                                  <m:t>𝑇</m:t>
                                </m:r>
                              </m:e>
                              <m:sub>
                                <m:r>
                                  <a:rPr lang="en-US" altLang="zh-HK" sz="1600" b="0" i="1" smtClean="0">
                                    <a:latin typeface="Cambria Math" panose="02040503050406030204" pitchFamily="18" charset="0"/>
                                  </a:rPr>
                                  <m:t>𝑖</m:t>
                                </m:r>
                                <m:r>
                                  <a:rPr lang="en-US" altLang="zh-HK" sz="1600" b="0" i="1" smtClean="0">
                                    <a:latin typeface="Cambria Math" panose="02040503050406030204" pitchFamily="18" charset="0"/>
                                  </a:rPr>
                                  <m:t>,</m:t>
                                </m:r>
                                <m:r>
                                  <a:rPr lang="en-US" altLang="zh-HK" sz="1600" b="0" i="1" smtClean="0">
                                    <a:latin typeface="Cambria Math" panose="02040503050406030204" pitchFamily="18" charset="0"/>
                                  </a:rPr>
                                  <m:t>𝑘</m:t>
                                </m:r>
                              </m:sub>
                            </m:sSub>
                          </m:e>
                        </m:nary>
                      </m:num>
                      <m:den>
                        <m:r>
                          <a:rPr lang="en-US" altLang="zh-HK" sz="1600" b="0" i="1" smtClean="0">
                            <a:latin typeface="Cambria Math" panose="02040503050406030204" pitchFamily="18" charset="0"/>
                          </a:rPr>
                          <m:t>𝑚</m:t>
                        </m:r>
                      </m:den>
                    </m:f>
                  </m:oMath>
                </a14:m>
                <a:endParaRPr lang="en-US" altLang="zh-HK" sz="1600" dirty="0"/>
              </a:p>
              <a:p>
                <a:pPr lvl="1"/>
                <a:r>
                  <a:rPr lang="en-US" altLang="zh-TW" dirty="0"/>
                  <a:t>Centroid is a convenient and compact representation of a set of documents</a:t>
                </a:r>
              </a:p>
              <a:p>
                <a:pPr lvl="1"/>
                <a:r>
                  <a:rPr lang="en-US" altLang="zh-TW" dirty="0"/>
                  <a:t>The closeness of a document set can be measured by the distances of the documents to their centroid</a:t>
                </a:r>
              </a:p>
            </p:txBody>
          </p:sp>
        </mc:Choice>
        <mc:Fallback xmlns="">
          <p:sp>
            <p:nvSpPr>
              <p:cNvPr id="71693" name="Rectangle 26">
                <a:extLst>
                  <a:ext uri="{FF2B5EF4-FFF2-40B4-BE49-F238E27FC236}">
                    <a16:creationId xmlns:a16="http://schemas.microsoft.com/office/drawing/2014/main" id="{177D69C7-AD13-4EA2-8EA5-3923ECAE74D3}"/>
                  </a:ext>
                </a:extLst>
              </p:cNvPr>
              <p:cNvSpPr>
                <a:spLocks noRot="1" noChangeAspect="1" noMove="1" noResize="1" noEditPoints="1" noAdjustHandles="1" noChangeArrowheads="1" noChangeShapeType="1" noTextEdit="1"/>
              </p:cNvSpPr>
              <p:nvPr/>
            </p:nvSpPr>
            <p:spPr bwMode="auto">
              <a:xfrm>
                <a:off x="409575" y="3906816"/>
                <a:ext cx="8639175" cy="1811655"/>
              </a:xfrm>
              <a:prstGeom prst="rect">
                <a:avLst/>
              </a:prstGeom>
              <a:blipFill>
                <a:blip r:embed="rId3"/>
                <a:stretch>
                  <a:fillRect l="-565" t="-2020" b="-808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217280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nodeType="afterEffect">
                                  <p:stCondLst>
                                    <p:cond delay="0"/>
                                  </p:stCondLst>
                                  <p:childTnLst>
                                    <p:set>
                                      <p:cBhvr>
                                        <p:cTn id="6" dur="1" fill="hold">
                                          <p:stCondLst>
                                            <p:cond delay="0"/>
                                          </p:stCondLst>
                                        </p:cTn>
                                        <p:tgtEl>
                                          <p:spTgt spid="113680"/>
                                        </p:tgtEl>
                                        <p:attrNameLst>
                                          <p:attrName>style.visibility</p:attrName>
                                        </p:attrNameLst>
                                      </p:cBhvr>
                                      <p:to>
                                        <p:strVal val="visible"/>
                                      </p:to>
                                    </p:set>
                                    <p:animEffect transition="in" filter="checkerboard(across)">
                                      <p:cBhvr>
                                        <p:cTn id="7" dur="500"/>
                                        <p:tgtEl>
                                          <p:spTgt spid="113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a:extLst>
              <a:ext uri="{FF2B5EF4-FFF2-40B4-BE49-F238E27FC236}">
                <a16:creationId xmlns:a16="http://schemas.microsoft.com/office/drawing/2014/main" id="{B48228AF-85AC-499D-8307-1FE9E883598D}"/>
              </a:ext>
            </a:extLst>
          </p:cNvPr>
          <p:cNvSpPr txBox="1">
            <a:spLocks noGrp="1"/>
          </p:cNvSpPr>
          <p:nvPr/>
        </p:nvSpPr>
        <p:spPr bwMode="auto">
          <a:xfrm>
            <a:off x="457200" y="6248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000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BD4358C7-25B3-4C66-961E-A9F3EAA34523}" type="slidenum">
              <a:rPr lang="en-US" altLang="zh-TW" sz="1400" b="1">
                <a:solidFill>
                  <a:schemeClr val="accent2"/>
                </a:solidFill>
                <a:latin typeface="Times New Roman" panose="02020603050405020304" pitchFamily="18" charset="0"/>
              </a:rPr>
              <a:pPr algn="ctr" eaLnBrk="1" hangingPunct="1">
                <a:spcBef>
                  <a:spcPct val="0"/>
                </a:spcBef>
                <a:buFontTx/>
                <a:buNone/>
              </a:pPr>
              <a:t>38</a:t>
            </a:fld>
            <a:endParaRPr lang="en-US" altLang="zh-TW" sz="1400">
              <a:latin typeface="Times New Roman" panose="02020603050405020304" pitchFamily="18" charset="0"/>
            </a:endParaRPr>
          </a:p>
        </p:txBody>
      </p:sp>
      <p:sp>
        <p:nvSpPr>
          <p:cNvPr id="73731" name="Rectangle 2">
            <a:extLst>
              <a:ext uri="{FF2B5EF4-FFF2-40B4-BE49-F238E27FC236}">
                <a16:creationId xmlns:a16="http://schemas.microsoft.com/office/drawing/2014/main" id="{319F844C-4E80-4204-9274-B59CB3FF432B}"/>
              </a:ext>
            </a:extLst>
          </p:cNvPr>
          <p:cNvSpPr>
            <a:spLocks noGrp="1" noChangeArrowheads="1"/>
          </p:cNvSpPr>
          <p:nvPr>
            <p:ph type="title" idx="4294967295"/>
          </p:nvPr>
        </p:nvSpPr>
        <p:spPr/>
        <p:txBody>
          <a:bodyPr/>
          <a:lstStyle/>
          <a:p>
            <a:pPr eaLnBrk="1" hangingPunct="1"/>
            <a:r>
              <a:rPr lang="en-US" altLang="zh-TW"/>
              <a:t>Geometric Interpretation of Similarity Measures</a:t>
            </a:r>
            <a:endParaRPr lang="zh-TW" altLang="en-US"/>
          </a:p>
        </p:txBody>
      </p:sp>
      <p:sp>
        <p:nvSpPr>
          <p:cNvPr id="73732" name="Rectangle 3">
            <a:extLst>
              <a:ext uri="{FF2B5EF4-FFF2-40B4-BE49-F238E27FC236}">
                <a16:creationId xmlns:a16="http://schemas.microsoft.com/office/drawing/2014/main" id="{9A1D93FA-14D5-4B7B-A748-96C88F88B700}"/>
              </a:ext>
            </a:extLst>
          </p:cNvPr>
          <p:cNvSpPr>
            <a:spLocks noGrp="1" noChangeArrowheads="1"/>
          </p:cNvSpPr>
          <p:nvPr>
            <p:ph type="body" idx="4294967295"/>
          </p:nvPr>
        </p:nvSpPr>
        <p:spPr>
          <a:xfrm>
            <a:off x="409575" y="1619250"/>
            <a:ext cx="8353425" cy="3619500"/>
          </a:xfrm>
          <a:noFill/>
        </p:spPr>
        <p:txBody>
          <a:bodyPr lIns="92075" tIns="46038" rIns="92075" bIns="46038"/>
          <a:lstStyle/>
          <a:p>
            <a:pPr eaLnBrk="1" hangingPunct="1"/>
            <a:r>
              <a:rPr lang="en-US" altLang="zh-TW"/>
              <a:t>Cosine similarity: we all know by now that it is the angle between two vectors (query and document vectors)</a:t>
            </a:r>
          </a:p>
          <a:p>
            <a:pPr eaLnBrk="1" hangingPunct="1"/>
            <a:r>
              <a:rPr lang="en-US" altLang="zh-TW"/>
              <a:t>Inner product:</a:t>
            </a:r>
          </a:p>
          <a:p>
            <a:pPr eaLnBrk="1" hangingPunct="1"/>
            <a:r>
              <a:rPr lang="en-US" altLang="zh-TW"/>
              <a:t>What about Euclidian distance?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0D3654D1-959F-4B08-9EDF-66C893205DD8}"/>
              </a:ext>
            </a:extLst>
          </p:cNvPr>
          <p:cNvSpPr txBox="1">
            <a:spLocks noGrp="1"/>
          </p:cNvSpPr>
          <p:nvPr/>
        </p:nvSpPr>
        <p:spPr bwMode="auto">
          <a:xfrm>
            <a:off x="457200" y="6248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000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08B975CB-815E-4C21-9A2F-47D335F545DB}" type="slidenum">
              <a:rPr lang="en-US" altLang="zh-TW" sz="1400" b="1">
                <a:solidFill>
                  <a:schemeClr val="accent2"/>
                </a:solidFill>
                <a:latin typeface="Times New Roman" panose="02020603050405020304" pitchFamily="18" charset="0"/>
              </a:rPr>
              <a:pPr algn="ctr" eaLnBrk="1" hangingPunct="1">
                <a:spcBef>
                  <a:spcPct val="0"/>
                </a:spcBef>
                <a:buFontTx/>
                <a:buNone/>
              </a:pPr>
              <a:t>39</a:t>
            </a:fld>
            <a:endParaRPr lang="en-US" altLang="zh-TW" sz="1400">
              <a:latin typeface="Times New Roman" panose="02020603050405020304" pitchFamily="18" charset="0"/>
            </a:endParaRPr>
          </a:p>
        </p:txBody>
      </p:sp>
      <p:sp>
        <p:nvSpPr>
          <p:cNvPr id="75779" name="Rectangle 2">
            <a:extLst>
              <a:ext uri="{FF2B5EF4-FFF2-40B4-BE49-F238E27FC236}">
                <a16:creationId xmlns:a16="http://schemas.microsoft.com/office/drawing/2014/main" id="{3D58C15B-C24D-41C1-B9A6-CB20FD32E379}"/>
              </a:ext>
            </a:extLst>
          </p:cNvPr>
          <p:cNvSpPr>
            <a:spLocks noGrp="1" noChangeArrowheads="1"/>
          </p:cNvSpPr>
          <p:nvPr>
            <p:ph type="title" idx="4294967295"/>
          </p:nvPr>
        </p:nvSpPr>
        <p:spPr/>
        <p:txBody>
          <a:bodyPr/>
          <a:lstStyle/>
          <a:p>
            <a:pPr eaLnBrk="1" hangingPunct="1"/>
            <a:r>
              <a:rPr lang="en-US" altLang="zh-TW"/>
              <a:t>Choice of Similarity Measures</a:t>
            </a:r>
            <a:endParaRPr lang="zh-TW" altLang="en-US"/>
          </a:p>
        </p:txBody>
      </p:sp>
      <p:sp>
        <p:nvSpPr>
          <p:cNvPr id="75780" name="Rectangle 3">
            <a:extLst>
              <a:ext uri="{FF2B5EF4-FFF2-40B4-BE49-F238E27FC236}">
                <a16:creationId xmlns:a16="http://schemas.microsoft.com/office/drawing/2014/main" id="{D77E4C21-1BBD-44DC-98BE-A93D92725867}"/>
              </a:ext>
            </a:extLst>
          </p:cNvPr>
          <p:cNvSpPr>
            <a:spLocks noGrp="1" noChangeArrowheads="1"/>
          </p:cNvSpPr>
          <p:nvPr>
            <p:ph type="body" idx="4294967295"/>
          </p:nvPr>
        </p:nvSpPr>
        <p:spPr>
          <a:xfrm>
            <a:off x="219075" y="1371600"/>
            <a:ext cx="8734425" cy="819150"/>
          </a:xfrm>
          <a:noFill/>
        </p:spPr>
        <p:txBody>
          <a:bodyPr lIns="92075" tIns="46038" rIns="92075" bIns="46038"/>
          <a:lstStyle/>
          <a:p>
            <a:pPr eaLnBrk="1" hangingPunct="1"/>
            <a:r>
              <a:rPr lang="en-US" altLang="zh-TW" sz="1800"/>
              <a:t>The vector space model can match queries against documents, or documents against documents, but the interpretations and match criteria are different</a:t>
            </a:r>
          </a:p>
        </p:txBody>
      </p:sp>
      <p:sp>
        <p:nvSpPr>
          <p:cNvPr id="75781" name="Rectangle 4">
            <a:extLst>
              <a:ext uri="{FF2B5EF4-FFF2-40B4-BE49-F238E27FC236}">
                <a16:creationId xmlns:a16="http://schemas.microsoft.com/office/drawing/2014/main" id="{214E3E60-82BF-4264-98C2-60611635792B}"/>
              </a:ext>
            </a:extLst>
          </p:cNvPr>
          <p:cNvSpPr>
            <a:spLocks noChangeArrowheads="1"/>
          </p:cNvSpPr>
          <p:nvPr/>
        </p:nvSpPr>
        <p:spPr bwMode="auto">
          <a:xfrm>
            <a:off x="276225" y="2876550"/>
            <a:ext cx="3771900" cy="8477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FontTx/>
              <a:buNone/>
            </a:pPr>
            <a:r>
              <a:rPr lang="en-US" altLang="zh-TW" sz="1600"/>
              <a:t>D  =   1,    1,    1,   0,    1,   1,    0</a:t>
            </a:r>
          </a:p>
          <a:p>
            <a:pPr eaLnBrk="1" hangingPunct="1">
              <a:spcBef>
                <a:spcPct val="50000"/>
              </a:spcBef>
              <a:buFontTx/>
              <a:buNone/>
            </a:pPr>
            <a:r>
              <a:rPr lang="en-US" altLang="zh-TW" sz="1600"/>
              <a:t>Q  =   1,    0 ,   1,   0,    0,   1,    1</a:t>
            </a:r>
          </a:p>
        </p:txBody>
      </p:sp>
      <p:grpSp>
        <p:nvGrpSpPr>
          <p:cNvPr id="75782" name="Group 5">
            <a:extLst>
              <a:ext uri="{FF2B5EF4-FFF2-40B4-BE49-F238E27FC236}">
                <a16:creationId xmlns:a16="http://schemas.microsoft.com/office/drawing/2014/main" id="{8C37B304-DA7B-4950-B8BD-2B9D5418C274}"/>
              </a:ext>
            </a:extLst>
          </p:cNvPr>
          <p:cNvGrpSpPr>
            <a:grpSpLocks/>
          </p:cNvGrpSpPr>
          <p:nvPr/>
        </p:nvGrpSpPr>
        <p:grpSpPr bwMode="auto">
          <a:xfrm>
            <a:off x="819150" y="2286000"/>
            <a:ext cx="3830638" cy="396875"/>
            <a:chOff x="2298" y="1638"/>
            <a:chExt cx="2179" cy="250"/>
          </a:xfrm>
        </p:grpSpPr>
        <p:sp>
          <p:nvSpPr>
            <p:cNvPr id="75787" name="Text Box 6">
              <a:extLst>
                <a:ext uri="{FF2B5EF4-FFF2-40B4-BE49-F238E27FC236}">
                  <a16:creationId xmlns:a16="http://schemas.microsoft.com/office/drawing/2014/main" id="{57E5E36D-F6E3-482B-83FF-870DB5242166}"/>
                </a:ext>
              </a:extLst>
            </p:cNvPr>
            <p:cNvSpPr txBox="1">
              <a:spLocks noChangeArrowheads="1"/>
            </p:cNvSpPr>
            <p:nvPr/>
          </p:nvSpPr>
          <p:spPr bwMode="auto">
            <a:xfrm rot="-2400000">
              <a:off x="2298" y="1699"/>
              <a:ext cx="624"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retrieval</a:t>
              </a:r>
            </a:p>
          </p:txBody>
        </p:sp>
        <p:sp>
          <p:nvSpPr>
            <p:cNvPr id="75788" name="Text Box 7">
              <a:extLst>
                <a:ext uri="{FF2B5EF4-FFF2-40B4-BE49-F238E27FC236}">
                  <a16:creationId xmlns:a16="http://schemas.microsoft.com/office/drawing/2014/main" id="{FD2FBF5C-C936-46D9-BDAB-D48FF7AA0898}"/>
                </a:ext>
              </a:extLst>
            </p:cNvPr>
            <p:cNvSpPr txBox="1">
              <a:spLocks noChangeArrowheads="1"/>
            </p:cNvSpPr>
            <p:nvPr/>
          </p:nvSpPr>
          <p:spPr bwMode="auto">
            <a:xfrm rot="-2400000">
              <a:off x="2538" y="1699"/>
              <a:ext cx="624"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database</a:t>
              </a:r>
            </a:p>
          </p:txBody>
        </p:sp>
        <p:sp>
          <p:nvSpPr>
            <p:cNvPr id="75789" name="Text Box 8">
              <a:extLst>
                <a:ext uri="{FF2B5EF4-FFF2-40B4-BE49-F238E27FC236}">
                  <a16:creationId xmlns:a16="http://schemas.microsoft.com/office/drawing/2014/main" id="{F175D1FE-CA0F-4A26-A51D-FDA7C95ED702}"/>
                </a:ext>
              </a:extLst>
            </p:cNvPr>
            <p:cNvSpPr txBox="1">
              <a:spLocks noChangeArrowheads="1"/>
            </p:cNvSpPr>
            <p:nvPr/>
          </p:nvSpPr>
          <p:spPr bwMode="auto">
            <a:xfrm rot="-2400000">
              <a:off x="2778" y="1638"/>
              <a:ext cx="81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architecture</a:t>
              </a:r>
            </a:p>
          </p:txBody>
        </p:sp>
        <p:sp>
          <p:nvSpPr>
            <p:cNvPr id="75790" name="Text Box 9">
              <a:extLst>
                <a:ext uri="{FF2B5EF4-FFF2-40B4-BE49-F238E27FC236}">
                  <a16:creationId xmlns:a16="http://schemas.microsoft.com/office/drawing/2014/main" id="{70B0F1B9-E3AB-4168-AC33-9A0B78439283}"/>
                </a:ext>
              </a:extLst>
            </p:cNvPr>
            <p:cNvSpPr txBox="1">
              <a:spLocks noChangeArrowheads="1"/>
            </p:cNvSpPr>
            <p:nvPr/>
          </p:nvSpPr>
          <p:spPr bwMode="auto">
            <a:xfrm rot="-2400000">
              <a:off x="3018" y="1686"/>
              <a:ext cx="687"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computer</a:t>
              </a:r>
            </a:p>
          </p:txBody>
        </p:sp>
        <p:sp>
          <p:nvSpPr>
            <p:cNvPr id="75791" name="Text Box 10">
              <a:extLst>
                <a:ext uri="{FF2B5EF4-FFF2-40B4-BE49-F238E27FC236}">
                  <a16:creationId xmlns:a16="http://schemas.microsoft.com/office/drawing/2014/main" id="{763D4B8F-DB1D-4EFD-AA3C-D291FD5F947C}"/>
                </a:ext>
              </a:extLst>
            </p:cNvPr>
            <p:cNvSpPr txBox="1">
              <a:spLocks noChangeArrowheads="1"/>
            </p:cNvSpPr>
            <p:nvPr/>
          </p:nvSpPr>
          <p:spPr bwMode="auto">
            <a:xfrm rot="-2400000">
              <a:off x="3258" y="1686"/>
              <a:ext cx="624"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text</a:t>
              </a:r>
            </a:p>
          </p:txBody>
        </p:sp>
        <p:sp>
          <p:nvSpPr>
            <p:cNvPr id="75792" name="Text Box 11">
              <a:extLst>
                <a:ext uri="{FF2B5EF4-FFF2-40B4-BE49-F238E27FC236}">
                  <a16:creationId xmlns:a16="http://schemas.microsoft.com/office/drawing/2014/main" id="{18E6F6B2-A02A-46F0-B492-C3A17B73E96D}"/>
                </a:ext>
              </a:extLst>
            </p:cNvPr>
            <p:cNvSpPr txBox="1">
              <a:spLocks noChangeArrowheads="1"/>
            </p:cNvSpPr>
            <p:nvPr/>
          </p:nvSpPr>
          <p:spPr bwMode="auto">
            <a:xfrm rot="-2400000">
              <a:off x="3402" y="1638"/>
              <a:ext cx="859"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management</a:t>
              </a:r>
            </a:p>
          </p:txBody>
        </p:sp>
        <p:sp>
          <p:nvSpPr>
            <p:cNvPr id="75793" name="Text Box 12">
              <a:extLst>
                <a:ext uri="{FF2B5EF4-FFF2-40B4-BE49-F238E27FC236}">
                  <a16:creationId xmlns:a16="http://schemas.microsoft.com/office/drawing/2014/main" id="{FE6D48ED-56EE-426F-B8AC-B3A2BCE9DAB2}"/>
                </a:ext>
              </a:extLst>
            </p:cNvPr>
            <p:cNvSpPr txBox="1">
              <a:spLocks noChangeArrowheads="1"/>
            </p:cNvSpPr>
            <p:nvPr/>
          </p:nvSpPr>
          <p:spPr bwMode="auto">
            <a:xfrm rot="-2400000">
              <a:off x="3690" y="1638"/>
              <a:ext cx="787"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85000"/>
                </a:lnSpc>
                <a:spcBef>
                  <a:spcPct val="50000"/>
                </a:spcBef>
                <a:buFontTx/>
                <a:buNone/>
              </a:pPr>
              <a:r>
                <a:rPr lang="en-US" altLang="zh-TW" sz="1600" b="1">
                  <a:solidFill>
                    <a:schemeClr val="accent2"/>
                  </a:solidFill>
                  <a:latin typeface="Times New Roman" panose="02020603050405020304" pitchFamily="18" charset="0"/>
                  <a:ea typeface="標楷體" panose="03000509000000000000" pitchFamily="65" charset="-120"/>
                </a:rPr>
                <a:t>information</a:t>
              </a:r>
            </a:p>
          </p:txBody>
        </p:sp>
      </p:grpSp>
      <p:sp>
        <p:nvSpPr>
          <p:cNvPr id="75783" name="Rectangle 13">
            <a:extLst>
              <a:ext uri="{FF2B5EF4-FFF2-40B4-BE49-F238E27FC236}">
                <a16:creationId xmlns:a16="http://schemas.microsoft.com/office/drawing/2014/main" id="{D3BAB114-0131-427E-B363-57C74CF411FB}"/>
              </a:ext>
            </a:extLst>
          </p:cNvPr>
          <p:cNvSpPr>
            <a:spLocks noChangeArrowheads="1"/>
          </p:cNvSpPr>
          <p:nvPr/>
        </p:nvSpPr>
        <p:spPr bwMode="auto">
          <a:xfrm>
            <a:off x="3667125" y="2876550"/>
            <a:ext cx="5181600" cy="84772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sz="1600"/>
              <a:t>Q wants “retrieval”, “architecture”, “information” and “management”. </a:t>
            </a:r>
            <a:r>
              <a:rPr lang="en-US" altLang="zh-TW" sz="1600">
                <a:solidFill>
                  <a:srgbClr val="FF0000"/>
                </a:solidFill>
              </a:rPr>
              <a:t>It </a:t>
            </a:r>
            <a:r>
              <a:rPr lang="en-US" altLang="zh-TW" sz="1600" u="sng">
                <a:solidFill>
                  <a:srgbClr val="FF0000"/>
                </a:solidFill>
              </a:rPr>
              <a:t>doesn’t care</a:t>
            </a:r>
            <a:r>
              <a:rPr lang="en-US" altLang="zh-TW" sz="1600">
                <a:solidFill>
                  <a:srgbClr val="FF0000"/>
                </a:solidFill>
              </a:rPr>
              <a:t> about other things.</a:t>
            </a:r>
          </a:p>
          <a:p>
            <a:pPr eaLnBrk="1" hangingPunct="1"/>
            <a:r>
              <a:rPr lang="en-US" altLang="zh-TW" sz="1600"/>
              <a:t>D meets three out of the four “wants”; match well</a:t>
            </a:r>
          </a:p>
        </p:txBody>
      </p:sp>
      <p:grpSp>
        <p:nvGrpSpPr>
          <p:cNvPr id="179214" name="Group 14">
            <a:extLst>
              <a:ext uri="{FF2B5EF4-FFF2-40B4-BE49-F238E27FC236}">
                <a16:creationId xmlns:a16="http://schemas.microsoft.com/office/drawing/2014/main" id="{E7A4E762-84B4-4489-95C8-525A6073CB30}"/>
              </a:ext>
            </a:extLst>
          </p:cNvPr>
          <p:cNvGrpSpPr>
            <a:grpSpLocks/>
          </p:cNvGrpSpPr>
          <p:nvPr/>
        </p:nvGrpSpPr>
        <p:grpSpPr bwMode="auto">
          <a:xfrm>
            <a:off x="200025" y="4086225"/>
            <a:ext cx="8791575" cy="2133600"/>
            <a:chOff x="126" y="2574"/>
            <a:chExt cx="5538" cy="1344"/>
          </a:xfrm>
        </p:grpSpPr>
        <p:sp>
          <p:nvSpPr>
            <p:cNvPr id="75785" name="Rectangle 15">
              <a:extLst>
                <a:ext uri="{FF2B5EF4-FFF2-40B4-BE49-F238E27FC236}">
                  <a16:creationId xmlns:a16="http://schemas.microsoft.com/office/drawing/2014/main" id="{48C74878-D376-40CB-8151-40F8BA7A3D45}"/>
                </a:ext>
              </a:extLst>
            </p:cNvPr>
            <p:cNvSpPr>
              <a:spLocks noChangeArrowheads="1"/>
            </p:cNvSpPr>
            <p:nvPr/>
          </p:nvSpPr>
          <p:spPr bwMode="auto">
            <a:xfrm>
              <a:off x="126" y="2574"/>
              <a:ext cx="2376" cy="534"/>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buFontTx/>
                <a:buNone/>
              </a:pPr>
              <a:r>
                <a:rPr lang="en-US" altLang="zh-TW" sz="1600"/>
                <a:t>D</a:t>
              </a:r>
              <a:r>
                <a:rPr lang="en-US" altLang="zh-TW" sz="1600" baseline="-25000"/>
                <a:t>1</a:t>
              </a:r>
              <a:r>
                <a:rPr lang="en-US" altLang="zh-TW" sz="1600"/>
                <a:t>  =  1,    1,    1,   0,    1,    1,    0</a:t>
              </a:r>
            </a:p>
            <a:p>
              <a:pPr eaLnBrk="1" hangingPunct="1">
                <a:spcBef>
                  <a:spcPct val="50000"/>
                </a:spcBef>
                <a:buFontTx/>
                <a:buNone/>
              </a:pPr>
              <a:r>
                <a:rPr lang="en-US" altLang="zh-TW" sz="1600"/>
                <a:t>D</a:t>
              </a:r>
              <a:r>
                <a:rPr lang="en-US" altLang="zh-TW" sz="1600" baseline="-25000"/>
                <a:t>2</a:t>
              </a:r>
              <a:r>
                <a:rPr lang="en-US" altLang="zh-TW" sz="1600"/>
                <a:t>  =  1,    0 ,   1,   0,    0,    1,    1</a:t>
              </a:r>
            </a:p>
          </p:txBody>
        </p:sp>
        <p:sp>
          <p:nvSpPr>
            <p:cNvPr id="75786" name="Rectangle 16">
              <a:extLst>
                <a:ext uri="{FF2B5EF4-FFF2-40B4-BE49-F238E27FC236}">
                  <a16:creationId xmlns:a16="http://schemas.microsoft.com/office/drawing/2014/main" id="{2CC9B0DB-1957-41D6-811C-5070A3EDCFED}"/>
                </a:ext>
              </a:extLst>
            </p:cNvPr>
            <p:cNvSpPr>
              <a:spLocks noChangeArrowheads="1"/>
            </p:cNvSpPr>
            <p:nvPr/>
          </p:nvSpPr>
          <p:spPr bwMode="auto">
            <a:xfrm>
              <a:off x="2304" y="2580"/>
              <a:ext cx="3360" cy="133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50000"/>
                </a:spcBef>
              </a:pPr>
              <a:r>
                <a:rPr lang="en-US" altLang="zh-TW" sz="1600"/>
                <a:t>D</a:t>
              </a:r>
              <a:r>
                <a:rPr lang="en-US" altLang="zh-TW" sz="1600" baseline="-25000"/>
                <a:t>1</a:t>
              </a:r>
              <a:r>
                <a:rPr lang="en-US" altLang="zh-TW" sz="1600"/>
                <a:t> talks about “database”, “retrieval”, “architecture”, “text”, and “management” but </a:t>
              </a:r>
              <a:r>
                <a:rPr lang="en-US" altLang="zh-TW" sz="1600" u="sng">
                  <a:solidFill>
                    <a:srgbClr val="FF0000"/>
                  </a:solidFill>
                </a:rPr>
                <a:t>not about</a:t>
              </a:r>
              <a:r>
                <a:rPr lang="en-US" altLang="zh-TW" sz="1600">
                  <a:solidFill>
                    <a:srgbClr val="FF0000"/>
                  </a:solidFill>
                </a:rPr>
                <a:t> </a:t>
              </a:r>
              <a:r>
                <a:rPr lang="en-US" altLang="zh-TW" sz="1600"/>
                <a:t>“information”. </a:t>
              </a:r>
            </a:p>
            <a:p>
              <a:pPr eaLnBrk="1" hangingPunct="1">
                <a:spcBef>
                  <a:spcPct val="50000"/>
                </a:spcBef>
              </a:pPr>
              <a:r>
                <a:rPr lang="en-US" altLang="zh-TW" sz="1600"/>
                <a:t>D</a:t>
              </a:r>
              <a:r>
                <a:rPr lang="en-US" altLang="zh-TW" sz="1600" baseline="-25000"/>
                <a:t>2</a:t>
              </a:r>
              <a:r>
                <a:rPr lang="en-US" altLang="zh-TW" sz="1600"/>
                <a:t> talks about “retrieval”, “architecture”, “information”, and “management” but </a:t>
              </a:r>
              <a:r>
                <a:rPr lang="en-US" altLang="zh-TW" sz="1600" u="sng">
                  <a:solidFill>
                    <a:srgbClr val="FF0000"/>
                  </a:solidFill>
                </a:rPr>
                <a:t>not about</a:t>
              </a:r>
              <a:r>
                <a:rPr lang="en-US" altLang="zh-TW" sz="1600">
                  <a:solidFill>
                    <a:srgbClr val="FF0000"/>
                  </a:solidFill>
                </a:rPr>
                <a:t> </a:t>
              </a:r>
              <a:r>
                <a:rPr lang="en-US" altLang="zh-TW" sz="1600"/>
                <a:t>“database” and “text”.</a:t>
              </a:r>
            </a:p>
            <a:p>
              <a:pPr eaLnBrk="1" hangingPunct="1">
                <a:spcBef>
                  <a:spcPct val="50000"/>
                </a:spcBef>
              </a:pPr>
              <a:r>
                <a:rPr lang="en-US" altLang="zh-TW" sz="1600"/>
                <a:t>Are D</a:t>
              </a:r>
              <a:r>
                <a:rPr lang="en-US" altLang="zh-TW" sz="1600" baseline="-25000"/>
                <a:t>1</a:t>
              </a:r>
              <a:r>
                <a:rPr lang="en-US" altLang="zh-TW" sz="1600"/>
                <a:t> and D</a:t>
              </a:r>
              <a:r>
                <a:rPr lang="en-US" altLang="zh-TW" sz="1600" baseline="-25000"/>
                <a:t>2</a:t>
              </a:r>
              <a:r>
                <a:rPr lang="en-US" altLang="zh-TW" sz="1600"/>
                <a:t> very similar? </a:t>
              </a:r>
              <a:r>
                <a:rPr lang="en-US" altLang="zh-TW" sz="1600">
                  <a:solidFill>
                    <a:schemeClr val="accent2"/>
                  </a:solidFill>
                </a:rPr>
                <a:t>Three matches, three mismatches, and one common absence </a:t>
              </a:r>
              <a:r>
                <a:rPr lang="en-US" altLang="zh-TW" sz="1400">
                  <a:solidFill>
                    <a:schemeClr val="accent2"/>
                  </a:solidFill>
                </a:rPr>
                <a:t>(i.e., computer).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9214"/>
                                        </p:tgtEl>
                                        <p:attrNameLst>
                                          <p:attrName>style.visibility</p:attrName>
                                        </p:attrNameLst>
                                      </p:cBhvr>
                                      <p:to>
                                        <p:strVal val="visible"/>
                                      </p:to>
                                    </p:set>
                                    <p:animEffect transition="in" filter="dissolve">
                                      <p:cBhvr>
                                        <p:cTn id="7" dur="500"/>
                                        <p:tgtEl>
                                          <p:spTgt spid="179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E774CA11-2B6B-4577-8829-02DEDE1246C2}"/>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F7CAA947-40BD-4AA3-8772-32B2D0EF9FF9}" type="slidenum">
              <a:rPr lang="en-US" altLang="zh-TW" sz="1400" smtClean="0">
                <a:solidFill>
                  <a:schemeClr val="accent2"/>
                </a:solidFill>
                <a:latin typeface="Times New Roman" panose="02020603050405020304" pitchFamily="18" charset="0"/>
              </a:rPr>
              <a:pPr>
                <a:spcBef>
                  <a:spcPct val="0"/>
                </a:spcBef>
                <a:buFontTx/>
                <a:buNone/>
              </a:pPr>
              <a:t>4</a:t>
            </a:fld>
            <a:endParaRPr lang="en-US" altLang="zh-TW" sz="1400" b="0">
              <a:latin typeface="Times New Roman" panose="02020603050405020304" pitchFamily="18" charset="0"/>
            </a:endParaRPr>
          </a:p>
        </p:txBody>
      </p:sp>
      <p:sp>
        <p:nvSpPr>
          <p:cNvPr id="10243" name="Rectangle 2">
            <a:extLst>
              <a:ext uri="{FF2B5EF4-FFF2-40B4-BE49-F238E27FC236}">
                <a16:creationId xmlns:a16="http://schemas.microsoft.com/office/drawing/2014/main" id="{FA5C9B3F-139F-42E6-99A0-BAE0BB64E58C}"/>
              </a:ext>
            </a:extLst>
          </p:cNvPr>
          <p:cNvSpPr>
            <a:spLocks noGrp="1" noChangeArrowheads="1"/>
          </p:cNvSpPr>
          <p:nvPr>
            <p:ph type="body" idx="1"/>
          </p:nvPr>
        </p:nvSpPr>
        <p:spPr>
          <a:xfrm>
            <a:off x="662940" y="1501140"/>
            <a:ext cx="7772400" cy="4236720"/>
          </a:xfrm>
          <a:noFill/>
        </p:spPr>
        <p:txBody>
          <a:bodyPr lIns="92075" tIns="46038" rIns="92075" bIns="46038"/>
          <a:lstStyle/>
          <a:p>
            <a:pPr eaLnBrk="1" hangingPunct="1"/>
            <a:r>
              <a:rPr lang="en-US" altLang="zh-TW" dirty="0">
                <a:solidFill>
                  <a:schemeClr val="accent2"/>
                </a:solidFill>
              </a:rPr>
              <a:t>By far the most popular retrieval model because</a:t>
            </a:r>
            <a:endParaRPr lang="en-US" altLang="zh-TW" dirty="0"/>
          </a:p>
          <a:p>
            <a:pPr marL="819150" lvl="1" eaLnBrk="1" hangingPunct="1"/>
            <a:r>
              <a:rPr lang="en-US" altLang="zh-TW" dirty="0"/>
              <a:t>easy to understand for </a:t>
            </a:r>
            <a:r>
              <a:rPr lang="en-US" altLang="zh-TW" sz="2000" i="1" dirty="0">
                <a:solidFill>
                  <a:srgbClr val="FF0000"/>
                </a:solidFill>
              </a:rPr>
              <a:t>simple</a:t>
            </a:r>
            <a:r>
              <a:rPr lang="en-US" altLang="zh-TW" dirty="0"/>
              <a:t> queries</a:t>
            </a:r>
          </a:p>
          <a:p>
            <a:pPr marL="819150" lvl="1" eaLnBrk="1" hangingPunct="1"/>
            <a:r>
              <a:rPr lang="en-US" altLang="zh-TW" dirty="0"/>
              <a:t>good control of the result set by using complex Boolean expressions</a:t>
            </a:r>
          </a:p>
          <a:p>
            <a:pPr eaLnBrk="1" hangingPunct="1"/>
            <a:r>
              <a:rPr lang="en-US" altLang="zh-TW" dirty="0">
                <a:solidFill>
                  <a:schemeClr val="accent2"/>
                </a:solidFill>
              </a:rPr>
              <a:t>Rather efficient implementations (using inverted file; see later lectures)</a:t>
            </a:r>
          </a:p>
          <a:p>
            <a:pPr marL="819150" lvl="1" eaLnBrk="1" hangingPunct="1"/>
            <a:r>
              <a:rPr lang="en-US" altLang="zh-TW" dirty="0"/>
              <a:t>as far as identifying documents containing a term is concerned</a:t>
            </a:r>
          </a:p>
          <a:p>
            <a:pPr marL="819150" lvl="1" eaLnBrk="1" hangingPunct="1"/>
            <a:r>
              <a:rPr lang="en-US" altLang="zh-TW" dirty="0"/>
              <a:t>need other supporting structure, e.g., forward index for deletion</a:t>
            </a:r>
          </a:p>
          <a:p>
            <a:pPr eaLnBrk="1" hangingPunct="1"/>
            <a:r>
              <a:rPr lang="en-US" altLang="zh-TW" dirty="0">
                <a:solidFill>
                  <a:schemeClr val="accent2"/>
                </a:solidFill>
              </a:rPr>
              <a:t>Users with some training can formulate </a:t>
            </a:r>
            <a:r>
              <a:rPr lang="en-US" altLang="zh-TW" i="1" dirty="0">
                <a:solidFill>
                  <a:srgbClr val="FF0000"/>
                </a:solidFill>
              </a:rPr>
              <a:t>simple</a:t>
            </a:r>
            <a:r>
              <a:rPr lang="en-US" altLang="zh-TW" dirty="0">
                <a:solidFill>
                  <a:schemeClr val="accent2"/>
                </a:solidFill>
              </a:rPr>
              <a:t> Boolean queries easily</a:t>
            </a:r>
          </a:p>
          <a:p>
            <a:pPr eaLnBrk="1" hangingPunct="1"/>
            <a:r>
              <a:rPr lang="en-US" altLang="zh-TW" dirty="0">
                <a:solidFill>
                  <a:schemeClr val="accent2"/>
                </a:solidFill>
              </a:rPr>
              <a:t>Boolean models can be extended to include ranking (see Extended Boolean model)</a:t>
            </a:r>
            <a:endParaRPr lang="en-US" altLang="zh-TW" dirty="0"/>
          </a:p>
        </p:txBody>
      </p:sp>
      <p:sp>
        <p:nvSpPr>
          <p:cNvPr id="10244" name="Rectangle 3">
            <a:extLst>
              <a:ext uri="{FF2B5EF4-FFF2-40B4-BE49-F238E27FC236}">
                <a16:creationId xmlns:a16="http://schemas.microsoft.com/office/drawing/2014/main" id="{18663411-DF84-4552-B9A3-25817D0F7131}"/>
              </a:ext>
            </a:extLst>
          </p:cNvPr>
          <p:cNvSpPr>
            <a:spLocks noChangeArrowheads="1"/>
          </p:cNvSpPr>
          <p:nvPr/>
        </p:nvSpPr>
        <p:spPr bwMode="auto">
          <a:xfrm>
            <a:off x="685800" y="3810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Boolean Models </a:t>
            </a:r>
            <a:r>
              <a:rPr lang="en-US" altLang="zh-TW" sz="2800">
                <a:solidFill>
                  <a:schemeClr val="tx2"/>
                </a:solidFill>
                <a:sym typeface="Symbol" panose="05050102010706020507" pitchFamily="18" charset="2"/>
              </a:rPr>
              <a:t> </a:t>
            </a:r>
            <a:r>
              <a:rPr lang="en-US" altLang="zh-TW" sz="2800">
                <a:solidFill>
                  <a:schemeClr val="tx2"/>
                </a:solidFill>
              </a:rPr>
              <a:t>Strengths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a:extLst>
              <a:ext uri="{FF2B5EF4-FFF2-40B4-BE49-F238E27FC236}">
                <a16:creationId xmlns:a16="http://schemas.microsoft.com/office/drawing/2014/main" id="{0B196DD1-E4FA-48F6-9355-85C00B0AF83C}"/>
              </a:ext>
            </a:extLst>
          </p:cNvPr>
          <p:cNvSpPr txBox="1">
            <a:spLocks noGrp="1"/>
          </p:cNvSpPr>
          <p:nvPr/>
        </p:nvSpPr>
        <p:spPr bwMode="auto">
          <a:xfrm>
            <a:off x="457200" y="6248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Times New Roman" panose="02020603050405020304" pitchFamily="18" charset="0"/>
              </a:rPr>
              <a:t>000 Dik Lun LEE</a:t>
            </a:r>
            <a:r>
              <a:rPr lang="en-US" altLang="zh-TW" sz="1400">
                <a:latin typeface="Times New Roman" panose="02020603050405020304" pitchFamily="18" charset="0"/>
              </a:rPr>
              <a:t>                              </a:t>
            </a:r>
            <a:r>
              <a:rPr lang="en-US" altLang="zh-TW" sz="1400" b="1">
                <a:solidFill>
                  <a:schemeClr val="accent2"/>
                </a:solidFill>
                <a:latin typeface="Times New Roman" panose="02020603050405020304" pitchFamily="18" charset="0"/>
              </a:rPr>
              <a:t>Department of Computer Science, HKUST   Slide </a:t>
            </a:r>
            <a:fld id="{1850CACC-A1D8-4109-B5AB-E6DB742EE509}" type="slidenum">
              <a:rPr lang="en-US" altLang="zh-TW" sz="1400" b="1">
                <a:solidFill>
                  <a:schemeClr val="accent2"/>
                </a:solidFill>
                <a:latin typeface="Times New Roman" panose="02020603050405020304" pitchFamily="18" charset="0"/>
              </a:rPr>
              <a:pPr algn="ctr" eaLnBrk="1" hangingPunct="1">
                <a:spcBef>
                  <a:spcPct val="0"/>
                </a:spcBef>
                <a:buFontTx/>
                <a:buNone/>
              </a:pPr>
              <a:t>40</a:t>
            </a:fld>
            <a:endParaRPr lang="en-US" altLang="zh-TW" sz="1400">
              <a:latin typeface="Times New Roman" panose="02020603050405020304" pitchFamily="18" charset="0"/>
            </a:endParaRPr>
          </a:p>
        </p:txBody>
      </p:sp>
      <p:sp>
        <p:nvSpPr>
          <p:cNvPr id="77827" name="Rectangle 2">
            <a:extLst>
              <a:ext uri="{FF2B5EF4-FFF2-40B4-BE49-F238E27FC236}">
                <a16:creationId xmlns:a16="http://schemas.microsoft.com/office/drawing/2014/main" id="{702AE93A-FBE6-457E-894B-ED34D06C722C}"/>
              </a:ext>
            </a:extLst>
          </p:cNvPr>
          <p:cNvSpPr>
            <a:spLocks noGrp="1" noChangeArrowheads="1"/>
          </p:cNvSpPr>
          <p:nvPr>
            <p:ph type="title" idx="4294967295"/>
          </p:nvPr>
        </p:nvSpPr>
        <p:spPr/>
        <p:txBody>
          <a:bodyPr/>
          <a:lstStyle/>
          <a:p>
            <a:pPr eaLnBrk="1" hangingPunct="1"/>
            <a:r>
              <a:rPr lang="en-US" altLang="zh-TW"/>
              <a:t>Similarity Measures for Documents Comparison</a:t>
            </a:r>
            <a:endParaRPr lang="zh-TW" altLang="en-US"/>
          </a:p>
        </p:txBody>
      </p:sp>
      <p:graphicFrame>
        <p:nvGraphicFramePr>
          <p:cNvPr id="181251" name="Group 3">
            <a:extLst>
              <a:ext uri="{FF2B5EF4-FFF2-40B4-BE49-F238E27FC236}">
                <a16:creationId xmlns:a16="http://schemas.microsoft.com/office/drawing/2014/main" id="{6B955942-8CAC-4094-9DE7-B8D1166C47B8}"/>
              </a:ext>
            </a:extLst>
          </p:cNvPr>
          <p:cNvGraphicFramePr>
            <a:graphicFrameLocks noGrp="1"/>
          </p:cNvGraphicFramePr>
          <p:nvPr>
            <p:ph sz="half" idx="4294967295"/>
          </p:nvPr>
        </p:nvGraphicFramePr>
        <p:xfrm>
          <a:off x="1295400" y="1936750"/>
          <a:ext cx="6610350" cy="1835149"/>
        </p:xfrm>
        <a:graphic>
          <a:graphicData uri="http://schemas.openxmlformats.org/drawingml/2006/table">
            <a:tbl>
              <a:tblPr/>
              <a:tblGrid>
                <a:gridCol w="1619250">
                  <a:extLst>
                    <a:ext uri="{9D8B030D-6E8A-4147-A177-3AD203B41FA5}">
                      <a16:colId xmlns:a16="http://schemas.microsoft.com/office/drawing/2014/main" val="20000"/>
                    </a:ext>
                  </a:extLst>
                </a:gridCol>
                <a:gridCol w="2457450">
                  <a:extLst>
                    <a:ext uri="{9D8B030D-6E8A-4147-A177-3AD203B41FA5}">
                      <a16:colId xmlns:a16="http://schemas.microsoft.com/office/drawing/2014/main" val="20001"/>
                    </a:ext>
                  </a:extLst>
                </a:gridCol>
                <a:gridCol w="2533650">
                  <a:extLst>
                    <a:ext uri="{9D8B030D-6E8A-4147-A177-3AD203B41FA5}">
                      <a16:colId xmlns:a16="http://schemas.microsoft.com/office/drawing/2014/main" val="20002"/>
                    </a:ext>
                  </a:extLst>
                </a:gridCol>
              </a:tblGrid>
              <a:tr h="365898">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HK" sz="1800" b="0" i="0" u="none" strike="noStrike" cap="none" normalizeH="0" baseline="0">
                        <a:ln>
                          <a:noFill/>
                        </a:ln>
                        <a:solidFill>
                          <a:schemeClr val="tx1"/>
                        </a:solidFill>
                        <a:effectLst/>
                        <a:latin typeface="Tahoma" pitchFamily="34" charset="0"/>
                        <a:ea typeface="新細明體" pitchFamily="18" charset="-120"/>
                      </a:endParaRPr>
                    </a:p>
                  </a:txBody>
                  <a:tcPr marT="45759" marB="457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Document / Document</a:t>
                      </a:r>
                    </a:p>
                  </a:txBody>
                  <a:tcPr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600" b="0" i="0" u="none" strike="noStrike" cap="none" normalizeH="0" baseline="0">
                          <a:ln>
                            <a:noFill/>
                          </a:ln>
                          <a:solidFill>
                            <a:schemeClr val="tx1"/>
                          </a:solidFill>
                          <a:effectLst/>
                          <a:latin typeface="Tahoma" pitchFamily="34" charset="0"/>
                          <a:ea typeface="新細明體" pitchFamily="18" charset="-120"/>
                        </a:rPr>
                        <a:t>Document / Query</a:t>
                      </a:r>
                    </a:p>
                  </a:txBody>
                  <a:tcPr marT="45759" marB="457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66"/>
                    </a:solidFill>
                  </a:tcPr>
                </a:tc>
                <a:extLst>
                  <a:ext uri="{0D108BD9-81ED-4DB2-BD59-A6C34878D82A}">
                    <a16:rowId xmlns:a16="http://schemas.microsoft.com/office/drawing/2014/main" val="10000"/>
                  </a:ext>
                </a:extLst>
              </a:tr>
              <a:tr h="365898">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Euclidean</a:t>
                      </a:r>
                    </a:p>
                  </a:txBody>
                  <a:tcPr marT="45759" marB="457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OK</a:t>
                      </a:r>
                    </a:p>
                  </a:txBody>
                  <a:tcPr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Bad</a:t>
                      </a:r>
                    </a:p>
                  </a:txBody>
                  <a:tcPr marT="45759" marB="457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98">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Cosine</a:t>
                      </a:r>
                    </a:p>
                  </a:txBody>
                  <a:tcPr marT="45759" marB="457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OK</a:t>
                      </a:r>
                    </a:p>
                  </a:txBody>
                  <a:tcPr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OK</a:t>
                      </a:r>
                    </a:p>
                  </a:txBody>
                  <a:tcPr marT="45759" marB="457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557">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Inner</a:t>
                      </a:r>
                    </a:p>
                  </a:txBody>
                  <a:tcPr marT="45759" marB="457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Fair</a:t>
                      </a:r>
                    </a:p>
                  </a:txBody>
                  <a:tcPr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OK</a:t>
                      </a:r>
                    </a:p>
                  </a:txBody>
                  <a:tcPr marT="45759" marB="457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98">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Jaccard</a:t>
                      </a:r>
                    </a:p>
                  </a:txBody>
                  <a:tcPr marT="45759" marB="457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Fair+</a:t>
                      </a:r>
                    </a:p>
                  </a:txBody>
                  <a:tcPr marT="45759" marB="457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a:solidFill>
                            <a:schemeClr val="tx1"/>
                          </a:solidFill>
                          <a:latin typeface="Tahoma" pitchFamily="34" charset="0"/>
                          <a:ea typeface="新細明體" pitchFamily="18" charset="-120"/>
                        </a:defRPr>
                      </a:lvl1pPr>
                      <a:lvl2pPr marL="742950" indent="-285750">
                        <a:spcBef>
                          <a:spcPct val="20000"/>
                        </a:spcBef>
                        <a:defRPr kumimoji="1" sz="1600">
                          <a:solidFill>
                            <a:schemeClr val="tx1"/>
                          </a:solidFill>
                          <a:latin typeface="Tahoma" pitchFamily="34" charset="0"/>
                          <a:ea typeface="新細明體" pitchFamily="18" charset="-120"/>
                        </a:defRPr>
                      </a:lvl2pPr>
                      <a:lvl3pPr marL="1143000" indent="-228600">
                        <a:spcBef>
                          <a:spcPct val="20000"/>
                        </a:spcBef>
                        <a:defRPr kumimoji="1" sz="1600">
                          <a:solidFill>
                            <a:schemeClr val="tx1"/>
                          </a:solidFill>
                          <a:latin typeface="Tahoma" pitchFamily="34" charset="0"/>
                          <a:ea typeface="新細明體" pitchFamily="18" charset="-120"/>
                        </a:defRPr>
                      </a:lvl3pPr>
                      <a:lvl4pPr marL="1600200" indent="-228600">
                        <a:spcBef>
                          <a:spcPct val="20000"/>
                        </a:spcBef>
                        <a:defRPr kumimoji="1">
                          <a:solidFill>
                            <a:schemeClr val="tx1"/>
                          </a:solidFill>
                          <a:latin typeface="Tahoma" pitchFamily="34" charset="0"/>
                          <a:ea typeface="新細明體" pitchFamily="18" charset="-120"/>
                        </a:defRPr>
                      </a:lvl4pPr>
                      <a:lvl5pPr marL="2057400" indent="-228600">
                        <a:spcBef>
                          <a:spcPct val="20000"/>
                        </a:spcBef>
                        <a:defRPr kumimoji="1">
                          <a:solidFill>
                            <a:schemeClr val="tx1"/>
                          </a:solidFill>
                          <a:latin typeface="Tahoma" pitchFamily="34" charset="0"/>
                          <a:ea typeface="新細明體" pitchFamily="18" charset="-120"/>
                        </a:defRPr>
                      </a:lvl5pPr>
                      <a:lvl6pPr marL="2514600" indent="-228600" eaLnBrk="0" fontAlgn="base" hangingPunct="0">
                        <a:spcBef>
                          <a:spcPct val="20000"/>
                        </a:spcBef>
                        <a:spcAft>
                          <a:spcPct val="0"/>
                        </a:spcAft>
                        <a:defRPr kumimoji="1">
                          <a:solidFill>
                            <a:schemeClr val="tx1"/>
                          </a:solidFill>
                          <a:latin typeface="Tahoma" pitchFamily="34" charset="0"/>
                          <a:ea typeface="新細明體" pitchFamily="18" charset="-120"/>
                        </a:defRPr>
                      </a:lvl6pPr>
                      <a:lvl7pPr marL="2971800" indent="-228600" eaLnBrk="0" fontAlgn="base" hangingPunct="0">
                        <a:spcBef>
                          <a:spcPct val="20000"/>
                        </a:spcBef>
                        <a:spcAft>
                          <a:spcPct val="0"/>
                        </a:spcAft>
                        <a:defRPr kumimoji="1">
                          <a:solidFill>
                            <a:schemeClr val="tx1"/>
                          </a:solidFill>
                          <a:latin typeface="Tahoma" pitchFamily="34" charset="0"/>
                          <a:ea typeface="新細明體" pitchFamily="18" charset="-120"/>
                        </a:defRPr>
                      </a:lvl7pPr>
                      <a:lvl8pPr marL="3429000" indent="-228600" eaLnBrk="0" fontAlgn="base" hangingPunct="0">
                        <a:spcBef>
                          <a:spcPct val="20000"/>
                        </a:spcBef>
                        <a:spcAft>
                          <a:spcPct val="0"/>
                        </a:spcAft>
                        <a:defRPr kumimoji="1">
                          <a:solidFill>
                            <a:schemeClr val="tx1"/>
                          </a:solidFill>
                          <a:latin typeface="Tahoma" pitchFamily="34" charset="0"/>
                          <a:ea typeface="新細明體" pitchFamily="18" charset="-120"/>
                        </a:defRPr>
                      </a:lvl8pPr>
                      <a:lvl9pPr marL="3886200" indent="-228600" eaLnBrk="0" fontAlgn="base" hangingPunct="0">
                        <a:spcBef>
                          <a:spcPct val="20000"/>
                        </a:spcBef>
                        <a:spcAft>
                          <a:spcPct val="0"/>
                        </a:spcAft>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HK" sz="1800" b="0" i="0" u="none" strike="noStrike" cap="none" normalizeH="0" baseline="0">
                          <a:ln>
                            <a:noFill/>
                          </a:ln>
                          <a:solidFill>
                            <a:schemeClr val="tx1"/>
                          </a:solidFill>
                          <a:effectLst/>
                          <a:latin typeface="Tahoma" pitchFamily="34" charset="0"/>
                          <a:ea typeface="新細明體" pitchFamily="18" charset="-120"/>
                        </a:rPr>
                        <a:t>OK</a:t>
                      </a:r>
                    </a:p>
                  </a:txBody>
                  <a:tcPr marT="45759" marB="457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a:extLst>
              <a:ext uri="{FF2B5EF4-FFF2-40B4-BE49-F238E27FC236}">
                <a16:creationId xmlns:a16="http://schemas.microsoft.com/office/drawing/2014/main" id="{161D80B6-24DC-422A-93DA-C8005408DF60}"/>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80CE5F8-0526-44E3-A10E-965FCF3C804A}" type="slidenum">
              <a:rPr lang="en-US" altLang="zh-TW" sz="1400" smtClean="0">
                <a:solidFill>
                  <a:schemeClr val="accent2"/>
                </a:solidFill>
                <a:latin typeface="Times New Roman" panose="02020603050405020304" pitchFamily="18" charset="0"/>
              </a:rPr>
              <a:pPr>
                <a:spcBef>
                  <a:spcPct val="0"/>
                </a:spcBef>
                <a:buFontTx/>
                <a:buNone/>
              </a:pPr>
              <a:t>41</a:t>
            </a:fld>
            <a:endParaRPr lang="en-US" altLang="zh-TW" sz="1400" b="0">
              <a:latin typeface="Times New Roman" panose="02020603050405020304" pitchFamily="18" charset="0"/>
            </a:endParaRPr>
          </a:p>
        </p:txBody>
      </p:sp>
      <p:sp>
        <p:nvSpPr>
          <p:cNvPr id="79875" name="Rectangle 2">
            <a:extLst>
              <a:ext uri="{FF2B5EF4-FFF2-40B4-BE49-F238E27FC236}">
                <a16:creationId xmlns:a16="http://schemas.microsoft.com/office/drawing/2014/main" id="{286C5FBE-C8ED-44E0-AF1B-0987F6EF2045}"/>
              </a:ext>
            </a:extLst>
          </p:cNvPr>
          <p:cNvSpPr>
            <a:spLocks noGrp="1" noChangeArrowheads="1"/>
          </p:cNvSpPr>
          <p:nvPr>
            <p:ph type="ctrTitle"/>
          </p:nvPr>
        </p:nvSpPr>
        <p:spPr>
          <a:xfrm>
            <a:off x="685800" y="2362200"/>
            <a:ext cx="8153400" cy="1066800"/>
          </a:xfrm>
        </p:spPr>
        <p:txBody>
          <a:bodyPr/>
          <a:lstStyle/>
          <a:p>
            <a:pPr eaLnBrk="1" hangingPunct="1"/>
            <a:r>
              <a:rPr lang="en-US" altLang="zh-TW" sz="3200"/>
              <a:t>Some Issues about Similarity Measures</a:t>
            </a:r>
            <a:endParaRPr lang="en-US" altLang="zh-TW"/>
          </a:p>
        </p:txBody>
      </p:sp>
      <p:sp>
        <p:nvSpPr>
          <p:cNvPr id="79876" name="Rectangle 3">
            <a:extLst>
              <a:ext uri="{FF2B5EF4-FFF2-40B4-BE49-F238E27FC236}">
                <a16:creationId xmlns:a16="http://schemas.microsoft.com/office/drawing/2014/main" id="{DF6C3EF7-2029-4AA9-894C-BC733DF25E54}"/>
              </a:ext>
            </a:extLst>
          </p:cNvPr>
          <p:cNvSpPr>
            <a:spLocks noGrp="1" noChangeArrowheads="1"/>
          </p:cNvSpPr>
          <p:nvPr>
            <p:ph type="subTitle" idx="1"/>
          </p:nvPr>
        </p:nvSpPr>
        <p:spPr>
          <a:xfrm>
            <a:off x="2057400" y="3657600"/>
            <a:ext cx="6400800" cy="1752600"/>
          </a:xfrm>
        </p:spPr>
        <p:txBody>
          <a:bodyPr/>
          <a:lstStyle/>
          <a:p>
            <a:pPr eaLnBrk="1" hangingPunct="1"/>
            <a:endParaRPr lang="zh-TW"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429E8364-9539-47B1-B22A-E35C696D5A3C}"/>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F8DAAF69-492D-4FA1-9E2E-D5116D45DD9B}" type="slidenum">
              <a:rPr lang="en-US" altLang="zh-TW" sz="1400" smtClean="0">
                <a:solidFill>
                  <a:schemeClr val="accent2"/>
                </a:solidFill>
                <a:latin typeface="Times New Roman" panose="02020603050405020304" pitchFamily="18" charset="0"/>
              </a:rPr>
              <a:pPr>
                <a:spcBef>
                  <a:spcPct val="0"/>
                </a:spcBef>
                <a:buFontTx/>
                <a:buNone/>
              </a:pPr>
              <a:t>42</a:t>
            </a:fld>
            <a:endParaRPr lang="en-US" altLang="zh-TW" sz="1400" b="0">
              <a:latin typeface="Times New Roman" panose="02020603050405020304" pitchFamily="18" charset="0"/>
            </a:endParaRPr>
          </a:p>
        </p:txBody>
      </p:sp>
      <p:sp>
        <p:nvSpPr>
          <p:cNvPr id="81923" name="Rectangle 2">
            <a:extLst>
              <a:ext uri="{FF2B5EF4-FFF2-40B4-BE49-F238E27FC236}">
                <a16:creationId xmlns:a16="http://schemas.microsoft.com/office/drawing/2014/main" id="{E872D6E7-9820-437E-B238-A0D1A40403D6}"/>
              </a:ext>
            </a:extLst>
          </p:cNvPr>
          <p:cNvSpPr>
            <a:spLocks noGrp="1" noChangeArrowheads="1"/>
          </p:cNvSpPr>
          <p:nvPr>
            <p:ph type="body" idx="1"/>
          </p:nvPr>
        </p:nvSpPr>
        <p:spPr>
          <a:xfrm>
            <a:off x="762000" y="1600200"/>
            <a:ext cx="7848600" cy="4438650"/>
          </a:xfrm>
          <a:noFill/>
        </p:spPr>
        <p:txBody>
          <a:bodyPr lIns="92075" tIns="46038" rIns="92075" bIns="46038"/>
          <a:lstStyle/>
          <a:p>
            <a:pPr eaLnBrk="1" hangingPunct="1">
              <a:lnSpc>
                <a:spcPct val="90000"/>
              </a:lnSpc>
              <a:tabLst>
                <a:tab pos="1236663" algn="l"/>
                <a:tab pos="1520825" algn="l"/>
              </a:tabLst>
            </a:pPr>
            <a:r>
              <a:rPr lang="en-US" altLang="zh-TW">
                <a:sym typeface="Symbol" panose="05050102010706020507" pitchFamily="18" charset="2"/>
              </a:rPr>
              <a:t>The weight of a query term is assumed to be 1 if the term presents in the query; 0 otherwise</a:t>
            </a:r>
          </a:p>
          <a:p>
            <a:pPr eaLnBrk="1" hangingPunct="1">
              <a:lnSpc>
                <a:spcPct val="90000"/>
              </a:lnSpc>
              <a:tabLst>
                <a:tab pos="1236663" algn="l"/>
                <a:tab pos="1520825" algn="l"/>
              </a:tabLst>
            </a:pPr>
            <a:endParaRPr lang="en-US" altLang="zh-TW">
              <a:sym typeface="Symbol" panose="05050102010706020507" pitchFamily="18" charset="2"/>
            </a:endParaRPr>
          </a:p>
          <a:p>
            <a:pPr eaLnBrk="1" hangingPunct="1">
              <a:lnSpc>
                <a:spcPct val="90000"/>
              </a:lnSpc>
              <a:tabLst>
                <a:tab pos="1236663" algn="l"/>
                <a:tab pos="1520825" algn="l"/>
              </a:tabLst>
            </a:pPr>
            <a:r>
              <a:rPr lang="en-US" altLang="zh-TW">
                <a:sym typeface="Symbol" panose="05050102010706020507" pitchFamily="18" charset="2"/>
              </a:rPr>
              <a:t>A weight may be given by the user to each query term</a:t>
            </a:r>
          </a:p>
          <a:p>
            <a:pPr eaLnBrk="1" hangingPunct="1">
              <a:lnSpc>
                <a:spcPct val="90000"/>
              </a:lnSpc>
              <a:tabLst>
                <a:tab pos="1236663" algn="l"/>
                <a:tab pos="1520825" algn="l"/>
              </a:tabLst>
            </a:pPr>
            <a:endParaRPr lang="en-US" altLang="zh-TW">
              <a:sym typeface="Symbol" panose="05050102010706020507" pitchFamily="18" charset="2"/>
            </a:endParaRPr>
          </a:p>
          <a:p>
            <a:pPr eaLnBrk="1" hangingPunct="1">
              <a:lnSpc>
                <a:spcPct val="90000"/>
              </a:lnSpc>
              <a:tabLst>
                <a:tab pos="1236663" algn="l"/>
                <a:tab pos="1520825" algn="l"/>
              </a:tabLst>
            </a:pPr>
            <a:r>
              <a:rPr lang="en-US" altLang="zh-TW">
                <a:sym typeface="Symbol" panose="05050102010706020507" pitchFamily="18" charset="2"/>
              </a:rPr>
              <a:t>A natural language query can be regarded as a document</a:t>
            </a:r>
          </a:p>
          <a:p>
            <a:pPr marL="819150" lvl="1" eaLnBrk="1" hangingPunct="1">
              <a:lnSpc>
                <a:spcPct val="90000"/>
              </a:lnSpc>
              <a:tabLst>
                <a:tab pos="1236663" algn="l"/>
                <a:tab pos="1520825" algn="l"/>
              </a:tabLst>
            </a:pPr>
            <a:r>
              <a:rPr lang="en-US" altLang="zh-TW">
                <a:sym typeface="Symbol" panose="05050102010706020507" pitchFamily="18" charset="2"/>
              </a:rPr>
              <a:t>The query </a:t>
            </a:r>
            <a:r>
              <a:rPr lang="en-US" altLang="zh-TW">
                <a:solidFill>
                  <a:schemeClr val="accent2"/>
                </a:solidFill>
                <a:sym typeface="Symbol" panose="05050102010706020507" pitchFamily="18" charset="2"/>
              </a:rPr>
              <a:t>“MP3 songs sung by Aaron Kwok”</a:t>
            </a:r>
            <a:r>
              <a:rPr lang="en-US" altLang="zh-TW">
                <a:sym typeface="Symbol" panose="05050102010706020507" pitchFamily="18" charset="2"/>
              </a:rPr>
              <a:t> may be transformed into:</a:t>
            </a:r>
            <a:br>
              <a:rPr lang="en-US" altLang="zh-TW">
                <a:sym typeface="Symbol" panose="05050102010706020507" pitchFamily="18" charset="2"/>
              </a:rPr>
            </a:br>
            <a:r>
              <a:rPr lang="en-US" altLang="zh-TW">
                <a:solidFill>
                  <a:schemeClr val="accent2"/>
                </a:solidFill>
                <a:sym typeface="Symbol" panose="05050102010706020507" pitchFamily="18" charset="2"/>
              </a:rPr>
              <a:t>&lt;MP3, song, sung, Aaron, Kwok&gt;</a:t>
            </a:r>
            <a:endParaRPr lang="en-US" altLang="zh-TW">
              <a:sym typeface="Symbol" panose="05050102010706020507" pitchFamily="18" charset="2"/>
            </a:endParaRPr>
          </a:p>
          <a:p>
            <a:pPr marL="819150" lvl="1" eaLnBrk="1" hangingPunct="1">
              <a:lnSpc>
                <a:spcPct val="90000"/>
              </a:lnSpc>
              <a:tabLst>
                <a:tab pos="1236663" algn="l"/>
                <a:tab pos="1520825" algn="l"/>
              </a:tabLst>
            </a:pPr>
            <a:r>
              <a:rPr lang="en-US" altLang="zh-TW">
                <a:sym typeface="Symbol" panose="05050102010706020507" pitchFamily="18" charset="2"/>
              </a:rPr>
              <a:t>The query </a:t>
            </a:r>
            <a:r>
              <a:rPr lang="en-US" altLang="zh-TW">
                <a:solidFill>
                  <a:schemeClr val="accent2"/>
                </a:solidFill>
                <a:sym typeface="Symbol" panose="05050102010706020507" pitchFamily="18" charset="2"/>
              </a:rPr>
              <a:t>“I am interested in gold medals or gold investment”</a:t>
            </a:r>
            <a:r>
              <a:rPr lang="en-US" altLang="zh-TW">
                <a:sym typeface="Symbol" panose="05050102010706020507" pitchFamily="18" charset="2"/>
              </a:rPr>
              <a:t> may be transformed into:</a:t>
            </a:r>
            <a:br>
              <a:rPr lang="en-US" altLang="zh-TW">
                <a:sym typeface="Symbol" panose="05050102010706020507" pitchFamily="18" charset="2"/>
              </a:rPr>
            </a:br>
            <a:r>
              <a:rPr lang="en-US" altLang="zh-TW">
                <a:solidFill>
                  <a:schemeClr val="accent2"/>
                </a:solidFill>
                <a:sym typeface="Symbol" panose="05050102010706020507" pitchFamily="18" charset="2"/>
              </a:rPr>
              <a:t>&lt;gold 2, medal 1, investment 1&gt;</a:t>
            </a:r>
            <a:r>
              <a:rPr lang="en-US" altLang="zh-TW">
                <a:sym typeface="Symbol" panose="05050102010706020507" pitchFamily="18" charset="2"/>
              </a:rPr>
              <a:t> after filtering out “I am interested in”</a:t>
            </a:r>
          </a:p>
          <a:p>
            <a:pPr marL="819150" lvl="1" eaLnBrk="1" hangingPunct="1">
              <a:lnSpc>
                <a:spcPct val="90000"/>
              </a:lnSpc>
              <a:tabLst>
                <a:tab pos="1236663" algn="l"/>
                <a:tab pos="1520825" algn="l"/>
              </a:tabLst>
            </a:pPr>
            <a:endParaRPr lang="en-US" altLang="zh-TW">
              <a:sym typeface="Symbol" panose="05050102010706020507" pitchFamily="18" charset="2"/>
            </a:endParaRPr>
          </a:p>
          <a:p>
            <a:pPr eaLnBrk="1" hangingPunct="1">
              <a:lnSpc>
                <a:spcPct val="90000"/>
              </a:lnSpc>
              <a:tabLst>
                <a:tab pos="1236663" algn="l"/>
                <a:tab pos="1520825" algn="l"/>
              </a:tabLst>
            </a:pPr>
            <a:r>
              <a:rPr lang="en-US" altLang="zh-TW">
                <a:sym typeface="Symbol" panose="05050102010706020507" pitchFamily="18" charset="2"/>
              </a:rPr>
              <a:t>Similarity of two documents can be computed in the same way</a:t>
            </a:r>
          </a:p>
        </p:txBody>
      </p:sp>
      <p:sp>
        <p:nvSpPr>
          <p:cNvPr id="81924" name="Rectangle 3">
            <a:extLst>
              <a:ext uri="{FF2B5EF4-FFF2-40B4-BE49-F238E27FC236}">
                <a16:creationId xmlns:a16="http://schemas.microsoft.com/office/drawing/2014/main" id="{32177315-A569-4A7D-A42D-18850CF85275}"/>
              </a:ext>
            </a:extLst>
          </p:cNvPr>
          <p:cNvSpPr>
            <a:spLocks noChangeArrowheads="1"/>
          </p:cNvSpPr>
          <p:nvPr/>
        </p:nvSpPr>
        <p:spPr bwMode="auto">
          <a:xfrm>
            <a:off x="762000" y="4572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Query Term Weights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a:extLst>
              <a:ext uri="{FF2B5EF4-FFF2-40B4-BE49-F238E27FC236}">
                <a16:creationId xmlns:a16="http://schemas.microsoft.com/office/drawing/2014/main" id="{C29E7707-80C6-4754-B122-0109178EB055}"/>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0E8E6A1F-E4B2-475F-867A-3D5D37501B80}" type="slidenum">
              <a:rPr lang="en-US" altLang="zh-TW" sz="1400" smtClean="0">
                <a:solidFill>
                  <a:schemeClr val="accent2"/>
                </a:solidFill>
                <a:latin typeface="Times New Roman" panose="02020603050405020304" pitchFamily="18" charset="0"/>
              </a:rPr>
              <a:pPr>
                <a:spcBef>
                  <a:spcPct val="0"/>
                </a:spcBef>
                <a:buFontTx/>
                <a:buNone/>
              </a:pPr>
              <a:t>43</a:t>
            </a:fld>
            <a:endParaRPr lang="en-US" altLang="zh-TW" sz="1400" b="0">
              <a:latin typeface="Times New Roman" panose="02020603050405020304" pitchFamily="18" charset="0"/>
            </a:endParaRPr>
          </a:p>
        </p:txBody>
      </p:sp>
      <p:sp>
        <p:nvSpPr>
          <p:cNvPr id="83971" name="Rectangle 2">
            <a:extLst>
              <a:ext uri="{FF2B5EF4-FFF2-40B4-BE49-F238E27FC236}">
                <a16:creationId xmlns:a16="http://schemas.microsoft.com/office/drawing/2014/main" id="{491593DF-918F-49C3-80DF-0B7D1DEDBE3D}"/>
              </a:ext>
            </a:extLst>
          </p:cNvPr>
          <p:cNvSpPr>
            <a:spLocks noGrp="1" noChangeArrowheads="1"/>
          </p:cNvSpPr>
          <p:nvPr>
            <p:ph type="body" idx="1"/>
          </p:nvPr>
        </p:nvSpPr>
        <p:spPr>
          <a:xfrm>
            <a:off x="752475" y="1285875"/>
            <a:ext cx="7696200" cy="3184525"/>
          </a:xfrm>
          <a:noFill/>
        </p:spPr>
        <p:txBody>
          <a:bodyPr lIns="92075" tIns="46038" rIns="92075" bIns="46038"/>
          <a:lstStyle/>
          <a:p>
            <a:pPr eaLnBrk="1" hangingPunct="1">
              <a:spcBef>
                <a:spcPct val="40000"/>
              </a:spcBef>
            </a:pPr>
            <a:r>
              <a:rPr lang="en-US" altLang="zh-TW">
                <a:solidFill>
                  <a:schemeClr val="tx2"/>
                </a:solidFill>
              </a:rPr>
              <a:t>Question: Is the vector space model more like ‘OR’ or ‘AND’?</a:t>
            </a:r>
          </a:p>
          <a:p>
            <a:pPr eaLnBrk="1" hangingPunct="1">
              <a:spcBef>
                <a:spcPct val="40000"/>
              </a:spcBef>
            </a:pPr>
            <a:r>
              <a:rPr lang="en-US" altLang="zh-TW">
                <a:solidFill>
                  <a:schemeClr val="tx2"/>
                </a:solidFill>
              </a:rPr>
              <a:t>Given the answer to the above question, do you think the vector space model is good or bad in</a:t>
            </a:r>
          </a:p>
          <a:p>
            <a:pPr marL="819150" lvl="1" eaLnBrk="1" hangingPunct="1">
              <a:spcBef>
                <a:spcPct val="40000"/>
              </a:spcBef>
            </a:pPr>
            <a:r>
              <a:rPr lang="en-US" altLang="zh-TW">
                <a:solidFill>
                  <a:schemeClr val="accent2"/>
                </a:solidFill>
                <a:sym typeface="Symbol" panose="05050102010706020507" pitchFamily="18" charset="2"/>
              </a:rPr>
              <a:t>A professional database (e.g., legal or medical datasets)?</a:t>
            </a:r>
          </a:p>
          <a:p>
            <a:pPr marL="819150" lvl="1" eaLnBrk="1" hangingPunct="1">
              <a:spcBef>
                <a:spcPct val="40000"/>
              </a:spcBef>
            </a:pPr>
            <a:r>
              <a:rPr lang="en-US" altLang="zh-TW">
                <a:solidFill>
                  <a:schemeClr val="accent2"/>
                </a:solidFill>
                <a:sym typeface="Symbol" panose="05050102010706020507" pitchFamily="18" charset="2"/>
              </a:rPr>
              <a:t>web retrieval?</a:t>
            </a:r>
          </a:p>
        </p:txBody>
      </p:sp>
      <p:sp>
        <p:nvSpPr>
          <p:cNvPr id="83972" name="Rectangle 3">
            <a:extLst>
              <a:ext uri="{FF2B5EF4-FFF2-40B4-BE49-F238E27FC236}">
                <a16:creationId xmlns:a16="http://schemas.microsoft.com/office/drawing/2014/main" id="{72683B89-65EC-4645-B75D-3AB4947BC0C5}"/>
              </a:ext>
            </a:extLst>
          </p:cNvPr>
          <p:cNvSpPr>
            <a:spLocks noChangeArrowheads="1"/>
          </p:cNvSpPr>
          <p:nvPr/>
        </p:nvSpPr>
        <p:spPr bwMode="auto">
          <a:xfrm>
            <a:off x="430213" y="428625"/>
            <a:ext cx="8339137" cy="6858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Information Abundance on Web</a:t>
            </a:r>
          </a:p>
        </p:txBody>
      </p:sp>
      <p:sp>
        <p:nvSpPr>
          <p:cNvPr id="83973" name="Text Box 4">
            <a:extLst>
              <a:ext uri="{FF2B5EF4-FFF2-40B4-BE49-F238E27FC236}">
                <a16:creationId xmlns:a16="http://schemas.microsoft.com/office/drawing/2014/main" id="{0C09DC75-DDA3-43AE-A0A6-E524DC2DC20C}"/>
              </a:ext>
            </a:extLst>
          </p:cNvPr>
          <p:cNvSpPr txBox="1">
            <a:spLocks noChangeArrowheads="1"/>
          </p:cNvSpPr>
          <p:nvPr/>
        </p:nvSpPr>
        <p:spPr bwMode="auto">
          <a:xfrm>
            <a:off x="485775" y="4532313"/>
            <a:ext cx="8229600" cy="85248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Just type in as many relevant words as you can think of, you will find something useful from the web (Google), especially for popular topics (e.g., presidential election), since there are </a:t>
            </a:r>
            <a:r>
              <a:rPr lang="en-US" altLang="zh-TW" sz="1600">
                <a:solidFill>
                  <a:srgbClr val="FF0000"/>
                </a:solidFill>
              </a:rPr>
              <a:t>many sources of information</a:t>
            </a:r>
            <a:r>
              <a:rPr lang="en-US" altLang="zh-TW" sz="1600"/>
              <a:t> on popular topics.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a:extLst>
              <a:ext uri="{FF2B5EF4-FFF2-40B4-BE49-F238E27FC236}">
                <a16:creationId xmlns:a16="http://schemas.microsoft.com/office/drawing/2014/main" id="{ADE3808A-5EA2-427B-B140-55AF9BA502B0}"/>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5BF3324B-8533-4B12-86B3-8116331933FE}" type="slidenum">
              <a:rPr lang="en-US" altLang="zh-TW" sz="1400" smtClean="0">
                <a:solidFill>
                  <a:schemeClr val="accent2"/>
                </a:solidFill>
                <a:latin typeface="Times New Roman" panose="02020603050405020304" pitchFamily="18" charset="0"/>
              </a:rPr>
              <a:pPr>
                <a:spcBef>
                  <a:spcPct val="0"/>
                </a:spcBef>
                <a:buFontTx/>
                <a:buNone/>
              </a:pPr>
              <a:t>44</a:t>
            </a:fld>
            <a:endParaRPr lang="en-US" altLang="zh-TW" sz="1400" b="0">
              <a:latin typeface="Times New Roman" panose="02020603050405020304" pitchFamily="18" charset="0"/>
            </a:endParaRPr>
          </a:p>
        </p:txBody>
      </p:sp>
      <p:sp>
        <p:nvSpPr>
          <p:cNvPr id="86019" name="Rectangle 2">
            <a:extLst>
              <a:ext uri="{FF2B5EF4-FFF2-40B4-BE49-F238E27FC236}">
                <a16:creationId xmlns:a16="http://schemas.microsoft.com/office/drawing/2014/main" id="{A840AE3D-8B03-4161-8E4B-E05C1E6593C5}"/>
              </a:ext>
            </a:extLst>
          </p:cNvPr>
          <p:cNvSpPr>
            <a:spLocks noGrp="1" noChangeArrowheads="1"/>
          </p:cNvSpPr>
          <p:nvPr>
            <p:ph type="title"/>
          </p:nvPr>
        </p:nvSpPr>
        <p:spPr/>
        <p:txBody>
          <a:bodyPr/>
          <a:lstStyle/>
          <a:p>
            <a:pPr eaLnBrk="1" hangingPunct="1"/>
            <a:r>
              <a:rPr lang="en-US" altLang="zh-TW"/>
              <a:t>Term Independence Assumption (I)</a:t>
            </a:r>
          </a:p>
        </p:txBody>
      </p:sp>
      <p:sp>
        <p:nvSpPr>
          <p:cNvPr id="86020" name="Rectangle 3">
            <a:extLst>
              <a:ext uri="{FF2B5EF4-FFF2-40B4-BE49-F238E27FC236}">
                <a16:creationId xmlns:a16="http://schemas.microsoft.com/office/drawing/2014/main" id="{FA8F4DE5-0556-493D-B848-D7E107B0E891}"/>
              </a:ext>
            </a:extLst>
          </p:cNvPr>
          <p:cNvSpPr>
            <a:spLocks noGrp="1" noChangeArrowheads="1"/>
          </p:cNvSpPr>
          <p:nvPr>
            <p:ph type="body" idx="1"/>
          </p:nvPr>
        </p:nvSpPr>
        <p:spPr>
          <a:xfrm>
            <a:off x="590550" y="1295400"/>
            <a:ext cx="8048625" cy="4775200"/>
          </a:xfrm>
        </p:spPr>
        <p:txBody>
          <a:bodyPr/>
          <a:lstStyle/>
          <a:p>
            <a:pPr eaLnBrk="1" hangingPunct="1"/>
            <a:r>
              <a:rPr lang="en-US" altLang="zh-TW" sz="1800"/>
              <a:t>Each term </a:t>
            </a:r>
            <a:r>
              <a:rPr lang="en-US" altLang="zh-TW" sz="1800" i="1"/>
              <a:t>i</a:t>
            </a:r>
            <a:r>
              <a:rPr lang="en-US" altLang="zh-TW" sz="1800"/>
              <a:t> is identified as </a:t>
            </a:r>
            <a:r>
              <a:rPr lang="en-US" altLang="zh-TW" sz="1800" i="1"/>
              <a:t>T</a:t>
            </a:r>
            <a:r>
              <a:rPr lang="en-US" altLang="zh-TW" sz="1800" i="1" baseline="-25000"/>
              <a:t>i</a:t>
            </a:r>
          </a:p>
          <a:p>
            <a:pPr eaLnBrk="1" hangingPunct="1"/>
            <a:r>
              <a:rPr lang="en-US" altLang="zh-TW" sz="1800"/>
              <a:t>A document is represented as a set of unordered terms, called the bag-of-words (bow) representation</a:t>
            </a:r>
          </a:p>
          <a:p>
            <a:pPr eaLnBrk="1" hangingPunct="1"/>
            <a:r>
              <a:rPr lang="en-US" altLang="zh-TW" sz="1800"/>
              <a:t>The terms are assumed to be </a:t>
            </a:r>
            <a:r>
              <a:rPr lang="en-US" altLang="zh-TW" sz="1800">
                <a:solidFill>
                  <a:srgbClr val="FF0000"/>
                </a:solidFill>
              </a:rPr>
              <a:t>independent</a:t>
            </a:r>
            <a:r>
              <a:rPr lang="en-US" altLang="zh-TW" sz="1800"/>
              <a:t> (or </a:t>
            </a:r>
            <a:r>
              <a:rPr lang="en-US" altLang="zh-TW" sz="1800">
                <a:solidFill>
                  <a:srgbClr val="FF0000"/>
                </a:solidFill>
              </a:rPr>
              <a:t>uncorrelated</a:t>
            </a:r>
            <a:r>
              <a:rPr lang="en-US" altLang="zh-TW" sz="1800"/>
              <a:t> or </a:t>
            </a:r>
            <a:r>
              <a:rPr lang="en-US" altLang="zh-TW" sz="1800">
                <a:solidFill>
                  <a:srgbClr val="FF0000"/>
                </a:solidFill>
              </a:rPr>
              <a:t>orthogonal</a:t>
            </a:r>
            <a:r>
              <a:rPr lang="en-US" altLang="zh-TW" sz="1800"/>
              <a:t>) to each other and form an orthogonal </a:t>
            </a:r>
            <a:r>
              <a:rPr lang="en-US" altLang="zh-TW" sz="1800">
                <a:solidFill>
                  <a:srgbClr val="FF0000"/>
                </a:solidFill>
              </a:rPr>
              <a:t>vector space</a:t>
            </a:r>
          </a:p>
          <a:p>
            <a:pPr eaLnBrk="1" hangingPunct="1"/>
            <a:r>
              <a:rPr lang="en-US" altLang="zh-TW" sz="1800"/>
              <a:t>On the left: x and y are orthogonal; y = x cos 90</a:t>
            </a:r>
            <a:r>
              <a:rPr lang="en-US" altLang="zh-TW" sz="1800">
                <a:sym typeface="Symbol" panose="05050102010706020507" pitchFamily="18" charset="2"/>
              </a:rPr>
              <a:t></a:t>
            </a:r>
            <a:r>
              <a:rPr lang="en-US" altLang="zh-TW" sz="1800"/>
              <a:t> = 0 * x</a:t>
            </a:r>
          </a:p>
          <a:p>
            <a:pPr eaLnBrk="1" hangingPunct="1"/>
            <a:r>
              <a:rPr lang="en-US" altLang="zh-TW" sz="1800"/>
              <a:t>On the right: x and y are not orthogonal; y = x cos </a:t>
            </a:r>
            <a:r>
              <a:rPr lang="en-US" altLang="zh-TW" sz="1800">
                <a:sym typeface="Symbol" panose="05050102010706020507" pitchFamily="18" charset="2"/>
              </a:rPr>
              <a:t></a:t>
            </a:r>
          </a:p>
          <a:p>
            <a:pPr eaLnBrk="1" hangingPunct="1"/>
            <a:endParaRPr lang="en-US" altLang="zh-TW" sz="1800">
              <a:sym typeface="Symbol" panose="05050102010706020507" pitchFamily="18" charset="2"/>
            </a:endParaRPr>
          </a:p>
          <a:p>
            <a:pPr eaLnBrk="1" hangingPunct="1"/>
            <a:r>
              <a:rPr lang="en-US" altLang="zh-TW" sz="1800">
                <a:sym typeface="Symbol" panose="05050102010706020507" pitchFamily="18" charset="2"/>
              </a:rPr>
              <a:t>What does it mean to retrieval?</a:t>
            </a:r>
          </a:p>
          <a:p>
            <a:pPr lvl="1" eaLnBrk="1" hangingPunct="1"/>
            <a:r>
              <a:rPr lang="en-US" altLang="zh-TW" sz="1600">
                <a:sym typeface="Symbol" panose="05050102010706020507" pitchFamily="18" charset="2"/>
              </a:rPr>
              <a:t>D1 = &lt; computer, CPU, Intel &gt;</a:t>
            </a:r>
          </a:p>
          <a:p>
            <a:pPr lvl="1" eaLnBrk="1" hangingPunct="1"/>
            <a:r>
              <a:rPr lang="en-US" altLang="zh-TW" sz="1600">
                <a:sym typeface="Symbol" panose="05050102010706020507" pitchFamily="18" charset="2"/>
              </a:rPr>
              <a:t>D2 = &lt; computer, analysis, price &gt;</a:t>
            </a:r>
          </a:p>
          <a:p>
            <a:pPr lvl="1" eaLnBrk="1" hangingPunct="1"/>
            <a:r>
              <a:rPr lang="en-US" altLang="zh-TW" sz="1600">
                <a:sym typeface="Symbol" panose="05050102010706020507" pitchFamily="18" charset="2"/>
              </a:rPr>
              <a:t>Q = &lt; computer &gt;</a:t>
            </a:r>
          </a:p>
          <a:p>
            <a:pPr lvl="1" eaLnBrk="1" hangingPunct="1"/>
            <a:r>
              <a:rPr lang="en-US" altLang="zh-TW" sz="1600">
                <a:sym typeface="Symbol" panose="05050102010706020507" pitchFamily="18" charset="2"/>
              </a:rPr>
              <a:t>Intuitively, is D1 or D2 a better match? What does vector space model tell you?</a:t>
            </a:r>
          </a:p>
          <a:p>
            <a:pPr lvl="1" eaLnBrk="1" hangingPunct="1"/>
            <a:r>
              <a:rPr lang="en-US" altLang="zh-TW" sz="1600">
                <a:sym typeface="Symbol" panose="05050102010706020507" pitchFamily="18" charset="2"/>
              </a:rPr>
              <a:t>Should D1 be represented as &lt; computer 2.5 &gt; ?</a:t>
            </a:r>
          </a:p>
          <a:p>
            <a:pPr eaLnBrk="1" hangingPunct="1"/>
            <a:r>
              <a:rPr lang="en-US" altLang="zh-TW">
                <a:sym typeface="Symbol" panose="05050102010706020507" pitchFamily="18" charset="2"/>
              </a:rPr>
              <a:t>How to measure term dependence and incorporate it into retrieval?</a:t>
            </a:r>
          </a:p>
          <a:p>
            <a:pPr eaLnBrk="1" hangingPunct="1"/>
            <a:endParaRPr lang="en-US" altLang="zh-TW" sz="1800">
              <a:solidFill>
                <a:srgbClr val="FF0000"/>
              </a:solidFill>
            </a:endParaRPr>
          </a:p>
          <a:p>
            <a:pPr eaLnBrk="1" hangingPunct="1"/>
            <a:endParaRPr lang="en-US" altLang="zh-TW" sz="1800"/>
          </a:p>
        </p:txBody>
      </p:sp>
      <p:grpSp>
        <p:nvGrpSpPr>
          <p:cNvPr id="86021" name="Group 15">
            <a:extLst>
              <a:ext uri="{FF2B5EF4-FFF2-40B4-BE49-F238E27FC236}">
                <a16:creationId xmlns:a16="http://schemas.microsoft.com/office/drawing/2014/main" id="{7DFF01E5-8860-442D-B9FA-8914ADA890DF}"/>
              </a:ext>
            </a:extLst>
          </p:cNvPr>
          <p:cNvGrpSpPr>
            <a:grpSpLocks/>
          </p:cNvGrpSpPr>
          <p:nvPr/>
        </p:nvGrpSpPr>
        <p:grpSpPr bwMode="auto">
          <a:xfrm>
            <a:off x="5397500" y="3694113"/>
            <a:ext cx="1373188" cy="1273175"/>
            <a:chOff x="3827766" y="4698778"/>
            <a:chExt cx="1372558" cy="1274004"/>
          </a:xfrm>
        </p:grpSpPr>
        <p:cxnSp>
          <p:nvCxnSpPr>
            <p:cNvPr id="86029" name="Straight Connector 4">
              <a:extLst>
                <a:ext uri="{FF2B5EF4-FFF2-40B4-BE49-F238E27FC236}">
                  <a16:creationId xmlns:a16="http://schemas.microsoft.com/office/drawing/2014/main" id="{538EBEF9-C8B8-4387-B8FD-268D54409477}"/>
                </a:ext>
              </a:extLst>
            </p:cNvPr>
            <p:cNvCxnSpPr>
              <a:cxnSpLocks noChangeShapeType="1"/>
            </p:cNvCxnSpPr>
            <p:nvPr/>
          </p:nvCxnSpPr>
          <p:spPr bwMode="auto">
            <a:xfrm flipV="1">
              <a:off x="4188647" y="4698778"/>
              <a:ext cx="0" cy="904672"/>
            </a:xfrm>
            <a:prstGeom prst="line">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30" name="Straight Connector 6">
              <a:extLst>
                <a:ext uri="{FF2B5EF4-FFF2-40B4-BE49-F238E27FC236}">
                  <a16:creationId xmlns:a16="http://schemas.microsoft.com/office/drawing/2014/main" id="{ED489D75-431A-47F5-A5AB-65366B955509}"/>
                </a:ext>
              </a:extLst>
            </p:cNvPr>
            <p:cNvCxnSpPr>
              <a:cxnSpLocks noChangeShapeType="1"/>
            </p:cNvCxnSpPr>
            <p:nvPr/>
          </p:nvCxnSpPr>
          <p:spPr bwMode="auto">
            <a:xfrm>
              <a:off x="4188647" y="5603450"/>
              <a:ext cx="1011677" cy="0"/>
            </a:xfrm>
            <a:prstGeom prst="line">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31" name="Rounded Rectangle 7">
              <a:extLst>
                <a:ext uri="{FF2B5EF4-FFF2-40B4-BE49-F238E27FC236}">
                  <a16:creationId xmlns:a16="http://schemas.microsoft.com/office/drawing/2014/main" id="{D0A50102-73F2-4800-A00B-B2AD82B992FA}"/>
                </a:ext>
              </a:extLst>
            </p:cNvPr>
            <p:cNvSpPr>
              <a:spLocks noChangeArrowheads="1"/>
            </p:cNvSpPr>
            <p:nvPr/>
          </p:nvSpPr>
          <p:spPr bwMode="auto">
            <a:xfrm>
              <a:off x="4178919" y="5457535"/>
              <a:ext cx="145915" cy="145915"/>
            </a:xfrm>
            <a:prstGeom prst="roundRect">
              <a:avLst>
                <a:gd name="adj" fmla="val 16667"/>
              </a:avLst>
            </a:pr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86032" name="TextBox 8">
              <a:extLst>
                <a:ext uri="{FF2B5EF4-FFF2-40B4-BE49-F238E27FC236}">
                  <a16:creationId xmlns:a16="http://schemas.microsoft.com/office/drawing/2014/main" id="{6E663196-A2C9-4C86-800F-ABEEFDC66BF2}"/>
                </a:ext>
              </a:extLst>
            </p:cNvPr>
            <p:cNvSpPr txBox="1">
              <a:spLocks noChangeArrowheads="1"/>
            </p:cNvSpPr>
            <p:nvPr/>
          </p:nvSpPr>
          <p:spPr bwMode="auto">
            <a:xfrm>
              <a:off x="4772306" y="5603450"/>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i="1">
                  <a:latin typeface="Times New Roman" panose="02020603050405020304" pitchFamily="18" charset="0"/>
                </a:rPr>
                <a:t>x</a:t>
              </a:r>
              <a:endParaRPr lang="zh-HK" altLang="en-US" sz="1800" i="1">
                <a:latin typeface="Times New Roman" panose="02020603050405020304" pitchFamily="18" charset="0"/>
              </a:endParaRPr>
            </a:p>
          </p:txBody>
        </p:sp>
        <p:sp>
          <p:nvSpPr>
            <p:cNvPr id="86033" name="TextBox 22">
              <a:extLst>
                <a:ext uri="{FF2B5EF4-FFF2-40B4-BE49-F238E27FC236}">
                  <a16:creationId xmlns:a16="http://schemas.microsoft.com/office/drawing/2014/main" id="{3ED70832-DC3C-488E-B587-8D235D411EAC}"/>
                </a:ext>
              </a:extLst>
            </p:cNvPr>
            <p:cNvSpPr txBox="1">
              <a:spLocks noChangeArrowheads="1"/>
            </p:cNvSpPr>
            <p:nvPr/>
          </p:nvSpPr>
          <p:spPr bwMode="auto">
            <a:xfrm>
              <a:off x="3827766" y="4698778"/>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i="1">
                  <a:latin typeface="Times New Roman" panose="02020603050405020304" pitchFamily="18" charset="0"/>
                </a:rPr>
                <a:t>y</a:t>
              </a:r>
              <a:endParaRPr lang="zh-HK" altLang="en-US" sz="1800" i="1">
                <a:latin typeface="Times New Roman" panose="02020603050405020304" pitchFamily="18" charset="0"/>
              </a:endParaRPr>
            </a:p>
          </p:txBody>
        </p:sp>
      </p:grpSp>
      <p:grpSp>
        <p:nvGrpSpPr>
          <p:cNvPr id="86022" name="Group 16">
            <a:extLst>
              <a:ext uri="{FF2B5EF4-FFF2-40B4-BE49-F238E27FC236}">
                <a16:creationId xmlns:a16="http://schemas.microsoft.com/office/drawing/2014/main" id="{B24D06BF-3D95-4DD1-9670-3F617D06E28B}"/>
              </a:ext>
            </a:extLst>
          </p:cNvPr>
          <p:cNvGrpSpPr>
            <a:grpSpLocks/>
          </p:cNvGrpSpPr>
          <p:nvPr/>
        </p:nvGrpSpPr>
        <p:grpSpPr bwMode="auto">
          <a:xfrm>
            <a:off x="7194550" y="3767138"/>
            <a:ext cx="1011238" cy="1176337"/>
            <a:chOff x="6539498" y="4674459"/>
            <a:chExt cx="1011677" cy="1176567"/>
          </a:xfrm>
        </p:grpSpPr>
        <p:sp>
          <p:nvSpPr>
            <p:cNvPr id="86023" name="TextBox 27">
              <a:extLst>
                <a:ext uri="{FF2B5EF4-FFF2-40B4-BE49-F238E27FC236}">
                  <a16:creationId xmlns:a16="http://schemas.microsoft.com/office/drawing/2014/main" id="{455DA353-247C-4749-81C1-F87ED14C5B09}"/>
                </a:ext>
              </a:extLst>
            </p:cNvPr>
            <p:cNvSpPr txBox="1">
              <a:spLocks noChangeArrowheads="1"/>
            </p:cNvSpPr>
            <p:nvPr/>
          </p:nvSpPr>
          <p:spPr bwMode="auto">
            <a:xfrm>
              <a:off x="6835899" y="4674459"/>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i="1">
                  <a:latin typeface="Times New Roman" panose="02020603050405020304" pitchFamily="18" charset="0"/>
                </a:rPr>
                <a:t>y</a:t>
              </a:r>
              <a:endParaRPr lang="zh-HK" altLang="en-US" sz="1800" i="1">
                <a:latin typeface="Times New Roman" panose="02020603050405020304" pitchFamily="18" charset="0"/>
              </a:endParaRPr>
            </a:p>
          </p:txBody>
        </p:sp>
        <p:cxnSp>
          <p:nvCxnSpPr>
            <p:cNvPr id="86024" name="Straight Connector 23">
              <a:extLst>
                <a:ext uri="{FF2B5EF4-FFF2-40B4-BE49-F238E27FC236}">
                  <a16:creationId xmlns:a16="http://schemas.microsoft.com/office/drawing/2014/main" id="{D2B00285-82E0-461B-8249-59388B687F1E}"/>
                </a:ext>
              </a:extLst>
            </p:cNvPr>
            <p:cNvCxnSpPr>
              <a:cxnSpLocks noChangeShapeType="1"/>
            </p:cNvCxnSpPr>
            <p:nvPr/>
          </p:nvCxnSpPr>
          <p:spPr bwMode="auto">
            <a:xfrm flipV="1">
              <a:off x="6539498" y="4883444"/>
              <a:ext cx="654996" cy="647048"/>
            </a:xfrm>
            <a:prstGeom prst="line">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25" name="Straight Connector 24">
              <a:extLst>
                <a:ext uri="{FF2B5EF4-FFF2-40B4-BE49-F238E27FC236}">
                  <a16:creationId xmlns:a16="http://schemas.microsoft.com/office/drawing/2014/main" id="{C09522E6-CB95-4F87-B1B5-18321B337CEC}"/>
                </a:ext>
              </a:extLst>
            </p:cNvPr>
            <p:cNvCxnSpPr>
              <a:cxnSpLocks noChangeShapeType="1"/>
            </p:cNvCxnSpPr>
            <p:nvPr/>
          </p:nvCxnSpPr>
          <p:spPr bwMode="auto">
            <a:xfrm>
              <a:off x="6539498" y="5530492"/>
              <a:ext cx="1011677" cy="0"/>
            </a:xfrm>
            <a:prstGeom prst="line">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26" name="TextBox 26">
              <a:extLst>
                <a:ext uri="{FF2B5EF4-FFF2-40B4-BE49-F238E27FC236}">
                  <a16:creationId xmlns:a16="http://schemas.microsoft.com/office/drawing/2014/main" id="{A2AB0A1D-6C5E-425C-8405-698AAE3F6630}"/>
                </a:ext>
              </a:extLst>
            </p:cNvPr>
            <p:cNvSpPr txBox="1">
              <a:spLocks noChangeArrowheads="1"/>
            </p:cNvSpPr>
            <p:nvPr/>
          </p:nvSpPr>
          <p:spPr bwMode="auto">
            <a:xfrm>
              <a:off x="6979528" y="5481694"/>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i="1">
                  <a:latin typeface="Times New Roman" panose="02020603050405020304" pitchFamily="18" charset="0"/>
                </a:rPr>
                <a:t>x</a:t>
              </a:r>
              <a:endParaRPr lang="zh-HK" altLang="en-US" sz="1800" i="1">
                <a:latin typeface="Times New Roman" panose="02020603050405020304" pitchFamily="18" charset="0"/>
              </a:endParaRPr>
            </a:p>
          </p:txBody>
        </p:sp>
        <p:cxnSp>
          <p:nvCxnSpPr>
            <p:cNvPr id="86027" name="Straight Connector 29">
              <a:extLst>
                <a:ext uri="{FF2B5EF4-FFF2-40B4-BE49-F238E27FC236}">
                  <a16:creationId xmlns:a16="http://schemas.microsoft.com/office/drawing/2014/main" id="{78AA82BA-DB15-4313-87BB-162C46C5A750}"/>
                </a:ext>
              </a:extLst>
            </p:cNvPr>
            <p:cNvCxnSpPr>
              <a:cxnSpLocks noChangeShapeType="1"/>
            </p:cNvCxnSpPr>
            <p:nvPr/>
          </p:nvCxnSpPr>
          <p:spPr bwMode="auto">
            <a:xfrm>
              <a:off x="6935146" y="5115366"/>
              <a:ext cx="418965" cy="415126"/>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028" name="TextBox 33">
              <a:extLst>
                <a:ext uri="{FF2B5EF4-FFF2-40B4-BE49-F238E27FC236}">
                  <a16:creationId xmlns:a16="http://schemas.microsoft.com/office/drawing/2014/main" id="{8A91CC8D-81C4-4F08-BD0A-5F99780F2419}"/>
                </a:ext>
              </a:extLst>
            </p:cNvPr>
            <p:cNvSpPr txBox="1">
              <a:spLocks noChangeArrowheads="1"/>
            </p:cNvSpPr>
            <p:nvPr/>
          </p:nvSpPr>
          <p:spPr bwMode="auto">
            <a:xfrm>
              <a:off x="6643078" y="5256125"/>
              <a:ext cx="2920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600">
                  <a:latin typeface="Times New Roman" panose="02020603050405020304" pitchFamily="18" charset="0"/>
                  <a:sym typeface="Symbol" panose="05050102010706020507" pitchFamily="18" charset="2"/>
                </a:rPr>
                <a:t></a:t>
              </a:r>
              <a:endParaRPr lang="zh-HK" altLang="en-US" sz="1600">
                <a:latin typeface="Times New Roman" panose="02020603050405020304" pitchFamily="18"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a:extLst>
              <a:ext uri="{FF2B5EF4-FFF2-40B4-BE49-F238E27FC236}">
                <a16:creationId xmlns:a16="http://schemas.microsoft.com/office/drawing/2014/main" id="{41994673-F722-4CAB-A3D1-C0A918EAEE7A}"/>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A028C64E-E3B2-4560-BC27-B9A396210CDD}" type="slidenum">
              <a:rPr lang="en-US" altLang="zh-TW" sz="1400" smtClean="0">
                <a:solidFill>
                  <a:schemeClr val="accent2"/>
                </a:solidFill>
                <a:latin typeface="Times New Roman" panose="02020603050405020304" pitchFamily="18" charset="0"/>
              </a:rPr>
              <a:pPr>
                <a:spcBef>
                  <a:spcPct val="0"/>
                </a:spcBef>
                <a:buFontTx/>
                <a:buNone/>
              </a:pPr>
              <a:t>45</a:t>
            </a:fld>
            <a:endParaRPr lang="en-US" altLang="zh-TW" sz="1400" b="0">
              <a:latin typeface="Times New Roman" panose="02020603050405020304" pitchFamily="18" charset="0"/>
            </a:endParaRPr>
          </a:p>
        </p:txBody>
      </p:sp>
      <p:sp>
        <p:nvSpPr>
          <p:cNvPr id="88067" name="Rectangle 2">
            <a:extLst>
              <a:ext uri="{FF2B5EF4-FFF2-40B4-BE49-F238E27FC236}">
                <a16:creationId xmlns:a16="http://schemas.microsoft.com/office/drawing/2014/main" id="{B6B4AF03-1E3E-4F58-A8AC-CA086D9E8A1E}"/>
              </a:ext>
            </a:extLst>
          </p:cNvPr>
          <p:cNvSpPr>
            <a:spLocks noGrp="1" noChangeArrowheads="1"/>
          </p:cNvSpPr>
          <p:nvPr>
            <p:ph type="title"/>
          </p:nvPr>
        </p:nvSpPr>
        <p:spPr/>
        <p:txBody>
          <a:bodyPr/>
          <a:lstStyle/>
          <a:p>
            <a:pPr eaLnBrk="1" hangingPunct="1"/>
            <a:r>
              <a:rPr lang="en-US" altLang="zh-TW"/>
              <a:t>Term Independence Assumption (II)</a:t>
            </a:r>
          </a:p>
        </p:txBody>
      </p:sp>
      <p:sp>
        <p:nvSpPr>
          <p:cNvPr id="88068" name="Rectangle 3">
            <a:extLst>
              <a:ext uri="{FF2B5EF4-FFF2-40B4-BE49-F238E27FC236}">
                <a16:creationId xmlns:a16="http://schemas.microsoft.com/office/drawing/2014/main" id="{7569415B-0D32-465B-B2E7-400484F123D9}"/>
              </a:ext>
            </a:extLst>
          </p:cNvPr>
          <p:cNvSpPr>
            <a:spLocks noGrp="1" noChangeArrowheads="1"/>
          </p:cNvSpPr>
          <p:nvPr>
            <p:ph type="body" idx="1"/>
          </p:nvPr>
        </p:nvSpPr>
        <p:spPr>
          <a:xfrm>
            <a:off x="590550" y="1295400"/>
            <a:ext cx="8048625" cy="914400"/>
          </a:xfrm>
        </p:spPr>
        <p:txBody>
          <a:bodyPr/>
          <a:lstStyle/>
          <a:p>
            <a:pPr eaLnBrk="1" hangingPunct="1"/>
            <a:r>
              <a:rPr lang="en-US" altLang="zh-TW" sz="1800"/>
              <a:t>In real life, it is hard to find two terms that are absolutely independent to each other</a:t>
            </a:r>
          </a:p>
          <a:p>
            <a:pPr eaLnBrk="1" hangingPunct="1"/>
            <a:r>
              <a:rPr lang="en-US" altLang="zh-TW" sz="1800"/>
              <a:t>Independence can be judged with respect to a document collection.</a:t>
            </a:r>
          </a:p>
        </p:txBody>
      </p:sp>
      <p:sp>
        <p:nvSpPr>
          <p:cNvPr id="166916" name="Rectangle 4">
            <a:extLst>
              <a:ext uri="{FF2B5EF4-FFF2-40B4-BE49-F238E27FC236}">
                <a16:creationId xmlns:a16="http://schemas.microsoft.com/office/drawing/2014/main" id="{6A7A3965-4F11-4EE3-8E19-B981BF3B9004}"/>
              </a:ext>
            </a:extLst>
          </p:cNvPr>
          <p:cNvSpPr>
            <a:spLocks noChangeArrowheads="1"/>
          </p:cNvSpPr>
          <p:nvPr/>
        </p:nvSpPr>
        <p:spPr bwMode="auto">
          <a:xfrm>
            <a:off x="457200" y="3581400"/>
            <a:ext cx="82296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sz="1800"/>
              <a:t>In reality, these three terms are correlated to each other! </a:t>
            </a:r>
            <a:endParaRPr lang="en-US" altLang="zh-TW" sz="1800" i="1" baseline="-25000"/>
          </a:p>
          <a:p>
            <a:pPr lvl="1" eaLnBrk="1" hangingPunct="1">
              <a:buFontTx/>
              <a:buChar char="•"/>
            </a:pPr>
            <a:r>
              <a:rPr lang="en-US" altLang="zh-TW" sz="1600"/>
              <a:t>When you can find “computer” in a document, there is a very high chance that you also find “science” in it</a:t>
            </a:r>
          </a:p>
          <a:p>
            <a:pPr lvl="1" eaLnBrk="1" hangingPunct="1">
              <a:buFontTx/>
              <a:buChar char="•"/>
            </a:pPr>
            <a:r>
              <a:rPr lang="en-US" altLang="zh-TW" sz="1600"/>
              <a:t>When you can find “computer” in a document, there is a medium chance that you also find “business” in it</a:t>
            </a:r>
          </a:p>
          <a:p>
            <a:pPr lvl="1" eaLnBrk="1" hangingPunct="1">
              <a:buFontTx/>
              <a:buChar char="•"/>
            </a:pPr>
            <a:r>
              <a:rPr lang="en-US" altLang="zh-TW" sz="1600"/>
              <a:t>When you can find “business” in a document, there is a small chance that you also find “science” in it</a:t>
            </a:r>
          </a:p>
          <a:p>
            <a:pPr eaLnBrk="1" hangingPunct="1"/>
            <a:r>
              <a:rPr lang="en-US" altLang="zh-TW" sz="1800"/>
              <a:t>We can judge term independence by checking whether or not two terms frequently co-occur in a document (or a sentence, a window of text, etc.)</a:t>
            </a:r>
          </a:p>
        </p:txBody>
      </p:sp>
      <p:grpSp>
        <p:nvGrpSpPr>
          <p:cNvPr id="88070" name="Group 5">
            <a:extLst>
              <a:ext uri="{FF2B5EF4-FFF2-40B4-BE49-F238E27FC236}">
                <a16:creationId xmlns:a16="http://schemas.microsoft.com/office/drawing/2014/main" id="{3F50E5FA-8504-4637-AB4D-F4DDF22E5BED}"/>
              </a:ext>
            </a:extLst>
          </p:cNvPr>
          <p:cNvGrpSpPr>
            <a:grpSpLocks/>
          </p:cNvGrpSpPr>
          <p:nvPr/>
        </p:nvGrpSpPr>
        <p:grpSpPr bwMode="auto">
          <a:xfrm>
            <a:off x="2466975" y="2393950"/>
            <a:ext cx="5549900" cy="1192213"/>
            <a:chOff x="1141" y="1296"/>
            <a:chExt cx="3496" cy="751"/>
          </a:xfrm>
        </p:grpSpPr>
        <p:pic>
          <p:nvPicPr>
            <p:cNvPr id="88071" name="Picture 6" descr="BS00975_">
              <a:extLst>
                <a:ext uri="{FF2B5EF4-FFF2-40B4-BE49-F238E27FC236}">
                  <a16:creationId xmlns:a16="http://schemas.microsoft.com/office/drawing/2014/main" id="{F4977C62-B231-4437-B8B2-36157011FF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0" y="1296"/>
              <a:ext cx="57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2" name="AutoShape 7">
              <a:extLst>
                <a:ext uri="{FF2B5EF4-FFF2-40B4-BE49-F238E27FC236}">
                  <a16:creationId xmlns:a16="http://schemas.microsoft.com/office/drawing/2014/main" id="{F81BD7C6-BB72-4F37-814A-5BEA1B7320E0}"/>
                </a:ext>
              </a:extLst>
            </p:cNvPr>
            <p:cNvSpPr>
              <a:spLocks noChangeArrowheads="1"/>
            </p:cNvSpPr>
            <p:nvPr/>
          </p:nvSpPr>
          <p:spPr bwMode="auto">
            <a:xfrm>
              <a:off x="2144" y="1524"/>
              <a:ext cx="336"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407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3" name="Text Box 8">
              <a:extLst>
                <a:ext uri="{FF2B5EF4-FFF2-40B4-BE49-F238E27FC236}">
                  <a16:creationId xmlns:a16="http://schemas.microsoft.com/office/drawing/2014/main" id="{1A317106-EAFC-4078-947B-64362F24B595}"/>
                </a:ext>
              </a:extLst>
            </p:cNvPr>
            <p:cNvSpPr txBox="1">
              <a:spLocks noChangeArrowheads="1"/>
            </p:cNvSpPr>
            <p:nvPr/>
          </p:nvSpPr>
          <p:spPr bwMode="auto">
            <a:xfrm>
              <a:off x="2480" y="1388"/>
              <a:ext cx="21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800"/>
                <a:t>“computer” “science” “business”</a:t>
              </a:r>
            </a:p>
          </p:txBody>
        </p:sp>
        <p:sp>
          <p:nvSpPr>
            <p:cNvPr id="88074" name="Text Box 9">
              <a:extLst>
                <a:ext uri="{FF2B5EF4-FFF2-40B4-BE49-F238E27FC236}">
                  <a16:creationId xmlns:a16="http://schemas.microsoft.com/office/drawing/2014/main" id="{EB352C52-D514-49E2-98BE-45B676462EAE}"/>
                </a:ext>
              </a:extLst>
            </p:cNvPr>
            <p:cNvSpPr txBox="1">
              <a:spLocks noChangeArrowheads="1"/>
            </p:cNvSpPr>
            <p:nvPr/>
          </p:nvSpPr>
          <p:spPr bwMode="auto">
            <a:xfrm>
              <a:off x="1141" y="1772"/>
              <a:ext cx="9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800"/>
                <a:t>CS collection</a:t>
              </a:r>
            </a:p>
          </p:txBody>
        </p:sp>
        <p:sp>
          <p:nvSpPr>
            <p:cNvPr id="88075" name="Text Box 10">
              <a:extLst>
                <a:ext uri="{FF2B5EF4-FFF2-40B4-BE49-F238E27FC236}">
                  <a16:creationId xmlns:a16="http://schemas.microsoft.com/office/drawing/2014/main" id="{E386A13B-8181-4972-B4F9-24304E9D412A}"/>
                </a:ext>
              </a:extLst>
            </p:cNvPr>
            <p:cNvSpPr txBox="1">
              <a:spLocks noChangeArrowheads="1"/>
            </p:cNvSpPr>
            <p:nvPr/>
          </p:nvSpPr>
          <p:spPr bwMode="auto">
            <a:xfrm>
              <a:off x="2506" y="1835"/>
              <a:ext cx="19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HK" sz="1600"/>
                <a:t>Important words in the collection</a:t>
              </a:r>
            </a:p>
          </p:txBody>
        </p:sp>
        <p:sp>
          <p:nvSpPr>
            <p:cNvPr id="88076" name="AutoShape 11">
              <a:extLst>
                <a:ext uri="{FF2B5EF4-FFF2-40B4-BE49-F238E27FC236}">
                  <a16:creationId xmlns:a16="http://schemas.microsoft.com/office/drawing/2014/main" id="{10DE9B8A-39EF-433F-BEEC-7FB96FFF0189}"/>
                </a:ext>
              </a:extLst>
            </p:cNvPr>
            <p:cNvSpPr>
              <a:spLocks/>
            </p:cNvSpPr>
            <p:nvPr/>
          </p:nvSpPr>
          <p:spPr bwMode="auto">
            <a:xfrm rot="5400000">
              <a:off x="3440" y="864"/>
              <a:ext cx="144" cy="1776"/>
            </a:xfrm>
            <a:prstGeom prst="rightBrace">
              <a:avLst>
                <a:gd name="adj1" fmla="val 102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pic>
          <p:nvPicPr>
            <p:cNvPr id="88077" name="Picture 12" descr="BS00975_">
              <a:extLst>
                <a:ext uri="{FF2B5EF4-FFF2-40B4-BE49-F238E27FC236}">
                  <a16:creationId xmlns:a16="http://schemas.microsoft.com/office/drawing/2014/main" id="{A0758765-FDFC-467B-A826-12062C2F2D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6" y="1422"/>
              <a:ext cx="57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8" name="Picture 13" descr="BS00975_">
              <a:extLst>
                <a:ext uri="{FF2B5EF4-FFF2-40B4-BE49-F238E27FC236}">
                  <a16:creationId xmlns:a16="http://schemas.microsoft.com/office/drawing/2014/main" id="{5D023424-5931-4A5E-BBC0-5D9B9ADE19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8" y="1410"/>
              <a:ext cx="57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 calcmode="lin" valueType="num">
                                      <p:cBhvr additive="base">
                                        <p:cTn id="7" dur="500" fill="hold"/>
                                        <p:tgtEl>
                                          <p:spTgt spid="166916"/>
                                        </p:tgtEl>
                                        <p:attrNameLst>
                                          <p:attrName>ppt_x</p:attrName>
                                        </p:attrNameLst>
                                      </p:cBhvr>
                                      <p:tavLst>
                                        <p:tav tm="0">
                                          <p:val>
                                            <p:strVal val="1+#ppt_w/2"/>
                                          </p:val>
                                        </p:tav>
                                        <p:tav tm="100000">
                                          <p:val>
                                            <p:strVal val="#ppt_x"/>
                                          </p:val>
                                        </p:tav>
                                      </p:tavLst>
                                    </p:anim>
                                    <p:anim calcmode="lin" valueType="num">
                                      <p:cBhvr additive="base">
                                        <p:cTn id="8" dur="500" fill="hold"/>
                                        <p:tgtEl>
                                          <p:spTgt spid="166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a:extLst>
              <a:ext uri="{FF2B5EF4-FFF2-40B4-BE49-F238E27FC236}">
                <a16:creationId xmlns:a16="http://schemas.microsoft.com/office/drawing/2014/main" id="{504E6398-13F7-4A28-BE07-99BC2426EE6C}"/>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3E7A755-4223-40A7-9098-7204F932B9EF}" type="slidenum">
              <a:rPr lang="en-US" altLang="zh-TW" sz="1400" smtClean="0">
                <a:solidFill>
                  <a:schemeClr val="accent2"/>
                </a:solidFill>
                <a:latin typeface="Times New Roman" panose="02020603050405020304" pitchFamily="18" charset="0"/>
              </a:rPr>
              <a:pPr>
                <a:spcBef>
                  <a:spcPct val="0"/>
                </a:spcBef>
                <a:buFontTx/>
                <a:buNone/>
              </a:pPr>
              <a:t>46</a:t>
            </a:fld>
            <a:endParaRPr lang="en-US" altLang="zh-TW" sz="1400" b="0">
              <a:latin typeface="Times New Roman" panose="02020603050405020304" pitchFamily="18" charset="0"/>
            </a:endParaRPr>
          </a:p>
        </p:txBody>
      </p:sp>
      <p:sp>
        <p:nvSpPr>
          <p:cNvPr id="90115" name="Rectangle 2">
            <a:extLst>
              <a:ext uri="{FF2B5EF4-FFF2-40B4-BE49-F238E27FC236}">
                <a16:creationId xmlns:a16="http://schemas.microsoft.com/office/drawing/2014/main" id="{6B2C5F22-424D-4540-8D81-716D93FF43E0}"/>
              </a:ext>
            </a:extLst>
          </p:cNvPr>
          <p:cNvSpPr>
            <a:spLocks noGrp="1" noChangeArrowheads="1"/>
          </p:cNvSpPr>
          <p:nvPr>
            <p:ph type="title"/>
          </p:nvPr>
        </p:nvSpPr>
        <p:spPr/>
        <p:txBody>
          <a:bodyPr/>
          <a:lstStyle/>
          <a:p>
            <a:pPr eaLnBrk="1" hangingPunct="1"/>
            <a:r>
              <a:rPr lang="en-US" altLang="zh-TW"/>
              <a:t>Synonyms</a:t>
            </a:r>
          </a:p>
        </p:txBody>
      </p:sp>
      <p:sp>
        <p:nvSpPr>
          <p:cNvPr id="90116" name="Rectangle 3">
            <a:extLst>
              <a:ext uri="{FF2B5EF4-FFF2-40B4-BE49-F238E27FC236}">
                <a16:creationId xmlns:a16="http://schemas.microsoft.com/office/drawing/2014/main" id="{4AB39744-FF9D-4D25-AC69-B2028FF80489}"/>
              </a:ext>
            </a:extLst>
          </p:cNvPr>
          <p:cNvSpPr>
            <a:spLocks noGrp="1" noChangeArrowheads="1"/>
          </p:cNvSpPr>
          <p:nvPr>
            <p:ph type="body" idx="1"/>
          </p:nvPr>
        </p:nvSpPr>
        <p:spPr>
          <a:xfrm>
            <a:off x="590550" y="1295400"/>
            <a:ext cx="8048625" cy="3616325"/>
          </a:xfrm>
        </p:spPr>
        <p:txBody>
          <a:bodyPr/>
          <a:lstStyle/>
          <a:p>
            <a:pPr eaLnBrk="1" hangingPunct="1"/>
            <a:r>
              <a:rPr lang="en-US" altLang="zh-TW" sz="1800"/>
              <a:t>Two terms have the same meaning (synonyms), more or less</a:t>
            </a:r>
          </a:p>
          <a:p>
            <a:pPr lvl="1" eaLnBrk="1" hangingPunct="1"/>
            <a:r>
              <a:rPr lang="en-US" altLang="zh-TW" sz="1600"/>
              <a:t>D1 = &lt; company, earning, invest &gt;</a:t>
            </a:r>
          </a:p>
          <a:p>
            <a:pPr lvl="1" eaLnBrk="1" hangingPunct="1"/>
            <a:r>
              <a:rPr lang="en-US" altLang="zh-TW" sz="1600"/>
              <a:t>Q = &lt; corporation, earning &gt;</a:t>
            </a:r>
          </a:p>
          <a:p>
            <a:pPr lvl="1" eaLnBrk="1" hangingPunct="1"/>
            <a:r>
              <a:rPr lang="en-US" altLang="zh-TW" sz="1600"/>
              <a:t>Straight keyword matching will cause a mismatch between company and corporation</a:t>
            </a:r>
          </a:p>
          <a:p>
            <a:pPr lvl="1" eaLnBrk="1" hangingPunct="1"/>
            <a:endParaRPr lang="en-US" altLang="zh-TW" sz="1600"/>
          </a:p>
          <a:p>
            <a:pPr lvl="1" eaLnBrk="1" hangingPunct="1"/>
            <a:r>
              <a:rPr lang="en-US" altLang="zh-TW" sz="1600"/>
              <a:t>D1 = &lt; furniture, table, desk, chair, lamp &gt;</a:t>
            </a:r>
          </a:p>
          <a:p>
            <a:pPr lvl="1" eaLnBrk="1" hangingPunct="1"/>
            <a:r>
              <a:rPr lang="en-US" altLang="zh-TW" sz="1600"/>
              <a:t>Q = &lt; furniture &gt;</a:t>
            </a:r>
          </a:p>
          <a:p>
            <a:pPr lvl="1" eaLnBrk="1" hangingPunct="1"/>
            <a:r>
              <a:rPr lang="en-US" altLang="zh-TW" sz="1600"/>
              <a:t>Straight keyword matching will have only one matching keyword and so D1 has a small similarity to Q</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a:extLst>
              <a:ext uri="{FF2B5EF4-FFF2-40B4-BE49-F238E27FC236}">
                <a16:creationId xmlns:a16="http://schemas.microsoft.com/office/drawing/2014/main" id="{F52B650A-6322-447F-A7BD-B0BE0B3F4887}"/>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DEF60811-6331-499A-A5D4-9C01D2127DA3}" type="slidenum">
              <a:rPr lang="en-US" altLang="zh-TW" sz="1400" smtClean="0">
                <a:solidFill>
                  <a:schemeClr val="accent2"/>
                </a:solidFill>
                <a:latin typeface="Times New Roman" panose="02020603050405020304" pitchFamily="18" charset="0"/>
              </a:rPr>
              <a:pPr>
                <a:spcBef>
                  <a:spcPct val="0"/>
                </a:spcBef>
                <a:buFontTx/>
                <a:buNone/>
              </a:pPr>
              <a:t>47</a:t>
            </a:fld>
            <a:endParaRPr lang="en-US" altLang="zh-TW" sz="1400" b="0">
              <a:latin typeface="Times New Roman" panose="02020603050405020304" pitchFamily="18" charset="0"/>
            </a:endParaRPr>
          </a:p>
        </p:txBody>
      </p:sp>
      <p:sp>
        <p:nvSpPr>
          <p:cNvPr id="92163" name="Rectangle 2">
            <a:extLst>
              <a:ext uri="{FF2B5EF4-FFF2-40B4-BE49-F238E27FC236}">
                <a16:creationId xmlns:a16="http://schemas.microsoft.com/office/drawing/2014/main" id="{762DE1A4-F321-4C11-9A96-1E9B20F03289}"/>
              </a:ext>
            </a:extLst>
          </p:cNvPr>
          <p:cNvSpPr>
            <a:spLocks noGrp="1" noChangeArrowheads="1"/>
          </p:cNvSpPr>
          <p:nvPr>
            <p:ph type="title"/>
          </p:nvPr>
        </p:nvSpPr>
        <p:spPr/>
        <p:txBody>
          <a:bodyPr/>
          <a:lstStyle/>
          <a:p>
            <a:pPr eaLnBrk="1" hangingPunct="1"/>
            <a:r>
              <a:rPr lang="en-US" altLang="zh-TW"/>
              <a:t>Unbalanced Property of Vector Space Model</a:t>
            </a:r>
            <a:endParaRPr lang="zh-TW" altLang="en-US"/>
          </a:p>
        </p:txBody>
      </p:sp>
      <p:sp>
        <p:nvSpPr>
          <p:cNvPr id="92164" name="Rectangle 3">
            <a:extLst>
              <a:ext uri="{FF2B5EF4-FFF2-40B4-BE49-F238E27FC236}">
                <a16:creationId xmlns:a16="http://schemas.microsoft.com/office/drawing/2014/main" id="{60654D0A-42DF-470F-80B8-CD1B2D4D382E}"/>
              </a:ext>
            </a:extLst>
          </p:cNvPr>
          <p:cNvSpPr>
            <a:spLocks noGrp="1" noChangeArrowheads="1"/>
          </p:cNvSpPr>
          <p:nvPr>
            <p:ph type="body" idx="1"/>
          </p:nvPr>
        </p:nvSpPr>
        <p:spPr>
          <a:xfrm>
            <a:off x="400050" y="1438275"/>
            <a:ext cx="8305800" cy="1304925"/>
          </a:xfrm>
          <a:noFill/>
        </p:spPr>
        <p:txBody>
          <a:bodyPr lIns="92075" tIns="46038" rIns="92075" bIns="46038"/>
          <a:lstStyle/>
          <a:p>
            <a:pPr eaLnBrk="1" hangingPunct="1"/>
            <a:r>
              <a:rPr lang="en-US" altLang="zh-TW"/>
              <a:t>If Q = </a:t>
            </a:r>
            <a:r>
              <a:rPr lang="en-US" altLang="zh-TW">
                <a:sym typeface="Symbol" panose="05050102010706020507" pitchFamily="18" charset="2"/>
              </a:rPr>
              <a:t></a:t>
            </a:r>
            <a:r>
              <a:rPr lang="en-US" altLang="zh-TW"/>
              <a:t>x, y</a:t>
            </a:r>
            <a:r>
              <a:rPr lang="en-US" altLang="zh-TW">
                <a:sym typeface="Symbol" panose="05050102010706020507" pitchFamily="18" charset="2"/>
              </a:rPr>
              <a:t></a:t>
            </a:r>
            <a:r>
              <a:rPr lang="en-US" altLang="zh-TW"/>
              <a:t>, then</a:t>
            </a:r>
          </a:p>
          <a:p>
            <a:pPr marL="819150" lvl="1" eaLnBrk="1" hangingPunct="1"/>
            <a:r>
              <a:rPr lang="en-US" altLang="zh-TW"/>
              <a:t>D</a:t>
            </a:r>
            <a:r>
              <a:rPr lang="en-US" altLang="zh-TW" baseline="-25000"/>
              <a:t>2</a:t>
            </a:r>
            <a:r>
              <a:rPr lang="en-US" altLang="zh-TW"/>
              <a:t> contains </a:t>
            </a:r>
            <a:r>
              <a:rPr lang="en-US" altLang="zh-TW">
                <a:sym typeface="Symbol" panose="05050102010706020507" pitchFamily="18" charset="2"/>
              </a:rPr>
              <a:t></a:t>
            </a:r>
            <a:r>
              <a:rPr lang="en-US" altLang="zh-TW"/>
              <a:t>x, x</a:t>
            </a:r>
            <a:r>
              <a:rPr lang="en-US" altLang="zh-TW">
                <a:sym typeface="Symbol" panose="05050102010706020507" pitchFamily="18" charset="2"/>
              </a:rPr>
              <a:t></a:t>
            </a:r>
            <a:r>
              <a:rPr lang="en-US" altLang="zh-TW"/>
              <a:t> (talk only about x but a lot of it) and D</a:t>
            </a:r>
            <a:r>
              <a:rPr lang="en-US" altLang="zh-TW" baseline="-25000"/>
              <a:t>1</a:t>
            </a:r>
            <a:r>
              <a:rPr lang="en-US" altLang="zh-TW"/>
              <a:t> contains </a:t>
            </a:r>
            <a:r>
              <a:rPr lang="en-US" altLang="zh-TW">
                <a:sym typeface="Symbol" panose="05050102010706020507" pitchFamily="18" charset="2"/>
              </a:rPr>
              <a:t></a:t>
            </a:r>
            <a:r>
              <a:rPr lang="en-US" altLang="zh-TW"/>
              <a:t>x, y</a:t>
            </a:r>
            <a:r>
              <a:rPr lang="en-US" altLang="zh-TW">
                <a:sym typeface="Symbol" panose="05050102010706020507" pitchFamily="18" charset="2"/>
              </a:rPr>
              <a:t></a:t>
            </a:r>
            <a:r>
              <a:rPr lang="en-US" altLang="zh-TW"/>
              <a:t> (talk about both x and y) can have the same similarity to Q</a:t>
            </a:r>
          </a:p>
        </p:txBody>
      </p:sp>
      <p:grpSp>
        <p:nvGrpSpPr>
          <p:cNvPr id="92165" name="Group 8">
            <a:extLst>
              <a:ext uri="{FF2B5EF4-FFF2-40B4-BE49-F238E27FC236}">
                <a16:creationId xmlns:a16="http://schemas.microsoft.com/office/drawing/2014/main" id="{66B73E8B-134A-4721-9E24-884F408B5C8E}"/>
              </a:ext>
            </a:extLst>
          </p:cNvPr>
          <p:cNvGrpSpPr>
            <a:grpSpLocks/>
          </p:cNvGrpSpPr>
          <p:nvPr/>
        </p:nvGrpSpPr>
        <p:grpSpPr bwMode="auto">
          <a:xfrm>
            <a:off x="1241425" y="3106738"/>
            <a:ext cx="3013075" cy="2173287"/>
            <a:chOff x="1541929" y="3107531"/>
            <a:chExt cx="3012142" cy="2172681"/>
          </a:xfrm>
        </p:grpSpPr>
        <p:sp>
          <p:nvSpPr>
            <p:cNvPr id="92185" name="Rounded Rectangle 5">
              <a:extLst>
                <a:ext uri="{FF2B5EF4-FFF2-40B4-BE49-F238E27FC236}">
                  <a16:creationId xmlns:a16="http://schemas.microsoft.com/office/drawing/2014/main" id="{DD17656C-0203-4C4A-9AFB-042E96736568}"/>
                </a:ext>
              </a:extLst>
            </p:cNvPr>
            <p:cNvSpPr>
              <a:spLocks noChangeArrowheads="1"/>
            </p:cNvSpPr>
            <p:nvPr/>
          </p:nvSpPr>
          <p:spPr bwMode="auto">
            <a:xfrm>
              <a:off x="1541929" y="3107531"/>
              <a:ext cx="3012142" cy="2172681"/>
            </a:xfrm>
            <a:prstGeom prst="roundRect">
              <a:avLst>
                <a:gd name="adj" fmla="val 16667"/>
              </a:avLst>
            </a:prstGeom>
            <a:solidFill>
              <a:srgbClr val="CCFFFF"/>
            </a:solidFill>
            <a:ln w="9525" algn="ctr">
              <a:solidFill>
                <a:srgbClr val="CCEEDF"/>
              </a:solidFill>
              <a:round/>
              <a:headEnd/>
              <a:tailEnd type="triangle" w="med" len="med"/>
            </a:ln>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92186" name="Text Box 17">
              <a:extLst>
                <a:ext uri="{FF2B5EF4-FFF2-40B4-BE49-F238E27FC236}">
                  <a16:creationId xmlns:a16="http://schemas.microsoft.com/office/drawing/2014/main" id="{3B82FEB0-AAAD-44E8-8318-987FBA30B45F}"/>
                </a:ext>
              </a:extLst>
            </p:cNvPr>
            <p:cNvSpPr txBox="1">
              <a:spLocks noChangeArrowheads="1"/>
            </p:cNvSpPr>
            <p:nvPr/>
          </p:nvSpPr>
          <p:spPr bwMode="auto">
            <a:xfrm>
              <a:off x="1880024" y="3702381"/>
              <a:ext cx="2484077" cy="1476916"/>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t>          x  y</a:t>
              </a:r>
            </a:p>
            <a:p>
              <a:pPr eaLnBrk="1" hangingPunct="1">
                <a:spcBef>
                  <a:spcPct val="0"/>
                </a:spcBef>
                <a:buFontTx/>
                <a:buNone/>
              </a:pPr>
              <a:r>
                <a:rPr lang="en-US" altLang="zh-TW" sz="1800"/>
                <a:t>D2 = </a:t>
              </a:r>
              <a:r>
                <a:rPr lang="en-US" altLang="zh-TW" sz="1800">
                  <a:sym typeface="Symbol" panose="05050102010706020507" pitchFamily="18" charset="2"/>
                </a:rPr>
                <a:t></a:t>
              </a:r>
              <a:r>
                <a:rPr lang="en-US" altLang="zh-TW" sz="1800"/>
                <a:t> 2, 0 </a:t>
              </a:r>
              <a:r>
                <a:rPr lang="en-US" altLang="zh-TW" sz="1800">
                  <a:sym typeface="Symbol" panose="05050102010706020507" pitchFamily="18" charset="2"/>
                </a:rPr>
                <a:t></a:t>
              </a:r>
              <a:endParaRPr lang="en-US" altLang="zh-TW" sz="1800"/>
            </a:p>
            <a:p>
              <a:pPr eaLnBrk="1" hangingPunct="1">
                <a:spcBef>
                  <a:spcPct val="0"/>
                </a:spcBef>
                <a:buFontTx/>
                <a:buNone/>
              </a:pPr>
              <a:r>
                <a:rPr lang="en-US" altLang="zh-TW" sz="1800"/>
                <a:t>D1 = </a:t>
              </a:r>
              <a:r>
                <a:rPr lang="en-US" altLang="zh-TW" sz="1800">
                  <a:sym typeface="Symbol" panose="05050102010706020507" pitchFamily="18" charset="2"/>
                </a:rPr>
                <a:t></a:t>
              </a:r>
              <a:r>
                <a:rPr lang="en-US" altLang="zh-TW" sz="1800"/>
                <a:t> 1, 1 </a:t>
              </a:r>
              <a:r>
                <a:rPr lang="en-US" altLang="zh-TW" sz="1800">
                  <a:sym typeface="Symbol" panose="05050102010706020507" pitchFamily="18" charset="2"/>
                </a:rPr>
                <a:t></a:t>
              </a:r>
              <a:endParaRPr lang="en-US" altLang="zh-TW" sz="1800"/>
            </a:p>
            <a:p>
              <a:pPr eaLnBrk="1" hangingPunct="1">
                <a:spcBef>
                  <a:spcPct val="0"/>
                </a:spcBef>
                <a:buFontTx/>
                <a:buNone/>
              </a:pPr>
              <a:r>
                <a:rPr lang="en-US" altLang="zh-TW" sz="1800"/>
                <a:t>Q  = </a:t>
              </a:r>
              <a:r>
                <a:rPr lang="en-US" altLang="zh-TW" sz="1800">
                  <a:sym typeface="Symbol" panose="05050102010706020507" pitchFamily="18" charset="2"/>
                </a:rPr>
                <a:t></a:t>
              </a:r>
              <a:r>
                <a:rPr lang="en-US" altLang="zh-TW" sz="1800"/>
                <a:t> 1, 1 </a:t>
              </a:r>
              <a:r>
                <a:rPr lang="en-US" altLang="zh-TW" sz="1800">
                  <a:sym typeface="Symbol" panose="05050102010706020507" pitchFamily="18" charset="2"/>
                </a:rPr>
                <a:t></a:t>
              </a:r>
            </a:p>
            <a:p>
              <a:pPr eaLnBrk="1" hangingPunct="1">
                <a:spcBef>
                  <a:spcPct val="0"/>
                </a:spcBef>
                <a:buFontTx/>
                <a:buNone/>
              </a:pPr>
              <a:r>
                <a:rPr lang="en-US" altLang="zh-TW" sz="1800">
                  <a:sym typeface="Symbol" panose="05050102010706020507" pitchFamily="18" charset="2"/>
                </a:rPr>
                <a:t>Sim(Q,D1)=Sim(Q,D2)</a:t>
              </a:r>
            </a:p>
          </p:txBody>
        </p:sp>
        <p:sp>
          <p:nvSpPr>
            <p:cNvPr id="92187" name="Text Box 18">
              <a:extLst>
                <a:ext uri="{FF2B5EF4-FFF2-40B4-BE49-F238E27FC236}">
                  <a16:creationId xmlns:a16="http://schemas.microsoft.com/office/drawing/2014/main" id="{0148ACCE-49D7-4289-BC57-3B16B92D31E9}"/>
                </a:ext>
              </a:extLst>
            </p:cNvPr>
            <p:cNvSpPr txBox="1">
              <a:spLocks noChangeArrowheads="1"/>
            </p:cNvSpPr>
            <p:nvPr/>
          </p:nvSpPr>
          <p:spPr bwMode="auto">
            <a:xfrm>
              <a:off x="1717675" y="3362325"/>
              <a:ext cx="2527300" cy="3667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Example 1: Inner product</a:t>
              </a:r>
            </a:p>
          </p:txBody>
        </p:sp>
      </p:grpSp>
      <p:grpSp>
        <p:nvGrpSpPr>
          <p:cNvPr id="92166" name="Group 3">
            <a:extLst>
              <a:ext uri="{FF2B5EF4-FFF2-40B4-BE49-F238E27FC236}">
                <a16:creationId xmlns:a16="http://schemas.microsoft.com/office/drawing/2014/main" id="{36F5DF49-559A-405D-B447-A7CDB85CB538}"/>
              </a:ext>
            </a:extLst>
          </p:cNvPr>
          <p:cNvGrpSpPr>
            <a:grpSpLocks/>
          </p:cNvGrpSpPr>
          <p:nvPr/>
        </p:nvGrpSpPr>
        <p:grpSpPr bwMode="auto">
          <a:xfrm>
            <a:off x="5176838" y="2516188"/>
            <a:ext cx="2859087" cy="3333750"/>
            <a:chOff x="5176355" y="2516869"/>
            <a:chExt cx="2859088" cy="3333515"/>
          </a:xfrm>
        </p:grpSpPr>
        <p:sp>
          <p:nvSpPr>
            <p:cNvPr id="92167" name="Rounded Rectangle 6">
              <a:extLst>
                <a:ext uri="{FF2B5EF4-FFF2-40B4-BE49-F238E27FC236}">
                  <a16:creationId xmlns:a16="http://schemas.microsoft.com/office/drawing/2014/main" id="{5D60F512-9A98-4B72-964B-45567AAD27E5}"/>
                </a:ext>
              </a:extLst>
            </p:cNvPr>
            <p:cNvSpPr>
              <a:spLocks noChangeArrowheads="1"/>
            </p:cNvSpPr>
            <p:nvPr/>
          </p:nvSpPr>
          <p:spPr bwMode="auto">
            <a:xfrm>
              <a:off x="5176355" y="2516869"/>
              <a:ext cx="2859088" cy="3333515"/>
            </a:xfrm>
            <a:prstGeom prst="roundRect">
              <a:avLst>
                <a:gd name="adj" fmla="val 16667"/>
              </a:avLst>
            </a:prstGeom>
            <a:solidFill>
              <a:srgbClr val="CCFFFF"/>
            </a:solidFill>
            <a:ln w="9525" algn="ctr">
              <a:solidFill>
                <a:srgbClr val="CCEEDF"/>
              </a:solidFill>
              <a:round/>
              <a:headEnd/>
              <a:tailEnd type="triangle" w="med" len="med"/>
            </a:ln>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grpSp>
          <p:nvGrpSpPr>
            <p:cNvPr id="92168" name="Group 1">
              <a:extLst>
                <a:ext uri="{FF2B5EF4-FFF2-40B4-BE49-F238E27FC236}">
                  <a16:creationId xmlns:a16="http://schemas.microsoft.com/office/drawing/2014/main" id="{009FCF1F-510F-43C2-8058-F4B73DDDD996}"/>
                </a:ext>
              </a:extLst>
            </p:cNvPr>
            <p:cNvGrpSpPr>
              <a:grpSpLocks/>
            </p:cNvGrpSpPr>
            <p:nvPr/>
          </p:nvGrpSpPr>
          <p:grpSpPr bwMode="auto">
            <a:xfrm>
              <a:off x="5342817" y="3220942"/>
              <a:ext cx="2564815" cy="1600494"/>
              <a:chOff x="5342817" y="3220942"/>
              <a:chExt cx="2564815" cy="1600494"/>
            </a:xfrm>
          </p:grpSpPr>
          <p:sp>
            <p:nvSpPr>
              <p:cNvPr id="92171" name="Line 5">
                <a:extLst>
                  <a:ext uri="{FF2B5EF4-FFF2-40B4-BE49-F238E27FC236}">
                    <a16:creationId xmlns:a16="http://schemas.microsoft.com/office/drawing/2014/main" id="{F8F4E94B-8599-4DD0-AA21-1F06FEB0C046}"/>
                  </a:ext>
                </a:extLst>
              </p:cNvPr>
              <p:cNvSpPr>
                <a:spLocks noChangeShapeType="1"/>
              </p:cNvSpPr>
              <p:nvPr/>
            </p:nvSpPr>
            <p:spPr bwMode="auto">
              <a:xfrm>
                <a:off x="5649135" y="4662657"/>
                <a:ext cx="19807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2" name="Line 6">
                <a:extLst>
                  <a:ext uri="{FF2B5EF4-FFF2-40B4-BE49-F238E27FC236}">
                    <a16:creationId xmlns:a16="http://schemas.microsoft.com/office/drawing/2014/main" id="{E10E1AED-F805-4211-8864-8BE55351D71B}"/>
                  </a:ext>
                </a:extLst>
              </p:cNvPr>
              <p:cNvSpPr>
                <a:spLocks noChangeShapeType="1"/>
              </p:cNvSpPr>
              <p:nvPr/>
            </p:nvSpPr>
            <p:spPr bwMode="auto">
              <a:xfrm flipV="1">
                <a:off x="5649135" y="3338439"/>
                <a:ext cx="0" cy="13242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3" name="Rectangle 7">
                <a:extLst>
                  <a:ext uri="{FF2B5EF4-FFF2-40B4-BE49-F238E27FC236}">
                    <a16:creationId xmlns:a16="http://schemas.microsoft.com/office/drawing/2014/main" id="{CE6C9E00-1C7E-4678-BA42-0075B0048476}"/>
                  </a:ext>
                </a:extLst>
              </p:cNvPr>
              <p:cNvSpPr>
                <a:spLocks noChangeArrowheads="1"/>
              </p:cNvSpPr>
              <p:nvPr/>
            </p:nvSpPr>
            <p:spPr bwMode="auto">
              <a:xfrm>
                <a:off x="6487143" y="3748089"/>
                <a:ext cx="88880" cy="8891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92174" name="Rectangle 8">
                <a:extLst>
                  <a:ext uri="{FF2B5EF4-FFF2-40B4-BE49-F238E27FC236}">
                    <a16:creationId xmlns:a16="http://schemas.microsoft.com/office/drawing/2014/main" id="{873A318E-E606-446C-8925-0A694836B910}"/>
                  </a:ext>
                </a:extLst>
              </p:cNvPr>
              <p:cNvSpPr>
                <a:spLocks noChangeArrowheads="1"/>
              </p:cNvSpPr>
              <p:nvPr/>
            </p:nvSpPr>
            <p:spPr bwMode="auto">
              <a:xfrm>
                <a:off x="7172787" y="4615023"/>
                <a:ext cx="88880" cy="88916"/>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endParaRPr lang="zh-HK" altLang="en-US" sz="1800">
                  <a:latin typeface="Times New Roman" panose="02020603050405020304" pitchFamily="18" charset="0"/>
                </a:endParaRPr>
              </a:p>
            </p:txBody>
          </p:sp>
          <p:sp>
            <p:nvSpPr>
              <p:cNvPr id="92175" name="Line 9">
                <a:extLst>
                  <a:ext uri="{FF2B5EF4-FFF2-40B4-BE49-F238E27FC236}">
                    <a16:creationId xmlns:a16="http://schemas.microsoft.com/office/drawing/2014/main" id="{FA98B618-B0F2-42AF-B658-CD88853A87C6}"/>
                  </a:ext>
                </a:extLst>
              </p:cNvPr>
              <p:cNvSpPr>
                <a:spLocks noChangeShapeType="1"/>
              </p:cNvSpPr>
              <p:nvPr/>
            </p:nvSpPr>
            <p:spPr bwMode="auto">
              <a:xfrm flipV="1">
                <a:off x="5649135" y="3767142"/>
                <a:ext cx="904669" cy="905041"/>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6" name="Line 10">
                <a:extLst>
                  <a:ext uri="{FF2B5EF4-FFF2-40B4-BE49-F238E27FC236}">
                    <a16:creationId xmlns:a16="http://schemas.microsoft.com/office/drawing/2014/main" id="{CACB8B8E-060B-49EC-81E4-D1EDAFB3E53D}"/>
                  </a:ext>
                </a:extLst>
              </p:cNvPr>
              <p:cNvSpPr>
                <a:spLocks noChangeShapeType="1"/>
              </p:cNvSpPr>
              <p:nvPr/>
            </p:nvSpPr>
            <p:spPr bwMode="auto">
              <a:xfrm>
                <a:off x="5649135" y="4662657"/>
                <a:ext cx="15617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7" name="Line 11">
                <a:extLst>
                  <a:ext uri="{FF2B5EF4-FFF2-40B4-BE49-F238E27FC236}">
                    <a16:creationId xmlns:a16="http://schemas.microsoft.com/office/drawing/2014/main" id="{C602C0EB-4D81-4AEF-ACFA-8790B31029B8}"/>
                  </a:ext>
                </a:extLst>
              </p:cNvPr>
              <p:cNvSpPr>
                <a:spLocks noChangeShapeType="1"/>
              </p:cNvSpPr>
              <p:nvPr/>
            </p:nvSpPr>
            <p:spPr bwMode="auto">
              <a:xfrm flipV="1">
                <a:off x="5658657" y="4243480"/>
                <a:ext cx="1199876" cy="428704"/>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78" name="Text Box 12">
                <a:extLst>
                  <a:ext uri="{FF2B5EF4-FFF2-40B4-BE49-F238E27FC236}">
                    <a16:creationId xmlns:a16="http://schemas.microsoft.com/office/drawing/2014/main" id="{36D4B6D6-78E3-4AA2-A66A-7A819D6772F4}"/>
                  </a:ext>
                </a:extLst>
              </p:cNvPr>
              <p:cNvSpPr txBox="1">
                <a:spLocks noChangeArrowheads="1"/>
              </p:cNvSpPr>
              <p:nvPr/>
            </p:nvSpPr>
            <p:spPr bwMode="auto">
              <a:xfrm>
                <a:off x="6833140" y="4051357"/>
                <a:ext cx="328538" cy="3366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Q</a:t>
                </a:r>
              </a:p>
            </p:txBody>
          </p:sp>
          <p:sp>
            <p:nvSpPr>
              <p:cNvPr id="92179" name="Text Box 13">
                <a:extLst>
                  <a:ext uri="{FF2B5EF4-FFF2-40B4-BE49-F238E27FC236}">
                    <a16:creationId xmlns:a16="http://schemas.microsoft.com/office/drawing/2014/main" id="{BA5AAAF5-B074-480A-BDD2-338F3C7E28E1}"/>
                  </a:ext>
                </a:extLst>
              </p:cNvPr>
              <p:cNvSpPr txBox="1">
                <a:spLocks noChangeArrowheads="1"/>
              </p:cNvSpPr>
              <p:nvPr/>
            </p:nvSpPr>
            <p:spPr bwMode="auto">
              <a:xfrm>
                <a:off x="6585546" y="3479752"/>
                <a:ext cx="398372" cy="3366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D</a:t>
                </a:r>
                <a:r>
                  <a:rPr lang="en-US" altLang="zh-TW" sz="1600" baseline="-25000"/>
                  <a:t>1</a:t>
                </a:r>
              </a:p>
            </p:txBody>
          </p:sp>
          <p:sp>
            <p:nvSpPr>
              <p:cNvPr id="92180" name="Text Box 14">
                <a:extLst>
                  <a:ext uri="{FF2B5EF4-FFF2-40B4-BE49-F238E27FC236}">
                    <a16:creationId xmlns:a16="http://schemas.microsoft.com/office/drawing/2014/main" id="{73B62C7B-C008-4E74-955B-5C5C054BA8B7}"/>
                  </a:ext>
                </a:extLst>
              </p:cNvPr>
              <p:cNvSpPr txBox="1">
                <a:spLocks noChangeArrowheads="1"/>
              </p:cNvSpPr>
              <p:nvPr/>
            </p:nvSpPr>
            <p:spPr bwMode="auto">
              <a:xfrm>
                <a:off x="7141649" y="4262749"/>
                <a:ext cx="398372" cy="3366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D</a:t>
                </a:r>
                <a:r>
                  <a:rPr lang="en-US" altLang="zh-TW" sz="1600" baseline="-25000"/>
                  <a:t>2</a:t>
                </a:r>
              </a:p>
            </p:txBody>
          </p:sp>
          <p:sp>
            <p:nvSpPr>
              <p:cNvPr id="92181" name="Text Box 15">
                <a:extLst>
                  <a:ext uri="{FF2B5EF4-FFF2-40B4-BE49-F238E27FC236}">
                    <a16:creationId xmlns:a16="http://schemas.microsoft.com/office/drawing/2014/main" id="{A101404F-27D2-42BC-89B6-8E03BB50C1E8}"/>
                  </a:ext>
                </a:extLst>
              </p:cNvPr>
              <p:cNvSpPr txBox="1">
                <a:spLocks noChangeArrowheads="1"/>
              </p:cNvSpPr>
              <p:nvPr/>
            </p:nvSpPr>
            <p:spPr bwMode="auto">
              <a:xfrm>
                <a:off x="7623534" y="4484824"/>
                <a:ext cx="284098" cy="3366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x</a:t>
                </a:r>
              </a:p>
            </p:txBody>
          </p:sp>
          <p:sp>
            <p:nvSpPr>
              <p:cNvPr id="92182" name="Text Box 16">
                <a:extLst>
                  <a:ext uri="{FF2B5EF4-FFF2-40B4-BE49-F238E27FC236}">
                    <a16:creationId xmlns:a16="http://schemas.microsoft.com/office/drawing/2014/main" id="{A84A1C4E-410E-41D5-B759-388050716B0C}"/>
                  </a:ext>
                </a:extLst>
              </p:cNvPr>
              <p:cNvSpPr txBox="1">
                <a:spLocks noChangeArrowheads="1"/>
              </p:cNvSpPr>
              <p:nvPr/>
            </p:nvSpPr>
            <p:spPr bwMode="auto">
              <a:xfrm>
                <a:off x="5342817" y="3220942"/>
                <a:ext cx="284098" cy="3366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t>y</a:t>
                </a:r>
              </a:p>
            </p:txBody>
          </p:sp>
          <p:sp>
            <p:nvSpPr>
              <p:cNvPr id="92183" name="Freeform 20">
                <a:extLst>
                  <a:ext uri="{FF2B5EF4-FFF2-40B4-BE49-F238E27FC236}">
                    <a16:creationId xmlns:a16="http://schemas.microsoft.com/office/drawing/2014/main" id="{47629CDC-72E8-4681-8A97-ABF2A2898126}"/>
                  </a:ext>
                </a:extLst>
              </p:cNvPr>
              <p:cNvSpPr>
                <a:spLocks/>
              </p:cNvSpPr>
              <p:nvPr/>
            </p:nvSpPr>
            <p:spPr bwMode="auto">
              <a:xfrm>
                <a:off x="5934820" y="4395905"/>
                <a:ext cx="85705" cy="123848"/>
              </a:xfrm>
              <a:custGeom>
                <a:avLst/>
                <a:gdLst>
                  <a:gd name="T0" fmla="*/ 0 w 54"/>
                  <a:gd name="T1" fmla="*/ 0 h 78"/>
                  <a:gd name="T2" fmla="*/ 2147483646 w 54"/>
                  <a:gd name="T3" fmla="*/ 2147483646 h 78"/>
                  <a:gd name="T4" fmla="*/ 2147483646 w 54"/>
                  <a:gd name="T5" fmla="*/ 2147483646 h 78"/>
                  <a:gd name="T6" fmla="*/ 0 60000 65536"/>
                  <a:gd name="T7" fmla="*/ 0 60000 65536"/>
                  <a:gd name="T8" fmla="*/ 0 60000 65536"/>
                </a:gdLst>
                <a:ahLst/>
                <a:cxnLst>
                  <a:cxn ang="T6">
                    <a:pos x="T0" y="T1"/>
                  </a:cxn>
                  <a:cxn ang="T7">
                    <a:pos x="T2" y="T3"/>
                  </a:cxn>
                  <a:cxn ang="T8">
                    <a:pos x="T4" y="T5"/>
                  </a:cxn>
                </a:cxnLst>
                <a:rect l="0" t="0" r="r" b="b"/>
                <a:pathLst>
                  <a:path w="54" h="78">
                    <a:moveTo>
                      <a:pt x="0" y="0"/>
                    </a:moveTo>
                    <a:cubicBezTo>
                      <a:pt x="10" y="5"/>
                      <a:pt x="21" y="11"/>
                      <a:pt x="30" y="24"/>
                    </a:cubicBezTo>
                    <a:cubicBezTo>
                      <a:pt x="39" y="37"/>
                      <a:pt x="46" y="57"/>
                      <a:pt x="54" y="78"/>
                    </a:cubicBezTo>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84" name="Freeform 21">
                <a:extLst>
                  <a:ext uri="{FF2B5EF4-FFF2-40B4-BE49-F238E27FC236}">
                    <a16:creationId xmlns:a16="http://schemas.microsoft.com/office/drawing/2014/main" id="{486D64DA-934C-4769-BC07-B622C67358E8}"/>
                  </a:ext>
                </a:extLst>
              </p:cNvPr>
              <p:cNvSpPr>
                <a:spLocks/>
              </p:cNvSpPr>
              <p:nvPr/>
            </p:nvSpPr>
            <p:spPr bwMode="auto">
              <a:xfrm>
                <a:off x="6115753" y="4529280"/>
                <a:ext cx="85705" cy="123848"/>
              </a:xfrm>
              <a:custGeom>
                <a:avLst/>
                <a:gdLst>
                  <a:gd name="T0" fmla="*/ 0 w 54"/>
                  <a:gd name="T1" fmla="*/ 0 h 78"/>
                  <a:gd name="T2" fmla="*/ 2147483646 w 54"/>
                  <a:gd name="T3" fmla="*/ 2147483646 h 78"/>
                  <a:gd name="T4" fmla="*/ 2147483646 w 54"/>
                  <a:gd name="T5" fmla="*/ 2147483646 h 78"/>
                  <a:gd name="T6" fmla="*/ 0 60000 65536"/>
                  <a:gd name="T7" fmla="*/ 0 60000 65536"/>
                  <a:gd name="T8" fmla="*/ 0 60000 65536"/>
                </a:gdLst>
                <a:ahLst/>
                <a:cxnLst>
                  <a:cxn ang="T6">
                    <a:pos x="T0" y="T1"/>
                  </a:cxn>
                  <a:cxn ang="T7">
                    <a:pos x="T2" y="T3"/>
                  </a:cxn>
                  <a:cxn ang="T8">
                    <a:pos x="T4" y="T5"/>
                  </a:cxn>
                </a:cxnLst>
                <a:rect l="0" t="0" r="r" b="b"/>
                <a:pathLst>
                  <a:path w="54" h="78">
                    <a:moveTo>
                      <a:pt x="0" y="0"/>
                    </a:moveTo>
                    <a:cubicBezTo>
                      <a:pt x="10" y="5"/>
                      <a:pt x="21" y="11"/>
                      <a:pt x="30" y="24"/>
                    </a:cubicBezTo>
                    <a:cubicBezTo>
                      <a:pt x="39" y="37"/>
                      <a:pt x="46" y="57"/>
                      <a:pt x="54" y="78"/>
                    </a:cubicBezTo>
                  </a:path>
                </a:pathLst>
              </a:custGeom>
              <a:solidFill>
                <a:srgbClr val="CC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169" name="Text Box 17">
              <a:extLst>
                <a:ext uri="{FF2B5EF4-FFF2-40B4-BE49-F238E27FC236}">
                  <a16:creationId xmlns:a16="http://schemas.microsoft.com/office/drawing/2014/main" id="{4096423F-1A7F-4686-B7BD-C697C445C1E1}"/>
                </a:ext>
              </a:extLst>
            </p:cNvPr>
            <p:cNvSpPr txBox="1">
              <a:spLocks noChangeArrowheads="1"/>
            </p:cNvSpPr>
            <p:nvPr/>
          </p:nvSpPr>
          <p:spPr bwMode="auto">
            <a:xfrm>
              <a:off x="5343122" y="4840882"/>
              <a:ext cx="2484847" cy="9233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t>Suppose</a:t>
              </a:r>
            </a:p>
            <a:p>
              <a:pPr eaLnBrk="1" hangingPunct="1">
                <a:spcBef>
                  <a:spcPct val="0"/>
                </a:spcBef>
                <a:buFontTx/>
                <a:buNone/>
              </a:pPr>
              <a:r>
                <a:rPr lang="en-US" altLang="zh-TW" sz="1800"/>
                <a:t>Q  = </a:t>
              </a:r>
              <a:r>
                <a:rPr lang="en-US" altLang="zh-TW" sz="1800">
                  <a:sym typeface="Symbol" panose="05050102010706020507" pitchFamily="18" charset="2"/>
                </a:rPr>
                <a:t></a:t>
              </a:r>
              <a:r>
                <a:rPr lang="en-US" altLang="zh-TW" sz="1800"/>
                <a:t> 1, 0.414 </a:t>
              </a:r>
              <a:r>
                <a:rPr lang="en-US" altLang="zh-TW" sz="1800">
                  <a:sym typeface="Symbol" panose="05050102010706020507" pitchFamily="18" charset="2"/>
                </a:rPr>
                <a:t></a:t>
              </a:r>
            </a:p>
            <a:p>
              <a:pPr eaLnBrk="1" hangingPunct="1">
                <a:spcBef>
                  <a:spcPct val="0"/>
                </a:spcBef>
                <a:buFontTx/>
                <a:buNone/>
              </a:pPr>
              <a:r>
                <a:rPr lang="en-US" altLang="zh-TW" sz="1800">
                  <a:sym typeface="Symbol" panose="05050102010706020507" pitchFamily="18" charset="2"/>
                </a:rPr>
                <a:t>Sim(Q,D1)=Sim(Q,D2)</a:t>
              </a:r>
            </a:p>
          </p:txBody>
        </p:sp>
        <p:sp>
          <p:nvSpPr>
            <p:cNvPr id="92170" name="Text Box 19">
              <a:extLst>
                <a:ext uri="{FF2B5EF4-FFF2-40B4-BE49-F238E27FC236}">
                  <a16:creationId xmlns:a16="http://schemas.microsoft.com/office/drawing/2014/main" id="{9626768B-3D63-47B2-881B-F0E923E6A604}"/>
                </a:ext>
              </a:extLst>
            </p:cNvPr>
            <p:cNvSpPr txBox="1">
              <a:spLocks noChangeArrowheads="1"/>
            </p:cNvSpPr>
            <p:nvPr/>
          </p:nvSpPr>
          <p:spPr bwMode="auto">
            <a:xfrm>
              <a:off x="5569777" y="2744264"/>
              <a:ext cx="1923611" cy="36678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800">
                  <a:latin typeface="Times New Roman" panose="02020603050405020304" pitchFamily="18" charset="0"/>
                </a:rPr>
                <a:t>Example 2: Cosine</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a:extLst>
              <a:ext uri="{FF2B5EF4-FFF2-40B4-BE49-F238E27FC236}">
                <a16:creationId xmlns:a16="http://schemas.microsoft.com/office/drawing/2014/main" id="{755C14AC-E976-40E0-8637-54CC7B291FAE}"/>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9071274-AACF-4572-955F-EC60B1822EB9}" type="slidenum">
              <a:rPr lang="en-US" altLang="zh-TW" sz="1400" smtClean="0">
                <a:solidFill>
                  <a:schemeClr val="accent2"/>
                </a:solidFill>
                <a:latin typeface="Times New Roman" panose="02020603050405020304" pitchFamily="18" charset="0"/>
              </a:rPr>
              <a:pPr>
                <a:spcBef>
                  <a:spcPct val="0"/>
                </a:spcBef>
                <a:buFontTx/>
                <a:buNone/>
              </a:pPr>
              <a:t>48</a:t>
            </a:fld>
            <a:endParaRPr lang="en-US" altLang="zh-TW" sz="1400" b="0">
              <a:latin typeface="Times New Roman" panose="02020603050405020304" pitchFamily="18" charset="0"/>
            </a:endParaRPr>
          </a:p>
        </p:txBody>
      </p:sp>
      <p:sp>
        <p:nvSpPr>
          <p:cNvPr id="94211" name="Rectangle 2">
            <a:extLst>
              <a:ext uri="{FF2B5EF4-FFF2-40B4-BE49-F238E27FC236}">
                <a16:creationId xmlns:a16="http://schemas.microsoft.com/office/drawing/2014/main" id="{ADA9B204-9FCE-4494-B5AC-E6EFD0E8D423}"/>
              </a:ext>
            </a:extLst>
          </p:cNvPr>
          <p:cNvSpPr>
            <a:spLocks noGrp="1" noChangeArrowheads="1"/>
          </p:cNvSpPr>
          <p:nvPr>
            <p:ph type="title"/>
          </p:nvPr>
        </p:nvSpPr>
        <p:spPr/>
        <p:txBody>
          <a:bodyPr/>
          <a:lstStyle/>
          <a:p>
            <a:pPr eaLnBrk="1" hangingPunct="1"/>
            <a:r>
              <a:rPr lang="en-US" altLang="zh-TW"/>
              <a:t>What Problems does it Cause?</a:t>
            </a:r>
          </a:p>
        </p:txBody>
      </p:sp>
      <p:sp>
        <p:nvSpPr>
          <p:cNvPr id="175107" name="Rectangle 3">
            <a:extLst>
              <a:ext uri="{FF2B5EF4-FFF2-40B4-BE49-F238E27FC236}">
                <a16:creationId xmlns:a16="http://schemas.microsoft.com/office/drawing/2014/main" id="{9F905F88-0CD5-4130-8FEE-022C013ACC8F}"/>
              </a:ext>
            </a:extLst>
          </p:cNvPr>
          <p:cNvSpPr>
            <a:spLocks noChangeArrowheads="1"/>
          </p:cNvSpPr>
          <p:nvPr/>
        </p:nvSpPr>
        <p:spPr bwMode="auto">
          <a:xfrm>
            <a:off x="400050" y="1476375"/>
            <a:ext cx="82296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r>
              <a:rPr lang="en-US" altLang="zh-TW" dirty="0">
                <a:latin typeface="Times New Roman" panose="02020603050405020304" pitchFamily="18" charset="0"/>
              </a:rPr>
              <a:t>What are the impacts of the </a:t>
            </a:r>
            <a:r>
              <a:rPr lang="en-US" altLang="zh-TW" dirty="0">
                <a:solidFill>
                  <a:srgbClr val="FF0000"/>
                </a:solidFill>
                <a:latin typeface="Times New Roman" panose="02020603050405020304" pitchFamily="18" charset="0"/>
              </a:rPr>
              <a:t>unbalanced property</a:t>
            </a:r>
            <a:r>
              <a:rPr lang="en-US" altLang="zh-TW" dirty="0">
                <a:latin typeface="Times New Roman" panose="02020603050405020304" pitchFamily="18" charset="0"/>
              </a:rPr>
              <a:t> on the following queries?</a:t>
            </a:r>
          </a:p>
          <a:p>
            <a:pPr lvl="1" eaLnBrk="1" hangingPunct="1">
              <a:buFontTx/>
              <a:buChar char="•"/>
            </a:pPr>
            <a:r>
              <a:rPr lang="en-US" altLang="zh-TW" sz="2000" dirty="0">
                <a:latin typeface="Times New Roman" panose="02020603050405020304" pitchFamily="18" charset="0"/>
              </a:rPr>
              <a:t>Education University: documents with high </a:t>
            </a:r>
            <a:r>
              <a:rPr lang="en-US" altLang="zh-TW" sz="2000" dirty="0" err="1">
                <a:latin typeface="Times New Roman" panose="02020603050405020304" pitchFamily="18" charset="0"/>
              </a:rPr>
              <a:t>tf</a:t>
            </a:r>
            <a:r>
              <a:rPr lang="en-US" altLang="zh-TW" sz="2000" dirty="0">
                <a:latin typeface="Times New Roman" panose="02020603050405020304" pitchFamily="18" charset="0"/>
              </a:rPr>
              <a:t> of “education” alone or “university”, vs a balance of both words</a:t>
            </a:r>
          </a:p>
          <a:p>
            <a:pPr lvl="1" eaLnBrk="1" hangingPunct="1">
              <a:buFontTx/>
              <a:buChar char="•"/>
            </a:pPr>
            <a:r>
              <a:rPr lang="en-US" altLang="zh-TW" sz="2000" dirty="0">
                <a:latin typeface="Times New Roman" panose="02020603050405020304" pitchFamily="18" charset="0"/>
              </a:rPr>
              <a:t>Travel moon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 calcmode="lin" valueType="num">
                                      <p:cBhvr additive="base">
                                        <p:cTn id="7" dur="500" fill="hold"/>
                                        <p:tgtEl>
                                          <p:spTgt spid="175107"/>
                                        </p:tgtEl>
                                        <p:attrNameLst>
                                          <p:attrName>ppt_x</p:attrName>
                                        </p:attrNameLst>
                                      </p:cBhvr>
                                      <p:tavLst>
                                        <p:tav tm="0">
                                          <p:val>
                                            <p:strVal val="1+#ppt_w/2"/>
                                          </p:val>
                                        </p:tav>
                                        <p:tav tm="100000">
                                          <p:val>
                                            <p:strVal val="#ppt_x"/>
                                          </p:val>
                                        </p:tav>
                                      </p:tavLst>
                                    </p:anim>
                                    <p:anim calcmode="lin" valueType="num">
                                      <p:cBhvr additive="base">
                                        <p:cTn id="8" dur="500" fill="hold"/>
                                        <p:tgtEl>
                                          <p:spTgt spid="175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a:extLst>
              <a:ext uri="{FF2B5EF4-FFF2-40B4-BE49-F238E27FC236}">
                <a16:creationId xmlns:a16="http://schemas.microsoft.com/office/drawing/2014/main" id="{34B7291B-EC93-45BA-9691-FE5A1BC41E21}"/>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7BE39727-0E17-42B8-8318-7A62D9582CB7}" type="slidenum">
              <a:rPr lang="en-US" altLang="zh-TW" sz="1400" smtClean="0">
                <a:solidFill>
                  <a:schemeClr val="accent2"/>
                </a:solidFill>
                <a:latin typeface="Times New Roman" panose="02020603050405020304" pitchFamily="18" charset="0"/>
              </a:rPr>
              <a:pPr>
                <a:spcBef>
                  <a:spcPct val="0"/>
                </a:spcBef>
                <a:buFontTx/>
                <a:buNone/>
              </a:pPr>
              <a:t>49</a:t>
            </a:fld>
            <a:endParaRPr lang="en-US" altLang="zh-TW" sz="1400" b="0">
              <a:latin typeface="Times New Roman" panose="02020603050405020304" pitchFamily="18" charset="0"/>
            </a:endParaRPr>
          </a:p>
        </p:txBody>
      </p:sp>
      <p:sp>
        <p:nvSpPr>
          <p:cNvPr id="96259" name="Rectangle 2">
            <a:extLst>
              <a:ext uri="{FF2B5EF4-FFF2-40B4-BE49-F238E27FC236}">
                <a16:creationId xmlns:a16="http://schemas.microsoft.com/office/drawing/2014/main" id="{17D29E41-E590-47E9-88FF-7EAD7F2DE2C2}"/>
              </a:ext>
            </a:extLst>
          </p:cNvPr>
          <p:cNvSpPr>
            <a:spLocks noGrp="1" noChangeArrowheads="1"/>
          </p:cNvSpPr>
          <p:nvPr>
            <p:ph type="title"/>
          </p:nvPr>
        </p:nvSpPr>
        <p:spPr/>
        <p:txBody>
          <a:bodyPr/>
          <a:lstStyle/>
          <a:p>
            <a:pPr eaLnBrk="1" hangingPunct="1"/>
            <a:r>
              <a:rPr lang="en-US" altLang="zh-TW"/>
              <a:t>How to Favor “Balanced” Documents?</a:t>
            </a:r>
            <a:endParaRPr lang="zh-TW" altLang="en-US"/>
          </a:p>
        </p:txBody>
      </p:sp>
      <p:sp>
        <p:nvSpPr>
          <p:cNvPr id="96260" name="Rectangle 3">
            <a:extLst>
              <a:ext uri="{FF2B5EF4-FFF2-40B4-BE49-F238E27FC236}">
                <a16:creationId xmlns:a16="http://schemas.microsoft.com/office/drawing/2014/main" id="{2C3B0E1E-03AF-4715-AB1C-4B84EBFF87AB}"/>
              </a:ext>
            </a:extLst>
          </p:cNvPr>
          <p:cNvSpPr>
            <a:spLocks noGrp="1" noChangeArrowheads="1"/>
          </p:cNvSpPr>
          <p:nvPr>
            <p:ph type="body" idx="1"/>
          </p:nvPr>
        </p:nvSpPr>
        <p:spPr>
          <a:xfrm>
            <a:off x="409575" y="1619250"/>
            <a:ext cx="8353425" cy="3619500"/>
          </a:xfrm>
          <a:noFill/>
        </p:spPr>
        <p:txBody>
          <a:bodyPr lIns="92075" tIns="46038" rIns="92075" bIns="46038"/>
          <a:lstStyle/>
          <a:p>
            <a:pPr eaLnBrk="1" hangingPunct="1"/>
            <a:r>
              <a:rPr lang="en-US" altLang="zh-TW"/>
              <a:t>Multi-step filtering</a:t>
            </a:r>
          </a:p>
          <a:p>
            <a:pPr marL="819150" lvl="1" eaLnBrk="1" hangingPunct="1"/>
            <a:r>
              <a:rPr lang="en-US" altLang="zh-TW"/>
              <a:t>Filter out all documents containing both x and y, rank them higher</a:t>
            </a:r>
          </a:p>
          <a:p>
            <a:pPr marL="819150" lvl="1" eaLnBrk="1" hangingPunct="1"/>
            <a:r>
              <a:rPr lang="en-US" altLang="zh-TW"/>
              <a:t>Filter out all documents containing either x or y, rank them lower</a:t>
            </a:r>
          </a:p>
          <a:p>
            <a:pPr eaLnBrk="1" hangingPunct="1"/>
            <a:endParaRPr lang="en-US" altLang="zh-TW"/>
          </a:p>
          <a:p>
            <a:pPr eaLnBrk="1" hangingPunct="1"/>
            <a:r>
              <a:rPr lang="en-US" altLang="zh-TW"/>
              <a:t>Compute similarity as usual but weight the similarity by the number of query terms matched</a:t>
            </a:r>
          </a:p>
          <a:p>
            <a:pPr marL="819150" lvl="1" eaLnBrk="1" hangingPunct="1"/>
            <a:r>
              <a:rPr lang="en-US" altLang="zh-TW"/>
              <a:t>Sim’(D, Q) = Sim(D, Q) * [ | D </a:t>
            </a:r>
            <a:r>
              <a:rPr lang="en-US" altLang="zh-TW">
                <a:sym typeface="Symbol" panose="05050102010706020507" pitchFamily="18" charset="2"/>
              </a:rPr>
              <a:t> </a:t>
            </a:r>
            <a:r>
              <a:rPr lang="en-US" altLang="zh-TW"/>
              <a:t>Q | / | D </a:t>
            </a:r>
            <a:r>
              <a:rPr lang="en-US" altLang="zh-TW">
                <a:sym typeface="Symbol" panose="05050102010706020507" pitchFamily="18" charset="2"/>
              </a:rPr>
              <a:t> </a:t>
            </a:r>
            <a:r>
              <a:rPr lang="en-US" altLang="zh-TW"/>
              <a:t>Q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149BD3FD-5D87-4BBB-A8BA-C207BF990F20}"/>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33BBBDF7-C58C-424B-B5E6-6EB7B3464D3A}" type="slidenum">
              <a:rPr lang="en-US" altLang="zh-TW" sz="1400" smtClean="0">
                <a:solidFill>
                  <a:schemeClr val="accent2"/>
                </a:solidFill>
                <a:latin typeface="Times New Roman" panose="02020603050405020304" pitchFamily="18" charset="0"/>
              </a:rPr>
              <a:pPr>
                <a:spcBef>
                  <a:spcPct val="0"/>
                </a:spcBef>
                <a:buFontTx/>
                <a:buNone/>
              </a:pPr>
              <a:t>5</a:t>
            </a:fld>
            <a:endParaRPr lang="en-US" altLang="zh-TW" sz="1400" b="0">
              <a:latin typeface="Times New Roman" panose="02020603050405020304" pitchFamily="18" charset="0"/>
            </a:endParaRPr>
          </a:p>
        </p:txBody>
      </p:sp>
      <p:sp>
        <p:nvSpPr>
          <p:cNvPr id="12291" name="Rectangle 2">
            <a:extLst>
              <a:ext uri="{FF2B5EF4-FFF2-40B4-BE49-F238E27FC236}">
                <a16:creationId xmlns:a16="http://schemas.microsoft.com/office/drawing/2014/main" id="{43E00AEB-3C5D-41A7-A856-F815EF332A65}"/>
              </a:ext>
            </a:extLst>
          </p:cNvPr>
          <p:cNvSpPr>
            <a:spLocks noGrp="1" noChangeArrowheads="1"/>
          </p:cNvSpPr>
          <p:nvPr>
            <p:ph type="body" idx="1"/>
          </p:nvPr>
        </p:nvSpPr>
        <p:spPr>
          <a:xfrm>
            <a:off x="495300" y="1390650"/>
            <a:ext cx="8153400" cy="3733800"/>
          </a:xfrm>
          <a:noFill/>
        </p:spPr>
        <p:txBody>
          <a:bodyPr lIns="92075" tIns="46038" rIns="92075" bIns="46038"/>
          <a:lstStyle/>
          <a:p>
            <a:pPr marL="285750" indent="-285750" eaLnBrk="1" hangingPunct="1"/>
            <a:r>
              <a:rPr lang="en-US" altLang="zh-TW"/>
              <a:t>Very rigid: AND means all; OR means either one</a:t>
            </a:r>
          </a:p>
          <a:p>
            <a:pPr marL="685800" lvl="1" eaLnBrk="1" hangingPunct="1"/>
            <a:r>
              <a:rPr lang="en-US" altLang="zh-TW"/>
              <a:t>what about “I want </a:t>
            </a:r>
            <a:r>
              <a:rPr lang="en-US" altLang="zh-TW" i="1"/>
              <a:t>m</a:t>
            </a:r>
            <a:r>
              <a:rPr lang="en-US" altLang="zh-TW"/>
              <a:t> of these </a:t>
            </a:r>
            <a:r>
              <a:rPr lang="en-US" altLang="zh-TW" i="1"/>
              <a:t>n</a:t>
            </a:r>
            <a:r>
              <a:rPr lang="en-US" altLang="zh-TW"/>
              <a:t> words”?</a:t>
            </a:r>
          </a:p>
          <a:p>
            <a:pPr marL="285750" indent="-285750" eaLnBrk="1" hangingPunct="1"/>
            <a:r>
              <a:rPr lang="en-US" altLang="zh-TW"/>
              <a:t>Difficult to express complex user requests</a:t>
            </a:r>
          </a:p>
          <a:p>
            <a:pPr marL="685800" lvl="1" eaLnBrk="1" hangingPunct="1"/>
            <a:r>
              <a:rPr lang="en-US" altLang="zh-TW"/>
              <a:t>Boolean expressions with two or more levels of brackets are practically incomprehensible to typical users</a:t>
            </a:r>
          </a:p>
          <a:p>
            <a:pPr marL="285750" indent="-285750" eaLnBrk="1" hangingPunct="1"/>
            <a:r>
              <a:rPr lang="en-US" altLang="zh-TW"/>
              <a:t>The meaning of AND and OR may be interpreted differently</a:t>
            </a:r>
          </a:p>
          <a:p>
            <a:pPr marL="685800" lvl="1" eaLnBrk="1" hangingPunct="1"/>
            <a:r>
              <a:rPr lang="en-US" altLang="zh-TW"/>
              <a:t>In a restaurant menu, you may see “Breakfast includes two eggs, fried or scrambled; toast or biscuit, and Coffee or juice”</a:t>
            </a:r>
          </a:p>
          <a:p>
            <a:pPr marL="685800" lvl="1" eaLnBrk="1" hangingPunct="1"/>
            <a:r>
              <a:rPr lang="en-US" altLang="zh-TW"/>
              <a:t>Common sense: either fried or scrambled; math sense: could be both</a:t>
            </a:r>
          </a:p>
          <a:p>
            <a:pPr marL="685800" lvl="1" eaLnBrk="1" hangingPunct="1"/>
            <a:r>
              <a:rPr lang="en-US" altLang="zh-TW"/>
              <a:t>“I bought some books on computer and economics”, which could mean you have books about computers and books about economics</a:t>
            </a:r>
          </a:p>
        </p:txBody>
      </p:sp>
      <p:sp>
        <p:nvSpPr>
          <p:cNvPr id="12292" name="Rectangle 3">
            <a:extLst>
              <a:ext uri="{FF2B5EF4-FFF2-40B4-BE49-F238E27FC236}">
                <a16:creationId xmlns:a16="http://schemas.microsoft.com/office/drawing/2014/main" id="{083EF138-F437-490F-9240-A3408F74970B}"/>
              </a:ext>
            </a:extLst>
          </p:cNvPr>
          <p:cNvSpPr>
            <a:spLocks noChangeArrowheads="1"/>
          </p:cNvSpPr>
          <p:nvPr/>
        </p:nvSpPr>
        <p:spPr bwMode="auto">
          <a:xfrm>
            <a:off x="685800" y="4572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Boolean Models </a:t>
            </a:r>
            <a:r>
              <a:rPr lang="en-US" altLang="zh-TW" sz="2800">
                <a:solidFill>
                  <a:schemeClr val="tx2"/>
                </a:solidFill>
                <a:sym typeface="Symbol" panose="05050102010706020507" pitchFamily="18" charset="2"/>
              </a:rPr>
              <a:t> </a:t>
            </a:r>
            <a:r>
              <a:rPr lang="en-US" altLang="zh-TW" sz="2800">
                <a:solidFill>
                  <a:schemeClr val="tx2"/>
                </a:solidFill>
              </a:rPr>
              <a:t>Problems</a:t>
            </a:r>
          </a:p>
        </p:txBody>
      </p:sp>
      <p:sp>
        <p:nvSpPr>
          <p:cNvPr id="252932" name="Rectangle 4">
            <a:extLst>
              <a:ext uri="{FF2B5EF4-FFF2-40B4-BE49-F238E27FC236}">
                <a16:creationId xmlns:a16="http://schemas.microsoft.com/office/drawing/2014/main" id="{BB282689-7A89-43D1-A20B-E102F44FE327}"/>
              </a:ext>
            </a:extLst>
          </p:cNvPr>
          <p:cNvSpPr>
            <a:spLocks noChangeArrowheads="1"/>
          </p:cNvSpPr>
          <p:nvPr/>
        </p:nvSpPr>
        <p:spPr bwMode="auto">
          <a:xfrm>
            <a:off x="657225" y="5126038"/>
            <a:ext cx="7915275" cy="10699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HK" sz="1600"/>
              <a:t>Enhancements could be incorporated, e.g., for “A or B”, rank results containing both A and B first, then results containing either A or B.</a:t>
            </a:r>
            <a:endParaRPr lang="en-US" altLang="zh-HK" sz="1600" i="1">
              <a:solidFill>
                <a:srgbClr val="FF0000"/>
              </a:solidFill>
            </a:endParaRPr>
          </a:p>
          <a:p>
            <a:pPr eaLnBrk="1" hangingPunct="1">
              <a:spcBef>
                <a:spcPct val="0"/>
              </a:spcBef>
              <a:buFontTx/>
              <a:buNone/>
            </a:pPr>
            <a:r>
              <a:rPr lang="en-US" altLang="zh-HK" sz="1600"/>
              <a:t>For “m out of n words”, get results containing all n words first then those containing n-1 words next, etc.</a:t>
            </a:r>
            <a:endParaRPr lang="en-US" altLang="zh-HK" sz="1600" i="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calcmode="lin" valueType="num">
                                      <p:cBhvr additive="base">
                                        <p:cTn id="7" dur="500" fill="hold"/>
                                        <p:tgtEl>
                                          <p:spTgt spid="252932"/>
                                        </p:tgtEl>
                                        <p:attrNameLst>
                                          <p:attrName>ppt_x</p:attrName>
                                        </p:attrNameLst>
                                      </p:cBhvr>
                                      <p:tavLst>
                                        <p:tav tm="0">
                                          <p:val>
                                            <p:strVal val="1+#ppt_w/2"/>
                                          </p:val>
                                        </p:tav>
                                        <p:tav tm="100000">
                                          <p:val>
                                            <p:strVal val="#ppt_x"/>
                                          </p:val>
                                        </p:tav>
                                      </p:tavLst>
                                    </p:anim>
                                    <p:anim calcmode="lin" valueType="num">
                                      <p:cBhvr additive="base">
                                        <p:cTn id="8" dur="500" fill="hold"/>
                                        <p:tgtEl>
                                          <p:spTgt spid="252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Footer Placeholder 3">
            <a:extLst>
              <a:ext uri="{FF2B5EF4-FFF2-40B4-BE49-F238E27FC236}">
                <a16:creationId xmlns:a16="http://schemas.microsoft.com/office/drawing/2014/main" id="{31D3A306-5CC3-4CE8-AA51-0FCA6AA431A9}"/>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DE2C1E24-9FEE-496E-871B-1485DFB52395}" type="slidenum">
              <a:rPr lang="en-US" altLang="zh-TW" sz="1400" smtClean="0">
                <a:solidFill>
                  <a:schemeClr val="accent2"/>
                </a:solidFill>
                <a:latin typeface="Times New Roman" panose="02020603050405020304" pitchFamily="18" charset="0"/>
              </a:rPr>
              <a:pPr>
                <a:spcBef>
                  <a:spcPct val="0"/>
                </a:spcBef>
                <a:buFontTx/>
                <a:buNone/>
              </a:pPr>
              <a:t>50</a:t>
            </a:fld>
            <a:endParaRPr lang="en-US" altLang="zh-TW" sz="1400" b="0">
              <a:latin typeface="Times New Roman" panose="02020603050405020304" pitchFamily="18" charset="0"/>
            </a:endParaRPr>
          </a:p>
        </p:txBody>
      </p:sp>
      <p:sp>
        <p:nvSpPr>
          <p:cNvPr id="98307" name="Rectangle 2">
            <a:extLst>
              <a:ext uri="{FF2B5EF4-FFF2-40B4-BE49-F238E27FC236}">
                <a16:creationId xmlns:a16="http://schemas.microsoft.com/office/drawing/2014/main" id="{52E6C3F2-293C-4448-B381-45D5A621E215}"/>
              </a:ext>
            </a:extLst>
          </p:cNvPr>
          <p:cNvSpPr>
            <a:spLocks noGrp="1" noChangeArrowheads="1"/>
          </p:cNvSpPr>
          <p:nvPr>
            <p:ph type="title"/>
          </p:nvPr>
        </p:nvSpPr>
        <p:spPr>
          <a:xfrm>
            <a:off x="533400" y="533400"/>
            <a:ext cx="8421688" cy="900113"/>
          </a:xfr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91581" dir="2021404" algn="ctr" rotWithShape="0">
                    <a:schemeClr val="bg2"/>
                  </a:outerShdw>
                </a:effectLst>
              </a14:hiddenEffects>
            </a:ext>
          </a:extLst>
        </p:spPr>
        <p:txBody>
          <a:bodyPr lIns="92075" tIns="46038" rIns="92075" bIns="46038"/>
          <a:lstStyle/>
          <a:p>
            <a:pPr eaLnBrk="1" hangingPunct="1"/>
            <a:r>
              <a:rPr lang="en-US" altLang="zh-TW"/>
              <a:t>Ranking with Boolean Operators</a:t>
            </a:r>
            <a:endParaRPr lang="en-GB" altLang="zh-TW"/>
          </a:p>
        </p:txBody>
      </p:sp>
      <p:sp>
        <p:nvSpPr>
          <p:cNvPr id="98308" name="Rectangle 3">
            <a:extLst>
              <a:ext uri="{FF2B5EF4-FFF2-40B4-BE49-F238E27FC236}">
                <a16:creationId xmlns:a16="http://schemas.microsoft.com/office/drawing/2014/main" id="{92F4458C-57D2-4042-A440-4A9A4E625016}"/>
              </a:ext>
            </a:extLst>
          </p:cNvPr>
          <p:cNvSpPr>
            <a:spLocks noGrp="1" noChangeArrowheads="1"/>
          </p:cNvSpPr>
          <p:nvPr>
            <p:ph type="body" idx="1"/>
          </p:nvPr>
        </p:nvSpPr>
        <p:spPr>
          <a:xfrm>
            <a:off x="677863" y="5362575"/>
            <a:ext cx="7239000" cy="838200"/>
          </a:xfrm>
          <a:solidFill>
            <a:srgbClr val="FFFF99"/>
          </a:solidFill>
        </p:spPr>
        <p:txBody>
          <a:bodyPr lIns="92075" tIns="46038" rIns="92075" bIns="46038"/>
          <a:lstStyle/>
          <a:p>
            <a:pPr marL="0" indent="0" eaLnBrk="1" hangingPunct="1">
              <a:lnSpc>
                <a:spcPct val="110000"/>
              </a:lnSpc>
              <a:buFontTx/>
              <a:buNone/>
            </a:pPr>
            <a:r>
              <a:rPr lang="en-US" altLang="zh-TW" sz="1800"/>
              <a:t>In most other systems, the vector space query is the same as the Boolean query with Boolean operators ignored</a:t>
            </a:r>
          </a:p>
        </p:txBody>
      </p:sp>
      <p:sp>
        <p:nvSpPr>
          <p:cNvPr id="191492" name="Rectangle 4">
            <a:extLst>
              <a:ext uri="{FF2B5EF4-FFF2-40B4-BE49-F238E27FC236}">
                <a16:creationId xmlns:a16="http://schemas.microsoft.com/office/drawing/2014/main" id="{B453B23A-269B-4E12-A53D-EEEEA0950E9C}"/>
              </a:ext>
            </a:extLst>
          </p:cNvPr>
          <p:cNvSpPr>
            <a:spLocks noChangeArrowheads="1"/>
          </p:cNvSpPr>
          <p:nvPr/>
        </p:nvSpPr>
        <p:spPr bwMode="auto">
          <a:xfrm>
            <a:off x="323850" y="1447800"/>
            <a:ext cx="60007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8191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110000"/>
              </a:lnSpc>
            </a:pPr>
            <a:r>
              <a:rPr lang="en-US" altLang="zh-TW"/>
              <a:t>Statistical model is more like the “OR” operator</a:t>
            </a:r>
          </a:p>
          <a:p>
            <a:pPr eaLnBrk="1" hangingPunct="1">
              <a:lnSpc>
                <a:spcPct val="110000"/>
              </a:lnSpc>
            </a:pPr>
            <a:r>
              <a:rPr lang="en-US" altLang="zh-TW"/>
              <a:t>Boolean and vector space models can be combined by doing Boolean filtering first followed by ranking:</a:t>
            </a:r>
          </a:p>
          <a:p>
            <a:pPr lvl="1" eaLnBrk="1" hangingPunct="1">
              <a:lnSpc>
                <a:spcPct val="110000"/>
              </a:lnSpc>
            </a:pPr>
            <a:r>
              <a:rPr lang="en-US" altLang="zh-TW"/>
              <a:t> First evaluate the Boolean query as usual</a:t>
            </a:r>
          </a:p>
          <a:p>
            <a:pPr lvl="1" eaLnBrk="1" hangingPunct="1">
              <a:lnSpc>
                <a:spcPct val="110000"/>
              </a:lnSpc>
            </a:pPr>
            <a:r>
              <a:rPr lang="en-US" altLang="zh-TW"/>
              <a:t>collect all documents satisfying the Boolean query</a:t>
            </a:r>
          </a:p>
          <a:p>
            <a:pPr lvl="1" eaLnBrk="1" hangingPunct="1">
              <a:lnSpc>
                <a:spcPct val="110000"/>
              </a:lnSpc>
            </a:pPr>
            <a:r>
              <a:rPr lang="en-US" altLang="zh-TW"/>
              <a:t>Rank the result using the vector space query</a:t>
            </a:r>
          </a:p>
        </p:txBody>
      </p:sp>
      <p:sp>
        <p:nvSpPr>
          <p:cNvPr id="98310" name="Rectangle 5">
            <a:extLst>
              <a:ext uri="{FF2B5EF4-FFF2-40B4-BE49-F238E27FC236}">
                <a16:creationId xmlns:a16="http://schemas.microsoft.com/office/drawing/2014/main" id="{1EF5995D-2C51-458B-BA7A-F431081C0111}"/>
              </a:ext>
            </a:extLst>
          </p:cNvPr>
          <p:cNvSpPr>
            <a:spLocks noChangeArrowheads="1"/>
          </p:cNvSpPr>
          <p:nvPr/>
        </p:nvSpPr>
        <p:spPr bwMode="auto">
          <a:xfrm>
            <a:off x="685800" y="3810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Boolean Models </a:t>
            </a:r>
            <a:r>
              <a:rPr lang="en-US" altLang="zh-TW" sz="2800">
                <a:solidFill>
                  <a:schemeClr val="tx2"/>
                </a:solidFill>
                <a:sym typeface="Symbol" panose="05050102010706020507" pitchFamily="18" charset="2"/>
              </a:rPr>
              <a:t> </a:t>
            </a:r>
            <a:r>
              <a:rPr lang="en-US" altLang="zh-TW" sz="2800">
                <a:solidFill>
                  <a:schemeClr val="tx2"/>
                </a:solidFill>
              </a:rPr>
              <a:t>Strengths</a:t>
            </a:r>
          </a:p>
        </p:txBody>
      </p:sp>
      <p:grpSp>
        <p:nvGrpSpPr>
          <p:cNvPr id="98311" name="Group 6">
            <a:extLst>
              <a:ext uri="{FF2B5EF4-FFF2-40B4-BE49-F238E27FC236}">
                <a16:creationId xmlns:a16="http://schemas.microsoft.com/office/drawing/2014/main" id="{AFFC7636-FE23-482F-8013-7EC5F6640C81}"/>
              </a:ext>
            </a:extLst>
          </p:cNvPr>
          <p:cNvGrpSpPr>
            <a:grpSpLocks/>
          </p:cNvGrpSpPr>
          <p:nvPr/>
        </p:nvGrpSpPr>
        <p:grpSpPr bwMode="auto">
          <a:xfrm>
            <a:off x="6037263" y="1455738"/>
            <a:ext cx="2981325" cy="1860550"/>
            <a:chOff x="3216" y="2400"/>
            <a:chExt cx="1878" cy="1172"/>
          </a:xfrm>
        </p:grpSpPr>
        <p:sp>
          <p:nvSpPr>
            <p:cNvPr id="98313" name="Rectangle 7">
              <a:extLst>
                <a:ext uri="{FF2B5EF4-FFF2-40B4-BE49-F238E27FC236}">
                  <a16:creationId xmlns:a16="http://schemas.microsoft.com/office/drawing/2014/main" id="{59468D09-D51A-45EB-B891-A5CB4EC55F26}"/>
                </a:ext>
              </a:extLst>
            </p:cNvPr>
            <p:cNvSpPr>
              <a:spLocks noChangeArrowheads="1"/>
            </p:cNvSpPr>
            <p:nvPr/>
          </p:nvSpPr>
          <p:spPr bwMode="auto">
            <a:xfrm>
              <a:off x="3216" y="2736"/>
              <a:ext cx="816" cy="19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Boolean filter</a:t>
              </a:r>
              <a:endParaRPr lang="en-US" altLang="zh-TW" sz="2400">
                <a:latin typeface="Times New Roman" panose="02020603050405020304" pitchFamily="18" charset="0"/>
              </a:endParaRPr>
            </a:p>
          </p:txBody>
        </p:sp>
        <p:sp>
          <p:nvSpPr>
            <p:cNvPr id="98314" name="Rectangle 8">
              <a:extLst>
                <a:ext uri="{FF2B5EF4-FFF2-40B4-BE49-F238E27FC236}">
                  <a16:creationId xmlns:a16="http://schemas.microsoft.com/office/drawing/2014/main" id="{EE32D902-92BC-4E86-A76D-04A8745E5D6A}"/>
                </a:ext>
              </a:extLst>
            </p:cNvPr>
            <p:cNvSpPr>
              <a:spLocks noChangeArrowheads="1"/>
            </p:cNvSpPr>
            <p:nvPr/>
          </p:nvSpPr>
          <p:spPr bwMode="auto">
            <a:xfrm>
              <a:off x="3216" y="3120"/>
              <a:ext cx="816" cy="19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1600">
                  <a:latin typeface="Times New Roman" panose="02020603050405020304" pitchFamily="18" charset="0"/>
                </a:rPr>
                <a:t>ranking</a:t>
              </a:r>
              <a:endParaRPr lang="en-US" altLang="zh-TW" sz="2400">
                <a:latin typeface="Times New Roman" panose="02020603050405020304" pitchFamily="18" charset="0"/>
              </a:endParaRPr>
            </a:p>
          </p:txBody>
        </p:sp>
        <p:sp>
          <p:nvSpPr>
            <p:cNvPr id="98315" name="Line 9">
              <a:extLst>
                <a:ext uri="{FF2B5EF4-FFF2-40B4-BE49-F238E27FC236}">
                  <a16:creationId xmlns:a16="http://schemas.microsoft.com/office/drawing/2014/main" id="{263237E6-F107-4688-BC38-8783B711A4B8}"/>
                </a:ext>
              </a:extLst>
            </p:cNvPr>
            <p:cNvSpPr>
              <a:spLocks noChangeShapeType="1"/>
            </p:cNvSpPr>
            <p:nvPr/>
          </p:nvSpPr>
          <p:spPr bwMode="auto">
            <a:xfrm>
              <a:off x="3600" y="25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6" name="Line 10">
              <a:extLst>
                <a:ext uri="{FF2B5EF4-FFF2-40B4-BE49-F238E27FC236}">
                  <a16:creationId xmlns:a16="http://schemas.microsoft.com/office/drawing/2014/main" id="{54FC0396-786B-42AF-9F69-8940DA825A86}"/>
                </a:ext>
              </a:extLst>
            </p:cNvPr>
            <p:cNvSpPr>
              <a:spLocks noChangeShapeType="1"/>
            </p:cNvSpPr>
            <p:nvPr/>
          </p:nvSpPr>
          <p:spPr bwMode="auto">
            <a:xfrm>
              <a:off x="3600" y="29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7" name="Text Box 11">
              <a:extLst>
                <a:ext uri="{FF2B5EF4-FFF2-40B4-BE49-F238E27FC236}">
                  <a16:creationId xmlns:a16="http://schemas.microsoft.com/office/drawing/2014/main" id="{958A64FC-58EC-449A-B899-A98369EB4868}"/>
                </a:ext>
              </a:extLst>
            </p:cNvPr>
            <p:cNvSpPr txBox="1">
              <a:spLocks noChangeArrowheads="1"/>
            </p:cNvSpPr>
            <p:nvPr/>
          </p:nvSpPr>
          <p:spPr bwMode="auto">
            <a:xfrm>
              <a:off x="3600" y="2400"/>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documents</a:t>
              </a:r>
              <a:endParaRPr lang="en-US" altLang="zh-TW" sz="2400">
                <a:latin typeface="Times New Roman" panose="02020603050405020304" pitchFamily="18" charset="0"/>
              </a:endParaRPr>
            </a:p>
          </p:txBody>
        </p:sp>
        <p:sp>
          <p:nvSpPr>
            <p:cNvPr id="98318" name="Text Box 12">
              <a:extLst>
                <a:ext uri="{FF2B5EF4-FFF2-40B4-BE49-F238E27FC236}">
                  <a16:creationId xmlns:a16="http://schemas.microsoft.com/office/drawing/2014/main" id="{798265D3-66E2-4006-AFE5-530189C995EA}"/>
                </a:ext>
              </a:extLst>
            </p:cNvPr>
            <p:cNvSpPr txBox="1">
              <a:spLocks noChangeArrowheads="1"/>
            </p:cNvSpPr>
            <p:nvPr/>
          </p:nvSpPr>
          <p:spPr bwMode="auto">
            <a:xfrm>
              <a:off x="4224" y="3120"/>
              <a:ext cx="87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Helvetica-Narrow" pitchFamily="34" charset="0"/>
                </a:rPr>
                <a:t>Vector-space</a:t>
              </a:r>
            </a:p>
            <a:p>
              <a:pPr eaLnBrk="1" hangingPunct="1">
                <a:spcBef>
                  <a:spcPct val="0"/>
                </a:spcBef>
                <a:buFontTx/>
                <a:buNone/>
              </a:pPr>
              <a:r>
                <a:rPr lang="en-US" altLang="zh-TW" sz="1600">
                  <a:latin typeface="Helvetica-Narrow" pitchFamily="34" charset="0"/>
                </a:rPr>
                <a:t>query</a:t>
              </a:r>
            </a:p>
          </p:txBody>
        </p:sp>
        <p:sp>
          <p:nvSpPr>
            <p:cNvPr id="98319" name="Line 13">
              <a:extLst>
                <a:ext uri="{FF2B5EF4-FFF2-40B4-BE49-F238E27FC236}">
                  <a16:creationId xmlns:a16="http://schemas.microsoft.com/office/drawing/2014/main" id="{6DD4BA47-8CE1-4866-A685-04304F2CF131}"/>
                </a:ext>
              </a:extLst>
            </p:cNvPr>
            <p:cNvSpPr>
              <a:spLocks noChangeShapeType="1"/>
            </p:cNvSpPr>
            <p:nvPr/>
          </p:nvSpPr>
          <p:spPr bwMode="auto">
            <a:xfrm flipH="1">
              <a:off x="4032" y="321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0" name="Line 14">
              <a:extLst>
                <a:ext uri="{FF2B5EF4-FFF2-40B4-BE49-F238E27FC236}">
                  <a16:creationId xmlns:a16="http://schemas.microsoft.com/office/drawing/2014/main" id="{E074ABDB-18F7-400B-A0DB-179D362DE92B}"/>
                </a:ext>
              </a:extLst>
            </p:cNvPr>
            <p:cNvSpPr>
              <a:spLocks noChangeShapeType="1"/>
            </p:cNvSpPr>
            <p:nvPr/>
          </p:nvSpPr>
          <p:spPr bwMode="auto">
            <a:xfrm>
              <a:off x="3600" y="331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1" name="Text Box 15">
              <a:extLst>
                <a:ext uri="{FF2B5EF4-FFF2-40B4-BE49-F238E27FC236}">
                  <a16:creationId xmlns:a16="http://schemas.microsoft.com/office/drawing/2014/main" id="{AAF48E8A-4486-40A0-A553-3678AFA73BA9}"/>
                </a:ext>
              </a:extLst>
            </p:cNvPr>
            <p:cNvSpPr txBox="1">
              <a:spLocks noChangeArrowheads="1"/>
            </p:cNvSpPr>
            <p:nvPr/>
          </p:nvSpPr>
          <p:spPr bwMode="auto">
            <a:xfrm>
              <a:off x="3648" y="3360"/>
              <a:ext cx="4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Times New Roman" panose="02020603050405020304" pitchFamily="18" charset="0"/>
                </a:rPr>
                <a:t>results</a:t>
              </a:r>
              <a:endParaRPr lang="en-US" altLang="zh-TW" sz="2400">
                <a:latin typeface="Times New Roman" panose="02020603050405020304" pitchFamily="18" charset="0"/>
              </a:endParaRPr>
            </a:p>
          </p:txBody>
        </p:sp>
        <p:sp>
          <p:nvSpPr>
            <p:cNvPr id="98322" name="Text Box 16">
              <a:extLst>
                <a:ext uri="{FF2B5EF4-FFF2-40B4-BE49-F238E27FC236}">
                  <a16:creationId xmlns:a16="http://schemas.microsoft.com/office/drawing/2014/main" id="{F6064742-857E-476A-A84D-12F67D1B6355}"/>
                </a:ext>
              </a:extLst>
            </p:cNvPr>
            <p:cNvSpPr txBox="1">
              <a:spLocks noChangeArrowheads="1"/>
            </p:cNvSpPr>
            <p:nvPr/>
          </p:nvSpPr>
          <p:spPr bwMode="auto">
            <a:xfrm>
              <a:off x="4224" y="2640"/>
              <a:ext cx="5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spcBef>
                  <a:spcPct val="0"/>
                </a:spcBef>
                <a:buFontTx/>
                <a:buNone/>
              </a:pPr>
              <a:r>
                <a:rPr lang="en-US" altLang="zh-TW" sz="1600">
                  <a:latin typeface="Helvetica-Narrow" pitchFamily="34" charset="0"/>
                </a:rPr>
                <a:t>Boolean</a:t>
              </a:r>
            </a:p>
            <a:p>
              <a:pPr eaLnBrk="1" hangingPunct="1">
                <a:spcBef>
                  <a:spcPct val="0"/>
                </a:spcBef>
                <a:buFontTx/>
                <a:buNone/>
              </a:pPr>
              <a:r>
                <a:rPr lang="en-US" altLang="zh-TW" sz="1600">
                  <a:latin typeface="Helvetica-Narrow" pitchFamily="34" charset="0"/>
                </a:rPr>
                <a:t>query</a:t>
              </a:r>
            </a:p>
          </p:txBody>
        </p:sp>
        <p:sp>
          <p:nvSpPr>
            <p:cNvPr id="98323" name="Line 17">
              <a:extLst>
                <a:ext uri="{FF2B5EF4-FFF2-40B4-BE49-F238E27FC236}">
                  <a16:creationId xmlns:a16="http://schemas.microsoft.com/office/drawing/2014/main" id="{481F63DF-07C9-4887-B17F-4D4EBDA64B0A}"/>
                </a:ext>
              </a:extLst>
            </p:cNvPr>
            <p:cNvSpPr>
              <a:spLocks noChangeShapeType="1"/>
            </p:cNvSpPr>
            <p:nvPr/>
          </p:nvSpPr>
          <p:spPr bwMode="auto">
            <a:xfrm flipH="1">
              <a:off x="4032" y="2832"/>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8312" name="Text Box 18">
            <a:extLst>
              <a:ext uri="{FF2B5EF4-FFF2-40B4-BE49-F238E27FC236}">
                <a16:creationId xmlns:a16="http://schemas.microsoft.com/office/drawing/2014/main" id="{4A67D015-41B3-4190-A71F-581CF59D3ABF}"/>
              </a:ext>
            </a:extLst>
          </p:cNvPr>
          <p:cNvSpPr txBox="1">
            <a:spLocks noChangeArrowheads="1"/>
          </p:cNvSpPr>
          <p:nvPr/>
        </p:nvSpPr>
        <p:spPr bwMode="auto">
          <a:xfrm>
            <a:off x="685800" y="4357688"/>
            <a:ext cx="6469063" cy="89693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eaLnBrk="1" hangingPunct="1">
              <a:lnSpc>
                <a:spcPct val="110000"/>
              </a:lnSpc>
              <a:spcBef>
                <a:spcPct val="0"/>
              </a:spcBef>
              <a:buFontTx/>
              <a:buNone/>
            </a:pPr>
            <a:r>
              <a:rPr lang="en-US" altLang="zh-TW" sz="1600">
                <a:latin typeface="Times New Roman" panose="02020603050405020304" pitchFamily="18" charset="0"/>
              </a:rPr>
              <a:t>Altavista Advanced Search: Boolean query and ranking criteria are separated</a:t>
            </a:r>
          </a:p>
          <a:p>
            <a:pPr lvl="1" eaLnBrk="1" hangingPunct="1">
              <a:lnSpc>
                <a:spcPct val="110000"/>
              </a:lnSpc>
              <a:spcBef>
                <a:spcPct val="0"/>
              </a:spcBef>
              <a:buFontTx/>
              <a:buNone/>
            </a:pPr>
            <a:r>
              <a:rPr lang="en-US" altLang="zh-TW" sz="1600">
                <a:latin typeface="Times New Roman" panose="02020603050405020304" pitchFamily="18" charset="0"/>
              </a:rPr>
              <a:t>Query: gold AND investment</a:t>
            </a:r>
          </a:p>
          <a:p>
            <a:pPr lvl="1" eaLnBrk="1" hangingPunct="1">
              <a:lnSpc>
                <a:spcPct val="110000"/>
              </a:lnSpc>
              <a:spcBef>
                <a:spcPct val="0"/>
              </a:spcBef>
              <a:buFontTx/>
              <a:buNone/>
            </a:pPr>
            <a:r>
              <a:rPr lang="en-US" altLang="zh-TW" sz="1600">
                <a:latin typeface="Times New Roman" panose="02020603050405020304" pitchFamily="18" charset="0"/>
              </a:rPr>
              <a:t>Ranking Criteria: precious metal</a:t>
            </a:r>
            <a:endParaRPr lang="zh-TW" altLang="en-US" sz="16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 calcmode="lin" valueType="num">
                                      <p:cBhvr additive="base">
                                        <p:cTn id="7" dur="500" fill="hold"/>
                                        <p:tgtEl>
                                          <p:spTgt spid="191492"/>
                                        </p:tgtEl>
                                        <p:attrNameLst>
                                          <p:attrName>ppt_x</p:attrName>
                                        </p:attrNameLst>
                                      </p:cBhvr>
                                      <p:tavLst>
                                        <p:tav tm="0">
                                          <p:val>
                                            <p:strVal val="#ppt_x"/>
                                          </p:val>
                                        </p:tav>
                                        <p:tav tm="100000">
                                          <p:val>
                                            <p:strVal val="#ppt_x"/>
                                          </p:val>
                                        </p:tav>
                                      </p:tavLst>
                                    </p:anim>
                                    <p:anim calcmode="lin" valueType="num">
                                      <p:cBhvr additive="base">
                                        <p:cTn id="8" dur="500" fill="hold"/>
                                        <p:tgtEl>
                                          <p:spTgt spid="191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a:extLst>
              <a:ext uri="{FF2B5EF4-FFF2-40B4-BE49-F238E27FC236}">
                <a16:creationId xmlns:a16="http://schemas.microsoft.com/office/drawing/2014/main" id="{18EA5BBA-EDB6-4087-B713-6CDCFBBDDAF9}"/>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F8FF75E8-0558-4235-A452-DFA31FF7F988}" type="slidenum">
              <a:rPr lang="en-US" altLang="zh-TW" sz="1400" smtClean="0">
                <a:solidFill>
                  <a:schemeClr val="accent2"/>
                </a:solidFill>
                <a:latin typeface="Times New Roman" panose="02020603050405020304" pitchFamily="18" charset="0"/>
              </a:rPr>
              <a:pPr>
                <a:spcBef>
                  <a:spcPct val="0"/>
                </a:spcBef>
                <a:buFontTx/>
                <a:buNone/>
              </a:pPr>
              <a:t>51</a:t>
            </a:fld>
            <a:endParaRPr lang="en-US" altLang="zh-TW" sz="1400" b="0">
              <a:latin typeface="Times New Roman" panose="02020603050405020304" pitchFamily="18" charset="0"/>
            </a:endParaRPr>
          </a:p>
        </p:txBody>
      </p:sp>
      <p:sp>
        <p:nvSpPr>
          <p:cNvPr id="100355" name="Rectangle 2">
            <a:extLst>
              <a:ext uri="{FF2B5EF4-FFF2-40B4-BE49-F238E27FC236}">
                <a16:creationId xmlns:a16="http://schemas.microsoft.com/office/drawing/2014/main" id="{3EA42F2A-DE9A-4954-A4CB-A62C1D860E56}"/>
              </a:ext>
            </a:extLst>
          </p:cNvPr>
          <p:cNvSpPr>
            <a:spLocks noGrp="1" noChangeArrowheads="1"/>
          </p:cNvSpPr>
          <p:nvPr>
            <p:ph type="title"/>
          </p:nvPr>
        </p:nvSpPr>
        <p:spPr/>
        <p:txBody>
          <a:bodyPr/>
          <a:lstStyle/>
          <a:p>
            <a:pPr eaLnBrk="1" hangingPunct="1"/>
            <a:r>
              <a:rPr lang="en-US" altLang="zh-TW"/>
              <a:t>Summary</a:t>
            </a:r>
          </a:p>
        </p:txBody>
      </p:sp>
      <p:sp>
        <p:nvSpPr>
          <p:cNvPr id="100356" name="Rectangle 3">
            <a:extLst>
              <a:ext uri="{FF2B5EF4-FFF2-40B4-BE49-F238E27FC236}">
                <a16:creationId xmlns:a16="http://schemas.microsoft.com/office/drawing/2014/main" id="{0394A801-470A-4C5C-9249-D9A8822DB54E}"/>
              </a:ext>
            </a:extLst>
          </p:cNvPr>
          <p:cNvSpPr>
            <a:spLocks noGrp="1" noChangeArrowheads="1"/>
          </p:cNvSpPr>
          <p:nvPr>
            <p:ph type="body" idx="1"/>
          </p:nvPr>
        </p:nvSpPr>
        <p:spPr>
          <a:xfrm>
            <a:off x="381000" y="1524000"/>
            <a:ext cx="8401050" cy="4572000"/>
          </a:xfrm>
        </p:spPr>
        <p:txBody>
          <a:bodyPr/>
          <a:lstStyle/>
          <a:p>
            <a:pPr eaLnBrk="1" hangingPunct="1"/>
            <a:r>
              <a:rPr lang="en-US" altLang="zh-TW"/>
              <a:t>Cosine similarity is independent of document sizes</a:t>
            </a:r>
          </a:p>
          <a:p>
            <a:pPr eaLnBrk="1" hangingPunct="1"/>
            <a:r>
              <a:rPr lang="en-US" altLang="zh-TW"/>
              <a:t>Based on occurrence frequencies only</a:t>
            </a:r>
          </a:p>
          <a:p>
            <a:pPr eaLnBrk="1" hangingPunct="1"/>
            <a:r>
              <a:rPr lang="en-US" altLang="zh-TW"/>
              <a:t>Consider both local and global occurrence frequencies</a:t>
            </a:r>
          </a:p>
          <a:p>
            <a:pPr eaLnBrk="1" hangingPunct="1"/>
            <a:r>
              <a:rPr lang="en-US" altLang="zh-TW"/>
              <a:t>Advantages</a:t>
            </a:r>
          </a:p>
          <a:p>
            <a:pPr lvl="1" eaLnBrk="1" hangingPunct="1"/>
            <a:r>
              <a:rPr lang="en-US" altLang="zh-TW"/>
              <a:t>simplicity</a:t>
            </a:r>
          </a:p>
          <a:p>
            <a:pPr lvl="1" eaLnBrk="1" hangingPunct="1"/>
            <a:r>
              <a:rPr lang="en-US" altLang="zh-TW"/>
              <a:t>able to handle weighted terms</a:t>
            </a:r>
          </a:p>
          <a:p>
            <a:pPr lvl="1" eaLnBrk="1" hangingPunct="1"/>
            <a:r>
              <a:rPr lang="en-US" altLang="zh-TW"/>
              <a:t>easy to modify term vectors</a:t>
            </a:r>
          </a:p>
          <a:p>
            <a:pPr eaLnBrk="1" hangingPunct="1"/>
            <a:r>
              <a:rPr lang="en-US" altLang="zh-TW"/>
              <a:t>Disadvantages</a:t>
            </a:r>
          </a:p>
          <a:p>
            <a:pPr lvl="1" eaLnBrk="1" hangingPunct="1"/>
            <a:r>
              <a:rPr lang="en-US" altLang="zh-TW"/>
              <a:t>assumption of term independence</a:t>
            </a:r>
          </a:p>
          <a:p>
            <a:pPr lvl="1" eaLnBrk="1" hangingPunct="1"/>
            <a:r>
              <a:rPr lang="en-US" altLang="zh-TW"/>
              <a:t>lack the control of Boolean model (e.g., requiring a term to appear in a document); e.g., two documents </a:t>
            </a:r>
            <a:r>
              <a:rPr lang="en-US" altLang="zh-TW" i="1"/>
              <a:t>D</a:t>
            </a:r>
            <a:r>
              <a:rPr lang="en-US" altLang="zh-TW" i="1" baseline="-25000"/>
              <a:t>i</a:t>
            </a:r>
            <a:r>
              <a:rPr lang="en-US" altLang="zh-TW"/>
              <a:t> = </a:t>
            </a:r>
            <a:r>
              <a:rPr lang="en-US" altLang="zh-TW">
                <a:sym typeface="Symbol" panose="05050102010706020507" pitchFamily="18" charset="2"/>
              </a:rPr>
              <a:t></a:t>
            </a:r>
            <a:r>
              <a:rPr lang="en-US" altLang="zh-TW" i="1"/>
              <a:t>x</a:t>
            </a:r>
            <a:r>
              <a:rPr lang="en-US" altLang="zh-TW"/>
              <a:t>, </a:t>
            </a:r>
            <a:r>
              <a:rPr lang="en-US" altLang="zh-TW" i="1"/>
              <a:t>x</a:t>
            </a:r>
            <a:r>
              <a:rPr lang="en-US" altLang="zh-TW">
                <a:sym typeface="Symbol" panose="05050102010706020507" pitchFamily="18" charset="2"/>
              </a:rPr>
              <a:t></a:t>
            </a:r>
            <a:r>
              <a:rPr lang="en-US" altLang="zh-TW"/>
              <a:t> and </a:t>
            </a:r>
            <a:r>
              <a:rPr lang="en-US" altLang="zh-TW" i="1"/>
              <a:t>D</a:t>
            </a:r>
            <a:r>
              <a:rPr lang="en-US" altLang="zh-TW" i="1" baseline="-25000"/>
              <a:t>j</a:t>
            </a:r>
            <a:r>
              <a:rPr lang="en-US" altLang="zh-TW"/>
              <a:t> = </a:t>
            </a:r>
            <a:r>
              <a:rPr lang="en-US" altLang="zh-TW">
                <a:sym typeface="Symbol" panose="05050102010706020507" pitchFamily="18" charset="2"/>
              </a:rPr>
              <a:t></a:t>
            </a:r>
            <a:r>
              <a:rPr lang="en-US" altLang="zh-TW" i="1"/>
              <a:t>x</a:t>
            </a:r>
            <a:r>
              <a:rPr lang="en-US" altLang="zh-TW"/>
              <a:t>, </a:t>
            </a:r>
            <a:r>
              <a:rPr lang="en-US" altLang="zh-TW" i="1"/>
              <a:t>y</a:t>
            </a:r>
            <a:r>
              <a:rPr lang="en-US" altLang="zh-TW">
                <a:sym typeface="Symbol" panose="05050102010706020507" pitchFamily="18" charset="2"/>
              </a:rPr>
              <a:t></a:t>
            </a:r>
            <a:r>
              <a:rPr lang="en-US" altLang="zh-TW"/>
              <a:t> may yield the same similarity score for </a:t>
            </a:r>
            <a:r>
              <a:rPr lang="en-US" altLang="zh-TW" i="1"/>
              <a:t>Q</a:t>
            </a:r>
            <a:r>
              <a:rPr lang="en-US" altLang="zh-TW"/>
              <a:t> = </a:t>
            </a:r>
            <a:r>
              <a:rPr lang="en-US" altLang="zh-TW">
                <a:sym typeface="Symbol" panose="05050102010706020507" pitchFamily="18" charset="2"/>
              </a:rPr>
              <a:t></a:t>
            </a:r>
            <a:r>
              <a:rPr lang="en-US" altLang="zh-TW" i="1"/>
              <a:t>x</a:t>
            </a:r>
            <a:r>
              <a:rPr lang="en-US" altLang="zh-TW"/>
              <a:t>, y</a:t>
            </a:r>
            <a:r>
              <a:rPr lang="en-US" altLang="zh-TW">
                <a:sym typeface="Symbol" panose="05050102010706020507" pitchFamily="18" charset="2"/>
              </a:rPr>
              <a:t> if </a:t>
            </a:r>
            <a:r>
              <a:rPr lang="en-US" altLang="zh-TW" i="1">
                <a:sym typeface="Symbol" panose="05050102010706020507" pitchFamily="18" charset="2"/>
              </a:rPr>
              <a:t>x</a:t>
            </a:r>
            <a:r>
              <a:rPr lang="en-US" altLang="zh-TW">
                <a:sym typeface="Symbol" panose="05050102010706020507" pitchFamily="18" charset="2"/>
              </a:rPr>
              <a:t> and </a:t>
            </a:r>
            <a:r>
              <a:rPr lang="en-US" altLang="zh-TW" i="1">
                <a:sym typeface="Symbol" panose="05050102010706020507" pitchFamily="18" charset="2"/>
              </a:rPr>
              <a:t>y</a:t>
            </a:r>
            <a:r>
              <a:rPr lang="en-US" altLang="zh-TW">
                <a:sym typeface="Symbol" panose="05050102010706020507" pitchFamily="18" charset="2"/>
              </a:rPr>
              <a:t> have the same weight; this may not be desirable.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FD230910-6F36-45D0-AD6D-496CC2C0CDEE}"/>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8CCF8D7B-D962-40B3-BCAA-00C6237015A6}" type="slidenum">
              <a:rPr lang="en-US" altLang="zh-TW" sz="1400" smtClean="0">
                <a:solidFill>
                  <a:schemeClr val="accent2"/>
                </a:solidFill>
                <a:latin typeface="Times New Roman" panose="02020603050405020304" pitchFamily="18" charset="0"/>
              </a:rPr>
              <a:pPr>
                <a:spcBef>
                  <a:spcPct val="0"/>
                </a:spcBef>
                <a:buFontTx/>
                <a:buNone/>
              </a:pPr>
              <a:t>6</a:t>
            </a:fld>
            <a:endParaRPr lang="en-US" altLang="zh-TW" sz="1400" b="0">
              <a:latin typeface="Times New Roman" panose="02020603050405020304" pitchFamily="18" charset="0"/>
            </a:endParaRPr>
          </a:p>
        </p:txBody>
      </p:sp>
      <p:sp>
        <p:nvSpPr>
          <p:cNvPr id="14339" name="Rectangle 2">
            <a:extLst>
              <a:ext uri="{FF2B5EF4-FFF2-40B4-BE49-F238E27FC236}">
                <a16:creationId xmlns:a16="http://schemas.microsoft.com/office/drawing/2014/main" id="{DD749B3E-E8EF-4B66-900C-25247FF0E7E2}"/>
              </a:ext>
            </a:extLst>
          </p:cNvPr>
          <p:cNvSpPr>
            <a:spLocks noGrp="1" noChangeArrowheads="1"/>
          </p:cNvSpPr>
          <p:nvPr>
            <p:ph type="body" idx="1"/>
          </p:nvPr>
        </p:nvSpPr>
        <p:spPr>
          <a:xfrm>
            <a:off x="685800" y="1473200"/>
            <a:ext cx="7772400" cy="4537075"/>
          </a:xfrm>
          <a:noFill/>
        </p:spPr>
        <p:txBody>
          <a:bodyPr lIns="92075" tIns="46038" rIns="92075" bIns="46038"/>
          <a:lstStyle/>
          <a:p>
            <a:pPr eaLnBrk="1" hangingPunct="1">
              <a:spcBef>
                <a:spcPct val="40000"/>
              </a:spcBef>
            </a:pPr>
            <a:r>
              <a:rPr lang="en-US" altLang="zh-TW">
                <a:solidFill>
                  <a:schemeClr val="accent2"/>
                </a:solidFill>
              </a:rPr>
              <a:t>Difficult to control the number of documents retrieved</a:t>
            </a:r>
          </a:p>
          <a:p>
            <a:pPr marL="819150" lvl="1" eaLnBrk="1" hangingPunct="1">
              <a:spcBef>
                <a:spcPct val="40000"/>
              </a:spcBef>
            </a:pPr>
            <a:r>
              <a:rPr lang="en-US" altLang="zh-TW" i="1">
                <a:solidFill>
                  <a:srgbClr val="FF0000"/>
                </a:solidFill>
              </a:rPr>
              <a:t>all</a:t>
            </a:r>
            <a:r>
              <a:rPr lang="en-US" altLang="zh-TW"/>
              <a:t> matched documents in principle will be returned</a:t>
            </a:r>
          </a:p>
          <a:p>
            <a:pPr marL="819150" lvl="1" eaLnBrk="1" hangingPunct="1">
              <a:spcBef>
                <a:spcPct val="40000"/>
              </a:spcBef>
            </a:pPr>
            <a:r>
              <a:rPr lang="en-US" altLang="zh-TW"/>
              <a:t>To get fewer results: add conjunctive terms to or remove disjunctive terms (if any) from the query</a:t>
            </a:r>
          </a:p>
          <a:p>
            <a:pPr marL="819150" lvl="1" eaLnBrk="1" hangingPunct="1">
              <a:spcBef>
                <a:spcPct val="40000"/>
              </a:spcBef>
            </a:pPr>
            <a:r>
              <a:rPr lang="en-US" altLang="zh-TW"/>
              <a:t>To get more: remove conjunctive terms from or add disjunctive terms to the query</a:t>
            </a:r>
          </a:p>
          <a:p>
            <a:pPr eaLnBrk="1" hangingPunct="1">
              <a:spcBef>
                <a:spcPct val="40000"/>
              </a:spcBef>
            </a:pPr>
            <a:r>
              <a:rPr lang="en-US" altLang="zh-TW">
                <a:solidFill>
                  <a:schemeClr val="accent2"/>
                </a:solidFill>
              </a:rPr>
              <a:t>Difficult to rank output</a:t>
            </a:r>
          </a:p>
          <a:p>
            <a:pPr marL="819150" lvl="1" eaLnBrk="1" hangingPunct="1">
              <a:spcBef>
                <a:spcPct val="40000"/>
              </a:spcBef>
            </a:pPr>
            <a:r>
              <a:rPr lang="en-US" altLang="zh-TW" i="1">
                <a:solidFill>
                  <a:srgbClr val="FF0000"/>
                </a:solidFill>
              </a:rPr>
              <a:t>all</a:t>
            </a:r>
            <a:r>
              <a:rPr lang="en-US" altLang="zh-TW"/>
              <a:t> matched documents satisfy the query in the same way</a:t>
            </a:r>
          </a:p>
          <a:p>
            <a:pPr marL="819150" lvl="1" eaLnBrk="1" hangingPunct="1">
              <a:spcBef>
                <a:spcPct val="40000"/>
              </a:spcBef>
            </a:pPr>
            <a:r>
              <a:rPr lang="en-US" altLang="zh-TW"/>
              <a:t>Can only rank by date, alphabetical order, etc.</a:t>
            </a:r>
          </a:p>
          <a:p>
            <a:pPr eaLnBrk="1" hangingPunct="1">
              <a:spcBef>
                <a:spcPct val="40000"/>
              </a:spcBef>
            </a:pPr>
            <a:r>
              <a:rPr lang="en-US" altLang="zh-TW">
                <a:solidFill>
                  <a:schemeClr val="accent2"/>
                </a:solidFill>
              </a:rPr>
              <a:t>Difficult to perform automatic relevance feedback</a:t>
            </a:r>
          </a:p>
          <a:p>
            <a:pPr marL="819150" lvl="1" eaLnBrk="1" hangingPunct="1">
              <a:spcBef>
                <a:spcPct val="40000"/>
              </a:spcBef>
            </a:pPr>
            <a:r>
              <a:rPr lang="en-US" altLang="zh-TW"/>
              <a:t>if a document is identified by the user as relevant, how do I incorporate new terms into the query? AND? OR?</a:t>
            </a:r>
          </a:p>
        </p:txBody>
      </p:sp>
      <p:sp>
        <p:nvSpPr>
          <p:cNvPr id="14340" name="Rectangle 3">
            <a:extLst>
              <a:ext uri="{FF2B5EF4-FFF2-40B4-BE49-F238E27FC236}">
                <a16:creationId xmlns:a16="http://schemas.microsoft.com/office/drawing/2014/main" id="{B2A7064C-6CC4-4D7C-B328-709364BDE7CF}"/>
              </a:ext>
            </a:extLst>
          </p:cNvPr>
          <p:cNvSpPr>
            <a:spLocks noChangeArrowheads="1"/>
          </p:cNvSpPr>
          <p:nvPr/>
        </p:nvSpPr>
        <p:spPr bwMode="auto">
          <a:xfrm>
            <a:off x="685800" y="457200"/>
            <a:ext cx="7772400" cy="762000"/>
          </a:xfrm>
          <a:prstGeom prst="rect">
            <a:avLst/>
          </a:prstGeom>
          <a:solidFill>
            <a:schemeClr val="accent1"/>
          </a:solidFill>
          <a:ln>
            <a:noFill/>
          </a:ln>
          <a:effectLst>
            <a:outerShdw dist="9158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lgn="ctr" eaLnBrk="1" hangingPunct="1">
              <a:spcBef>
                <a:spcPct val="0"/>
              </a:spcBef>
              <a:buFontTx/>
              <a:buNone/>
            </a:pPr>
            <a:r>
              <a:rPr lang="en-US" altLang="zh-TW" sz="2800">
                <a:solidFill>
                  <a:schemeClr val="tx2"/>
                </a:solidFill>
              </a:rPr>
              <a:t>Boolean Models </a:t>
            </a:r>
            <a:r>
              <a:rPr lang="en-US" altLang="zh-TW" sz="2800">
                <a:solidFill>
                  <a:schemeClr val="tx2"/>
                </a:solidFill>
                <a:sym typeface="Symbol" panose="05050102010706020507" pitchFamily="18" charset="2"/>
              </a:rPr>
              <a:t> </a:t>
            </a:r>
            <a:r>
              <a:rPr lang="en-US" altLang="zh-TW" sz="2800">
                <a:solidFill>
                  <a:schemeClr val="tx2"/>
                </a:solidFill>
              </a:rPr>
              <a:t>Problems (Cont.)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050E1AC4-F257-4203-99A2-A8F6D24633E5}"/>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85DE12A0-3638-4535-86BB-6DF44A9C6090}" type="slidenum">
              <a:rPr lang="en-US" altLang="zh-TW" sz="1400" smtClean="0">
                <a:solidFill>
                  <a:schemeClr val="accent2"/>
                </a:solidFill>
                <a:latin typeface="Times New Roman" panose="02020603050405020304" pitchFamily="18" charset="0"/>
              </a:rPr>
              <a:pPr>
                <a:spcBef>
                  <a:spcPct val="0"/>
                </a:spcBef>
                <a:buFontTx/>
                <a:buNone/>
              </a:pPr>
              <a:t>7</a:t>
            </a:fld>
            <a:endParaRPr lang="en-US" altLang="zh-TW" sz="1400" b="0">
              <a:latin typeface="Times New Roman" panose="02020603050405020304" pitchFamily="18" charset="0"/>
            </a:endParaRPr>
          </a:p>
        </p:txBody>
      </p:sp>
      <p:sp>
        <p:nvSpPr>
          <p:cNvPr id="16387" name="Rectangle 2">
            <a:extLst>
              <a:ext uri="{FF2B5EF4-FFF2-40B4-BE49-F238E27FC236}">
                <a16:creationId xmlns:a16="http://schemas.microsoft.com/office/drawing/2014/main" id="{F2429FF7-595A-43D6-A8B4-E28112F45A72}"/>
              </a:ext>
            </a:extLst>
          </p:cNvPr>
          <p:cNvSpPr>
            <a:spLocks noGrp="1" noChangeArrowheads="1"/>
          </p:cNvSpPr>
          <p:nvPr>
            <p:ph type="title"/>
          </p:nvPr>
        </p:nvSpPr>
        <p:spPr/>
        <p:txBody>
          <a:bodyPr/>
          <a:lstStyle/>
          <a:p>
            <a:pPr eaLnBrk="1" hangingPunct="1"/>
            <a:r>
              <a:rPr lang="en-US" altLang="zh-TW"/>
              <a:t>A Case Study in 1985</a:t>
            </a:r>
            <a:endParaRPr lang="en-US" altLang="zh-TW">
              <a:latin typeface="Courier New" panose="02070309020205020404" pitchFamily="49" charset="0"/>
            </a:endParaRPr>
          </a:p>
        </p:txBody>
      </p:sp>
      <p:sp>
        <p:nvSpPr>
          <p:cNvPr id="16388" name="Rectangle 3">
            <a:extLst>
              <a:ext uri="{FF2B5EF4-FFF2-40B4-BE49-F238E27FC236}">
                <a16:creationId xmlns:a16="http://schemas.microsoft.com/office/drawing/2014/main" id="{64215445-04A0-4EDB-899B-152961EBF6BA}"/>
              </a:ext>
            </a:extLst>
          </p:cNvPr>
          <p:cNvSpPr>
            <a:spLocks noGrp="1" noChangeArrowheads="1"/>
          </p:cNvSpPr>
          <p:nvPr>
            <p:ph type="body" idx="1"/>
          </p:nvPr>
        </p:nvSpPr>
        <p:spPr>
          <a:xfrm>
            <a:off x="438150" y="1524000"/>
            <a:ext cx="8280400" cy="4610100"/>
          </a:xfrm>
        </p:spPr>
        <p:txBody>
          <a:bodyPr/>
          <a:lstStyle/>
          <a:p>
            <a:pPr eaLnBrk="1" hangingPunct="1"/>
            <a:r>
              <a:rPr lang="en-US" altLang="zh-TW" dirty="0"/>
              <a:t>It is an old study; we will see why we care about it</a:t>
            </a:r>
          </a:p>
          <a:p>
            <a:pPr eaLnBrk="1" hangingPunct="1"/>
            <a:r>
              <a:rPr lang="en-US" altLang="zh-TW" dirty="0"/>
              <a:t>Conducted by Blair and Maron [CACM, March 1985],  professors of University of Michigan and UC Berkeley, respectively</a:t>
            </a:r>
          </a:p>
          <a:p>
            <a:pPr eaLnBrk="1" hangingPunct="1"/>
            <a:r>
              <a:rPr lang="en-US" altLang="zh-TW" dirty="0"/>
              <a:t>It was the first large-scale performance study of full-text retrieval systems using real applications and real people (may be the largest ever conducted)</a:t>
            </a:r>
          </a:p>
          <a:p>
            <a:pPr lvl="1" eaLnBrk="1" hangingPunct="1"/>
            <a:r>
              <a:rPr lang="en-US" altLang="zh-TW" dirty="0"/>
              <a:t>Data: 40,000 legal documents (350,000 pages in hardcopy). </a:t>
            </a:r>
          </a:p>
          <a:p>
            <a:pPr lvl="1" eaLnBrk="1" hangingPunct="1"/>
            <a:r>
              <a:rPr lang="en-US" altLang="zh-TW" dirty="0"/>
              <a:t>System: STAIRS, full-text retrieval system</a:t>
            </a:r>
          </a:p>
          <a:p>
            <a:pPr lvl="2" eaLnBrk="1" hangingPunct="1"/>
            <a:r>
              <a:rPr lang="en-US" altLang="zh-TW" dirty="0"/>
              <a:t>Support Boolean queries and rank documents by the number of matches in documents</a:t>
            </a:r>
          </a:p>
          <a:p>
            <a:pPr lvl="2" eaLnBrk="1" hangingPunct="1"/>
            <a:r>
              <a:rPr lang="en-US" altLang="zh-TW" dirty="0"/>
              <a:t>STAIR is a document management system from IBM in the 70’s</a:t>
            </a:r>
          </a:p>
          <a:p>
            <a:pPr lvl="1" eaLnBrk="1" hangingPunct="1"/>
            <a:r>
              <a:rPr lang="en-US" altLang="zh-TW" dirty="0"/>
              <a:t>Users: legal professionals (lawyers and paralegals)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D0230CA0-4D92-4471-B49A-FA87863D3550}"/>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11923F85-1880-47A5-86DC-E3E521D07B9D}" type="slidenum">
              <a:rPr lang="en-US" altLang="zh-TW" sz="1400" smtClean="0">
                <a:solidFill>
                  <a:schemeClr val="accent2"/>
                </a:solidFill>
                <a:latin typeface="Times New Roman" panose="02020603050405020304" pitchFamily="18" charset="0"/>
              </a:rPr>
              <a:pPr>
                <a:spcBef>
                  <a:spcPct val="0"/>
                </a:spcBef>
                <a:buFontTx/>
                <a:buNone/>
              </a:pPr>
              <a:t>8</a:t>
            </a:fld>
            <a:endParaRPr lang="en-US" altLang="zh-TW" sz="1400" b="0">
              <a:latin typeface="Times New Roman" panose="02020603050405020304" pitchFamily="18" charset="0"/>
            </a:endParaRPr>
          </a:p>
        </p:txBody>
      </p:sp>
      <p:sp>
        <p:nvSpPr>
          <p:cNvPr id="18435" name="Rectangle 2">
            <a:extLst>
              <a:ext uri="{FF2B5EF4-FFF2-40B4-BE49-F238E27FC236}">
                <a16:creationId xmlns:a16="http://schemas.microsoft.com/office/drawing/2014/main" id="{D930991E-42CB-4C65-A555-58A63A52A135}"/>
              </a:ext>
            </a:extLst>
          </p:cNvPr>
          <p:cNvSpPr>
            <a:spLocks noGrp="1" noChangeArrowheads="1"/>
          </p:cNvSpPr>
          <p:nvPr>
            <p:ph type="title"/>
          </p:nvPr>
        </p:nvSpPr>
        <p:spPr/>
        <p:txBody>
          <a:bodyPr/>
          <a:lstStyle/>
          <a:p>
            <a:pPr eaLnBrk="1" hangingPunct="1"/>
            <a:r>
              <a:rPr lang="en-US" altLang="zh-TW" dirty="0"/>
              <a:t>Case Study: Methodology</a:t>
            </a:r>
            <a:endParaRPr lang="en-US" altLang="zh-TW" dirty="0">
              <a:latin typeface="Courier New" panose="02070309020205020404" pitchFamily="49" charset="0"/>
            </a:endParaRPr>
          </a:p>
        </p:txBody>
      </p:sp>
      <p:sp>
        <p:nvSpPr>
          <p:cNvPr id="18436" name="Rectangle 3">
            <a:extLst>
              <a:ext uri="{FF2B5EF4-FFF2-40B4-BE49-F238E27FC236}">
                <a16:creationId xmlns:a16="http://schemas.microsoft.com/office/drawing/2014/main" id="{EAE64460-DE53-4D5A-8798-6915A18BAF90}"/>
              </a:ext>
            </a:extLst>
          </p:cNvPr>
          <p:cNvSpPr>
            <a:spLocks noGrp="1" noChangeArrowheads="1"/>
          </p:cNvSpPr>
          <p:nvPr>
            <p:ph type="body" idx="1"/>
          </p:nvPr>
        </p:nvSpPr>
        <p:spPr>
          <a:xfrm>
            <a:off x="457200" y="2914383"/>
            <a:ext cx="8280400" cy="3146108"/>
          </a:xfrm>
        </p:spPr>
        <p:txBody>
          <a:bodyPr/>
          <a:lstStyle/>
          <a:p>
            <a:pPr eaLnBrk="1" hangingPunct="1"/>
            <a:r>
              <a:rPr lang="en-US" altLang="zh-TW" dirty="0"/>
              <a:t>Original queries were given by lawyers. </a:t>
            </a:r>
          </a:p>
          <a:p>
            <a:pPr eaLnBrk="1" hangingPunct="1"/>
            <a:r>
              <a:rPr lang="en-US" altLang="zh-TW" dirty="0"/>
              <a:t>Boolean queries were formulated by paralegals with expertise in STAIRS </a:t>
            </a:r>
            <a:r>
              <a:rPr lang="en-US" altLang="zh-TW" sz="1400" b="1" dirty="0">
                <a:solidFill>
                  <a:srgbClr val="FF0000"/>
                </a:solidFill>
              </a:rPr>
              <a:t>[Why?] </a:t>
            </a:r>
            <a:endParaRPr lang="en-US" altLang="zh-TW" sz="1600" b="1" dirty="0">
              <a:solidFill>
                <a:srgbClr val="FF0000"/>
              </a:solidFill>
            </a:endParaRPr>
          </a:p>
          <a:p>
            <a:pPr eaLnBrk="1" hangingPunct="1"/>
            <a:r>
              <a:rPr lang="en-US" altLang="zh-TW" dirty="0"/>
              <a:t>Interaction between lawyers and paralegals were allowed to come up with the “best” query formulations in Boolean</a:t>
            </a:r>
          </a:p>
          <a:p>
            <a:pPr eaLnBrk="1" hangingPunct="1"/>
            <a:r>
              <a:rPr lang="en-US" altLang="zh-TW" dirty="0"/>
              <a:t>Iterations continued until the lawyers were satisfied with the result</a:t>
            </a:r>
          </a:p>
          <a:p>
            <a:pPr eaLnBrk="1" hangingPunct="1"/>
            <a:r>
              <a:rPr lang="en-US" altLang="zh-TW" dirty="0"/>
              <a:t>Average </a:t>
            </a:r>
            <a:r>
              <a:rPr lang="en-US" altLang="zh-TW" i="1" dirty="0">
                <a:solidFill>
                  <a:srgbClr val="FF0000"/>
                </a:solidFill>
              </a:rPr>
              <a:t>Precision</a:t>
            </a:r>
            <a:r>
              <a:rPr lang="en-US" altLang="zh-TW" dirty="0"/>
              <a:t> = 80% and </a:t>
            </a:r>
            <a:r>
              <a:rPr lang="en-US" altLang="zh-TW" i="1" dirty="0">
                <a:solidFill>
                  <a:srgbClr val="FF0000"/>
                </a:solidFill>
              </a:rPr>
              <a:t>Recall</a:t>
            </a:r>
            <a:r>
              <a:rPr lang="en-US" altLang="zh-TW" dirty="0"/>
              <a:t> = 20%, respectively (i.e., 80% of the returned results are relevant, and 20% of all relevant results is returned) </a:t>
            </a:r>
            <a:r>
              <a:rPr lang="en-US" altLang="zh-TW" sz="1400" b="1" dirty="0">
                <a:solidFill>
                  <a:srgbClr val="FF0000"/>
                </a:solidFill>
              </a:rPr>
              <a:t>[Are you satisfied with this performance?] </a:t>
            </a:r>
          </a:p>
        </p:txBody>
      </p:sp>
      <p:grpSp>
        <p:nvGrpSpPr>
          <p:cNvPr id="31" name="Group 30">
            <a:extLst>
              <a:ext uri="{FF2B5EF4-FFF2-40B4-BE49-F238E27FC236}">
                <a16:creationId xmlns:a16="http://schemas.microsoft.com/office/drawing/2014/main" id="{A8DD75D3-1DFB-4A9B-9308-9118FE0414A0}"/>
              </a:ext>
            </a:extLst>
          </p:cNvPr>
          <p:cNvGrpSpPr/>
          <p:nvPr/>
        </p:nvGrpSpPr>
        <p:grpSpPr>
          <a:xfrm>
            <a:off x="1012054" y="1390772"/>
            <a:ext cx="6931972" cy="1316237"/>
            <a:chOff x="1012054" y="1617390"/>
            <a:chExt cx="6931972" cy="1316237"/>
          </a:xfrm>
        </p:grpSpPr>
        <p:sp>
          <p:nvSpPr>
            <p:cNvPr id="12" name="AutoShape 13">
              <a:extLst>
                <a:ext uri="{FF2B5EF4-FFF2-40B4-BE49-F238E27FC236}">
                  <a16:creationId xmlns:a16="http://schemas.microsoft.com/office/drawing/2014/main" id="{DB0A511D-869B-457D-814F-5D38373F1A7A}"/>
                </a:ext>
              </a:extLst>
            </p:cNvPr>
            <p:cNvSpPr>
              <a:spLocks noChangeArrowheads="1"/>
            </p:cNvSpPr>
            <p:nvPr/>
          </p:nvSpPr>
          <p:spPr bwMode="auto">
            <a:xfrm>
              <a:off x="1012054" y="2019301"/>
              <a:ext cx="1409076" cy="762000"/>
            </a:xfrm>
            <a:prstGeom prst="can">
              <a:avLst>
                <a:gd name="adj" fmla="val 27778"/>
              </a:avLst>
            </a:prstGeom>
            <a:solidFill>
              <a:schemeClr val="bg1"/>
            </a:solidFill>
            <a:ln w="9525">
              <a:solidFill>
                <a:schemeClr val="tx1"/>
              </a:solidFill>
              <a:round/>
              <a:headEnd/>
              <a:tailEnd/>
            </a:ln>
            <a:effec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75000"/>
                </a:lnSpc>
                <a:spcBef>
                  <a:spcPct val="0"/>
                </a:spcBef>
                <a:buFontTx/>
                <a:buNone/>
              </a:pPr>
              <a:r>
                <a:rPr lang="en-US" altLang="zh-TW" sz="2000" dirty="0">
                  <a:solidFill>
                    <a:schemeClr val="tx2"/>
                  </a:solidFill>
                </a:rPr>
                <a:t>Documents</a:t>
              </a:r>
            </a:p>
          </p:txBody>
        </p:sp>
        <p:sp>
          <p:nvSpPr>
            <p:cNvPr id="13" name="Line 14">
              <a:extLst>
                <a:ext uri="{FF2B5EF4-FFF2-40B4-BE49-F238E27FC236}">
                  <a16:creationId xmlns:a16="http://schemas.microsoft.com/office/drawing/2014/main" id="{CC1E375B-C707-4FED-8374-43676D27F81E}"/>
                </a:ext>
              </a:extLst>
            </p:cNvPr>
            <p:cNvSpPr>
              <a:spLocks noChangeShapeType="1"/>
            </p:cNvSpPr>
            <p:nvPr/>
          </p:nvSpPr>
          <p:spPr bwMode="auto">
            <a:xfrm>
              <a:off x="2421130" y="2400301"/>
              <a:ext cx="5334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5">
              <a:extLst>
                <a:ext uri="{FF2B5EF4-FFF2-40B4-BE49-F238E27FC236}">
                  <a16:creationId xmlns:a16="http://schemas.microsoft.com/office/drawing/2014/main" id="{CC8AD4C2-78A4-414D-AD1F-596A9347F7A9}"/>
                </a:ext>
              </a:extLst>
            </p:cNvPr>
            <p:cNvSpPr>
              <a:spLocks noChangeArrowheads="1"/>
            </p:cNvSpPr>
            <p:nvPr/>
          </p:nvSpPr>
          <p:spPr bwMode="auto">
            <a:xfrm>
              <a:off x="2935007" y="2095501"/>
              <a:ext cx="1066800" cy="6096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75000"/>
                </a:lnSpc>
                <a:spcBef>
                  <a:spcPct val="0"/>
                </a:spcBef>
                <a:buFontTx/>
                <a:buNone/>
              </a:pPr>
              <a:r>
                <a:rPr lang="en-US" altLang="zh-TW" sz="2000" dirty="0">
                  <a:solidFill>
                    <a:schemeClr val="tx2"/>
                  </a:solidFill>
                </a:rPr>
                <a:t>STAIRS</a:t>
              </a:r>
            </a:p>
          </p:txBody>
        </p:sp>
        <p:sp>
          <p:nvSpPr>
            <p:cNvPr id="15" name="Line 16">
              <a:extLst>
                <a:ext uri="{FF2B5EF4-FFF2-40B4-BE49-F238E27FC236}">
                  <a16:creationId xmlns:a16="http://schemas.microsoft.com/office/drawing/2014/main" id="{280AC120-9865-4B55-8E08-83081391B438}"/>
                </a:ext>
              </a:extLst>
            </p:cNvPr>
            <p:cNvSpPr>
              <a:spLocks noChangeShapeType="1"/>
            </p:cNvSpPr>
            <p:nvPr/>
          </p:nvSpPr>
          <p:spPr bwMode="auto">
            <a:xfrm>
              <a:off x="4001807" y="2293769"/>
              <a:ext cx="51387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7">
              <a:extLst>
                <a:ext uri="{FF2B5EF4-FFF2-40B4-BE49-F238E27FC236}">
                  <a16:creationId xmlns:a16="http://schemas.microsoft.com/office/drawing/2014/main" id="{4D161AB5-AE48-414C-885E-99392E9D920E}"/>
                </a:ext>
              </a:extLst>
            </p:cNvPr>
            <p:cNvSpPr txBox="1">
              <a:spLocks noChangeArrowheads="1"/>
            </p:cNvSpPr>
            <p:nvPr/>
          </p:nvSpPr>
          <p:spPr bwMode="auto">
            <a:xfrm>
              <a:off x="3863265" y="1617390"/>
              <a:ext cx="961289" cy="51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75000"/>
                </a:lnSpc>
                <a:spcBef>
                  <a:spcPct val="0"/>
                </a:spcBef>
                <a:buFontTx/>
                <a:buNone/>
              </a:pPr>
              <a:r>
                <a:rPr lang="en-US" altLang="zh-TW" sz="1800" dirty="0">
                  <a:solidFill>
                    <a:schemeClr val="tx2"/>
                  </a:solidFill>
                </a:rPr>
                <a:t>STAIRS</a:t>
              </a:r>
            </a:p>
            <a:p>
              <a:pPr algn="ctr" eaLnBrk="1" hangingPunct="1">
                <a:lnSpc>
                  <a:spcPct val="75000"/>
                </a:lnSpc>
                <a:spcBef>
                  <a:spcPct val="0"/>
                </a:spcBef>
                <a:buFontTx/>
                <a:buNone/>
              </a:pPr>
              <a:r>
                <a:rPr lang="en-US" altLang="zh-TW" sz="1800" dirty="0">
                  <a:solidFill>
                    <a:schemeClr val="tx2"/>
                  </a:solidFill>
                </a:rPr>
                <a:t>queries</a:t>
              </a:r>
            </a:p>
          </p:txBody>
        </p:sp>
        <p:sp>
          <p:nvSpPr>
            <p:cNvPr id="2" name="Oval 1">
              <a:extLst>
                <a:ext uri="{FF2B5EF4-FFF2-40B4-BE49-F238E27FC236}">
                  <a16:creationId xmlns:a16="http://schemas.microsoft.com/office/drawing/2014/main" id="{33D58883-4C46-4F80-A994-0FB066B9AA42}"/>
                </a:ext>
              </a:extLst>
            </p:cNvPr>
            <p:cNvSpPr/>
            <p:nvPr/>
          </p:nvSpPr>
          <p:spPr bwMode="auto">
            <a:xfrm>
              <a:off x="4432685" y="2138362"/>
              <a:ext cx="1623845" cy="523879"/>
            </a:xfrm>
            <a:prstGeom prst="ellipse">
              <a:avLst/>
            </a:prstGeom>
            <a:solidFill>
              <a:schemeClr val="bg1"/>
            </a:solidFill>
            <a:ln w="9525"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Times New Roman" pitchFamily="18" charset="0"/>
                  <a:ea typeface="新細明體" pitchFamily="18" charset="-120"/>
                </a:rPr>
                <a:t>Paralegals</a:t>
              </a:r>
            </a:p>
          </p:txBody>
        </p:sp>
        <p:sp>
          <p:nvSpPr>
            <p:cNvPr id="26" name="Oval 25">
              <a:extLst>
                <a:ext uri="{FF2B5EF4-FFF2-40B4-BE49-F238E27FC236}">
                  <a16:creationId xmlns:a16="http://schemas.microsoft.com/office/drawing/2014/main" id="{AB3EBE1F-5C60-404A-8354-C11BD62DB1D1}"/>
                </a:ext>
              </a:extLst>
            </p:cNvPr>
            <p:cNvSpPr/>
            <p:nvPr/>
          </p:nvSpPr>
          <p:spPr bwMode="auto">
            <a:xfrm>
              <a:off x="6465485" y="2137206"/>
              <a:ext cx="1478541" cy="523879"/>
            </a:xfrm>
            <a:prstGeom prst="ellipse">
              <a:avLst/>
            </a:prstGeom>
            <a:solidFill>
              <a:schemeClr val="bg1"/>
            </a:solidFill>
            <a:ln w="9525"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Times New Roman" pitchFamily="18" charset="0"/>
                  <a:ea typeface="新細明體" pitchFamily="18" charset="-120"/>
                </a:rPr>
                <a:t>Lawyers</a:t>
              </a:r>
            </a:p>
          </p:txBody>
        </p:sp>
        <p:sp>
          <p:nvSpPr>
            <p:cNvPr id="32" name="Text Box 17">
              <a:extLst>
                <a:ext uri="{FF2B5EF4-FFF2-40B4-BE49-F238E27FC236}">
                  <a16:creationId xmlns:a16="http://schemas.microsoft.com/office/drawing/2014/main" id="{98E38A5A-6D7E-4B64-B28C-AB14F828F150}"/>
                </a:ext>
              </a:extLst>
            </p:cNvPr>
            <p:cNvSpPr txBox="1">
              <a:spLocks noChangeArrowheads="1"/>
            </p:cNvSpPr>
            <p:nvPr/>
          </p:nvSpPr>
          <p:spPr bwMode="auto">
            <a:xfrm>
              <a:off x="5564136" y="1617390"/>
              <a:ext cx="1478541" cy="51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eaLnBrk="1" hangingPunct="1">
                <a:lnSpc>
                  <a:spcPct val="75000"/>
                </a:lnSpc>
                <a:spcBef>
                  <a:spcPct val="0"/>
                </a:spcBef>
                <a:buFontTx/>
                <a:buNone/>
              </a:pPr>
              <a:r>
                <a:rPr lang="en-US" altLang="zh-TW" sz="1800" dirty="0">
                  <a:solidFill>
                    <a:schemeClr val="tx2"/>
                  </a:solidFill>
                </a:rPr>
                <a:t>Information needs</a:t>
              </a:r>
            </a:p>
          </p:txBody>
        </p:sp>
        <p:sp>
          <p:nvSpPr>
            <p:cNvPr id="33" name="Line 16">
              <a:extLst>
                <a:ext uri="{FF2B5EF4-FFF2-40B4-BE49-F238E27FC236}">
                  <a16:creationId xmlns:a16="http://schemas.microsoft.com/office/drawing/2014/main" id="{F7D5749E-D85D-4F7C-BF4C-95590DB4D8A9}"/>
                </a:ext>
              </a:extLst>
            </p:cNvPr>
            <p:cNvSpPr>
              <a:spLocks noChangeShapeType="1"/>
            </p:cNvSpPr>
            <p:nvPr/>
          </p:nvSpPr>
          <p:spPr bwMode="auto">
            <a:xfrm>
              <a:off x="4001807" y="2517191"/>
              <a:ext cx="513877" cy="0"/>
            </a:xfrm>
            <a:prstGeom prst="line">
              <a:avLst/>
            </a:prstGeom>
            <a:noFill/>
            <a:ln w="9525">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6">
              <a:extLst>
                <a:ext uri="{FF2B5EF4-FFF2-40B4-BE49-F238E27FC236}">
                  <a16:creationId xmlns:a16="http://schemas.microsoft.com/office/drawing/2014/main" id="{48357775-2646-41F1-9D2B-0DF23CD4E0B5}"/>
                </a:ext>
              </a:extLst>
            </p:cNvPr>
            <p:cNvSpPr>
              <a:spLocks noChangeShapeType="1"/>
            </p:cNvSpPr>
            <p:nvPr/>
          </p:nvSpPr>
          <p:spPr bwMode="auto">
            <a:xfrm>
              <a:off x="5991884" y="2300059"/>
              <a:ext cx="51387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6">
              <a:extLst>
                <a:ext uri="{FF2B5EF4-FFF2-40B4-BE49-F238E27FC236}">
                  <a16:creationId xmlns:a16="http://schemas.microsoft.com/office/drawing/2014/main" id="{CBD5923A-5017-4B9F-98F1-BEDADE81A43D}"/>
                </a:ext>
              </a:extLst>
            </p:cNvPr>
            <p:cNvSpPr>
              <a:spLocks noChangeShapeType="1"/>
            </p:cNvSpPr>
            <p:nvPr/>
          </p:nvSpPr>
          <p:spPr bwMode="auto">
            <a:xfrm>
              <a:off x="5991884" y="2523481"/>
              <a:ext cx="513877" cy="0"/>
            </a:xfrm>
            <a:prstGeom prst="line">
              <a:avLst/>
            </a:prstGeom>
            <a:noFill/>
            <a:ln w="9525">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 name="Group 29">
              <a:extLst>
                <a:ext uri="{FF2B5EF4-FFF2-40B4-BE49-F238E27FC236}">
                  <a16:creationId xmlns:a16="http://schemas.microsoft.com/office/drawing/2014/main" id="{B9C785E0-BAF7-4550-839B-7F12F7D363EE}"/>
                </a:ext>
              </a:extLst>
            </p:cNvPr>
            <p:cNvGrpSpPr/>
            <p:nvPr/>
          </p:nvGrpSpPr>
          <p:grpSpPr>
            <a:xfrm>
              <a:off x="4055897" y="2610905"/>
              <a:ext cx="405695" cy="322722"/>
              <a:chOff x="4109989" y="2799236"/>
              <a:chExt cx="491744" cy="322722"/>
            </a:xfrm>
          </p:grpSpPr>
          <p:sp>
            <p:nvSpPr>
              <p:cNvPr id="29" name="Arrow: Curved Right 28">
                <a:extLst>
                  <a:ext uri="{FF2B5EF4-FFF2-40B4-BE49-F238E27FC236}">
                    <a16:creationId xmlns:a16="http://schemas.microsoft.com/office/drawing/2014/main" id="{EAAEE2C9-0697-4029-B25D-138AF97DE5A4}"/>
                  </a:ext>
                </a:extLst>
              </p:cNvPr>
              <p:cNvSpPr/>
              <p:nvPr/>
            </p:nvSpPr>
            <p:spPr bwMode="auto">
              <a:xfrm>
                <a:off x="4109989" y="2799236"/>
                <a:ext cx="222314" cy="322722"/>
              </a:xfrm>
              <a:prstGeom prst="curvedRightArrow">
                <a:avLst>
                  <a:gd name="adj1" fmla="val 25000"/>
                  <a:gd name="adj2" fmla="val 50000"/>
                  <a:gd name="adj3" fmla="val 25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Times New Roman" pitchFamily="18" charset="0"/>
                  <a:ea typeface="新細明體" pitchFamily="18" charset="-120"/>
                </a:endParaRPr>
              </a:p>
            </p:txBody>
          </p:sp>
          <p:sp>
            <p:nvSpPr>
              <p:cNvPr id="39" name="Arrow: Curved Right 38">
                <a:extLst>
                  <a:ext uri="{FF2B5EF4-FFF2-40B4-BE49-F238E27FC236}">
                    <a16:creationId xmlns:a16="http://schemas.microsoft.com/office/drawing/2014/main" id="{D734E5C4-2C2D-4E74-AA34-179C101BCD7F}"/>
                  </a:ext>
                </a:extLst>
              </p:cNvPr>
              <p:cNvSpPr/>
              <p:nvPr/>
            </p:nvSpPr>
            <p:spPr bwMode="auto">
              <a:xfrm flipH="1" flipV="1">
                <a:off x="4379419" y="2799236"/>
                <a:ext cx="222314" cy="322722"/>
              </a:xfrm>
              <a:prstGeom prst="curvedRightArrow">
                <a:avLst>
                  <a:gd name="adj1" fmla="val 25000"/>
                  <a:gd name="adj2" fmla="val 50000"/>
                  <a:gd name="adj3" fmla="val 25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Times New Roman" pitchFamily="18" charset="0"/>
                  <a:ea typeface="新細明體" pitchFamily="18" charset="-120"/>
                </a:endParaRPr>
              </a:p>
            </p:txBody>
          </p:sp>
        </p:grpSp>
        <p:grpSp>
          <p:nvGrpSpPr>
            <p:cNvPr id="41" name="Group 40">
              <a:extLst>
                <a:ext uri="{FF2B5EF4-FFF2-40B4-BE49-F238E27FC236}">
                  <a16:creationId xmlns:a16="http://schemas.microsoft.com/office/drawing/2014/main" id="{AF1D5549-F6A3-43A3-A329-2307BD3274A8}"/>
                </a:ext>
              </a:extLst>
            </p:cNvPr>
            <p:cNvGrpSpPr/>
            <p:nvPr/>
          </p:nvGrpSpPr>
          <p:grpSpPr>
            <a:xfrm>
              <a:off x="6081124" y="2610905"/>
              <a:ext cx="405695" cy="322722"/>
              <a:chOff x="4109989" y="2799236"/>
              <a:chExt cx="491744" cy="322722"/>
            </a:xfrm>
          </p:grpSpPr>
          <p:sp>
            <p:nvSpPr>
              <p:cNvPr id="42" name="Arrow: Curved Right 41">
                <a:extLst>
                  <a:ext uri="{FF2B5EF4-FFF2-40B4-BE49-F238E27FC236}">
                    <a16:creationId xmlns:a16="http://schemas.microsoft.com/office/drawing/2014/main" id="{52429539-797D-496B-BEB4-7B9EB489DBB3}"/>
                  </a:ext>
                </a:extLst>
              </p:cNvPr>
              <p:cNvSpPr/>
              <p:nvPr/>
            </p:nvSpPr>
            <p:spPr bwMode="auto">
              <a:xfrm>
                <a:off x="4109989" y="2799236"/>
                <a:ext cx="222314" cy="322722"/>
              </a:xfrm>
              <a:prstGeom prst="curvedRightArrow">
                <a:avLst>
                  <a:gd name="adj1" fmla="val 25000"/>
                  <a:gd name="adj2" fmla="val 50000"/>
                  <a:gd name="adj3" fmla="val 25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Times New Roman" pitchFamily="18" charset="0"/>
                  <a:ea typeface="新細明體" pitchFamily="18" charset="-120"/>
                </a:endParaRPr>
              </a:p>
            </p:txBody>
          </p:sp>
          <p:sp>
            <p:nvSpPr>
              <p:cNvPr id="43" name="Arrow: Curved Right 42">
                <a:extLst>
                  <a:ext uri="{FF2B5EF4-FFF2-40B4-BE49-F238E27FC236}">
                    <a16:creationId xmlns:a16="http://schemas.microsoft.com/office/drawing/2014/main" id="{A602A536-057E-45B7-92C2-AFC9C431625D}"/>
                  </a:ext>
                </a:extLst>
              </p:cNvPr>
              <p:cNvSpPr/>
              <p:nvPr/>
            </p:nvSpPr>
            <p:spPr bwMode="auto">
              <a:xfrm flipH="1" flipV="1">
                <a:off x="4379419" y="2799236"/>
                <a:ext cx="222314" cy="322722"/>
              </a:xfrm>
              <a:prstGeom prst="curvedRightArrow">
                <a:avLst>
                  <a:gd name="adj1" fmla="val 25000"/>
                  <a:gd name="adj2" fmla="val 50000"/>
                  <a:gd name="adj3" fmla="val 2500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Times New Roman" pitchFamily="18" charset="0"/>
                  <a:ea typeface="新細明體" pitchFamily="18" charset="-120"/>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050E1AC4-F257-4203-99A2-A8F6D24633E5}"/>
              </a:ext>
            </a:extLst>
          </p:cNvPr>
          <p:cNvSpPr>
            <a:spLocks noGrp="1"/>
          </p:cNvSpPr>
          <p:nvPr>
            <p:ph type="ftr" sz="quarter" idx="10"/>
          </p:nvPr>
        </p:nvSpPr>
        <p:spPr>
          <a:noFill/>
        </p:spPr>
        <p:txBody>
          <a:bodyPr/>
          <a:lstStyle>
            <a:lvl1pPr>
              <a:spcBef>
                <a:spcPct val="20000"/>
              </a:spcBef>
              <a:buChar char="•"/>
              <a:defRPr kumimoji="1" sz="2000">
                <a:solidFill>
                  <a:schemeClr val="tx1"/>
                </a:solidFill>
                <a:latin typeface="Tahoma" panose="020B0604030504040204" pitchFamily="34" charset="0"/>
                <a:ea typeface="新細明體" panose="02020500000000000000" pitchFamily="18" charset="-120"/>
              </a:defRPr>
            </a:lvl1pPr>
            <a:lvl2pPr marL="742950" indent="-285750">
              <a:spcBef>
                <a:spcPct val="20000"/>
              </a:spcBef>
              <a:buChar char="–"/>
              <a:defRPr kumimoji="1">
                <a:solidFill>
                  <a:schemeClr val="tx1"/>
                </a:solidFill>
                <a:latin typeface="Tahoma" panose="020B0604030504040204" pitchFamily="34" charset="0"/>
                <a:ea typeface="新細明體" panose="02020500000000000000" pitchFamily="18" charset="-120"/>
              </a:defRPr>
            </a:lvl2pPr>
            <a:lvl3pPr marL="1143000" indent="-228600">
              <a:spcBef>
                <a:spcPct val="20000"/>
              </a:spcBef>
              <a:buChar char="•"/>
              <a:defRPr kumimoji="1">
                <a:solidFill>
                  <a:schemeClr val="tx1"/>
                </a:solidFill>
                <a:latin typeface="Tahom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新細明體" panose="02020500000000000000" pitchFamily="18" charset="-120"/>
              </a:defRPr>
            </a:lvl9pPr>
          </a:lstStyle>
          <a:p>
            <a:pPr>
              <a:spcBef>
                <a:spcPct val="0"/>
              </a:spcBef>
              <a:buFontTx/>
              <a:buNone/>
            </a:pPr>
            <a:r>
              <a:rPr lang="en-US" altLang="zh-TW" sz="1400">
                <a:solidFill>
                  <a:schemeClr val="accent2"/>
                </a:solidFill>
                <a:latin typeface="Times New Roman" panose="02020603050405020304" pitchFamily="18" charset="0"/>
              </a:rPr>
              <a:t>000 Dik Lun LEE</a:t>
            </a:r>
            <a:r>
              <a:rPr lang="en-US" altLang="zh-TW" sz="1400" b="0">
                <a:latin typeface="Times New Roman" panose="02020603050405020304" pitchFamily="18" charset="0"/>
              </a:rPr>
              <a:t>                              </a:t>
            </a:r>
            <a:r>
              <a:rPr lang="en-US" altLang="zh-TW" sz="1400">
                <a:solidFill>
                  <a:schemeClr val="accent2"/>
                </a:solidFill>
                <a:latin typeface="Times New Roman" panose="02020603050405020304" pitchFamily="18" charset="0"/>
              </a:rPr>
              <a:t>Department of Computer Science, HKUST   Slide </a:t>
            </a:r>
            <a:fld id="{85DE12A0-3638-4535-86BB-6DF44A9C6090}" type="slidenum">
              <a:rPr lang="en-US" altLang="zh-TW" sz="1400" smtClean="0">
                <a:solidFill>
                  <a:schemeClr val="accent2"/>
                </a:solidFill>
                <a:latin typeface="Times New Roman" panose="02020603050405020304" pitchFamily="18" charset="0"/>
              </a:rPr>
              <a:pPr>
                <a:spcBef>
                  <a:spcPct val="0"/>
                </a:spcBef>
                <a:buFontTx/>
                <a:buNone/>
              </a:pPr>
              <a:t>9</a:t>
            </a:fld>
            <a:endParaRPr lang="en-US" altLang="zh-TW" sz="1400" b="0">
              <a:latin typeface="Times New Roman" panose="02020603050405020304" pitchFamily="18" charset="0"/>
            </a:endParaRPr>
          </a:p>
        </p:txBody>
      </p:sp>
      <p:sp>
        <p:nvSpPr>
          <p:cNvPr id="16387" name="Rectangle 2">
            <a:extLst>
              <a:ext uri="{FF2B5EF4-FFF2-40B4-BE49-F238E27FC236}">
                <a16:creationId xmlns:a16="http://schemas.microsoft.com/office/drawing/2014/main" id="{F2429FF7-595A-43D6-A8B4-E28112F45A72}"/>
              </a:ext>
            </a:extLst>
          </p:cNvPr>
          <p:cNvSpPr>
            <a:spLocks noGrp="1" noChangeArrowheads="1"/>
          </p:cNvSpPr>
          <p:nvPr>
            <p:ph type="title"/>
          </p:nvPr>
        </p:nvSpPr>
        <p:spPr/>
        <p:txBody>
          <a:bodyPr/>
          <a:lstStyle/>
          <a:p>
            <a:pPr eaLnBrk="1" hangingPunct="1"/>
            <a:r>
              <a:rPr lang="en-US" altLang="zh-TW" dirty="0"/>
              <a:t>Case Study: Impact</a:t>
            </a:r>
            <a:endParaRPr lang="en-US" altLang="zh-TW" dirty="0">
              <a:latin typeface="Courier New" panose="02070309020205020404" pitchFamily="49" charset="0"/>
            </a:endParaRPr>
          </a:p>
        </p:txBody>
      </p:sp>
      <p:sp>
        <p:nvSpPr>
          <p:cNvPr id="16388" name="Rectangle 3">
            <a:extLst>
              <a:ext uri="{FF2B5EF4-FFF2-40B4-BE49-F238E27FC236}">
                <a16:creationId xmlns:a16="http://schemas.microsoft.com/office/drawing/2014/main" id="{64215445-04A0-4EDB-899B-152961EBF6BA}"/>
              </a:ext>
            </a:extLst>
          </p:cNvPr>
          <p:cNvSpPr>
            <a:spLocks noGrp="1" noChangeArrowheads="1"/>
          </p:cNvSpPr>
          <p:nvPr>
            <p:ph type="body" idx="1"/>
          </p:nvPr>
        </p:nvSpPr>
        <p:spPr>
          <a:xfrm>
            <a:off x="438150" y="1524000"/>
            <a:ext cx="8280400" cy="4610100"/>
          </a:xfrm>
        </p:spPr>
        <p:txBody>
          <a:bodyPr/>
          <a:lstStyle/>
          <a:p>
            <a:pPr eaLnBrk="1" hangingPunct="1"/>
            <a:r>
              <a:rPr lang="en-US" dirty="0"/>
              <a:t>Blair, David C., and Melvin E. Maron. "An evaluation of retrieval effectiveness for a full-text document-retrieval system." </a:t>
            </a:r>
            <a:r>
              <a:rPr lang="en-US" i="1" dirty="0"/>
              <a:t>Communications of the ACM</a:t>
            </a:r>
            <a:r>
              <a:rPr lang="en-US" dirty="0"/>
              <a:t> 28.3 (1985): 289-299.</a:t>
            </a:r>
          </a:p>
          <a:p>
            <a:pPr eaLnBrk="1" hangingPunct="1"/>
            <a:r>
              <a:rPr lang="en-US" dirty="0"/>
              <a:t>The paper generated a number of discussions (rare!)</a:t>
            </a:r>
          </a:p>
          <a:p>
            <a:pPr lvl="1" eaLnBrk="1" hangingPunct="1"/>
            <a:r>
              <a:rPr lang="en-US" dirty="0"/>
              <a:t>Salton, Gerard. "Another look at automatic text-retrieval systems." </a:t>
            </a:r>
            <a:r>
              <a:rPr lang="en-US" i="1" dirty="0"/>
              <a:t>Communications of the ACM</a:t>
            </a:r>
            <a:r>
              <a:rPr lang="en-US" dirty="0"/>
              <a:t> 29.7 (1986): 648-656.</a:t>
            </a:r>
          </a:p>
          <a:p>
            <a:pPr lvl="1" eaLnBrk="1" hangingPunct="1"/>
            <a:r>
              <a:rPr lang="en-US" altLang="zh-TW" dirty="0"/>
              <a:t>Again: An Evaluation of Retrieval Effectiveness for a Full-Text Document Retrieval System, CACM, Feb, 1986: 148-149 (Technical correspondence)</a:t>
            </a:r>
            <a:endParaRPr lang="en-US" dirty="0"/>
          </a:p>
          <a:p>
            <a:pPr lvl="1" eaLnBrk="1" hangingPunct="1"/>
            <a:r>
              <a:rPr lang="en-US" dirty="0"/>
              <a:t>Blair, David C., and M. E. Maron. "Full-Text Information Retrieval: Further Analysis and Clarification." </a:t>
            </a:r>
            <a:r>
              <a:rPr lang="en-US" i="1" dirty="0"/>
              <a:t>Information Processing and Management</a:t>
            </a:r>
            <a:r>
              <a:rPr lang="en-US" dirty="0"/>
              <a:t> 26.3 (1990): 437-47.</a:t>
            </a:r>
          </a:p>
          <a:p>
            <a:pPr lvl="1"/>
            <a:r>
              <a:rPr lang="en-US" dirty="0" err="1"/>
              <a:t>DanRegard</a:t>
            </a:r>
            <a:r>
              <a:rPr lang="en-US" dirty="0"/>
              <a:t>, and Tom </a:t>
            </a:r>
            <a:r>
              <a:rPr lang="en-US" dirty="0" err="1"/>
              <a:t>Matzen</a:t>
            </a:r>
            <a:r>
              <a:rPr lang="en-US" dirty="0"/>
              <a:t> A Re--‐Examination of Blair &amp; Maron (1985), DESI V Workshop, June, 2013</a:t>
            </a:r>
          </a:p>
        </p:txBody>
      </p:sp>
    </p:spTree>
    <p:extLst>
      <p:ext uri="{BB962C8B-B14F-4D97-AF65-F5344CB8AC3E}">
        <p14:creationId xmlns:p14="http://schemas.microsoft.com/office/powerpoint/2010/main" val="1056489070"/>
      </p:ext>
    </p:extLst>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GB" sz="18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GB" sz="18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8276</TotalTime>
  <Words>5368</Words>
  <Application>Microsoft Office PowerPoint</Application>
  <PresentationFormat>全屏显示(4:3)</PresentationFormat>
  <Paragraphs>706</Paragraphs>
  <Slides>51</Slides>
  <Notes>51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2" baseType="lpstr">
      <vt:lpstr>標楷體</vt:lpstr>
      <vt:lpstr>Helvetica-Narrow</vt:lpstr>
      <vt:lpstr>新細明體</vt:lpstr>
      <vt:lpstr>Arial</vt:lpstr>
      <vt:lpstr>Cambria Math</vt:lpstr>
      <vt:lpstr>Courier New</vt:lpstr>
      <vt:lpstr>Symbol</vt:lpstr>
      <vt:lpstr>Tahoma</vt:lpstr>
      <vt:lpstr>Times New Roman</vt:lpstr>
      <vt:lpstr>預設簡報設計</vt:lpstr>
      <vt:lpstr>Equation</vt:lpstr>
      <vt:lpstr>Boolean and  Vector Space Retrieval Models</vt:lpstr>
      <vt:lpstr>Retrieval Models</vt:lpstr>
      <vt:lpstr>PowerPoint 演示文稿</vt:lpstr>
      <vt:lpstr>PowerPoint 演示文稿</vt:lpstr>
      <vt:lpstr>PowerPoint 演示文稿</vt:lpstr>
      <vt:lpstr>PowerPoint 演示文稿</vt:lpstr>
      <vt:lpstr>A Case Study in 1985</vt:lpstr>
      <vt:lpstr>Case Study: Methodology</vt:lpstr>
      <vt:lpstr>Case Study: Impact</vt:lpstr>
      <vt:lpstr>Precision versus Recall</vt:lpstr>
      <vt:lpstr>PowerPoint 演示文稿</vt:lpstr>
      <vt:lpstr>PowerPoint 演示文稿</vt:lpstr>
      <vt:lpstr>PowerPoint 演示文稿</vt:lpstr>
      <vt:lpstr>PowerPoint 演示文稿</vt:lpstr>
      <vt:lpstr>PowerPoint 演示文稿</vt:lpstr>
      <vt:lpstr>Document and Term Weights</vt:lpstr>
      <vt:lpstr>Term Weight</vt:lpstr>
      <vt:lpstr>Improved Term Weights</vt:lpstr>
      <vt:lpstr>Improved Term Weights (BM25)</vt:lpstr>
      <vt:lpstr>PowerPoint 演示文稿</vt:lpstr>
      <vt:lpstr>The Vector-Space Model</vt:lpstr>
      <vt:lpstr>Representing a Vector Space</vt:lpstr>
      <vt:lpstr>The Vector-Space Model</vt:lpstr>
      <vt:lpstr>Graphic Representation</vt:lpstr>
      <vt:lpstr>Similarity Measure</vt:lpstr>
      <vt:lpstr>Similarity Measure - Inner Product</vt:lpstr>
      <vt:lpstr>Inner Product -- Examples</vt:lpstr>
      <vt:lpstr>Properties of Inner Product</vt:lpstr>
      <vt:lpstr>Cosine Similarity Measures</vt:lpstr>
      <vt:lpstr>Jaccard Coefficient</vt:lpstr>
      <vt:lpstr>Dice Coefficient</vt:lpstr>
      <vt:lpstr>Binary Versions of Similarity Measures</vt:lpstr>
      <vt:lpstr>Similarity between a Query and a Document</vt:lpstr>
      <vt:lpstr>Document Clusters and Centroids</vt:lpstr>
      <vt:lpstr>Comparing Documents against Documents</vt:lpstr>
      <vt:lpstr>Document Centroid Example</vt:lpstr>
      <vt:lpstr>Centroid of Multiple Documents</vt:lpstr>
      <vt:lpstr>Geometric Interpretation of Similarity Measures</vt:lpstr>
      <vt:lpstr>Choice of Similarity Measures</vt:lpstr>
      <vt:lpstr>Similarity Measures for Documents Comparison</vt:lpstr>
      <vt:lpstr>Some Issues about Similarity Measures</vt:lpstr>
      <vt:lpstr>PowerPoint 演示文稿</vt:lpstr>
      <vt:lpstr>PowerPoint 演示文稿</vt:lpstr>
      <vt:lpstr>Term Independence Assumption (I)</vt:lpstr>
      <vt:lpstr>Term Independence Assumption (II)</vt:lpstr>
      <vt:lpstr>Synonyms</vt:lpstr>
      <vt:lpstr>Unbalanced Property of Vector Space Model</vt:lpstr>
      <vt:lpstr>What Problems does it Cause?</vt:lpstr>
      <vt:lpstr>How to Favor “Balanced” Documents?</vt:lpstr>
      <vt:lpstr>Ranking with Boolean Operators</vt:lpstr>
      <vt:lpstr>Summary</vt:lpstr>
    </vt:vector>
  </TitlesOfParts>
  <Company>GOGO ORGANISATION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GOGO</dc:creator>
  <cp:lastModifiedBy>ziffer</cp:lastModifiedBy>
  <cp:revision>425</cp:revision>
  <cp:lastPrinted>2000-02-18T04:20:58Z</cp:lastPrinted>
  <dcterms:created xsi:type="dcterms:W3CDTF">2000-01-08T09:24:32Z</dcterms:created>
  <dcterms:modified xsi:type="dcterms:W3CDTF">2021-10-19T09:41:22Z</dcterms:modified>
</cp:coreProperties>
</file>