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20" r:id="rId2"/>
    <p:sldId id="321" r:id="rId3"/>
    <p:sldId id="322" r:id="rId4"/>
    <p:sldId id="323" r:id="rId5"/>
    <p:sldId id="324" r:id="rId6"/>
    <p:sldId id="325" r:id="rId7"/>
    <p:sldId id="358" r:id="rId8"/>
    <p:sldId id="359" r:id="rId9"/>
    <p:sldId id="326" r:id="rId10"/>
    <p:sldId id="327" r:id="rId11"/>
    <p:sldId id="328" r:id="rId12"/>
    <p:sldId id="329" r:id="rId13"/>
    <p:sldId id="290" r:id="rId14"/>
    <p:sldId id="269" r:id="rId15"/>
    <p:sldId id="271" r:id="rId16"/>
    <p:sldId id="272" r:id="rId17"/>
    <p:sldId id="273" r:id="rId18"/>
    <p:sldId id="304" r:id="rId19"/>
    <p:sldId id="305" r:id="rId20"/>
    <p:sldId id="292" r:id="rId21"/>
    <p:sldId id="293" r:id="rId22"/>
    <p:sldId id="294" r:id="rId23"/>
    <p:sldId id="295" r:id="rId24"/>
    <p:sldId id="297" r:id="rId25"/>
    <p:sldId id="298" r:id="rId26"/>
    <p:sldId id="299" r:id="rId27"/>
    <p:sldId id="357" r:id="rId28"/>
    <p:sldId id="300" r:id="rId29"/>
    <p:sldId id="301" r:id="rId30"/>
    <p:sldId id="338" r:id="rId31"/>
    <p:sldId id="339" r:id="rId32"/>
    <p:sldId id="340" r:id="rId33"/>
    <p:sldId id="341" r:id="rId34"/>
    <p:sldId id="342" r:id="rId35"/>
    <p:sldId id="354" r:id="rId36"/>
    <p:sldId id="355" r:id="rId37"/>
    <p:sldId id="343" r:id="rId38"/>
    <p:sldId id="344" r:id="rId39"/>
    <p:sldId id="345" r:id="rId40"/>
    <p:sldId id="346" r:id="rId41"/>
    <p:sldId id="347" r:id="rId42"/>
    <p:sldId id="348" r:id="rId43"/>
    <p:sldId id="349" r:id="rId44"/>
    <p:sldId id="350" r:id="rId45"/>
    <p:sldId id="351" r:id="rId46"/>
    <p:sldId id="352" r:id="rId47"/>
    <p:sldId id="353" r:id="rId48"/>
    <p:sldId id="330" r:id="rId49"/>
    <p:sldId id="331" r:id="rId50"/>
    <p:sldId id="332" r:id="rId51"/>
    <p:sldId id="333" r:id="rId52"/>
    <p:sldId id="334" r:id="rId53"/>
    <p:sldId id="336" r:id="rId54"/>
    <p:sldId id="337" r:id="rId55"/>
    <p:sldId id="360" r:id="rId56"/>
  </p:sldIdLst>
  <p:sldSz cx="9144000" cy="6858000" type="screen4x3"/>
  <p:notesSz cx="6781800" cy="9918700"/>
  <p:defaultTextStyle>
    <a:defPPr>
      <a:defRPr lang="zh-TW"/>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autoAdjust="0"/>
  </p:normalViewPr>
  <p:slideViewPr>
    <p:cSldViewPr snapToGrid="0">
      <p:cViewPr varScale="1">
        <p:scale>
          <a:sx n="104" d="100"/>
          <a:sy n="104" d="100"/>
        </p:scale>
        <p:origin x="1218"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20" d="100"/>
        <a:sy n="120"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12.xml"/><Relationship Id="rId1" Type="http://schemas.openxmlformats.org/officeDocument/2006/relationships/slide" Target="slides/slide11.xml"/><Relationship Id="rId5" Type="http://schemas.openxmlformats.org/officeDocument/2006/relationships/slide" Target="slides/slide27.xml"/><Relationship Id="rId4"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73FD6C6-489C-4028-8489-FCBFCA82A351}"/>
              </a:ext>
            </a:extLst>
          </p:cNvPr>
          <p:cNvSpPr>
            <a:spLocks noGrp="1" noChangeArrowheads="1"/>
          </p:cNvSpPr>
          <p:nvPr>
            <p:ph type="hdr" sz="quarter"/>
          </p:nvPr>
        </p:nvSpPr>
        <p:spPr bwMode="auto">
          <a:xfrm>
            <a:off x="0" y="0"/>
            <a:ext cx="2938463" cy="495300"/>
          </a:xfrm>
          <a:prstGeom prst="rect">
            <a:avLst/>
          </a:prstGeom>
          <a:noFill/>
          <a:ln>
            <a:noFill/>
          </a:ln>
          <a:effectLst/>
        </p:spPr>
        <p:txBody>
          <a:bodyPr vert="horz" wrap="square" lIns="91577" tIns="45789" rIns="91577" bIns="45789" numCol="1" anchor="t" anchorCtr="0" compatLnSpc="1">
            <a:prstTxWarp prst="textNoShape">
              <a:avLst/>
            </a:prstTxWarp>
          </a:bodyPr>
          <a:lstStyle>
            <a:lvl1pPr defTabSz="915988" eaLnBrk="1" hangingPunct="1">
              <a:defRPr sz="1200"/>
            </a:lvl1pPr>
          </a:lstStyle>
          <a:p>
            <a:pPr>
              <a:defRPr/>
            </a:pPr>
            <a:endParaRPr lang="en-US" altLang="zh-TW"/>
          </a:p>
        </p:txBody>
      </p:sp>
      <p:sp>
        <p:nvSpPr>
          <p:cNvPr id="99331" name="Rectangle 3">
            <a:extLst>
              <a:ext uri="{FF2B5EF4-FFF2-40B4-BE49-F238E27FC236}">
                <a16:creationId xmlns:a16="http://schemas.microsoft.com/office/drawing/2014/main" id="{7F28585C-D6AC-4AB7-AED7-248A72BB171A}"/>
              </a:ext>
            </a:extLst>
          </p:cNvPr>
          <p:cNvSpPr>
            <a:spLocks noGrp="1" noChangeArrowheads="1"/>
          </p:cNvSpPr>
          <p:nvPr>
            <p:ph type="dt" sz="quarter" idx="1"/>
          </p:nvPr>
        </p:nvSpPr>
        <p:spPr bwMode="auto">
          <a:xfrm>
            <a:off x="3843338" y="0"/>
            <a:ext cx="2938462" cy="495300"/>
          </a:xfrm>
          <a:prstGeom prst="rect">
            <a:avLst/>
          </a:prstGeom>
          <a:noFill/>
          <a:ln>
            <a:noFill/>
          </a:ln>
          <a:effectLst/>
        </p:spPr>
        <p:txBody>
          <a:bodyPr vert="horz" wrap="square" lIns="91577" tIns="45789" rIns="91577" bIns="45789" numCol="1" anchor="t" anchorCtr="0" compatLnSpc="1">
            <a:prstTxWarp prst="textNoShape">
              <a:avLst/>
            </a:prstTxWarp>
          </a:bodyPr>
          <a:lstStyle>
            <a:lvl1pPr algn="r" defTabSz="915988" eaLnBrk="1" hangingPunct="1">
              <a:defRPr sz="1200"/>
            </a:lvl1pPr>
          </a:lstStyle>
          <a:p>
            <a:pPr>
              <a:defRPr/>
            </a:pPr>
            <a:endParaRPr lang="en-US" altLang="zh-TW"/>
          </a:p>
        </p:txBody>
      </p:sp>
      <p:sp>
        <p:nvSpPr>
          <p:cNvPr id="99332" name="Rectangle 4">
            <a:extLst>
              <a:ext uri="{FF2B5EF4-FFF2-40B4-BE49-F238E27FC236}">
                <a16:creationId xmlns:a16="http://schemas.microsoft.com/office/drawing/2014/main" id="{B5DC4B26-8CA8-4F17-B0AA-9049F51F4648}"/>
              </a:ext>
            </a:extLst>
          </p:cNvPr>
          <p:cNvSpPr>
            <a:spLocks noGrp="1" noChangeArrowheads="1"/>
          </p:cNvSpPr>
          <p:nvPr>
            <p:ph type="ftr" sz="quarter" idx="2"/>
          </p:nvPr>
        </p:nvSpPr>
        <p:spPr bwMode="auto">
          <a:xfrm>
            <a:off x="0" y="9423400"/>
            <a:ext cx="2938463" cy="495300"/>
          </a:xfrm>
          <a:prstGeom prst="rect">
            <a:avLst/>
          </a:prstGeom>
          <a:noFill/>
          <a:ln>
            <a:noFill/>
          </a:ln>
          <a:effectLst/>
        </p:spPr>
        <p:txBody>
          <a:bodyPr vert="horz" wrap="square" lIns="91577" tIns="45789" rIns="91577" bIns="45789" numCol="1" anchor="b" anchorCtr="0" compatLnSpc="1">
            <a:prstTxWarp prst="textNoShape">
              <a:avLst/>
            </a:prstTxWarp>
          </a:bodyPr>
          <a:lstStyle>
            <a:lvl1pPr defTabSz="915988" eaLnBrk="1" hangingPunct="1">
              <a:defRPr sz="1200"/>
            </a:lvl1pPr>
          </a:lstStyle>
          <a:p>
            <a:pPr>
              <a:defRPr/>
            </a:pPr>
            <a:endParaRPr lang="en-US" altLang="zh-TW"/>
          </a:p>
        </p:txBody>
      </p:sp>
      <p:sp>
        <p:nvSpPr>
          <p:cNvPr id="99333" name="Rectangle 5">
            <a:extLst>
              <a:ext uri="{FF2B5EF4-FFF2-40B4-BE49-F238E27FC236}">
                <a16:creationId xmlns:a16="http://schemas.microsoft.com/office/drawing/2014/main" id="{2D40074B-67CA-461A-9631-2E6482FBCFBE}"/>
              </a:ext>
            </a:extLst>
          </p:cNvPr>
          <p:cNvSpPr>
            <a:spLocks noGrp="1" noChangeArrowheads="1"/>
          </p:cNvSpPr>
          <p:nvPr>
            <p:ph type="sldNum" sz="quarter" idx="3"/>
          </p:nvPr>
        </p:nvSpPr>
        <p:spPr bwMode="auto">
          <a:xfrm>
            <a:off x="3843338" y="9423400"/>
            <a:ext cx="2938462" cy="495300"/>
          </a:xfrm>
          <a:prstGeom prst="rect">
            <a:avLst/>
          </a:prstGeom>
          <a:noFill/>
          <a:ln>
            <a:noFill/>
          </a:ln>
          <a:effectLst/>
        </p:spPr>
        <p:txBody>
          <a:bodyPr vert="horz" wrap="square" lIns="91577" tIns="45789" rIns="91577" bIns="45789" numCol="1" anchor="b" anchorCtr="0" compatLnSpc="1">
            <a:prstTxWarp prst="textNoShape">
              <a:avLst/>
            </a:prstTxWarp>
          </a:bodyPr>
          <a:lstStyle>
            <a:lvl1pPr algn="r" defTabSz="915988" eaLnBrk="1" hangingPunct="1">
              <a:defRPr sz="1200" smtClean="0"/>
            </a:lvl1pPr>
          </a:lstStyle>
          <a:p>
            <a:pPr>
              <a:defRPr/>
            </a:pPr>
            <a:fld id="{D38F4CB8-C33D-49B1-9D0A-ABD67E161257}"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4214CBD-52EE-4BFA-B220-5A52AB6A5E0D}"/>
              </a:ext>
            </a:extLst>
          </p:cNvPr>
          <p:cNvSpPr>
            <a:spLocks noGrp="1" noChangeArrowheads="1"/>
          </p:cNvSpPr>
          <p:nvPr>
            <p:ph type="hdr" sz="quarter"/>
          </p:nvPr>
        </p:nvSpPr>
        <p:spPr bwMode="auto">
          <a:xfrm>
            <a:off x="0" y="0"/>
            <a:ext cx="2978150" cy="533400"/>
          </a:xfrm>
          <a:prstGeom prst="rect">
            <a:avLst/>
          </a:prstGeom>
          <a:noFill/>
          <a:ln>
            <a:noFill/>
          </a:ln>
          <a:effectLst/>
        </p:spPr>
        <p:txBody>
          <a:bodyPr vert="horz" wrap="square" lIns="91577" tIns="45789" rIns="91577" bIns="45789" numCol="1" anchor="t" anchorCtr="0" compatLnSpc="1">
            <a:prstTxWarp prst="textNoShape">
              <a:avLst/>
            </a:prstTxWarp>
          </a:bodyPr>
          <a:lstStyle>
            <a:lvl1pPr defTabSz="915988" eaLnBrk="1" hangingPunct="1">
              <a:defRPr sz="1200"/>
            </a:lvl1pPr>
          </a:lstStyle>
          <a:p>
            <a:pPr>
              <a:defRPr/>
            </a:pPr>
            <a:endParaRPr lang="en-US"/>
          </a:p>
        </p:txBody>
      </p:sp>
      <p:sp>
        <p:nvSpPr>
          <p:cNvPr id="109571" name="Rectangle 3">
            <a:extLst>
              <a:ext uri="{FF2B5EF4-FFF2-40B4-BE49-F238E27FC236}">
                <a16:creationId xmlns:a16="http://schemas.microsoft.com/office/drawing/2014/main" id="{F8F3A0D7-C33E-465D-ABA3-801C63713E61}"/>
              </a:ext>
            </a:extLst>
          </p:cNvPr>
          <p:cNvSpPr>
            <a:spLocks noGrp="1" noChangeArrowheads="1"/>
          </p:cNvSpPr>
          <p:nvPr>
            <p:ph type="dt" idx="1"/>
          </p:nvPr>
        </p:nvSpPr>
        <p:spPr bwMode="auto">
          <a:xfrm>
            <a:off x="3817938" y="0"/>
            <a:ext cx="2976562" cy="533400"/>
          </a:xfrm>
          <a:prstGeom prst="rect">
            <a:avLst/>
          </a:prstGeom>
          <a:noFill/>
          <a:ln>
            <a:noFill/>
          </a:ln>
          <a:effectLst/>
        </p:spPr>
        <p:txBody>
          <a:bodyPr vert="horz" wrap="square" lIns="91577" tIns="45789" rIns="91577" bIns="45789" numCol="1" anchor="t" anchorCtr="0" compatLnSpc="1">
            <a:prstTxWarp prst="textNoShape">
              <a:avLst/>
            </a:prstTxWarp>
          </a:bodyPr>
          <a:lstStyle>
            <a:lvl1pPr algn="r" defTabSz="915988" eaLnBrk="1" hangingPunct="1">
              <a:defRPr sz="1200"/>
            </a:lvl1pPr>
          </a:lstStyle>
          <a:p>
            <a:pPr>
              <a:defRPr/>
            </a:pPr>
            <a:endParaRPr lang="en-US"/>
          </a:p>
        </p:txBody>
      </p:sp>
      <p:sp>
        <p:nvSpPr>
          <p:cNvPr id="2052" name="Rectangle 4">
            <a:extLst>
              <a:ext uri="{FF2B5EF4-FFF2-40B4-BE49-F238E27FC236}">
                <a16:creationId xmlns:a16="http://schemas.microsoft.com/office/drawing/2014/main" id="{6D0E53DB-A5B6-4F8F-9BC7-8D083FE5CB28}"/>
              </a:ext>
            </a:extLst>
          </p:cNvPr>
          <p:cNvSpPr>
            <a:spLocks noGrp="1" noRot="1" noChangeAspect="1" noChangeArrowheads="1" noTextEdit="1"/>
          </p:cNvSpPr>
          <p:nvPr>
            <p:ph type="sldImg" idx="2"/>
          </p:nvPr>
        </p:nvSpPr>
        <p:spPr bwMode="auto">
          <a:xfrm>
            <a:off x="904875" y="763588"/>
            <a:ext cx="4984750" cy="37385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3" name="Rectangle 5">
            <a:extLst>
              <a:ext uri="{FF2B5EF4-FFF2-40B4-BE49-F238E27FC236}">
                <a16:creationId xmlns:a16="http://schemas.microsoft.com/office/drawing/2014/main" id="{D54D9E26-F940-466D-A388-CC570A57B151}"/>
              </a:ext>
            </a:extLst>
          </p:cNvPr>
          <p:cNvSpPr>
            <a:spLocks noGrp="1" noChangeArrowheads="1"/>
          </p:cNvSpPr>
          <p:nvPr>
            <p:ph type="body" sz="quarter" idx="3"/>
          </p:nvPr>
        </p:nvSpPr>
        <p:spPr bwMode="auto">
          <a:xfrm>
            <a:off x="915988" y="4730750"/>
            <a:ext cx="4962525" cy="4424363"/>
          </a:xfrm>
          <a:prstGeom prst="rect">
            <a:avLst/>
          </a:prstGeom>
          <a:noFill/>
          <a:ln>
            <a:noFill/>
          </a:ln>
          <a:effectLst/>
        </p:spPr>
        <p:txBody>
          <a:bodyPr vert="horz" wrap="square" lIns="91577" tIns="45789" rIns="91577" bIns="457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9574" name="Rectangle 6">
            <a:extLst>
              <a:ext uri="{FF2B5EF4-FFF2-40B4-BE49-F238E27FC236}">
                <a16:creationId xmlns:a16="http://schemas.microsoft.com/office/drawing/2014/main" id="{5978D77D-1D1F-4D4B-8E2B-14C8B8B95357}"/>
              </a:ext>
            </a:extLst>
          </p:cNvPr>
          <p:cNvSpPr>
            <a:spLocks noGrp="1" noChangeArrowheads="1"/>
          </p:cNvSpPr>
          <p:nvPr>
            <p:ph type="ftr" sz="quarter" idx="4"/>
          </p:nvPr>
        </p:nvSpPr>
        <p:spPr bwMode="auto">
          <a:xfrm>
            <a:off x="0" y="9385300"/>
            <a:ext cx="2978150" cy="533400"/>
          </a:xfrm>
          <a:prstGeom prst="rect">
            <a:avLst/>
          </a:prstGeom>
          <a:noFill/>
          <a:ln>
            <a:noFill/>
          </a:ln>
          <a:effectLst/>
        </p:spPr>
        <p:txBody>
          <a:bodyPr vert="horz" wrap="square" lIns="91577" tIns="45789" rIns="91577" bIns="45789" numCol="1" anchor="b" anchorCtr="0" compatLnSpc="1">
            <a:prstTxWarp prst="textNoShape">
              <a:avLst/>
            </a:prstTxWarp>
          </a:bodyPr>
          <a:lstStyle>
            <a:lvl1pPr defTabSz="915988" eaLnBrk="1" hangingPunct="1">
              <a:defRPr sz="1200"/>
            </a:lvl1pPr>
          </a:lstStyle>
          <a:p>
            <a:pPr>
              <a:defRPr/>
            </a:pPr>
            <a:endParaRPr lang="en-US"/>
          </a:p>
        </p:txBody>
      </p:sp>
      <p:sp>
        <p:nvSpPr>
          <p:cNvPr id="109575" name="Rectangle 7">
            <a:extLst>
              <a:ext uri="{FF2B5EF4-FFF2-40B4-BE49-F238E27FC236}">
                <a16:creationId xmlns:a16="http://schemas.microsoft.com/office/drawing/2014/main" id="{08D04FAE-5918-4B6E-9DDB-F3D7D88D55BA}"/>
              </a:ext>
            </a:extLst>
          </p:cNvPr>
          <p:cNvSpPr>
            <a:spLocks noGrp="1" noChangeArrowheads="1"/>
          </p:cNvSpPr>
          <p:nvPr>
            <p:ph type="sldNum" sz="quarter" idx="5"/>
          </p:nvPr>
        </p:nvSpPr>
        <p:spPr bwMode="auto">
          <a:xfrm>
            <a:off x="3817938" y="9385300"/>
            <a:ext cx="2976562" cy="533400"/>
          </a:xfrm>
          <a:prstGeom prst="rect">
            <a:avLst/>
          </a:prstGeom>
          <a:noFill/>
          <a:ln>
            <a:noFill/>
          </a:ln>
          <a:effectLst/>
        </p:spPr>
        <p:txBody>
          <a:bodyPr vert="horz" wrap="square" lIns="91577" tIns="45789" rIns="91577" bIns="45789" numCol="1" anchor="b" anchorCtr="0" compatLnSpc="1">
            <a:prstTxWarp prst="textNoShape">
              <a:avLst/>
            </a:prstTxWarp>
          </a:bodyPr>
          <a:lstStyle>
            <a:lvl1pPr algn="r" defTabSz="915988" eaLnBrk="1" hangingPunct="1">
              <a:defRPr sz="1200" smtClean="0"/>
            </a:lvl1pPr>
          </a:lstStyle>
          <a:p>
            <a:pPr>
              <a:defRPr/>
            </a:pPr>
            <a:fld id="{3C9E57B2-F53F-457C-9831-45F889AE8DC3}"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19D2BE-D446-47E9-BD4C-182A033BEC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8D1F536-5665-40F5-973A-40427234C096}" type="slidenum">
              <a:rPr lang="en-US" altLang="zh-HK"/>
              <a:pPr>
                <a:spcBef>
                  <a:spcPct val="0"/>
                </a:spcBef>
              </a:pPr>
              <a:t>1</a:t>
            </a:fld>
            <a:endParaRPr lang="en-US" altLang="zh-HK"/>
          </a:p>
        </p:txBody>
      </p:sp>
      <p:sp>
        <p:nvSpPr>
          <p:cNvPr id="5123" name="Rectangle 2">
            <a:extLst>
              <a:ext uri="{FF2B5EF4-FFF2-40B4-BE49-F238E27FC236}">
                <a16:creationId xmlns:a16="http://schemas.microsoft.com/office/drawing/2014/main" id="{FE4E43CA-F732-4876-9362-19A738B02B2E}"/>
              </a:ext>
            </a:extLst>
          </p:cNvPr>
          <p:cNvSpPr>
            <a:spLocks noGrp="1" noRot="1" noChangeAspect="1" noChangeArrowheads="1" noTextEdit="1"/>
          </p:cNvSpPr>
          <p:nvPr>
            <p:ph type="sldImg"/>
          </p:nvPr>
        </p:nvSpPr>
        <p:spPr>
          <a:xfrm>
            <a:off x="911225" y="744538"/>
            <a:ext cx="4959350" cy="3719512"/>
          </a:xfrm>
          <a:ln/>
        </p:spPr>
      </p:sp>
      <p:sp>
        <p:nvSpPr>
          <p:cNvPr id="5124" name="Rectangle 3">
            <a:extLst>
              <a:ext uri="{FF2B5EF4-FFF2-40B4-BE49-F238E27FC236}">
                <a16:creationId xmlns:a16="http://schemas.microsoft.com/office/drawing/2014/main" id="{C2C200ED-2D94-4BB1-9ADD-5122823F9FB6}"/>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452F9DE-373E-4EB2-8C72-921478109C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2F27427-4B90-40BD-9CAD-9FEC2F704642}" type="slidenum">
              <a:rPr lang="en-US" altLang="zh-HK"/>
              <a:pPr>
                <a:spcBef>
                  <a:spcPct val="0"/>
                </a:spcBef>
              </a:pPr>
              <a:t>10</a:t>
            </a:fld>
            <a:endParaRPr lang="en-US" altLang="zh-HK"/>
          </a:p>
        </p:txBody>
      </p:sp>
      <p:sp>
        <p:nvSpPr>
          <p:cNvPr id="19459" name="Rectangle 2">
            <a:extLst>
              <a:ext uri="{FF2B5EF4-FFF2-40B4-BE49-F238E27FC236}">
                <a16:creationId xmlns:a16="http://schemas.microsoft.com/office/drawing/2014/main" id="{8BCEE9DB-A75D-4F9A-A80C-FA3F309E9086}"/>
              </a:ext>
            </a:extLst>
          </p:cNvPr>
          <p:cNvSpPr>
            <a:spLocks noGrp="1" noRot="1" noChangeAspect="1" noChangeArrowheads="1" noTextEdit="1"/>
          </p:cNvSpPr>
          <p:nvPr>
            <p:ph type="sldImg"/>
          </p:nvPr>
        </p:nvSpPr>
        <p:spPr>
          <a:xfrm>
            <a:off x="911225" y="744538"/>
            <a:ext cx="4959350" cy="3719512"/>
          </a:xfrm>
          <a:ln/>
        </p:spPr>
      </p:sp>
      <p:sp>
        <p:nvSpPr>
          <p:cNvPr id="19460" name="Rectangle 3">
            <a:extLst>
              <a:ext uri="{FF2B5EF4-FFF2-40B4-BE49-F238E27FC236}">
                <a16:creationId xmlns:a16="http://schemas.microsoft.com/office/drawing/2014/main" id="{36CB0F96-66F0-4907-9E9B-0CC30E31B0A7}"/>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54D4956-CF24-45A1-A2AC-EBC31F7705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BF9466B0-361F-4105-AB59-56C8030918ED}" type="slidenum">
              <a:rPr lang="en-US" altLang="zh-HK"/>
              <a:pPr>
                <a:spcBef>
                  <a:spcPct val="0"/>
                </a:spcBef>
              </a:pPr>
              <a:t>11</a:t>
            </a:fld>
            <a:endParaRPr lang="en-US" altLang="zh-HK"/>
          </a:p>
        </p:txBody>
      </p:sp>
      <p:sp>
        <p:nvSpPr>
          <p:cNvPr id="21507" name="Rectangle 2">
            <a:extLst>
              <a:ext uri="{FF2B5EF4-FFF2-40B4-BE49-F238E27FC236}">
                <a16:creationId xmlns:a16="http://schemas.microsoft.com/office/drawing/2014/main" id="{F8D3334F-C4F6-42CE-AFA2-C0444BAEC07E}"/>
              </a:ext>
            </a:extLst>
          </p:cNvPr>
          <p:cNvSpPr>
            <a:spLocks noGrp="1" noRot="1" noChangeAspect="1" noChangeArrowheads="1" noTextEdit="1"/>
          </p:cNvSpPr>
          <p:nvPr>
            <p:ph type="sldImg"/>
          </p:nvPr>
        </p:nvSpPr>
        <p:spPr>
          <a:xfrm>
            <a:off x="911225" y="744538"/>
            <a:ext cx="4959350" cy="3719512"/>
          </a:xfrm>
          <a:ln/>
        </p:spPr>
      </p:sp>
      <p:sp>
        <p:nvSpPr>
          <p:cNvPr id="21508" name="Rectangle 3">
            <a:extLst>
              <a:ext uri="{FF2B5EF4-FFF2-40B4-BE49-F238E27FC236}">
                <a16:creationId xmlns:a16="http://schemas.microsoft.com/office/drawing/2014/main" id="{3F27C143-CB02-4234-8326-6E1216E422C1}"/>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7BDF4DE-EC4B-4287-817D-9777ECD0FC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B313FBE7-DF33-4480-9FBF-C8A1658FDAE3}" type="slidenum">
              <a:rPr lang="en-US" altLang="zh-HK"/>
              <a:pPr>
                <a:spcBef>
                  <a:spcPct val="0"/>
                </a:spcBef>
              </a:pPr>
              <a:t>12</a:t>
            </a:fld>
            <a:endParaRPr lang="en-US" altLang="zh-HK"/>
          </a:p>
        </p:txBody>
      </p:sp>
      <p:sp>
        <p:nvSpPr>
          <p:cNvPr id="23555" name="Rectangle 2">
            <a:extLst>
              <a:ext uri="{FF2B5EF4-FFF2-40B4-BE49-F238E27FC236}">
                <a16:creationId xmlns:a16="http://schemas.microsoft.com/office/drawing/2014/main" id="{F84A872C-D9C6-421D-B1FE-45EDEB113440}"/>
              </a:ext>
            </a:extLst>
          </p:cNvPr>
          <p:cNvSpPr>
            <a:spLocks noGrp="1" noRot="1" noChangeAspect="1" noChangeArrowheads="1" noTextEdit="1"/>
          </p:cNvSpPr>
          <p:nvPr>
            <p:ph type="sldImg"/>
          </p:nvPr>
        </p:nvSpPr>
        <p:spPr>
          <a:xfrm>
            <a:off x="911225" y="744538"/>
            <a:ext cx="4959350" cy="3719512"/>
          </a:xfrm>
          <a:ln/>
        </p:spPr>
      </p:sp>
      <p:sp>
        <p:nvSpPr>
          <p:cNvPr id="23556" name="Rectangle 3">
            <a:extLst>
              <a:ext uri="{FF2B5EF4-FFF2-40B4-BE49-F238E27FC236}">
                <a16:creationId xmlns:a16="http://schemas.microsoft.com/office/drawing/2014/main" id="{05BA76BA-D778-482F-B539-4D68BBFACF1A}"/>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D0A9CBA-4358-4470-B6FE-0FA70CDC18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3944980-4B75-4DDF-ADF7-B6F65A46FD3B}" type="slidenum">
              <a:rPr lang="en-US" altLang="zh-HK"/>
              <a:pPr>
                <a:spcBef>
                  <a:spcPct val="0"/>
                </a:spcBef>
              </a:pPr>
              <a:t>13</a:t>
            </a:fld>
            <a:endParaRPr lang="en-US" altLang="zh-HK"/>
          </a:p>
        </p:txBody>
      </p:sp>
      <p:sp>
        <p:nvSpPr>
          <p:cNvPr id="25603" name="Rectangle 2">
            <a:extLst>
              <a:ext uri="{FF2B5EF4-FFF2-40B4-BE49-F238E27FC236}">
                <a16:creationId xmlns:a16="http://schemas.microsoft.com/office/drawing/2014/main" id="{EF711728-9C10-4DDA-A163-47055C98728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15D035E-9366-4844-BE9D-86ED81E180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C8DE3B7-3EBE-468E-9D34-493E2B25454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B4C8AEDB-A9B0-40BA-85CE-98973299FD9A}" type="slidenum">
              <a:rPr lang="en-US" altLang="zh-HK"/>
              <a:pPr>
                <a:spcBef>
                  <a:spcPct val="0"/>
                </a:spcBef>
              </a:pPr>
              <a:t>14</a:t>
            </a:fld>
            <a:endParaRPr lang="en-US" altLang="zh-HK"/>
          </a:p>
        </p:txBody>
      </p:sp>
      <p:sp>
        <p:nvSpPr>
          <p:cNvPr id="27651" name="Rectangle 2">
            <a:extLst>
              <a:ext uri="{FF2B5EF4-FFF2-40B4-BE49-F238E27FC236}">
                <a16:creationId xmlns:a16="http://schemas.microsoft.com/office/drawing/2014/main" id="{42FC257A-5365-46ED-B847-0844CECC17D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9071493C-46A7-4881-988B-BB4687F4A7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C0AFB96-75EE-4A16-81E3-5715C8E71A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C8C7176-3666-4B19-86E7-71D5F5FD45B2}" type="slidenum">
              <a:rPr lang="en-US" altLang="zh-HK"/>
              <a:pPr>
                <a:spcBef>
                  <a:spcPct val="0"/>
                </a:spcBef>
              </a:pPr>
              <a:t>15</a:t>
            </a:fld>
            <a:endParaRPr lang="en-US" altLang="zh-HK"/>
          </a:p>
        </p:txBody>
      </p:sp>
      <p:sp>
        <p:nvSpPr>
          <p:cNvPr id="29699" name="Rectangle 2">
            <a:extLst>
              <a:ext uri="{FF2B5EF4-FFF2-40B4-BE49-F238E27FC236}">
                <a16:creationId xmlns:a16="http://schemas.microsoft.com/office/drawing/2014/main" id="{C6374619-765E-4DA2-BCF0-F3FAF7BD57D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AF0C5A0-5D52-478F-B245-F221D78E13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DA5155B-A68F-4BD7-9576-4B73778118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0E361FC-CCD8-44D4-AC2A-580F715ED9D7}" type="slidenum">
              <a:rPr lang="en-US" altLang="zh-HK"/>
              <a:pPr>
                <a:spcBef>
                  <a:spcPct val="0"/>
                </a:spcBef>
              </a:pPr>
              <a:t>16</a:t>
            </a:fld>
            <a:endParaRPr lang="en-US" altLang="zh-HK"/>
          </a:p>
        </p:txBody>
      </p:sp>
      <p:sp>
        <p:nvSpPr>
          <p:cNvPr id="31747" name="Rectangle 2">
            <a:extLst>
              <a:ext uri="{FF2B5EF4-FFF2-40B4-BE49-F238E27FC236}">
                <a16:creationId xmlns:a16="http://schemas.microsoft.com/office/drawing/2014/main" id="{D3382AE5-D645-4080-88F1-C842D7CFBD7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8F29FC8-2105-4ED2-AEBA-69D286DCFF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DBE3F27-2FA4-4054-8FE4-2584FF1367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8CDF646-FCED-4AE7-9361-12B50528ACCA}" type="slidenum">
              <a:rPr lang="en-US" altLang="zh-HK"/>
              <a:pPr>
                <a:spcBef>
                  <a:spcPct val="0"/>
                </a:spcBef>
              </a:pPr>
              <a:t>17</a:t>
            </a:fld>
            <a:endParaRPr lang="en-US" altLang="zh-HK"/>
          </a:p>
        </p:txBody>
      </p:sp>
      <p:sp>
        <p:nvSpPr>
          <p:cNvPr id="33795" name="Rectangle 2">
            <a:extLst>
              <a:ext uri="{FF2B5EF4-FFF2-40B4-BE49-F238E27FC236}">
                <a16:creationId xmlns:a16="http://schemas.microsoft.com/office/drawing/2014/main" id="{347C1BCF-C960-4C2B-9D36-7FE53AFD5D0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AECB580-84D5-4D18-BA40-286722841C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F69C851-0C25-4512-976D-273FC6C039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8656924-2C4C-4DDE-9A77-75AAEB03DDB4}" type="slidenum">
              <a:rPr lang="en-US" altLang="zh-HK"/>
              <a:pPr>
                <a:spcBef>
                  <a:spcPct val="0"/>
                </a:spcBef>
              </a:pPr>
              <a:t>18</a:t>
            </a:fld>
            <a:endParaRPr lang="en-US" altLang="zh-HK"/>
          </a:p>
        </p:txBody>
      </p:sp>
      <p:sp>
        <p:nvSpPr>
          <p:cNvPr id="35843" name="Rectangle 2">
            <a:extLst>
              <a:ext uri="{FF2B5EF4-FFF2-40B4-BE49-F238E27FC236}">
                <a16:creationId xmlns:a16="http://schemas.microsoft.com/office/drawing/2014/main" id="{FAD2EACD-5565-4D20-92DC-F0748EBCA08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5C33419-3A25-49B4-8CD0-A211BB4E8B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1826E69-1986-44D0-91DE-2DB4E51510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4121BE3-EE9B-4014-B5F0-3A743E19135E}" type="slidenum">
              <a:rPr lang="en-US" altLang="zh-HK"/>
              <a:pPr>
                <a:spcBef>
                  <a:spcPct val="0"/>
                </a:spcBef>
              </a:pPr>
              <a:t>19</a:t>
            </a:fld>
            <a:endParaRPr lang="en-US" altLang="zh-HK"/>
          </a:p>
        </p:txBody>
      </p:sp>
      <p:sp>
        <p:nvSpPr>
          <p:cNvPr id="37891" name="Rectangle 2">
            <a:extLst>
              <a:ext uri="{FF2B5EF4-FFF2-40B4-BE49-F238E27FC236}">
                <a16:creationId xmlns:a16="http://schemas.microsoft.com/office/drawing/2014/main" id="{BB34A366-9595-483A-89CE-628E8A5AE3D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791D373-CA25-4517-A00C-3C83F15F06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5C3F30B-0F12-4904-B6C2-3A7323E27C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8B46D86-07D4-452F-9326-EE757FE3E3EA}" type="slidenum">
              <a:rPr lang="en-US" altLang="zh-HK"/>
              <a:pPr>
                <a:spcBef>
                  <a:spcPct val="0"/>
                </a:spcBef>
              </a:pPr>
              <a:t>2</a:t>
            </a:fld>
            <a:endParaRPr lang="en-US" altLang="zh-HK"/>
          </a:p>
        </p:txBody>
      </p:sp>
      <p:sp>
        <p:nvSpPr>
          <p:cNvPr id="7171" name="Rectangle 2">
            <a:extLst>
              <a:ext uri="{FF2B5EF4-FFF2-40B4-BE49-F238E27FC236}">
                <a16:creationId xmlns:a16="http://schemas.microsoft.com/office/drawing/2014/main" id="{AF3707A3-CBFF-4F16-ACA9-66B00FE28694}"/>
              </a:ext>
            </a:extLst>
          </p:cNvPr>
          <p:cNvSpPr>
            <a:spLocks noGrp="1" noRot="1" noChangeAspect="1" noChangeArrowheads="1" noTextEdit="1"/>
          </p:cNvSpPr>
          <p:nvPr>
            <p:ph type="sldImg"/>
          </p:nvPr>
        </p:nvSpPr>
        <p:spPr>
          <a:xfrm>
            <a:off x="911225" y="744538"/>
            <a:ext cx="4959350" cy="3719512"/>
          </a:xfrm>
          <a:ln/>
        </p:spPr>
      </p:sp>
      <p:sp>
        <p:nvSpPr>
          <p:cNvPr id="7172" name="Rectangle 3">
            <a:extLst>
              <a:ext uri="{FF2B5EF4-FFF2-40B4-BE49-F238E27FC236}">
                <a16:creationId xmlns:a16="http://schemas.microsoft.com/office/drawing/2014/main" id="{AFB36A14-3D05-4E4B-9F6C-2C149A470D4F}"/>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4B1708F-2E2C-4B1B-9455-BB1043F215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0234991-91AD-4463-877E-3FD205FFE65F}" type="slidenum">
              <a:rPr lang="en-US" altLang="zh-HK"/>
              <a:pPr>
                <a:spcBef>
                  <a:spcPct val="0"/>
                </a:spcBef>
              </a:pPr>
              <a:t>20</a:t>
            </a:fld>
            <a:endParaRPr lang="en-US" altLang="zh-HK"/>
          </a:p>
        </p:txBody>
      </p:sp>
      <p:sp>
        <p:nvSpPr>
          <p:cNvPr id="39939" name="Rectangle 2">
            <a:extLst>
              <a:ext uri="{FF2B5EF4-FFF2-40B4-BE49-F238E27FC236}">
                <a16:creationId xmlns:a16="http://schemas.microsoft.com/office/drawing/2014/main" id="{74329131-688F-43F6-9B92-C797771C5741}"/>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EB8B2B8-0349-4B50-8B5A-55E3FC5AADD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308F5FC-6305-4E25-9898-957535A2CC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FA1E268-798D-4700-8DC9-971B8FB04E09}" type="slidenum">
              <a:rPr lang="en-US" altLang="zh-HK"/>
              <a:pPr>
                <a:spcBef>
                  <a:spcPct val="0"/>
                </a:spcBef>
              </a:pPr>
              <a:t>21</a:t>
            </a:fld>
            <a:endParaRPr lang="en-US" altLang="zh-HK"/>
          </a:p>
        </p:txBody>
      </p:sp>
      <p:sp>
        <p:nvSpPr>
          <p:cNvPr id="41987" name="Rectangle 2">
            <a:extLst>
              <a:ext uri="{FF2B5EF4-FFF2-40B4-BE49-F238E27FC236}">
                <a16:creationId xmlns:a16="http://schemas.microsoft.com/office/drawing/2014/main" id="{51A07413-CD1B-4B63-AE94-147BC70E5DDB}"/>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CCEC573-A16B-4535-8B13-D6585271BC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DAF7A64-0376-4DDD-A048-34DB6104E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1ED5FBA-A30A-4C6A-BFE0-0227850D5BAF}" type="slidenum">
              <a:rPr lang="en-US" altLang="zh-HK"/>
              <a:pPr>
                <a:spcBef>
                  <a:spcPct val="0"/>
                </a:spcBef>
              </a:pPr>
              <a:t>22</a:t>
            </a:fld>
            <a:endParaRPr lang="en-US" altLang="zh-HK"/>
          </a:p>
        </p:txBody>
      </p:sp>
      <p:sp>
        <p:nvSpPr>
          <p:cNvPr id="44035" name="Rectangle 2">
            <a:extLst>
              <a:ext uri="{FF2B5EF4-FFF2-40B4-BE49-F238E27FC236}">
                <a16:creationId xmlns:a16="http://schemas.microsoft.com/office/drawing/2014/main" id="{3380CE95-B76A-4284-9102-B82DEB9E36E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193620E-DB3B-4AB0-B44B-FC35524ACA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F1A482A-8DA1-4447-8ECB-FECC75EC35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A0494DB-155F-4062-BAA4-A35D2CA6A09B}" type="slidenum">
              <a:rPr lang="en-US" altLang="zh-HK"/>
              <a:pPr>
                <a:spcBef>
                  <a:spcPct val="0"/>
                </a:spcBef>
              </a:pPr>
              <a:t>23</a:t>
            </a:fld>
            <a:endParaRPr lang="en-US" altLang="zh-HK"/>
          </a:p>
        </p:txBody>
      </p:sp>
      <p:sp>
        <p:nvSpPr>
          <p:cNvPr id="46083" name="Rectangle 2">
            <a:extLst>
              <a:ext uri="{FF2B5EF4-FFF2-40B4-BE49-F238E27FC236}">
                <a16:creationId xmlns:a16="http://schemas.microsoft.com/office/drawing/2014/main" id="{D602A096-B861-4667-946E-02EF0BE48E5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5E2C66B-2EC4-4E78-897D-266F4E141E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B392200-0D31-48AC-B96A-73223D5C6A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49498E1-5DED-4D06-97EC-18DF23F151F4}" type="slidenum">
              <a:rPr lang="en-US" altLang="zh-HK"/>
              <a:pPr>
                <a:spcBef>
                  <a:spcPct val="0"/>
                </a:spcBef>
              </a:pPr>
              <a:t>24</a:t>
            </a:fld>
            <a:endParaRPr lang="en-US" altLang="zh-HK"/>
          </a:p>
        </p:txBody>
      </p:sp>
      <p:sp>
        <p:nvSpPr>
          <p:cNvPr id="48131" name="Rectangle 2">
            <a:extLst>
              <a:ext uri="{FF2B5EF4-FFF2-40B4-BE49-F238E27FC236}">
                <a16:creationId xmlns:a16="http://schemas.microsoft.com/office/drawing/2014/main" id="{AEDA13C5-A2D6-4E14-A002-A5AED057A6B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74F3782-F5D4-46B9-B5E1-E5667DBB58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7D6EAF9-41E3-4258-94C8-23AF853093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0285901-A7AA-4981-86F7-6D8838BC125C}" type="slidenum">
              <a:rPr lang="en-US" altLang="zh-HK"/>
              <a:pPr>
                <a:spcBef>
                  <a:spcPct val="0"/>
                </a:spcBef>
              </a:pPr>
              <a:t>25</a:t>
            </a:fld>
            <a:endParaRPr lang="en-US" altLang="zh-HK"/>
          </a:p>
        </p:txBody>
      </p:sp>
      <p:sp>
        <p:nvSpPr>
          <p:cNvPr id="50179" name="Rectangle 2">
            <a:extLst>
              <a:ext uri="{FF2B5EF4-FFF2-40B4-BE49-F238E27FC236}">
                <a16:creationId xmlns:a16="http://schemas.microsoft.com/office/drawing/2014/main" id="{6B38625B-9940-4C04-8CC2-AE3A095CABC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34DBE8-A353-4903-BB47-559986556FF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HK"/>
              <a:t>Google doesn’t support suffix truncation:</a:t>
            </a:r>
          </a:p>
          <a:p>
            <a:pPr eaLnBrk="1" hangingPunct="1"/>
            <a:r>
              <a:rPr lang="en-US" altLang="zh-HK"/>
              <a:t>compute*   995K hits</a:t>
            </a:r>
          </a:p>
          <a:p>
            <a:pPr eaLnBrk="1" hangingPunct="1"/>
            <a:r>
              <a:rPr lang="en-US" altLang="zh-HK"/>
              <a:t>comput*    155K hits</a:t>
            </a:r>
          </a:p>
          <a:p>
            <a:pPr eaLnBrk="1" hangingPunct="1"/>
            <a:r>
              <a:rPr lang="en-US" altLang="zh-HK"/>
              <a:t>compu*     129Khits</a:t>
            </a:r>
          </a:p>
          <a:p>
            <a:pPr eaLnBrk="1" hangingPunct="1"/>
            <a:r>
              <a:rPr lang="en-US" altLang="zh-HK"/>
              <a:t>comp*       5 million hits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27C38E1-5EB9-4742-B5F8-40AEB43060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4A02F61-F79C-4DAB-A1E5-0298A971F04C}" type="slidenum">
              <a:rPr lang="en-US" altLang="zh-HK"/>
              <a:pPr>
                <a:spcBef>
                  <a:spcPct val="0"/>
                </a:spcBef>
              </a:pPr>
              <a:t>26</a:t>
            </a:fld>
            <a:endParaRPr lang="en-US" altLang="zh-HK"/>
          </a:p>
        </p:txBody>
      </p:sp>
      <p:sp>
        <p:nvSpPr>
          <p:cNvPr id="52227" name="Rectangle 2">
            <a:extLst>
              <a:ext uri="{FF2B5EF4-FFF2-40B4-BE49-F238E27FC236}">
                <a16:creationId xmlns:a16="http://schemas.microsoft.com/office/drawing/2014/main" id="{511A5241-9DE2-4321-ABEF-7026AF29356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1D86969E-8CEE-43BE-8D80-3475F35E5E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HK"/>
              <a:t>Prefix truncation most expensive</a:t>
            </a:r>
          </a:p>
          <a:p>
            <a:pPr eaLnBrk="1" hangingPunct="1"/>
            <a:r>
              <a:rPr lang="en-US" altLang="zh-HK"/>
              <a:t>infix is OK since it can be implemented using a modified B-tree search algorithm; more or less same as suffix truncation</a:t>
            </a:r>
          </a:p>
          <a:p>
            <a:pPr eaLnBrk="1" hangingPunct="1"/>
            <a:r>
              <a:rPr lang="en-US" altLang="zh-HK"/>
              <a:t>The “prefix” of an infix-truncated query allows search be conducted on a b-tree</a:t>
            </a:r>
          </a:p>
          <a:p>
            <a:pPr eaLnBrk="1" hangingPunct="1"/>
            <a:r>
              <a:rPr lang="en-US" altLang="zh-HK"/>
              <a:t>E.g., Altavista supports both suffix and infix truncations, but not prefix truncations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DF36362-AE2F-4CAD-AB6F-8A8F6C0DF6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5DD8DA5-FD76-4388-940D-C3DA863B4E28}" type="slidenum">
              <a:rPr lang="en-US" altLang="zh-HK"/>
              <a:pPr>
                <a:spcBef>
                  <a:spcPct val="0"/>
                </a:spcBef>
              </a:pPr>
              <a:t>27</a:t>
            </a:fld>
            <a:endParaRPr lang="en-US" altLang="zh-HK"/>
          </a:p>
        </p:txBody>
      </p:sp>
      <p:sp>
        <p:nvSpPr>
          <p:cNvPr id="54275" name="Rectangle 2">
            <a:extLst>
              <a:ext uri="{FF2B5EF4-FFF2-40B4-BE49-F238E27FC236}">
                <a16:creationId xmlns:a16="http://schemas.microsoft.com/office/drawing/2014/main" id="{B17ABEFE-832B-4001-B7F6-FE6E4E4F17D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FB9B55A-C511-41B1-ADF6-2C0332B1CA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HK"/>
              <a:t>Prefix truncation most expensive</a:t>
            </a:r>
          </a:p>
          <a:p>
            <a:pPr eaLnBrk="1" hangingPunct="1"/>
            <a:r>
              <a:rPr lang="en-US" altLang="zh-HK"/>
              <a:t>infix is OK since it can be implemented using a modified B-tree search algorithm; more or less same as suffix truncation</a:t>
            </a:r>
          </a:p>
          <a:p>
            <a:pPr eaLnBrk="1" hangingPunct="1"/>
            <a:r>
              <a:rPr lang="en-US" altLang="zh-HK"/>
              <a:t>The “prefix” of an infix-truncated query allows search be conducted on a b-tree</a:t>
            </a:r>
          </a:p>
          <a:p>
            <a:pPr eaLnBrk="1" hangingPunct="1"/>
            <a:r>
              <a:rPr lang="en-US" altLang="zh-HK"/>
              <a:t>E.g., Altavista supports both suffix and infix truncations, but not prefix truncations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8B653F9-DAEA-40F3-A330-1C3AA885C4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C3963A6-5455-4A5B-B4DD-17595DA79C74}" type="slidenum">
              <a:rPr lang="en-US" altLang="zh-HK"/>
              <a:pPr>
                <a:spcBef>
                  <a:spcPct val="0"/>
                </a:spcBef>
              </a:pPr>
              <a:t>28</a:t>
            </a:fld>
            <a:endParaRPr lang="en-US" altLang="zh-HK"/>
          </a:p>
        </p:txBody>
      </p:sp>
      <p:sp>
        <p:nvSpPr>
          <p:cNvPr id="56323" name="Rectangle 2">
            <a:extLst>
              <a:ext uri="{FF2B5EF4-FFF2-40B4-BE49-F238E27FC236}">
                <a16:creationId xmlns:a16="http://schemas.microsoft.com/office/drawing/2014/main" id="{E94714F0-1737-4A71-B526-7DFFBA9A2C35}"/>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C3A16221-1A6A-4F13-9D86-790FE0AE3E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HK"/>
              <a:t>Prefix truncation most expensive</a:t>
            </a:r>
          </a:p>
          <a:p>
            <a:pPr eaLnBrk="1" hangingPunct="1"/>
            <a:r>
              <a:rPr lang="en-US" altLang="zh-HK"/>
              <a:t>infix is OK since it can be implemented using a modified B-tree search algorithm; more or less same as suffix truncation</a:t>
            </a:r>
          </a:p>
          <a:p>
            <a:pPr eaLnBrk="1" hangingPunct="1"/>
            <a:r>
              <a:rPr lang="en-US" altLang="zh-HK"/>
              <a:t>The “prefix” of an infix-truncated query allows search be conducted on a b-tree</a:t>
            </a:r>
          </a:p>
          <a:p>
            <a:pPr eaLnBrk="1" hangingPunct="1"/>
            <a:r>
              <a:rPr lang="en-US" altLang="zh-HK"/>
              <a:t>E.g., Altavista supports both suffix and infix truncations, but not prefix truncations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B662A67E-D323-4665-A2EA-0D5719D7CE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A95D6FB-23A8-4709-ACF6-904EB1534514}" type="slidenum">
              <a:rPr lang="en-US" altLang="zh-HK"/>
              <a:pPr>
                <a:spcBef>
                  <a:spcPct val="0"/>
                </a:spcBef>
              </a:pPr>
              <a:t>29</a:t>
            </a:fld>
            <a:endParaRPr lang="en-US" altLang="zh-HK"/>
          </a:p>
        </p:txBody>
      </p:sp>
      <p:sp>
        <p:nvSpPr>
          <p:cNvPr id="58371" name="Rectangle 2">
            <a:extLst>
              <a:ext uri="{FF2B5EF4-FFF2-40B4-BE49-F238E27FC236}">
                <a16:creationId xmlns:a16="http://schemas.microsoft.com/office/drawing/2014/main" id="{35450C24-65C8-4F25-A8D1-D824F902C21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3D13162-D3B9-4B32-9BEE-FF22B351427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89923B6-2F7A-44D0-B46D-B435F25537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CBB4AD7-6851-4D23-B4AE-80EB2E82ADA5}" type="slidenum">
              <a:rPr lang="en-US" altLang="zh-HK"/>
              <a:pPr>
                <a:spcBef>
                  <a:spcPct val="0"/>
                </a:spcBef>
              </a:pPr>
              <a:t>3</a:t>
            </a:fld>
            <a:endParaRPr lang="en-US" altLang="zh-HK"/>
          </a:p>
        </p:txBody>
      </p:sp>
      <p:sp>
        <p:nvSpPr>
          <p:cNvPr id="9219" name="Rectangle 2">
            <a:extLst>
              <a:ext uri="{FF2B5EF4-FFF2-40B4-BE49-F238E27FC236}">
                <a16:creationId xmlns:a16="http://schemas.microsoft.com/office/drawing/2014/main" id="{7FE7760F-3CD7-484A-8739-3A757AB2C597}"/>
              </a:ext>
            </a:extLst>
          </p:cNvPr>
          <p:cNvSpPr>
            <a:spLocks noGrp="1" noRot="1" noChangeAspect="1" noChangeArrowheads="1" noTextEdit="1"/>
          </p:cNvSpPr>
          <p:nvPr>
            <p:ph type="sldImg"/>
          </p:nvPr>
        </p:nvSpPr>
        <p:spPr>
          <a:xfrm>
            <a:off x="911225" y="744538"/>
            <a:ext cx="4959350" cy="3719512"/>
          </a:xfrm>
          <a:ln/>
        </p:spPr>
      </p:sp>
      <p:sp>
        <p:nvSpPr>
          <p:cNvPr id="9220" name="Rectangle 3">
            <a:extLst>
              <a:ext uri="{FF2B5EF4-FFF2-40B4-BE49-F238E27FC236}">
                <a16:creationId xmlns:a16="http://schemas.microsoft.com/office/drawing/2014/main" id="{8E3999B6-ADA8-46EF-A384-12F56D44018C}"/>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488022C-360E-4F5B-85F7-0A1C34FF765E}"/>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12398EDF-E420-4D2D-83A7-67BD5AE75C6A}" type="slidenum">
              <a:rPr lang="en-US" altLang="zh-HK"/>
              <a:pPr algn="r" eaLnBrk="1" hangingPunct="1">
                <a:spcBef>
                  <a:spcPct val="0"/>
                </a:spcBef>
              </a:pPr>
              <a:t>30</a:t>
            </a:fld>
            <a:endParaRPr lang="en-US" altLang="zh-HK"/>
          </a:p>
        </p:txBody>
      </p:sp>
      <p:sp>
        <p:nvSpPr>
          <p:cNvPr id="60419" name="Rectangle 2">
            <a:extLst>
              <a:ext uri="{FF2B5EF4-FFF2-40B4-BE49-F238E27FC236}">
                <a16:creationId xmlns:a16="http://schemas.microsoft.com/office/drawing/2014/main" id="{3F060953-9F6F-4B63-BB44-B5A91D08B981}"/>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F36CC9E9-B3DE-44C0-9A75-21CB4144E9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704CD7C-6937-42F3-90D0-8756CFE877F2}"/>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FC2DDD18-16A0-4F9E-AFE7-AF9E88A0C258}" type="slidenum">
              <a:rPr lang="en-US" altLang="zh-HK"/>
              <a:pPr algn="r" eaLnBrk="1" hangingPunct="1">
                <a:spcBef>
                  <a:spcPct val="0"/>
                </a:spcBef>
              </a:pPr>
              <a:t>31</a:t>
            </a:fld>
            <a:endParaRPr lang="en-US" altLang="zh-HK"/>
          </a:p>
        </p:txBody>
      </p:sp>
      <p:sp>
        <p:nvSpPr>
          <p:cNvPr id="62467" name="Rectangle 2">
            <a:extLst>
              <a:ext uri="{FF2B5EF4-FFF2-40B4-BE49-F238E27FC236}">
                <a16:creationId xmlns:a16="http://schemas.microsoft.com/office/drawing/2014/main" id="{FF9CAE61-B699-43E7-AE52-7C1977F7EB8D}"/>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B718AF8-77E5-4FC5-BA90-1FA9278FBD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E74CCD2-9D4C-4BAF-A581-6D54704A827F}"/>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6CBD747F-3E84-480F-ABDF-85ED84A2068E}" type="slidenum">
              <a:rPr lang="en-US" altLang="zh-HK"/>
              <a:pPr algn="r" eaLnBrk="1" hangingPunct="1">
                <a:spcBef>
                  <a:spcPct val="0"/>
                </a:spcBef>
              </a:pPr>
              <a:t>32</a:t>
            </a:fld>
            <a:endParaRPr lang="en-US" altLang="zh-HK"/>
          </a:p>
        </p:txBody>
      </p:sp>
      <p:sp>
        <p:nvSpPr>
          <p:cNvPr id="64515" name="Rectangle 2">
            <a:extLst>
              <a:ext uri="{FF2B5EF4-FFF2-40B4-BE49-F238E27FC236}">
                <a16:creationId xmlns:a16="http://schemas.microsoft.com/office/drawing/2014/main" id="{6C1F8E6B-2081-4C5E-94EE-62CF6E00D024}"/>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48FF0AE-6006-4970-A59E-6D068977627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3189EBD-1AC1-4A4F-B6E9-4864E624072A}"/>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27A7087E-879B-4F5E-9A3A-BB0F96CAD8E9}" type="slidenum">
              <a:rPr lang="en-US" altLang="zh-HK"/>
              <a:pPr algn="r" eaLnBrk="1" hangingPunct="1">
                <a:spcBef>
                  <a:spcPct val="0"/>
                </a:spcBef>
              </a:pPr>
              <a:t>33</a:t>
            </a:fld>
            <a:endParaRPr lang="en-US" altLang="zh-HK"/>
          </a:p>
        </p:txBody>
      </p:sp>
      <p:sp>
        <p:nvSpPr>
          <p:cNvPr id="66563" name="Rectangle 2">
            <a:extLst>
              <a:ext uri="{FF2B5EF4-FFF2-40B4-BE49-F238E27FC236}">
                <a16:creationId xmlns:a16="http://schemas.microsoft.com/office/drawing/2014/main" id="{3FFD1ACC-1171-48AD-BDDA-746D19E17363}"/>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06523C92-16CB-41B7-9113-AF62FF5572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DBA35F-9725-4011-A4CA-57E487AAF790}"/>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CE7F8A03-2FAB-48F4-9178-80256B3C1F41}" type="slidenum">
              <a:rPr lang="en-US" altLang="zh-HK"/>
              <a:pPr algn="r" eaLnBrk="1" hangingPunct="1">
                <a:spcBef>
                  <a:spcPct val="0"/>
                </a:spcBef>
              </a:pPr>
              <a:t>34</a:t>
            </a:fld>
            <a:endParaRPr lang="en-US" altLang="zh-HK"/>
          </a:p>
        </p:txBody>
      </p:sp>
      <p:sp>
        <p:nvSpPr>
          <p:cNvPr id="68611" name="Rectangle 2">
            <a:extLst>
              <a:ext uri="{FF2B5EF4-FFF2-40B4-BE49-F238E27FC236}">
                <a16:creationId xmlns:a16="http://schemas.microsoft.com/office/drawing/2014/main" id="{423248BF-6CE9-4B06-8C64-F8F5DBD682B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530AFA0-671C-4F19-959C-ADD929044F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137500C-5CC3-47EC-A907-7D1DF562F78B}"/>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87EEBCF5-82B4-47E8-BA4E-C2B08E906C95}" type="slidenum">
              <a:rPr lang="en-US" altLang="zh-HK"/>
              <a:pPr algn="r" eaLnBrk="1" hangingPunct="1">
                <a:spcBef>
                  <a:spcPct val="0"/>
                </a:spcBef>
              </a:pPr>
              <a:t>35</a:t>
            </a:fld>
            <a:endParaRPr lang="en-US" altLang="zh-HK"/>
          </a:p>
        </p:txBody>
      </p:sp>
      <p:sp>
        <p:nvSpPr>
          <p:cNvPr id="70659" name="Rectangle 2">
            <a:extLst>
              <a:ext uri="{FF2B5EF4-FFF2-40B4-BE49-F238E27FC236}">
                <a16:creationId xmlns:a16="http://schemas.microsoft.com/office/drawing/2014/main" id="{384D0AFD-48DA-4980-BC60-9A21EDEA66A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B7070406-EF7A-499A-9A44-5ADAEE801A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9DAD1FC-2261-4F48-BF50-9CB8A9353717}"/>
              </a:ext>
            </a:extLst>
          </p:cNvPr>
          <p:cNvSpPr txBox="1">
            <a:spLocks noGrp="1" noChangeArrowheads="1"/>
          </p:cNvSpPr>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4538" indent="-287338"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4588"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3375" indent="-230188"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60575"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7775"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4975"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32175"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9375"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22FCB79A-3EC5-4CDA-A16F-61F1248F16C2}" type="slidenum">
              <a:rPr lang="zh-TW" altLang="en-US"/>
              <a:pPr algn="r" eaLnBrk="1" hangingPunct="1">
                <a:spcBef>
                  <a:spcPct val="0"/>
                </a:spcBef>
              </a:pPr>
              <a:t>36</a:t>
            </a:fld>
            <a:endParaRPr lang="en-US" altLang="zh-TW"/>
          </a:p>
        </p:txBody>
      </p:sp>
      <p:sp>
        <p:nvSpPr>
          <p:cNvPr id="72707" name="Rectangle 2">
            <a:extLst>
              <a:ext uri="{FF2B5EF4-FFF2-40B4-BE49-F238E27FC236}">
                <a16:creationId xmlns:a16="http://schemas.microsoft.com/office/drawing/2014/main" id="{41F59782-944C-4613-AFF5-6DE8340FD3B5}"/>
              </a:ext>
            </a:extLst>
          </p:cNvPr>
          <p:cNvSpPr>
            <a:spLocks noGrp="1" noRot="1" noChangeAspect="1" noChangeArrowheads="1" noTextEdit="1"/>
          </p:cNvSpPr>
          <p:nvPr>
            <p:ph type="sldImg"/>
          </p:nvPr>
        </p:nvSpPr>
        <p:spPr>
          <a:xfrm>
            <a:off x="911225" y="744538"/>
            <a:ext cx="4959350" cy="3719512"/>
          </a:xfrm>
          <a:ln/>
        </p:spPr>
      </p:sp>
      <p:sp>
        <p:nvSpPr>
          <p:cNvPr id="72708" name="Rectangle 3">
            <a:extLst>
              <a:ext uri="{FF2B5EF4-FFF2-40B4-BE49-F238E27FC236}">
                <a16:creationId xmlns:a16="http://schemas.microsoft.com/office/drawing/2014/main" id="{98CC54CB-032C-49AA-AB7C-E7B091317534}"/>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AC96B2B-C4C0-459A-B297-32B4CC9218AD}"/>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166BC0FD-E221-45DF-8592-27319F82C39D}" type="slidenum">
              <a:rPr lang="en-US" altLang="zh-HK"/>
              <a:pPr algn="r" eaLnBrk="1" hangingPunct="1">
                <a:spcBef>
                  <a:spcPct val="0"/>
                </a:spcBef>
              </a:pPr>
              <a:t>37</a:t>
            </a:fld>
            <a:endParaRPr lang="en-US" altLang="zh-HK"/>
          </a:p>
        </p:txBody>
      </p:sp>
      <p:sp>
        <p:nvSpPr>
          <p:cNvPr id="74755" name="Rectangle 2">
            <a:extLst>
              <a:ext uri="{FF2B5EF4-FFF2-40B4-BE49-F238E27FC236}">
                <a16:creationId xmlns:a16="http://schemas.microsoft.com/office/drawing/2014/main" id="{0A3965B9-EBF1-45D2-9391-C12BC1B7F75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D01571A9-361C-4D88-9409-D824857F61C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CCB04DC-CF5E-403F-9F02-D698735BCFA2}"/>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34CB6B2C-6CDC-4CA8-98AB-27ED66E17F17}" type="slidenum">
              <a:rPr lang="en-US" altLang="zh-HK"/>
              <a:pPr algn="r" eaLnBrk="1" hangingPunct="1">
                <a:spcBef>
                  <a:spcPct val="0"/>
                </a:spcBef>
              </a:pPr>
              <a:t>38</a:t>
            </a:fld>
            <a:endParaRPr lang="en-US" altLang="zh-HK"/>
          </a:p>
        </p:txBody>
      </p:sp>
      <p:sp>
        <p:nvSpPr>
          <p:cNvPr id="76803" name="Rectangle 2">
            <a:extLst>
              <a:ext uri="{FF2B5EF4-FFF2-40B4-BE49-F238E27FC236}">
                <a16:creationId xmlns:a16="http://schemas.microsoft.com/office/drawing/2014/main" id="{ACB21E3C-FFF9-4178-A2AF-447DE3972C6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9C3EB1F7-6615-4110-B260-1E758BACE0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E232513-838D-45CB-8A1F-49280BA5DD34}"/>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4DDA1963-8735-43F0-9958-61316CF15D25}" type="slidenum">
              <a:rPr lang="en-US" altLang="zh-HK"/>
              <a:pPr algn="r" eaLnBrk="1" hangingPunct="1">
                <a:spcBef>
                  <a:spcPct val="0"/>
                </a:spcBef>
              </a:pPr>
              <a:t>39</a:t>
            </a:fld>
            <a:endParaRPr lang="en-US" altLang="zh-HK"/>
          </a:p>
        </p:txBody>
      </p:sp>
      <p:sp>
        <p:nvSpPr>
          <p:cNvPr id="78851" name="Rectangle 2">
            <a:extLst>
              <a:ext uri="{FF2B5EF4-FFF2-40B4-BE49-F238E27FC236}">
                <a16:creationId xmlns:a16="http://schemas.microsoft.com/office/drawing/2014/main" id="{DFD85B17-39E7-4C29-97D4-2761AC511C7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385823B-141F-4829-B00E-9A96DE508C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04440A3-0045-4BFD-9AA2-0520DA3033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4190BF2-71D3-41F0-8759-30322083E820}" type="slidenum">
              <a:rPr lang="en-US" altLang="zh-HK"/>
              <a:pPr>
                <a:spcBef>
                  <a:spcPct val="0"/>
                </a:spcBef>
              </a:pPr>
              <a:t>4</a:t>
            </a:fld>
            <a:endParaRPr lang="en-US" altLang="zh-HK"/>
          </a:p>
        </p:txBody>
      </p:sp>
      <p:sp>
        <p:nvSpPr>
          <p:cNvPr id="11267" name="Rectangle 2">
            <a:extLst>
              <a:ext uri="{FF2B5EF4-FFF2-40B4-BE49-F238E27FC236}">
                <a16:creationId xmlns:a16="http://schemas.microsoft.com/office/drawing/2014/main" id="{D0F1D75E-6FAF-4D11-844E-1320001EB413}"/>
              </a:ext>
            </a:extLst>
          </p:cNvPr>
          <p:cNvSpPr>
            <a:spLocks noGrp="1" noRot="1" noChangeAspect="1" noChangeArrowheads="1" noTextEdit="1"/>
          </p:cNvSpPr>
          <p:nvPr>
            <p:ph type="sldImg"/>
          </p:nvPr>
        </p:nvSpPr>
        <p:spPr>
          <a:xfrm>
            <a:off x="911225" y="744538"/>
            <a:ext cx="4959350" cy="3719512"/>
          </a:xfrm>
          <a:ln/>
        </p:spPr>
      </p:sp>
      <p:sp>
        <p:nvSpPr>
          <p:cNvPr id="11268" name="Rectangle 3">
            <a:extLst>
              <a:ext uri="{FF2B5EF4-FFF2-40B4-BE49-F238E27FC236}">
                <a16:creationId xmlns:a16="http://schemas.microsoft.com/office/drawing/2014/main" id="{F5DEC9DF-FE3A-400E-BF8C-A67897605848}"/>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EB5384A-F848-4A03-B3A6-5E2F49FC979F}"/>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521619AB-D710-4278-B835-7321760CA989}" type="slidenum">
              <a:rPr lang="en-US" altLang="zh-HK"/>
              <a:pPr algn="r" eaLnBrk="1" hangingPunct="1">
                <a:spcBef>
                  <a:spcPct val="0"/>
                </a:spcBef>
              </a:pPr>
              <a:t>40</a:t>
            </a:fld>
            <a:endParaRPr lang="en-US" altLang="zh-HK"/>
          </a:p>
        </p:txBody>
      </p:sp>
      <p:sp>
        <p:nvSpPr>
          <p:cNvPr id="80899" name="Rectangle 2">
            <a:extLst>
              <a:ext uri="{FF2B5EF4-FFF2-40B4-BE49-F238E27FC236}">
                <a16:creationId xmlns:a16="http://schemas.microsoft.com/office/drawing/2014/main" id="{D54AEDC0-CD6D-4CDE-8962-3064BD7BE2D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FBE0F8FA-5094-48C3-9113-F01B167BCE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424D106-1CD5-4089-A161-6A987ED01003}"/>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B7E602A4-B85C-4077-A6CF-7ED4736971D8}" type="slidenum">
              <a:rPr lang="en-US" altLang="zh-HK"/>
              <a:pPr algn="r" eaLnBrk="1" hangingPunct="1">
                <a:spcBef>
                  <a:spcPct val="0"/>
                </a:spcBef>
              </a:pPr>
              <a:t>41</a:t>
            </a:fld>
            <a:endParaRPr lang="en-US" altLang="zh-HK"/>
          </a:p>
        </p:txBody>
      </p:sp>
      <p:sp>
        <p:nvSpPr>
          <p:cNvPr id="82947" name="Rectangle 2">
            <a:extLst>
              <a:ext uri="{FF2B5EF4-FFF2-40B4-BE49-F238E27FC236}">
                <a16:creationId xmlns:a16="http://schemas.microsoft.com/office/drawing/2014/main" id="{5532FBDC-543E-479A-AE5E-E402E09A2544}"/>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34C6145B-576A-406A-B9DA-4B389F0E6B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34BC7D8-2964-41D4-B080-C85116DCDC6E}"/>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561D1C6D-66D9-42A8-8357-4C9B45471905}" type="slidenum">
              <a:rPr lang="en-US" altLang="zh-HK"/>
              <a:pPr algn="r" eaLnBrk="1" hangingPunct="1">
                <a:spcBef>
                  <a:spcPct val="0"/>
                </a:spcBef>
              </a:pPr>
              <a:t>42</a:t>
            </a:fld>
            <a:endParaRPr lang="en-US" altLang="zh-HK"/>
          </a:p>
        </p:txBody>
      </p:sp>
      <p:sp>
        <p:nvSpPr>
          <p:cNvPr id="84995" name="Rectangle 2">
            <a:extLst>
              <a:ext uri="{FF2B5EF4-FFF2-40B4-BE49-F238E27FC236}">
                <a16:creationId xmlns:a16="http://schemas.microsoft.com/office/drawing/2014/main" id="{33E13F02-4B62-40CA-B4B9-29E1E848E2A2}"/>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EFE2888-015D-4FB3-A3E0-2F53C55430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EF914BA-B367-4962-8B08-4C469EA72CAC}"/>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2548A7FC-DA14-45C1-8582-E01EC53C2DC3}" type="slidenum">
              <a:rPr lang="en-US" altLang="zh-HK"/>
              <a:pPr algn="r" eaLnBrk="1" hangingPunct="1">
                <a:spcBef>
                  <a:spcPct val="0"/>
                </a:spcBef>
              </a:pPr>
              <a:t>43</a:t>
            </a:fld>
            <a:endParaRPr lang="en-US" altLang="zh-HK"/>
          </a:p>
        </p:txBody>
      </p:sp>
      <p:sp>
        <p:nvSpPr>
          <p:cNvPr id="87043" name="Rectangle 2">
            <a:extLst>
              <a:ext uri="{FF2B5EF4-FFF2-40B4-BE49-F238E27FC236}">
                <a16:creationId xmlns:a16="http://schemas.microsoft.com/office/drawing/2014/main" id="{EF3A882D-E118-4BBC-AEE6-16E114E61B31}"/>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AD6E4AB-0C2E-4006-9666-6853CFE3E8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6BAE0E8-A298-4206-B869-9F88821A9AE0}"/>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D23BA6EF-A42B-40BA-BCF9-AF41B04D80DC}" type="slidenum">
              <a:rPr lang="en-US" altLang="zh-HK"/>
              <a:pPr algn="r" eaLnBrk="1" hangingPunct="1">
                <a:spcBef>
                  <a:spcPct val="0"/>
                </a:spcBef>
              </a:pPr>
              <a:t>44</a:t>
            </a:fld>
            <a:endParaRPr lang="en-US" altLang="zh-HK"/>
          </a:p>
        </p:txBody>
      </p:sp>
      <p:sp>
        <p:nvSpPr>
          <p:cNvPr id="89091" name="Rectangle 2">
            <a:extLst>
              <a:ext uri="{FF2B5EF4-FFF2-40B4-BE49-F238E27FC236}">
                <a16:creationId xmlns:a16="http://schemas.microsoft.com/office/drawing/2014/main" id="{9BFC6983-5379-4038-8569-9B3DF9287B5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981553E2-C478-458F-A220-0EF37110AD4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01E0699E-1B7E-45A1-BA83-AA9A0F8D56E0}"/>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60C2C84B-62C8-402B-B72C-8ADF83E7D266}" type="slidenum">
              <a:rPr lang="en-US" altLang="zh-HK"/>
              <a:pPr algn="r" eaLnBrk="1" hangingPunct="1">
                <a:spcBef>
                  <a:spcPct val="0"/>
                </a:spcBef>
              </a:pPr>
              <a:t>45</a:t>
            </a:fld>
            <a:endParaRPr lang="en-US" altLang="zh-HK"/>
          </a:p>
        </p:txBody>
      </p:sp>
      <p:sp>
        <p:nvSpPr>
          <p:cNvPr id="91139" name="Rectangle 2">
            <a:extLst>
              <a:ext uri="{FF2B5EF4-FFF2-40B4-BE49-F238E27FC236}">
                <a16:creationId xmlns:a16="http://schemas.microsoft.com/office/drawing/2014/main" id="{4C574952-BAD8-4166-93ED-42F1DAD858F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62A63085-936A-4F5F-9203-14F979BF7D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17F559D-535D-467C-962D-DF55C88C5845}"/>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B78BC25C-9C66-4311-A31A-BC8EA931BD3C}" type="slidenum">
              <a:rPr lang="en-US" altLang="zh-HK"/>
              <a:pPr algn="r" eaLnBrk="1" hangingPunct="1">
                <a:spcBef>
                  <a:spcPct val="0"/>
                </a:spcBef>
              </a:pPr>
              <a:t>46</a:t>
            </a:fld>
            <a:endParaRPr lang="en-US" altLang="zh-HK"/>
          </a:p>
        </p:txBody>
      </p:sp>
      <p:sp>
        <p:nvSpPr>
          <p:cNvPr id="93187" name="Rectangle 2">
            <a:extLst>
              <a:ext uri="{FF2B5EF4-FFF2-40B4-BE49-F238E27FC236}">
                <a16:creationId xmlns:a16="http://schemas.microsoft.com/office/drawing/2014/main" id="{B1034CE4-D38F-4CFC-84C1-9805D0CD12B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C549E88B-9B12-40E1-9D8D-9B16B87B11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DB373FF-B0D3-404B-B0EB-E07DB5EC2A8D}"/>
              </a:ext>
            </a:extLst>
          </p:cNvPr>
          <p:cNvSpPr txBox="1">
            <a:spLocks noGrp="1" noChangeArrowheads="1"/>
          </p:cNvSpPr>
          <p:nvPr/>
        </p:nvSpPr>
        <p:spPr bwMode="auto">
          <a:xfrm>
            <a:off x="3817938" y="9385300"/>
            <a:ext cx="2976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0A127FD1-6CE2-41D0-B668-3FFB51FC7F9A}" type="slidenum">
              <a:rPr lang="en-US" altLang="zh-HK"/>
              <a:pPr algn="r" eaLnBrk="1" hangingPunct="1">
                <a:spcBef>
                  <a:spcPct val="0"/>
                </a:spcBef>
              </a:pPr>
              <a:t>47</a:t>
            </a:fld>
            <a:endParaRPr lang="en-US" altLang="zh-HK"/>
          </a:p>
        </p:txBody>
      </p:sp>
      <p:sp>
        <p:nvSpPr>
          <p:cNvPr id="95235" name="Rectangle 2">
            <a:extLst>
              <a:ext uri="{FF2B5EF4-FFF2-40B4-BE49-F238E27FC236}">
                <a16:creationId xmlns:a16="http://schemas.microsoft.com/office/drawing/2014/main" id="{094F5A77-64CE-4C82-A81E-6011F7F92C79}"/>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6849B70-625C-4FBC-8799-C3C287D3EA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2B0CA2F-5728-460A-9370-CF9AC9831E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6B8EF6C-D1CD-44DE-A527-97B3670C92FD}" type="slidenum">
              <a:rPr lang="en-US" altLang="zh-HK"/>
              <a:pPr>
                <a:spcBef>
                  <a:spcPct val="0"/>
                </a:spcBef>
              </a:pPr>
              <a:t>48</a:t>
            </a:fld>
            <a:endParaRPr lang="en-US" altLang="zh-HK"/>
          </a:p>
        </p:txBody>
      </p:sp>
      <p:sp>
        <p:nvSpPr>
          <p:cNvPr id="97283" name="Rectangle 2">
            <a:extLst>
              <a:ext uri="{FF2B5EF4-FFF2-40B4-BE49-F238E27FC236}">
                <a16:creationId xmlns:a16="http://schemas.microsoft.com/office/drawing/2014/main" id="{3C90886B-F73E-46C1-8663-D750D04B4210}"/>
              </a:ext>
            </a:extLst>
          </p:cNvPr>
          <p:cNvSpPr>
            <a:spLocks noGrp="1" noRot="1" noChangeAspect="1" noChangeArrowheads="1" noTextEdit="1"/>
          </p:cNvSpPr>
          <p:nvPr>
            <p:ph type="sldImg"/>
          </p:nvPr>
        </p:nvSpPr>
        <p:spPr>
          <a:xfrm>
            <a:off x="911225" y="744538"/>
            <a:ext cx="4959350" cy="3719512"/>
          </a:xfrm>
          <a:ln/>
        </p:spPr>
      </p:sp>
      <p:sp>
        <p:nvSpPr>
          <p:cNvPr id="97284" name="Rectangle 3">
            <a:extLst>
              <a:ext uri="{FF2B5EF4-FFF2-40B4-BE49-F238E27FC236}">
                <a16:creationId xmlns:a16="http://schemas.microsoft.com/office/drawing/2014/main" id="{40AA5B3D-2CFF-4751-ACAB-645360F19067}"/>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D584EDB-2619-40DD-823F-715C8D6BBB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A9EC218-B359-4040-83D5-9BEA7E8DCEA7}" type="slidenum">
              <a:rPr lang="en-US" altLang="zh-HK"/>
              <a:pPr>
                <a:spcBef>
                  <a:spcPct val="0"/>
                </a:spcBef>
              </a:pPr>
              <a:t>49</a:t>
            </a:fld>
            <a:endParaRPr lang="en-US" altLang="zh-HK"/>
          </a:p>
        </p:txBody>
      </p:sp>
      <p:sp>
        <p:nvSpPr>
          <p:cNvPr id="99331" name="Rectangle 2">
            <a:extLst>
              <a:ext uri="{FF2B5EF4-FFF2-40B4-BE49-F238E27FC236}">
                <a16:creationId xmlns:a16="http://schemas.microsoft.com/office/drawing/2014/main" id="{58FA6150-4504-4868-BACC-8B0F49D2258B}"/>
              </a:ext>
            </a:extLst>
          </p:cNvPr>
          <p:cNvSpPr>
            <a:spLocks noGrp="1" noRot="1" noChangeAspect="1" noChangeArrowheads="1" noTextEdit="1"/>
          </p:cNvSpPr>
          <p:nvPr>
            <p:ph type="sldImg"/>
          </p:nvPr>
        </p:nvSpPr>
        <p:spPr>
          <a:xfrm>
            <a:off x="911225" y="744538"/>
            <a:ext cx="4959350" cy="3719512"/>
          </a:xfrm>
          <a:ln/>
        </p:spPr>
      </p:sp>
      <p:sp>
        <p:nvSpPr>
          <p:cNvPr id="99332" name="Rectangle 3">
            <a:extLst>
              <a:ext uri="{FF2B5EF4-FFF2-40B4-BE49-F238E27FC236}">
                <a16:creationId xmlns:a16="http://schemas.microsoft.com/office/drawing/2014/main" id="{C9C97956-96E3-4BCC-84BF-6CF7C446CA3C}"/>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2F3A81D-A622-43A5-8DFC-E720F15331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2635339-C707-4FC6-8EE4-99BC28F4CC6B}" type="slidenum">
              <a:rPr lang="en-US" altLang="zh-HK"/>
              <a:pPr>
                <a:spcBef>
                  <a:spcPct val="0"/>
                </a:spcBef>
              </a:pPr>
              <a:t>5</a:t>
            </a:fld>
            <a:endParaRPr lang="en-US" altLang="zh-HK"/>
          </a:p>
        </p:txBody>
      </p:sp>
      <p:sp>
        <p:nvSpPr>
          <p:cNvPr id="13315" name="Rectangle 2">
            <a:extLst>
              <a:ext uri="{FF2B5EF4-FFF2-40B4-BE49-F238E27FC236}">
                <a16:creationId xmlns:a16="http://schemas.microsoft.com/office/drawing/2014/main" id="{183297C1-BF05-49EC-AB15-41C66E97C5A5}"/>
              </a:ext>
            </a:extLst>
          </p:cNvPr>
          <p:cNvSpPr>
            <a:spLocks noGrp="1" noRot="1" noChangeAspect="1" noChangeArrowheads="1" noTextEdit="1"/>
          </p:cNvSpPr>
          <p:nvPr>
            <p:ph type="sldImg"/>
          </p:nvPr>
        </p:nvSpPr>
        <p:spPr>
          <a:xfrm>
            <a:off x="911225" y="744538"/>
            <a:ext cx="4959350" cy="3719512"/>
          </a:xfrm>
          <a:ln/>
        </p:spPr>
      </p:sp>
      <p:sp>
        <p:nvSpPr>
          <p:cNvPr id="13316" name="Rectangle 3">
            <a:extLst>
              <a:ext uri="{FF2B5EF4-FFF2-40B4-BE49-F238E27FC236}">
                <a16:creationId xmlns:a16="http://schemas.microsoft.com/office/drawing/2014/main" id="{1E1926EE-212E-435B-87A2-294E3B4C5F0D}"/>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722A24A-07D6-4017-955A-2BA0BB887D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747E9FD-A914-4726-A72C-B3DB5C241234}" type="slidenum">
              <a:rPr lang="en-US" altLang="zh-HK"/>
              <a:pPr>
                <a:spcBef>
                  <a:spcPct val="0"/>
                </a:spcBef>
              </a:pPr>
              <a:t>50</a:t>
            </a:fld>
            <a:endParaRPr lang="en-US" altLang="zh-HK"/>
          </a:p>
        </p:txBody>
      </p:sp>
      <p:sp>
        <p:nvSpPr>
          <p:cNvPr id="101379" name="Rectangle 2">
            <a:extLst>
              <a:ext uri="{FF2B5EF4-FFF2-40B4-BE49-F238E27FC236}">
                <a16:creationId xmlns:a16="http://schemas.microsoft.com/office/drawing/2014/main" id="{C3C9D700-06F8-48D7-ACBD-4C9A65612414}"/>
              </a:ext>
            </a:extLst>
          </p:cNvPr>
          <p:cNvSpPr>
            <a:spLocks noGrp="1" noRot="1" noChangeAspect="1" noChangeArrowheads="1" noTextEdit="1"/>
          </p:cNvSpPr>
          <p:nvPr>
            <p:ph type="sldImg"/>
          </p:nvPr>
        </p:nvSpPr>
        <p:spPr>
          <a:xfrm>
            <a:off x="911225" y="744538"/>
            <a:ext cx="4959350" cy="3719512"/>
          </a:xfrm>
          <a:ln/>
        </p:spPr>
      </p:sp>
      <p:sp>
        <p:nvSpPr>
          <p:cNvPr id="101380" name="Rectangle 3">
            <a:extLst>
              <a:ext uri="{FF2B5EF4-FFF2-40B4-BE49-F238E27FC236}">
                <a16:creationId xmlns:a16="http://schemas.microsoft.com/office/drawing/2014/main" id="{A7CBF8A0-F8F9-4DA7-A5BB-1EF746C5BE5F}"/>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C97E344-2088-43BD-B204-F70E0F8AC3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5E81883-FF29-4025-B95E-2B7744254A90}" type="slidenum">
              <a:rPr lang="en-US" altLang="zh-HK"/>
              <a:pPr>
                <a:spcBef>
                  <a:spcPct val="0"/>
                </a:spcBef>
              </a:pPr>
              <a:t>51</a:t>
            </a:fld>
            <a:endParaRPr lang="en-US" altLang="zh-HK"/>
          </a:p>
        </p:txBody>
      </p:sp>
      <p:sp>
        <p:nvSpPr>
          <p:cNvPr id="103427" name="Rectangle 2">
            <a:extLst>
              <a:ext uri="{FF2B5EF4-FFF2-40B4-BE49-F238E27FC236}">
                <a16:creationId xmlns:a16="http://schemas.microsoft.com/office/drawing/2014/main" id="{C744B8AF-0FBC-4CAB-9A39-52C9FEB2ADD2}"/>
              </a:ext>
            </a:extLst>
          </p:cNvPr>
          <p:cNvSpPr>
            <a:spLocks noGrp="1" noRot="1" noChangeAspect="1" noChangeArrowheads="1" noTextEdit="1"/>
          </p:cNvSpPr>
          <p:nvPr>
            <p:ph type="sldImg"/>
          </p:nvPr>
        </p:nvSpPr>
        <p:spPr>
          <a:xfrm>
            <a:off x="911225" y="744538"/>
            <a:ext cx="4959350" cy="3719512"/>
          </a:xfrm>
          <a:ln/>
        </p:spPr>
      </p:sp>
      <p:sp>
        <p:nvSpPr>
          <p:cNvPr id="103428" name="Rectangle 3">
            <a:extLst>
              <a:ext uri="{FF2B5EF4-FFF2-40B4-BE49-F238E27FC236}">
                <a16:creationId xmlns:a16="http://schemas.microsoft.com/office/drawing/2014/main" id="{A8EC59EA-4D36-4A7E-9BFD-56A091CDBCEE}"/>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804884C-D62E-4213-918B-DF2F9EBAA7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BEEA15D-CE37-46C5-BE77-7B4739233915}" type="slidenum">
              <a:rPr lang="en-US" altLang="zh-HK"/>
              <a:pPr>
                <a:spcBef>
                  <a:spcPct val="0"/>
                </a:spcBef>
              </a:pPr>
              <a:t>52</a:t>
            </a:fld>
            <a:endParaRPr lang="en-US" altLang="zh-HK"/>
          </a:p>
        </p:txBody>
      </p:sp>
      <p:sp>
        <p:nvSpPr>
          <p:cNvPr id="105475" name="Rectangle 2">
            <a:extLst>
              <a:ext uri="{FF2B5EF4-FFF2-40B4-BE49-F238E27FC236}">
                <a16:creationId xmlns:a16="http://schemas.microsoft.com/office/drawing/2014/main" id="{6A9C41FA-C6FC-47B3-B0F2-4C96A20FB191}"/>
              </a:ext>
            </a:extLst>
          </p:cNvPr>
          <p:cNvSpPr>
            <a:spLocks noGrp="1" noRot="1" noChangeAspect="1" noChangeArrowheads="1" noTextEdit="1"/>
          </p:cNvSpPr>
          <p:nvPr>
            <p:ph type="sldImg"/>
          </p:nvPr>
        </p:nvSpPr>
        <p:spPr>
          <a:xfrm>
            <a:off x="911225" y="744538"/>
            <a:ext cx="4959350" cy="3719512"/>
          </a:xfrm>
          <a:ln/>
        </p:spPr>
      </p:sp>
      <p:sp>
        <p:nvSpPr>
          <p:cNvPr id="105476" name="Rectangle 3">
            <a:extLst>
              <a:ext uri="{FF2B5EF4-FFF2-40B4-BE49-F238E27FC236}">
                <a16:creationId xmlns:a16="http://schemas.microsoft.com/office/drawing/2014/main" id="{9DD5A347-A5CF-4183-AC8B-73DC6EAE6B09}"/>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A4C5F25-311B-4354-B843-7CB15F3D3D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EF25439-3616-4B7D-AC52-6D8055E828F5}" type="slidenum">
              <a:rPr lang="en-US" altLang="zh-HK"/>
              <a:pPr>
                <a:spcBef>
                  <a:spcPct val="0"/>
                </a:spcBef>
              </a:pPr>
              <a:t>53</a:t>
            </a:fld>
            <a:endParaRPr lang="en-US" altLang="zh-HK"/>
          </a:p>
        </p:txBody>
      </p:sp>
      <p:sp>
        <p:nvSpPr>
          <p:cNvPr id="107523" name="Rectangle 2">
            <a:extLst>
              <a:ext uri="{FF2B5EF4-FFF2-40B4-BE49-F238E27FC236}">
                <a16:creationId xmlns:a16="http://schemas.microsoft.com/office/drawing/2014/main" id="{237BF72C-98AD-40BA-9D3F-672732198DDB}"/>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B91EAC8-FF1A-4499-A995-0A92BC7D95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22E2612-98B5-4AB7-A892-6D80C3FF81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AE45A92-CA84-431A-A7EE-8A9D78B010C8}" type="slidenum">
              <a:rPr lang="en-US" altLang="zh-HK"/>
              <a:pPr>
                <a:spcBef>
                  <a:spcPct val="0"/>
                </a:spcBef>
              </a:pPr>
              <a:t>54</a:t>
            </a:fld>
            <a:endParaRPr lang="en-US" altLang="zh-HK"/>
          </a:p>
        </p:txBody>
      </p:sp>
      <p:sp>
        <p:nvSpPr>
          <p:cNvPr id="109571" name="Rectangle 2">
            <a:extLst>
              <a:ext uri="{FF2B5EF4-FFF2-40B4-BE49-F238E27FC236}">
                <a16:creationId xmlns:a16="http://schemas.microsoft.com/office/drawing/2014/main" id="{17BE6F6D-4C87-4B56-9242-5C252CFB6342}"/>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AD408C5E-C454-4460-9E51-576D551F47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22E2612-98B5-4AB7-A892-6D80C3FF81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AE45A92-CA84-431A-A7EE-8A9D78B010C8}" type="slidenum">
              <a:rPr lang="en-US" altLang="zh-HK"/>
              <a:pPr>
                <a:spcBef>
                  <a:spcPct val="0"/>
                </a:spcBef>
              </a:pPr>
              <a:t>55</a:t>
            </a:fld>
            <a:endParaRPr lang="en-US" altLang="zh-HK"/>
          </a:p>
        </p:txBody>
      </p:sp>
      <p:sp>
        <p:nvSpPr>
          <p:cNvPr id="109571" name="Rectangle 2">
            <a:extLst>
              <a:ext uri="{FF2B5EF4-FFF2-40B4-BE49-F238E27FC236}">
                <a16:creationId xmlns:a16="http://schemas.microsoft.com/office/drawing/2014/main" id="{17BE6F6D-4C87-4B56-9242-5C252CFB6342}"/>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AD408C5E-C454-4460-9E51-576D551F47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extLst>
      <p:ext uri="{BB962C8B-B14F-4D97-AF65-F5344CB8AC3E}">
        <p14:creationId xmlns:p14="http://schemas.microsoft.com/office/powerpoint/2010/main" val="2691036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8439519-C174-4B52-8866-7A9E4C5F7D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BB1EC9C-115E-4D23-B4F1-D0D4EF645649}" type="slidenum">
              <a:rPr lang="en-US" altLang="zh-HK"/>
              <a:pPr>
                <a:spcBef>
                  <a:spcPct val="0"/>
                </a:spcBef>
              </a:pPr>
              <a:t>6</a:t>
            </a:fld>
            <a:endParaRPr lang="en-US" altLang="zh-HK"/>
          </a:p>
        </p:txBody>
      </p:sp>
      <p:sp>
        <p:nvSpPr>
          <p:cNvPr id="15363" name="Rectangle 2">
            <a:extLst>
              <a:ext uri="{FF2B5EF4-FFF2-40B4-BE49-F238E27FC236}">
                <a16:creationId xmlns:a16="http://schemas.microsoft.com/office/drawing/2014/main" id="{5EA80462-9974-483F-A2AC-9425EB017482}"/>
              </a:ext>
            </a:extLst>
          </p:cNvPr>
          <p:cNvSpPr>
            <a:spLocks noGrp="1" noRot="1" noChangeAspect="1" noChangeArrowheads="1" noTextEdit="1"/>
          </p:cNvSpPr>
          <p:nvPr>
            <p:ph type="sldImg"/>
          </p:nvPr>
        </p:nvSpPr>
        <p:spPr>
          <a:xfrm>
            <a:off x="911225" y="744538"/>
            <a:ext cx="4959350" cy="3719512"/>
          </a:xfrm>
          <a:ln/>
        </p:spPr>
      </p:sp>
      <p:sp>
        <p:nvSpPr>
          <p:cNvPr id="15364" name="Rectangle 3">
            <a:extLst>
              <a:ext uri="{FF2B5EF4-FFF2-40B4-BE49-F238E27FC236}">
                <a16:creationId xmlns:a16="http://schemas.microsoft.com/office/drawing/2014/main" id="{BE2E9ACE-1149-41CD-9985-AAE32EACE3C9}"/>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8439519-C174-4B52-8866-7A9E4C5F7D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BB1EC9C-115E-4D23-B4F1-D0D4EF645649}" type="slidenum">
              <a:rPr lang="en-US" altLang="zh-HK"/>
              <a:pPr>
                <a:spcBef>
                  <a:spcPct val="0"/>
                </a:spcBef>
              </a:pPr>
              <a:t>7</a:t>
            </a:fld>
            <a:endParaRPr lang="en-US" altLang="zh-HK"/>
          </a:p>
        </p:txBody>
      </p:sp>
      <p:sp>
        <p:nvSpPr>
          <p:cNvPr id="15363" name="Rectangle 2">
            <a:extLst>
              <a:ext uri="{FF2B5EF4-FFF2-40B4-BE49-F238E27FC236}">
                <a16:creationId xmlns:a16="http://schemas.microsoft.com/office/drawing/2014/main" id="{5EA80462-9974-483F-A2AC-9425EB017482}"/>
              </a:ext>
            </a:extLst>
          </p:cNvPr>
          <p:cNvSpPr>
            <a:spLocks noGrp="1" noRot="1" noChangeAspect="1" noChangeArrowheads="1" noTextEdit="1"/>
          </p:cNvSpPr>
          <p:nvPr>
            <p:ph type="sldImg"/>
          </p:nvPr>
        </p:nvSpPr>
        <p:spPr>
          <a:xfrm>
            <a:off x="911225" y="744538"/>
            <a:ext cx="4959350" cy="3719512"/>
          </a:xfrm>
          <a:ln/>
        </p:spPr>
      </p:sp>
      <p:sp>
        <p:nvSpPr>
          <p:cNvPr id="15364" name="Rectangle 3">
            <a:extLst>
              <a:ext uri="{FF2B5EF4-FFF2-40B4-BE49-F238E27FC236}">
                <a16:creationId xmlns:a16="http://schemas.microsoft.com/office/drawing/2014/main" id="{BE2E9ACE-1149-41CD-9985-AAE32EACE3C9}"/>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extLst>
      <p:ext uri="{BB962C8B-B14F-4D97-AF65-F5344CB8AC3E}">
        <p14:creationId xmlns:p14="http://schemas.microsoft.com/office/powerpoint/2010/main" val="83860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8439519-C174-4B52-8866-7A9E4C5F7D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BB1EC9C-115E-4D23-B4F1-D0D4EF645649}" type="slidenum">
              <a:rPr lang="en-US" altLang="zh-HK"/>
              <a:pPr>
                <a:spcBef>
                  <a:spcPct val="0"/>
                </a:spcBef>
              </a:pPr>
              <a:t>8</a:t>
            </a:fld>
            <a:endParaRPr lang="en-US" altLang="zh-HK"/>
          </a:p>
        </p:txBody>
      </p:sp>
      <p:sp>
        <p:nvSpPr>
          <p:cNvPr id="15363" name="Rectangle 2">
            <a:extLst>
              <a:ext uri="{FF2B5EF4-FFF2-40B4-BE49-F238E27FC236}">
                <a16:creationId xmlns:a16="http://schemas.microsoft.com/office/drawing/2014/main" id="{5EA80462-9974-483F-A2AC-9425EB017482}"/>
              </a:ext>
            </a:extLst>
          </p:cNvPr>
          <p:cNvSpPr>
            <a:spLocks noGrp="1" noRot="1" noChangeAspect="1" noChangeArrowheads="1" noTextEdit="1"/>
          </p:cNvSpPr>
          <p:nvPr>
            <p:ph type="sldImg"/>
          </p:nvPr>
        </p:nvSpPr>
        <p:spPr>
          <a:xfrm>
            <a:off x="911225" y="744538"/>
            <a:ext cx="4959350" cy="3719512"/>
          </a:xfrm>
          <a:ln/>
        </p:spPr>
      </p:sp>
      <p:sp>
        <p:nvSpPr>
          <p:cNvPr id="15364" name="Rectangle 3">
            <a:extLst>
              <a:ext uri="{FF2B5EF4-FFF2-40B4-BE49-F238E27FC236}">
                <a16:creationId xmlns:a16="http://schemas.microsoft.com/office/drawing/2014/main" id="{BE2E9ACE-1149-41CD-9985-AAE32EACE3C9}"/>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extLst>
      <p:ext uri="{BB962C8B-B14F-4D97-AF65-F5344CB8AC3E}">
        <p14:creationId xmlns:p14="http://schemas.microsoft.com/office/powerpoint/2010/main" val="273517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8158747-AF38-450F-AB59-39E26404EB5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0C19A01-2E4D-4633-9250-CC2C1CAAF3E5}" type="slidenum">
              <a:rPr lang="en-US" altLang="zh-HK"/>
              <a:pPr>
                <a:spcBef>
                  <a:spcPct val="0"/>
                </a:spcBef>
              </a:pPr>
              <a:t>9</a:t>
            </a:fld>
            <a:endParaRPr lang="en-US" altLang="zh-HK"/>
          </a:p>
        </p:txBody>
      </p:sp>
      <p:sp>
        <p:nvSpPr>
          <p:cNvPr id="17411" name="Rectangle 2">
            <a:extLst>
              <a:ext uri="{FF2B5EF4-FFF2-40B4-BE49-F238E27FC236}">
                <a16:creationId xmlns:a16="http://schemas.microsoft.com/office/drawing/2014/main" id="{2E380CB3-217A-417B-9E53-DFE927ADB226}"/>
              </a:ext>
            </a:extLst>
          </p:cNvPr>
          <p:cNvSpPr>
            <a:spLocks noGrp="1" noRot="1" noChangeAspect="1" noChangeArrowheads="1" noTextEdit="1"/>
          </p:cNvSpPr>
          <p:nvPr>
            <p:ph type="sldImg"/>
          </p:nvPr>
        </p:nvSpPr>
        <p:spPr>
          <a:xfrm>
            <a:off x="911225" y="744538"/>
            <a:ext cx="4959350" cy="3719512"/>
          </a:xfrm>
          <a:ln/>
        </p:spPr>
      </p:sp>
      <p:sp>
        <p:nvSpPr>
          <p:cNvPr id="17412" name="Rectangle 3">
            <a:extLst>
              <a:ext uri="{FF2B5EF4-FFF2-40B4-BE49-F238E27FC236}">
                <a16:creationId xmlns:a16="http://schemas.microsoft.com/office/drawing/2014/main" id="{490BB396-911A-481F-B0EB-BEDD8B7D71E8}"/>
              </a:ext>
            </a:extLst>
          </p:cNvPr>
          <p:cNvSpPr>
            <a:spLocks noGrp="1" noChangeArrowheads="1"/>
          </p:cNvSpPr>
          <p:nvPr>
            <p:ph type="body" idx="1"/>
          </p:nvPr>
        </p:nvSpPr>
        <p:spPr>
          <a:xfrm>
            <a:off x="904875" y="4711700"/>
            <a:ext cx="4972050" cy="44624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HK"/>
              <a:t>Click to edit Master title style</a:t>
            </a:r>
            <a:endParaRPr lang="zh-HK"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HK"/>
              <a:t>Click to edit Master subtitle style</a:t>
            </a:r>
            <a:endParaRPr lang="zh-HK" altLang="en-US"/>
          </a:p>
        </p:txBody>
      </p:sp>
      <p:sp>
        <p:nvSpPr>
          <p:cNvPr id="4" name="Rectangle 9">
            <a:extLst>
              <a:ext uri="{FF2B5EF4-FFF2-40B4-BE49-F238E27FC236}">
                <a16:creationId xmlns:a16="http://schemas.microsoft.com/office/drawing/2014/main" id="{AC62C96D-5CA4-4545-BC1B-ECF429717388}"/>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A9B0AF91-4817-4FD9-82D3-A54FFD067C89}"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10058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F5582A99-6996-4A27-B59D-9BCACBED07BC}"/>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4C2F3781-1C78-40C9-87CF-5532D943961E}"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265771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3340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685800" y="381000"/>
            <a:ext cx="5676900" cy="5334000"/>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3A9F3C2C-A3BA-42A3-8DD7-31FCF1CA4587}"/>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D18DDB9F-2841-4FDF-B9E7-672A31AE896B}"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140731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85800"/>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685800" y="13716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3716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id="{FA284F41-507A-4847-B54D-52B9253AE767}"/>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7109A9B8-A9E8-437B-9A6A-F8ABD94219AB}"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38377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4093A424-C9F6-4363-8AB1-599AFB28A4FB}"/>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7DBC9946-2914-4320-A9D4-B1C098A9A979}"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56268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HK"/>
              <a:t>Click to edit Master title style</a:t>
            </a:r>
            <a:endParaRPr lang="zh-HK"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HK"/>
              <a:t>Click to edit Master text styles</a:t>
            </a:r>
          </a:p>
        </p:txBody>
      </p:sp>
      <p:sp>
        <p:nvSpPr>
          <p:cNvPr id="4" name="Rectangle 9">
            <a:extLst>
              <a:ext uri="{FF2B5EF4-FFF2-40B4-BE49-F238E27FC236}">
                <a16:creationId xmlns:a16="http://schemas.microsoft.com/office/drawing/2014/main" id="{958351C7-4688-40EB-914C-C05A43C375F2}"/>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FF06284D-52C2-488C-8AA3-4C89921D3305}"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55264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685800" y="1371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371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id="{F48CA28C-EBD5-4BD6-AEA4-1A94BE0F9E58}"/>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A9FAC408-83F4-488C-B1FF-F695ACCCE132}"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68800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HK"/>
              <a:t>Click to edit Master title style</a:t>
            </a:r>
            <a:endParaRPr lang="zh-HK"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Rectangle 9">
            <a:extLst>
              <a:ext uri="{FF2B5EF4-FFF2-40B4-BE49-F238E27FC236}">
                <a16:creationId xmlns:a16="http://schemas.microsoft.com/office/drawing/2014/main" id="{724DD2A1-F03B-4B42-92F9-ECA95466639D}"/>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B6EE9247-A9CF-4F53-B92F-F032A5A66AF9}"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27744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Rectangle 9">
            <a:extLst>
              <a:ext uri="{FF2B5EF4-FFF2-40B4-BE49-F238E27FC236}">
                <a16:creationId xmlns:a16="http://schemas.microsoft.com/office/drawing/2014/main" id="{D6A3B5ED-4001-487D-A016-4230141741CD}"/>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45EB391B-2F29-4925-A192-FB4F9C4C05C1}"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6013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99B56D2-8569-44E7-9F55-28A25B905FD6}"/>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F9BF12EF-D9D2-420A-BB25-3B01D51FF8C6}"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52450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HK"/>
              <a:t>Click to edit Master title style</a:t>
            </a:r>
            <a:endParaRPr lang="zh-HK"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id="{92F7BD42-4767-4E0D-B904-54F9C6E54DFB}"/>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BA66845C-486E-4A17-A6C3-E6D051D82AFC}"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251918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HK"/>
              <a:t>Click to edit Master title style</a:t>
            </a:r>
            <a:endParaRPr lang="zh-HK"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HK"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id="{FE06AF04-4EE0-4517-9434-45B7E303A0BF}"/>
              </a:ext>
            </a:extLst>
          </p:cNvPr>
          <p:cNvSpPr>
            <a:spLocks noGrp="1" noChangeArrowheads="1"/>
          </p:cNvSpPr>
          <p:nvPr>
            <p:ph type="ftr" sz="quarter" idx="10"/>
          </p:nvPr>
        </p:nvSpPr>
        <p:spPr>
          <a:ln/>
        </p:spPr>
        <p:txBody>
          <a:bodyPr/>
          <a:lstStyle>
            <a:lvl1pPr>
              <a:defRPr/>
            </a:lvl1pPr>
          </a:lstStyle>
          <a:p>
            <a:pPr>
              <a:defRPr/>
            </a:pPr>
            <a:r>
              <a:rPr lang="en-US" altLang="zh-TW"/>
              <a:t>Comp336 Dik Lun LEE</a:t>
            </a:r>
            <a:r>
              <a:rPr lang="en-US" altLang="zh-TW" b="0">
                <a:solidFill>
                  <a:schemeClr val="tx1"/>
                </a:solidFill>
              </a:rPr>
              <a:t>                                                    </a:t>
            </a:r>
            <a:r>
              <a:rPr lang="en-US" altLang="zh-TW"/>
              <a:t>Department of Computer Science, HKUST, Slide </a:t>
            </a:r>
            <a:fld id="{5266E0BF-82B0-498D-9559-2D4C08E587CD}"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65716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34C6E393-6F22-4E08-AF94-1C216817E1F5}"/>
              </a:ext>
            </a:extLst>
          </p:cNvPr>
          <p:cNvSpPr>
            <a:spLocks noGrp="1" noChangeArrowheads="1"/>
          </p:cNvSpPr>
          <p:nvPr>
            <p:ph type="title"/>
          </p:nvPr>
        </p:nvSpPr>
        <p:spPr bwMode="auto">
          <a:xfrm>
            <a:off x="685800" y="381000"/>
            <a:ext cx="7772400" cy="6858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8">
            <a:extLst>
              <a:ext uri="{FF2B5EF4-FFF2-40B4-BE49-F238E27FC236}">
                <a16:creationId xmlns:a16="http://schemas.microsoft.com/office/drawing/2014/main" id="{58664431-3F9E-4D30-91F6-68B9AE51F8FA}"/>
              </a:ext>
            </a:extLst>
          </p:cNvPr>
          <p:cNvSpPr>
            <a:spLocks noGrp="1" noChangeArrowheads="1"/>
          </p:cNvSpPr>
          <p:nvPr>
            <p:ph type="body" idx="1"/>
          </p:nvPr>
        </p:nvSpPr>
        <p:spPr bwMode="auto">
          <a:xfrm>
            <a:off x="685800" y="13716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3" name="Rectangle 9">
            <a:extLst>
              <a:ext uri="{FF2B5EF4-FFF2-40B4-BE49-F238E27FC236}">
                <a16:creationId xmlns:a16="http://schemas.microsoft.com/office/drawing/2014/main" id="{BC2FF6D9-83B9-4653-9C8D-DF8CE378D70F}"/>
              </a:ext>
            </a:extLst>
          </p:cNvPr>
          <p:cNvSpPr>
            <a:spLocks noGrp="1" noChangeArrowheads="1"/>
          </p:cNvSpPr>
          <p:nvPr>
            <p:ph type="ftr" sz="quarter" idx="3"/>
          </p:nvPr>
        </p:nvSpPr>
        <p:spPr bwMode="auto">
          <a:xfrm>
            <a:off x="457200" y="6248400"/>
            <a:ext cx="8382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accent2"/>
                </a:solidFill>
              </a:defRPr>
            </a:lvl1pPr>
          </a:lstStyle>
          <a:p>
            <a:pPr>
              <a:defRPr/>
            </a:pPr>
            <a:r>
              <a:rPr lang="en-US" altLang="zh-TW"/>
              <a:t>Comp336 Dik Lun LEE</a:t>
            </a:r>
            <a:r>
              <a:rPr lang="en-US" altLang="zh-TW" b="0">
                <a:solidFill>
                  <a:schemeClr val="tx1"/>
                </a:solidFill>
              </a:rPr>
              <a:t>                                                    </a:t>
            </a:r>
            <a:r>
              <a:rPr lang="en-US" altLang="zh-TW"/>
              <a:t>Department of Computer Science, HKUST, Slide </a:t>
            </a:r>
            <a:fld id="{52D84E9D-363A-4A38-9551-9ED3B48475CC}" type="slidenum">
              <a:rPr lang="en-US" altLang="zh-TW" smtClean="0"/>
              <a:pPr>
                <a:defRPr/>
              </a:pPr>
              <a:t>‹#›</a:t>
            </a:fld>
            <a:endParaRPr lang="en-US" altLang="zh-TW"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2pPr>
      <a:lvl3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3pPr>
      <a:lvl4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4pPr>
      <a:lvl5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5pPr>
      <a:lvl6pPr marL="457200" algn="ctr" rtl="0" fontAlgn="base">
        <a:spcBef>
          <a:spcPct val="0"/>
        </a:spcBef>
        <a:spcAft>
          <a:spcPct val="0"/>
        </a:spcAft>
        <a:defRPr kumimoji="1" sz="2800">
          <a:solidFill>
            <a:schemeClr val="tx2"/>
          </a:solidFill>
          <a:latin typeface="Tahoma" pitchFamily="34" charset="0"/>
          <a:ea typeface="新細明體" pitchFamily="18" charset="-120"/>
        </a:defRPr>
      </a:lvl6pPr>
      <a:lvl7pPr marL="914400" algn="ctr" rtl="0" fontAlgn="base">
        <a:spcBef>
          <a:spcPct val="0"/>
        </a:spcBef>
        <a:spcAft>
          <a:spcPct val="0"/>
        </a:spcAft>
        <a:defRPr kumimoji="1" sz="28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28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28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E1CE5470-4A09-4310-93F5-55FCCD5B4B2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67E7A1D-FC16-49F6-AB00-94425447490C}" type="slidenum">
              <a:rPr lang="en-US" altLang="zh-TW" sz="1400" smtClean="0">
                <a:solidFill>
                  <a:schemeClr val="accent2"/>
                </a:solidFill>
                <a:latin typeface="Times New Roman" panose="02020603050405020304" pitchFamily="18" charset="0"/>
              </a:rPr>
              <a:pPr>
                <a:spcBef>
                  <a:spcPct val="0"/>
                </a:spcBef>
                <a:buFontTx/>
                <a:buNone/>
              </a:pPr>
              <a:t>1</a:t>
            </a:fld>
            <a:endParaRPr lang="en-US" altLang="zh-TW" sz="1400" b="0">
              <a:latin typeface="Times New Roman" panose="02020603050405020304" pitchFamily="18" charset="0"/>
            </a:endParaRPr>
          </a:p>
        </p:txBody>
      </p:sp>
      <p:sp>
        <p:nvSpPr>
          <p:cNvPr id="4099" name="Rectangle 2">
            <a:extLst>
              <a:ext uri="{FF2B5EF4-FFF2-40B4-BE49-F238E27FC236}">
                <a16:creationId xmlns:a16="http://schemas.microsoft.com/office/drawing/2014/main" id="{D853AD7E-5154-48C2-BC12-E0B36B3A8C67}"/>
              </a:ext>
            </a:extLst>
          </p:cNvPr>
          <p:cNvSpPr>
            <a:spLocks noGrp="1" noChangeArrowheads="1"/>
          </p:cNvSpPr>
          <p:nvPr>
            <p:ph type="ctrTitle"/>
          </p:nvPr>
        </p:nvSpPr>
        <p:spPr>
          <a:xfrm>
            <a:off x="685800" y="2362200"/>
            <a:ext cx="8153400" cy="1066800"/>
          </a:xfrm>
        </p:spPr>
        <p:txBody>
          <a:bodyPr/>
          <a:lstStyle/>
          <a:p>
            <a:pPr eaLnBrk="1" hangingPunct="1"/>
            <a:r>
              <a:rPr lang="en-US" altLang="zh-TW" sz="3200"/>
              <a:t>Implementation Issues</a:t>
            </a:r>
            <a:endParaRPr lang="en-US" altLang="zh-TW"/>
          </a:p>
        </p:txBody>
      </p:sp>
      <p:sp>
        <p:nvSpPr>
          <p:cNvPr id="4100" name="Rectangle 3">
            <a:extLst>
              <a:ext uri="{FF2B5EF4-FFF2-40B4-BE49-F238E27FC236}">
                <a16:creationId xmlns:a16="http://schemas.microsoft.com/office/drawing/2014/main" id="{E0D9595E-B9E2-47AF-822E-F0881A149EF1}"/>
              </a:ext>
            </a:extLst>
          </p:cNvPr>
          <p:cNvSpPr>
            <a:spLocks noGrp="1" noChangeArrowheads="1"/>
          </p:cNvSpPr>
          <p:nvPr>
            <p:ph type="subTitle" idx="1"/>
          </p:nvPr>
        </p:nvSpPr>
        <p:spPr>
          <a:xfrm>
            <a:off x="2057400" y="3657600"/>
            <a:ext cx="6400800" cy="1752600"/>
          </a:xfrm>
        </p:spPr>
        <p:txBody>
          <a:bodyPr/>
          <a:lstStyle/>
          <a:p>
            <a:pPr eaLnBrk="1" hangingPunct="1"/>
            <a:endParaRPr lang="zh-TW"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914E4B84-38FC-42DC-88A2-A965B594FEE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F093EF4-47D2-4E87-8A43-16D2C64F1C6A}" type="slidenum">
              <a:rPr lang="en-US" altLang="zh-TW" sz="1400" smtClean="0">
                <a:solidFill>
                  <a:schemeClr val="accent2"/>
                </a:solidFill>
                <a:latin typeface="Times New Roman" panose="02020603050405020304" pitchFamily="18" charset="0"/>
              </a:rPr>
              <a:pPr>
                <a:spcBef>
                  <a:spcPct val="0"/>
                </a:spcBef>
                <a:buFontTx/>
                <a:buNone/>
              </a:pPr>
              <a:t>10</a:t>
            </a:fld>
            <a:endParaRPr lang="en-US" altLang="zh-TW" sz="1400" b="0">
              <a:latin typeface="Times New Roman" panose="02020603050405020304" pitchFamily="18" charset="0"/>
            </a:endParaRPr>
          </a:p>
        </p:txBody>
      </p:sp>
      <p:sp>
        <p:nvSpPr>
          <p:cNvPr id="18435" name="Rectangle 2">
            <a:extLst>
              <a:ext uri="{FF2B5EF4-FFF2-40B4-BE49-F238E27FC236}">
                <a16:creationId xmlns:a16="http://schemas.microsoft.com/office/drawing/2014/main" id="{FCDDE203-2D00-4E62-954C-56BFDE75DA01}"/>
              </a:ext>
            </a:extLst>
          </p:cNvPr>
          <p:cNvSpPr>
            <a:spLocks noGrp="1" noChangeArrowheads="1"/>
          </p:cNvSpPr>
          <p:nvPr>
            <p:ph type="title"/>
          </p:nvPr>
        </p:nvSpPr>
        <p:spPr/>
        <p:txBody>
          <a:bodyPr/>
          <a:lstStyle/>
          <a:p>
            <a:pPr eaLnBrk="1" hangingPunct="1"/>
            <a:r>
              <a:rPr lang="en-US" altLang="zh-TW"/>
              <a:t>Algorithm based on Inverted Index</a:t>
            </a:r>
            <a:endParaRPr lang="en-US" altLang="zh-TW">
              <a:latin typeface="Courier New" panose="02070309020205020404" pitchFamily="49" charset="0"/>
            </a:endParaRPr>
          </a:p>
        </p:txBody>
      </p:sp>
      <p:sp>
        <p:nvSpPr>
          <p:cNvPr id="18436" name="Rectangle 3">
            <a:extLst>
              <a:ext uri="{FF2B5EF4-FFF2-40B4-BE49-F238E27FC236}">
                <a16:creationId xmlns:a16="http://schemas.microsoft.com/office/drawing/2014/main" id="{357D1DEA-8C74-4B3C-92BD-ED039422CC7C}"/>
              </a:ext>
            </a:extLst>
          </p:cNvPr>
          <p:cNvSpPr>
            <a:spLocks noGrp="1" noChangeArrowheads="1"/>
          </p:cNvSpPr>
          <p:nvPr>
            <p:ph type="body" sz="half" idx="1"/>
          </p:nvPr>
        </p:nvSpPr>
        <p:spPr>
          <a:xfrm>
            <a:off x="354013" y="1671638"/>
            <a:ext cx="4895850" cy="3608387"/>
          </a:xfrm>
        </p:spPr>
        <p:txBody>
          <a:bodyPr/>
          <a:lstStyle/>
          <a:p>
            <a:pPr eaLnBrk="1" hangingPunct="1"/>
            <a:r>
              <a:rPr lang="en-US" altLang="zh-TW" sz="1800"/>
              <a:t>For each term Q</a:t>
            </a:r>
            <a:r>
              <a:rPr lang="en-US" altLang="zh-TW" sz="1800" baseline="-25000"/>
              <a:t>i</a:t>
            </a:r>
            <a:r>
              <a:rPr lang="en-US" altLang="zh-TW" sz="1800"/>
              <a:t> in Q</a:t>
            </a:r>
          </a:p>
          <a:p>
            <a:pPr eaLnBrk="1" hangingPunct="1"/>
            <a:r>
              <a:rPr lang="en-US" altLang="zh-TW" sz="1800"/>
              <a:t>Look up Q</a:t>
            </a:r>
            <a:r>
              <a:rPr lang="en-US" altLang="zh-TW" sz="1800" baseline="-25000"/>
              <a:t>i</a:t>
            </a:r>
            <a:r>
              <a:rPr lang="en-US" altLang="zh-TW" sz="1800"/>
              <a:t> from inverted index</a:t>
            </a:r>
          </a:p>
          <a:p>
            <a:pPr eaLnBrk="1" hangingPunct="1"/>
            <a:r>
              <a:rPr lang="en-US" altLang="zh-TW" sz="1800"/>
              <a:t>If not found: continue</a:t>
            </a:r>
          </a:p>
          <a:p>
            <a:pPr eaLnBrk="1" hangingPunct="1"/>
            <a:r>
              <a:rPr lang="en-US" altLang="zh-TW" sz="1800"/>
              <a:t>If found: retrieve postings list for Q</a:t>
            </a:r>
            <a:r>
              <a:rPr lang="en-US" altLang="zh-TW" sz="1800" baseline="-25000"/>
              <a:t>i</a:t>
            </a:r>
          </a:p>
          <a:p>
            <a:pPr lvl="1" eaLnBrk="1" hangingPunct="1">
              <a:buFontTx/>
              <a:buNone/>
            </a:pPr>
            <a:r>
              <a:rPr lang="en-US" altLang="zh-TW" sz="1600"/>
              <a:t>	For each document D</a:t>
            </a:r>
            <a:r>
              <a:rPr lang="en-US" altLang="zh-TW" sz="1600" baseline="-25000"/>
              <a:t>j</a:t>
            </a:r>
            <a:r>
              <a:rPr lang="en-US" altLang="zh-TW" sz="1600"/>
              <a:t> on the postings list</a:t>
            </a:r>
          </a:p>
          <a:p>
            <a:pPr lvl="2" eaLnBrk="1" hangingPunct="1"/>
            <a:r>
              <a:rPr lang="en-US" altLang="zh-TW" sz="1400"/>
              <a:t>Compute </a:t>
            </a:r>
            <a:r>
              <a:rPr lang="en-US" altLang="zh-TW" sz="1400">
                <a:solidFill>
                  <a:srgbClr val="FF3300"/>
                </a:solidFill>
              </a:rPr>
              <a:t>partial score</a:t>
            </a:r>
            <a:r>
              <a:rPr lang="en-US" altLang="zh-TW" sz="1400"/>
              <a:t> between D</a:t>
            </a:r>
            <a:r>
              <a:rPr lang="en-US" altLang="zh-TW" sz="1400" baseline="-25000"/>
              <a:t>j</a:t>
            </a:r>
            <a:r>
              <a:rPr lang="en-US" altLang="zh-TW" sz="1400"/>
              <a:t> and Q</a:t>
            </a:r>
            <a:r>
              <a:rPr lang="en-US" altLang="zh-TW" sz="1400" baseline="-25000"/>
              <a:t>i</a:t>
            </a:r>
          </a:p>
          <a:p>
            <a:pPr lvl="2" eaLnBrk="1" hangingPunct="1"/>
            <a:r>
              <a:rPr lang="en-US" altLang="zh-TW" sz="1400"/>
              <a:t>score (D</a:t>
            </a:r>
            <a:r>
              <a:rPr lang="en-US" altLang="zh-TW" sz="1400" baseline="-25000"/>
              <a:t>j</a:t>
            </a:r>
            <a:r>
              <a:rPr lang="en-US" altLang="zh-TW" sz="1400"/>
              <a:t>, Q) += </a:t>
            </a:r>
            <a:r>
              <a:rPr lang="en-US" altLang="zh-TW" sz="1400">
                <a:solidFill>
                  <a:srgbClr val="FF3300"/>
                </a:solidFill>
              </a:rPr>
              <a:t>partial score</a:t>
            </a:r>
            <a:r>
              <a:rPr lang="en-US" altLang="zh-TW" sz="1400"/>
              <a:t> ( D</a:t>
            </a:r>
            <a:r>
              <a:rPr lang="en-US" altLang="zh-TW" sz="1400" baseline="-25000"/>
              <a:t>j</a:t>
            </a:r>
            <a:r>
              <a:rPr lang="en-US" altLang="zh-TW" sz="1400"/>
              <a:t> , Q</a:t>
            </a:r>
            <a:r>
              <a:rPr lang="en-US" altLang="zh-TW" sz="1400" baseline="-25000"/>
              <a:t>i </a:t>
            </a:r>
            <a:r>
              <a:rPr lang="en-US" altLang="zh-TW" sz="1400"/>
              <a:t>)</a:t>
            </a:r>
          </a:p>
          <a:p>
            <a:pPr lvl="1" eaLnBrk="1" hangingPunct="1">
              <a:buFontTx/>
              <a:buNone/>
            </a:pPr>
            <a:r>
              <a:rPr lang="en-US" altLang="zh-TW" sz="1600"/>
              <a:t>	end {for}</a:t>
            </a:r>
          </a:p>
          <a:p>
            <a:pPr eaLnBrk="1" hangingPunct="1"/>
            <a:r>
              <a:rPr lang="en-US" altLang="zh-TW" sz="1800"/>
              <a:t>end {for}</a:t>
            </a:r>
          </a:p>
          <a:p>
            <a:pPr eaLnBrk="1" hangingPunct="1"/>
            <a:r>
              <a:rPr lang="en-US" altLang="zh-TW" sz="1800"/>
              <a:t>Perform normalization if needed</a:t>
            </a:r>
          </a:p>
        </p:txBody>
      </p:sp>
      <p:grpSp>
        <p:nvGrpSpPr>
          <p:cNvPr id="18437" name="Group 4">
            <a:extLst>
              <a:ext uri="{FF2B5EF4-FFF2-40B4-BE49-F238E27FC236}">
                <a16:creationId xmlns:a16="http://schemas.microsoft.com/office/drawing/2014/main" id="{A80F3A59-4E05-4D02-BB53-C071F7D5A797}"/>
              </a:ext>
            </a:extLst>
          </p:cNvPr>
          <p:cNvGrpSpPr>
            <a:grpSpLocks/>
          </p:cNvGrpSpPr>
          <p:nvPr/>
        </p:nvGrpSpPr>
        <p:grpSpPr bwMode="auto">
          <a:xfrm>
            <a:off x="4806950" y="1685925"/>
            <a:ext cx="1560513" cy="254000"/>
            <a:chOff x="3383" y="1531"/>
            <a:chExt cx="983" cy="160"/>
          </a:xfrm>
        </p:grpSpPr>
        <p:sp>
          <p:nvSpPr>
            <p:cNvPr id="18485" name="Rectangle 5">
              <a:extLst>
                <a:ext uri="{FF2B5EF4-FFF2-40B4-BE49-F238E27FC236}">
                  <a16:creationId xmlns:a16="http://schemas.microsoft.com/office/drawing/2014/main" id="{A6B2E528-670E-4BE4-B339-29ACE53B96C5}"/>
                </a:ext>
              </a:extLst>
            </p:cNvPr>
            <p:cNvSpPr>
              <a:spLocks noChangeArrowheads="1"/>
            </p:cNvSpPr>
            <p:nvPr/>
          </p:nvSpPr>
          <p:spPr bwMode="auto">
            <a:xfrm>
              <a:off x="3383" y="1532"/>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Q</a:t>
              </a:r>
              <a:r>
                <a:rPr lang="en-US" altLang="zh-TW" sz="1600" baseline="-25000">
                  <a:latin typeface="Times New Roman" panose="02020603050405020304" pitchFamily="18" charset="0"/>
                </a:rPr>
                <a:t>2</a:t>
              </a:r>
            </a:p>
          </p:txBody>
        </p:sp>
        <p:sp>
          <p:nvSpPr>
            <p:cNvPr id="18486" name="Rectangle 6">
              <a:extLst>
                <a:ext uri="{FF2B5EF4-FFF2-40B4-BE49-F238E27FC236}">
                  <a16:creationId xmlns:a16="http://schemas.microsoft.com/office/drawing/2014/main" id="{DDC64360-6E46-4D05-AEEF-EBEE03F388D5}"/>
                </a:ext>
              </a:extLst>
            </p:cNvPr>
            <p:cNvSpPr>
              <a:spLocks noChangeArrowheads="1"/>
            </p:cNvSpPr>
            <p:nvPr/>
          </p:nvSpPr>
          <p:spPr bwMode="auto">
            <a:xfrm>
              <a:off x="3954" y="1531"/>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1</a:t>
              </a:r>
            </a:p>
          </p:txBody>
        </p:sp>
      </p:grpSp>
      <p:grpSp>
        <p:nvGrpSpPr>
          <p:cNvPr id="18438" name="Group 7">
            <a:extLst>
              <a:ext uri="{FF2B5EF4-FFF2-40B4-BE49-F238E27FC236}">
                <a16:creationId xmlns:a16="http://schemas.microsoft.com/office/drawing/2014/main" id="{F00A447C-DDA7-4611-B52E-E39CA935C290}"/>
              </a:ext>
            </a:extLst>
          </p:cNvPr>
          <p:cNvGrpSpPr>
            <a:grpSpLocks/>
          </p:cNvGrpSpPr>
          <p:nvPr/>
        </p:nvGrpSpPr>
        <p:grpSpPr bwMode="auto">
          <a:xfrm>
            <a:off x="4806950" y="2152650"/>
            <a:ext cx="2233613" cy="254000"/>
            <a:chOff x="3383" y="1825"/>
            <a:chExt cx="1407" cy="160"/>
          </a:xfrm>
        </p:grpSpPr>
        <p:sp>
          <p:nvSpPr>
            <p:cNvPr id="18481" name="Rectangle 8">
              <a:extLst>
                <a:ext uri="{FF2B5EF4-FFF2-40B4-BE49-F238E27FC236}">
                  <a16:creationId xmlns:a16="http://schemas.microsoft.com/office/drawing/2014/main" id="{24434233-0D0C-4E07-98DC-FFF657D60E10}"/>
                </a:ext>
              </a:extLst>
            </p:cNvPr>
            <p:cNvSpPr>
              <a:spLocks noChangeArrowheads="1"/>
            </p:cNvSpPr>
            <p:nvPr/>
          </p:nvSpPr>
          <p:spPr bwMode="auto">
            <a:xfrm>
              <a:off x="3383" y="1825"/>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Q</a:t>
              </a:r>
              <a:r>
                <a:rPr lang="en-US" altLang="zh-TW" sz="1600" baseline="-25000">
                  <a:latin typeface="Times New Roman" panose="02020603050405020304" pitchFamily="18" charset="0"/>
                </a:rPr>
                <a:t>3</a:t>
              </a:r>
            </a:p>
          </p:txBody>
        </p:sp>
        <p:grpSp>
          <p:nvGrpSpPr>
            <p:cNvPr id="18482" name="Group 9">
              <a:extLst>
                <a:ext uri="{FF2B5EF4-FFF2-40B4-BE49-F238E27FC236}">
                  <a16:creationId xmlns:a16="http://schemas.microsoft.com/office/drawing/2014/main" id="{AE21FED9-D9C2-4537-83CD-AE87948A2876}"/>
                </a:ext>
              </a:extLst>
            </p:cNvPr>
            <p:cNvGrpSpPr>
              <a:grpSpLocks/>
            </p:cNvGrpSpPr>
            <p:nvPr/>
          </p:nvGrpSpPr>
          <p:grpSpPr bwMode="auto">
            <a:xfrm>
              <a:off x="3954" y="1825"/>
              <a:ext cx="836" cy="160"/>
              <a:chOff x="3954" y="1825"/>
              <a:chExt cx="836" cy="160"/>
            </a:xfrm>
          </p:grpSpPr>
          <p:sp>
            <p:nvSpPr>
              <p:cNvPr id="18483" name="Rectangle 10">
                <a:extLst>
                  <a:ext uri="{FF2B5EF4-FFF2-40B4-BE49-F238E27FC236}">
                    <a16:creationId xmlns:a16="http://schemas.microsoft.com/office/drawing/2014/main" id="{DFD35EF6-0C26-4CC3-B6FA-AEEEA4BA001A}"/>
                  </a:ext>
                </a:extLst>
              </p:cNvPr>
              <p:cNvSpPr>
                <a:spLocks noChangeArrowheads="1"/>
              </p:cNvSpPr>
              <p:nvPr/>
            </p:nvSpPr>
            <p:spPr bwMode="auto">
              <a:xfrm>
                <a:off x="3954" y="1825"/>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1</a:t>
                </a:r>
              </a:p>
            </p:txBody>
          </p:sp>
          <p:sp>
            <p:nvSpPr>
              <p:cNvPr id="18484" name="Rectangle 11">
                <a:extLst>
                  <a:ext uri="{FF2B5EF4-FFF2-40B4-BE49-F238E27FC236}">
                    <a16:creationId xmlns:a16="http://schemas.microsoft.com/office/drawing/2014/main" id="{BA9A39B7-DE58-494D-85D9-9D69BAFD6A54}"/>
                  </a:ext>
                </a:extLst>
              </p:cNvPr>
              <p:cNvSpPr>
                <a:spLocks noChangeArrowheads="1"/>
              </p:cNvSpPr>
              <p:nvPr/>
            </p:nvSpPr>
            <p:spPr bwMode="auto">
              <a:xfrm>
                <a:off x="4378" y="1826"/>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5</a:t>
                </a:r>
              </a:p>
            </p:txBody>
          </p:sp>
        </p:grpSp>
      </p:grpSp>
      <p:grpSp>
        <p:nvGrpSpPr>
          <p:cNvPr id="18439" name="Group 12">
            <a:extLst>
              <a:ext uri="{FF2B5EF4-FFF2-40B4-BE49-F238E27FC236}">
                <a16:creationId xmlns:a16="http://schemas.microsoft.com/office/drawing/2014/main" id="{A722DC2C-5007-435B-9BF7-4C6FBF992C2A}"/>
              </a:ext>
            </a:extLst>
          </p:cNvPr>
          <p:cNvGrpSpPr>
            <a:grpSpLocks/>
          </p:cNvGrpSpPr>
          <p:nvPr/>
        </p:nvGrpSpPr>
        <p:grpSpPr bwMode="auto">
          <a:xfrm>
            <a:off x="4806950" y="1370013"/>
            <a:ext cx="2932113" cy="254000"/>
            <a:chOff x="3028" y="863"/>
            <a:chExt cx="1847" cy="160"/>
          </a:xfrm>
        </p:grpSpPr>
        <p:grpSp>
          <p:nvGrpSpPr>
            <p:cNvPr id="18474" name="Group 13">
              <a:extLst>
                <a:ext uri="{FF2B5EF4-FFF2-40B4-BE49-F238E27FC236}">
                  <a16:creationId xmlns:a16="http://schemas.microsoft.com/office/drawing/2014/main" id="{F925739D-D894-4FA6-8C7B-918A6176E387}"/>
                </a:ext>
              </a:extLst>
            </p:cNvPr>
            <p:cNvGrpSpPr>
              <a:grpSpLocks/>
            </p:cNvGrpSpPr>
            <p:nvPr/>
          </p:nvGrpSpPr>
          <p:grpSpPr bwMode="auto">
            <a:xfrm>
              <a:off x="3028" y="863"/>
              <a:ext cx="1847" cy="160"/>
              <a:chOff x="3383" y="1332"/>
              <a:chExt cx="1847" cy="160"/>
            </a:xfrm>
          </p:grpSpPr>
          <p:sp>
            <p:nvSpPr>
              <p:cNvPr id="18476" name="Rectangle 14">
                <a:extLst>
                  <a:ext uri="{FF2B5EF4-FFF2-40B4-BE49-F238E27FC236}">
                    <a16:creationId xmlns:a16="http://schemas.microsoft.com/office/drawing/2014/main" id="{1966E2D8-E3EE-4D18-979C-DE985F11C1A7}"/>
                  </a:ext>
                </a:extLst>
              </p:cNvPr>
              <p:cNvSpPr>
                <a:spLocks noChangeArrowheads="1"/>
              </p:cNvSpPr>
              <p:nvPr/>
            </p:nvSpPr>
            <p:spPr bwMode="auto">
              <a:xfrm>
                <a:off x="3383" y="1332"/>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Q</a:t>
                </a:r>
                <a:r>
                  <a:rPr lang="en-US" altLang="zh-TW" sz="1600" baseline="-25000">
                    <a:latin typeface="Times New Roman" panose="02020603050405020304" pitchFamily="18" charset="0"/>
                  </a:rPr>
                  <a:t>1</a:t>
                </a:r>
              </a:p>
            </p:txBody>
          </p:sp>
          <p:grpSp>
            <p:nvGrpSpPr>
              <p:cNvPr id="18477" name="Group 15">
                <a:extLst>
                  <a:ext uri="{FF2B5EF4-FFF2-40B4-BE49-F238E27FC236}">
                    <a16:creationId xmlns:a16="http://schemas.microsoft.com/office/drawing/2014/main" id="{6EB5FF33-ACE4-4516-B665-B9C3D88C0AEB}"/>
                  </a:ext>
                </a:extLst>
              </p:cNvPr>
              <p:cNvGrpSpPr>
                <a:grpSpLocks/>
              </p:cNvGrpSpPr>
              <p:nvPr/>
            </p:nvGrpSpPr>
            <p:grpSpPr bwMode="auto">
              <a:xfrm>
                <a:off x="3954" y="1332"/>
                <a:ext cx="1276" cy="160"/>
                <a:chOff x="3976" y="1332"/>
                <a:chExt cx="1276" cy="160"/>
              </a:xfrm>
            </p:grpSpPr>
            <p:sp>
              <p:nvSpPr>
                <p:cNvPr id="18478" name="Rectangle 16">
                  <a:extLst>
                    <a:ext uri="{FF2B5EF4-FFF2-40B4-BE49-F238E27FC236}">
                      <a16:creationId xmlns:a16="http://schemas.microsoft.com/office/drawing/2014/main" id="{108BEA96-2E85-489B-B8E5-4033B9CDDA42}"/>
                    </a:ext>
                  </a:extLst>
                </p:cNvPr>
                <p:cNvSpPr>
                  <a:spLocks noChangeArrowheads="1"/>
                </p:cNvSpPr>
                <p:nvPr/>
              </p:nvSpPr>
              <p:spPr bwMode="auto">
                <a:xfrm>
                  <a:off x="3976" y="1333"/>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5</a:t>
                  </a:r>
                </a:p>
              </p:txBody>
            </p:sp>
            <p:sp>
              <p:nvSpPr>
                <p:cNvPr id="18479" name="Rectangle 17">
                  <a:extLst>
                    <a:ext uri="{FF2B5EF4-FFF2-40B4-BE49-F238E27FC236}">
                      <a16:creationId xmlns:a16="http://schemas.microsoft.com/office/drawing/2014/main" id="{72389C50-668F-449B-8A8D-1F74D1563258}"/>
                    </a:ext>
                  </a:extLst>
                </p:cNvPr>
                <p:cNvSpPr>
                  <a:spLocks noChangeArrowheads="1"/>
                </p:cNvSpPr>
                <p:nvPr/>
              </p:nvSpPr>
              <p:spPr bwMode="auto">
                <a:xfrm>
                  <a:off x="4408" y="1333"/>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6</a:t>
                  </a:r>
                </a:p>
              </p:txBody>
            </p:sp>
            <p:sp>
              <p:nvSpPr>
                <p:cNvPr id="18480" name="Rectangle 18">
                  <a:extLst>
                    <a:ext uri="{FF2B5EF4-FFF2-40B4-BE49-F238E27FC236}">
                      <a16:creationId xmlns:a16="http://schemas.microsoft.com/office/drawing/2014/main" id="{4C9268BB-DE9B-4229-BA55-09FE63333766}"/>
                    </a:ext>
                  </a:extLst>
                </p:cNvPr>
                <p:cNvSpPr>
                  <a:spLocks noChangeArrowheads="1"/>
                </p:cNvSpPr>
                <p:nvPr/>
              </p:nvSpPr>
              <p:spPr bwMode="auto">
                <a:xfrm>
                  <a:off x="4840" y="1332"/>
                  <a:ext cx="412"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8</a:t>
                  </a:r>
                </a:p>
              </p:txBody>
            </p:sp>
          </p:grpSp>
        </p:grpSp>
        <p:cxnSp>
          <p:nvCxnSpPr>
            <p:cNvPr id="18475" name="AutoShape 19">
              <a:extLst>
                <a:ext uri="{FF2B5EF4-FFF2-40B4-BE49-F238E27FC236}">
                  <a16:creationId xmlns:a16="http://schemas.microsoft.com/office/drawing/2014/main" id="{53CFF683-BCD3-4EAD-B78A-CCFA96204932}"/>
                </a:ext>
              </a:extLst>
            </p:cNvPr>
            <p:cNvCxnSpPr>
              <a:cxnSpLocks noChangeShapeType="1"/>
              <a:stCxn id="18476" idx="3"/>
              <a:endCxn id="18478" idx="1"/>
            </p:cNvCxnSpPr>
            <p:nvPr/>
          </p:nvCxnSpPr>
          <p:spPr bwMode="auto">
            <a:xfrm>
              <a:off x="3440" y="943"/>
              <a:ext cx="159" cy="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440" name="AutoShape 20">
            <a:extLst>
              <a:ext uri="{FF2B5EF4-FFF2-40B4-BE49-F238E27FC236}">
                <a16:creationId xmlns:a16="http://schemas.microsoft.com/office/drawing/2014/main" id="{4CFE5014-D16E-4A05-A01D-FCED7761066C}"/>
              </a:ext>
            </a:extLst>
          </p:cNvPr>
          <p:cNvCxnSpPr>
            <a:cxnSpLocks noChangeShapeType="1"/>
            <a:stCxn id="18485" idx="3"/>
            <a:endCxn id="18486" idx="1"/>
          </p:cNvCxnSpPr>
          <p:nvPr/>
        </p:nvCxnSpPr>
        <p:spPr bwMode="auto">
          <a:xfrm flipV="1">
            <a:off x="5461000" y="1812925"/>
            <a:ext cx="25241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1" name="AutoShape 21">
            <a:extLst>
              <a:ext uri="{FF2B5EF4-FFF2-40B4-BE49-F238E27FC236}">
                <a16:creationId xmlns:a16="http://schemas.microsoft.com/office/drawing/2014/main" id="{299F2A66-E291-4A1F-8727-044AC3AC5DF4}"/>
              </a:ext>
            </a:extLst>
          </p:cNvPr>
          <p:cNvCxnSpPr>
            <a:cxnSpLocks noChangeShapeType="1"/>
            <a:stCxn id="18481" idx="3"/>
            <a:endCxn id="18483" idx="1"/>
          </p:cNvCxnSpPr>
          <p:nvPr/>
        </p:nvCxnSpPr>
        <p:spPr bwMode="auto">
          <a:xfrm>
            <a:off x="5461000" y="2279650"/>
            <a:ext cx="252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2" name="Rectangle 22">
            <a:extLst>
              <a:ext uri="{FF2B5EF4-FFF2-40B4-BE49-F238E27FC236}">
                <a16:creationId xmlns:a16="http://schemas.microsoft.com/office/drawing/2014/main" id="{76B267EE-EBD7-46C8-8514-27FEE69C6517}"/>
              </a:ext>
            </a:extLst>
          </p:cNvPr>
          <p:cNvSpPr>
            <a:spLocks noChangeArrowheads="1"/>
          </p:cNvSpPr>
          <p:nvPr/>
        </p:nvSpPr>
        <p:spPr bwMode="auto">
          <a:xfrm>
            <a:off x="7912100" y="1385888"/>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i="1">
                <a:solidFill>
                  <a:srgbClr val="FF0000"/>
                </a:solidFill>
                <a:latin typeface="Times New Roman" panose="02020603050405020304" pitchFamily="18" charset="0"/>
              </a:rPr>
              <a:t>Partial Score</a:t>
            </a:r>
            <a:endParaRPr lang="zh-TW" altLang="en-US" sz="1800" i="1">
              <a:latin typeface="Times New Roman" panose="02020603050405020304" pitchFamily="18" charset="0"/>
            </a:endParaRPr>
          </a:p>
        </p:txBody>
      </p:sp>
      <p:graphicFrame>
        <p:nvGraphicFramePr>
          <p:cNvPr id="185367" name="Group 23">
            <a:extLst>
              <a:ext uri="{FF2B5EF4-FFF2-40B4-BE49-F238E27FC236}">
                <a16:creationId xmlns:a16="http://schemas.microsoft.com/office/drawing/2014/main" id="{FB3BBEAF-6E42-4A09-8972-D5F7F8A5CA4A}"/>
              </a:ext>
            </a:extLst>
          </p:cNvPr>
          <p:cNvGraphicFramePr>
            <a:graphicFrameLocks noGrp="1"/>
          </p:cNvGraphicFramePr>
          <p:nvPr>
            <p:ph sz="half" idx="2"/>
          </p:nvPr>
        </p:nvGraphicFramePr>
        <p:xfrm>
          <a:off x="7927975" y="2085975"/>
          <a:ext cx="869950" cy="2260600"/>
        </p:xfrm>
        <a:graphic>
          <a:graphicData uri="http://schemas.openxmlformats.org/drawingml/2006/table">
            <a:tbl>
              <a:tblPr/>
              <a:tblGrid>
                <a:gridCol w="869950">
                  <a:extLst>
                    <a:ext uri="{9D8B030D-6E8A-4147-A177-3AD203B41FA5}">
                      <a16:colId xmlns:a16="http://schemas.microsoft.com/office/drawing/2014/main" val="20000"/>
                    </a:ext>
                  </a:extLst>
                </a:gridCol>
              </a:tblGrid>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D</a:t>
                      </a:r>
                      <a:r>
                        <a:rPr kumimoji="1" lang="en-US" altLang="zh-TW" sz="1200" b="0" i="0" u="none" strike="noStrike" cap="none" normalizeH="0" baseline="-25000">
                          <a:ln>
                            <a:noFill/>
                          </a:ln>
                          <a:solidFill>
                            <a:schemeClr val="tx1"/>
                          </a:solidFill>
                          <a:effectLst/>
                          <a:latin typeface="Tahoma" pitchFamily="34" charset="0"/>
                          <a:ea typeface="新細明體" pitchFamily="18" charset="-12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D</a:t>
                      </a:r>
                      <a:r>
                        <a:rPr kumimoji="1" lang="en-US" altLang="zh-TW" sz="1200" b="0" i="0" u="none" strike="noStrike" cap="none" normalizeH="0" baseline="-25000">
                          <a:ln>
                            <a:noFill/>
                          </a:ln>
                          <a:solidFill>
                            <a:schemeClr val="tx1"/>
                          </a:solidFill>
                          <a:effectLst/>
                          <a:latin typeface="Tahoma" pitchFamily="34" charset="0"/>
                          <a:ea typeface="新細明體" pitchFamily="18" charset="-120"/>
                        </a:rPr>
                        <a:t>5</a:t>
                      </a: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D</a:t>
                      </a:r>
                      <a:r>
                        <a:rPr kumimoji="1" lang="en-US" altLang="zh-TW" sz="1200" b="0" i="0" u="none" strike="noStrike" cap="none" normalizeH="0" baseline="-25000">
                          <a:ln>
                            <a:noFill/>
                          </a:ln>
                          <a:solidFill>
                            <a:schemeClr val="tx1"/>
                          </a:solidFill>
                          <a:effectLst/>
                          <a:latin typeface="Tahoma" pitchFamily="34" charset="0"/>
                          <a:ea typeface="新細明體" pitchFamily="18" charset="-120"/>
                        </a:rPr>
                        <a:t>6</a:t>
                      </a: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D</a:t>
                      </a:r>
                      <a:r>
                        <a:rPr kumimoji="1" lang="en-US" altLang="zh-TW" sz="1200" b="0" i="0" u="none" strike="noStrike" cap="none" normalizeH="0" baseline="-25000">
                          <a:ln>
                            <a:noFill/>
                          </a:ln>
                          <a:solidFill>
                            <a:schemeClr val="tx1"/>
                          </a:solidFill>
                          <a:effectLst/>
                          <a:latin typeface="Tahoma" pitchFamily="34" charset="0"/>
                          <a:ea typeface="新細明體" pitchFamily="18" charset="-120"/>
                        </a:rPr>
                        <a:t>8</a:t>
                      </a:r>
                      <a:endParaRPr kumimoji="1" lang="zh-TW" altLang="en-US" sz="12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8463" name="Oval 43">
            <a:extLst>
              <a:ext uri="{FF2B5EF4-FFF2-40B4-BE49-F238E27FC236}">
                <a16:creationId xmlns:a16="http://schemas.microsoft.com/office/drawing/2014/main" id="{06CF52DA-6A92-49A1-ACAE-0EF0E3A9D295}"/>
              </a:ext>
            </a:extLst>
          </p:cNvPr>
          <p:cNvSpPr>
            <a:spLocks noChangeArrowheads="1"/>
          </p:cNvSpPr>
          <p:nvPr/>
        </p:nvSpPr>
        <p:spPr bwMode="auto">
          <a:xfrm>
            <a:off x="7747000" y="4141788"/>
            <a:ext cx="188913" cy="18891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a:t>
            </a:r>
          </a:p>
        </p:txBody>
      </p:sp>
      <p:sp>
        <p:nvSpPr>
          <p:cNvPr id="18464" name="Oval 44">
            <a:extLst>
              <a:ext uri="{FF2B5EF4-FFF2-40B4-BE49-F238E27FC236}">
                <a16:creationId xmlns:a16="http://schemas.microsoft.com/office/drawing/2014/main" id="{843616AF-4CA7-43CB-AE7E-9868C604EF88}"/>
              </a:ext>
            </a:extLst>
          </p:cNvPr>
          <p:cNvSpPr>
            <a:spLocks noChangeArrowheads="1"/>
          </p:cNvSpPr>
          <p:nvPr/>
        </p:nvSpPr>
        <p:spPr bwMode="auto">
          <a:xfrm>
            <a:off x="7720013" y="3289300"/>
            <a:ext cx="188912" cy="18891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a:t>
            </a:r>
          </a:p>
        </p:txBody>
      </p:sp>
      <p:sp>
        <p:nvSpPr>
          <p:cNvPr id="18465" name="Oval 45">
            <a:extLst>
              <a:ext uri="{FF2B5EF4-FFF2-40B4-BE49-F238E27FC236}">
                <a16:creationId xmlns:a16="http://schemas.microsoft.com/office/drawing/2014/main" id="{54A25838-7654-4DE4-8AA9-24346939956D}"/>
              </a:ext>
            </a:extLst>
          </p:cNvPr>
          <p:cNvSpPr>
            <a:spLocks noChangeArrowheads="1"/>
          </p:cNvSpPr>
          <p:nvPr/>
        </p:nvSpPr>
        <p:spPr bwMode="auto">
          <a:xfrm>
            <a:off x="7710488" y="2133600"/>
            <a:ext cx="188912" cy="18891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a:t>
            </a:r>
          </a:p>
        </p:txBody>
      </p:sp>
      <p:sp>
        <p:nvSpPr>
          <p:cNvPr id="18466" name="Oval 46">
            <a:extLst>
              <a:ext uri="{FF2B5EF4-FFF2-40B4-BE49-F238E27FC236}">
                <a16:creationId xmlns:a16="http://schemas.microsoft.com/office/drawing/2014/main" id="{54825F06-F4CE-47C8-B221-B504290351EE}"/>
              </a:ext>
            </a:extLst>
          </p:cNvPr>
          <p:cNvSpPr>
            <a:spLocks noChangeArrowheads="1"/>
          </p:cNvSpPr>
          <p:nvPr/>
        </p:nvSpPr>
        <p:spPr bwMode="auto">
          <a:xfrm>
            <a:off x="7712075" y="3576638"/>
            <a:ext cx="188913" cy="18891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a:t>
            </a:r>
          </a:p>
        </p:txBody>
      </p:sp>
      <p:cxnSp>
        <p:nvCxnSpPr>
          <p:cNvPr id="185391" name="AutoShape 47">
            <a:extLst>
              <a:ext uri="{FF2B5EF4-FFF2-40B4-BE49-F238E27FC236}">
                <a16:creationId xmlns:a16="http://schemas.microsoft.com/office/drawing/2014/main" id="{E39BE898-0964-4F7E-86BA-1628FE1C2FA0}"/>
              </a:ext>
            </a:extLst>
          </p:cNvPr>
          <p:cNvCxnSpPr>
            <a:cxnSpLocks noChangeShapeType="1"/>
            <a:stCxn id="18478" idx="2"/>
            <a:endCxn id="18464" idx="2"/>
          </p:cNvCxnSpPr>
          <p:nvPr/>
        </p:nvCxnSpPr>
        <p:spPr bwMode="auto">
          <a:xfrm rot="16200000" flipH="1">
            <a:off x="5999957" y="1664494"/>
            <a:ext cx="1760537" cy="1679575"/>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392" name="AutoShape 48">
            <a:extLst>
              <a:ext uri="{FF2B5EF4-FFF2-40B4-BE49-F238E27FC236}">
                <a16:creationId xmlns:a16="http://schemas.microsoft.com/office/drawing/2014/main" id="{9A23F687-37C6-40A4-90EF-A748681F39DB}"/>
              </a:ext>
            </a:extLst>
          </p:cNvPr>
          <p:cNvCxnSpPr>
            <a:cxnSpLocks noChangeShapeType="1"/>
            <a:stCxn id="18479" idx="2"/>
            <a:endCxn id="18466" idx="2"/>
          </p:cNvCxnSpPr>
          <p:nvPr/>
        </p:nvCxnSpPr>
        <p:spPr bwMode="auto">
          <a:xfrm rot="16200000" flipH="1">
            <a:off x="6195219" y="2155032"/>
            <a:ext cx="2047875" cy="985837"/>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393" name="AutoShape 49">
            <a:extLst>
              <a:ext uri="{FF2B5EF4-FFF2-40B4-BE49-F238E27FC236}">
                <a16:creationId xmlns:a16="http://schemas.microsoft.com/office/drawing/2014/main" id="{495D194B-75D6-4B8C-A034-23A9876EA343}"/>
              </a:ext>
            </a:extLst>
          </p:cNvPr>
          <p:cNvCxnSpPr>
            <a:cxnSpLocks noChangeShapeType="1"/>
            <a:stCxn id="18480" idx="2"/>
            <a:endCxn id="18463" idx="2"/>
          </p:cNvCxnSpPr>
          <p:nvPr/>
        </p:nvCxnSpPr>
        <p:spPr bwMode="auto">
          <a:xfrm rot="16200000" flipH="1">
            <a:off x="6272212" y="2762251"/>
            <a:ext cx="2614613" cy="334962"/>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394" name="AutoShape 50">
            <a:extLst>
              <a:ext uri="{FF2B5EF4-FFF2-40B4-BE49-F238E27FC236}">
                <a16:creationId xmlns:a16="http://schemas.microsoft.com/office/drawing/2014/main" id="{54930F47-CE33-4E98-A425-102D409FE3CD}"/>
              </a:ext>
            </a:extLst>
          </p:cNvPr>
          <p:cNvCxnSpPr>
            <a:cxnSpLocks noChangeShapeType="1"/>
            <a:stCxn id="18486" idx="2"/>
            <a:endCxn id="18465" idx="2"/>
          </p:cNvCxnSpPr>
          <p:nvPr/>
        </p:nvCxnSpPr>
        <p:spPr bwMode="auto">
          <a:xfrm rot="16200000" flipH="1">
            <a:off x="6730207" y="1248569"/>
            <a:ext cx="290512" cy="1670050"/>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395" name="AutoShape 51">
            <a:extLst>
              <a:ext uri="{FF2B5EF4-FFF2-40B4-BE49-F238E27FC236}">
                <a16:creationId xmlns:a16="http://schemas.microsoft.com/office/drawing/2014/main" id="{705F7C32-BAD8-4E35-9733-75C6D12673B2}"/>
              </a:ext>
            </a:extLst>
          </p:cNvPr>
          <p:cNvCxnSpPr>
            <a:cxnSpLocks noChangeShapeType="1"/>
            <a:stCxn id="18483" idx="2"/>
            <a:endCxn id="18465" idx="4"/>
          </p:cNvCxnSpPr>
          <p:nvPr/>
        </p:nvCxnSpPr>
        <p:spPr bwMode="auto">
          <a:xfrm rot="5400000" flipH="1" flipV="1">
            <a:off x="6881813" y="1481138"/>
            <a:ext cx="82550" cy="1765300"/>
          </a:xfrm>
          <a:prstGeom prst="curvedConnector3">
            <a:avLst>
              <a:gd name="adj1" fmla="val -275000"/>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396" name="AutoShape 52">
            <a:extLst>
              <a:ext uri="{FF2B5EF4-FFF2-40B4-BE49-F238E27FC236}">
                <a16:creationId xmlns:a16="http://schemas.microsoft.com/office/drawing/2014/main" id="{1D636598-5E65-451A-96A7-DBE30E4E5BC3}"/>
              </a:ext>
            </a:extLst>
          </p:cNvPr>
          <p:cNvCxnSpPr>
            <a:cxnSpLocks noChangeShapeType="1"/>
            <a:stCxn id="18484" idx="2"/>
            <a:endCxn id="18464" idx="2"/>
          </p:cNvCxnSpPr>
          <p:nvPr/>
        </p:nvCxnSpPr>
        <p:spPr bwMode="auto">
          <a:xfrm rot="16200000" flipH="1">
            <a:off x="6727826" y="2392362"/>
            <a:ext cx="977900" cy="1006475"/>
          </a:xfrm>
          <a:prstGeom prst="curvedConnector2">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73" name="Rectangle 53">
            <a:extLst>
              <a:ext uri="{FF2B5EF4-FFF2-40B4-BE49-F238E27FC236}">
                <a16:creationId xmlns:a16="http://schemas.microsoft.com/office/drawing/2014/main" id="{8DAE98B3-0D49-4EB4-9FC0-D6FDF5D73D76}"/>
              </a:ext>
            </a:extLst>
          </p:cNvPr>
          <p:cNvSpPr>
            <a:spLocks noChangeArrowheads="1"/>
          </p:cNvSpPr>
          <p:nvPr/>
        </p:nvSpPr>
        <p:spPr bwMode="auto">
          <a:xfrm>
            <a:off x="365125" y="5346700"/>
            <a:ext cx="84153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0000"/>
              </a:lnSpc>
            </a:pPr>
            <a:r>
              <a:rPr lang="en-US" altLang="zh-TW" sz="1800"/>
              <a:t>Note: partial score depends on similarity formula used; for tf/tfmax * idf, tf is stored in the postings entry, tfmax must be stored somewhere, and idf is computed based on N and DF, the latter is obtained from the inverted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85391"/>
                                        </p:tgtEl>
                                        <p:attrNameLst>
                                          <p:attrName>style.visibility</p:attrName>
                                        </p:attrNameLst>
                                      </p:cBhvr>
                                      <p:to>
                                        <p:strVal val="visible"/>
                                      </p:to>
                                    </p:set>
                                    <p:animEffect transition="in" filter="strips(downRight)">
                                      <p:cBhvr>
                                        <p:cTn id="7" dur="500"/>
                                        <p:tgtEl>
                                          <p:spTgt spid="185391"/>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85392"/>
                                        </p:tgtEl>
                                        <p:attrNameLst>
                                          <p:attrName>style.visibility</p:attrName>
                                        </p:attrNameLst>
                                      </p:cBhvr>
                                      <p:to>
                                        <p:strVal val="visible"/>
                                      </p:to>
                                    </p:set>
                                    <p:animEffect transition="in" filter="strips(downRight)">
                                      <p:cBhvr>
                                        <p:cTn id="11" dur="500"/>
                                        <p:tgtEl>
                                          <p:spTgt spid="185392"/>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185393"/>
                                        </p:tgtEl>
                                        <p:attrNameLst>
                                          <p:attrName>style.visibility</p:attrName>
                                        </p:attrNameLst>
                                      </p:cBhvr>
                                      <p:to>
                                        <p:strVal val="visible"/>
                                      </p:to>
                                    </p:set>
                                    <p:animEffect transition="in" filter="strips(downRight)">
                                      <p:cBhvr>
                                        <p:cTn id="15" dur="500"/>
                                        <p:tgtEl>
                                          <p:spTgt spid="18539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85393"/>
                                        </p:tgtEl>
                                        <p:attrNameLst>
                                          <p:attrName>style.visibility</p:attrName>
                                        </p:attrNameLst>
                                      </p:cBhvr>
                                      <p:to>
                                        <p:strVal val="visible"/>
                                      </p:to>
                                    </p:set>
                                  </p:childTnLst>
                                  <p:subTnLst>
                                    <p:animClr clrSpc="rgb" dir="cw">
                                      <p:cBhvr override="childStyle">
                                        <p:cTn dur="1" fill="hold" display="0" masterRel="nextClick" afterEffect="1"/>
                                        <p:tgtEl>
                                          <p:spTgt spid="185393"/>
                                        </p:tgtEl>
                                        <p:attrNameLst>
                                          <p:attrName>ppt_c</p:attrName>
                                        </p:attrNameLst>
                                      </p:cBhvr>
                                      <p:to>
                                        <a:srgbClr val="DDDDDD"/>
                                      </p:to>
                                    </p:animClr>
                                  </p:subTnLst>
                                </p:cTn>
                              </p:par>
                              <p:par>
                                <p:cTn id="20" presetID="1" presetClass="entr" presetSubtype="0" fill="hold" nodeType="withEffect">
                                  <p:stCondLst>
                                    <p:cond delay="0"/>
                                  </p:stCondLst>
                                  <p:childTnLst>
                                    <p:set>
                                      <p:cBhvr>
                                        <p:cTn id="21" dur="1" fill="hold">
                                          <p:stCondLst>
                                            <p:cond delay="0"/>
                                          </p:stCondLst>
                                        </p:cTn>
                                        <p:tgtEl>
                                          <p:spTgt spid="185392"/>
                                        </p:tgtEl>
                                        <p:attrNameLst>
                                          <p:attrName>style.visibility</p:attrName>
                                        </p:attrNameLst>
                                      </p:cBhvr>
                                      <p:to>
                                        <p:strVal val="visible"/>
                                      </p:to>
                                    </p:set>
                                  </p:childTnLst>
                                  <p:subTnLst>
                                    <p:animClr clrSpc="rgb" dir="cw">
                                      <p:cBhvr override="childStyle">
                                        <p:cTn dur="1" fill="hold" display="0" masterRel="nextClick" afterEffect="1"/>
                                        <p:tgtEl>
                                          <p:spTgt spid="185392"/>
                                        </p:tgtEl>
                                        <p:attrNameLst>
                                          <p:attrName>ppt_c</p:attrName>
                                        </p:attrNameLst>
                                      </p:cBhvr>
                                      <p:to>
                                        <a:srgbClr val="DDDDDD"/>
                                      </p:to>
                                    </p:animClr>
                                  </p:subTnLst>
                                </p:cTn>
                              </p:par>
                              <p:par>
                                <p:cTn id="22" presetID="1" presetClass="entr" presetSubtype="0" fill="hold" nodeType="withEffect">
                                  <p:stCondLst>
                                    <p:cond delay="0"/>
                                  </p:stCondLst>
                                  <p:childTnLst>
                                    <p:set>
                                      <p:cBhvr>
                                        <p:cTn id="23" dur="1" fill="hold">
                                          <p:stCondLst>
                                            <p:cond delay="0"/>
                                          </p:stCondLst>
                                        </p:cTn>
                                        <p:tgtEl>
                                          <p:spTgt spid="185391"/>
                                        </p:tgtEl>
                                        <p:attrNameLst>
                                          <p:attrName>style.visibility</p:attrName>
                                        </p:attrNameLst>
                                      </p:cBhvr>
                                      <p:to>
                                        <p:strVal val="visible"/>
                                      </p:to>
                                    </p:set>
                                  </p:childTnLst>
                                  <p:subTnLst>
                                    <p:animClr clrSpc="rgb" dir="cw">
                                      <p:cBhvr override="childStyle">
                                        <p:cTn dur="1" fill="hold" display="0" masterRel="nextClick" afterEffect="1"/>
                                        <p:tgtEl>
                                          <p:spTgt spid="185391"/>
                                        </p:tgtEl>
                                        <p:attrNameLst>
                                          <p:attrName>ppt_c</p:attrName>
                                        </p:attrNameLst>
                                      </p:cBhvr>
                                      <p:to>
                                        <a:srgbClr val="DDDDDD"/>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85394"/>
                                        </p:tgtEl>
                                        <p:attrNameLst>
                                          <p:attrName>style.visibility</p:attrName>
                                        </p:attrNameLst>
                                      </p:cBhvr>
                                      <p:to>
                                        <p:strVal val="visible"/>
                                      </p:to>
                                    </p:set>
                                    <p:animEffect transition="in" filter="strips(downRight)">
                                      <p:cBhvr>
                                        <p:cTn id="28" dur="500"/>
                                        <p:tgtEl>
                                          <p:spTgt spid="1853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5394"/>
                                        </p:tgtEl>
                                        <p:attrNameLst>
                                          <p:attrName>style.visibility</p:attrName>
                                        </p:attrNameLst>
                                      </p:cBhvr>
                                      <p:to>
                                        <p:strVal val="visible"/>
                                      </p:to>
                                    </p:set>
                                  </p:childTnLst>
                                  <p:subTnLst>
                                    <p:animClr clrSpc="rgb" dir="cw">
                                      <p:cBhvr override="childStyle">
                                        <p:cTn dur="1" fill="hold" display="0" masterRel="nextClick" afterEffect="1"/>
                                        <p:tgtEl>
                                          <p:spTgt spid="185394"/>
                                        </p:tgtEl>
                                        <p:attrNameLst>
                                          <p:attrName>ppt_c</p:attrName>
                                        </p:attrNameLst>
                                      </p:cBhvr>
                                      <p:to>
                                        <a:srgbClr val="DDDDDD"/>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85395"/>
                                        </p:tgtEl>
                                        <p:attrNameLst>
                                          <p:attrName>style.visibility</p:attrName>
                                        </p:attrNameLst>
                                      </p:cBhvr>
                                      <p:to>
                                        <p:strVal val="visible"/>
                                      </p:to>
                                    </p:set>
                                    <p:animEffect transition="in" filter="strips(downRight)">
                                      <p:cBhvr>
                                        <p:cTn id="37" dur="500"/>
                                        <p:tgtEl>
                                          <p:spTgt spid="185395"/>
                                        </p:tgtEl>
                                      </p:cBhvr>
                                    </p:animEffect>
                                  </p:childTnLst>
                                </p:cTn>
                              </p:par>
                              <p:par>
                                <p:cTn id="38" presetID="18" presetClass="entr" presetSubtype="6" fill="hold" nodeType="withEffect">
                                  <p:stCondLst>
                                    <p:cond delay="0"/>
                                  </p:stCondLst>
                                  <p:childTnLst>
                                    <p:set>
                                      <p:cBhvr>
                                        <p:cTn id="39" dur="1" fill="hold">
                                          <p:stCondLst>
                                            <p:cond delay="0"/>
                                          </p:stCondLst>
                                        </p:cTn>
                                        <p:tgtEl>
                                          <p:spTgt spid="185396"/>
                                        </p:tgtEl>
                                        <p:attrNameLst>
                                          <p:attrName>style.visibility</p:attrName>
                                        </p:attrNameLst>
                                      </p:cBhvr>
                                      <p:to>
                                        <p:strVal val="visible"/>
                                      </p:to>
                                    </p:set>
                                    <p:animEffect transition="in" filter="strips(downRight)">
                                      <p:cBhvr>
                                        <p:cTn id="40" dur="500"/>
                                        <p:tgtEl>
                                          <p:spTgt spid="18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A2A43A52-306B-494E-9522-9C30DD2894A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DAEEF4A0-A733-4C9C-BDB6-D07D7D42D1A7}" type="slidenum">
              <a:rPr lang="en-US" altLang="zh-TW" sz="1400" smtClean="0">
                <a:solidFill>
                  <a:schemeClr val="accent2"/>
                </a:solidFill>
                <a:latin typeface="Times New Roman" panose="02020603050405020304" pitchFamily="18" charset="0"/>
              </a:rPr>
              <a:pPr>
                <a:spcBef>
                  <a:spcPct val="0"/>
                </a:spcBef>
                <a:buFontTx/>
                <a:buNone/>
              </a:pPr>
              <a:t>11</a:t>
            </a:fld>
            <a:endParaRPr lang="en-US" altLang="zh-TW" sz="1400" b="0">
              <a:latin typeface="Times New Roman" panose="02020603050405020304" pitchFamily="18" charset="0"/>
            </a:endParaRPr>
          </a:p>
        </p:txBody>
      </p:sp>
      <p:grpSp>
        <p:nvGrpSpPr>
          <p:cNvPr id="187394" name="Group 2">
            <a:extLst>
              <a:ext uri="{FF2B5EF4-FFF2-40B4-BE49-F238E27FC236}">
                <a16:creationId xmlns:a16="http://schemas.microsoft.com/office/drawing/2014/main" id="{ABB33D44-7E5C-4CF4-88AF-95D892502230}"/>
              </a:ext>
            </a:extLst>
          </p:cNvPr>
          <p:cNvGrpSpPr>
            <a:grpSpLocks/>
          </p:cNvGrpSpPr>
          <p:nvPr/>
        </p:nvGrpSpPr>
        <p:grpSpPr bwMode="auto">
          <a:xfrm>
            <a:off x="296863" y="2208213"/>
            <a:ext cx="2035175" cy="595312"/>
            <a:chOff x="830" y="1470"/>
            <a:chExt cx="1282" cy="375"/>
          </a:xfrm>
        </p:grpSpPr>
        <p:sp>
          <p:nvSpPr>
            <p:cNvPr id="20544" name="Rectangle 3">
              <a:extLst>
                <a:ext uri="{FF2B5EF4-FFF2-40B4-BE49-F238E27FC236}">
                  <a16:creationId xmlns:a16="http://schemas.microsoft.com/office/drawing/2014/main" id="{BCB7091D-2F78-4D66-9F4A-7D67A2C7A233}"/>
                </a:ext>
              </a:extLst>
            </p:cNvPr>
            <p:cNvSpPr>
              <a:spLocks noChangeArrowheads="1"/>
            </p:cNvSpPr>
            <p:nvPr/>
          </p:nvSpPr>
          <p:spPr bwMode="auto">
            <a:xfrm>
              <a:off x="1368" y="1470"/>
              <a:ext cx="744" cy="336"/>
            </a:xfrm>
            <a:prstGeom prst="rect">
              <a:avLst/>
            </a:prstGeom>
            <a:solidFill>
              <a:srgbClr val="FFCC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545" name="Text Box 4">
              <a:extLst>
                <a:ext uri="{FF2B5EF4-FFF2-40B4-BE49-F238E27FC236}">
                  <a16:creationId xmlns:a16="http://schemas.microsoft.com/office/drawing/2014/main" id="{9F972A5D-A848-4B2D-A95C-9FD6DB21159B}"/>
                </a:ext>
              </a:extLst>
            </p:cNvPr>
            <p:cNvSpPr txBox="1">
              <a:spLocks noChangeArrowheads="1"/>
            </p:cNvSpPr>
            <p:nvPr/>
          </p:nvSpPr>
          <p:spPr bwMode="auto">
            <a:xfrm>
              <a:off x="830" y="1614"/>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latin typeface="Times New Roman" panose="02020603050405020304" pitchFamily="18" charset="0"/>
                </a:rPr>
                <a:t>key</a:t>
              </a:r>
            </a:p>
          </p:txBody>
        </p:sp>
        <p:sp>
          <p:nvSpPr>
            <p:cNvPr id="20546" name="Line 5">
              <a:extLst>
                <a:ext uri="{FF2B5EF4-FFF2-40B4-BE49-F238E27FC236}">
                  <a16:creationId xmlns:a16="http://schemas.microsoft.com/office/drawing/2014/main" id="{F6D3FCC3-9099-417C-AB9D-40E343BD7E27}"/>
                </a:ext>
              </a:extLst>
            </p:cNvPr>
            <p:cNvSpPr>
              <a:spLocks noChangeShapeType="1"/>
            </p:cNvSpPr>
            <p:nvPr/>
          </p:nvSpPr>
          <p:spPr bwMode="auto">
            <a:xfrm flipV="1">
              <a:off x="1116" y="1650"/>
              <a:ext cx="294" cy="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7398" name="Group 6">
            <a:extLst>
              <a:ext uri="{FF2B5EF4-FFF2-40B4-BE49-F238E27FC236}">
                <a16:creationId xmlns:a16="http://schemas.microsoft.com/office/drawing/2014/main" id="{521C23A5-3D91-4BF1-B220-8043A0B45B77}"/>
              </a:ext>
            </a:extLst>
          </p:cNvPr>
          <p:cNvGrpSpPr>
            <a:grpSpLocks/>
          </p:cNvGrpSpPr>
          <p:nvPr/>
        </p:nvGrpSpPr>
        <p:grpSpPr bwMode="auto">
          <a:xfrm>
            <a:off x="2255838" y="2208213"/>
            <a:ext cx="3927475" cy="538162"/>
            <a:chOff x="2064" y="1470"/>
            <a:chExt cx="2474" cy="339"/>
          </a:xfrm>
        </p:grpSpPr>
        <p:sp>
          <p:nvSpPr>
            <p:cNvPr id="20541" name="Rectangle 7">
              <a:extLst>
                <a:ext uri="{FF2B5EF4-FFF2-40B4-BE49-F238E27FC236}">
                  <a16:creationId xmlns:a16="http://schemas.microsoft.com/office/drawing/2014/main" id="{A68567D9-FABB-4D23-8892-C98E885AE1D7}"/>
                </a:ext>
              </a:extLst>
            </p:cNvPr>
            <p:cNvSpPr>
              <a:spLocks noChangeArrowheads="1"/>
            </p:cNvSpPr>
            <p:nvPr/>
          </p:nvSpPr>
          <p:spPr bwMode="auto">
            <a:xfrm>
              <a:off x="2064" y="1470"/>
              <a:ext cx="1626" cy="336"/>
            </a:xfrm>
            <a:prstGeom prst="rect">
              <a:avLst/>
            </a:prstGeom>
            <a:solidFill>
              <a:srgbClr val="00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542" name="Text Box 8">
              <a:extLst>
                <a:ext uri="{FF2B5EF4-FFF2-40B4-BE49-F238E27FC236}">
                  <a16:creationId xmlns:a16="http://schemas.microsoft.com/office/drawing/2014/main" id="{51A2ADBC-CAE1-4010-8530-A0E44F9482B4}"/>
                </a:ext>
              </a:extLst>
            </p:cNvPr>
            <p:cNvSpPr txBox="1">
              <a:spLocks noChangeArrowheads="1"/>
            </p:cNvSpPr>
            <p:nvPr/>
          </p:nvSpPr>
          <p:spPr bwMode="auto">
            <a:xfrm>
              <a:off x="3998" y="1578"/>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latin typeface="Times New Roman" panose="02020603050405020304" pitchFamily="18" charset="0"/>
                </a:rPr>
                <a:t>content</a:t>
              </a:r>
            </a:p>
          </p:txBody>
        </p:sp>
        <p:sp>
          <p:nvSpPr>
            <p:cNvPr id="20543" name="Line 9">
              <a:extLst>
                <a:ext uri="{FF2B5EF4-FFF2-40B4-BE49-F238E27FC236}">
                  <a16:creationId xmlns:a16="http://schemas.microsoft.com/office/drawing/2014/main" id="{6958490E-92A5-406C-AAF4-CF58A1778131}"/>
                </a:ext>
              </a:extLst>
            </p:cNvPr>
            <p:cNvSpPr>
              <a:spLocks noChangeShapeType="1"/>
            </p:cNvSpPr>
            <p:nvPr/>
          </p:nvSpPr>
          <p:spPr bwMode="auto">
            <a:xfrm flipH="1" flipV="1">
              <a:off x="3662" y="1646"/>
              <a:ext cx="351" cy="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85" name="Rectangle 10">
            <a:extLst>
              <a:ext uri="{FF2B5EF4-FFF2-40B4-BE49-F238E27FC236}">
                <a16:creationId xmlns:a16="http://schemas.microsoft.com/office/drawing/2014/main" id="{5B8335A2-40BF-47CD-8B33-E9C9E5ACCD2D}"/>
              </a:ext>
            </a:extLst>
          </p:cNvPr>
          <p:cNvSpPr>
            <a:spLocks noGrp="1" noChangeArrowheads="1"/>
          </p:cNvSpPr>
          <p:nvPr>
            <p:ph type="title"/>
          </p:nvPr>
        </p:nvSpPr>
        <p:spPr/>
        <p:txBody>
          <a:bodyPr/>
          <a:lstStyle/>
          <a:p>
            <a:pPr eaLnBrk="1" hangingPunct="1"/>
            <a:r>
              <a:rPr lang="en-US" altLang="zh-TW"/>
              <a:t>Internal Representation</a:t>
            </a:r>
            <a:endParaRPr lang="en-US" altLang="zh-TW">
              <a:latin typeface="Courier New" panose="02070309020205020404" pitchFamily="49" charset="0"/>
            </a:endParaRPr>
          </a:p>
        </p:txBody>
      </p:sp>
      <p:sp>
        <p:nvSpPr>
          <p:cNvPr id="20486" name="Rectangle 11">
            <a:extLst>
              <a:ext uri="{FF2B5EF4-FFF2-40B4-BE49-F238E27FC236}">
                <a16:creationId xmlns:a16="http://schemas.microsoft.com/office/drawing/2014/main" id="{69B13D07-084D-41E1-98F4-794720999475}"/>
              </a:ext>
            </a:extLst>
          </p:cNvPr>
          <p:cNvSpPr>
            <a:spLocks noGrp="1" noChangeArrowheads="1"/>
          </p:cNvSpPr>
          <p:nvPr>
            <p:ph type="body" sz="half" idx="1"/>
          </p:nvPr>
        </p:nvSpPr>
        <p:spPr>
          <a:xfrm>
            <a:off x="631825" y="1303338"/>
            <a:ext cx="7924800" cy="766762"/>
          </a:xfrm>
        </p:spPr>
        <p:txBody>
          <a:bodyPr/>
          <a:lstStyle/>
          <a:p>
            <a:pPr eaLnBrk="1" hangingPunct="1"/>
            <a:r>
              <a:rPr lang="en-US" altLang="zh-TW" sz="1800"/>
              <a:t>Words and documents are mapped into 16-bit or 32-bit integer IDs </a:t>
            </a:r>
          </a:p>
          <a:p>
            <a:pPr eaLnBrk="1" hangingPunct="1"/>
            <a:r>
              <a:rPr lang="en-US" altLang="zh-TW" sz="1800"/>
              <a:t>Whole index implemented as one file:</a:t>
            </a:r>
            <a:r>
              <a:rPr lang="en-US" altLang="zh-TW">
                <a:latin typeface="Courier New" panose="02070309020205020404" pitchFamily="49" charset="0"/>
              </a:rPr>
              <a:t> </a:t>
            </a:r>
          </a:p>
        </p:txBody>
      </p:sp>
      <p:grpSp>
        <p:nvGrpSpPr>
          <p:cNvPr id="187404" name="Group 12">
            <a:extLst>
              <a:ext uri="{FF2B5EF4-FFF2-40B4-BE49-F238E27FC236}">
                <a16:creationId xmlns:a16="http://schemas.microsoft.com/office/drawing/2014/main" id="{E90EE0B4-4A77-4886-9365-2FD012F873F9}"/>
              </a:ext>
            </a:extLst>
          </p:cNvPr>
          <p:cNvGrpSpPr>
            <a:grpSpLocks/>
          </p:cNvGrpSpPr>
          <p:nvPr/>
        </p:nvGrpSpPr>
        <p:grpSpPr bwMode="auto">
          <a:xfrm>
            <a:off x="1222375" y="2208213"/>
            <a:ext cx="4438650" cy="2513012"/>
            <a:chOff x="1413" y="1470"/>
            <a:chExt cx="2796" cy="1583"/>
          </a:xfrm>
        </p:grpSpPr>
        <p:grpSp>
          <p:nvGrpSpPr>
            <p:cNvPr id="20512" name="Group 13">
              <a:extLst>
                <a:ext uri="{FF2B5EF4-FFF2-40B4-BE49-F238E27FC236}">
                  <a16:creationId xmlns:a16="http://schemas.microsoft.com/office/drawing/2014/main" id="{B4E95D6F-F352-44C5-9B7F-2F7A57350A2E}"/>
                </a:ext>
              </a:extLst>
            </p:cNvPr>
            <p:cNvGrpSpPr>
              <a:grpSpLocks/>
            </p:cNvGrpSpPr>
            <p:nvPr/>
          </p:nvGrpSpPr>
          <p:grpSpPr bwMode="auto">
            <a:xfrm>
              <a:off x="2070" y="1470"/>
              <a:ext cx="1584" cy="342"/>
              <a:chOff x="2769" y="1902"/>
              <a:chExt cx="1596" cy="228"/>
            </a:xfrm>
          </p:grpSpPr>
          <p:sp>
            <p:nvSpPr>
              <p:cNvPr id="20537" name="Rectangle 14">
                <a:extLst>
                  <a:ext uri="{FF2B5EF4-FFF2-40B4-BE49-F238E27FC236}">
                    <a16:creationId xmlns:a16="http://schemas.microsoft.com/office/drawing/2014/main" id="{1A11E0C1-5220-4AF8-A745-8323F7294556}"/>
                  </a:ext>
                </a:extLst>
              </p:cNvPr>
              <p:cNvSpPr>
                <a:spLocks noChangeArrowheads="1"/>
              </p:cNvSpPr>
              <p:nvPr/>
            </p:nvSpPr>
            <p:spPr bwMode="auto">
              <a:xfrm>
                <a:off x="2769" y="1917"/>
                <a:ext cx="1596"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538" name="Text Box 15">
                <a:extLst>
                  <a:ext uri="{FF2B5EF4-FFF2-40B4-BE49-F238E27FC236}">
                    <a16:creationId xmlns:a16="http://schemas.microsoft.com/office/drawing/2014/main" id="{6CC1CDCB-07B8-4387-8097-5BA619988B2C}"/>
                  </a:ext>
                </a:extLst>
              </p:cNvPr>
              <p:cNvSpPr txBox="1">
                <a:spLocks noChangeArrowheads="1"/>
              </p:cNvSpPr>
              <p:nvPr/>
            </p:nvSpPr>
            <p:spPr bwMode="auto">
              <a:xfrm>
                <a:off x="2825" y="1902"/>
                <a:ext cx="3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7, 4</a:t>
                </a:r>
              </a:p>
            </p:txBody>
          </p:sp>
          <p:sp>
            <p:nvSpPr>
              <p:cNvPr id="20539" name="Line 16">
                <a:extLst>
                  <a:ext uri="{FF2B5EF4-FFF2-40B4-BE49-F238E27FC236}">
                    <a16:creationId xmlns:a16="http://schemas.microsoft.com/office/drawing/2014/main" id="{E859B4EF-453A-4015-B5C6-E4818769CEAA}"/>
                  </a:ext>
                </a:extLst>
              </p:cNvPr>
              <p:cNvSpPr>
                <a:spLocks noChangeShapeType="1"/>
              </p:cNvSpPr>
              <p:nvPr/>
            </p:nvSpPr>
            <p:spPr bwMode="auto">
              <a:xfrm>
                <a:off x="3837" y="1924"/>
                <a:ext cx="0"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0" name="Line 17">
                <a:extLst>
                  <a:ext uri="{FF2B5EF4-FFF2-40B4-BE49-F238E27FC236}">
                    <a16:creationId xmlns:a16="http://schemas.microsoft.com/office/drawing/2014/main" id="{370F5EDE-A5C7-429B-BD2F-2B403B1A1D3E}"/>
                  </a:ext>
                </a:extLst>
              </p:cNvPr>
              <p:cNvSpPr>
                <a:spLocks noChangeShapeType="1"/>
              </p:cNvSpPr>
              <p:nvPr/>
            </p:nvSpPr>
            <p:spPr bwMode="auto">
              <a:xfrm>
                <a:off x="3338" y="1926"/>
                <a:ext cx="0"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3" name="Group 18">
              <a:extLst>
                <a:ext uri="{FF2B5EF4-FFF2-40B4-BE49-F238E27FC236}">
                  <a16:creationId xmlns:a16="http://schemas.microsoft.com/office/drawing/2014/main" id="{60CE35D2-0174-42EC-9B6A-9C89FBAE5568}"/>
                </a:ext>
              </a:extLst>
            </p:cNvPr>
            <p:cNvGrpSpPr>
              <a:grpSpLocks/>
            </p:cNvGrpSpPr>
            <p:nvPr/>
          </p:nvGrpSpPr>
          <p:grpSpPr bwMode="auto">
            <a:xfrm>
              <a:off x="1413" y="1491"/>
              <a:ext cx="666" cy="1560"/>
              <a:chOff x="1767" y="1905"/>
              <a:chExt cx="678" cy="1560"/>
            </a:xfrm>
          </p:grpSpPr>
          <p:sp>
            <p:nvSpPr>
              <p:cNvPr id="20527" name="Rectangle 19">
                <a:extLst>
                  <a:ext uri="{FF2B5EF4-FFF2-40B4-BE49-F238E27FC236}">
                    <a16:creationId xmlns:a16="http://schemas.microsoft.com/office/drawing/2014/main" id="{8CC86C82-A8ED-420F-8B90-8B4D0B8E067B}"/>
                  </a:ext>
                </a:extLst>
              </p:cNvPr>
              <p:cNvSpPr>
                <a:spLocks noChangeArrowheads="1"/>
              </p:cNvSpPr>
              <p:nvPr/>
            </p:nvSpPr>
            <p:spPr bwMode="auto">
              <a:xfrm>
                <a:off x="1767" y="1905"/>
                <a:ext cx="667" cy="15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zh-TW" altLang="en-US">
                  <a:latin typeface="Times New Roman" panose="02020603050405020304" pitchFamily="18" charset="0"/>
                </a:endParaRPr>
              </a:p>
            </p:txBody>
          </p:sp>
          <p:sp>
            <p:nvSpPr>
              <p:cNvPr id="20528" name="Line 20">
                <a:extLst>
                  <a:ext uri="{FF2B5EF4-FFF2-40B4-BE49-F238E27FC236}">
                    <a16:creationId xmlns:a16="http://schemas.microsoft.com/office/drawing/2014/main" id="{139A33F3-D061-4D07-B8B3-C3FB9D308C96}"/>
                  </a:ext>
                </a:extLst>
              </p:cNvPr>
              <p:cNvSpPr>
                <a:spLocks noChangeShapeType="1"/>
              </p:cNvSpPr>
              <p:nvPr/>
            </p:nvSpPr>
            <p:spPr bwMode="auto">
              <a:xfrm>
                <a:off x="1771" y="2188"/>
                <a:ext cx="66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9" name="Line 21">
                <a:extLst>
                  <a:ext uri="{FF2B5EF4-FFF2-40B4-BE49-F238E27FC236}">
                    <a16:creationId xmlns:a16="http://schemas.microsoft.com/office/drawing/2014/main" id="{CD7B4E44-8461-4665-9B6B-6977CB9F6986}"/>
                  </a:ext>
                </a:extLst>
              </p:cNvPr>
              <p:cNvSpPr>
                <a:spLocks noChangeShapeType="1"/>
              </p:cNvSpPr>
              <p:nvPr/>
            </p:nvSpPr>
            <p:spPr bwMode="auto">
              <a:xfrm>
                <a:off x="1779" y="3237"/>
                <a:ext cx="66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Line 22">
                <a:extLst>
                  <a:ext uri="{FF2B5EF4-FFF2-40B4-BE49-F238E27FC236}">
                    <a16:creationId xmlns:a16="http://schemas.microsoft.com/office/drawing/2014/main" id="{D9E3D69D-ADD6-4F3A-AF50-7F45A3AB7984}"/>
                  </a:ext>
                </a:extLst>
              </p:cNvPr>
              <p:cNvSpPr>
                <a:spLocks noChangeShapeType="1"/>
              </p:cNvSpPr>
              <p:nvPr/>
            </p:nvSpPr>
            <p:spPr bwMode="auto">
              <a:xfrm>
                <a:off x="1767" y="2445"/>
                <a:ext cx="6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1" name="Line 23">
                <a:extLst>
                  <a:ext uri="{FF2B5EF4-FFF2-40B4-BE49-F238E27FC236}">
                    <a16:creationId xmlns:a16="http://schemas.microsoft.com/office/drawing/2014/main" id="{BA79C0DA-6F39-4F73-89AF-B655C9B79921}"/>
                  </a:ext>
                </a:extLst>
              </p:cNvPr>
              <p:cNvSpPr>
                <a:spLocks noChangeShapeType="1"/>
              </p:cNvSpPr>
              <p:nvPr/>
            </p:nvSpPr>
            <p:spPr bwMode="auto">
              <a:xfrm>
                <a:off x="1767" y="2961"/>
                <a:ext cx="6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2" name="Text Box 24">
                <a:extLst>
                  <a:ext uri="{FF2B5EF4-FFF2-40B4-BE49-F238E27FC236}">
                    <a16:creationId xmlns:a16="http://schemas.microsoft.com/office/drawing/2014/main" id="{9F2A14CE-5CC0-48C1-B0B8-C5CA11E6F9D3}"/>
                  </a:ext>
                </a:extLst>
              </p:cNvPr>
              <p:cNvSpPr txBox="1">
                <a:spLocks noChangeArrowheads="1"/>
              </p:cNvSpPr>
              <p:nvPr/>
            </p:nvSpPr>
            <p:spPr bwMode="auto">
              <a:xfrm>
                <a:off x="1814" y="3198"/>
                <a:ext cx="44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2489</a:t>
                </a:r>
              </a:p>
            </p:txBody>
          </p:sp>
          <p:sp>
            <p:nvSpPr>
              <p:cNvPr id="20533" name="Text Box 25">
                <a:extLst>
                  <a:ext uri="{FF2B5EF4-FFF2-40B4-BE49-F238E27FC236}">
                    <a16:creationId xmlns:a16="http://schemas.microsoft.com/office/drawing/2014/main" id="{949AC4BB-B0E9-4999-B6F9-62E2148982E6}"/>
                  </a:ext>
                </a:extLst>
              </p:cNvPr>
              <p:cNvSpPr txBox="1">
                <a:spLocks noChangeArrowheads="1"/>
              </p:cNvSpPr>
              <p:nvPr/>
            </p:nvSpPr>
            <p:spPr bwMode="auto">
              <a:xfrm>
                <a:off x="1802" y="1914"/>
                <a:ext cx="5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14532</a:t>
                </a:r>
              </a:p>
            </p:txBody>
          </p:sp>
          <p:sp>
            <p:nvSpPr>
              <p:cNvPr id="20534" name="Text Box 26">
                <a:extLst>
                  <a:ext uri="{FF2B5EF4-FFF2-40B4-BE49-F238E27FC236}">
                    <a16:creationId xmlns:a16="http://schemas.microsoft.com/office/drawing/2014/main" id="{6F73C743-3E1B-435B-97F4-FE32DD953265}"/>
                  </a:ext>
                </a:extLst>
              </p:cNvPr>
              <p:cNvSpPr txBox="1">
                <a:spLocks noChangeArrowheads="1"/>
              </p:cNvSpPr>
              <p:nvPr/>
            </p:nvSpPr>
            <p:spPr bwMode="auto">
              <a:xfrm>
                <a:off x="1948" y="2190"/>
                <a:ext cx="2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5</a:t>
                </a:r>
              </a:p>
            </p:txBody>
          </p:sp>
          <p:sp>
            <p:nvSpPr>
              <p:cNvPr id="20535" name="Text Box 27">
                <a:extLst>
                  <a:ext uri="{FF2B5EF4-FFF2-40B4-BE49-F238E27FC236}">
                    <a16:creationId xmlns:a16="http://schemas.microsoft.com/office/drawing/2014/main" id="{DD53C816-4A63-4508-A0A0-FEA8073BAB5B}"/>
                  </a:ext>
                </a:extLst>
              </p:cNvPr>
              <p:cNvSpPr txBox="1">
                <a:spLocks noChangeArrowheads="1"/>
              </p:cNvSpPr>
              <p:nvPr/>
            </p:nvSpPr>
            <p:spPr bwMode="auto">
              <a:xfrm>
                <a:off x="1855" y="2970"/>
                <a:ext cx="36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138</a:t>
                </a:r>
              </a:p>
            </p:txBody>
          </p:sp>
          <p:sp>
            <p:nvSpPr>
              <p:cNvPr id="20536" name="Text Box 28">
                <a:extLst>
                  <a:ext uri="{FF2B5EF4-FFF2-40B4-BE49-F238E27FC236}">
                    <a16:creationId xmlns:a16="http://schemas.microsoft.com/office/drawing/2014/main" id="{07760DC7-1050-4E5E-9BD1-B52641EE43A0}"/>
                  </a:ext>
                </a:extLst>
              </p:cNvPr>
              <p:cNvSpPr txBox="1">
                <a:spLocks noChangeArrowheads="1"/>
              </p:cNvSpPr>
              <p:nvPr/>
            </p:nvSpPr>
            <p:spPr bwMode="auto">
              <a:xfrm>
                <a:off x="1854" y="2588"/>
                <a:ext cx="4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a:latin typeface="Times New Roman" panose="02020603050405020304" pitchFamily="18" charset="0"/>
                    <a:sym typeface="Symbol" panose="05050102010706020507" pitchFamily="18" charset="2"/>
                  </a:rPr>
                  <a:t>  </a:t>
                </a:r>
              </a:p>
            </p:txBody>
          </p:sp>
        </p:grpSp>
        <p:grpSp>
          <p:nvGrpSpPr>
            <p:cNvPr id="20514" name="Group 29">
              <a:extLst>
                <a:ext uri="{FF2B5EF4-FFF2-40B4-BE49-F238E27FC236}">
                  <a16:creationId xmlns:a16="http://schemas.microsoft.com/office/drawing/2014/main" id="{6D6D457F-A006-4439-BCC8-8C92B6F59A75}"/>
                </a:ext>
              </a:extLst>
            </p:cNvPr>
            <p:cNvGrpSpPr>
              <a:grpSpLocks/>
            </p:cNvGrpSpPr>
            <p:nvPr/>
          </p:nvGrpSpPr>
          <p:grpSpPr bwMode="auto">
            <a:xfrm>
              <a:off x="2067" y="2787"/>
              <a:ext cx="630" cy="266"/>
              <a:chOff x="2781" y="3255"/>
              <a:chExt cx="588" cy="227"/>
            </a:xfrm>
          </p:grpSpPr>
          <p:sp>
            <p:nvSpPr>
              <p:cNvPr id="20525" name="Rectangle 30">
                <a:extLst>
                  <a:ext uri="{FF2B5EF4-FFF2-40B4-BE49-F238E27FC236}">
                    <a16:creationId xmlns:a16="http://schemas.microsoft.com/office/drawing/2014/main" id="{0FE157A1-D91F-4755-8225-DBD0929081E3}"/>
                  </a:ext>
                </a:extLst>
              </p:cNvPr>
              <p:cNvSpPr>
                <a:spLocks noChangeArrowheads="1"/>
              </p:cNvSpPr>
              <p:nvPr/>
            </p:nvSpPr>
            <p:spPr bwMode="auto">
              <a:xfrm>
                <a:off x="2781" y="3278"/>
                <a:ext cx="588" cy="2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526" name="Text Box 31">
                <a:extLst>
                  <a:ext uri="{FF2B5EF4-FFF2-40B4-BE49-F238E27FC236}">
                    <a16:creationId xmlns:a16="http://schemas.microsoft.com/office/drawing/2014/main" id="{DE6B5137-BBAD-4759-888C-29C39B5086BF}"/>
                  </a:ext>
                </a:extLst>
              </p:cNvPr>
              <p:cNvSpPr txBox="1">
                <a:spLocks noChangeArrowheads="1"/>
              </p:cNvSpPr>
              <p:nvPr/>
            </p:nvSpPr>
            <p:spPr bwMode="auto">
              <a:xfrm>
                <a:off x="2841" y="3255"/>
                <a:ext cx="33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5, 2</a:t>
                </a:r>
              </a:p>
            </p:txBody>
          </p:sp>
        </p:grpSp>
        <p:grpSp>
          <p:nvGrpSpPr>
            <p:cNvPr id="20515" name="Group 32">
              <a:extLst>
                <a:ext uri="{FF2B5EF4-FFF2-40B4-BE49-F238E27FC236}">
                  <a16:creationId xmlns:a16="http://schemas.microsoft.com/office/drawing/2014/main" id="{E987C6A5-97BB-4D08-9847-EDE76FDC3055}"/>
                </a:ext>
              </a:extLst>
            </p:cNvPr>
            <p:cNvGrpSpPr>
              <a:grpSpLocks/>
            </p:cNvGrpSpPr>
            <p:nvPr/>
          </p:nvGrpSpPr>
          <p:grpSpPr bwMode="auto">
            <a:xfrm>
              <a:off x="2067" y="1764"/>
              <a:ext cx="1074" cy="282"/>
              <a:chOff x="2769" y="2214"/>
              <a:chExt cx="1068" cy="223"/>
            </a:xfrm>
          </p:grpSpPr>
          <p:sp>
            <p:nvSpPr>
              <p:cNvPr id="20522" name="Rectangle 33">
                <a:extLst>
                  <a:ext uri="{FF2B5EF4-FFF2-40B4-BE49-F238E27FC236}">
                    <a16:creationId xmlns:a16="http://schemas.microsoft.com/office/drawing/2014/main" id="{71E5CE82-5A57-4988-80E0-5745D21D1D60}"/>
                  </a:ext>
                </a:extLst>
              </p:cNvPr>
              <p:cNvSpPr>
                <a:spLocks noChangeArrowheads="1"/>
              </p:cNvSpPr>
              <p:nvPr/>
            </p:nvSpPr>
            <p:spPr bwMode="auto">
              <a:xfrm>
                <a:off x="2769" y="2229"/>
                <a:ext cx="1068" cy="19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523" name="Text Box 34">
                <a:extLst>
                  <a:ext uri="{FF2B5EF4-FFF2-40B4-BE49-F238E27FC236}">
                    <a16:creationId xmlns:a16="http://schemas.microsoft.com/office/drawing/2014/main" id="{EC7333F5-255E-4CF7-BEC3-F82F5F5296E1}"/>
                  </a:ext>
                </a:extLst>
              </p:cNvPr>
              <p:cNvSpPr txBox="1">
                <a:spLocks noChangeArrowheads="1"/>
              </p:cNvSpPr>
              <p:nvPr/>
            </p:nvSpPr>
            <p:spPr bwMode="auto">
              <a:xfrm>
                <a:off x="2835" y="2214"/>
                <a:ext cx="35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1, 3</a:t>
                </a:r>
              </a:p>
            </p:txBody>
          </p:sp>
          <p:sp>
            <p:nvSpPr>
              <p:cNvPr id="20524" name="Line 35">
                <a:extLst>
                  <a:ext uri="{FF2B5EF4-FFF2-40B4-BE49-F238E27FC236}">
                    <a16:creationId xmlns:a16="http://schemas.microsoft.com/office/drawing/2014/main" id="{4BFEB36C-362E-4E0C-B2B2-DACEC73C87AE}"/>
                  </a:ext>
                </a:extLst>
              </p:cNvPr>
              <p:cNvSpPr>
                <a:spLocks noChangeShapeType="1"/>
              </p:cNvSpPr>
              <p:nvPr/>
            </p:nvSpPr>
            <p:spPr bwMode="auto">
              <a:xfrm>
                <a:off x="3347" y="2233"/>
                <a:ext cx="0"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6" name="Group 36">
              <a:extLst>
                <a:ext uri="{FF2B5EF4-FFF2-40B4-BE49-F238E27FC236}">
                  <a16:creationId xmlns:a16="http://schemas.microsoft.com/office/drawing/2014/main" id="{8B71D0F4-E12C-4878-9F8C-0CFF363619AD}"/>
                </a:ext>
              </a:extLst>
            </p:cNvPr>
            <p:cNvGrpSpPr>
              <a:grpSpLocks/>
            </p:cNvGrpSpPr>
            <p:nvPr/>
          </p:nvGrpSpPr>
          <p:grpSpPr bwMode="auto">
            <a:xfrm>
              <a:off x="2067" y="2508"/>
              <a:ext cx="2142" cy="316"/>
              <a:chOff x="2781" y="2922"/>
              <a:chExt cx="2136" cy="262"/>
            </a:xfrm>
          </p:grpSpPr>
          <p:sp>
            <p:nvSpPr>
              <p:cNvPr id="20517" name="Rectangle 37">
                <a:extLst>
                  <a:ext uri="{FF2B5EF4-FFF2-40B4-BE49-F238E27FC236}">
                    <a16:creationId xmlns:a16="http://schemas.microsoft.com/office/drawing/2014/main" id="{2A38D26B-53B4-4902-8952-0406183E7267}"/>
                  </a:ext>
                </a:extLst>
              </p:cNvPr>
              <p:cNvSpPr>
                <a:spLocks noChangeArrowheads="1"/>
              </p:cNvSpPr>
              <p:nvPr/>
            </p:nvSpPr>
            <p:spPr bwMode="auto">
              <a:xfrm>
                <a:off x="2781" y="2949"/>
                <a:ext cx="2136" cy="2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518" name="Line 38">
                <a:extLst>
                  <a:ext uri="{FF2B5EF4-FFF2-40B4-BE49-F238E27FC236}">
                    <a16:creationId xmlns:a16="http://schemas.microsoft.com/office/drawing/2014/main" id="{3CEA1C0D-F644-4101-B35B-29A07CDED7D4}"/>
                  </a:ext>
                </a:extLst>
              </p:cNvPr>
              <p:cNvSpPr>
                <a:spLocks noChangeShapeType="1"/>
              </p:cNvSpPr>
              <p:nvPr/>
            </p:nvSpPr>
            <p:spPr bwMode="auto">
              <a:xfrm>
                <a:off x="3381" y="2961"/>
                <a:ext cx="0"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Line 39">
                <a:extLst>
                  <a:ext uri="{FF2B5EF4-FFF2-40B4-BE49-F238E27FC236}">
                    <a16:creationId xmlns:a16="http://schemas.microsoft.com/office/drawing/2014/main" id="{9C5D508D-234F-485F-8CBB-0B4F36B3F282}"/>
                  </a:ext>
                </a:extLst>
              </p:cNvPr>
              <p:cNvSpPr>
                <a:spLocks noChangeShapeType="1"/>
              </p:cNvSpPr>
              <p:nvPr/>
            </p:nvSpPr>
            <p:spPr bwMode="auto">
              <a:xfrm>
                <a:off x="3885" y="2961"/>
                <a:ext cx="0"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Text Box 40">
                <a:extLst>
                  <a:ext uri="{FF2B5EF4-FFF2-40B4-BE49-F238E27FC236}">
                    <a16:creationId xmlns:a16="http://schemas.microsoft.com/office/drawing/2014/main" id="{0236D639-7A56-4E49-91D7-2C4D01A5B889}"/>
                  </a:ext>
                </a:extLst>
              </p:cNvPr>
              <p:cNvSpPr txBox="1">
                <a:spLocks noChangeArrowheads="1"/>
              </p:cNvSpPr>
              <p:nvPr/>
            </p:nvSpPr>
            <p:spPr bwMode="auto">
              <a:xfrm>
                <a:off x="2836" y="2922"/>
                <a:ext cx="35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2, 4</a:t>
                </a:r>
              </a:p>
            </p:txBody>
          </p:sp>
          <p:sp>
            <p:nvSpPr>
              <p:cNvPr id="20521" name="Line 41">
                <a:extLst>
                  <a:ext uri="{FF2B5EF4-FFF2-40B4-BE49-F238E27FC236}">
                    <a16:creationId xmlns:a16="http://schemas.microsoft.com/office/drawing/2014/main" id="{C11F56FF-C15F-4238-BA28-CBBF0F603D63}"/>
                  </a:ext>
                </a:extLst>
              </p:cNvPr>
              <p:cNvSpPr>
                <a:spLocks noChangeShapeType="1"/>
              </p:cNvSpPr>
              <p:nvPr/>
            </p:nvSpPr>
            <p:spPr bwMode="auto">
              <a:xfrm flipH="1">
                <a:off x="4408" y="2952"/>
                <a:ext cx="0"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0488" name="Oval 42">
            <a:extLst>
              <a:ext uri="{FF2B5EF4-FFF2-40B4-BE49-F238E27FC236}">
                <a16:creationId xmlns:a16="http://schemas.microsoft.com/office/drawing/2014/main" id="{48D2CA11-98BF-46A5-BEC1-93D2BBEAC622}"/>
              </a:ext>
            </a:extLst>
          </p:cNvPr>
          <p:cNvSpPr>
            <a:spLocks noChangeArrowheads="1"/>
          </p:cNvSpPr>
          <p:nvPr/>
        </p:nvSpPr>
        <p:spPr bwMode="auto">
          <a:xfrm>
            <a:off x="7477125" y="4132263"/>
            <a:ext cx="465138" cy="4048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0489" name="Line 43">
            <a:extLst>
              <a:ext uri="{FF2B5EF4-FFF2-40B4-BE49-F238E27FC236}">
                <a16:creationId xmlns:a16="http://schemas.microsoft.com/office/drawing/2014/main" id="{23A40EB6-CAF4-4BA8-8324-90A647FBFA04}"/>
              </a:ext>
            </a:extLst>
          </p:cNvPr>
          <p:cNvSpPr>
            <a:spLocks noChangeShapeType="1"/>
          </p:cNvSpPr>
          <p:nvPr/>
        </p:nvSpPr>
        <p:spPr bwMode="auto">
          <a:xfrm>
            <a:off x="7718425" y="4535488"/>
            <a:ext cx="0" cy="31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44">
            <a:extLst>
              <a:ext uri="{FF2B5EF4-FFF2-40B4-BE49-F238E27FC236}">
                <a16:creationId xmlns:a16="http://schemas.microsoft.com/office/drawing/2014/main" id="{96759F76-8847-4C4D-9E7E-FFB4B3725A89}"/>
              </a:ext>
            </a:extLst>
          </p:cNvPr>
          <p:cNvSpPr>
            <a:spLocks noChangeShapeType="1"/>
          </p:cNvSpPr>
          <p:nvPr/>
        </p:nvSpPr>
        <p:spPr bwMode="auto">
          <a:xfrm>
            <a:off x="7027863" y="4333875"/>
            <a:ext cx="4397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Text Box 45">
            <a:extLst>
              <a:ext uri="{FF2B5EF4-FFF2-40B4-BE49-F238E27FC236}">
                <a16:creationId xmlns:a16="http://schemas.microsoft.com/office/drawing/2014/main" id="{CF976DFE-6C3F-47E6-BD47-3C76AFE51BB0}"/>
              </a:ext>
            </a:extLst>
          </p:cNvPr>
          <p:cNvSpPr txBox="1">
            <a:spLocks noChangeArrowheads="1"/>
          </p:cNvSpPr>
          <p:nvPr/>
        </p:nvSpPr>
        <p:spPr bwMode="auto">
          <a:xfrm>
            <a:off x="6451600" y="3967163"/>
            <a:ext cx="885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database</a:t>
            </a:r>
          </a:p>
        </p:txBody>
      </p:sp>
      <p:sp>
        <p:nvSpPr>
          <p:cNvPr id="20492" name="Line 46">
            <a:extLst>
              <a:ext uri="{FF2B5EF4-FFF2-40B4-BE49-F238E27FC236}">
                <a16:creationId xmlns:a16="http://schemas.microsoft.com/office/drawing/2014/main" id="{4BA1B9A1-A589-4215-AA14-31E0FC50AF03}"/>
              </a:ext>
            </a:extLst>
          </p:cNvPr>
          <p:cNvSpPr>
            <a:spLocks noChangeShapeType="1"/>
          </p:cNvSpPr>
          <p:nvPr/>
        </p:nvSpPr>
        <p:spPr bwMode="auto">
          <a:xfrm>
            <a:off x="7942263" y="4333875"/>
            <a:ext cx="4397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Text Box 47">
            <a:extLst>
              <a:ext uri="{FF2B5EF4-FFF2-40B4-BE49-F238E27FC236}">
                <a16:creationId xmlns:a16="http://schemas.microsoft.com/office/drawing/2014/main" id="{384F11DD-6289-4E7C-9017-4BB38D5D8E69}"/>
              </a:ext>
            </a:extLst>
          </p:cNvPr>
          <p:cNvSpPr txBox="1">
            <a:spLocks noChangeArrowheads="1"/>
          </p:cNvSpPr>
          <p:nvPr/>
        </p:nvSpPr>
        <p:spPr bwMode="auto">
          <a:xfrm>
            <a:off x="8154988" y="3967163"/>
            <a:ext cx="398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ID</a:t>
            </a:r>
          </a:p>
        </p:txBody>
      </p:sp>
      <p:graphicFrame>
        <p:nvGraphicFramePr>
          <p:cNvPr id="187440" name="Group 48">
            <a:extLst>
              <a:ext uri="{FF2B5EF4-FFF2-40B4-BE49-F238E27FC236}">
                <a16:creationId xmlns:a16="http://schemas.microsoft.com/office/drawing/2014/main" id="{8C563E9D-673F-49CE-A072-4BA68B5E7044}"/>
              </a:ext>
            </a:extLst>
          </p:cNvPr>
          <p:cNvGraphicFramePr>
            <a:graphicFrameLocks noGrp="1"/>
          </p:cNvGraphicFramePr>
          <p:nvPr/>
        </p:nvGraphicFramePr>
        <p:xfrm>
          <a:off x="6992938" y="4849813"/>
          <a:ext cx="1736725" cy="1189036"/>
        </p:xfrm>
        <a:graphic>
          <a:graphicData uri="http://schemas.openxmlformats.org/drawingml/2006/table">
            <a:tbl>
              <a:tblPr/>
              <a:tblGrid>
                <a:gridCol w="966904">
                  <a:extLst>
                    <a:ext uri="{9D8B030D-6E8A-4147-A177-3AD203B41FA5}">
                      <a16:colId xmlns:a16="http://schemas.microsoft.com/office/drawing/2014/main" val="20000"/>
                    </a:ext>
                  </a:extLst>
                </a:gridCol>
                <a:gridCol w="769821">
                  <a:extLst>
                    <a:ext uri="{9D8B030D-6E8A-4147-A177-3AD203B41FA5}">
                      <a16:colId xmlns:a16="http://schemas.microsoft.com/office/drawing/2014/main" val="20001"/>
                    </a:ext>
                  </a:extLst>
                </a:gridCol>
              </a:tblGrid>
              <a:tr h="3048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Tahoma" pitchFamily="34" charset="0"/>
                          <a:ea typeface="新細明體" pitchFamily="18" charset="-120"/>
                        </a:rPr>
                        <a:t>computer</a:t>
                      </a:r>
                      <a:endParaRPr kumimoji="1" lang="zh-TW" altLang="en-US" sz="1400" b="0" i="0" u="none" strike="noStrike" cap="none" normalizeH="0" baseline="0" dirty="0">
                        <a:ln>
                          <a:noFill/>
                        </a:ln>
                        <a:solidFill>
                          <a:schemeClr val="tx1"/>
                        </a:solidFill>
                        <a:effectLst/>
                        <a:latin typeface="Tahoma" pitchFamily="34" charset="0"/>
                        <a:ea typeface="新細明體" pitchFamily="18" charset="-120"/>
                      </a:endParaRPr>
                    </a:p>
                  </a:txBody>
                  <a:tcPr marL="91416" marR="91416"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Tahoma" pitchFamily="34" charset="0"/>
                          <a:ea typeface="新細明體" pitchFamily="18" charset="-120"/>
                        </a:rPr>
                        <a:t>14532</a:t>
                      </a:r>
                      <a:endParaRPr kumimoji="1" lang="zh-TW" altLang="en-US" sz="1400" b="0" i="0" u="none" strike="noStrike" cap="none" normalizeH="0" baseline="0" dirty="0">
                        <a:ln>
                          <a:noFill/>
                        </a:ln>
                        <a:solidFill>
                          <a:schemeClr val="tx1"/>
                        </a:solidFill>
                        <a:effectLst/>
                        <a:latin typeface="Tahoma" pitchFamily="34" charset="0"/>
                        <a:ea typeface="新細明體" pitchFamily="18" charset="-120"/>
                      </a:endParaRPr>
                    </a:p>
                  </a:txBody>
                  <a:tcPr marL="91416" marR="91416"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database</a:t>
                      </a:r>
                    </a:p>
                  </a:txBody>
                  <a:tcPr marL="91416" marR="91416"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dirty="0">
                          <a:ln>
                            <a:noFill/>
                          </a:ln>
                          <a:solidFill>
                            <a:schemeClr val="tx1"/>
                          </a:solidFill>
                          <a:effectLst/>
                          <a:latin typeface="Tahoma" pitchFamily="34" charset="0"/>
                          <a:ea typeface="新細明體" pitchFamily="18" charset="-120"/>
                        </a:rPr>
                        <a:t>5</a:t>
                      </a:r>
                    </a:p>
                  </a:txBody>
                  <a:tcPr marL="91416" marR="91416"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Tahoma" pitchFamily="34" charset="0"/>
                          <a:ea typeface="新細明體" pitchFamily="18" charset="-120"/>
                        </a:rPr>
                        <a:t> …</a:t>
                      </a:r>
                      <a:endParaRPr kumimoji="1" lang="zh-TW" altLang="en-US" sz="1400" b="0" i="0" u="none" strike="noStrike" cap="none" normalizeH="0" baseline="0" dirty="0">
                        <a:ln>
                          <a:noFill/>
                        </a:ln>
                        <a:solidFill>
                          <a:schemeClr val="tx1"/>
                        </a:solidFill>
                        <a:effectLst/>
                        <a:latin typeface="Tahoma" pitchFamily="34" charset="0"/>
                        <a:ea typeface="新細明體" pitchFamily="18" charset="-120"/>
                      </a:endParaRPr>
                    </a:p>
                  </a:txBody>
                  <a:tcPr marL="91416" marR="91416"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Tahoma" pitchFamily="34" charset="0"/>
                          <a:ea typeface="新細明體" pitchFamily="18" charset="-120"/>
                        </a:rPr>
                        <a:t> …</a:t>
                      </a:r>
                      <a:endParaRPr kumimoji="1" lang="zh-TW" altLang="en-US" sz="1400" b="0" i="0" u="none" strike="noStrike" cap="none" normalizeH="0" baseline="0" dirty="0">
                        <a:ln>
                          <a:noFill/>
                        </a:ln>
                        <a:solidFill>
                          <a:schemeClr val="tx1"/>
                        </a:solidFill>
                        <a:effectLst/>
                        <a:latin typeface="Tahoma" pitchFamily="34" charset="0"/>
                        <a:ea typeface="新細明體" pitchFamily="18" charset="-120"/>
                      </a:endParaRPr>
                    </a:p>
                  </a:txBody>
                  <a:tcPr marL="91416" marR="91416"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ahoma" pitchFamily="34" charset="0"/>
                        <a:ea typeface="新細明體" pitchFamily="18" charset="-120"/>
                      </a:endParaRPr>
                    </a:p>
                  </a:txBody>
                  <a:tcPr marL="91416" marR="91416"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dirty="0">
                        <a:ln>
                          <a:noFill/>
                        </a:ln>
                        <a:solidFill>
                          <a:schemeClr val="tx1"/>
                        </a:solidFill>
                        <a:effectLst/>
                        <a:latin typeface="Tahoma" pitchFamily="34" charset="0"/>
                        <a:ea typeface="新細明體" pitchFamily="18" charset="-120"/>
                      </a:endParaRPr>
                    </a:p>
                  </a:txBody>
                  <a:tcPr marL="91416" marR="91416"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11" name="Text Box 65">
            <a:extLst>
              <a:ext uri="{FF2B5EF4-FFF2-40B4-BE49-F238E27FC236}">
                <a16:creationId xmlns:a16="http://schemas.microsoft.com/office/drawing/2014/main" id="{46DE21B7-2C8A-41B3-B384-A294D00E6A1D}"/>
              </a:ext>
            </a:extLst>
          </p:cNvPr>
          <p:cNvSpPr txBox="1">
            <a:spLocks noChangeArrowheads="1"/>
          </p:cNvSpPr>
          <p:nvPr/>
        </p:nvSpPr>
        <p:spPr bwMode="auto">
          <a:xfrm>
            <a:off x="3233738" y="5030788"/>
            <a:ext cx="36083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if word is in table, return ID</a:t>
            </a:r>
          </a:p>
          <a:p>
            <a:pPr eaLnBrk="1" hangingPunct="1">
              <a:spcBef>
                <a:spcPct val="0"/>
              </a:spcBef>
              <a:buFontTx/>
              <a:buNone/>
            </a:pPr>
            <a:r>
              <a:rPr lang="en-US" altLang="zh-TW" sz="1600"/>
              <a:t>if not, insert &lt;word, count&gt; into table</a:t>
            </a:r>
          </a:p>
          <a:p>
            <a:pPr eaLnBrk="1" hangingPunct="1">
              <a:spcBef>
                <a:spcPct val="0"/>
              </a:spcBef>
              <a:buFontTx/>
              <a:buNone/>
            </a:pPr>
            <a:r>
              <a:rPr lang="en-US" altLang="zh-TW" sz="1600"/>
              <a:t>count++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7404"/>
                                        </p:tgtEl>
                                        <p:attrNameLst>
                                          <p:attrName>style.visibility</p:attrName>
                                        </p:attrNameLst>
                                      </p:cBhvr>
                                      <p:to>
                                        <p:strVal val="visible"/>
                                      </p:to>
                                    </p:set>
                                    <p:animEffect transition="in" filter="checkerboard(across)">
                                      <p:cBhvr>
                                        <p:cTn id="7" dur="500"/>
                                        <p:tgtEl>
                                          <p:spTgt spid="187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 calcmode="lin" valueType="num">
                                      <p:cBhvr>
                                        <p:cTn id="12" dur="500" fill="hold"/>
                                        <p:tgtEl>
                                          <p:spTgt spid="187394"/>
                                        </p:tgtEl>
                                        <p:attrNameLst>
                                          <p:attrName>ppt_x</p:attrName>
                                        </p:attrNameLst>
                                      </p:cBhvr>
                                      <p:tavLst>
                                        <p:tav tm="0">
                                          <p:val>
                                            <p:strVal val="#ppt_x+#ppt_w/2"/>
                                          </p:val>
                                        </p:tav>
                                        <p:tav tm="100000">
                                          <p:val>
                                            <p:strVal val="#ppt_x"/>
                                          </p:val>
                                        </p:tav>
                                      </p:tavLst>
                                    </p:anim>
                                    <p:anim calcmode="lin" valueType="num">
                                      <p:cBhvr>
                                        <p:cTn id="13" dur="500" fill="hold"/>
                                        <p:tgtEl>
                                          <p:spTgt spid="187394"/>
                                        </p:tgtEl>
                                        <p:attrNameLst>
                                          <p:attrName>ppt_y</p:attrName>
                                        </p:attrNameLst>
                                      </p:cBhvr>
                                      <p:tavLst>
                                        <p:tav tm="0">
                                          <p:val>
                                            <p:strVal val="#ppt_y"/>
                                          </p:val>
                                        </p:tav>
                                        <p:tav tm="100000">
                                          <p:val>
                                            <p:strVal val="#ppt_y"/>
                                          </p:val>
                                        </p:tav>
                                      </p:tavLst>
                                    </p:anim>
                                    <p:anim calcmode="lin" valueType="num">
                                      <p:cBhvr>
                                        <p:cTn id="14" dur="500" fill="hold"/>
                                        <p:tgtEl>
                                          <p:spTgt spid="187394"/>
                                        </p:tgtEl>
                                        <p:attrNameLst>
                                          <p:attrName>ppt_w</p:attrName>
                                        </p:attrNameLst>
                                      </p:cBhvr>
                                      <p:tavLst>
                                        <p:tav tm="0">
                                          <p:val>
                                            <p:fltVal val="0"/>
                                          </p:val>
                                        </p:tav>
                                        <p:tav tm="100000">
                                          <p:val>
                                            <p:strVal val="#ppt_w"/>
                                          </p:val>
                                        </p:tav>
                                      </p:tavLst>
                                    </p:anim>
                                    <p:anim calcmode="lin" valueType="num">
                                      <p:cBhvr>
                                        <p:cTn id="15" dur="500" fill="hold"/>
                                        <p:tgtEl>
                                          <p:spTgt spid="18739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187398"/>
                                        </p:tgtEl>
                                        <p:attrNameLst>
                                          <p:attrName>style.visibility</p:attrName>
                                        </p:attrNameLst>
                                      </p:cBhvr>
                                      <p:to>
                                        <p:strVal val="visible"/>
                                      </p:to>
                                    </p:set>
                                    <p:anim calcmode="lin" valueType="num">
                                      <p:cBhvr>
                                        <p:cTn id="20" dur="500" fill="hold"/>
                                        <p:tgtEl>
                                          <p:spTgt spid="187398"/>
                                        </p:tgtEl>
                                        <p:attrNameLst>
                                          <p:attrName>ppt_x</p:attrName>
                                        </p:attrNameLst>
                                      </p:cBhvr>
                                      <p:tavLst>
                                        <p:tav tm="0">
                                          <p:val>
                                            <p:strVal val="#ppt_x-#ppt_w/2"/>
                                          </p:val>
                                        </p:tav>
                                        <p:tav tm="100000">
                                          <p:val>
                                            <p:strVal val="#ppt_x"/>
                                          </p:val>
                                        </p:tav>
                                      </p:tavLst>
                                    </p:anim>
                                    <p:anim calcmode="lin" valueType="num">
                                      <p:cBhvr>
                                        <p:cTn id="21" dur="500" fill="hold"/>
                                        <p:tgtEl>
                                          <p:spTgt spid="187398"/>
                                        </p:tgtEl>
                                        <p:attrNameLst>
                                          <p:attrName>ppt_y</p:attrName>
                                        </p:attrNameLst>
                                      </p:cBhvr>
                                      <p:tavLst>
                                        <p:tav tm="0">
                                          <p:val>
                                            <p:strVal val="#ppt_y"/>
                                          </p:val>
                                        </p:tav>
                                        <p:tav tm="100000">
                                          <p:val>
                                            <p:strVal val="#ppt_y"/>
                                          </p:val>
                                        </p:tav>
                                      </p:tavLst>
                                    </p:anim>
                                    <p:anim calcmode="lin" valueType="num">
                                      <p:cBhvr>
                                        <p:cTn id="22" dur="500" fill="hold"/>
                                        <p:tgtEl>
                                          <p:spTgt spid="187398"/>
                                        </p:tgtEl>
                                        <p:attrNameLst>
                                          <p:attrName>ppt_w</p:attrName>
                                        </p:attrNameLst>
                                      </p:cBhvr>
                                      <p:tavLst>
                                        <p:tav tm="0">
                                          <p:val>
                                            <p:fltVal val="0"/>
                                          </p:val>
                                        </p:tav>
                                        <p:tav tm="100000">
                                          <p:val>
                                            <p:strVal val="#ppt_w"/>
                                          </p:val>
                                        </p:tav>
                                      </p:tavLst>
                                    </p:anim>
                                    <p:anim calcmode="lin" valueType="num">
                                      <p:cBhvr>
                                        <p:cTn id="23" dur="500" fill="hold"/>
                                        <p:tgtEl>
                                          <p:spTgt spid="1873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E3436A02-0BA6-4907-9318-DC96DAE8A87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2A47CEB-FAD6-47FA-B987-4A6097A3AA68}" type="slidenum">
              <a:rPr lang="en-US" altLang="zh-TW" sz="1400" smtClean="0">
                <a:solidFill>
                  <a:schemeClr val="accent2"/>
                </a:solidFill>
                <a:latin typeface="Times New Roman" panose="02020603050405020304" pitchFamily="18" charset="0"/>
              </a:rPr>
              <a:pPr>
                <a:spcBef>
                  <a:spcPct val="0"/>
                </a:spcBef>
                <a:buFontTx/>
                <a:buNone/>
              </a:pPr>
              <a:t>12</a:t>
            </a:fld>
            <a:endParaRPr lang="en-US" altLang="zh-TW" sz="1400" b="0">
              <a:latin typeface="Times New Roman" panose="02020603050405020304" pitchFamily="18" charset="0"/>
            </a:endParaRPr>
          </a:p>
        </p:txBody>
      </p:sp>
      <p:sp>
        <p:nvSpPr>
          <p:cNvPr id="22531" name="Rectangle 2">
            <a:extLst>
              <a:ext uri="{FF2B5EF4-FFF2-40B4-BE49-F238E27FC236}">
                <a16:creationId xmlns:a16="http://schemas.microsoft.com/office/drawing/2014/main" id="{DB8C067A-A5D3-4455-97F6-82A5662711D6}"/>
              </a:ext>
            </a:extLst>
          </p:cNvPr>
          <p:cNvSpPr>
            <a:spLocks noGrp="1" noChangeArrowheads="1"/>
          </p:cNvSpPr>
          <p:nvPr>
            <p:ph type="title"/>
          </p:nvPr>
        </p:nvSpPr>
        <p:spPr/>
        <p:txBody>
          <a:bodyPr/>
          <a:lstStyle/>
          <a:p>
            <a:pPr eaLnBrk="1" hangingPunct="1"/>
            <a:r>
              <a:rPr lang="en-US" altLang="zh-TW"/>
              <a:t>Representation of Global Statistics</a:t>
            </a:r>
            <a:endParaRPr lang="en-US" altLang="zh-TW">
              <a:latin typeface="Courier New" panose="02070309020205020404" pitchFamily="49" charset="0"/>
            </a:endParaRPr>
          </a:p>
        </p:txBody>
      </p:sp>
      <p:sp>
        <p:nvSpPr>
          <p:cNvPr id="189443" name="Rectangle 3">
            <a:extLst>
              <a:ext uri="{FF2B5EF4-FFF2-40B4-BE49-F238E27FC236}">
                <a16:creationId xmlns:a16="http://schemas.microsoft.com/office/drawing/2014/main" id="{5D77A2A7-BBFE-4A18-A00C-FBAE0EE3B546}"/>
              </a:ext>
            </a:extLst>
          </p:cNvPr>
          <p:cNvSpPr>
            <a:spLocks noChangeArrowheads="1"/>
          </p:cNvSpPr>
          <p:nvPr/>
        </p:nvSpPr>
        <p:spPr bwMode="auto">
          <a:xfrm>
            <a:off x="590550" y="1717675"/>
            <a:ext cx="49053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a:latin typeface="Times New Roman" panose="02020603050405020304" pitchFamily="18" charset="0"/>
              </a:rPr>
              <a:t>How to represent </a:t>
            </a:r>
            <a:r>
              <a:rPr lang="en-US" altLang="zh-TW" i="1">
                <a:latin typeface="Times New Roman" panose="02020603050405020304" pitchFamily="18" charset="0"/>
              </a:rPr>
              <a:t>tf</a:t>
            </a:r>
            <a:r>
              <a:rPr lang="en-US" altLang="zh-TW" i="1" baseline="-25000">
                <a:latin typeface="Times New Roman" panose="02020603050405020304" pitchFamily="18" charset="0"/>
              </a:rPr>
              <a:t>max</a:t>
            </a:r>
            <a:r>
              <a:rPr lang="en-US" altLang="zh-TW">
                <a:latin typeface="Times New Roman" panose="02020603050405020304" pitchFamily="18" charset="0"/>
              </a:rPr>
              <a:t>?</a:t>
            </a:r>
          </a:p>
          <a:p>
            <a:pPr eaLnBrk="1" hangingPunct="1"/>
            <a:r>
              <a:rPr lang="en-US" altLang="zh-TW">
                <a:latin typeface="Times New Roman" panose="02020603050405020304" pitchFamily="18" charset="0"/>
              </a:rPr>
              <a:t>How to handle deletion of a document?</a:t>
            </a:r>
          </a:p>
          <a:p>
            <a:pPr eaLnBrk="1" hangingPunct="1"/>
            <a:r>
              <a:rPr lang="en-US" altLang="zh-TW">
                <a:latin typeface="Times New Roman" panose="02020603050405020304" pitchFamily="18" charset="0"/>
              </a:rPr>
              <a:t>Why not store </a:t>
            </a:r>
            <a:r>
              <a:rPr lang="en-US" altLang="zh-TW" i="1">
                <a:latin typeface="Times New Roman" panose="02020603050405020304" pitchFamily="18" charset="0"/>
              </a:rPr>
              <a:t>idf</a:t>
            </a:r>
            <a:r>
              <a:rPr lang="en-US" altLang="zh-TW">
                <a:latin typeface="Times New Roman" panose="02020603050405020304" pitchFamily="18" charset="0"/>
              </a:rPr>
              <a:t> directly?</a:t>
            </a:r>
            <a:r>
              <a:rPr lang="en-US" altLang="zh-TW" sz="2400">
                <a:latin typeface="Courier New" panose="02070309020205020404" pitchFamily="49" charset="0"/>
              </a:rPr>
              <a:t> </a:t>
            </a:r>
          </a:p>
        </p:txBody>
      </p:sp>
      <p:sp>
        <p:nvSpPr>
          <p:cNvPr id="189444" name="Text Box 4">
            <a:extLst>
              <a:ext uri="{FF2B5EF4-FFF2-40B4-BE49-F238E27FC236}">
                <a16:creationId xmlns:a16="http://schemas.microsoft.com/office/drawing/2014/main" id="{D7EC4650-7D1F-4176-B8D4-C4B1BF520630}"/>
              </a:ext>
            </a:extLst>
          </p:cNvPr>
          <p:cNvSpPr txBox="1">
            <a:spLocks noChangeArrowheads="1"/>
          </p:cNvSpPr>
          <p:nvPr/>
        </p:nvSpPr>
        <p:spPr bwMode="auto">
          <a:xfrm>
            <a:off x="5356225" y="1784350"/>
            <a:ext cx="3422650" cy="9159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600">
                <a:latin typeface="Times New Roman" panose="02020603050405020304" pitchFamily="18" charset="0"/>
              </a:rPr>
              <a:t>Need a “forward index”: Given a document, return the terms it contains and perhaps it’s highest tf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 calcmode="lin" valueType="num">
                                      <p:cBhvr additive="base">
                                        <p:cTn id="7" dur="500" fill="hold"/>
                                        <p:tgtEl>
                                          <p:spTgt spid="189443"/>
                                        </p:tgtEl>
                                        <p:attrNameLst>
                                          <p:attrName>ppt_x</p:attrName>
                                        </p:attrNameLst>
                                      </p:cBhvr>
                                      <p:tavLst>
                                        <p:tav tm="0">
                                          <p:val>
                                            <p:strVal val="#ppt_x"/>
                                          </p:val>
                                        </p:tav>
                                        <p:tav tm="100000">
                                          <p:val>
                                            <p:strVal val="#ppt_x"/>
                                          </p:val>
                                        </p:tav>
                                      </p:tavLst>
                                    </p:anim>
                                    <p:anim calcmode="lin" valueType="num">
                                      <p:cBhvr additive="base">
                                        <p:cTn id="8" dur="500" fill="hold"/>
                                        <p:tgtEl>
                                          <p:spTgt spid="1894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89444"/>
                                        </p:tgtEl>
                                        <p:attrNameLst>
                                          <p:attrName>style.visibility</p:attrName>
                                        </p:attrNameLst>
                                      </p:cBhvr>
                                      <p:to>
                                        <p:strVal val="visible"/>
                                      </p:to>
                                    </p:set>
                                    <p:anim to="" calcmode="lin" valueType="num">
                                      <p:cBhvr>
                                        <p:cTn id="13" dur="1" fill="hold"/>
                                        <p:tgtEl>
                                          <p:spTgt spid="1894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P spid="18944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FA796679-A422-4E53-9525-B4688DD95ED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DBAD7D4-7A19-49FD-BD32-6F3150422EFB}" type="slidenum">
              <a:rPr lang="en-US" altLang="zh-TW" sz="1400" smtClean="0">
                <a:solidFill>
                  <a:schemeClr val="accent2"/>
                </a:solidFill>
                <a:latin typeface="Times New Roman" panose="02020603050405020304" pitchFamily="18" charset="0"/>
              </a:rPr>
              <a:pPr>
                <a:spcBef>
                  <a:spcPct val="0"/>
                </a:spcBef>
                <a:buFontTx/>
                <a:buNone/>
              </a:pPr>
              <a:t>13</a:t>
            </a:fld>
            <a:endParaRPr lang="en-US" altLang="zh-TW" sz="1400" b="0">
              <a:latin typeface="Times New Roman" panose="02020603050405020304" pitchFamily="18" charset="0"/>
            </a:endParaRPr>
          </a:p>
        </p:txBody>
      </p:sp>
      <p:sp>
        <p:nvSpPr>
          <p:cNvPr id="24579" name="Rectangle 1026">
            <a:extLst>
              <a:ext uri="{FF2B5EF4-FFF2-40B4-BE49-F238E27FC236}">
                <a16:creationId xmlns:a16="http://schemas.microsoft.com/office/drawing/2014/main" id="{2D39184E-4872-4F7C-B319-BB17AEE23491}"/>
              </a:ext>
            </a:extLst>
          </p:cNvPr>
          <p:cNvSpPr>
            <a:spLocks noGrp="1" noChangeArrowheads="1"/>
          </p:cNvSpPr>
          <p:nvPr>
            <p:ph type="title"/>
          </p:nvPr>
        </p:nvSpPr>
        <p:spPr>
          <a:xfrm>
            <a:off x="762000" y="1066800"/>
            <a:ext cx="7772400" cy="1600200"/>
          </a:xfrm>
        </p:spPr>
        <p:txBody>
          <a:bodyPr/>
          <a:lstStyle/>
          <a:p>
            <a:pPr eaLnBrk="1" hangingPunct="1"/>
            <a:r>
              <a:rPr lang="en-US" altLang="zh-TW"/>
              <a:t>Indexing and Inverted Files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CA3375FA-B6A9-4F86-9DDC-22EA096C8EE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524CC470-1454-4DE7-B997-2DDBB45CC3E6}" type="slidenum">
              <a:rPr lang="en-US" altLang="zh-TW" sz="1400" smtClean="0">
                <a:solidFill>
                  <a:schemeClr val="accent2"/>
                </a:solidFill>
                <a:latin typeface="Times New Roman" panose="02020603050405020304" pitchFamily="18" charset="0"/>
              </a:rPr>
              <a:pPr>
                <a:spcBef>
                  <a:spcPct val="0"/>
                </a:spcBef>
                <a:buFontTx/>
                <a:buNone/>
              </a:pPr>
              <a:t>14</a:t>
            </a:fld>
            <a:endParaRPr lang="en-US" altLang="zh-TW" sz="1400" b="0">
              <a:latin typeface="Times New Roman" panose="02020603050405020304" pitchFamily="18" charset="0"/>
            </a:endParaRPr>
          </a:p>
        </p:txBody>
      </p:sp>
      <p:sp>
        <p:nvSpPr>
          <p:cNvPr id="26627" name="Rectangle 3">
            <a:extLst>
              <a:ext uri="{FF2B5EF4-FFF2-40B4-BE49-F238E27FC236}">
                <a16:creationId xmlns:a16="http://schemas.microsoft.com/office/drawing/2014/main" id="{D3E62BA5-4B1B-4EC5-AFF8-5012721303BF}"/>
              </a:ext>
            </a:extLst>
          </p:cNvPr>
          <p:cNvSpPr>
            <a:spLocks noGrp="1" noChangeArrowheads="1"/>
          </p:cNvSpPr>
          <p:nvPr>
            <p:ph type="body" idx="1"/>
          </p:nvPr>
        </p:nvSpPr>
        <p:spPr>
          <a:xfrm>
            <a:off x="838200" y="3429000"/>
            <a:ext cx="7772400" cy="2209800"/>
          </a:xfrm>
        </p:spPr>
        <p:txBody>
          <a:bodyPr/>
          <a:lstStyle/>
          <a:p>
            <a:pPr eaLnBrk="1" hangingPunct="1">
              <a:lnSpc>
                <a:spcPct val="90000"/>
              </a:lnSpc>
            </a:pPr>
            <a:r>
              <a:rPr lang="en-US" altLang="zh-TW" sz="1800"/>
              <a:t>Index structures: </a:t>
            </a:r>
            <a:r>
              <a:rPr lang="en-US" altLang="zh-TW" sz="1600" b="1" i="1">
                <a:hlinkClick r:id="rId3" action="ppaction://hlinksldjump"/>
              </a:rPr>
              <a:t>hashing, B+-trees, tries</a:t>
            </a:r>
            <a:r>
              <a:rPr lang="en-US" altLang="zh-TW" sz="1800"/>
              <a:t>. </a:t>
            </a:r>
            <a:br>
              <a:rPr lang="en-US" altLang="zh-TW" sz="1800"/>
            </a:br>
            <a:r>
              <a:rPr lang="en-US" altLang="zh-TW" sz="1800"/>
              <a:t>(Tries are good for dictionary-based searching.)</a:t>
            </a:r>
          </a:p>
          <a:p>
            <a:pPr eaLnBrk="1" hangingPunct="1">
              <a:lnSpc>
                <a:spcPct val="90000"/>
              </a:lnSpc>
            </a:pPr>
            <a:r>
              <a:rPr lang="en-US" altLang="zh-TW" sz="1800"/>
              <a:t>Each word in a document is indexed</a:t>
            </a:r>
          </a:p>
          <a:p>
            <a:pPr eaLnBrk="1" hangingPunct="1">
              <a:lnSpc>
                <a:spcPct val="90000"/>
              </a:lnSpc>
            </a:pPr>
            <a:r>
              <a:rPr lang="en-US" altLang="zh-TW" sz="1800"/>
              <a:t>If a document is considered as one single attribute, then indexing is done on </a:t>
            </a:r>
            <a:r>
              <a:rPr lang="en-US" altLang="zh-TW" sz="1800" i="1"/>
              <a:t>part</a:t>
            </a:r>
            <a:r>
              <a:rPr lang="en-US" altLang="zh-TW" sz="1800"/>
              <a:t> of an attribute value.</a:t>
            </a:r>
          </a:p>
          <a:p>
            <a:pPr eaLnBrk="1" hangingPunct="1">
              <a:lnSpc>
                <a:spcPct val="90000"/>
              </a:lnSpc>
            </a:pPr>
            <a:r>
              <a:rPr lang="en-US" altLang="zh-TW" sz="1800"/>
              <a:t>Partial match: ’%database% ’, wildcards</a:t>
            </a:r>
          </a:p>
          <a:p>
            <a:pPr eaLnBrk="1" hangingPunct="1">
              <a:lnSpc>
                <a:spcPct val="90000"/>
              </a:lnSpc>
            </a:pPr>
            <a:r>
              <a:rPr lang="en-US" altLang="zh-TW" sz="1800"/>
              <a:t>Phrase search: which document contains “computer graph”</a:t>
            </a:r>
          </a:p>
        </p:txBody>
      </p:sp>
      <p:sp>
        <p:nvSpPr>
          <p:cNvPr id="26628" name="Rectangle 4">
            <a:extLst>
              <a:ext uri="{FF2B5EF4-FFF2-40B4-BE49-F238E27FC236}">
                <a16:creationId xmlns:a16="http://schemas.microsoft.com/office/drawing/2014/main" id="{57BFF2EE-6C42-44D1-9B19-E7AACCE11028}"/>
              </a:ext>
            </a:extLst>
          </p:cNvPr>
          <p:cNvSpPr>
            <a:spLocks noGrp="1" noChangeArrowheads="1"/>
          </p:cNvSpPr>
          <p:nvPr>
            <p:ph type="title"/>
          </p:nvPr>
        </p:nvSpPr>
        <p:spPr/>
        <p:txBody>
          <a:bodyPr/>
          <a:lstStyle/>
          <a:p>
            <a:pPr eaLnBrk="1" hangingPunct="1"/>
            <a:r>
              <a:rPr lang="en-US" altLang="zh-TW"/>
              <a:t>Indexing on Documents</a:t>
            </a:r>
          </a:p>
        </p:txBody>
      </p:sp>
      <p:grpSp>
        <p:nvGrpSpPr>
          <p:cNvPr id="26629" name="Group 48">
            <a:extLst>
              <a:ext uri="{FF2B5EF4-FFF2-40B4-BE49-F238E27FC236}">
                <a16:creationId xmlns:a16="http://schemas.microsoft.com/office/drawing/2014/main" id="{E1E354B4-495D-47B3-A9B8-37D53FE1C323}"/>
              </a:ext>
            </a:extLst>
          </p:cNvPr>
          <p:cNvGrpSpPr>
            <a:grpSpLocks/>
          </p:cNvGrpSpPr>
          <p:nvPr/>
        </p:nvGrpSpPr>
        <p:grpSpPr bwMode="auto">
          <a:xfrm>
            <a:off x="1295400" y="1295400"/>
            <a:ext cx="6019800" cy="1905000"/>
            <a:chOff x="816" y="816"/>
            <a:chExt cx="3792" cy="1200"/>
          </a:xfrm>
        </p:grpSpPr>
        <p:sp>
          <p:nvSpPr>
            <p:cNvPr id="26630" name="Text Box 19">
              <a:extLst>
                <a:ext uri="{FF2B5EF4-FFF2-40B4-BE49-F238E27FC236}">
                  <a16:creationId xmlns:a16="http://schemas.microsoft.com/office/drawing/2014/main" id="{DE57A444-A931-43E3-BB42-847C4BEB46CF}"/>
                </a:ext>
              </a:extLst>
            </p:cNvPr>
            <p:cNvSpPr txBox="1">
              <a:spLocks noChangeArrowheads="1"/>
            </p:cNvSpPr>
            <p:nvPr/>
          </p:nvSpPr>
          <p:spPr bwMode="auto">
            <a:xfrm>
              <a:off x="816" y="1008"/>
              <a:ext cx="10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document index</a:t>
              </a:r>
            </a:p>
          </p:txBody>
        </p:sp>
        <p:sp>
          <p:nvSpPr>
            <p:cNvPr id="26631" name="AutoShape 24">
              <a:extLst>
                <a:ext uri="{FF2B5EF4-FFF2-40B4-BE49-F238E27FC236}">
                  <a16:creationId xmlns:a16="http://schemas.microsoft.com/office/drawing/2014/main" id="{91EC602A-15C9-41F8-B652-ED4D269F0DC3}"/>
                </a:ext>
              </a:extLst>
            </p:cNvPr>
            <p:cNvSpPr>
              <a:spLocks noChangeArrowheads="1"/>
            </p:cNvSpPr>
            <p:nvPr/>
          </p:nvSpPr>
          <p:spPr bwMode="auto">
            <a:xfrm>
              <a:off x="4128" y="912"/>
              <a:ext cx="480" cy="192"/>
            </a:xfrm>
            <a:prstGeom prst="foldedCorner">
              <a:avLst>
                <a:gd name="adj" fmla="val 3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D1</a:t>
              </a:r>
            </a:p>
          </p:txBody>
        </p:sp>
        <p:sp>
          <p:nvSpPr>
            <p:cNvPr id="26632" name="AutoShape 25">
              <a:extLst>
                <a:ext uri="{FF2B5EF4-FFF2-40B4-BE49-F238E27FC236}">
                  <a16:creationId xmlns:a16="http://schemas.microsoft.com/office/drawing/2014/main" id="{1B91982A-79B0-45C5-A6DE-99A8ADC92EAD}"/>
                </a:ext>
              </a:extLst>
            </p:cNvPr>
            <p:cNvSpPr>
              <a:spLocks noChangeArrowheads="1"/>
            </p:cNvSpPr>
            <p:nvPr/>
          </p:nvSpPr>
          <p:spPr bwMode="auto">
            <a:xfrm>
              <a:off x="4128" y="1200"/>
              <a:ext cx="480" cy="192"/>
            </a:xfrm>
            <a:prstGeom prst="foldedCorner">
              <a:avLst>
                <a:gd name="adj" fmla="val 3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D2</a:t>
              </a:r>
            </a:p>
          </p:txBody>
        </p:sp>
        <p:sp>
          <p:nvSpPr>
            <p:cNvPr id="26633" name="AutoShape 27">
              <a:extLst>
                <a:ext uri="{FF2B5EF4-FFF2-40B4-BE49-F238E27FC236}">
                  <a16:creationId xmlns:a16="http://schemas.microsoft.com/office/drawing/2014/main" id="{93D2780C-8D5C-4877-B8C7-56B29F9CBA15}"/>
                </a:ext>
              </a:extLst>
            </p:cNvPr>
            <p:cNvSpPr>
              <a:spLocks noChangeArrowheads="1"/>
            </p:cNvSpPr>
            <p:nvPr/>
          </p:nvSpPr>
          <p:spPr bwMode="auto">
            <a:xfrm>
              <a:off x="4128" y="1536"/>
              <a:ext cx="480" cy="192"/>
            </a:xfrm>
            <a:prstGeom prst="foldedCorner">
              <a:avLst>
                <a:gd name="adj" fmla="val 3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D3</a:t>
              </a:r>
            </a:p>
          </p:txBody>
        </p:sp>
        <p:grpSp>
          <p:nvGrpSpPr>
            <p:cNvPr id="26634" name="Group 34">
              <a:extLst>
                <a:ext uri="{FF2B5EF4-FFF2-40B4-BE49-F238E27FC236}">
                  <a16:creationId xmlns:a16="http://schemas.microsoft.com/office/drawing/2014/main" id="{0E31A3A6-E760-40C2-9C8E-6748219ACA50}"/>
                </a:ext>
              </a:extLst>
            </p:cNvPr>
            <p:cNvGrpSpPr>
              <a:grpSpLocks/>
            </p:cNvGrpSpPr>
            <p:nvPr/>
          </p:nvGrpSpPr>
          <p:grpSpPr bwMode="auto">
            <a:xfrm>
              <a:off x="1152" y="1344"/>
              <a:ext cx="2544" cy="240"/>
              <a:chOff x="1824" y="2352"/>
              <a:chExt cx="2544" cy="240"/>
            </a:xfrm>
          </p:grpSpPr>
          <p:sp>
            <p:nvSpPr>
              <p:cNvPr id="26645" name="Rectangle 30">
                <a:extLst>
                  <a:ext uri="{FF2B5EF4-FFF2-40B4-BE49-F238E27FC236}">
                    <a16:creationId xmlns:a16="http://schemas.microsoft.com/office/drawing/2014/main" id="{E754F509-CBF0-4AED-88B2-22C626CAF414}"/>
                  </a:ext>
                </a:extLst>
              </p:cNvPr>
              <p:cNvSpPr>
                <a:spLocks noChangeArrowheads="1"/>
              </p:cNvSpPr>
              <p:nvPr/>
            </p:nvSpPr>
            <p:spPr bwMode="auto">
              <a:xfrm>
                <a:off x="1824" y="2352"/>
                <a:ext cx="816"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computer</a:t>
                </a:r>
              </a:p>
            </p:txBody>
          </p:sp>
          <p:sp>
            <p:nvSpPr>
              <p:cNvPr id="26646" name="Rectangle 31">
                <a:extLst>
                  <a:ext uri="{FF2B5EF4-FFF2-40B4-BE49-F238E27FC236}">
                    <a16:creationId xmlns:a16="http://schemas.microsoft.com/office/drawing/2014/main" id="{0FAA41C3-C5AD-4559-984B-E6F9EC7FC303}"/>
                  </a:ext>
                </a:extLst>
              </p:cNvPr>
              <p:cNvSpPr>
                <a:spLocks noChangeArrowheads="1"/>
              </p:cNvSpPr>
              <p:nvPr/>
            </p:nvSpPr>
            <p:spPr bwMode="auto">
              <a:xfrm>
                <a:off x="2640" y="2352"/>
                <a:ext cx="1104"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D1, 23, 97, 104</a:t>
                </a:r>
              </a:p>
            </p:txBody>
          </p:sp>
          <p:sp>
            <p:nvSpPr>
              <p:cNvPr id="26647" name="Rectangle 32">
                <a:extLst>
                  <a:ext uri="{FF2B5EF4-FFF2-40B4-BE49-F238E27FC236}">
                    <a16:creationId xmlns:a16="http://schemas.microsoft.com/office/drawing/2014/main" id="{A03C6CA7-1464-4B1A-911A-CEB652E7BFA6}"/>
                  </a:ext>
                </a:extLst>
              </p:cNvPr>
              <p:cNvSpPr>
                <a:spLocks noChangeArrowheads="1"/>
              </p:cNvSpPr>
              <p:nvPr/>
            </p:nvSpPr>
            <p:spPr bwMode="auto">
              <a:xfrm>
                <a:off x="3744" y="2352"/>
                <a:ext cx="624"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D3, 43</a:t>
                </a:r>
              </a:p>
            </p:txBody>
          </p:sp>
        </p:grpSp>
        <p:sp>
          <p:nvSpPr>
            <p:cNvPr id="26635" name="Rectangle 36">
              <a:extLst>
                <a:ext uri="{FF2B5EF4-FFF2-40B4-BE49-F238E27FC236}">
                  <a16:creationId xmlns:a16="http://schemas.microsoft.com/office/drawing/2014/main" id="{DB6707DE-7A6D-44AE-A8ED-69392C2533B7}"/>
                </a:ext>
              </a:extLst>
            </p:cNvPr>
            <p:cNvSpPr>
              <a:spLocks noChangeArrowheads="1"/>
            </p:cNvSpPr>
            <p:nvPr/>
          </p:nvSpPr>
          <p:spPr bwMode="auto">
            <a:xfrm>
              <a:off x="1152" y="1584"/>
              <a:ext cx="816"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graph</a:t>
              </a:r>
            </a:p>
          </p:txBody>
        </p:sp>
        <p:sp>
          <p:nvSpPr>
            <p:cNvPr id="26636" name="Rectangle 37">
              <a:extLst>
                <a:ext uri="{FF2B5EF4-FFF2-40B4-BE49-F238E27FC236}">
                  <a16:creationId xmlns:a16="http://schemas.microsoft.com/office/drawing/2014/main" id="{1FF165AE-EBCA-48AB-9AE9-692411EB2988}"/>
                </a:ext>
              </a:extLst>
            </p:cNvPr>
            <p:cNvSpPr>
              <a:spLocks noChangeArrowheads="1"/>
            </p:cNvSpPr>
            <p:nvPr/>
          </p:nvSpPr>
          <p:spPr bwMode="auto">
            <a:xfrm>
              <a:off x="1968" y="1584"/>
              <a:ext cx="480"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D2, 5</a:t>
              </a:r>
            </a:p>
          </p:txBody>
        </p:sp>
        <p:sp>
          <p:nvSpPr>
            <p:cNvPr id="26637" name="Rectangle 38">
              <a:extLst>
                <a:ext uri="{FF2B5EF4-FFF2-40B4-BE49-F238E27FC236}">
                  <a16:creationId xmlns:a16="http://schemas.microsoft.com/office/drawing/2014/main" id="{E6B7D37A-A2C4-44E7-A8B4-D43497EB4868}"/>
                </a:ext>
              </a:extLst>
            </p:cNvPr>
            <p:cNvSpPr>
              <a:spLocks noChangeArrowheads="1"/>
            </p:cNvSpPr>
            <p:nvPr/>
          </p:nvSpPr>
          <p:spPr bwMode="auto">
            <a:xfrm>
              <a:off x="2448" y="1584"/>
              <a:ext cx="624"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D3, 44</a:t>
              </a:r>
            </a:p>
          </p:txBody>
        </p:sp>
        <p:sp>
          <p:nvSpPr>
            <p:cNvPr id="26638" name="Freeform 21">
              <a:extLst>
                <a:ext uri="{FF2B5EF4-FFF2-40B4-BE49-F238E27FC236}">
                  <a16:creationId xmlns:a16="http://schemas.microsoft.com/office/drawing/2014/main" id="{AC926605-8674-4D62-8029-AEBEB3E3E389}"/>
                </a:ext>
              </a:extLst>
            </p:cNvPr>
            <p:cNvSpPr>
              <a:spLocks/>
            </p:cNvSpPr>
            <p:nvPr/>
          </p:nvSpPr>
          <p:spPr bwMode="auto">
            <a:xfrm>
              <a:off x="2766" y="1014"/>
              <a:ext cx="1372" cy="365"/>
            </a:xfrm>
            <a:custGeom>
              <a:avLst/>
              <a:gdLst>
                <a:gd name="T0" fmla="*/ 0 w 1372"/>
                <a:gd name="T1" fmla="*/ 365 h 365"/>
                <a:gd name="T2" fmla="*/ 248 w 1372"/>
                <a:gd name="T3" fmla="*/ 221 h 365"/>
                <a:gd name="T4" fmla="*/ 738 w 1372"/>
                <a:gd name="T5" fmla="*/ 41 h 365"/>
                <a:gd name="T6" fmla="*/ 1076 w 1372"/>
                <a:gd name="T7" fmla="*/ 7 h 365"/>
                <a:gd name="T8" fmla="*/ 1372 w 1372"/>
                <a:gd name="T9" fmla="*/ 1 h 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2" h="365">
                  <a:moveTo>
                    <a:pt x="0" y="365"/>
                  </a:moveTo>
                  <a:cubicBezTo>
                    <a:pt x="40" y="341"/>
                    <a:pt x="125" y="275"/>
                    <a:pt x="248" y="221"/>
                  </a:cubicBezTo>
                  <a:cubicBezTo>
                    <a:pt x="371" y="167"/>
                    <a:pt x="600" y="77"/>
                    <a:pt x="738" y="41"/>
                  </a:cubicBezTo>
                  <a:cubicBezTo>
                    <a:pt x="876" y="5"/>
                    <a:pt x="970" y="14"/>
                    <a:pt x="1076" y="7"/>
                  </a:cubicBezTo>
                  <a:cubicBezTo>
                    <a:pt x="1182" y="0"/>
                    <a:pt x="1310" y="2"/>
                    <a:pt x="1372" y="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Freeform 40">
              <a:extLst>
                <a:ext uri="{FF2B5EF4-FFF2-40B4-BE49-F238E27FC236}">
                  <a16:creationId xmlns:a16="http://schemas.microsoft.com/office/drawing/2014/main" id="{E146DD12-335F-404D-BB0B-8B9851813A93}"/>
                </a:ext>
              </a:extLst>
            </p:cNvPr>
            <p:cNvSpPr>
              <a:spLocks/>
            </p:cNvSpPr>
            <p:nvPr/>
          </p:nvSpPr>
          <p:spPr bwMode="auto">
            <a:xfrm>
              <a:off x="2352" y="1296"/>
              <a:ext cx="1776" cy="720"/>
            </a:xfrm>
            <a:custGeom>
              <a:avLst/>
              <a:gdLst>
                <a:gd name="T0" fmla="*/ 0 w 1776"/>
                <a:gd name="T1" fmla="*/ 187 h 856"/>
                <a:gd name="T2" fmla="*/ 336 w 1776"/>
                <a:gd name="T3" fmla="*/ 272 h 856"/>
                <a:gd name="T4" fmla="*/ 1344 w 1776"/>
                <a:gd name="T5" fmla="*/ 272 h 856"/>
                <a:gd name="T6" fmla="*/ 1536 w 1776"/>
                <a:gd name="T7" fmla="*/ 85 h 856"/>
                <a:gd name="T8" fmla="*/ 1632 w 1776"/>
                <a:gd name="T9" fmla="*/ 17 h 856"/>
                <a:gd name="T10" fmla="*/ 1776 w 1776"/>
                <a:gd name="T11" fmla="*/ 0 h 8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6" h="856">
                  <a:moveTo>
                    <a:pt x="0" y="528"/>
                  </a:moveTo>
                  <a:cubicBezTo>
                    <a:pt x="56" y="628"/>
                    <a:pt x="112" y="728"/>
                    <a:pt x="336" y="768"/>
                  </a:cubicBezTo>
                  <a:cubicBezTo>
                    <a:pt x="560" y="808"/>
                    <a:pt x="1144" y="856"/>
                    <a:pt x="1344" y="768"/>
                  </a:cubicBezTo>
                  <a:cubicBezTo>
                    <a:pt x="1544" y="680"/>
                    <a:pt x="1488" y="360"/>
                    <a:pt x="1536" y="240"/>
                  </a:cubicBezTo>
                  <a:cubicBezTo>
                    <a:pt x="1584" y="120"/>
                    <a:pt x="1592" y="88"/>
                    <a:pt x="1632" y="48"/>
                  </a:cubicBezTo>
                  <a:cubicBezTo>
                    <a:pt x="1672" y="8"/>
                    <a:pt x="1724" y="4"/>
                    <a:pt x="1776"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Freeform 41">
              <a:extLst>
                <a:ext uri="{FF2B5EF4-FFF2-40B4-BE49-F238E27FC236}">
                  <a16:creationId xmlns:a16="http://schemas.microsoft.com/office/drawing/2014/main" id="{3F9C82F8-D8DF-4ACA-A22F-F272CB8C2265}"/>
                </a:ext>
              </a:extLst>
            </p:cNvPr>
            <p:cNvSpPr>
              <a:spLocks/>
            </p:cNvSpPr>
            <p:nvPr/>
          </p:nvSpPr>
          <p:spPr bwMode="auto">
            <a:xfrm>
              <a:off x="3655" y="1491"/>
              <a:ext cx="473" cy="141"/>
            </a:xfrm>
            <a:custGeom>
              <a:avLst/>
              <a:gdLst>
                <a:gd name="T0" fmla="*/ 0 w 473"/>
                <a:gd name="T1" fmla="*/ 0 h 141"/>
                <a:gd name="T2" fmla="*/ 172 w 473"/>
                <a:gd name="T3" fmla="*/ 41 h 141"/>
                <a:gd name="T4" fmla="*/ 473 w 473"/>
                <a:gd name="T5" fmla="*/ 141 h 141"/>
                <a:gd name="T6" fmla="*/ 0 60000 65536"/>
                <a:gd name="T7" fmla="*/ 0 60000 65536"/>
                <a:gd name="T8" fmla="*/ 0 60000 65536"/>
              </a:gdLst>
              <a:ahLst/>
              <a:cxnLst>
                <a:cxn ang="T6">
                  <a:pos x="T0" y="T1"/>
                </a:cxn>
                <a:cxn ang="T7">
                  <a:pos x="T2" y="T3"/>
                </a:cxn>
                <a:cxn ang="T8">
                  <a:pos x="T4" y="T5"/>
                </a:cxn>
              </a:cxnLst>
              <a:rect l="0" t="0" r="r" b="b"/>
              <a:pathLst>
                <a:path w="473" h="141">
                  <a:moveTo>
                    <a:pt x="0" y="0"/>
                  </a:moveTo>
                  <a:cubicBezTo>
                    <a:pt x="30" y="7"/>
                    <a:pt x="93" y="18"/>
                    <a:pt x="172" y="41"/>
                  </a:cubicBezTo>
                  <a:cubicBezTo>
                    <a:pt x="251" y="64"/>
                    <a:pt x="410" y="120"/>
                    <a:pt x="473" y="14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Freeform 42">
              <a:extLst>
                <a:ext uri="{FF2B5EF4-FFF2-40B4-BE49-F238E27FC236}">
                  <a16:creationId xmlns:a16="http://schemas.microsoft.com/office/drawing/2014/main" id="{7ACF218B-5C1E-4551-97A7-521BF50C1F80}"/>
                </a:ext>
              </a:extLst>
            </p:cNvPr>
            <p:cNvSpPr>
              <a:spLocks/>
            </p:cNvSpPr>
            <p:nvPr/>
          </p:nvSpPr>
          <p:spPr bwMode="auto">
            <a:xfrm>
              <a:off x="3034" y="1680"/>
              <a:ext cx="1046" cy="38"/>
            </a:xfrm>
            <a:custGeom>
              <a:avLst/>
              <a:gdLst>
                <a:gd name="T0" fmla="*/ 0 w 1046"/>
                <a:gd name="T1" fmla="*/ 38 h 38"/>
                <a:gd name="T2" fmla="*/ 490 w 1046"/>
                <a:gd name="T3" fmla="*/ 11 h 38"/>
                <a:gd name="T4" fmla="*/ 1046 w 1046"/>
                <a:gd name="T5" fmla="*/ 0 h 38"/>
                <a:gd name="T6" fmla="*/ 0 60000 65536"/>
                <a:gd name="T7" fmla="*/ 0 60000 65536"/>
                <a:gd name="T8" fmla="*/ 0 60000 65536"/>
              </a:gdLst>
              <a:ahLst/>
              <a:cxnLst>
                <a:cxn ang="T6">
                  <a:pos x="T0" y="T1"/>
                </a:cxn>
                <a:cxn ang="T7">
                  <a:pos x="T2" y="T3"/>
                </a:cxn>
                <a:cxn ang="T8">
                  <a:pos x="T4" y="T5"/>
                </a:cxn>
              </a:cxnLst>
              <a:rect l="0" t="0" r="r" b="b"/>
              <a:pathLst>
                <a:path w="1046" h="38">
                  <a:moveTo>
                    <a:pt x="0" y="38"/>
                  </a:moveTo>
                  <a:cubicBezTo>
                    <a:pt x="80" y="34"/>
                    <a:pt x="316" y="17"/>
                    <a:pt x="490" y="11"/>
                  </a:cubicBezTo>
                  <a:cubicBezTo>
                    <a:pt x="664" y="5"/>
                    <a:pt x="930" y="2"/>
                    <a:pt x="1046"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Oval 44">
              <a:extLst>
                <a:ext uri="{FF2B5EF4-FFF2-40B4-BE49-F238E27FC236}">
                  <a16:creationId xmlns:a16="http://schemas.microsoft.com/office/drawing/2014/main" id="{22A8B2EC-CEB3-4B5A-A52D-2FB60E57B5F4}"/>
                </a:ext>
              </a:extLst>
            </p:cNvPr>
            <p:cNvSpPr>
              <a:spLocks noChangeArrowheads="1"/>
            </p:cNvSpPr>
            <p:nvPr/>
          </p:nvSpPr>
          <p:spPr bwMode="auto">
            <a:xfrm>
              <a:off x="2256" y="1344"/>
              <a:ext cx="768" cy="240"/>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6643" name="Line 45">
              <a:extLst>
                <a:ext uri="{FF2B5EF4-FFF2-40B4-BE49-F238E27FC236}">
                  <a16:creationId xmlns:a16="http://schemas.microsoft.com/office/drawing/2014/main" id="{1B5C29B7-6DD3-4884-9FB9-B2DA563E7BD2}"/>
                </a:ext>
              </a:extLst>
            </p:cNvPr>
            <p:cNvSpPr>
              <a:spLocks noChangeShapeType="1"/>
            </p:cNvSpPr>
            <p:nvPr/>
          </p:nvSpPr>
          <p:spPr bwMode="auto">
            <a:xfrm>
              <a:off x="2208" y="1200"/>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Text Box 46">
              <a:extLst>
                <a:ext uri="{FF2B5EF4-FFF2-40B4-BE49-F238E27FC236}">
                  <a16:creationId xmlns:a16="http://schemas.microsoft.com/office/drawing/2014/main" id="{72B87BDA-43E1-4D0A-AF24-5F2E52410466}"/>
                </a:ext>
              </a:extLst>
            </p:cNvPr>
            <p:cNvSpPr txBox="1">
              <a:spLocks noChangeArrowheads="1"/>
            </p:cNvSpPr>
            <p:nvPr/>
          </p:nvSpPr>
          <p:spPr bwMode="auto">
            <a:xfrm>
              <a:off x="1968" y="816"/>
              <a:ext cx="136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Positions within D1 that</a:t>
              </a:r>
            </a:p>
            <a:p>
              <a:pPr eaLnBrk="1" hangingPunct="1">
                <a:spcBef>
                  <a:spcPct val="0"/>
                </a:spcBef>
                <a:buFontTx/>
                <a:buNone/>
              </a:pPr>
              <a:r>
                <a:rPr lang="en-US" altLang="zh-TW" sz="1600">
                  <a:latin typeface="Times New Roman" panose="02020603050405020304" pitchFamily="18" charset="0"/>
                </a:rPr>
                <a:t>“computer” occurs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7893712B-7BF2-48D1-BA2F-81AEAE551EC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5F7F3688-5F9D-40DA-BF81-608FCC89E4C7}" type="slidenum">
              <a:rPr lang="en-US" altLang="zh-TW" sz="1400" smtClean="0">
                <a:solidFill>
                  <a:schemeClr val="accent2"/>
                </a:solidFill>
                <a:latin typeface="Times New Roman" panose="02020603050405020304" pitchFamily="18" charset="0"/>
              </a:rPr>
              <a:pPr>
                <a:spcBef>
                  <a:spcPct val="0"/>
                </a:spcBef>
                <a:buFontTx/>
                <a:buNone/>
              </a:pPr>
              <a:t>15</a:t>
            </a:fld>
            <a:endParaRPr lang="en-US" altLang="zh-TW" sz="1400" b="0">
              <a:latin typeface="Times New Roman" panose="02020603050405020304" pitchFamily="18" charset="0"/>
            </a:endParaRPr>
          </a:p>
        </p:txBody>
      </p:sp>
      <p:sp>
        <p:nvSpPr>
          <p:cNvPr id="28675" name="Rectangle 2">
            <a:extLst>
              <a:ext uri="{FF2B5EF4-FFF2-40B4-BE49-F238E27FC236}">
                <a16:creationId xmlns:a16="http://schemas.microsoft.com/office/drawing/2014/main" id="{16A031CA-1CD1-4C94-A6CB-9C6C3E8BD0A3}"/>
              </a:ext>
            </a:extLst>
          </p:cNvPr>
          <p:cNvSpPr>
            <a:spLocks noGrp="1" noChangeArrowheads="1"/>
          </p:cNvSpPr>
          <p:nvPr>
            <p:ph type="title"/>
          </p:nvPr>
        </p:nvSpPr>
        <p:spPr/>
        <p:txBody>
          <a:bodyPr/>
          <a:lstStyle/>
          <a:p>
            <a:pPr eaLnBrk="1" hangingPunct="1"/>
            <a:r>
              <a:rPr lang="en-US" altLang="zh-TW"/>
              <a:t>General Inverted Index</a:t>
            </a:r>
          </a:p>
        </p:txBody>
      </p:sp>
      <p:sp>
        <p:nvSpPr>
          <p:cNvPr id="28676" name="Rectangle 3">
            <a:extLst>
              <a:ext uri="{FF2B5EF4-FFF2-40B4-BE49-F238E27FC236}">
                <a16:creationId xmlns:a16="http://schemas.microsoft.com/office/drawing/2014/main" id="{6A00ABFA-39C2-4C79-8447-208E3872FD8F}"/>
              </a:ext>
            </a:extLst>
          </p:cNvPr>
          <p:cNvSpPr>
            <a:spLocks noGrp="1" noChangeArrowheads="1"/>
          </p:cNvSpPr>
          <p:nvPr>
            <p:ph type="body" idx="1"/>
          </p:nvPr>
        </p:nvSpPr>
        <p:spPr>
          <a:xfrm>
            <a:off x="685800" y="4876800"/>
            <a:ext cx="7772400" cy="1219200"/>
          </a:xfrm>
        </p:spPr>
        <p:txBody>
          <a:bodyPr/>
          <a:lstStyle/>
          <a:p>
            <a:pPr eaLnBrk="1" hangingPunct="1"/>
            <a:r>
              <a:rPr lang="en-US" altLang="zh-TW"/>
              <a:t>Index file can be implemented with any file structure</a:t>
            </a:r>
          </a:p>
          <a:p>
            <a:pPr eaLnBrk="1" hangingPunct="1"/>
            <a:r>
              <a:rPr lang="en-US" altLang="zh-TW"/>
              <a:t>Terms in the index file is the </a:t>
            </a:r>
            <a:r>
              <a:rPr lang="en-US" altLang="zh-TW" i="1">
                <a:solidFill>
                  <a:schemeClr val="accent2"/>
                </a:solidFill>
              </a:rPr>
              <a:t>vocabulary</a:t>
            </a:r>
            <a:r>
              <a:rPr lang="en-US" altLang="zh-TW"/>
              <a:t> of the document collection</a:t>
            </a:r>
          </a:p>
        </p:txBody>
      </p:sp>
      <p:grpSp>
        <p:nvGrpSpPr>
          <p:cNvPr id="28677" name="Group 58">
            <a:extLst>
              <a:ext uri="{FF2B5EF4-FFF2-40B4-BE49-F238E27FC236}">
                <a16:creationId xmlns:a16="http://schemas.microsoft.com/office/drawing/2014/main" id="{786D18BE-C7CC-4060-B64F-E4CD579CB9FF}"/>
              </a:ext>
            </a:extLst>
          </p:cNvPr>
          <p:cNvGrpSpPr>
            <a:grpSpLocks/>
          </p:cNvGrpSpPr>
          <p:nvPr/>
        </p:nvGrpSpPr>
        <p:grpSpPr bwMode="auto">
          <a:xfrm>
            <a:off x="533400" y="1447800"/>
            <a:ext cx="7924800" cy="3352800"/>
            <a:chOff x="384" y="768"/>
            <a:chExt cx="4992" cy="2112"/>
          </a:xfrm>
        </p:grpSpPr>
        <p:sp>
          <p:nvSpPr>
            <p:cNvPr id="28681" name="Rectangle 57">
              <a:extLst>
                <a:ext uri="{FF2B5EF4-FFF2-40B4-BE49-F238E27FC236}">
                  <a16:creationId xmlns:a16="http://schemas.microsoft.com/office/drawing/2014/main" id="{F256E28C-D106-484F-8650-00E01C9F6366}"/>
                </a:ext>
              </a:extLst>
            </p:cNvPr>
            <p:cNvSpPr>
              <a:spLocks noChangeArrowheads="1"/>
            </p:cNvSpPr>
            <p:nvPr/>
          </p:nvSpPr>
          <p:spPr bwMode="auto">
            <a:xfrm>
              <a:off x="384" y="768"/>
              <a:ext cx="4992" cy="21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2" name="Rectangle 7">
              <a:extLst>
                <a:ext uri="{FF2B5EF4-FFF2-40B4-BE49-F238E27FC236}">
                  <a16:creationId xmlns:a16="http://schemas.microsoft.com/office/drawing/2014/main" id="{B835C9FB-2837-47C3-800E-8CE1100DD165}"/>
                </a:ext>
              </a:extLst>
            </p:cNvPr>
            <p:cNvSpPr>
              <a:spLocks noChangeArrowheads="1"/>
            </p:cNvSpPr>
            <p:nvPr/>
          </p:nvSpPr>
          <p:spPr bwMode="auto">
            <a:xfrm>
              <a:off x="2256" y="1152"/>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3" name="Rectangle 8">
              <a:extLst>
                <a:ext uri="{FF2B5EF4-FFF2-40B4-BE49-F238E27FC236}">
                  <a16:creationId xmlns:a16="http://schemas.microsoft.com/office/drawing/2014/main" id="{64956E8B-EBAE-4B7F-A897-632EF3749AD9}"/>
                </a:ext>
              </a:extLst>
            </p:cNvPr>
            <p:cNvSpPr>
              <a:spLocks noChangeArrowheads="1"/>
            </p:cNvSpPr>
            <p:nvPr/>
          </p:nvSpPr>
          <p:spPr bwMode="auto">
            <a:xfrm>
              <a:off x="2256" y="1344"/>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4" name="Rectangle 9">
              <a:extLst>
                <a:ext uri="{FF2B5EF4-FFF2-40B4-BE49-F238E27FC236}">
                  <a16:creationId xmlns:a16="http://schemas.microsoft.com/office/drawing/2014/main" id="{D9C0DF47-AD53-4E11-A307-69FD7789CB71}"/>
                </a:ext>
              </a:extLst>
            </p:cNvPr>
            <p:cNvSpPr>
              <a:spLocks noChangeArrowheads="1"/>
            </p:cNvSpPr>
            <p:nvPr/>
          </p:nvSpPr>
          <p:spPr bwMode="auto">
            <a:xfrm>
              <a:off x="2256" y="153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5" name="Rectangle 10">
              <a:extLst>
                <a:ext uri="{FF2B5EF4-FFF2-40B4-BE49-F238E27FC236}">
                  <a16:creationId xmlns:a16="http://schemas.microsoft.com/office/drawing/2014/main" id="{7A6102FA-32C5-4055-ACFD-EA848A4CA10A}"/>
                </a:ext>
              </a:extLst>
            </p:cNvPr>
            <p:cNvSpPr>
              <a:spLocks noChangeArrowheads="1"/>
            </p:cNvSpPr>
            <p:nvPr/>
          </p:nvSpPr>
          <p:spPr bwMode="auto">
            <a:xfrm>
              <a:off x="2256" y="20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6" name="Rectangle 11">
              <a:extLst>
                <a:ext uri="{FF2B5EF4-FFF2-40B4-BE49-F238E27FC236}">
                  <a16:creationId xmlns:a16="http://schemas.microsoft.com/office/drawing/2014/main" id="{5605B04E-0D13-43A5-881E-206CA4FF3D26}"/>
                </a:ext>
              </a:extLst>
            </p:cNvPr>
            <p:cNvSpPr>
              <a:spLocks noChangeArrowheads="1"/>
            </p:cNvSpPr>
            <p:nvPr/>
          </p:nvSpPr>
          <p:spPr bwMode="auto">
            <a:xfrm>
              <a:off x="2256" y="1728"/>
              <a:ext cx="96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7" name="Text Box 12">
              <a:extLst>
                <a:ext uri="{FF2B5EF4-FFF2-40B4-BE49-F238E27FC236}">
                  <a16:creationId xmlns:a16="http://schemas.microsoft.com/office/drawing/2014/main" id="{D8E43950-836B-43DA-BCD7-092CF2C337D5}"/>
                </a:ext>
              </a:extLst>
            </p:cNvPr>
            <p:cNvSpPr txBox="1">
              <a:spLocks noChangeArrowheads="1"/>
            </p:cNvSpPr>
            <p:nvPr/>
          </p:nvSpPr>
          <p:spPr bwMode="auto">
            <a:xfrm>
              <a:off x="2352" y="1152"/>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architecture</a:t>
              </a:r>
            </a:p>
          </p:txBody>
        </p:sp>
        <p:sp>
          <p:nvSpPr>
            <p:cNvPr id="28688" name="Text Box 13">
              <a:extLst>
                <a:ext uri="{FF2B5EF4-FFF2-40B4-BE49-F238E27FC236}">
                  <a16:creationId xmlns:a16="http://schemas.microsoft.com/office/drawing/2014/main" id="{AAC80B0F-7961-4EEC-B627-7884AFD1E3A7}"/>
                </a:ext>
              </a:extLst>
            </p:cNvPr>
            <p:cNvSpPr txBox="1">
              <a:spLocks noChangeArrowheads="1"/>
            </p:cNvSpPr>
            <p:nvPr/>
          </p:nvSpPr>
          <p:spPr bwMode="auto">
            <a:xfrm>
              <a:off x="2352" y="1344"/>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computer</a:t>
              </a:r>
            </a:p>
          </p:txBody>
        </p:sp>
        <p:sp>
          <p:nvSpPr>
            <p:cNvPr id="28689" name="Text Box 14">
              <a:extLst>
                <a:ext uri="{FF2B5EF4-FFF2-40B4-BE49-F238E27FC236}">
                  <a16:creationId xmlns:a16="http://schemas.microsoft.com/office/drawing/2014/main" id="{FF87B548-85B4-4EDE-AC7E-683753C25203}"/>
                </a:ext>
              </a:extLst>
            </p:cNvPr>
            <p:cNvSpPr txBox="1">
              <a:spLocks noChangeArrowheads="1"/>
            </p:cNvSpPr>
            <p:nvPr/>
          </p:nvSpPr>
          <p:spPr bwMode="auto">
            <a:xfrm>
              <a:off x="2352" y="1536"/>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28690" name="Text Box 15">
              <a:extLst>
                <a:ext uri="{FF2B5EF4-FFF2-40B4-BE49-F238E27FC236}">
                  <a16:creationId xmlns:a16="http://schemas.microsoft.com/office/drawing/2014/main" id="{CCDECCAF-23DD-4379-A85E-7B0CFC54742D}"/>
                </a:ext>
              </a:extLst>
            </p:cNvPr>
            <p:cNvSpPr txBox="1">
              <a:spLocks noChangeArrowheads="1"/>
            </p:cNvSpPr>
            <p:nvPr/>
          </p:nvSpPr>
          <p:spPr bwMode="auto">
            <a:xfrm>
              <a:off x="2352" y="2016"/>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retrieval</a:t>
              </a:r>
            </a:p>
          </p:txBody>
        </p:sp>
        <p:sp>
          <p:nvSpPr>
            <p:cNvPr id="28691" name="Text Box 16">
              <a:extLst>
                <a:ext uri="{FF2B5EF4-FFF2-40B4-BE49-F238E27FC236}">
                  <a16:creationId xmlns:a16="http://schemas.microsoft.com/office/drawing/2014/main" id="{CDB7BD36-9684-4BD5-999F-6FD161300D06}"/>
                </a:ext>
              </a:extLst>
            </p:cNvPr>
            <p:cNvSpPr txBox="1">
              <a:spLocks noChangeArrowheads="1"/>
            </p:cNvSpPr>
            <p:nvPr/>
          </p:nvSpPr>
          <p:spPr bwMode="auto">
            <a:xfrm>
              <a:off x="2352" y="1776"/>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zh-TW" altLang="zh-TW" sz="1600" b="1">
                  <a:latin typeface="Times New Roman" panose="02020603050405020304" pitchFamily="18" charset="0"/>
                  <a:ea typeface="標楷體" panose="03000509000000000000" pitchFamily="65" charset="-120"/>
                </a:rPr>
                <a:t>...</a:t>
              </a:r>
            </a:p>
          </p:txBody>
        </p:sp>
        <p:sp>
          <p:nvSpPr>
            <p:cNvPr id="28692" name="Rectangle 27">
              <a:extLst>
                <a:ext uri="{FF2B5EF4-FFF2-40B4-BE49-F238E27FC236}">
                  <a16:creationId xmlns:a16="http://schemas.microsoft.com/office/drawing/2014/main" id="{0721C590-9E76-452E-BCD3-E8B430C28876}"/>
                </a:ext>
              </a:extLst>
            </p:cNvPr>
            <p:cNvSpPr>
              <a:spLocks noChangeArrowheads="1"/>
            </p:cNvSpPr>
            <p:nvPr/>
          </p:nvSpPr>
          <p:spPr bwMode="auto">
            <a:xfrm>
              <a:off x="3744" y="115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3" name="Rectangle 28">
              <a:extLst>
                <a:ext uri="{FF2B5EF4-FFF2-40B4-BE49-F238E27FC236}">
                  <a16:creationId xmlns:a16="http://schemas.microsoft.com/office/drawing/2014/main" id="{25435891-2B76-4567-9E24-450AC5F630BA}"/>
                </a:ext>
              </a:extLst>
            </p:cNvPr>
            <p:cNvSpPr>
              <a:spLocks noChangeArrowheads="1"/>
            </p:cNvSpPr>
            <p:nvPr/>
          </p:nvSpPr>
          <p:spPr bwMode="auto">
            <a:xfrm>
              <a:off x="4128" y="115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4" name="Rectangle 29">
              <a:extLst>
                <a:ext uri="{FF2B5EF4-FFF2-40B4-BE49-F238E27FC236}">
                  <a16:creationId xmlns:a16="http://schemas.microsoft.com/office/drawing/2014/main" id="{921E90FF-493B-4E5A-9BE2-F4E20B722B91}"/>
                </a:ext>
              </a:extLst>
            </p:cNvPr>
            <p:cNvSpPr>
              <a:spLocks noChangeArrowheads="1"/>
            </p:cNvSpPr>
            <p:nvPr/>
          </p:nvSpPr>
          <p:spPr bwMode="auto">
            <a:xfrm>
              <a:off x="4512" y="115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5" name="Rectangle 30">
              <a:extLst>
                <a:ext uri="{FF2B5EF4-FFF2-40B4-BE49-F238E27FC236}">
                  <a16:creationId xmlns:a16="http://schemas.microsoft.com/office/drawing/2014/main" id="{EEBBFD75-969B-48CF-85A2-1A4CFB6DD7DE}"/>
                </a:ext>
              </a:extLst>
            </p:cNvPr>
            <p:cNvSpPr>
              <a:spLocks noChangeArrowheads="1"/>
            </p:cNvSpPr>
            <p:nvPr/>
          </p:nvSpPr>
          <p:spPr bwMode="auto">
            <a:xfrm>
              <a:off x="4896" y="115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6" name="Rectangle 31">
              <a:extLst>
                <a:ext uri="{FF2B5EF4-FFF2-40B4-BE49-F238E27FC236}">
                  <a16:creationId xmlns:a16="http://schemas.microsoft.com/office/drawing/2014/main" id="{B1279CA7-4833-4226-A892-D69D39BBE6C4}"/>
                </a:ext>
              </a:extLst>
            </p:cNvPr>
            <p:cNvSpPr>
              <a:spLocks noChangeArrowheads="1"/>
            </p:cNvSpPr>
            <p:nvPr/>
          </p:nvSpPr>
          <p:spPr bwMode="auto">
            <a:xfrm>
              <a:off x="3744" y="139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7" name="Rectangle 32">
              <a:extLst>
                <a:ext uri="{FF2B5EF4-FFF2-40B4-BE49-F238E27FC236}">
                  <a16:creationId xmlns:a16="http://schemas.microsoft.com/office/drawing/2014/main" id="{BCA7FFCA-7C81-4B56-9EB7-501C7CF3DE67}"/>
                </a:ext>
              </a:extLst>
            </p:cNvPr>
            <p:cNvSpPr>
              <a:spLocks noChangeArrowheads="1"/>
            </p:cNvSpPr>
            <p:nvPr/>
          </p:nvSpPr>
          <p:spPr bwMode="auto">
            <a:xfrm>
              <a:off x="4128" y="139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8" name="Rectangle 33">
              <a:extLst>
                <a:ext uri="{FF2B5EF4-FFF2-40B4-BE49-F238E27FC236}">
                  <a16:creationId xmlns:a16="http://schemas.microsoft.com/office/drawing/2014/main" id="{657269D2-1C01-459F-9C48-6A7C9D83048E}"/>
                </a:ext>
              </a:extLst>
            </p:cNvPr>
            <p:cNvSpPr>
              <a:spLocks noChangeArrowheads="1"/>
            </p:cNvSpPr>
            <p:nvPr/>
          </p:nvSpPr>
          <p:spPr bwMode="auto">
            <a:xfrm>
              <a:off x="4512" y="139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99" name="Rectangle 34">
              <a:extLst>
                <a:ext uri="{FF2B5EF4-FFF2-40B4-BE49-F238E27FC236}">
                  <a16:creationId xmlns:a16="http://schemas.microsoft.com/office/drawing/2014/main" id="{25DFB628-9C7A-483C-8FD5-3D120FA8AAF8}"/>
                </a:ext>
              </a:extLst>
            </p:cNvPr>
            <p:cNvSpPr>
              <a:spLocks noChangeArrowheads="1"/>
            </p:cNvSpPr>
            <p:nvPr/>
          </p:nvSpPr>
          <p:spPr bwMode="auto">
            <a:xfrm>
              <a:off x="3744" y="158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700" name="Rectangle 35">
              <a:extLst>
                <a:ext uri="{FF2B5EF4-FFF2-40B4-BE49-F238E27FC236}">
                  <a16:creationId xmlns:a16="http://schemas.microsoft.com/office/drawing/2014/main" id="{1CB3F819-655A-40DA-9EBD-B5C6EDD5F0E3}"/>
                </a:ext>
              </a:extLst>
            </p:cNvPr>
            <p:cNvSpPr>
              <a:spLocks noChangeArrowheads="1"/>
            </p:cNvSpPr>
            <p:nvPr/>
          </p:nvSpPr>
          <p:spPr bwMode="auto">
            <a:xfrm>
              <a:off x="3744" y="206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701" name="Rectangle 36">
              <a:extLst>
                <a:ext uri="{FF2B5EF4-FFF2-40B4-BE49-F238E27FC236}">
                  <a16:creationId xmlns:a16="http://schemas.microsoft.com/office/drawing/2014/main" id="{F275D081-6995-413B-8EBB-4D028DB7033B}"/>
                </a:ext>
              </a:extLst>
            </p:cNvPr>
            <p:cNvSpPr>
              <a:spLocks noChangeArrowheads="1"/>
            </p:cNvSpPr>
            <p:nvPr/>
          </p:nvSpPr>
          <p:spPr bwMode="auto">
            <a:xfrm>
              <a:off x="4128" y="206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702" name="Rectangle 37">
              <a:extLst>
                <a:ext uri="{FF2B5EF4-FFF2-40B4-BE49-F238E27FC236}">
                  <a16:creationId xmlns:a16="http://schemas.microsoft.com/office/drawing/2014/main" id="{3262691F-ADBD-4FAA-983C-79F1A0413387}"/>
                </a:ext>
              </a:extLst>
            </p:cNvPr>
            <p:cNvSpPr>
              <a:spLocks noChangeArrowheads="1"/>
            </p:cNvSpPr>
            <p:nvPr/>
          </p:nvSpPr>
          <p:spPr bwMode="auto">
            <a:xfrm>
              <a:off x="4512" y="206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703" name="Text Box 38">
              <a:extLst>
                <a:ext uri="{FF2B5EF4-FFF2-40B4-BE49-F238E27FC236}">
                  <a16:creationId xmlns:a16="http://schemas.microsoft.com/office/drawing/2014/main" id="{0A919C93-9879-4FE7-A668-25C7394E083C}"/>
                </a:ext>
              </a:extLst>
            </p:cNvPr>
            <p:cNvSpPr txBox="1">
              <a:spLocks noChangeArrowheads="1"/>
            </p:cNvSpPr>
            <p:nvPr/>
          </p:nvSpPr>
          <p:spPr bwMode="auto">
            <a:xfrm>
              <a:off x="3744" y="1152"/>
              <a:ext cx="38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latin typeface="Times New Roman" panose="02020603050405020304" pitchFamily="18" charset="0"/>
                  <a:ea typeface="標楷體" panose="03000509000000000000" pitchFamily="65" charset="-120"/>
                </a:rPr>
                <a:t>D</a:t>
              </a:r>
              <a:r>
                <a:rPr lang="en-US" altLang="zh-TW" sz="1400" b="1" baseline="-25000">
                  <a:latin typeface="Times New Roman" panose="02020603050405020304" pitchFamily="18" charset="0"/>
                  <a:ea typeface="標楷體" panose="03000509000000000000" pitchFamily="65" charset="-120"/>
                </a:rPr>
                <a:t>1</a:t>
              </a:r>
              <a:r>
                <a:rPr lang="en-US" altLang="zh-TW" sz="1400" b="1">
                  <a:latin typeface="Times New Roman" panose="02020603050405020304" pitchFamily="18" charset="0"/>
                  <a:ea typeface="標楷體" panose="03000509000000000000" pitchFamily="65" charset="-120"/>
                </a:rPr>
                <a:t>, a</a:t>
              </a:r>
              <a:r>
                <a:rPr lang="en-US" altLang="zh-TW" sz="1400" b="1" baseline="-25000">
                  <a:latin typeface="Times New Roman" panose="02020603050405020304" pitchFamily="18" charset="0"/>
                  <a:ea typeface="標楷體" panose="03000509000000000000" pitchFamily="65" charset="-120"/>
                </a:rPr>
                <a:t>1</a:t>
              </a:r>
              <a:endParaRPr lang="en-US" altLang="zh-TW" sz="1600" b="1">
                <a:latin typeface="Times New Roman" panose="02020603050405020304" pitchFamily="18" charset="0"/>
                <a:ea typeface="標楷體" panose="03000509000000000000" pitchFamily="65" charset="-120"/>
              </a:endParaRPr>
            </a:p>
          </p:txBody>
        </p:sp>
        <p:sp>
          <p:nvSpPr>
            <p:cNvPr id="28704" name="Text Box 39">
              <a:extLst>
                <a:ext uri="{FF2B5EF4-FFF2-40B4-BE49-F238E27FC236}">
                  <a16:creationId xmlns:a16="http://schemas.microsoft.com/office/drawing/2014/main" id="{1B1C6AF7-86AF-45D1-BFA7-51FF9E889A37}"/>
                </a:ext>
              </a:extLst>
            </p:cNvPr>
            <p:cNvSpPr txBox="1">
              <a:spLocks noChangeArrowheads="1"/>
            </p:cNvSpPr>
            <p:nvPr/>
          </p:nvSpPr>
          <p:spPr bwMode="auto">
            <a:xfrm>
              <a:off x="3744" y="1584"/>
              <a:ext cx="38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latin typeface="Times New Roman" panose="02020603050405020304" pitchFamily="18" charset="0"/>
                  <a:ea typeface="標楷體" panose="03000509000000000000" pitchFamily="65" charset="-120"/>
                </a:rPr>
                <a:t>D</a:t>
              </a:r>
              <a:r>
                <a:rPr lang="en-US" altLang="zh-TW" sz="1400" b="1" baseline="-25000">
                  <a:latin typeface="Times New Roman" panose="02020603050405020304" pitchFamily="18" charset="0"/>
                  <a:ea typeface="標楷體" panose="03000509000000000000" pitchFamily="65" charset="-120"/>
                </a:rPr>
                <a:t>1</a:t>
              </a:r>
              <a:r>
                <a:rPr lang="en-US" altLang="zh-TW" sz="1400" b="1">
                  <a:latin typeface="Times New Roman" panose="02020603050405020304" pitchFamily="18" charset="0"/>
                  <a:ea typeface="標楷體" panose="03000509000000000000" pitchFamily="65" charset="-120"/>
                </a:rPr>
                <a:t>, a</a:t>
              </a:r>
              <a:r>
                <a:rPr lang="en-US" altLang="zh-TW" sz="1400" b="1" baseline="-25000">
                  <a:latin typeface="Times New Roman" panose="02020603050405020304" pitchFamily="18" charset="0"/>
                  <a:ea typeface="標楷體" panose="03000509000000000000" pitchFamily="65" charset="-120"/>
                </a:rPr>
                <a:t>1</a:t>
              </a:r>
            </a:p>
          </p:txBody>
        </p:sp>
        <p:sp>
          <p:nvSpPr>
            <p:cNvPr id="28705" name="Text Box 40">
              <a:extLst>
                <a:ext uri="{FF2B5EF4-FFF2-40B4-BE49-F238E27FC236}">
                  <a16:creationId xmlns:a16="http://schemas.microsoft.com/office/drawing/2014/main" id="{6C62FA4A-4B0A-4BE8-876E-B791B142FDA7}"/>
                </a:ext>
              </a:extLst>
            </p:cNvPr>
            <p:cNvSpPr txBox="1">
              <a:spLocks noChangeArrowheads="1"/>
            </p:cNvSpPr>
            <p:nvPr/>
          </p:nvSpPr>
          <p:spPr bwMode="auto">
            <a:xfrm>
              <a:off x="3744" y="2064"/>
              <a:ext cx="38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latin typeface="Times New Roman" panose="02020603050405020304" pitchFamily="18" charset="0"/>
                  <a:ea typeface="標楷體" panose="03000509000000000000" pitchFamily="65" charset="-120"/>
                </a:rPr>
                <a:t>D</a:t>
              </a:r>
              <a:r>
                <a:rPr lang="en-US" altLang="zh-TW" sz="1400" b="1" baseline="-25000">
                  <a:latin typeface="Times New Roman" panose="02020603050405020304" pitchFamily="18" charset="0"/>
                  <a:ea typeface="標楷體" panose="03000509000000000000" pitchFamily="65" charset="-120"/>
                </a:rPr>
                <a:t>1</a:t>
              </a:r>
              <a:r>
                <a:rPr lang="en-US" altLang="zh-TW" sz="1400" b="1">
                  <a:latin typeface="Times New Roman" panose="02020603050405020304" pitchFamily="18" charset="0"/>
                  <a:ea typeface="標楷體" panose="03000509000000000000" pitchFamily="65" charset="-120"/>
                </a:rPr>
                <a:t>, a</a:t>
              </a:r>
              <a:r>
                <a:rPr lang="en-US" altLang="zh-TW" sz="1400" b="1" baseline="-25000">
                  <a:latin typeface="Times New Roman" panose="02020603050405020304" pitchFamily="18" charset="0"/>
                  <a:ea typeface="標楷體" panose="03000509000000000000" pitchFamily="65" charset="-120"/>
                </a:rPr>
                <a:t>1</a:t>
              </a:r>
            </a:p>
          </p:txBody>
        </p:sp>
        <p:sp>
          <p:nvSpPr>
            <p:cNvPr id="28706" name="Text Box 45">
              <a:extLst>
                <a:ext uri="{FF2B5EF4-FFF2-40B4-BE49-F238E27FC236}">
                  <a16:creationId xmlns:a16="http://schemas.microsoft.com/office/drawing/2014/main" id="{721C5864-4BA8-4770-813E-B5F1B34234A2}"/>
                </a:ext>
              </a:extLst>
            </p:cNvPr>
            <p:cNvSpPr txBox="1">
              <a:spLocks noChangeArrowheads="1"/>
            </p:cNvSpPr>
            <p:nvPr/>
          </p:nvSpPr>
          <p:spPr bwMode="auto">
            <a:xfrm>
              <a:off x="2256" y="816"/>
              <a:ext cx="96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0000"/>
                </a:lnSpc>
                <a:spcBef>
                  <a:spcPct val="0"/>
                </a:spcBef>
                <a:buFontTx/>
                <a:buNone/>
              </a:pPr>
              <a:r>
                <a:rPr lang="en-US" altLang="zh-TW" sz="1600" b="1">
                  <a:latin typeface="Times New Roman" panose="02020603050405020304" pitchFamily="18" charset="0"/>
                  <a:ea typeface="標楷體" panose="03000509000000000000" pitchFamily="65" charset="-120"/>
                </a:rPr>
                <a:t>Index terms/</a:t>
              </a:r>
            </a:p>
            <a:p>
              <a:pPr eaLnBrk="1" hangingPunct="1">
                <a:lnSpc>
                  <a:spcPct val="80000"/>
                </a:lnSpc>
                <a:spcBef>
                  <a:spcPct val="0"/>
                </a:spcBef>
                <a:buFontTx/>
                <a:buNone/>
              </a:pPr>
              <a:r>
                <a:rPr lang="en-US" altLang="zh-TW" sz="1600" b="1">
                  <a:latin typeface="Times New Roman" panose="02020603050405020304" pitchFamily="18" charset="0"/>
                  <a:ea typeface="標楷體" panose="03000509000000000000" pitchFamily="65" charset="-120"/>
                </a:rPr>
                <a:t>vocabulary</a:t>
              </a:r>
            </a:p>
          </p:txBody>
        </p:sp>
        <p:sp>
          <p:nvSpPr>
            <p:cNvPr id="28707" name="Text Box 47">
              <a:extLst>
                <a:ext uri="{FF2B5EF4-FFF2-40B4-BE49-F238E27FC236}">
                  <a16:creationId xmlns:a16="http://schemas.microsoft.com/office/drawing/2014/main" id="{FF71A8E9-B426-45BD-BDDE-C5077EE5054E}"/>
                </a:ext>
              </a:extLst>
            </p:cNvPr>
            <p:cNvSpPr txBox="1">
              <a:spLocks noChangeArrowheads="1"/>
            </p:cNvSpPr>
            <p:nvPr/>
          </p:nvSpPr>
          <p:spPr bwMode="auto">
            <a:xfrm>
              <a:off x="2352" y="2304"/>
              <a:ext cx="96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0000"/>
                </a:lnSpc>
                <a:spcBef>
                  <a:spcPct val="0"/>
                </a:spcBef>
                <a:buFontTx/>
                <a:buNone/>
              </a:pPr>
              <a:r>
                <a:rPr lang="en-US" altLang="zh-TW" sz="1600" b="1">
                  <a:latin typeface="Times New Roman" panose="02020603050405020304" pitchFamily="18" charset="0"/>
                  <a:ea typeface="標楷體" panose="03000509000000000000" pitchFamily="65" charset="-120"/>
                </a:rPr>
                <a:t>Index/</a:t>
              </a:r>
            </a:p>
            <a:p>
              <a:pPr eaLnBrk="1" hangingPunct="1">
                <a:lnSpc>
                  <a:spcPct val="80000"/>
                </a:lnSpc>
                <a:spcBef>
                  <a:spcPct val="0"/>
                </a:spcBef>
                <a:buFontTx/>
                <a:buNone/>
              </a:pPr>
              <a:r>
                <a:rPr lang="en-US" altLang="zh-TW" sz="1600" b="1">
                  <a:latin typeface="Times New Roman" panose="02020603050405020304" pitchFamily="18" charset="0"/>
                  <a:ea typeface="標楷體" panose="03000509000000000000" pitchFamily="65" charset="-120"/>
                </a:rPr>
                <a:t>Index files/</a:t>
              </a:r>
            </a:p>
            <a:p>
              <a:pPr eaLnBrk="1" hangingPunct="1">
                <a:lnSpc>
                  <a:spcPct val="80000"/>
                </a:lnSpc>
                <a:spcBef>
                  <a:spcPct val="0"/>
                </a:spcBef>
                <a:buFontTx/>
                <a:buNone/>
              </a:pPr>
              <a:r>
                <a:rPr lang="en-US" altLang="zh-TW" sz="1600" b="1">
                  <a:latin typeface="Times New Roman" panose="02020603050405020304" pitchFamily="18" charset="0"/>
                  <a:ea typeface="標楷體" panose="03000509000000000000" pitchFamily="65" charset="-120"/>
                </a:rPr>
                <a:t>index database</a:t>
              </a:r>
            </a:p>
          </p:txBody>
        </p:sp>
        <p:sp>
          <p:nvSpPr>
            <p:cNvPr id="28708" name="Text Box 48">
              <a:extLst>
                <a:ext uri="{FF2B5EF4-FFF2-40B4-BE49-F238E27FC236}">
                  <a16:creationId xmlns:a16="http://schemas.microsoft.com/office/drawing/2014/main" id="{4A5C4306-964E-4700-9511-5775B065429C}"/>
                </a:ext>
              </a:extLst>
            </p:cNvPr>
            <p:cNvSpPr txBox="1">
              <a:spLocks noChangeArrowheads="1"/>
            </p:cNvSpPr>
            <p:nvPr/>
          </p:nvSpPr>
          <p:spPr bwMode="auto">
            <a:xfrm>
              <a:off x="3744" y="2259"/>
              <a:ext cx="9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Postings lists</a:t>
              </a:r>
            </a:p>
          </p:txBody>
        </p:sp>
        <p:sp>
          <p:nvSpPr>
            <p:cNvPr id="28709" name="Text Box 49">
              <a:extLst>
                <a:ext uri="{FF2B5EF4-FFF2-40B4-BE49-F238E27FC236}">
                  <a16:creationId xmlns:a16="http://schemas.microsoft.com/office/drawing/2014/main" id="{03B9AE14-8957-4459-9B8B-0739B6D05C8F}"/>
                </a:ext>
              </a:extLst>
            </p:cNvPr>
            <p:cNvSpPr txBox="1">
              <a:spLocks noChangeArrowheads="1"/>
            </p:cNvSpPr>
            <p:nvPr/>
          </p:nvSpPr>
          <p:spPr bwMode="auto">
            <a:xfrm>
              <a:off x="480" y="1536"/>
              <a:ext cx="172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Q = term1, term2, term3, ...</a:t>
              </a:r>
            </a:p>
          </p:txBody>
        </p:sp>
        <p:cxnSp>
          <p:nvCxnSpPr>
            <p:cNvPr id="28710" name="AutoShape 50">
              <a:extLst>
                <a:ext uri="{FF2B5EF4-FFF2-40B4-BE49-F238E27FC236}">
                  <a16:creationId xmlns:a16="http://schemas.microsoft.com/office/drawing/2014/main" id="{2D014605-4F03-4D9D-B633-B613F0FB366B}"/>
                </a:ext>
              </a:extLst>
            </p:cNvPr>
            <p:cNvCxnSpPr>
              <a:cxnSpLocks noChangeShapeType="1"/>
              <a:stCxn id="28709" idx="2"/>
              <a:endCxn id="28685" idx="1"/>
            </p:cNvCxnSpPr>
            <p:nvPr/>
          </p:nvCxnSpPr>
          <p:spPr bwMode="auto">
            <a:xfrm rot="16200000" flipH="1">
              <a:off x="1606" y="1463"/>
              <a:ext cx="387" cy="91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1" name="Freeform 51">
              <a:extLst>
                <a:ext uri="{FF2B5EF4-FFF2-40B4-BE49-F238E27FC236}">
                  <a16:creationId xmlns:a16="http://schemas.microsoft.com/office/drawing/2014/main" id="{74AFFB99-9B02-4ED8-9122-B30E53ABD178}"/>
                </a:ext>
              </a:extLst>
            </p:cNvPr>
            <p:cNvSpPr>
              <a:spLocks/>
            </p:cNvSpPr>
            <p:nvPr/>
          </p:nvSpPr>
          <p:spPr bwMode="auto">
            <a:xfrm>
              <a:off x="1008" y="1248"/>
              <a:ext cx="1248" cy="288"/>
            </a:xfrm>
            <a:custGeom>
              <a:avLst/>
              <a:gdLst>
                <a:gd name="T0" fmla="*/ 0 w 1248"/>
                <a:gd name="T1" fmla="*/ 288 h 288"/>
                <a:gd name="T2" fmla="*/ 480 w 1248"/>
                <a:gd name="T3" fmla="*/ 48 h 288"/>
                <a:gd name="T4" fmla="*/ 1248 w 1248"/>
                <a:gd name="T5" fmla="*/ 0 h 288"/>
                <a:gd name="T6" fmla="*/ 0 60000 65536"/>
                <a:gd name="T7" fmla="*/ 0 60000 65536"/>
                <a:gd name="T8" fmla="*/ 0 60000 65536"/>
              </a:gdLst>
              <a:ahLst/>
              <a:cxnLst>
                <a:cxn ang="T6">
                  <a:pos x="T0" y="T1"/>
                </a:cxn>
                <a:cxn ang="T7">
                  <a:pos x="T2" y="T3"/>
                </a:cxn>
                <a:cxn ang="T8">
                  <a:pos x="T4" y="T5"/>
                </a:cxn>
              </a:cxnLst>
              <a:rect l="0" t="0" r="r" b="b"/>
              <a:pathLst>
                <a:path w="1248" h="288">
                  <a:moveTo>
                    <a:pt x="0" y="288"/>
                  </a:moveTo>
                  <a:cubicBezTo>
                    <a:pt x="136" y="192"/>
                    <a:pt x="272" y="96"/>
                    <a:pt x="480" y="48"/>
                  </a:cubicBezTo>
                  <a:cubicBezTo>
                    <a:pt x="688" y="0"/>
                    <a:pt x="968" y="0"/>
                    <a:pt x="1248" y="0"/>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28712" name="Freeform 52">
              <a:extLst>
                <a:ext uri="{FF2B5EF4-FFF2-40B4-BE49-F238E27FC236}">
                  <a16:creationId xmlns:a16="http://schemas.microsoft.com/office/drawing/2014/main" id="{E3ECE67E-D074-42AC-A2E7-760A6079A6B8}"/>
                </a:ext>
              </a:extLst>
            </p:cNvPr>
            <p:cNvSpPr>
              <a:spLocks/>
            </p:cNvSpPr>
            <p:nvPr/>
          </p:nvSpPr>
          <p:spPr bwMode="auto">
            <a:xfrm>
              <a:off x="1776" y="1424"/>
              <a:ext cx="480" cy="112"/>
            </a:xfrm>
            <a:custGeom>
              <a:avLst/>
              <a:gdLst>
                <a:gd name="T0" fmla="*/ 0 w 480"/>
                <a:gd name="T1" fmla="*/ 112 h 112"/>
                <a:gd name="T2" fmla="*/ 144 w 480"/>
                <a:gd name="T3" fmla="*/ 16 h 112"/>
                <a:gd name="T4" fmla="*/ 480 w 480"/>
                <a:gd name="T5" fmla="*/ 16 h 112"/>
                <a:gd name="T6" fmla="*/ 0 60000 65536"/>
                <a:gd name="T7" fmla="*/ 0 60000 65536"/>
                <a:gd name="T8" fmla="*/ 0 60000 65536"/>
              </a:gdLst>
              <a:ahLst/>
              <a:cxnLst>
                <a:cxn ang="T6">
                  <a:pos x="T0" y="T1"/>
                </a:cxn>
                <a:cxn ang="T7">
                  <a:pos x="T2" y="T3"/>
                </a:cxn>
                <a:cxn ang="T8">
                  <a:pos x="T4" y="T5"/>
                </a:cxn>
              </a:cxnLst>
              <a:rect l="0" t="0" r="r" b="b"/>
              <a:pathLst>
                <a:path w="480" h="112">
                  <a:moveTo>
                    <a:pt x="0" y="112"/>
                  </a:moveTo>
                  <a:cubicBezTo>
                    <a:pt x="32" y="72"/>
                    <a:pt x="64" y="32"/>
                    <a:pt x="144" y="16"/>
                  </a:cubicBezTo>
                  <a:cubicBezTo>
                    <a:pt x="224" y="0"/>
                    <a:pt x="352" y="8"/>
                    <a:pt x="480" y="16"/>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28713" name="Line 53">
              <a:extLst>
                <a:ext uri="{FF2B5EF4-FFF2-40B4-BE49-F238E27FC236}">
                  <a16:creationId xmlns:a16="http://schemas.microsoft.com/office/drawing/2014/main" id="{838CA245-E9E4-4F79-96F9-98AB9B0D52B9}"/>
                </a:ext>
              </a:extLst>
            </p:cNvPr>
            <p:cNvSpPr>
              <a:spLocks noChangeShapeType="1"/>
            </p:cNvSpPr>
            <p:nvPr/>
          </p:nvSpPr>
          <p:spPr bwMode="auto">
            <a:xfrm>
              <a:off x="3168" y="1248"/>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Line 54">
              <a:extLst>
                <a:ext uri="{FF2B5EF4-FFF2-40B4-BE49-F238E27FC236}">
                  <a16:creationId xmlns:a16="http://schemas.microsoft.com/office/drawing/2014/main" id="{F99B220F-0FA7-478D-95C4-9D94F3616625}"/>
                </a:ext>
              </a:extLst>
            </p:cNvPr>
            <p:cNvSpPr>
              <a:spLocks noChangeShapeType="1"/>
            </p:cNvSpPr>
            <p:nvPr/>
          </p:nvSpPr>
          <p:spPr bwMode="auto">
            <a:xfrm>
              <a:off x="3168" y="1440"/>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5" name="Line 55">
              <a:extLst>
                <a:ext uri="{FF2B5EF4-FFF2-40B4-BE49-F238E27FC236}">
                  <a16:creationId xmlns:a16="http://schemas.microsoft.com/office/drawing/2014/main" id="{B721D55A-48A5-4524-A9CC-06E0AC2B03D1}"/>
                </a:ext>
              </a:extLst>
            </p:cNvPr>
            <p:cNvSpPr>
              <a:spLocks noChangeShapeType="1"/>
            </p:cNvSpPr>
            <p:nvPr/>
          </p:nvSpPr>
          <p:spPr bwMode="auto">
            <a:xfrm>
              <a:off x="3168" y="163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6" name="Line 56">
              <a:extLst>
                <a:ext uri="{FF2B5EF4-FFF2-40B4-BE49-F238E27FC236}">
                  <a16:creationId xmlns:a16="http://schemas.microsoft.com/office/drawing/2014/main" id="{949C257D-96E2-43D6-900A-BBF07A579D87}"/>
                </a:ext>
              </a:extLst>
            </p:cNvPr>
            <p:cNvSpPr>
              <a:spLocks noChangeShapeType="1"/>
            </p:cNvSpPr>
            <p:nvPr/>
          </p:nvSpPr>
          <p:spPr bwMode="auto">
            <a:xfrm>
              <a:off x="3168" y="211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69" name="Group 61">
            <a:extLst>
              <a:ext uri="{FF2B5EF4-FFF2-40B4-BE49-F238E27FC236}">
                <a16:creationId xmlns:a16="http://schemas.microsoft.com/office/drawing/2014/main" id="{CF10698A-A225-4C5D-84C0-F0E65E3FB838}"/>
              </a:ext>
            </a:extLst>
          </p:cNvPr>
          <p:cNvGrpSpPr>
            <a:grpSpLocks/>
          </p:cNvGrpSpPr>
          <p:nvPr/>
        </p:nvGrpSpPr>
        <p:grpSpPr bwMode="auto">
          <a:xfrm>
            <a:off x="6172200" y="1066800"/>
            <a:ext cx="2757488" cy="1295400"/>
            <a:chOff x="3888" y="672"/>
            <a:chExt cx="1737" cy="816"/>
          </a:xfrm>
        </p:grpSpPr>
        <p:sp>
          <p:nvSpPr>
            <p:cNvPr id="28679" name="Oval 59">
              <a:extLst>
                <a:ext uri="{FF2B5EF4-FFF2-40B4-BE49-F238E27FC236}">
                  <a16:creationId xmlns:a16="http://schemas.microsoft.com/office/drawing/2014/main" id="{39A2DDD1-DBBC-4B83-862A-6B7EDACA2CB7}"/>
                </a:ext>
              </a:extLst>
            </p:cNvPr>
            <p:cNvSpPr>
              <a:spLocks noChangeArrowheads="1"/>
            </p:cNvSpPr>
            <p:nvPr/>
          </p:nvSpPr>
          <p:spPr bwMode="auto">
            <a:xfrm>
              <a:off x="3888" y="1296"/>
              <a:ext cx="192" cy="19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8680" name="AutoShape 60">
              <a:extLst>
                <a:ext uri="{FF2B5EF4-FFF2-40B4-BE49-F238E27FC236}">
                  <a16:creationId xmlns:a16="http://schemas.microsoft.com/office/drawing/2014/main" id="{03792B1C-81F3-4D9C-9917-79822A69C6BB}"/>
                </a:ext>
              </a:extLst>
            </p:cNvPr>
            <p:cNvSpPr>
              <a:spLocks/>
            </p:cNvSpPr>
            <p:nvPr/>
          </p:nvSpPr>
          <p:spPr bwMode="auto">
            <a:xfrm>
              <a:off x="4176" y="672"/>
              <a:ext cx="1449" cy="583"/>
            </a:xfrm>
            <a:prstGeom prst="borderCallout2">
              <a:avLst>
                <a:gd name="adj1" fmla="val 12352"/>
                <a:gd name="adj2" fmla="val -3315"/>
                <a:gd name="adj3" fmla="val 12352"/>
                <a:gd name="adj4" fmla="val -9181"/>
                <a:gd name="adj5" fmla="val 107032"/>
                <a:gd name="adj6" fmla="val -1380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Auxiliary information, e.g., word positions, number of occurrences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469"/>
                                        </p:tgtEl>
                                        <p:attrNameLst>
                                          <p:attrName>style.visibility</p:attrName>
                                        </p:attrNameLst>
                                      </p:cBhvr>
                                      <p:to>
                                        <p:strVal val="visible"/>
                                      </p:to>
                                    </p:set>
                                    <p:animEffect transition="in" filter="box(out)">
                                      <p:cBhvr>
                                        <p:cTn id="7" dur="500"/>
                                        <p:tgtEl>
                                          <p:spTgt spid="17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117EB5E3-D0C3-4505-BCE0-763B9B2D09E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E9100EA-8816-4BFF-B975-41CB94CD4AC5}" type="slidenum">
              <a:rPr lang="en-US" altLang="zh-TW" sz="1400" smtClean="0">
                <a:solidFill>
                  <a:schemeClr val="accent2"/>
                </a:solidFill>
                <a:latin typeface="Times New Roman" panose="02020603050405020304" pitchFamily="18" charset="0"/>
              </a:rPr>
              <a:pPr>
                <a:spcBef>
                  <a:spcPct val="0"/>
                </a:spcBef>
                <a:buFontTx/>
                <a:buNone/>
              </a:pPr>
              <a:t>16</a:t>
            </a:fld>
            <a:endParaRPr lang="en-US" altLang="zh-TW" sz="1400" b="0">
              <a:latin typeface="Times New Roman" panose="02020603050405020304" pitchFamily="18" charset="0"/>
            </a:endParaRPr>
          </a:p>
        </p:txBody>
      </p:sp>
      <p:sp>
        <p:nvSpPr>
          <p:cNvPr id="30723" name="Rectangle 2">
            <a:extLst>
              <a:ext uri="{FF2B5EF4-FFF2-40B4-BE49-F238E27FC236}">
                <a16:creationId xmlns:a16="http://schemas.microsoft.com/office/drawing/2014/main" id="{E02CB78D-3B53-4D60-857A-D2DE712DA35A}"/>
              </a:ext>
            </a:extLst>
          </p:cNvPr>
          <p:cNvSpPr>
            <a:spLocks noGrp="1" noChangeArrowheads="1"/>
          </p:cNvSpPr>
          <p:nvPr>
            <p:ph type="title"/>
          </p:nvPr>
        </p:nvSpPr>
        <p:spPr/>
        <p:txBody>
          <a:bodyPr/>
          <a:lstStyle/>
          <a:p>
            <a:pPr eaLnBrk="1" hangingPunct="1"/>
            <a:r>
              <a:rPr lang="en-US" altLang="zh-TW"/>
              <a:t>Boolean Retrieval on Inverted Indexes</a:t>
            </a:r>
            <a:endParaRPr lang="en-US" altLang="zh-TW" sz="2100"/>
          </a:p>
        </p:txBody>
      </p:sp>
      <p:sp>
        <p:nvSpPr>
          <p:cNvPr id="30724" name="Rectangle 3">
            <a:extLst>
              <a:ext uri="{FF2B5EF4-FFF2-40B4-BE49-F238E27FC236}">
                <a16:creationId xmlns:a16="http://schemas.microsoft.com/office/drawing/2014/main" id="{CF41F996-B64E-4398-864B-9D04755D1BDE}"/>
              </a:ext>
            </a:extLst>
          </p:cNvPr>
          <p:cNvSpPr>
            <a:spLocks noGrp="1" noChangeArrowheads="1"/>
          </p:cNvSpPr>
          <p:nvPr>
            <p:ph type="body" idx="1"/>
          </p:nvPr>
        </p:nvSpPr>
        <p:spPr>
          <a:xfrm>
            <a:off x="685800" y="1371600"/>
            <a:ext cx="7772400" cy="1219200"/>
          </a:xfrm>
        </p:spPr>
        <p:txBody>
          <a:bodyPr/>
          <a:lstStyle/>
          <a:p>
            <a:pPr eaLnBrk="1" hangingPunct="1"/>
            <a:r>
              <a:rPr lang="en-US" altLang="zh-TW" sz="1800"/>
              <a:t>A Boolean query consists of </a:t>
            </a:r>
            <a:r>
              <a:rPr lang="en-US" altLang="zh-TW" sz="1800" b="1" i="1"/>
              <a:t>n</a:t>
            </a:r>
            <a:r>
              <a:rPr lang="en-US" altLang="zh-TW" sz="1800"/>
              <a:t> terms connected with Boolean operators, </a:t>
            </a:r>
            <a:r>
              <a:rPr lang="en-US" altLang="zh-TW" sz="1800">
                <a:solidFill>
                  <a:schemeClr val="accent2"/>
                </a:solidFill>
              </a:rPr>
              <a:t>e.g., “computer AND news AND NOT newsgroup”</a:t>
            </a:r>
            <a:endParaRPr lang="en-US" altLang="zh-TW" sz="1800"/>
          </a:p>
          <a:p>
            <a:pPr marL="819150" lvl="1" eaLnBrk="1" hangingPunct="1"/>
            <a:r>
              <a:rPr lang="en-US" altLang="zh-TW">
                <a:solidFill>
                  <a:srgbClr val="FF3300"/>
                </a:solidFill>
              </a:rPr>
              <a:t>Parenthesis can be used to denote precedence.</a:t>
            </a:r>
            <a:endParaRPr lang="en-US" altLang="zh-TW"/>
          </a:p>
        </p:txBody>
      </p:sp>
      <p:grpSp>
        <p:nvGrpSpPr>
          <p:cNvPr id="18443" name="Group 11">
            <a:extLst>
              <a:ext uri="{FF2B5EF4-FFF2-40B4-BE49-F238E27FC236}">
                <a16:creationId xmlns:a16="http://schemas.microsoft.com/office/drawing/2014/main" id="{6A97D3A8-9842-479B-9923-B2A7D33B47CC}"/>
              </a:ext>
            </a:extLst>
          </p:cNvPr>
          <p:cNvGrpSpPr>
            <a:grpSpLocks/>
          </p:cNvGrpSpPr>
          <p:nvPr/>
        </p:nvGrpSpPr>
        <p:grpSpPr bwMode="auto">
          <a:xfrm>
            <a:off x="6172200" y="1981200"/>
            <a:ext cx="2251075" cy="1711325"/>
            <a:chOff x="3264" y="2378"/>
            <a:chExt cx="1418" cy="1078"/>
          </a:xfrm>
        </p:grpSpPr>
        <p:sp>
          <p:nvSpPr>
            <p:cNvPr id="30727" name="Oval 4">
              <a:extLst>
                <a:ext uri="{FF2B5EF4-FFF2-40B4-BE49-F238E27FC236}">
                  <a16:creationId xmlns:a16="http://schemas.microsoft.com/office/drawing/2014/main" id="{0E9DA0B2-95D0-485F-8700-C353BF0C92D7}"/>
                </a:ext>
              </a:extLst>
            </p:cNvPr>
            <p:cNvSpPr>
              <a:spLocks noChangeArrowheads="1"/>
            </p:cNvSpPr>
            <p:nvPr/>
          </p:nvSpPr>
          <p:spPr bwMode="auto">
            <a:xfrm>
              <a:off x="3264" y="2832"/>
              <a:ext cx="720" cy="624"/>
            </a:xfrm>
            <a:prstGeom prst="ellipse">
              <a:avLst/>
            </a:prstGeom>
            <a:solidFill>
              <a:schemeClr val="accent1">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30728" name="Oval 5">
              <a:extLst>
                <a:ext uri="{FF2B5EF4-FFF2-40B4-BE49-F238E27FC236}">
                  <a16:creationId xmlns:a16="http://schemas.microsoft.com/office/drawing/2014/main" id="{C14DFC30-4484-416C-B537-BE6F1E916A76}"/>
                </a:ext>
              </a:extLst>
            </p:cNvPr>
            <p:cNvSpPr>
              <a:spLocks noChangeArrowheads="1"/>
            </p:cNvSpPr>
            <p:nvPr/>
          </p:nvSpPr>
          <p:spPr bwMode="auto">
            <a:xfrm>
              <a:off x="3744" y="2832"/>
              <a:ext cx="720" cy="624"/>
            </a:xfrm>
            <a:prstGeom prst="ellipse">
              <a:avLst/>
            </a:prstGeom>
            <a:solidFill>
              <a:srgbClr val="FF990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30729" name="Text Box 6">
              <a:extLst>
                <a:ext uri="{FF2B5EF4-FFF2-40B4-BE49-F238E27FC236}">
                  <a16:creationId xmlns:a16="http://schemas.microsoft.com/office/drawing/2014/main" id="{3ECA4460-B6E6-4639-B581-7236DEDD3595}"/>
                </a:ext>
              </a:extLst>
            </p:cNvPr>
            <p:cNvSpPr txBox="1">
              <a:spLocks noChangeArrowheads="1"/>
            </p:cNvSpPr>
            <p:nvPr/>
          </p:nvSpPr>
          <p:spPr bwMode="auto">
            <a:xfrm>
              <a:off x="3360" y="302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a:latin typeface="Times New Roman" panose="02020603050405020304" pitchFamily="18" charset="0"/>
                </a:rPr>
                <a:t>A</a:t>
              </a:r>
            </a:p>
          </p:txBody>
        </p:sp>
        <p:sp>
          <p:nvSpPr>
            <p:cNvPr id="30730" name="Text Box 7">
              <a:extLst>
                <a:ext uri="{FF2B5EF4-FFF2-40B4-BE49-F238E27FC236}">
                  <a16:creationId xmlns:a16="http://schemas.microsoft.com/office/drawing/2014/main" id="{9F06C923-68C1-4329-A272-8BBBEA8C6D75}"/>
                </a:ext>
              </a:extLst>
            </p:cNvPr>
            <p:cNvSpPr txBox="1">
              <a:spLocks noChangeArrowheads="1"/>
            </p:cNvSpPr>
            <p:nvPr/>
          </p:nvSpPr>
          <p:spPr bwMode="auto">
            <a:xfrm>
              <a:off x="4128" y="307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a:latin typeface="Times New Roman" panose="02020603050405020304" pitchFamily="18" charset="0"/>
                </a:rPr>
                <a:t>B</a:t>
              </a:r>
            </a:p>
          </p:txBody>
        </p:sp>
        <p:sp>
          <p:nvSpPr>
            <p:cNvPr id="30731" name="Text Box 8">
              <a:extLst>
                <a:ext uri="{FF2B5EF4-FFF2-40B4-BE49-F238E27FC236}">
                  <a16:creationId xmlns:a16="http://schemas.microsoft.com/office/drawing/2014/main" id="{60161507-0F89-4BF6-A160-3BDE191783C9}"/>
                </a:ext>
              </a:extLst>
            </p:cNvPr>
            <p:cNvSpPr txBox="1">
              <a:spLocks noChangeArrowheads="1"/>
            </p:cNvSpPr>
            <p:nvPr/>
          </p:nvSpPr>
          <p:spPr bwMode="auto">
            <a:xfrm>
              <a:off x="3926" y="2378"/>
              <a:ext cx="7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a:latin typeface="Times New Roman" panose="02020603050405020304" pitchFamily="18" charset="0"/>
                </a:rPr>
                <a:t>A and B</a:t>
              </a:r>
            </a:p>
          </p:txBody>
        </p:sp>
        <p:sp>
          <p:nvSpPr>
            <p:cNvPr id="30732" name="Line 9">
              <a:extLst>
                <a:ext uri="{FF2B5EF4-FFF2-40B4-BE49-F238E27FC236}">
                  <a16:creationId xmlns:a16="http://schemas.microsoft.com/office/drawing/2014/main" id="{179FFDCF-1110-4EEB-8C99-3B5FB99C3B8E}"/>
                </a:ext>
              </a:extLst>
            </p:cNvPr>
            <p:cNvSpPr>
              <a:spLocks noChangeShapeType="1"/>
            </p:cNvSpPr>
            <p:nvPr/>
          </p:nvSpPr>
          <p:spPr bwMode="auto">
            <a:xfrm flipH="1">
              <a:off x="3888" y="2592"/>
              <a:ext cx="19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42" name="Rectangle 10">
            <a:extLst>
              <a:ext uri="{FF2B5EF4-FFF2-40B4-BE49-F238E27FC236}">
                <a16:creationId xmlns:a16="http://schemas.microsoft.com/office/drawing/2014/main" id="{78CE2C75-47B1-48F7-8B09-5FC72602D42D}"/>
              </a:ext>
            </a:extLst>
          </p:cNvPr>
          <p:cNvSpPr>
            <a:spLocks noChangeArrowheads="1"/>
          </p:cNvSpPr>
          <p:nvPr/>
        </p:nvSpPr>
        <p:spPr bwMode="auto">
          <a:xfrm>
            <a:off x="685800" y="2667000"/>
            <a:ext cx="5410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8191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a:t>Each term returns a postings list from the inverted index</a:t>
            </a:r>
          </a:p>
          <a:p>
            <a:pPr lvl="1" eaLnBrk="1" hangingPunct="1"/>
            <a:r>
              <a:rPr lang="en-US" altLang="zh-TW" sz="1600">
                <a:solidFill>
                  <a:srgbClr val="FF3300"/>
                </a:solidFill>
              </a:rPr>
              <a:t>The postings list is empty if the term doesn’t exist in any document</a:t>
            </a:r>
          </a:p>
          <a:p>
            <a:pPr eaLnBrk="1" hangingPunct="1"/>
            <a:r>
              <a:rPr lang="en-US" altLang="zh-TW"/>
              <a:t>Results are combined based on:</a:t>
            </a:r>
          </a:p>
          <a:p>
            <a:pPr lvl="1" eaLnBrk="1" hangingPunct="1"/>
            <a:r>
              <a:rPr lang="en-US" altLang="zh-TW" sz="1800"/>
              <a:t>AND: set intersection</a:t>
            </a:r>
          </a:p>
          <a:p>
            <a:pPr lvl="1" eaLnBrk="1" hangingPunct="1"/>
            <a:r>
              <a:rPr lang="en-US" altLang="zh-TW" sz="1800"/>
              <a:t>OR: set merge</a:t>
            </a:r>
          </a:p>
          <a:p>
            <a:pPr lvl="1" eaLnBrk="1" hangingPunct="1"/>
            <a:r>
              <a:rPr lang="en-US" altLang="zh-TW" sz="1800"/>
              <a:t>NOT: set subtraction (NOT x is difficult to evaluate; x AND NOT y is OK)</a:t>
            </a:r>
            <a:endParaRPr lang="en-US" altLang="zh-TW" sz="16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 calcmode="lin" valueType="num">
                                      <p:cBhvr additive="base">
                                        <p:cTn id="7" dur="500" fill="hold"/>
                                        <p:tgtEl>
                                          <p:spTgt spid="18442"/>
                                        </p:tgtEl>
                                        <p:attrNameLst>
                                          <p:attrName>ppt_x</p:attrName>
                                        </p:attrNameLst>
                                      </p:cBhvr>
                                      <p:tavLst>
                                        <p:tav tm="0">
                                          <p:val>
                                            <p:strVal val="#ppt_x"/>
                                          </p:val>
                                        </p:tav>
                                        <p:tav tm="100000">
                                          <p:val>
                                            <p:strVal val="#ppt_x"/>
                                          </p:val>
                                        </p:tav>
                                      </p:tavLst>
                                    </p:anim>
                                    <p:anim calcmode="lin" valueType="num">
                                      <p:cBhvr additive="base">
                                        <p:cTn id="8" dur="500" fill="hold"/>
                                        <p:tgtEl>
                                          <p:spTgt spid="184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43"/>
                                        </p:tgtEl>
                                        <p:attrNameLst>
                                          <p:attrName>style.visibility</p:attrName>
                                        </p:attrNameLst>
                                      </p:cBhvr>
                                      <p:to>
                                        <p:strVal val="visible"/>
                                      </p:to>
                                    </p:set>
                                    <p:anim calcmode="lin" valueType="num">
                                      <p:cBhvr additive="base">
                                        <p:cTn id="13" dur="500" fill="hold"/>
                                        <p:tgtEl>
                                          <p:spTgt spid="18443"/>
                                        </p:tgtEl>
                                        <p:attrNameLst>
                                          <p:attrName>ppt_x</p:attrName>
                                        </p:attrNameLst>
                                      </p:cBhvr>
                                      <p:tavLst>
                                        <p:tav tm="0">
                                          <p:val>
                                            <p:strVal val="#ppt_x"/>
                                          </p:val>
                                        </p:tav>
                                        <p:tav tm="100000">
                                          <p:val>
                                            <p:strVal val="#ppt_x"/>
                                          </p:val>
                                        </p:tav>
                                      </p:tavLst>
                                    </p:anim>
                                    <p:anim calcmode="lin" valueType="num">
                                      <p:cBhvr additive="base">
                                        <p:cTn id="14" dur="500" fill="hold"/>
                                        <p:tgtEl>
                                          <p:spTgt spid="18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40194507-B008-46D0-88B8-009BBA458FB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CD64F62-82AA-4ED9-B0F4-DC69B5955C26}" type="slidenum">
              <a:rPr lang="en-US" altLang="zh-TW" sz="1400" smtClean="0">
                <a:solidFill>
                  <a:schemeClr val="accent2"/>
                </a:solidFill>
                <a:latin typeface="Times New Roman" panose="02020603050405020304" pitchFamily="18" charset="0"/>
              </a:rPr>
              <a:pPr>
                <a:spcBef>
                  <a:spcPct val="0"/>
                </a:spcBef>
                <a:buFontTx/>
                <a:buNone/>
              </a:pPr>
              <a:t>17</a:t>
            </a:fld>
            <a:endParaRPr lang="en-US" altLang="zh-TW" sz="1400" b="0">
              <a:latin typeface="Times New Roman" panose="02020603050405020304" pitchFamily="18" charset="0"/>
            </a:endParaRPr>
          </a:p>
        </p:txBody>
      </p:sp>
      <p:sp>
        <p:nvSpPr>
          <p:cNvPr id="32771" name="Rectangle 3">
            <a:extLst>
              <a:ext uri="{FF2B5EF4-FFF2-40B4-BE49-F238E27FC236}">
                <a16:creationId xmlns:a16="http://schemas.microsoft.com/office/drawing/2014/main" id="{7E9A1288-9D95-426A-B33E-D874C7C478CB}"/>
              </a:ext>
            </a:extLst>
          </p:cNvPr>
          <p:cNvSpPr>
            <a:spLocks noGrp="1" noChangeArrowheads="1"/>
          </p:cNvSpPr>
          <p:nvPr>
            <p:ph type="body" idx="1"/>
          </p:nvPr>
        </p:nvSpPr>
        <p:spPr>
          <a:xfrm>
            <a:off x="685800" y="1371600"/>
            <a:ext cx="7772400" cy="2819400"/>
          </a:xfrm>
        </p:spPr>
        <p:txBody>
          <a:bodyPr/>
          <a:lstStyle/>
          <a:p>
            <a:pPr lvl="1" eaLnBrk="1" hangingPunct="1">
              <a:buFontTx/>
              <a:buNone/>
            </a:pPr>
            <a:endParaRPr lang="en-US" altLang="zh-TW"/>
          </a:p>
          <a:p>
            <a:pPr eaLnBrk="1" hangingPunct="1"/>
            <a:r>
              <a:rPr lang="en-US" altLang="zh-TW"/>
              <a:t>Standard optimization techniques apply: start with AND on the shortest lists; keep intermediate results as small as possible.</a:t>
            </a:r>
          </a:p>
          <a:p>
            <a:pPr lvl="1" eaLnBrk="1" hangingPunct="1"/>
            <a:r>
              <a:rPr lang="en-US" altLang="zh-TW"/>
              <a:t>“Hong Kong” AND “Dik Lee” AND “HKUST”</a:t>
            </a:r>
          </a:p>
          <a:p>
            <a:pPr lvl="1" eaLnBrk="1" hangingPunct="1"/>
            <a:r>
              <a:rPr lang="en-US" altLang="zh-TW"/>
              <a:t>which terms should be evaluated first?</a:t>
            </a:r>
          </a:p>
          <a:p>
            <a:pPr lvl="1" eaLnBrk="1" hangingPunct="1"/>
            <a:r>
              <a:rPr lang="en-US" altLang="zh-TW"/>
              <a:t>Impact of optimization on queries that return no result</a:t>
            </a:r>
          </a:p>
          <a:p>
            <a:pPr lvl="1" eaLnBrk="1" hangingPunct="1"/>
            <a:r>
              <a:rPr lang="en-US" altLang="zh-TW"/>
              <a:t>(“Hong Kong” or HKUST) AND “Dik Lee”</a:t>
            </a:r>
          </a:p>
        </p:txBody>
      </p:sp>
      <p:sp>
        <p:nvSpPr>
          <p:cNvPr id="32772" name="Rectangle 4">
            <a:extLst>
              <a:ext uri="{FF2B5EF4-FFF2-40B4-BE49-F238E27FC236}">
                <a16:creationId xmlns:a16="http://schemas.microsoft.com/office/drawing/2014/main" id="{CC6F191F-CCCA-4C2F-9B45-0B4A8F120785}"/>
              </a:ext>
            </a:extLst>
          </p:cNvPr>
          <p:cNvSpPr>
            <a:spLocks noGrp="1" noChangeArrowheads="1"/>
          </p:cNvSpPr>
          <p:nvPr>
            <p:ph type="title"/>
          </p:nvPr>
        </p:nvSpPr>
        <p:spPr/>
        <p:txBody>
          <a:bodyPr/>
          <a:lstStyle/>
          <a:p>
            <a:pPr eaLnBrk="1" hangingPunct="1"/>
            <a:r>
              <a:rPr lang="en-US" altLang="zh-TW"/>
              <a:t>Query Optimization on Inverted Indexes</a:t>
            </a:r>
            <a:endParaRPr lang="en-US" altLang="zh-TW" sz="2100"/>
          </a:p>
        </p:txBody>
      </p:sp>
      <p:grpSp>
        <p:nvGrpSpPr>
          <p:cNvPr id="32773" name="Group 13">
            <a:extLst>
              <a:ext uri="{FF2B5EF4-FFF2-40B4-BE49-F238E27FC236}">
                <a16:creationId xmlns:a16="http://schemas.microsoft.com/office/drawing/2014/main" id="{AB229CAB-9006-472F-A1BB-7D41BD32222A}"/>
              </a:ext>
            </a:extLst>
          </p:cNvPr>
          <p:cNvGrpSpPr>
            <a:grpSpLocks/>
          </p:cNvGrpSpPr>
          <p:nvPr/>
        </p:nvGrpSpPr>
        <p:grpSpPr bwMode="auto">
          <a:xfrm>
            <a:off x="5943600" y="4191000"/>
            <a:ext cx="2286000" cy="1524000"/>
            <a:chOff x="3360" y="2496"/>
            <a:chExt cx="1440" cy="960"/>
          </a:xfrm>
        </p:grpSpPr>
        <p:sp>
          <p:nvSpPr>
            <p:cNvPr id="32774" name="Rectangle 5">
              <a:extLst>
                <a:ext uri="{FF2B5EF4-FFF2-40B4-BE49-F238E27FC236}">
                  <a16:creationId xmlns:a16="http://schemas.microsoft.com/office/drawing/2014/main" id="{8E370E82-59F0-4706-895C-AB48302DD371}"/>
                </a:ext>
              </a:extLst>
            </p:cNvPr>
            <p:cNvSpPr>
              <a:spLocks noChangeArrowheads="1"/>
            </p:cNvSpPr>
            <p:nvPr/>
          </p:nvSpPr>
          <p:spPr bwMode="auto">
            <a:xfrm>
              <a:off x="3360" y="273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Dik Lee</a:t>
              </a:r>
            </a:p>
          </p:txBody>
        </p:sp>
        <p:sp>
          <p:nvSpPr>
            <p:cNvPr id="32775" name="Rectangle 6">
              <a:extLst>
                <a:ext uri="{FF2B5EF4-FFF2-40B4-BE49-F238E27FC236}">
                  <a16:creationId xmlns:a16="http://schemas.microsoft.com/office/drawing/2014/main" id="{F0322396-FA31-4C58-A72E-95903FE44A47}"/>
                </a:ext>
              </a:extLst>
            </p:cNvPr>
            <p:cNvSpPr>
              <a:spLocks noChangeArrowheads="1"/>
            </p:cNvSpPr>
            <p:nvPr/>
          </p:nvSpPr>
          <p:spPr bwMode="auto">
            <a:xfrm>
              <a:off x="3360" y="297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HKUST</a:t>
              </a:r>
            </a:p>
          </p:txBody>
        </p:sp>
        <p:sp>
          <p:nvSpPr>
            <p:cNvPr id="32776" name="Rectangle 7">
              <a:extLst>
                <a:ext uri="{FF2B5EF4-FFF2-40B4-BE49-F238E27FC236}">
                  <a16:creationId xmlns:a16="http://schemas.microsoft.com/office/drawing/2014/main" id="{5792B83F-CEC9-4FF4-994D-6E3561EAF7D9}"/>
                </a:ext>
              </a:extLst>
            </p:cNvPr>
            <p:cNvSpPr>
              <a:spLocks noChangeArrowheads="1"/>
            </p:cNvSpPr>
            <p:nvPr/>
          </p:nvSpPr>
          <p:spPr bwMode="auto">
            <a:xfrm>
              <a:off x="3360" y="321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Hong Kong</a:t>
              </a:r>
            </a:p>
          </p:txBody>
        </p:sp>
        <p:sp>
          <p:nvSpPr>
            <p:cNvPr id="32777" name="Rectangle 8">
              <a:extLst>
                <a:ext uri="{FF2B5EF4-FFF2-40B4-BE49-F238E27FC236}">
                  <a16:creationId xmlns:a16="http://schemas.microsoft.com/office/drawing/2014/main" id="{C39C2134-0235-48AF-94AF-4159FFB73DB0}"/>
                </a:ext>
              </a:extLst>
            </p:cNvPr>
            <p:cNvSpPr>
              <a:spLocks noChangeArrowheads="1"/>
            </p:cNvSpPr>
            <p:nvPr/>
          </p:nvSpPr>
          <p:spPr bwMode="auto">
            <a:xfrm>
              <a:off x="4080" y="273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20</a:t>
              </a:r>
            </a:p>
          </p:txBody>
        </p:sp>
        <p:sp>
          <p:nvSpPr>
            <p:cNvPr id="32778" name="Rectangle 9">
              <a:extLst>
                <a:ext uri="{FF2B5EF4-FFF2-40B4-BE49-F238E27FC236}">
                  <a16:creationId xmlns:a16="http://schemas.microsoft.com/office/drawing/2014/main" id="{A77ED79C-5FA3-4163-B48D-6B246EC53F54}"/>
                </a:ext>
              </a:extLst>
            </p:cNvPr>
            <p:cNvSpPr>
              <a:spLocks noChangeArrowheads="1"/>
            </p:cNvSpPr>
            <p:nvPr/>
          </p:nvSpPr>
          <p:spPr bwMode="auto">
            <a:xfrm>
              <a:off x="4080" y="297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1000</a:t>
              </a:r>
            </a:p>
          </p:txBody>
        </p:sp>
        <p:sp>
          <p:nvSpPr>
            <p:cNvPr id="32779" name="Rectangle 10">
              <a:extLst>
                <a:ext uri="{FF2B5EF4-FFF2-40B4-BE49-F238E27FC236}">
                  <a16:creationId xmlns:a16="http://schemas.microsoft.com/office/drawing/2014/main" id="{A3BA6F01-9869-45A9-A036-30EE40BDDB28}"/>
                </a:ext>
              </a:extLst>
            </p:cNvPr>
            <p:cNvSpPr>
              <a:spLocks noChangeArrowheads="1"/>
            </p:cNvSpPr>
            <p:nvPr/>
          </p:nvSpPr>
          <p:spPr bwMode="auto">
            <a:xfrm>
              <a:off x="4080" y="321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500000</a:t>
              </a:r>
            </a:p>
          </p:txBody>
        </p:sp>
        <p:sp>
          <p:nvSpPr>
            <p:cNvPr id="32780" name="Rectangle 11">
              <a:extLst>
                <a:ext uri="{FF2B5EF4-FFF2-40B4-BE49-F238E27FC236}">
                  <a16:creationId xmlns:a16="http://schemas.microsoft.com/office/drawing/2014/main" id="{40ED7652-E887-4780-8718-7043C17B85BB}"/>
                </a:ext>
              </a:extLst>
            </p:cNvPr>
            <p:cNvSpPr>
              <a:spLocks noChangeArrowheads="1"/>
            </p:cNvSpPr>
            <p:nvPr/>
          </p:nvSpPr>
          <p:spPr bwMode="auto">
            <a:xfrm>
              <a:off x="3360" y="2496"/>
              <a:ext cx="720" cy="24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Keyword</a:t>
              </a:r>
            </a:p>
          </p:txBody>
        </p:sp>
        <p:sp>
          <p:nvSpPr>
            <p:cNvPr id="32781" name="Rectangle 12">
              <a:extLst>
                <a:ext uri="{FF2B5EF4-FFF2-40B4-BE49-F238E27FC236}">
                  <a16:creationId xmlns:a16="http://schemas.microsoft.com/office/drawing/2014/main" id="{EB533CB4-ADDA-4C6D-A294-147995BFB352}"/>
                </a:ext>
              </a:extLst>
            </p:cNvPr>
            <p:cNvSpPr>
              <a:spLocks noChangeArrowheads="1"/>
            </p:cNvSpPr>
            <p:nvPr/>
          </p:nvSpPr>
          <p:spPr bwMode="auto">
            <a:xfrm>
              <a:off x="4080" y="2496"/>
              <a:ext cx="720" cy="24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Freq</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73F08B33-2736-4738-8188-92A197EB861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18BA0B2-03FA-4192-A9D8-D86055D4650D}" type="slidenum">
              <a:rPr lang="en-US" altLang="zh-TW" sz="1400" smtClean="0">
                <a:solidFill>
                  <a:schemeClr val="accent2"/>
                </a:solidFill>
                <a:latin typeface="Times New Roman" panose="02020603050405020304" pitchFamily="18" charset="0"/>
              </a:rPr>
              <a:pPr>
                <a:spcBef>
                  <a:spcPct val="0"/>
                </a:spcBef>
                <a:buFontTx/>
                <a:buNone/>
              </a:pPr>
              <a:t>18</a:t>
            </a:fld>
            <a:endParaRPr lang="en-US" altLang="zh-TW" sz="1400" b="0">
              <a:latin typeface="Times New Roman" panose="02020603050405020304" pitchFamily="18" charset="0"/>
            </a:endParaRPr>
          </a:p>
        </p:txBody>
      </p:sp>
      <p:sp>
        <p:nvSpPr>
          <p:cNvPr id="34819" name="Rectangle 2">
            <a:extLst>
              <a:ext uri="{FF2B5EF4-FFF2-40B4-BE49-F238E27FC236}">
                <a16:creationId xmlns:a16="http://schemas.microsoft.com/office/drawing/2014/main" id="{1EE4F954-1F0A-4A82-B3FD-BD35930DC66E}"/>
              </a:ext>
            </a:extLst>
          </p:cNvPr>
          <p:cNvSpPr>
            <a:spLocks noGrp="1" noChangeArrowheads="1"/>
          </p:cNvSpPr>
          <p:nvPr>
            <p:ph type="title"/>
          </p:nvPr>
        </p:nvSpPr>
        <p:spPr/>
        <p:txBody>
          <a:bodyPr/>
          <a:lstStyle/>
          <a:p>
            <a:pPr eaLnBrk="1" hangingPunct="1"/>
            <a:r>
              <a:rPr lang="en-US" altLang="zh-TW"/>
              <a:t>Advantages of Inverted Indexes</a:t>
            </a:r>
            <a:endParaRPr lang="en-US" altLang="zh-TW" sz="1800"/>
          </a:p>
        </p:txBody>
      </p:sp>
      <p:sp>
        <p:nvSpPr>
          <p:cNvPr id="34820" name="Rectangle 3">
            <a:extLst>
              <a:ext uri="{FF2B5EF4-FFF2-40B4-BE49-F238E27FC236}">
                <a16:creationId xmlns:a16="http://schemas.microsoft.com/office/drawing/2014/main" id="{94724DA1-EE04-4816-811C-2E50132161F5}"/>
              </a:ext>
            </a:extLst>
          </p:cNvPr>
          <p:cNvSpPr>
            <a:spLocks noGrp="1" noChangeArrowheads="1"/>
          </p:cNvSpPr>
          <p:nvPr>
            <p:ph type="body" idx="1"/>
          </p:nvPr>
        </p:nvSpPr>
        <p:spPr>
          <a:xfrm>
            <a:off x="533400" y="1371600"/>
            <a:ext cx="8153400" cy="2971800"/>
          </a:xfrm>
        </p:spPr>
        <p:txBody>
          <a:bodyPr/>
          <a:lstStyle/>
          <a:p>
            <a:pPr eaLnBrk="1" hangingPunct="1"/>
            <a:r>
              <a:rPr lang="en-US" altLang="zh-TW"/>
              <a:t>Fast retrieval (long queries take more time)</a:t>
            </a:r>
          </a:p>
          <a:p>
            <a:pPr eaLnBrk="1" hangingPunct="1">
              <a:buFontTx/>
              <a:buNone/>
            </a:pPr>
            <a:endParaRPr lang="en-US" altLang="zh-TW"/>
          </a:p>
          <a:p>
            <a:pPr eaLnBrk="1" hangingPunct="1"/>
            <a:r>
              <a:rPr lang="en-US" altLang="zh-TW"/>
              <a:t>Flexible structure: different kinds of information can be stored in the postings list</a:t>
            </a:r>
          </a:p>
          <a:p>
            <a:pPr eaLnBrk="1" hangingPunct="1">
              <a:buFontTx/>
              <a:buNone/>
            </a:pPr>
            <a:endParaRPr lang="en-US" altLang="zh-TW"/>
          </a:p>
          <a:p>
            <a:pPr eaLnBrk="1" hangingPunct="1"/>
            <a:r>
              <a:rPr lang="en-US" altLang="zh-TW"/>
              <a:t>Support complex retrieval operations if enough information is stored</a:t>
            </a:r>
          </a:p>
          <a:p>
            <a:pPr lvl="1" eaLnBrk="1" hangingPunct="1"/>
            <a:r>
              <a:rPr lang="en-US" altLang="zh-TW">
                <a:solidFill>
                  <a:schemeClr val="accent2"/>
                </a:solidFill>
              </a:rPr>
              <a:t>e.g., phrase and proximity queries can be supported if word positions are recorded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A93A627F-B7F7-4A65-B654-C1A672A3C52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E0D0C27-F0BE-4F5F-8B49-9CD0831DC0D1}" type="slidenum">
              <a:rPr lang="en-US" altLang="zh-TW" sz="1400" smtClean="0">
                <a:solidFill>
                  <a:schemeClr val="accent2"/>
                </a:solidFill>
                <a:latin typeface="Times New Roman" panose="02020603050405020304" pitchFamily="18" charset="0"/>
              </a:rPr>
              <a:pPr>
                <a:spcBef>
                  <a:spcPct val="0"/>
                </a:spcBef>
                <a:buFontTx/>
                <a:buNone/>
              </a:pPr>
              <a:t>19</a:t>
            </a:fld>
            <a:endParaRPr lang="en-US" altLang="zh-TW" sz="1400" b="0">
              <a:latin typeface="Times New Roman" panose="02020603050405020304" pitchFamily="18" charset="0"/>
            </a:endParaRPr>
          </a:p>
        </p:txBody>
      </p:sp>
      <p:sp>
        <p:nvSpPr>
          <p:cNvPr id="36867" name="Rectangle 2">
            <a:extLst>
              <a:ext uri="{FF2B5EF4-FFF2-40B4-BE49-F238E27FC236}">
                <a16:creationId xmlns:a16="http://schemas.microsoft.com/office/drawing/2014/main" id="{77D4F59A-1EF3-4FB8-A095-2A19E6EED718}"/>
              </a:ext>
            </a:extLst>
          </p:cNvPr>
          <p:cNvSpPr>
            <a:spLocks noGrp="1" noChangeArrowheads="1"/>
          </p:cNvSpPr>
          <p:nvPr>
            <p:ph type="body" idx="1"/>
          </p:nvPr>
        </p:nvSpPr>
        <p:spPr>
          <a:xfrm>
            <a:off x="685800" y="1371600"/>
            <a:ext cx="7772400" cy="3124200"/>
          </a:xfrm>
        </p:spPr>
        <p:txBody>
          <a:bodyPr/>
          <a:lstStyle/>
          <a:p>
            <a:pPr eaLnBrk="1" hangingPunct="1"/>
            <a:r>
              <a:rPr lang="en-US" altLang="zh-TW" sz="1800"/>
              <a:t>Large </a:t>
            </a:r>
            <a:r>
              <a:rPr lang="en-US" altLang="zh-TW" sz="1800" i="1">
                <a:solidFill>
                  <a:srgbClr val="FF3300"/>
                </a:solidFill>
              </a:rPr>
              <a:t>storage overhead</a:t>
            </a:r>
            <a:r>
              <a:rPr lang="en-US" altLang="zh-TW" sz="1800"/>
              <a:t> (50% - 150% - 300%)</a:t>
            </a:r>
          </a:p>
          <a:p>
            <a:pPr eaLnBrk="1" hangingPunct="1"/>
            <a:r>
              <a:rPr lang="en-US" altLang="zh-TW" sz="1800"/>
              <a:t>High maintenance costs on updates, insertions and deletions</a:t>
            </a:r>
          </a:p>
          <a:p>
            <a:pPr eaLnBrk="1" hangingPunct="1"/>
            <a:r>
              <a:rPr lang="en-US" altLang="zh-TW" sz="1800"/>
              <a:t>Processing cost increases with the number of Boolean operators</a:t>
            </a:r>
          </a:p>
          <a:p>
            <a:pPr eaLnBrk="1" hangingPunct="1"/>
            <a:r>
              <a:rPr lang="en-US" altLang="zh-TW" sz="1800"/>
              <a:t>Questions:</a:t>
            </a:r>
          </a:p>
          <a:p>
            <a:pPr lvl="1" eaLnBrk="1" hangingPunct="1"/>
            <a:r>
              <a:rPr lang="en-US" altLang="zh-TW">
                <a:solidFill>
                  <a:schemeClr val="accent2"/>
                </a:solidFill>
              </a:rPr>
              <a:t>Why storage overhead could exceed 100%?</a:t>
            </a:r>
          </a:p>
          <a:p>
            <a:pPr lvl="1" eaLnBrk="1" hangingPunct="1"/>
            <a:r>
              <a:rPr lang="en-US" altLang="zh-TW">
                <a:solidFill>
                  <a:schemeClr val="accent2"/>
                </a:solidFill>
              </a:rPr>
              <a:t>How could some system claim to have 2-3% storage overhead?</a:t>
            </a:r>
          </a:p>
          <a:p>
            <a:pPr lvl="1" eaLnBrk="1" hangingPunct="1"/>
            <a:r>
              <a:rPr lang="en-US" altLang="zh-TW">
                <a:solidFill>
                  <a:schemeClr val="accent2"/>
                </a:solidFill>
              </a:rPr>
              <a:t>Why is insertion cost important (more and more so)?</a:t>
            </a:r>
          </a:p>
          <a:p>
            <a:pPr eaLnBrk="1" hangingPunct="1"/>
            <a:endParaRPr lang="en-GB" altLang="en-US" sz="1800"/>
          </a:p>
        </p:txBody>
      </p:sp>
      <p:sp>
        <p:nvSpPr>
          <p:cNvPr id="36868" name="Rectangle 3">
            <a:extLst>
              <a:ext uri="{FF2B5EF4-FFF2-40B4-BE49-F238E27FC236}">
                <a16:creationId xmlns:a16="http://schemas.microsoft.com/office/drawing/2014/main" id="{9C02A02E-4ED7-49C6-B64D-4BE1B4211DE4}"/>
              </a:ext>
            </a:extLst>
          </p:cNvPr>
          <p:cNvSpPr>
            <a:spLocks noGrp="1" noChangeArrowheads="1"/>
          </p:cNvSpPr>
          <p:nvPr>
            <p:ph type="title"/>
          </p:nvPr>
        </p:nvSpPr>
        <p:spPr/>
        <p:txBody>
          <a:bodyPr/>
          <a:lstStyle/>
          <a:p>
            <a:pPr eaLnBrk="1" hangingPunct="1"/>
            <a:r>
              <a:rPr lang="en-US" altLang="zh-TW"/>
              <a:t>Disadvantages of Inverted Indexes</a:t>
            </a:r>
            <a:endParaRPr lang="en-US" altLang="zh-TW" sz="2000"/>
          </a:p>
        </p:txBody>
      </p:sp>
      <p:sp>
        <p:nvSpPr>
          <p:cNvPr id="36869" name="Text Box 4">
            <a:extLst>
              <a:ext uri="{FF2B5EF4-FFF2-40B4-BE49-F238E27FC236}">
                <a16:creationId xmlns:a16="http://schemas.microsoft.com/office/drawing/2014/main" id="{DA44D23C-A193-47E2-BCAD-3A12093F7C26}"/>
              </a:ext>
            </a:extLst>
          </p:cNvPr>
          <p:cNvSpPr txBox="1">
            <a:spLocks noChangeArrowheads="1"/>
          </p:cNvSpPr>
          <p:nvPr/>
        </p:nvSpPr>
        <p:spPr bwMode="auto">
          <a:xfrm>
            <a:off x="1066800" y="46482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solidFill>
                  <a:srgbClr val="FF3300"/>
                </a:solidFill>
                <a:latin typeface="Times New Roman" panose="02020603050405020304" pitchFamily="18" charset="0"/>
              </a:rPr>
              <a:t>storage overhead = size of index / size of text * 100%</a:t>
            </a:r>
            <a:endParaRPr lang="en-US" altLang="zh-HK" sz="2400" i="1">
              <a:solidFill>
                <a:srgbClr val="FF3300"/>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8CBA227C-63E8-4667-8093-ABADFE2D5DC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CDBC087-8351-4CCA-9C3B-8B09A18F32C7}" type="slidenum">
              <a:rPr lang="en-US" altLang="zh-TW" sz="1400" smtClean="0">
                <a:solidFill>
                  <a:schemeClr val="accent2"/>
                </a:solidFill>
                <a:latin typeface="Times New Roman" panose="02020603050405020304" pitchFamily="18" charset="0"/>
              </a:rPr>
              <a:pPr>
                <a:spcBef>
                  <a:spcPct val="0"/>
                </a:spcBef>
                <a:buFontTx/>
                <a:buNone/>
              </a:pPr>
              <a:t>2</a:t>
            </a:fld>
            <a:endParaRPr lang="en-US" altLang="zh-TW" sz="1400" b="0">
              <a:latin typeface="Times New Roman" panose="02020603050405020304" pitchFamily="18" charset="0"/>
            </a:endParaRPr>
          </a:p>
        </p:txBody>
      </p:sp>
      <p:grpSp>
        <p:nvGrpSpPr>
          <p:cNvPr id="173058" name="Group 2">
            <a:extLst>
              <a:ext uri="{FF2B5EF4-FFF2-40B4-BE49-F238E27FC236}">
                <a16:creationId xmlns:a16="http://schemas.microsoft.com/office/drawing/2014/main" id="{6986C467-6A87-4096-8DEF-A188CBE56EA9}"/>
              </a:ext>
            </a:extLst>
          </p:cNvPr>
          <p:cNvGrpSpPr>
            <a:grpSpLocks/>
          </p:cNvGrpSpPr>
          <p:nvPr/>
        </p:nvGrpSpPr>
        <p:grpSpPr bwMode="auto">
          <a:xfrm>
            <a:off x="1712913" y="3305175"/>
            <a:ext cx="4749800" cy="952500"/>
            <a:chOff x="1079" y="2082"/>
            <a:chExt cx="2992" cy="600"/>
          </a:xfrm>
        </p:grpSpPr>
        <p:sp>
          <p:nvSpPr>
            <p:cNvPr id="6173" name="AutoShape 3">
              <a:extLst>
                <a:ext uri="{FF2B5EF4-FFF2-40B4-BE49-F238E27FC236}">
                  <a16:creationId xmlns:a16="http://schemas.microsoft.com/office/drawing/2014/main" id="{29B2A969-A059-4608-A397-60415A70FACB}"/>
                </a:ext>
              </a:extLst>
            </p:cNvPr>
            <p:cNvSpPr>
              <a:spLocks noChangeArrowheads="1"/>
            </p:cNvSpPr>
            <p:nvPr/>
          </p:nvSpPr>
          <p:spPr bwMode="auto">
            <a:xfrm>
              <a:off x="1079" y="2496"/>
              <a:ext cx="1756" cy="186"/>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6174" name="Group 4">
              <a:extLst>
                <a:ext uri="{FF2B5EF4-FFF2-40B4-BE49-F238E27FC236}">
                  <a16:creationId xmlns:a16="http://schemas.microsoft.com/office/drawing/2014/main" id="{6FE7AB37-3253-444F-9EA2-8C438455C5D1}"/>
                </a:ext>
              </a:extLst>
            </p:cNvPr>
            <p:cNvGrpSpPr>
              <a:grpSpLocks/>
            </p:cNvGrpSpPr>
            <p:nvPr/>
          </p:nvGrpSpPr>
          <p:grpSpPr bwMode="auto">
            <a:xfrm>
              <a:off x="2835" y="2082"/>
              <a:ext cx="1236" cy="510"/>
              <a:chOff x="2835" y="2082"/>
              <a:chExt cx="1236" cy="510"/>
            </a:xfrm>
          </p:grpSpPr>
          <p:cxnSp>
            <p:nvCxnSpPr>
              <p:cNvPr id="6175" name="AutoShape 5">
                <a:extLst>
                  <a:ext uri="{FF2B5EF4-FFF2-40B4-BE49-F238E27FC236}">
                    <a16:creationId xmlns:a16="http://schemas.microsoft.com/office/drawing/2014/main" id="{4489D378-006D-401A-9335-BB843D3ABD08}"/>
                  </a:ext>
                </a:extLst>
              </p:cNvPr>
              <p:cNvCxnSpPr>
                <a:cxnSpLocks noChangeShapeType="1"/>
                <a:stCxn id="6150" idx="3"/>
              </p:cNvCxnSpPr>
              <p:nvPr/>
            </p:nvCxnSpPr>
            <p:spPr bwMode="auto">
              <a:xfrm>
                <a:off x="2835" y="2082"/>
                <a:ext cx="361" cy="4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6" name="AutoShape 6">
                <a:extLst>
                  <a:ext uri="{FF2B5EF4-FFF2-40B4-BE49-F238E27FC236}">
                    <a16:creationId xmlns:a16="http://schemas.microsoft.com/office/drawing/2014/main" id="{D4464949-40A3-402C-856A-883ACC75268B}"/>
                  </a:ext>
                </a:extLst>
              </p:cNvPr>
              <p:cNvCxnSpPr>
                <a:cxnSpLocks noChangeShapeType="1"/>
              </p:cNvCxnSpPr>
              <p:nvPr/>
            </p:nvCxnSpPr>
            <p:spPr bwMode="auto">
              <a:xfrm flipV="1">
                <a:off x="2835" y="2496"/>
                <a:ext cx="361" cy="9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7" name="AutoShape 7">
                <a:extLst>
                  <a:ext uri="{FF2B5EF4-FFF2-40B4-BE49-F238E27FC236}">
                    <a16:creationId xmlns:a16="http://schemas.microsoft.com/office/drawing/2014/main" id="{6D01B3E8-16D7-4C9E-8106-F682E6C22856}"/>
                  </a:ext>
                </a:extLst>
              </p:cNvPr>
              <p:cNvCxnSpPr>
                <a:cxnSpLocks noChangeShapeType="1"/>
              </p:cNvCxnSpPr>
              <p:nvPr/>
            </p:nvCxnSpPr>
            <p:spPr bwMode="auto">
              <a:xfrm>
                <a:off x="3185" y="2490"/>
                <a:ext cx="886" cy="1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064" name="Group 8">
            <a:extLst>
              <a:ext uri="{FF2B5EF4-FFF2-40B4-BE49-F238E27FC236}">
                <a16:creationId xmlns:a16="http://schemas.microsoft.com/office/drawing/2014/main" id="{A27326B2-2827-4DF6-B39E-627474136572}"/>
              </a:ext>
            </a:extLst>
          </p:cNvPr>
          <p:cNvGrpSpPr>
            <a:grpSpLocks/>
          </p:cNvGrpSpPr>
          <p:nvPr/>
        </p:nvGrpSpPr>
        <p:grpSpPr bwMode="auto">
          <a:xfrm>
            <a:off x="1712913" y="3305175"/>
            <a:ext cx="4749800" cy="1347788"/>
            <a:chOff x="1079" y="2082"/>
            <a:chExt cx="2992" cy="849"/>
          </a:xfrm>
        </p:grpSpPr>
        <p:sp>
          <p:nvSpPr>
            <p:cNvPr id="6168" name="AutoShape 9">
              <a:extLst>
                <a:ext uri="{FF2B5EF4-FFF2-40B4-BE49-F238E27FC236}">
                  <a16:creationId xmlns:a16="http://schemas.microsoft.com/office/drawing/2014/main" id="{29C65719-53BA-409B-B26D-7A0D7FF9DB74}"/>
                </a:ext>
              </a:extLst>
            </p:cNvPr>
            <p:cNvSpPr>
              <a:spLocks noChangeArrowheads="1"/>
            </p:cNvSpPr>
            <p:nvPr/>
          </p:nvSpPr>
          <p:spPr bwMode="auto">
            <a:xfrm>
              <a:off x="1079" y="2745"/>
              <a:ext cx="1756" cy="186"/>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6169" name="Group 10">
              <a:extLst>
                <a:ext uri="{FF2B5EF4-FFF2-40B4-BE49-F238E27FC236}">
                  <a16:creationId xmlns:a16="http://schemas.microsoft.com/office/drawing/2014/main" id="{576FB039-2CC5-469A-9C75-9BAA5F9FC3FE}"/>
                </a:ext>
              </a:extLst>
            </p:cNvPr>
            <p:cNvGrpSpPr>
              <a:grpSpLocks/>
            </p:cNvGrpSpPr>
            <p:nvPr/>
          </p:nvGrpSpPr>
          <p:grpSpPr bwMode="auto">
            <a:xfrm>
              <a:off x="2835" y="2082"/>
              <a:ext cx="1236" cy="756"/>
              <a:chOff x="2835" y="2082"/>
              <a:chExt cx="1236" cy="756"/>
            </a:xfrm>
          </p:grpSpPr>
          <p:cxnSp>
            <p:nvCxnSpPr>
              <p:cNvPr id="6170" name="AutoShape 11">
                <a:extLst>
                  <a:ext uri="{FF2B5EF4-FFF2-40B4-BE49-F238E27FC236}">
                    <a16:creationId xmlns:a16="http://schemas.microsoft.com/office/drawing/2014/main" id="{2A4E985E-A1F5-4DCA-85CB-18433351AECF}"/>
                  </a:ext>
                </a:extLst>
              </p:cNvPr>
              <p:cNvCxnSpPr>
                <a:cxnSpLocks noChangeShapeType="1"/>
                <a:stCxn id="6150" idx="3"/>
              </p:cNvCxnSpPr>
              <p:nvPr/>
            </p:nvCxnSpPr>
            <p:spPr bwMode="auto">
              <a:xfrm>
                <a:off x="2835" y="2082"/>
                <a:ext cx="338" cy="6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1" name="AutoShape 12">
                <a:extLst>
                  <a:ext uri="{FF2B5EF4-FFF2-40B4-BE49-F238E27FC236}">
                    <a16:creationId xmlns:a16="http://schemas.microsoft.com/office/drawing/2014/main" id="{10A2D6B8-A549-47F2-A3C6-2DB6C7772FE9}"/>
                  </a:ext>
                </a:extLst>
              </p:cNvPr>
              <p:cNvCxnSpPr>
                <a:cxnSpLocks noChangeShapeType="1"/>
                <a:stCxn id="6168" idx="3"/>
              </p:cNvCxnSpPr>
              <p:nvPr/>
            </p:nvCxnSpPr>
            <p:spPr bwMode="auto">
              <a:xfrm flipV="1">
                <a:off x="2835" y="2745"/>
                <a:ext cx="361" cy="9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2" name="AutoShape 13">
                <a:extLst>
                  <a:ext uri="{FF2B5EF4-FFF2-40B4-BE49-F238E27FC236}">
                    <a16:creationId xmlns:a16="http://schemas.microsoft.com/office/drawing/2014/main" id="{4A9DC20E-A2D4-4C6F-B433-422F59923702}"/>
                  </a:ext>
                </a:extLst>
              </p:cNvPr>
              <p:cNvCxnSpPr>
                <a:cxnSpLocks noChangeShapeType="1"/>
                <a:endCxn id="3084" idx="1"/>
              </p:cNvCxnSpPr>
              <p:nvPr/>
            </p:nvCxnSpPr>
            <p:spPr bwMode="auto">
              <a:xfrm>
                <a:off x="3185" y="2739"/>
                <a:ext cx="886" cy="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070" name="Group 14">
            <a:extLst>
              <a:ext uri="{FF2B5EF4-FFF2-40B4-BE49-F238E27FC236}">
                <a16:creationId xmlns:a16="http://schemas.microsoft.com/office/drawing/2014/main" id="{E11942E8-1D46-483B-AEF4-B91ED479211C}"/>
              </a:ext>
            </a:extLst>
          </p:cNvPr>
          <p:cNvGrpSpPr>
            <a:grpSpLocks/>
          </p:cNvGrpSpPr>
          <p:nvPr/>
        </p:nvGrpSpPr>
        <p:grpSpPr bwMode="auto">
          <a:xfrm>
            <a:off x="1712913" y="3305175"/>
            <a:ext cx="4749800" cy="2459038"/>
            <a:chOff x="1079" y="2082"/>
            <a:chExt cx="2992" cy="1549"/>
          </a:xfrm>
        </p:grpSpPr>
        <p:sp>
          <p:nvSpPr>
            <p:cNvPr id="6163" name="AutoShape 15">
              <a:extLst>
                <a:ext uri="{FF2B5EF4-FFF2-40B4-BE49-F238E27FC236}">
                  <a16:creationId xmlns:a16="http://schemas.microsoft.com/office/drawing/2014/main" id="{DF70782E-AF6A-4386-B0F7-61B8A6391700}"/>
                </a:ext>
              </a:extLst>
            </p:cNvPr>
            <p:cNvSpPr>
              <a:spLocks noChangeArrowheads="1"/>
            </p:cNvSpPr>
            <p:nvPr/>
          </p:nvSpPr>
          <p:spPr bwMode="auto">
            <a:xfrm>
              <a:off x="1079" y="3445"/>
              <a:ext cx="1756" cy="186"/>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6164" name="Group 16">
              <a:extLst>
                <a:ext uri="{FF2B5EF4-FFF2-40B4-BE49-F238E27FC236}">
                  <a16:creationId xmlns:a16="http://schemas.microsoft.com/office/drawing/2014/main" id="{D919E833-CDFE-4061-B283-7616402FBB50}"/>
                </a:ext>
              </a:extLst>
            </p:cNvPr>
            <p:cNvGrpSpPr>
              <a:grpSpLocks/>
            </p:cNvGrpSpPr>
            <p:nvPr/>
          </p:nvGrpSpPr>
          <p:grpSpPr bwMode="auto">
            <a:xfrm>
              <a:off x="2835" y="2082"/>
              <a:ext cx="1236" cy="1456"/>
              <a:chOff x="2835" y="2082"/>
              <a:chExt cx="1236" cy="1456"/>
            </a:xfrm>
          </p:grpSpPr>
          <p:cxnSp>
            <p:nvCxnSpPr>
              <p:cNvPr id="6165" name="AutoShape 17">
                <a:extLst>
                  <a:ext uri="{FF2B5EF4-FFF2-40B4-BE49-F238E27FC236}">
                    <a16:creationId xmlns:a16="http://schemas.microsoft.com/office/drawing/2014/main" id="{A49B58A5-01CB-44F8-A21A-B6937C0A3D2A}"/>
                  </a:ext>
                </a:extLst>
              </p:cNvPr>
              <p:cNvCxnSpPr>
                <a:cxnSpLocks noChangeShapeType="1"/>
                <a:stCxn id="6150" idx="3"/>
              </p:cNvCxnSpPr>
              <p:nvPr/>
            </p:nvCxnSpPr>
            <p:spPr bwMode="auto">
              <a:xfrm>
                <a:off x="2835" y="2082"/>
                <a:ext cx="332" cy="13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6" name="AutoShape 18">
                <a:extLst>
                  <a:ext uri="{FF2B5EF4-FFF2-40B4-BE49-F238E27FC236}">
                    <a16:creationId xmlns:a16="http://schemas.microsoft.com/office/drawing/2014/main" id="{B1D1E4AA-3C1B-4810-92B9-BD73BBE53DB0}"/>
                  </a:ext>
                </a:extLst>
              </p:cNvPr>
              <p:cNvCxnSpPr>
                <a:cxnSpLocks noChangeShapeType="1"/>
                <a:stCxn id="6163" idx="3"/>
              </p:cNvCxnSpPr>
              <p:nvPr/>
            </p:nvCxnSpPr>
            <p:spPr bwMode="auto">
              <a:xfrm flipV="1">
                <a:off x="2835" y="3474"/>
                <a:ext cx="355" cy="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7" name="AutoShape 19">
                <a:extLst>
                  <a:ext uri="{FF2B5EF4-FFF2-40B4-BE49-F238E27FC236}">
                    <a16:creationId xmlns:a16="http://schemas.microsoft.com/office/drawing/2014/main" id="{8C51AB91-9C11-4853-A21C-03442E0ECC46}"/>
                  </a:ext>
                </a:extLst>
              </p:cNvPr>
              <p:cNvCxnSpPr>
                <a:cxnSpLocks noChangeShapeType="1"/>
                <a:endCxn id="3085" idx="1"/>
              </p:cNvCxnSpPr>
              <p:nvPr/>
            </p:nvCxnSpPr>
            <p:spPr bwMode="auto">
              <a:xfrm>
                <a:off x="3179" y="3468"/>
                <a:ext cx="892" cy="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6150" name="AutoShape 20">
            <a:extLst>
              <a:ext uri="{FF2B5EF4-FFF2-40B4-BE49-F238E27FC236}">
                <a16:creationId xmlns:a16="http://schemas.microsoft.com/office/drawing/2014/main" id="{D3F2E946-D431-40AC-B790-1CCA2FD3A5F2}"/>
              </a:ext>
            </a:extLst>
          </p:cNvPr>
          <p:cNvSpPr>
            <a:spLocks noChangeArrowheads="1"/>
          </p:cNvSpPr>
          <p:nvPr/>
        </p:nvSpPr>
        <p:spPr bwMode="auto">
          <a:xfrm>
            <a:off x="1712913" y="3157538"/>
            <a:ext cx="2787650" cy="295275"/>
          </a:xfrm>
          <a:prstGeom prst="roundRect">
            <a:avLst>
              <a:gd name="adj" fmla="val 16667"/>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6151" name="Group 21">
            <a:extLst>
              <a:ext uri="{FF2B5EF4-FFF2-40B4-BE49-F238E27FC236}">
                <a16:creationId xmlns:a16="http://schemas.microsoft.com/office/drawing/2014/main" id="{B19DAA6D-8E69-46A4-9EE7-89D453A998B8}"/>
              </a:ext>
            </a:extLst>
          </p:cNvPr>
          <p:cNvGrpSpPr>
            <a:grpSpLocks/>
          </p:cNvGrpSpPr>
          <p:nvPr/>
        </p:nvGrpSpPr>
        <p:grpSpPr bwMode="auto">
          <a:xfrm>
            <a:off x="1130300" y="3492500"/>
            <a:ext cx="3248025" cy="2647950"/>
            <a:chOff x="1632" y="1776"/>
            <a:chExt cx="2046" cy="1668"/>
          </a:xfrm>
        </p:grpSpPr>
        <p:grpSp>
          <p:nvGrpSpPr>
            <p:cNvPr id="6159" name="Group 22">
              <a:extLst>
                <a:ext uri="{FF2B5EF4-FFF2-40B4-BE49-F238E27FC236}">
                  <a16:creationId xmlns:a16="http://schemas.microsoft.com/office/drawing/2014/main" id="{8216EAD5-1FE0-4D00-92CB-8449A1D6AEA6}"/>
                </a:ext>
              </a:extLst>
            </p:cNvPr>
            <p:cNvGrpSpPr>
              <a:grpSpLocks/>
            </p:cNvGrpSpPr>
            <p:nvPr/>
          </p:nvGrpSpPr>
          <p:grpSpPr bwMode="auto">
            <a:xfrm>
              <a:off x="1632" y="1776"/>
              <a:ext cx="2026" cy="1575"/>
              <a:chOff x="1824" y="1296"/>
              <a:chExt cx="1930" cy="1575"/>
            </a:xfrm>
          </p:grpSpPr>
          <p:sp>
            <p:nvSpPr>
              <p:cNvPr id="6161" name="AutoShape 23">
                <a:extLst>
                  <a:ext uri="{FF2B5EF4-FFF2-40B4-BE49-F238E27FC236}">
                    <a16:creationId xmlns:a16="http://schemas.microsoft.com/office/drawing/2014/main" id="{21D0AE2E-53D7-490D-AFED-0835602BA173}"/>
                  </a:ext>
                </a:extLst>
              </p:cNvPr>
              <p:cNvSpPr>
                <a:spLocks/>
              </p:cNvSpPr>
              <p:nvPr/>
            </p:nvSpPr>
            <p:spPr bwMode="auto">
              <a:xfrm>
                <a:off x="1824" y="1296"/>
                <a:ext cx="143" cy="1575"/>
              </a:xfrm>
              <a:prstGeom prst="leftBracket">
                <a:avLst>
                  <a:gd name="adj" fmla="val 91783"/>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162" name="AutoShape 24">
                <a:extLst>
                  <a:ext uri="{FF2B5EF4-FFF2-40B4-BE49-F238E27FC236}">
                    <a16:creationId xmlns:a16="http://schemas.microsoft.com/office/drawing/2014/main" id="{C47146D1-1B70-4FA8-B221-0B7B4883AC10}"/>
                  </a:ext>
                </a:extLst>
              </p:cNvPr>
              <p:cNvSpPr>
                <a:spLocks/>
              </p:cNvSpPr>
              <p:nvPr/>
            </p:nvSpPr>
            <p:spPr bwMode="auto">
              <a:xfrm>
                <a:off x="3648" y="1296"/>
                <a:ext cx="106" cy="1565"/>
              </a:xfrm>
              <a:prstGeom prst="rightBracket">
                <a:avLst>
                  <a:gd name="adj" fmla="val 14149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6160" name="Text Box 25">
              <a:extLst>
                <a:ext uri="{FF2B5EF4-FFF2-40B4-BE49-F238E27FC236}">
                  <a16:creationId xmlns:a16="http://schemas.microsoft.com/office/drawing/2014/main" id="{2A356397-28A8-4FBF-BC7F-ACF32ACAA582}"/>
                </a:ext>
              </a:extLst>
            </p:cNvPr>
            <p:cNvSpPr txBox="1">
              <a:spLocks noChangeArrowheads="1"/>
            </p:cNvSpPr>
            <p:nvPr/>
          </p:nvSpPr>
          <p:spPr bwMode="auto">
            <a:xfrm>
              <a:off x="1732" y="1776"/>
              <a:ext cx="1946"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        </a:t>
              </a:r>
              <a:r>
                <a:rPr lang="en-US" altLang="zh-TW" sz="2400" i="1">
                  <a:solidFill>
                    <a:srgbClr val="FF0000"/>
                  </a:solidFill>
                  <a:latin typeface="Times New Roman" panose="02020603050405020304" pitchFamily="18" charset="0"/>
                </a:rPr>
                <a:t>T</a:t>
              </a:r>
              <a:r>
                <a:rPr lang="en-US" altLang="zh-TW" sz="2400" i="1" baseline="-25000">
                  <a:solidFill>
                    <a:srgbClr val="FF0000"/>
                  </a:solidFill>
                  <a:latin typeface="Times New Roman" panose="02020603050405020304" pitchFamily="18" charset="0"/>
                </a:rPr>
                <a:t>1</a:t>
              </a:r>
              <a:r>
                <a:rPr lang="en-US" altLang="zh-TW" sz="2400" i="1">
                  <a:solidFill>
                    <a:srgbClr val="FF0000"/>
                  </a:solidFill>
                  <a:latin typeface="Times New Roman" panose="02020603050405020304" pitchFamily="18" charset="0"/>
                </a:rPr>
                <a:t>   T</a:t>
              </a:r>
              <a:r>
                <a:rPr lang="en-US" altLang="zh-TW" sz="2400" i="1" baseline="-25000">
                  <a:solidFill>
                    <a:srgbClr val="FF0000"/>
                  </a:solidFill>
                  <a:latin typeface="Times New Roman" panose="02020603050405020304" pitchFamily="18" charset="0"/>
                </a:rPr>
                <a:t>2</a:t>
              </a:r>
              <a:r>
                <a:rPr lang="en-US" altLang="zh-TW" sz="2400" i="1">
                  <a:solidFill>
                    <a:srgbClr val="FF0000"/>
                  </a:solidFill>
                  <a:latin typeface="Times New Roman" panose="02020603050405020304" pitchFamily="18" charset="0"/>
                </a:rPr>
                <a:t>    ….      T</a:t>
              </a:r>
              <a:r>
                <a:rPr lang="en-US" altLang="zh-TW" sz="2400" i="1" baseline="-25000">
                  <a:solidFill>
                    <a:srgbClr val="FF0000"/>
                  </a:solidFill>
                  <a:latin typeface="Times New Roman" panose="02020603050405020304" pitchFamily="18" charset="0"/>
                </a:rPr>
                <a:t>t</a:t>
              </a:r>
              <a:endParaRPr lang="en-US" altLang="zh-TW" sz="2400" i="1">
                <a:solidFill>
                  <a:srgbClr val="FF0000"/>
                </a:solidFill>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1t</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2</a:t>
              </a:r>
              <a:r>
                <a:rPr lang="en-US" altLang="zh-TW" sz="2400" i="1" baseline="-25000">
                  <a:latin typeface="Times New Roman" panose="02020603050405020304" pitchFamily="18" charset="0"/>
                </a:rPr>
                <a:t> </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2t</a:t>
              </a:r>
              <a:endParaRPr lang="en-US" altLang="zh-TW" sz="2400" i="1">
                <a:latin typeface="Times New Roman" panose="02020603050405020304" pitchFamily="18" charset="0"/>
              </a:endParaRPr>
            </a:p>
            <a:p>
              <a:pPr eaLnBrk="1" hangingPunct="1">
                <a:spcBef>
                  <a:spcPct val="0"/>
                </a:spcBef>
                <a:buFontTx/>
                <a:buNone/>
              </a:pPr>
              <a:r>
                <a:rPr lang="en-US" altLang="zh-TW" sz="2400" i="1">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p>
            <a:p>
              <a:pPr eaLnBrk="1" hangingPunct="1">
                <a:spcBef>
                  <a:spcPct val="0"/>
                </a:spcBef>
                <a:buFontTx/>
                <a:buNone/>
              </a:pPr>
              <a:r>
                <a:rPr lang="en-US" altLang="zh-TW" sz="2400">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n</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nt</a:t>
              </a:r>
            </a:p>
            <a:p>
              <a:pPr eaLnBrk="1" hangingPunct="1">
                <a:spcBef>
                  <a:spcPct val="0"/>
                </a:spcBef>
                <a:buFontTx/>
                <a:buNone/>
              </a:pPr>
              <a:endParaRPr lang="zh-TW" altLang="en-US" sz="2400">
                <a:latin typeface="Times New Roman" panose="02020603050405020304" pitchFamily="18" charset="0"/>
              </a:endParaRPr>
            </a:p>
          </p:txBody>
        </p:sp>
      </p:grpSp>
      <p:sp>
        <p:nvSpPr>
          <p:cNvPr id="6152" name="Rectangle 26">
            <a:extLst>
              <a:ext uri="{FF2B5EF4-FFF2-40B4-BE49-F238E27FC236}">
                <a16:creationId xmlns:a16="http://schemas.microsoft.com/office/drawing/2014/main" id="{75309E3C-CC0A-4F1D-9ED7-57B1840F7848}"/>
              </a:ext>
            </a:extLst>
          </p:cNvPr>
          <p:cNvSpPr>
            <a:spLocks noChangeArrowheads="1"/>
          </p:cNvSpPr>
          <p:nvPr/>
        </p:nvSpPr>
        <p:spPr bwMode="auto">
          <a:xfrm>
            <a:off x="1285875" y="3024188"/>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solidFill>
                  <a:srgbClr val="FF0000"/>
                </a:solidFill>
                <a:latin typeface="Times New Roman" panose="02020603050405020304" pitchFamily="18" charset="0"/>
              </a:rPr>
              <a:t>Q</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1  </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2</a:t>
            </a:r>
            <a:r>
              <a:rPr lang="en-US" altLang="zh-TW" sz="2400" i="1">
                <a:latin typeface="Times New Roman" panose="02020603050405020304" pitchFamily="18" charset="0"/>
              </a:rPr>
              <a:t>    …      Q</a:t>
            </a:r>
            <a:r>
              <a:rPr lang="en-US" altLang="zh-TW" sz="2400" i="1" baseline="-25000">
                <a:latin typeface="Times New Roman" panose="02020603050405020304" pitchFamily="18" charset="0"/>
              </a:rPr>
              <a:t>t </a:t>
            </a:r>
            <a:r>
              <a:rPr lang="en-US" altLang="zh-TW" sz="1800" i="1">
                <a:latin typeface="Times New Roman" panose="02020603050405020304" pitchFamily="18" charset="0"/>
              </a:rPr>
              <a:t>)</a:t>
            </a:r>
            <a:endParaRPr lang="zh-TW" altLang="en-US" sz="1800" i="1">
              <a:latin typeface="Times New Roman" panose="02020603050405020304" pitchFamily="18" charset="0"/>
            </a:endParaRPr>
          </a:p>
        </p:txBody>
      </p:sp>
      <p:sp>
        <p:nvSpPr>
          <p:cNvPr id="6153" name="Rectangle 27">
            <a:extLst>
              <a:ext uri="{FF2B5EF4-FFF2-40B4-BE49-F238E27FC236}">
                <a16:creationId xmlns:a16="http://schemas.microsoft.com/office/drawing/2014/main" id="{86DB0A84-65FB-41FE-8FDB-59A6BAAA7AD0}"/>
              </a:ext>
            </a:extLst>
          </p:cNvPr>
          <p:cNvSpPr>
            <a:spLocks noGrp="1" noChangeArrowheads="1"/>
          </p:cNvSpPr>
          <p:nvPr>
            <p:ph type="title"/>
          </p:nvPr>
        </p:nvSpPr>
        <p:spPr>
          <a:xfrm>
            <a:off x="695325" y="323850"/>
            <a:ext cx="7772400" cy="762000"/>
          </a:xfrm>
        </p:spPr>
        <p:txBody>
          <a:bodyPr/>
          <a:lstStyle/>
          <a:p>
            <a:pPr eaLnBrk="1" hangingPunct="1"/>
            <a:r>
              <a:rPr lang="en-US" altLang="zh-TW"/>
              <a:t>Straight Vector Multiplication (Theoretical)</a:t>
            </a:r>
            <a:endParaRPr lang="en-US" altLang="zh-TW">
              <a:latin typeface="Courier New" panose="02070309020205020404" pitchFamily="49" charset="0"/>
            </a:endParaRPr>
          </a:p>
        </p:txBody>
      </p:sp>
      <p:sp>
        <p:nvSpPr>
          <p:cNvPr id="6154" name="Rectangle 28">
            <a:extLst>
              <a:ext uri="{FF2B5EF4-FFF2-40B4-BE49-F238E27FC236}">
                <a16:creationId xmlns:a16="http://schemas.microsoft.com/office/drawing/2014/main" id="{D4503681-5781-4D6F-A3DD-A56730A249D3}"/>
              </a:ext>
            </a:extLst>
          </p:cNvPr>
          <p:cNvSpPr>
            <a:spLocks noGrp="1" noChangeArrowheads="1"/>
          </p:cNvSpPr>
          <p:nvPr>
            <p:ph type="body" idx="1"/>
          </p:nvPr>
        </p:nvSpPr>
        <p:spPr>
          <a:xfrm>
            <a:off x="685800" y="1200150"/>
            <a:ext cx="7772400" cy="1727200"/>
          </a:xfrm>
        </p:spPr>
        <p:txBody>
          <a:bodyPr/>
          <a:lstStyle/>
          <a:p>
            <a:pPr eaLnBrk="1" hangingPunct="1"/>
            <a:r>
              <a:rPr lang="en-US" altLang="zh-TW"/>
              <a:t>for all document vectors d 	</a:t>
            </a:r>
          </a:p>
          <a:p>
            <a:pPr lvl="1" eaLnBrk="1" hangingPunct="1">
              <a:buFontTx/>
              <a:buNone/>
            </a:pPr>
            <a:r>
              <a:rPr lang="en-US" altLang="zh-TW"/>
              <a:t>	do compute score(d) = Sim(d, q)</a:t>
            </a:r>
          </a:p>
          <a:p>
            <a:pPr eaLnBrk="1" hangingPunct="1"/>
            <a:r>
              <a:rPr lang="en-US" altLang="zh-TW"/>
              <a:t>end</a:t>
            </a:r>
          </a:p>
          <a:p>
            <a:pPr eaLnBrk="1" hangingPunct="1"/>
            <a:r>
              <a:rPr lang="en-US" altLang="zh-TW"/>
              <a:t>Sort documents according to scord(d)</a:t>
            </a:r>
          </a:p>
        </p:txBody>
      </p:sp>
      <p:sp>
        <p:nvSpPr>
          <p:cNvPr id="3083" name="Rectangle 29">
            <a:extLst>
              <a:ext uri="{FF2B5EF4-FFF2-40B4-BE49-F238E27FC236}">
                <a16:creationId xmlns:a16="http://schemas.microsoft.com/office/drawing/2014/main" id="{D822BE08-DA7F-416A-8ADF-0F9818D0D2BF}"/>
              </a:ext>
            </a:extLst>
          </p:cNvPr>
          <p:cNvSpPr>
            <a:spLocks noChangeArrowheads="1"/>
          </p:cNvSpPr>
          <p:nvPr/>
        </p:nvSpPr>
        <p:spPr bwMode="auto">
          <a:xfrm>
            <a:off x="6462713" y="39798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400"/>
              <a:t>Sim(Q,D</a:t>
            </a:r>
            <a:r>
              <a:rPr lang="en-US" altLang="zh-HK" sz="1400" baseline="-25000"/>
              <a:t>1</a:t>
            </a:r>
            <a:r>
              <a:rPr lang="en-US" altLang="zh-HK" sz="1400"/>
              <a:t>)</a:t>
            </a:r>
          </a:p>
        </p:txBody>
      </p:sp>
      <p:sp>
        <p:nvSpPr>
          <p:cNvPr id="3084" name="Rectangle 30">
            <a:extLst>
              <a:ext uri="{FF2B5EF4-FFF2-40B4-BE49-F238E27FC236}">
                <a16:creationId xmlns:a16="http://schemas.microsoft.com/office/drawing/2014/main" id="{2596721B-010A-4190-B06A-38BE15D146F6}"/>
              </a:ext>
            </a:extLst>
          </p:cNvPr>
          <p:cNvSpPr>
            <a:spLocks noChangeArrowheads="1"/>
          </p:cNvSpPr>
          <p:nvPr/>
        </p:nvSpPr>
        <p:spPr bwMode="auto">
          <a:xfrm>
            <a:off x="6462713" y="4313238"/>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400"/>
              <a:t>Sim(Q,D</a:t>
            </a:r>
            <a:r>
              <a:rPr lang="en-US" altLang="zh-HK" sz="1400" baseline="-25000"/>
              <a:t>2</a:t>
            </a:r>
            <a:r>
              <a:rPr lang="en-US" altLang="zh-HK" sz="1400"/>
              <a:t>)</a:t>
            </a:r>
            <a:endParaRPr lang="zh-HK" altLang="en-US" sz="1400"/>
          </a:p>
        </p:txBody>
      </p:sp>
      <p:sp>
        <p:nvSpPr>
          <p:cNvPr id="3085" name="Rectangle 31">
            <a:extLst>
              <a:ext uri="{FF2B5EF4-FFF2-40B4-BE49-F238E27FC236}">
                <a16:creationId xmlns:a16="http://schemas.microsoft.com/office/drawing/2014/main" id="{3D12C35C-3130-45A1-A16D-B7C368602559}"/>
              </a:ext>
            </a:extLst>
          </p:cNvPr>
          <p:cNvSpPr>
            <a:spLocks noChangeArrowheads="1"/>
          </p:cNvSpPr>
          <p:nvPr/>
        </p:nvSpPr>
        <p:spPr bwMode="auto">
          <a:xfrm>
            <a:off x="6462713" y="5468938"/>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400"/>
              <a:t>Sim(Q,D</a:t>
            </a:r>
            <a:r>
              <a:rPr lang="en-US" altLang="zh-HK" sz="1400" baseline="-25000"/>
              <a:t>n</a:t>
            </a:r>
            <a:r>
              <a:rPr lang="en-US" altLang="zh-HK" sz="1400"/>
              <a:t>)</a:t>
            </a:r>
            <a:endParaRPr lang="zh-HK" altLang="en-US" sz="1400"/>
          </a:p>
        </p:txBody>
      </p:sp>
      <p:sp>
        <p:nvSpPr>
          <p:cNvPr id="6158" name="Rectangle 32">
            <a:extLst>
              <a:ext uri="{FF2B5EF4-FFF2-40B4-BE49-F238E27FC236}">
                <a16:creationId xmlns:a16="http://schemas.microsoft.com/office/drawing/2014/main" id="{41F45410-E22B-4F7E-A319-577181FFB5DF}"/>
              </a:ext>
            </a:extLst>
          </p:cNvPr>
          <p:cNvSpPr>
            <a:spLocks noChangeArrowheads="1"/>
          </p:cNvSpPr>
          <p:nvPr/>
        </p:nvSpPr>
        <p:spPr bwMode="auto">
          <a:xfrm>
            <a:off x="5972175" y="3492500"/>
            <a:ext cx="1844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i="1">
                <a:solidFill>
                  <a:srgbClr val="FF0000"/>
                </a:solidFill>
                <a:latin typeface="Times New Roman" panose="02020603050405020304" pitchFamily="18" charset="0"/>
              </a:rPr>
              <a:t>Final Scores</a:t>
            </a:r>
            <a:endParaRPr lang="zh-TW" altLang="en-US" sz="1800"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strips(downRight)">
                                      <p:cBhvr>
                                        <p:cTn id="7" dur="500"/>
                                        <p:tgtEl>
                                          <p:spTgt spid="173058"/>
                                        </p:tgtEl>
                                      </p:cBhvr>
                                    </p:animEffect>
                                  </p:childTnLst>
                                  <p:subTnLst>
                                    <p:animClr clrSpc="rgb" dir="cw">
                                      <p:cBhvr override="childStyle">
                                        <p:cTn dur="1" fill="hold" display="0" masterRel="nextClick" afterEffect="1"/>
                                        <p:tgtEl>
                                          <p:spTgt spid="173058"/>
                                        </p:tgtEl>
                                        <p:attrNameLst>
                                          <p:attrName>ppt_c</p:attrName>
                                        </p:attrNameLst>
                                      </p:cBhvr>
                                      <p:to>
                                        <a:srgbClr val="DDDDDD"/>
                                      </p:to>
                                    </p:animClr>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3083"/>
                                        </p:tgtEl>
                                        <p:attrNameLst>
                                          <p:attrName>style.visibility</p:attrName>
                                        </p:attrNameLst>
                                      </p:cBhvr>
                                      <p:to>
                                        <p:strVal val="visible"/>
                                      </p:to>
                                    </p:set>
                                    <p:animEffect transition="in" filter="strips(downRight)">
                                      <p:cBhvr>
                                        <p:cTn id="11" dur="500"/>
                                        <p:tgtEl>
                                          <p:spTgt spid="30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173064"/>
                                        </p:tgtEl>
                                        <p:attrNameLst>
                                          <p:attrName>style.visibility</p:attrName>
                                        </p:attrNameLst>
                                      </p:cBhvr>
                                      <p:to>
                                        <p:strVal val="visible"/>
                                      </p:to>
                                    </p:set>
                                    <p:animEffect transition="in" filter="strips(downRight)">
                                      <p:cBhvr>
                                        <p:cTn id="16" dur="500"/>
                                        <p:tgtEl>
                                          <p:spTgt spid="173064"/>
                                        </p:tgtEl>
                                      </p:cBhvr>
                                    </p:animEffect>
                                  </p:childTnLst>
                                  <p:subTnLst>
                                    <p:animClr clrSpc="rgb" dir="cw">
                                      <p:cBhvr override="childStyle">
                                        <p:cTn dur="1" fill="hold" display="0" masterRel="nextClick" afterEffect="1"/>
                                        <p:tgtEl>
                                          <p:spTgt spid="173064"/>
                                        </p:tgtEl>
                                        <p:attrNameLst>
                                          <p:attrName>ppt_c</p:attrName>
                                        </p:attrNameLst>
                                      </p:cBhvr>
                                      <p:to>
                                        <a:srgbClr val="DDDDDD"/>
                                      </p:to>
                                    </p:animClr>
                                  </p:subTnLst>
                                </p:cTn>
                              </p:par>
                            </p:childTnLst>
                          </p:cTn>
                        </p:par>
                        <p:par>
                          <p:cTn id="17" fill="hold" nodeType="afterGroup">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084"/>
                                        </p:tgtEl>
                                        <p:attrNameLst>
                                          <p:attrName>style.visibility</p:attrName>
                                        </p:attrNameLst>
                                      </p:cBhvr>
                                      <p:to>
                                        <p:strVal val="visible"/>
                                      </p:to>
                                    </p:set>
                                    <p:animEffect transition="in" filter="strips(downRight)">
                                      <p:cBhvr>
                                        <p:cTn id="20" dur="500"/>
                                        <p:tgtEl>
                                          <p:spTgt spid="30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173070"/>
                                        </p:tgtEl>
                                        <p:attrNameLst>
                                          <p:attrName>style.visibility</p:attrName>
                                        </p:attrNameLst>
                                      </p:cBhvr>
                                      <p:to>
                                        <p:strVal val="visible"/>
                                      </p:to>
                                    </p:set>
                                    <p:animEffect transition="in" filter="strips(downRight)">
                                      <p:cBhvr>
                                        <p:cTn id="25" dur="500"/>
                                        <p:tgtEl>
                                          <p:spTgt spid="173070"/>
                                        </p:tgtEl>
                                      </p:cBhvr>
                                    </p:animEffect>
                                  </p:childTnLst>
                                </p:cTn>
                              </p:par>
                            </p:childTnLst>
                          </p:cTn>
                        </p:par>
                        <p:par>
                          <p:cTn id="26" fill="hold" nodeType="afterGroup">
                            <p:stCondLst>
                              <p:cond delay="500"/>
                            </p:stCondLst>
                            <p:childTnLst>
                              <p:par>
                                <p:cTn id="27" presetID="18" presetClass="entr" presetSubtype="6" fill="hold" grpId="0" nodeType="afterEffect">
                                  <p:stCondLst>
                                    <p:cond delay="0"/>
                                  </p:stCondLst>
                                  <p:childTnLst>
                                    <p:set>
                                      <p:cBhvr>
                                        <p:cTn id="28" dur="1" fill="hold">
                                          <p:stCondLst>
                                            <p:cond delay="0"/>
                                          </p:stCondLst>
                                        </p:cTn>
                                        <p:tgtEl>
                                          <p:spTgt spid="3085"/>
                                        </p:tgtEl>
                                        <p:attrNameLst>
                                          <p:attrName>style.visibility</p:attrName>
                                        </p:attrNameLst>
                                      </p:cBhvr>
                                      <p:to>
                                        <p:strVal val="visible"/>
                                      </p:to>
                                    </p:set>
                                    <p:animEffect transition="in" filter="strips(downRight)">
                                      <p:cBhvr>
                                        <p:cTn id="29" dur="500"/>
                                        <p:tgtEl>
                                          <p:spTgt spid="3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animBg="1"/>
      <p:bldP spid="3084" grpId="0" animBg="1"/>
      <p:bldP spid="308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E4AC5369-A102-4139-BE3B-998F0D7E856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18CC51F-0E78-4E70-90A1-8D2D9A562199}" type="slidenum">
              <a:rPr lang="en-US" altLang="zh-TW" sz="1400" smtClean="0">
                <a:solidFill>
                  <a:schemeClr val="accent2"/>
                </a:solidFill>
                <a:latin typeface="Times New Roman" panose="02020603050405020304" pitchFamily="18" charset="0"/>
              </a:rPr>
              <a:pPr>
                <a:spcBef>
                  <a:spcPct val="0"/>
                </a:spcBef>
                <a:buFontTx/>
                <a:buNone/>
              </a:pPr>
              <a:t>20</a:t>
            </a:fld>
            <a:endParaRPr lang="en-US" altLang="zh-TW" sz="1400" b="0">
              <a:latin typeface="Times New Roman" panose="02020603050405020304" pitchFamily="18" charset="0"/>
            </a:endParaRPr>
          </a:p>
        </p:txBody>
      </p:sp>
      <p:sp>
        <p:nvSpPr>
          <p:cNvPr id="38915" name="Rectangle 2">
            <a:extLst>
              <a:ext uri="{FF2B5EF4-FFF2-40B4-BE49-F238E27FC236}">
                <a16:creationId xmlns:a16="http://schemas.microsoft.com/office/drawing/2014/main" id="{8B9BECC7-7083-47F7-BA43-F69252255E94}"/>
              </a:ext>
            </a:extLst>
          </p:cNvPr>
          <p:cNvSpPr>
            <a:spLocks noGrp="1" noChangeArrowheads="1"/>
          </p:cNvSpPr>
          <p:nvPr>
            <p:ph type="title"/>
          </p:nvPr>
        </p:nvSpPr>
        <p:spPr/>
        <p:txBody>
          <a:bodyPr/>
          <a:lstStyle/>
          <a:p>
            <a:pPr eaLnBrk="1" hangingPunct="1"/>
            <a:r>
              <a:rPr lang="en-US" altLang="zh-TW"/>
              <a:t>Extensions on Inverted Indexes</a:t>
            </a:r>
          </a:p>
        </p:txBody>
      </p:sp>
      <p:sp>
        <p:nvSpPr>
          <p:cNvPr id="38916" name="Rectangle 3">
            <a:extLst>
              <a:ext uri="{FF2B5EF4-FFF2-40B4-BE49-F238E27FC236}">
                <a16:creationId xmlns:a16="http://schemas.microsoft.com/office/drawing/2014/main" id="{8A168C23-CCBE-4504-BCA9-C12E309EB361}"/>
              </a:ext>
            </a:extLst>
          </p:cNvPr>
          <p:cNvSpPr>
            <a:spLocks noGrp="1" noChangeArrowheads="1"/>
          </p:cNvSpPr>
          <p:nvPr>
            <p:ph type="body" idx="1"/>
          </p:nvPr>
        </p:nvSpPr>
        <p:spPr>
          <a:xfrm>
            <a:off x="685800" y="1371600"/>
            <a:ext cx="7772400" cy="1600200"/>
          </a:xfrm>
        </p:spPr>
        <p:txBody>
          <a:bodyPr/>
          <a:lstStyle/>
          <a:p>
            <a:pPr eaLnBrk="1" hangingPunct="1"/>
            <a:r>
              <a:rPr lang="en-US" altLang="zh-TW"/>
              <a:t>The inverted index is flexible enough to store more and more information about keywords to support more sophisticated retrieval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6199F9D9-CA81-492D-B133-A8A0040D932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088BDED6-4456-409A-B0D0-C637DBBF72D5}" type="slidenum">
              <a:rPr lang="en-US" altLang="zh-TW" sz="1400" smtClean="0">
                <a:solidFill>
                  <a:schemeClr val="accent2"/>
                </a:solidFill>
                <a:latin typeface="Times New Roman" panose="02020603050405020304" pitchFamily="18" charset="0"/>
              </a:rPr>
              <a:pPr>
                <a:spcBef>
                  <a:spcPct val="0"/>
                </a:spcBef>
                <a:buFontTx/>
                <a:buNone/>
              </a:pPr>
              <a:t>21</a:t>
            </a:fld>
            <a:endParaRPr lang="en-US" altLang="zh-TW" sz="1400" b="0">
              <a:latin typeface="Times New Roman" panose="02020603050405020304" pitchFamily="18" charset="0"/>
            </a:endParaRPr>
          </a:p>
        </p:txBody>
      </p:sp>
      <p:sp>
        <p:nvSpPr>
          <p:cNvPr id="40963" name="Rectangle 2">
            <a:extLst>
              <a:ext uri="{FF2B5EF4-FFF2-40B4-BE49-F238E27FC236}">
                <a16:creationId xmlns:a16="http://schemas.microsoft.com/office/drawing/2014/main" id="{D1697CCC-3F3B-4FEB-BAD3-4B3C30A9B3EE}"/>
              </a:ext>
            </a:extLst>
          </p:cNvPr>
          <p:cNvSpPr>
            <a:spLocks noGrp="1" noChangeArrowheads="1"/>
          </p:cNvSpPr>
          <p:nvPr>
            <p:ph type="title"/>
          </p:nvPr>
        </p:nvSpPr>
        <p:spPr/>
        <p:txBody>
          <a:bodyPr/>
          <a:lstStyle/>
          <a:p>
            <a:pPr eaLnBrk="1" hangingPunct="1"/>
            <a:r>
              <a:rPr lang="en-US" altLang="zh-TW"/>
              <a:t>Extension – Distance Constraints</a:t>
            </a:r>
          </a:p>
        </p:txBody>
      </p:sp>
      <p:sp>
        <p:nvSpPr>
          <p:cNvPr id="40964" name="Rectangle 3">
            <a:extLst>
              <a:ext uri="{FF2B5EF4-FFF2-40B4-BE49-F238E27FC236}">
                <a16:creationId xmlns:a16="http://schemas.microsoft.com/office/drawing/2014/main" id="{D1BDD256-6D0D-4E79-A9D5-7D47D18BCAB0}"/>
              </a:ext>
            </a:extLst>
          </p:cNvPr>
          <p:cNvSpPr>
            <a:spLocks noGrp="1" noChangeArrowheads="1"/>
          </p:cNvSpPr>
          <p:nvPr>
            <p:ph type="body" idx="1"/>
          </p:nvPr>
        </p:nvSpPr>
        <p:spPr>
          <a:xfrm>
            <a:off x="685800" y="1371600"/>
            <a:ext cx="7772400" cy="2057400"/>
          </a:xfrm>
        </p:spPr>
        <p:txBody>
          <a:bodyPr/>
          <a:lstStyle/>
          <a:p>
            <a:pPr eaLnBrk="1" hangingPunct="1"/>
            <a:r>
              <a:rPr lang="en-US" altLang="zh-TW"/>
              <a:t>Adjacency conditions are often needed. E.g.,</a:t>
            </a:r>
          </a:p>
          <a:p>
            <a:pPr lvl="1" eaLnBrk="1" hangingPunct="1"/>
            <a:r>
              <a:rPr lang="en-US" altLang="zh-TW"/>
              <a:t>“database” immediately followed by “systems”</a:t>
            </a:r>
          </a:p>
          <a:p>
            <a:pPr lvl="2" eaLnBrk="1" hangingPunct="1"/>
            <a:r>
              <a:rPr lang="en-US" altLang="zh-TW"/>
              <a:t>I.e., phrase search “database systems”</a:t>
            </a:r>
          </a:p>
          <a:p>
            <a:pPr lvl="1" eaLnBrk="1" hangingPunct="1"/>
            <a:r>
              <a:rPr lang="en-US" altLang="zh-TW"/>
              <a:t>“database” and “systems” no more than 3 words apart</a:t>
            </a:r>
          </a:p>
          <a:p>
            <a:pPr lvl="1" eaLnBrk="1" hangingPunct="1"/>
            <a:r>
              <a:rPr lang="en-US" altLang="zh-TW"/>
              <a:t>“database” and “architecture” in the same sentence.</a:t>
            </a:r>
          </a:p>
        </p:txBody>
      </p:sp>
      <p:sp>
        <p:nvSpPr>
          <p:cNvPr id="103428" name="Rectangle 4">
            <a:extLst>
              <a:ext uri="{FF2B5EF4-FFF2-40B4-BE49-F238E27FC236}">
                <a16:creationId xmlns:a16="http://schemas.microsoft.com/office/drawing/2014/main" id="{27307C20-EE9B-49A6-866A-8B58B5A981AF}"/>
              </a:ext>
            </a:extLst>
          </p:cNvPr>
          <p:cNvSpPr>
            <a:spLocks noChangeArrowheads="1"/>
          </p:cNvSpPr>
          <p:nvPr/>
        </p:nvSpPr>
        <p:spPr bwMode="auto">
          <a:xfrm>
            <a:off x="762000" y="3505200"/>
            <a:ext cx="7772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a:t>Requires extension:</a:t>
            </a:r>
          </a:p>
          <a:p>
            <a:pPr lvl="1" eaLnBrk="1" hangingPunct="1"/>
            <a:r>
              <a:rPr lang="en-US" altLang="zh-TW" sz="1800"/>
              <a:t>Inverted index keeps locations of keywords within documents, and document components (title, section heading, sentence breaks, etc.)</a:t>
            </a:r>
          </a:p>
          <a:p>
            <a:pPr lvl="1" eaLnBrk="1" hangingPunct="1"/>
            <a:r>
              <a:rPr lang="en-US" altLang="zh-TW" sz="1800"/>
              <a:t>Retrieval algorithm has to correlate location information and check document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0-#ppt_w/2"/>
                                          </p:val>
                                        </p:tav>
                                        <p:tav tm="100000">
                                          <p:val>
                                            <p:strVal val="#ppt_x"/>
                                          </p:val>
                                        </p:tav>
                                      </p:tavLst>
                                    </p:anim>
                                    <p:anim calcmode="lin" valueType="num">
                                      <p:cBhvr additive="base">
                                        <p:cTn id="8"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670BE264-7078-4DEE-98C8-834FE00F536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8153AE9-2CB2-4462-99EB-C7B9CE83C76F}" type="slidenum">
              <a:rPr lang="en-US" altLang="zh-TW" sz="1400" smtClean="0">
                <a:solidFill>
                  <a:schemeClr val="accent2"/>
                </a:solidFill>
                <a:latin typeface="Times New Roman" panose="02020603050405020304" pitchFamily="18" charset="0"/>
              </a:rPr>
              <a:pPr>
                <a:spcBef>
                  <a:spcPct val="0"/>
                </a:spcBef>
                <a:buFontTx/>
                <a:buNone/>
              </a:pPr>
              <a:t>22</a:t>
            </a:fld>
            <a:endParaRPr lang="en-US" altLang="zh-TW" sz="1400" b="0">
              <a:latin typeface="Times New Roman" panose="02020603050405020304" pitchFamily="18" charset="0"/>
            </a:endParaRPr>
          </a:p>
        </p:txBody>
      </p:sp>
      <p:sp>
        <p:nvSpPr>
          <p:cNvPr id="43011" name="Rectangle 2">
            <a:extLst>
              <a:ext uri="{FF2B5EF4-FFF2-40B4-BE49-F238E27FC236}">
                <a16:creationId xmlns:a16="http://schemas.microsoft.com/office/drawing/2014/main" id="{2D4B00C7-D4C6-418B-9DDA-2B94740BC9C2}"/>
              </a:ext>
            </a:extLst>
          </p:cNvPr>
          <p:cNvSpPr>
            <a:spLocks noGrp="1" noChangeArrowheads="1"/>
          </p:cNvSpPr>
          <p:nvPr>
            <p:ph type="body" idx="1"/>
          </p:nvPr>
        </p:nvSpPr>
        <p:spPr>
          <a:xfrm>
            <a:off x="762000" y="3429000"/>
            <a:ext cx="7772400" cy="609600"/>
          </a:xfrm>
        </p:spPr>
        <p:txBody>
          <a:bodyPr/>
          <a:lstStyle/>
          <a:p>
            <a:pPr lvl="1" eaLnBrk="1" hangingPunct="1"/>
            <a:r>
              <a:rPr lang="en-US" altLang="zh-TW"/>
              <a:t>keeping paragraph, sentence and word locations:</a:t>
            </a:r>
          </a:p>
        </p:txBody>
      </p:sp>
      <p:sp>
        <p:nvSpPr>
          <p:cNvPr id="43012" name="Rectangle 3">
            <a:extLst>
              <a:ext uri="{FF2B5EF4-FFF2-40B4-BE49-F238E27FC236}">
                <a16:creationId xmlns:a16="http://schemas.microsoft.com/office/drawing/2014/main" id="{54B27BBD-F2BD-4E30-A02B-2A6823E128A5}"/>
              </a:ext>
            </a:extLst>
          </p:cNvPr>
          <p:cNvSpPr>
            <a:spLocks noGrp="1" noChangeArrowheads="1"/>
          </p:cNvSpPr>
          <p:nvPr>
            <p:ph type="title"/>
          </p:nvPr>
        </p:nvSpPr>
        <p:spPr>
          <a:xfrm>
            <a:off x="685800" y="304800"/>
            <a:ext cx="7772400" cy="685800"/>
          </a:xfrm>
        </p:spPr>
        <p:txBody>
          <a:bodyPr/>
          <a:lstStyle/>
          <a:p>
            <a:pPr eaLnBrk="1" hangingPunct="1"/>
            <a:r>
              <a:rPr lang="en-US" altLang="zh-TW"/>
              <a:t>Extension – Distance Constraints</a:t>
            </a:r>
          </a:p>
        </p:txBody>
      </p:sp>
      <p:grpSp>
        <p:nvGrpSpPr>
          <p:cNvPr id="43013" name="Group 4">
            <a:extLst>
              <a:ext uri="{FF2B5EF4-FFF2-40B4-BE49-F238E27FC236}">
                <a16:creationId xmlns:a16="http://schemas.microsoft.com/office/drawing/2014/main" id="{906DE489-139F-45D9-9033-F959548D6327}"/>
              </a:ext>
            </a:extLst>
          </p:cNvPr>
          <p:cNvGrpSpPr>
            <a:grpSpLocks/>
          </p:cNvGrpSpPr>
          <p:nvPr/>
        </p:nvGrpSpPr>
        <p:grpSpPr bwMode="auto">
          <a:xfrm>
            <a:off x="1752600" y="1905000"/>
            <a:ext cx="5105400" cy="1371600"/>
            <a:chOff x="1104" y="1440"/>
            <a:chExt cx="3216" cy="864"/>
          </a:xfrm>
        </p:grpSpPr>
        <p:sp>
          <p:nvSpPr>
            <p:cNvPr id="43039" name="Rectangle 5">
              <a:extLst>
                <a:ext uri="{FF2B5EF4-FFF2-40B4-BE49-F238E27FC236}">
                  <a16:creationId xmlns:a16="http://schemas.microsoft.com/office/drawing/2014/main" id="{46A56527-31C7-41C5-8E8C-62182A6F27E9}"/>
                </a:ext>
              </a:extLst>
            </p:cNvPr>
            <p:cNvSpPr>
              <a:spLocks noChangeArrowheads="1"/>
            </p:cNvSpPr>
            <p:nvPr/>
          </p:nvSpPr>
          <p:spPr bwMode="auto">
            <a:xfrm>
              <a:off x="1104" y="1440"/>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40" name="Rectangle 6">
              <a:extLst>
                <a:ext uri="{FF2B5EF4-FFF2-40B4-BE49-F238E27FC236}">
                  <a16:creationId xmlns:a16="http://schemas.microsoft.com/office/drawing/2014/main" id="{0984EDBB-04C2-4403-9970-8B52544B8835}"/>
                </a:ext>
              </a:extLst>
            </p:cNvPr>
            <p:cNvSpPr>
              <a:spLocks noChangeArrowheads="1"/>
            </p:cNvSpPr>
            <p:nvPr/>
          </p:nvSpPr>
          <p:spPr bwMode="auto">
            <a:xfrm>
              <a:off x="1104" y="1632"/>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41" name="Rectangle 7">
              <a:extLst>
                <a:ext uri="{FF2B5EF4-FFF2-40B4-BE49-F238E27FC236}">
                  <a16:creationId xmlns:a16="http://schemas.microsoft.com/office/drawing/2014/main" id="{7165DE1C-1A47-45C9-9621-0D3186111B57}"/>
                </a:ext>
              </a:extLst>
            </p:cNvPr>
            <p:cNvSpPr>
              <a:spLocks noChangeArrowheads="1"/>
            </p:cNvSpPr>
            <p:nvPr/>
          </p:nvSpPr>
          <p:spPr bwMode="auto">
            <a:xfrm>
              <a:off x="1104" y="2112"/>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42" name="Rectangle 8">
              <a:extLst>
                <a:ext uri="{FF2B5EF4-FFF2-40B4-BE49-F238E27FC236}">
                  <a16:creationId xmlns:a16="http://schemas.microsoft.com/office/drawing/2014/main" id="{6CD990FD-08F2-4737-B6A0-1A7D49557357}"/>
                </a:ext>
              </a:extLst>
            </p:cNvPr>
            <p:cNvSpPr>
              <a:spLocks noChangeArrowheads="1"/>
            </p:cNvSpPr>
            <p:nvPr/>
          </p:nvSpPr>
          <p:spPr bwMode="auto">
            <a:xfrm>
              <a:off x="1104" y="1824"/>
              <a:ext cx="96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43" name="Text Box 9">
              <a:extLst>
                <a:ext uri="{FF2B5EF4-FFF2-40B4-BE49-F238E27FC236}">
                  <a16:creationId xmlns:a16="http://schemas.microsoft.com/office/drawing/2014/main" id="{D3FA41EA-7B77-417E-9C6F-9D65D2FE0BCA}"/>
                </a:ext>
              </a:extLst>
            </p:cNvPr>
            <p:cNvSpPr txBox="1">
              <a:spLocks noChangeArrowheads="1"/>
            </p:cNvSpPr>
            <p:nvPr/>
          </p:nvSpPr>
          <p:spPr bwMode="auto">
            <a:xfrm>
              <a:off x="1200" y="1440"/>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43044" name="Text Box 10">
              <a:extLst>
                <a:ext uri="{FF2B5EF4-FFF2-40B4-BE49-F238E27FC236}">
                  <a16:creationId xmlns:a16="http://schemas.microsoft.com/office/drawing/2014/main" id="{6ED461DE-6CCB-46AC-82B0-E41F715FDAFB}"/>
                </a:ext>
              </a:extLst>
            </p:cNvPr>
            <p:cNvSpPr txBox="1">
              <a:spLocks noChangeArrowheads="1"/>
            </p:cNvSpPr>
            <p:nvPr/>
          </p:nvSpPr>
          <p:spPr bwMode="auto">
            <a:xfrm>
              <a:off x="1200" y="1632"/>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file</a:t>
              </a:r>
            </a:p>
          </p:txBody>
        </p:sp>
        <p:sp>
          <p:nvSpPr>
            <p:cNvPr id="43045" name="Text Box 11">
              <a:extLst>
                <a:ext uri="{FF2B5EF4-FFF2-40B4-BE49-F238E27FC236}">
                  <a16:creationId xmlns:a16="http://schemas.microsoft.com/office/drawing/2014/main" id="{F4F28A68-A7E0-4267-9E65-B95CEADF19DF}"/>
                </a:ext>
              </a:extLst>
            </p:cNvPr>
            <p:cNvSpPr txBox="1">
              <a:spLocks noChangeArrowheads="1"/>
            </p:cNvSpPr>
            <p:nvPr/>
          </p:nvSpPr>
          <p:spPr bwMode="auto">
            <a:xfrm>
              <a:off x="1200" y="2112"/>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systems</a:t>
              </a:r>
            </a:p>
          </p:txBody>
        </p:sp>
        <p:sp>
          <p:nvSpPr>
            <p:cNvPr id="43046" name="Text Box 12">
              <a:extLst>
                <a:ext uri="{FF2B5EF4-FFF2-40B4-BE49-F238E27FC236}">
                  <a16:creationId xmlns:a16="http://schemas.microsoft.com/office/drawing/2014/main" id="{ED0518FB-0FEF-412F-8C02-4C6BD0E1C902}"/>
                </a:ext>
              </a:extLst>
            </p:cNvPr>
            <p:cNvSpPr txBox="1">
              <a:spLocks noChangeArrowheads="1"/>
            </p:cNvSpPr>
            <p:nvPr/>
          </p:nvSpPr>
          <p:spPr bwMode="auto">
            <a:xfrm>
              <a:off x="1200" y="1872"/>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zh-TW" altLang="zh-TW" sz="1600" b="1">
                  <a:latin typeface="Times New Roman" panose="02020603050405020304" pitchFamily="18" charset="0"/>
                  <a:ea typeface="標楷體" panose="03000509000000000000" pitchFamily="65" charset="-120"/>
                </a:rPr>
                <a:t>...</a:t>
              </a:r>
            </a:p>
          </p:txBody>
        </p:sp>
        <p:sp>
          <p:nvSpPr>
            <p:cNvPr id="43047" name="Rectangle 13">
              <a:extLst>
                <a:ext uri="{FF2B5EF4-FFF2-40B4-BE49-F238E27FC236}">
                  <a16:creationId xmlns:a16="http://schemas.microsoft.com/office/drawing/2014/main" id="{25AC8E6B-93BF-4C33-9ED5-7CB75D667EF2}"/>
                </a:ext>
              </a:extLst>
            </p:cNvPr>
            <p:cNvSpPr>
              <a:spLocks noChangeArrowheads="1"/>
            </p:cNvSpPr>
            <p:nvPr/>
          </p:nvSpPr>
          <p:spPr bwMode="auto">
            <a:xfrm>
              <a:off x="2592" y="1440"/>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25</a:t>
              </a:r>
            </a:p>
          </p:txBody>
        </p:sp>
        <p:sp>
          <p:nvSpPr>
            <p:cNvPr id="43048" name="Rectangle 14">
              <a:extLst>
                <a:ext uri="{FF2B5EF4-FFF2-40B4-BE49-F238E27FC236}">
                  <a16:creationId xmlns:a16="http://schemas.microsoft.com/office/drawing/2014/main" id="{D55EABF9-FC1C-4B78-823F-975491464413}"/>
                </a:ext>
              </a:extLst>
            </p:cNvPr>
            <p:cNvSpPr>
              <a:spLocks noChangeArrowheads="1"/>
            </p:cNvSpPr>
            <p:nvPr/>
          </p:nvSpPr>
          <p:spPr bwMode="auto">
            <a:xfrm>
              <a:off x="2592" y="168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49" name="Rectangle 15">
              <a:extLst>
                <a:ext uri="{FF2B5EF4-FFF2-40B4-BE49-F238E27FC236}">
                  <a16:creationId xmlns:a16="http://schemas.microsoft.com/office/drawing/2014/main" id="{E8ABF6CB-2078-42B9-BE22-137804FCA440}"/>
                </a:ext>
              </a:extLst>
            </p:cNvPr>
            <p:cNvSpPr>
              <a:spLocks noChangeArrowheads="1"/>
            </p:cNvSpPr>
            <p:nvPr/>
          </p:nvSpPr>
          <p:spPr bwMode="auto">
            <a:xfrm>
              <a:off x="2976" y="168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50" name="Rectangle 16">
              <a:extLst>
                <a:ext uri="{FF2B5EF4-FFF2-40B4-BE49-F238E27FC236}">
                  <a16:creationId xmlns:a16="http://schemas.microsoft.com/office/drawing/2014/main" id="{E397523D-F96A-4363-A18B-D95FAB9FAC32}"/>
                </a:ext>
              </a:extLst>
            </p:cNvPr>
            <p:cNvSpPr>
              <a:spLocks noChangeArrowheads="1"/>
            </p:cNvSpPr>
            <p:nvPr/>
          </p:nvSpPr>
          <p:spPr bwMode="auto">
            <a:xfrm>
              <a:off x="3360" y="168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51" name="Line 17">
              <a:extLst>
                <a:ext uri="{FF2B5EF4-FFF2-40B4-BE49-F238E27FC236}">
                  <a16:creationId xmlns:a16="http://schemas.microsoft.com/office/drawing/2014/main" id="{CC7C506E-CB93-4469-B24B-30A778A7729B}"/>
                </a:ext>
              </a:extLst>
            </p:cNvPr>
            <p:cNvSpPr>
              <a:spLocks noChangeShapeType="1"/>
            </p:cNvSpPr>
            <p:nvPr/>
          </p:nvSpPr>
          <p:spPr bwMode="auto">
            <a:xfrm>
              <a:off x="2016" y="153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2" name="Line 18">
              <a:extLst>
                <a:ext uri="{FF2B5EF4-FFF2-40B4-BE49-F238E27FC236}">
                  <a16:creationId xmlns:a16="http://schemas.microsoft.com/office/drawing/2014/main" id="{3A7FF8E6-1D25-4F5F-AE65-F2061CB340EE}"/>
                </a:ext>
              </a:extLst>
            </p:cNvPr>
            <p:cNvSpPr>
              <a:spLocks noChangeShapeType="1"/>
            </p:cNvSpPr>
            <p:nvPr/>
          </p:nvSpPr>
          <p:spPr bwMode="auto">
            <a:xfrm>
              <a:off x="2016" y="1728"/>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3" name="Line 19">
              <a:extLst>
                <a:ext uri="{FF2B5EF4-FFF2-40B4-BE49-F238E27FC236}">
                  <a16:creationId xmlns:a16="http://schemas.microsoft.com/office/drawing/2014/main" id="{9F7258A2-E76E-4E36-9D8D-38A190455544}"/>
                </a:ext>
              </a:extLst>
            </p:cNvPr>
            <p:cNvSpPr>
              <a:spLocks noChangeShapeType="1"/>
            </p:cNvSpPr>
            <p:nvPr/>
          </p:nvSpPr>
          <p:spPr bwMode="auto">
            <a:xfrm>
              <a:off x="2016" y="2208"/>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4" name="Rectangle 20">
              <a:extLst>
                <a:ext uri="{FF2B5EF4-FFF2-40B4-BE49-F238E27FC236}">
                  <a16:creationId xmlns:a16="http://schemas.microsoft.com/office/drawing/2014/main" id="{B2BE0BA1-72C2-4497-9F19-780AFDC248CC}"/>
                </a:ext>
              </a:extLst>
            </p:cNvPr>
            <p:cNvSpPr>
              <a:spLocks noChangeArrowheads="1"/>
            </p:cNvSpPr>
            <p:nvPr/>
          </p:nvSpPr>
          <p:spPr bwMode="auto">
            <a:xfrm>
              <a:off x="3168" y="1440"/>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37</a:t>
              </a:r>
            </a:p>
          </p:txBody>
        </p:sp>
        <p:sp>
          <p:nvSpPr>
            <p:cNvPr id="43055" name="Rectangle 21">
              <a:extLst>
                <a:ext uri="{FF2B5EF4-FFF2-40B4-BE49-F238E27FC236}">
                  <a16:creationId xmlns:a16="http://schemas.microsoft.com/office/drawing/2014/main" id="{83620375-2588-43D1-B5D7-4483501A0E2D}"/>
                </a:ext>
              </a:extLst>
            </p:cNvPr>
            <p:cNvSpPr>
              <a:spLocks noChangeArrowheads="1"/>
            </p:cNvSpPr>
            <p:nvPr/>
          </p:nvSpPr>
          <p:spPr bwMode="auto">
            <a:xfrm>
              <a:off x="3744" y="1440"/>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350</a:t>
              </a:r>
              <a:r>
                <a:rPr lang="en-US" altLang="zh-TW" sz="1800">
                  <a:latin typeface="Times New Roman" panose="02020603050405020304" pitchFamily="18" charset="0"/>
                </a:rPr>
                <a:t>, 8</a:t>
              </a:r>
            </a:p>
          </p:txBody>
        </p:sp>
        <p:sp>
          <p:nvSpPr>
            <p:cNvPr id="43056" name="Rectangle 22">
              <a:extLst>
                <a:ext uri="{FF2B5EF4-FFF2-40B4-BE49-F238E27FC236}">
                  <a16:creationId xmlns:a16="http://schemas.microsoft.com/office/drawing/2014/main" id="{A47D6C2D-0D56-4AE8-84CD-850870DB71FC}"/>
                </a:ext>
              </a:extLst>
            </p:cNvPr>
            <p:cNvSpPr>
              <a:spLocks noChangeArrowheads="1"/>
            </p:cNvSpPr>
            <p:nvPr/>
          </p:nvSpPr>
          <p:spPr bwMode="auto">
            <a:xfrm>
              <a:off x="2592" y="2112"/>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123</a:t>
              </a:r>
              <a:r>
                <a:rPr lang="en-US" altLang="zh-TW" sz="1800">
                  <a:latin typeface="Times New Roman" panose="02020603050405020304" pitchFamily="18" charset="0"/>
                </a:rPr>
                <a:t>, 5</a:t>
              </a:r>
            </a:p>
          </p:txBody>
        </p:sp>
        <p:sp>
          <p:nvSpPr>
            <p:cNvPr id="43057" name="Rectangle 23">
              <a:extLst>
                <a:ext uri="{FF2B5EF4-FFF2-40B4-BE49-F238E27FC236}">
                  <a16:creationId xmlns:a16="http://schemas.microsoft.com/office/drawing/2014/main" id="{66B24345-3E4D-4CE0-B1CB-C94BC60AA33B}"/>
                </a:ext>
              </a:extLst>
            </p:cNvPr>
            <p:cNvSpPr>
              <a:spLocks noChangeArrowheads="1"/>
            </p:cNvSpPr>
            <p:nvPr/>
          </p:nvSpPr>
          <p:spPr bwMode="auto">
            <a:xfrm>
              <a:off x="3168" y="2112"/>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128</a:t>
              </a:r>
              <a:r>
                <a:rPr lang="en-US" altLang="zh-TW" sz="1800">
                  <a:latin typeface="Times New Roman" panose="02020603050405020304" pitchFamily="18" charset="0"/>
                </a:rPr>
                <a:t>, 25</a:t>
              </a:r>
            </a:p>
          </p:txBody>
        </p:sp>
        <p:sp>
          <p:nvSpPr>
            <p:cNvPr id="43058" name="Rectangle 24">
              <a:extLst>
                <a:ext uri="{FF2B5EF4-FFF2-40B4-BE49-F238E27FC236}">
                  <a16:creationId xmlns:a16="http://schemas.microsoft.com/office/drawing/2014/main" id="{E577AB66-7599-43E2-B602-78BC94EAF10D}"/>
                </a:ext>
              </a:extLst>
            </p:cNvPr>
            <p:cNvSpPr>
              <a:spLocks noChangeArrowheads="1"/>
            </p:cNvSpPr>
            <p:nvPr/>
          </p:nvSpPr>
          <p:spPr bwMode="auto">
            <a:xfrm>
              <a:off x="3744" y="2112"/>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25</a:t>
              </a:r>
            </a:p>
          </p:txBody>
        </p:sp>
      </p:grpSp>
      <p:sp>
        <p:nvSpPr>
          <p:cNvPr id="43014" name="Rectangle 25">
            <a:extLst>
              <a:ext uri="{FF2B5EF4-FFF2-40B4-BE49-F238E27FC236}">
                <a16:creationId xmlns:a16="http://schemas.microsoft.com/office/drawing/2014/main" id="{96DCFACF-ACA1-4FAB-9D2B-C8F8A9CC4930}"/>
              </a:ext>
            </a:extLst>
          </p:cNvPr>
          <p:cNvSpPr>
            <a:spLocks noChangeArrowheads="1"/>
          </p:cNvSpPr>
          <p:nvPr/>
        </p:nvSpPr>
        <p:spPr bwMode="auto">
          <a:xfrm>
            <a:off x="762000" y="10668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800"/>
              <a:t>Keep location information in the inverted index:</a:t>
            </a:r>
          </a:p>
          <a:p>
            <a:pPr lvl="1" eaLnBrk="1" hangingPunct="1"/>
            <a:r>
              <a:rPr lang="en-US" altLang="zh-TW" sz="1800"/>
              <a:t>keeping sentence locations:</a:t>
            </a:r>
          </a:p>
        </p:txBody>
      </p:sp>
      <p:sp>
        <p:nvSpPr>
          <p:cNvPr id="43015" name="AutoShape 26">
            <a:extLst>
              <a:ext uri="{FF2B5EF4-FFF2-40B4-BE49-F238E27FC236}">
                <a16:creationId xmlns:a16="http://schemas.microsoft.com/office/drawing/2014/main" id="{F8EE7ACA-DF26-406C-9768-76837C55FEF8}"/>
              </a:ext>
            </a:extLst>
          </p:cNvPr>
          <p:cNvSpPr>
            <a:spLocks noChangeArrowheads="1"/>
          </p:cNvSpPr>
          <p:nvPr/>
        </p:nvSpPr>
        <p:spPr bwMode="auto">
          <a:xfrm>
            <a:off x="6858000" y="1219200"/>
            <a:ext cx="1524000" cy="685800"/>
          </a:xfrm>
          <a:prstGeom prst="wedgeRoundRectCallout">
            <a:avLst>
              <a:gd name="adj1" fmla="val -56565"/>
              <a:gd name="adj2" fmla="val 72222"/>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zh-TW" altLang="en-US" sz="1400"/>
              <a:t>8</a:t>
            </a:r>
            <a:r>
              <a:rPr lang="en-US" altLang="zh-TW" sz="1400" baseline="30000"/>
              <a:t>th</a:t>
            </a:r>
            <a:r>
              <a:rPr lang="en-US" altLang="zh-TW" sz="1400"/>
              <a:t> sentence</a:t>
            </a:r>
          </a:p>
          <a:p>
            <a:pPr algn="ctr" eaLnBrk="1" hangingPunct="1">
              <a:spcBef>
                <a:spcPct val="0"/>
              </a:spcBef>
              <a:buFontTx/>
              <a:buNone/>
            </a:pPr>
            <a:r>
              <a:rPr lang="en-US" altLang="zh-TW" sz="1400"/>
              <a:t>of D</a:t>
            </a:r>
            <a:r>
              <a:rPr lang="en-US" altLang="zh-TW" sz="1400" baseline="-25000"/>
              <a:t>350</a:t>
            </a:r>
            <a:endParaRPr lang="en-US" altLang="zh-TW" sz="1400"/>
          </a:p>
        </p:txBody>
      </p:sp>
      <p:grpSp>
        <p:nvGrpSpPr>
          <p:cNvPr id="43016" name="Group 27">
            <a:extLst>
              <a:ext uri="{FF2B5EF4-FFF2-40B4-BE49-F238E27FC236}">
                <a16:creationId xmlns:a16="http://schemas.microsoft.com/office/drawing/2014/main" id="{29016BCF-2782-4E28-921C-A257F26CF36E}"/>
              </a:ext>
            </a:extLst>
          </p:cNvPr>
          <p:cNvGrpSpPr>
            <a:grpSpLocks/>
          </p:cNvGrpSpPr>
          <p:nvPr/>
        </p:nvGrpSpPr>
        <p:grpSpPr bwMode="auto">
          <a:xfrm>
            <a:off x="1447800" y="2819400"/>
            <a:ext cx="7086600" cy="2590800"/>
            <a:chOff x="912" y="2016"/>
            <a:chExt cx="4464" cy="1632"/>
          </a:xfrm>
        </p:grpSpPr>
        <p:sp>
          <p:nvSpPr>
            <p:cNvPr id="43018" name="Rectangle 28">
              <a:extLst>
                <a:ext uri="{FF2B5EF4-FFF2-40B4-BE49-F238E27FC236}">
                  <a16:creationId xmlns:a16="http://schemas.microsoft.com/office/drawing/2014/main" id="{03A541DB-23C0-4143-BEEC-B407A95E5550}"/>
                </a:ext>
              </a:extLst>
            </p:cNvPr>
            <p:cNvSpPr>
              <a:spLocks noChangeArrowheads="1"/>
            </p:cNvSpPr>
            <p:nvPr/>
          </p:nvSpPr>
          <p:spPr bwMode="auto">
            <a:xfrm>
              <a:off x="912" y="2784"/>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19" name="Rectangle 29">
              <a:extLst>
                <a:ext uri="{FF2B5EF4-FFF2-40B4-BE49-F238E27FC236}">
                  <a16:creationId xmlns:a16="http://schemas.microsoft.com/office/drawing/2014/main" id="{65061CC5-EA1A-434F-8F36-687AA1AC41A5}"/>
                </a:ext>
              </a:extLst>
            </p:cNvPr>
            <p:cNvSpPr>
              <a:spLocks noChangeArrowheads="1"/>
            </p:cNvSpPr>
            <p:nvPr/>
          </p:nvSpPr>
          <p:spPr bwMode="auto">
            <a:xfrm>
              <a:off x="912" y="297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20" name="Rectangle 30">
              <a:extLst>
                <a:ext uri="{FF2B5EF4-FFF2-40B4-BE49-F238E27FC236}">
                  <a16:creationId xmlns:a16="http://schemas.microsoft.com/office/drawing/2014/main" id="{6D75FA57-4256-434E-94B7-22F80A4A9101}"/>
                </a:ext>
              </a:extLst>
            </p:cNvPr>
            <p:cNvSpPr>
              <a:spLocks noChangeArrowheads="1"/>
            </p:cNvSpPr>
            <p:nvPr/>
          </p:nvSpPr>
          <p:spPr bwMode="auto">
            <a:xfrm>
              <a:off x="912" y="345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21" name="Rectangle 31">
              <a:extLst>
                <a:ext uri="{FF2B5EF4-FFF2-40B4-BE49-F238E27FC236}">
                  <a16:creationId xmlns:a16="http://schemas.microsoft.com/office/drawing/2014/main" id="{C11302FC-9460-4CD2-A1B3-0257BDFBEEE5}"/>
                </a:ext>
              </a:extLst>
            </p:cNvPr>
            <p:cNvSpPr>
              <a:spLocks noChangeArrowheads="1"/>
            </p:cNvSpPr>
            <p:nvPr/>
          </p:nvSpPr>
          <p:spPr bwMode="auto">
            <a:xfrm>
              <a:off x="912" y="3168"/>
              <a:ext cx="96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22" name="Text Box 32">
              <a:extLst>
                <a:ext uri="{FF2B5EF4-FFF2-40B4-BE49-F238E27FC236}">
                  <a16:creationId xmlns:a16="http://schemas.microsoft.com/office/drawing/2014/main" id="{48DC1069-31BF-4E0B-90A6-C0E0A75C1FAC}"/>
                </a:ext>
              </a:extLst>
            </p:cNvPr>
            <p:cNvSpPr txBox="1">
              <a:spLocks noChangeArrowheads="1"/>
            </p:cNvSpPr>
            <p:nvPr/>
          </p:nvSpPr>
          <p:spPr bwMode="auto">
            <a:xfrm>
              <a:off x="1008" y="2784"/>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43023" name="Text Box 33">
              <a:extLst>
                <a:ext uri="{FF2B5EF4-FFF2-40B4-BE49-F238E27FC236}">
                  <a16:creationId xmlns:a16="http://schemas.microsoft.com/office/drawing/2014/main" id="{3084D9E2-C909-4A8A-A3C3-F476FAC28905}"/>
                </a:ext>
              </a:extLst>
            </p:cNvPr>
            <p:cNvSpPr txBox="1">
              <a:spLocks noChangeArrowheads="1"/>
            </p:cNvSpPr>
            <p:nvPr/>
          </p:nvSpPr>
          <p:spPr bwMode="auto">
            <a:xfrm>
              <a:off x="1008" y="2976"/>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file</a:t>
              </a:r>
            </a:p>
          </p:txBody>
        </p:sp>
        <p:sp>
          <p:nvSpPr>
            <p:cNvPr id="43024" name="Text Box 34">
              <a:extLst>
                <a:ext uri="{FF2B5EF4-FFF2-40B4-BE49-F238E27FC236}">
                  <a16:creationId xmlns:a16="http://schemas.microsoft.com/office/drawing/2014/main" id="{EBC244BC-1138-497C-9A13-A16FC5F02A86}"/>
                </a:ext>
              </a:extLst>
            </p:cNvPr>
            <p:cNvSpPr txBox="1">
              <a:spLocks noChangeArrowheads="1"/>
            </p:cNvSpPr>
            <p:nvPr/>
          </p:nvSpPr>
          <p:spPr bwMode="auto">
            <a:xfrm>
              <a:off x="1008" y="3456"/>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systems</a:t>
              </a:r>
            </a:p>
          </p:txBody>
        </p:sp>
        <p:sp>
          <p:nvSpPr>
            <p:cNvPr id="43025" name="Text Box 35">
              <a:extLst>
                <a:ext uri="{FF2B5EF4-FFF2-40B4-BE49-F238E27FC236}">
                  <a16:creationId xmlns:a16="http://schemas.microsoft.com/office/drawing/2014/main" id="{C608C61E-0671-423A-857C-5CA045FFD0BC}"/>
                </a:ext>
              </a:extLst>
            </p:cNvPr>
            <p:cNvSpPr txBox="1">
              <a:spLocks noChangeArrowheads="1"/>
            </p:cNvSpPr>
            <p:nvPr/>
          </p:nvSpPr>
          <p:spPr bwMode="auto">
            <a:xfrm>
              <a:off x="1008" y="3216"/>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zh-TW" altLang="zh-TW" sz="1600" b="1">
                  <a:latin typeface="Times New Roman" panose="02020603050405020304" pitchFamily="18" charset="0"/>
                  <a:ea typeface="標楷體" panose="03000509000000000000" pitchFamily="65" charset="-120"/>
                </a:rPr>
                <a:t>...</a:t>
              </a:r>
            </a:p>
          </p:txBody>
        </p:sp>
        <p:sp>
          <p:nvSpPr>
            <p:cNvPr id="43026" name="Rectangle 36">
              <a:extLst>
                <a:ext uri="{FF2B5EF4-FFF2-40B4-BE49-F238E27FC236}">
                  <a16:creationId xmlns:a16="http://schemas.microsoft.com/office/drawing/2014/main" id="{3750EDE3-5B35-4C07-9145-A07843DD3EE3}"/>
                </a:ext>
              </a:extLst>
            </p:cNvPr>
            <p:cNvSpPr>
              <a:spLocks noChangeArrowheads="1"/>
            </p:cNvSpPr>
            <p:nvPr/>
          </p:nvSpPr>
          <p:spPr bwMode="auto">
            <a:xfrm>
              <a:off x="2400" y="2784"/>
              <a:ext cx="81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2,3,5</a:t>
              </a:r>
            </a:p>
          </p:txBody>
        </p:sp>
        <p:sp>
          <p:nvSpPr>
            <p:cNvPr id="43027" name="Rectangle 37">
              <a:extLst>
                <a:ext uri="{FF2B5EF4-FFF2-40B4-BE49-F238E27FC236}">
                  <a16:creationId xmlns:a16="http://schemas.microsoft.com/office/drawing/2014/main" id="{84D457B6-79B4-4079-83FF-1E0525E78407}"/>
                </a:ext>
              </a:extLst>
            </p:cNvPr>
            <p:cNvSpPr>
              <a:spLocks noChangeArrowheads="1"/>
            </p:cNvSpPr>
            <p:nvPr/>
          </p:nvSpPr>
          <p:spPr bwMode="auto">
            <a:xfrm>
              <a:off x="2400" y="302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28" name="Rectangle 38">
              <a:extLst>
                <a:ext uri="{FF2B5EF4-FFF2-40B4-BE49-F238E27FC236}">
                  <a16:creationId xmlns:a16="http://schemas.microsoft.com/office/drawing/2014/main" id="{6513499D-F8E5-4AA1-B9DF-94E0D0EA0C58}"/>
                </a:ext>
              </a:extLst>
            </p:cNvPr>
            <p:cNvSpPr>
              <a:spLocks noChangeArrowheads="1"/>
            </p:cNvSpPr>
            <p:nvPr/>
          </p:nvSpPr>
          <p:spPr bwMode="auto">
            <a:xfrm>
              <a:off x="2784" y="302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29" name="Rectangle 39">
              <a:extLst>
                <a:ext uri="{FF2B5EF4-FFF2-40B4-BE49-F238E27FC236}">
                  <a16:creationId xmlns:a16="http://schemas.microsoft.com/office/drawing/2014/main" id="{83A51553-99CE-4DAC-A6A5-5B9E13895C8A}"/>
                </a:ext>
              </a:extLst>
            </p:cNvPr>
            <p:cNvSpPr>
              <a:spLocks noChangeArrowheads="1"/>
            </p:cNvSpPr>
            <p:nvPr/>
          </p:nvSpPr>
          <p:spPr bwMode="auto">
            <a:xfrm>
              <a:off x="3168" y="302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3030" name="Line 40">
              <a:extLst>
                <a:ext uri="{FF2B5EF4-FFF2-40B4-BE49-F238E27FC236}">
                  <a16:creationId xmlns:a16="http://schemas.microsoft.com/office/drawing/2014/main" id="{CB196A49-828C-4377-86F6-A71CA4DBA159}"/>
                </a:ext>
              </a:extLst>
            </p:cNvPr>
            <p:cNvSpPr>
              <a:spLocks noChangeShapeType="1"/>
            </p:cNvSpPr>
            <p:nvPr/>
          </p:nvSpPr>
          <p:spPr bwMode="auto">
            <a:xfrm>
              <a:off x="1824" y="2880"/>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Line 41">
              <a:extLst>
                <a:ext uri="{FF2B5EF4-FFF2-40B4-BE49-F238E27FC236}">
                  <a16:creationId xmlns:a16="http://schemas.microsoft.com/office/drawing/2014/main" id="{4C88320C-FEDE-43C0-A56C-715A699001D1}"/>
                </a:ext>
              </a:extLst>
            </p:cNvPr>
            <p:cNvSpPr>
              <a:spLocks noChangeShapeType="1"/>
            </p:cNvSpPr>
            <p:nvPr/>
          </p:nvSpPr>
          <p:spPr bwMode="auto">
            <a:xfrm>
              <a:off x="1824" y="307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2" name="Line 42">
              <a:extLst>
                <a:ext uri="{FF2B5EF4-FFF2-40B4-BE49-F238E27FC236}">
                  <a16:creationId xmlns:a16="http://schemas.microsoft.com/office/drawing/2014/main" id="{9CBBA558-19AE-4BD9-AEFA-42FFC2D2B0AB}"/>
                </a:ext>
              </a:extLst>
            </p:cNvPr>
            <p:cNvSpPr>
              <a:spLocks noChangeShapeType="1"/>
            </p:cNvSpPr>
            <p:nvPr/>
          </p:nvSpPr>
          <p:spPr bwMode="auto">
            <a:xfrm>
              <a:off x="1824" y="355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3" name="Rectangle 43">
              <a:extLst>
                <a:ext uri="{FF2B5EF4-FFF2-40B4-BE49-F238E27FC236}">
                  <a16:creationId xmlns:a16="http://schemas.microsoft.com/office/drawing/2014/main" id="{20BB0700-6C2C-44EF-9F7A-DA3F477DE99C}"/>
                </a:ext>
              </a:extLst>
            </p:cNvPr>
            <p:cNvSpPr>
              <a:spLocks noChangeArrowheads="1"/>
            </p:cNvSpPr>
            <p:nvPr/>
          </p:nvSpPr>
          <p:spPr bwMode="auto">
            <a:xfrm>
              <a:off x="3216" y="2784"/>
              <a:ext cx="81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37,5,9</a:t>
              </a:r>
            </a:p>
          </p:txBody>
        </p:sp>
        <p:sp>
          <p:nvSpPr>
            <p:cNvPr id="43034" name="Rectangle 44">
              <a:extLst>
                <a:ext uri="{FF2B5EF4-FFF2-40B4-BE49-F238E27FC236}">
                  <a16:creationId xmlns:a16="http://schemas.microsoft.com/office/drawing/2014/main" id="{AF83EC1E-9685-42B8-AF63-66FAE2709D78}"/>
                </a:ext>
              </a:extLst>
            </p:cNvPr>
            <p:cNvSpPr>
              <a:spLocks noChangeArrowheads="1"/>
            </p:cNvSpPr>
            <p:nvPr/>
          </p:nvSpPr>
          <p:spPr bwMode="auto">
            <a:xfrm>
              <a:off x="4032" y="2784"/>
              <a:ext cx="81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350</a:t>
              </a:r>
              <a:r>
                <a:rPr lang="en-US" altLang="zh-TW" sz="1800">
                  <a:latin typeface="Times New Roman" panose="02020603050405020304" pitchFamily="18" charset="0"/>
                </a:rPr>
                <a:t>, 8,12,1</a:t>
              </a:r>
            </a:p>
          </p:txBody>
        </p:sp>
        <p:sp>
          <p:nvSpPr>
            <p:cNvPr id="43035" name="Rectangle 45">
              <a:extLst>
                <a:ext uri="{FF2B5EF4-FFF2-40B4-BE49-F238E27FC236}">
                  <a16:creationId xmlns:a16="http://schemas.microsoft.com/office/drawing/2014/main" id="{C2357657-0756-4D6D-BB9A-8E9F84F66D4E}"/>
                </a:ext>
              </a:extLst>
            </p:cNvPr>
            <p:cNvSpPr>
              <a:spLocks noChangeArrowheads="1"/>
            </p:cNvSpPr>
            <p:nvPr/>
          </p:nvSpPr>
          <p:spPr bwMode="auto">
            <a:xfrm>
              <a:off x="2400" y="3456"/>
              <a:ext cx="81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123</a:t>
              </a:r>
              <a:r>
                <a:rPr lang="en-US" altLang="zh-TW" sz="1800">
                  <a:latin typeface="Times New Roman" panose="02020603050405020304" pitchFamily="18" charset="0"/>
                </a:rPr>
                <a:t>, 5,4,3</a:t>
              </a:r>
            </a:p>
          </p:txBody>
        </p:sp>
        <p:sp>
          <p:nvSpPr>
            <p:cNvPr id="43036" name="Rectangle 46">
              <a:extLst>
                <a:ext uri="{FF2B5EF4-FFF2-40B4-BE49-F238E27FC236}">
                  <a16:creationId xmlns:a16="http://schemas.microsoft.com/office/drawing/2014/main" id="{02FBD75B-849C-47EA-AE35-5F2F986D105E}"/>
                </a:ext>
              </a:extLst>
            </p:cNvPr>
            <p:cNvSpPr>
              <a:spLocks noChangeArrowheads="1"/>
            </p:cNvSpPr>
            <p:nvPr/>
          </p:nvSpPr>
          <p:spPr bwMode="auto">
            <a:xfrm>
              <a:off x="3216" y="3456"/>
              <a:ext cx="81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128</a:t>
              </a:r>
              <a:r>
                <a:rPr lang="en-US" altLang="zh-TW" sz="1800">
                  <a:latin typeface="Times New Roman" panose="02020603050405020304" pitchFamily="18" charset="0"/>
                </a:rPr>
                <a:t>, 25,1,12</a:t>
              </a:r>
            </a:p>
          </p:txBody>
        </p:sp>
        <p:sp>
          <p:nvSpPr>
            <p:cNvPr id="43037" name="Rectangle 47">
              <a:extLst>
                <a:ext uri="{FF2B5EF4-FFF2-40B4-BE49-F238E27FC236}">
                  <a16:creationId xmlns:a16="http://schemas.microsoft.com/office/drawing/2014/main" id="{19BE55BB-9663-4955-8A8E-704337A975ED}"/>
                </a:ext>
              </a:extLst>
            </p:cNvPr>
            <p:cNvSpPr>
              <a:spLocks noChangeArrowheads="1"/>
            </p:cNvSpPr>
            <p:nvPr/>
          </p:nvSpPr>
          <p:spPr bwMode="auto">
            <a:xfrm>
              <a:off x="4032" y="3456"/>
              <a:ext cx="81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2,3,6</a:t>
              </a:r>
            </a:p>
          </p:txBody>
        </p:sp>
        <p:sp>
          <p:nvSpPr>
            <p:cNvPr id="43038" name="AutoShape 48">
              <a:extLst>
                <a:ext uri="{FF2B5EF4-FFF2-40B4-BE49-F238E27FC236}">
                  <a16:creationId xmlns:a16="http://schemas.microsoft.com/office/drawing/2014/main" id="{99B1E9A0-4B27-4D52-BC7D-62A813B33463}"/>
                </a:ext>
              </a:extLst>
            </p:cNvPr>
            <p:cNvSpPr>
              <a:spLocks noChangeArrowheads="1"/>
            </p:cNvSpPr>
            <p:nvPr/>
          </p:nvSpPr>
          <p:spPr bwMode="auto">
            <a:xfrm>
              <a:off x="4416" y="2016"/>
              <a:ext cx="960" cy="576"/>
            </a:xfrm>
            <a:prstGeom prst="wedgeRoundRectCallout">
              <a:avLst>
                <a:gd name="adj1" fmla="val -26352"/>
                <a:gd name="adj2" fmla="val 78472"/>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1</a:t>
              </a:r>
              <a:r>
                <a:rPr lang="en-US" altLang="zh-TW" sz="1400" baseline="30000"/>
                <a:t>st</a:t>
              </a:r>
              <a:r>
                <a:rPr lang="en-US" altLang="zh-TW" sz="1400"/>
                <a:t> word, </a:t>
              </a:r>
            </a:p>
            <a:p>
              <a:pPr algn="ctr" eaLnBrk="1" hangingPunct="1">
                <a:spcBef>
                  <a:spcPct val="0"/>
                </a:spcBef>
                <a:buFontTx/>
                <a:buNone/>
              </a:pPr>
              <a:r>
                <a:rPr lang="en-US" altLang="zh-TW" sz="1400"/>
                <a:t>12</a:t>
              </a:r>
              <a:r>
                <a:rPr lang="en-US" altLang="zh-TW" sz="1400" baseline="30000"/>
                <a:t>th</a:t>
              </a:r>
              <a:r>
                <a:rPr lang="en-US" altLang="zh-TW" sz="1400"/>
                <a:t> sentence,</a:t>
              </a:r>
            </a:p>
            <a:p>
              <a:pPr algn="ctr" eaLnBrk="1" hangingPunct="1">
                <a:spcBef>
                  <a:spcPct val="0"/>
                </a:spcBef>
                <a:buFontTx/>
                <a:buNone/>
              </a:pPr>
              <a:r>
                <a:rPr lang="en-US" altLang="zh-TW" sz="1400"/>
                <a:t> </a:t>
              </a:r>
              <a:r>
                <a:rPr lang="zh-TW" altLang="en-US" sz="1400"/>
                <a:t>8</a:t>
              </a:r>
              <a:r>
                <a:rPr lang="en-US" altLang="zh-TW" sz="1400" baseline="30000"/>
                <a:t>th</a:t>
              </a:r>
              <a:r>
                <a:rPr lang="en-US" altLang="zh-TW" sz="1400"/>
                <a:t> paragraph</a:t>
              </a:r>
            </a:p>
            <a:p>
              <a:pPr algn="ctr" eaLnBrk="1" hangingPunct="1">
                <a:spcBef>
                  <a:spcPct val="0"/>
                </a:spcBef>
                <a:buFontTx/>
                <a:buNone/>
              </a:pPr>
              <a:r>
                <a:rPr lang="en-US" altLang="zh-TW" sz="1400"/>
                <a:t>of D</a:t>
              </a:r>
              <a:r>
                <a:rPr lang="en-US" altLang="zh-TW" sz="1400" baseline="-25000"/>
                <a:t>350</a:t>
              </a:r>
            </a:p>
          </p:txBody>
        </p:sp>
      </p:grpSp>
      <p:sp>
        <p:nvSpPr>
          <p:cNvPr id="43017" name="Text Box 49">
            <a:extLst>
              <a:ext uri="{FF2B5EF4-FFF2-40B4-BE49-F238E27FC236}">
                <a16:creationId xmlns:a16="http://schemas.microsoft.com/office/drawing/2014/main" id="{375BF981-C984-44A2-A347-D03871CDF7B8}"/>
              </a:ext>
            </a:extLst>
          </p:cNvPr>
          <p:cNvSpPr txBox="1">
            <a:spLocks noChangeArrowheads="1"/>
          </p:cNvSpPr>
          <p:nvPr/>
        </p:nvSpPr>
        <p:spPr bwMode="auto">
          <a:xfrm>
            <a:off x="974725" y="5594350"/>
            <a:ext cx="4435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pPr>
            <a:r>
              <a:rPr lang="en-US" altLang="zh-HK" sz="1800"/>
              <a:t>Note the increase in storage overhead</a:t>
            </a:r>
          </a:p>
          <a:p>
            <a:pPr eaLnBrk="1" hangingPunct="1">
              <a:spcBef>
                <a:spcPct val="0"/>
              </a:spcBef>
            </a:pPr>
            <a:r>
              <a:rPr lang="en-US" altLang="zh-HK" sz="1800"/>
              <a:t>NEAR operator supported in Altavista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3E7602F4-5614-42BF-88A6-6BB054D6335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2FD5146-9F1A-40C1-A03F-8595137F0663}" type="slidenum">
              <a:rPr lang="en-US" altLang="zh-TW" sz="1400" smtClean="0">
                <a:solidFill>
                  <a:schemeClr val="accent2"/>
                </a:solidFill>
                <a:latin typeface="Times New Roman" panose="02020603050405020304" pitchFamily="18" charset="0"/>
              </a:rPr>
              <a:pPr>
                <a:spcBef>
                  <a:spcPct val="0"/>
                </a:spcBef>
                <a:buFontTx/>
                <a:buNone/>
              </a:pPr>
              <a:t>23</a:t>
            </a:fld>
            <a:endParaRPr lang="en-US" altLang="zh-TW" sz="1400" b="0">
              <a:latin typeface="Times New Roman" panose="02020603050405020304" pitchFamily="18" charset="0"/>
            </a:endParaRPr>
          </a:p>
        </p:txBody>
      </p:sp>
      <p:sp>
        <p:nvSpPr>
          <p:cNvPr id="45059" name="Rectangle 2">
            <a:extLst>
              <a:ext uri="{FF2B5EF4-FFF2-40B4-BE49-F238E27FC236}">
                <a16:creationId xmlns:a16="http://schemas.microsoft.com/office/drawing/2014/main" id="{BA013B0F-7860-4711-98BE-85227BC37533}"/>
              </a:ext>
            </a:extLst>
          </p:cNvPr>
          <p:cNvSpPr>
            <a:spLocks noGrp="1" noChangeArrowheads="1"/>
          </p:cNvSpPr>
          <p:nvPr>
            <p:ph type="title"/>
          </p:nvPr>
        </p:nvSpPr>
        <p:spPr/>
        <p:txBody>
          <a:bodyPr/>
          <a:lstStyle/>
          <a:p>
            <a:pPr eaLnBrk="1" hangingPunct="1"/>
            <a:r>
              <a:rPr lang="en-US" altLang="zh-TW"/>
              <a:t>Extension – Term Weights </a:t>
            </a:r>
          </a:p>
        </p:txBody>
      </p:sp>
      <p:sp>
        <p:nvSpPr>
          <p:cNvPr id="45060" name="Rectangle 4">
            <a:extLst>
              <a:ext uri="{FF2B5EF4-FFF2-40B4-BE49-F238E27FC236}">
                <a16:creationId xmlns:a16="http://schemas.microsoft.com/office/drawing/2014/main" id="{9CD4FDDB-2FFB-42A9-95D3-8563A5596B9F}"/>
              </a:ext>
            </a:extLst>
          </p:cNvPr>
          <p:cNvSpPr>
            <a:spLocks noChangeArrowheads="1"/>
          </p:cNvSpPr>
          <p:nvPr/>
        </p:nvSpPr>
        <p:spPr bwMode="auto">
          <a:xfrm>
            <a:off x="1066800" y="1828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5061" name="Rectangle 5">
            <a:extLst>
              <a:ext uri="{FF2B5EF4-FFF2-40B4-BE49-F238E27FC236}">
                <a16:creationId xmlns:a16="http://schemas.microsoft.com/office/drawing/2014/main" id="{EE9EFFBA-4DAF-4EA2-B4E4-1A72E8EDBDAF}"/>
              </a:ext>
            </a:extLst>
          </p:cNvPr>
          <p:cNvSpPr>
            <a:spLocks noChangeArrowheads="1"/>
          </p:cNvSpPr>
          <p:nvPr/>
        </p:nvSpPr>
        <p:spPr bwMode="auto">
          <a:xfrm>
            <a:off x="1066800" y="21336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5062" name="Rectangle 6">
            <a:extLst>
              <a:ext uri="{FF2B5EF4-FFF2-40B4-BE49-F238E27FC236}">
                <a16:creationId xmlns:a16="http://schemas.microsoft.com/office/drawing/2014/main" id="{E418D15D-64B7-41DD-AA90-0FFA10849AD4}"/>
              </a:ext>
            </a:extLst>
          </p:cNvPr>
          <p:cNvSpPr>
            <a:spLocks noChangeArrowheads="1"/>
          </p:cNvSpPr>
          <p:nvPr/>
        </p:nvSpPr>
        <p:spPr bwMode="auto">
          <a:xfrm>
            <a:off x="1066800" y="28956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5063" name="Rectangle 7">
            <a:extLst>
              <a:ext uri="{FF2B5EF4-FFF2-40B4-BE49-F238E27FC236}">
                <a16:creationId xmlns:a16="http://schemas.microsoft.com/office/drawing/2014/main" id="{DD31978D-ED51-493E-BCAD-B592FB3843F9}"/>
              </a:ext>
            </a:extLst>
          </p:cNvPr>
          <p:cNvSpPr>
            <a:spLocks noChangeArrowheads="1"/>
          </p:cNvSpPr>
          <p:nvPr/>
        </p:nvSpPr>
        <p:spPr bwMode="auto">
          <a:xfrm>
            <a:off x="1066800" y="2438400"/>
            <a:ext cx="1524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5064" name="Text Box 8">
            <a:extLst>
              <a:ext uri="{FF2B5EF4-FFF2-40B4-BE49-F238E27FC236}">
                <a16:creationId xmlns:a16="http://schemas.microsoft.com/office/drawing/2014/main" id="{127899AB-73B6-4A14-8ACE-53766D7C99D7}"/>
              </a:ext>
            </a:extLst>
          </p:cNvPr>
          <p:cNvSpPr txBox="1">
            <a:spLocks noChangeArrowheads="1"/>
          </p:cNvSpPr>
          <p:nvPr/>
        </p:nvSpPr>
        <p:spPr bwMode="auto">
          <a:xfrm>
            <a:off x="1219200" y="18288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45065" name="Text Box 9">
            <a:extLst>
              <a:ext uri="{FF2B5EF4-FFF2-40B4-BE49-F238E27FC236}">
                <a16:creationId xmlns:a16="http://schemas.microsoft.com/office/drawing/2014/main" id="{B0CF2F79-04E6-4FD3-BEF1-9BF3FEAE9B12}"/>
              </a:ext>
            </a:extLst>
          </p:cNvPr>
          <p:cNvSpPr txBox="1">
            <a:spLocks noChangeArrowheads="1"/>
          </p:cNvSpPr>
          <p:nvPr/>
        </p:nvSpPr>
        <p:spPr bwMode="auto">
          <a:xfrm>
            <a:off x="1219200" y="21336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file</a:t>
            </a:r>
          </a:p>
        </p:txBody>
      </p:sp>
      <p:sp>
        <p:nvSpPr>
          <p:cNvPr id="45066" name="Text Box 10">
            <a:extLst>
              <a:ext uri="{FF2B5EF4-FFF2-40B4-BE49-F238E27FC236}">
                <a16:creationId xmlns:a16="http://schemas.microsoft.com/office/drawing/2014/main" id="{78FE1350-9E66-4843-BCED-F10C31895F9B}"/>
              </a:ext>
            </a:extLst>
          </p:cNvPr>
          <p:cNvSpPr txBox="1">
            <a:spLocks noChangeArrowheads="1"/>
          </p:cNvSpPr>
          <p:nvPr/>
        </p:nvSpPr>
        <p:spPr bwMode="auto">
          <a:xfrm>
            <a:off x="1219200" y="28956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systems</a:t>
            </a:r>
          </a:p>
        </p:txBody>
      </p:sp>
      <p:sp>
        <p:nvSpPr>
          <p:cNvPr id="45067" name="Text Box 11">
            <a:extLst>
              <a:ext uri="{FF2B5EF4-FFF2-40B4-BE49-F238E27FC236}">
                <a16:creationId xmlns:a16="http://schemas.microsoft.com/office/drawing/2014/main" id="{2C701AFC-DC34-4C90-A625-7D5772C9BA1E}"/>
              </a:ext>
            </a:extLst>
          </p:cNvPr>
          <p:cNvSpPr txBox="1">
            <a:spLocks noChangeArrowheads="1"/>
          </p:cNvSpPr>
          <p:nvPr/>
        </p:nvSpPr>
        <p:spPr bwMode="auto">
          <a:xfrm>
            <a:off x="1219200" y="25146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zh-TW" altLang="zh-TW" sz="1600" b="1">
                <a:latin typeface="Times New Roman" panose="02020603050405020304" pitchFamily="18" charset="0"/>
                <a:ea typeface="標楷體" panose="03000509000000000000" pitchFamily="65" charset="-120"/>
              </a:rPr>
              <a:t>...</a:t>
            </a:r>
          </a:p>
        </p:txBody>
      </p:sp>
      <p:sp>
        <p:nvSpPr>
          <p:cNvPr id="45068" name="Rectangle 12">
            <a:extLst>
              <a:ext uri="{FF2B5EF4-FFF2-40B4-BE49-F238E27FC236}">
                <a16:creationId xmlns:a16="http://schemas.microsoft.com/office/drawing/2014/main" id="{DE7B8D22-A124-4403-B8A9-666A5D86BABF}"/>
              </a:ext>
            </a:extLst>
          </p:cNvPr>
          <p:cNvSpPr>
            <a:spLocks noChangeArrowheads="1"/>
          </p:cNvSpPr>
          <p:nvPr/>
        </p:nvSpPr>
        <p:spPr bwMode="auto">
          <a:xfrm>
            <a:off x="3200400" y="18288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10</a:t>
            </a:r>
          </a:p>
        </p:txBody>
      </p:sp>
      <p:sp>
        <p:nvSpPr>
          <p:cNvPr id="45069" name="Rectangle 13">
            <a:extLst>
              <a:ext uri="{FF2B5EF4-FFF2-40B4-BE49-F238E27FC236}">
                <a16:creationId xmlns:a16="http://schemas.microsoft.com/office/drawing/2014/main" id="{03AFEF9D-11C2-4EFD-8F38-F67F10FCDC10}"/>
              </a:ext>
            </a:extLst>
          </p:cNvPr>
          <p:cNvSpPr>
            <a:spLocks noChangeArrowheads="1"/>
          </p:cNvSpPr>
          <p:nvPr/>
        </p:nvSpPr>
        <p:spPr bwMode="auto">
          <a:xfrm>
            <a:off x="3200400" y="2209800"/>
            <a:ext cx="609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5070" name="Rectangle 14">
            <a:extLst>
              <a:ext uri="{FF2B5EF4-FFF2-40B4-BE49-F238E27FC236}">
                <a16:creationId xmlns:a16="http://schemas.microsoft.com/office/drawing/2014/main" id="{22DDAF4F-5C19-4820-9D3A-164282F463F7}"/>
              </a:ext>
            </a:extLst>
          </p:cNvPr>
          <p:cNvSpPr>
            <a:spLocks noChangeArrowheads="1"/>
          </p:cNvSpPr>
          <p:nvPr/>
        </p:nvSpPr>
        <p:spPr bwMode="auto">
          <a:xfrm>
            <a:off x="3810000" y="2209800"/>
            <a:ext cx="609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5071" name="Rectangle 15">
            <a:extLst>
              <a:ext uri="{FF2B5EF4-FFF2-40B4-BE49-F238E27FC236}">
                <a16:creationId xmlns:a16="http://schemas.microsoft.com/office/drawing/2014/main" id="{ABE08C81-6136-46EC-B733-575E61EA951D}"/>
              </a:ext>
            </a:extLst>
          </p:cNvPr>
          <p:cNvSpPr>
            <a:spLocks noChangeArrowheads="1"/>
          </p:cNvSpPr>
          <p:nvPr/>
        </p:nvSpPr>
        <p:spPr bwMode="auto">
          <a:xfrm>
            <a:off x="4419600" y="2209800"/>
            <a:ext cx="609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45072" name="Group 16">
            <a:extLst>
              <a:ext uri="{FF2B5EF4-FFF2-40B4-BE49-F238E27FC236}">
                <a16:creationId xmlns:a16="http://schemas.microsoft.com/office/drawing/2014/main" id="{EC2DBEEB-263F-47B8-A6E5-41F171D621BF}"/>
              </a:ext>
            </a:extLst>
          </p:cNvPr>
          <p:cNvGrpSpPr>
            <a:grpSpLocks/>
          </p:cNvGrpSpPr>
          <p:nvPr/>
        </p:nvGrpSpPr>
        <p:grpSpPr bwMode="auto">
          <a:xfrm>
            <a:off x="2438400" y="1981200"/>
            <a:ext cx="762000" cy="1066800"/>
            <a:chOff x="1440" y="1632"/>
            <a:chExt cx="576" cy="672"/>
          </a:xfrm>
        </p:grpSpPr>
        <p:sp>
          <p:nvSpPr>
            <p:cNvPr id="45080" name="Line 17">
              <a:extLst>
                <a:ext uri="{FF2B5EF4-FFF2-40B4-BE49-F238E27FC236}">
                  <a16:creationId xmlns:a16="http://schemas.microsoft.com/office/drawing/2014/main" id="{AE08A9B5-7EDF-45A2-A9D4-9890F9D02DF7}"/>
                </a:ext>
              </a:extLst>
            </p:cNvPr>
            <p:cNvSpPr>
              <a:spLocks noChangeShapeType="1"/>
            </p:cNvSpPr>
            <p:nvPr/>
          </p:nvSpPr>
          <p:spPr bwMode="auto">
            <a:xfrm>
              <a:off x="1440" y="163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1" name="Line 18">
              <a:extLst>
                <a:ext uri="{FF2B5EF4-FFF2-40B4-BE49-F238E27FC236}">
                  <a16:creationId xmlns:a16="http://schemas.microsoft.com/office/drawing/2014/main" id="{81A4D523-A604-4B99-A7C6-15F54F944433}"/>
                </a:ext>
              </a:extLst>
            </p:cNvPr>
            <p:cNvSpPr>
              <a:spLocks noChangeShapeType="1"/>
            </p:cNvSpPr>
            <p:nvPr/>
          </p:nvSpPr>
          <p:spPr bwMode="auto">
            <a:xfrm>
              <a:off x="1440" y="182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2" name="Line 19">
              <a:extLst>
                <a:ext uri="{FF2B5EF4-FFF2-40B4-BE49-F238E27FC236}">
                  <a16:creationId xmlns:a16="http://schemas.microsoft.com/office/drawing/2014/main" id="{DD9F8DF8-CEDD-4CC2-8E3D-2AF2745808F1}"/>
                </a:ext>
              </a:extLst>
            </p:cNvPr>
            <p:cNvSpPr>
              <a:spLocks noChangeShapeType="1"/>
            </p:cNvSpPr>
            <p:nvPr/>
          </p:nvSpPr>
          <p:spPr bwMode="auto">
            <a:xfrm>
              <a:off x="1440" y="230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073" name="Rectangle 20">
            <a:extLst>
              <a:ext uri="{FF2B5EF4-FFF2-40B4-BE49-F238E27FC236}">
                <a16:creationId xmlns:a16="http://schemas.microsoft.com/office/drawing/2014/main" id="{F4A2FDC0-8566-487E-910F-03AEBB8873A0}"/>
              </a:ext>
            </a:extLst>
          </p:cNvPr>
          <p:cNvSpPr>
            <a:spLocks noChangeArrowheads="1"/>
          </p:cNvSpPr>
          <p:nvPr/>
        </p:nvSpPr>
        <p:spPr bwMode="auto">
          <a:xfrm>
            <a:off x="4495800" y="18288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20</a:t>
            </a:r>
          </a:p>
        </p:txBody>
      </p:sp>
      <p:sp>
        <p:nvSpPr>
          <p:cNvPr id="45074" name="Rectangle 21">
            <a:extLst>
              <a:ext uri="{FF2B5EF4-FFF2-40B4-BE49-F238E27FC236}">
                <a16:creationId xmlns:a16="http://schemas.microsoft.com/office/drawing/2014/main" id="{0C6EC623-941D-42A3-AF78-77F2AAC5F8A0}"/>
              </a:ext>
            </a:extLst>
          </p:cNvPr>
          <p:cNvSpPr>
            <a:spLocks noChangeArrowheads="1"/>
          </p:cNvSpPr>
          <p:nvPr/>
        </p:nvSpPr>
        <p:spPr bwMode="auto">
          <a:xfrm>
            <a:off x="5791200" y="18288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350</a:t>
            </a:r>
            <a:r>
              <a:rPr lang="en-US" altLang="zh-TW" sz="1800">
                <a:latin typeface="Times New Roman" panose="02020603050405020304" pitchFamily="18" charset="0"/>
              </a:rPr>
              <a:t>, 1</a:t>
            </a:r>
          </a:p>
        </p:txBody>
      </p:sp>
      <p:sp>
        <p:nvSpPr>
          <p:cNvPr id="45075" name="Rectangle 22">
            <a:extLst>
              <a:ext uri="{FF2B5EF4-FFF2-40B4-BE49-F238E27FC236}">
                <a16:creationId xmlns:a16="http://schemas.microsoft.com/office/drawing/2014/main" id="{91AC7AD2-1FEA-419F-B99B-3341A8CF741B}"/>
              </a:ext>
            </a:extLst>
          </p:cNvPr>
          <p:cNvSpPr>
            <a:spLocks noChangeArrowheads="1"/>
          </p:cNvSpPr>
          <p:nvPr/>
        </p:nvSpPr>
        <p:spPr bwMode="auto">
          <a:xfrm>
            <a:off x="3200400" y="28956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123</a:t>
            </a:r>
            <a:r>
              <a:rPr lang="en-US" altLang="zh-TW" sz="1800">
                <a:latin typeface="Times New Roman" panose="02020603050405020304" pitchFamily="18" charset="0"/>
              </a:rPr>
              <a:t>, 82</a:t>
            </a:r>
          </a:p>
        </p:txBody>
      </p:sp>
      <p:sp>
        <p:nvSpPr>
          <p:cNvPr id="45076" name="Rectangle 23">
            <a:extLst>
              <a:ext uri="{FF2B5EF4-FFF2-40B4-BE49-F238E27FC236}">
                <a16:creationId xmlns:a16="http://schemas.microsoft.com/office/drawing/2014/main" id="{A012F3DF-5ECE-49A9-9D23-A3C319AB7B8A}"/>
              </a:ext>
            </a:extLst>
          </p:cNvPr>
          <p:cNvSpPr>
            <a:spLocks noChangeArrowheads="1"/>
          </p:cNvSpPr>
          <p:nvPr/>
        </p:nvSpPr>
        <p:spPr bwMode="auto">
          <a:xfrm>
            <a:off x="4495800" y="28956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128</a:t>
            </a:r>
            <a:r>
              <a:rPr lang="en-US" altLang="zh-TW" sz="1800">
                <a:latin typeface="Times New Roman" panose="02020603050405020304" pitchFamily="18" charset="0"/>
              </a:rPr>
              <a:t>, 8</a:t>
            </a:r>
          </a:p>
        </p:txBody>
      </p:sp>
      <p:sp>
        <p:nvSpPr>
          <p:cNvPr id="45077" name="Rectangle 24">
            <a:extLst>
              <a:ext uri="{FF2B5EF4-FFF2-40B4-BE49-F238E27FC236}">
                <a16:creationId xmlns:a16="http://schemas.microsoft.com/office/drawing/2014/main" id="{8269EE94-E8F9-4BCF-8BF4-82B09638D58E}"/>
              </a:ext>
            </a:extLst>
          </p:cNvPr>
          <p:cNvSpPr>
            <a:spLocks noChangeArrowheads="1"/>
          </p:cNvSpPr>
          <p:nvPr/>
        </p:nvSpPr>
        <p:spPr bwMode="auto">
          <a:xfrm>
            <a:off x="5791200" y="28956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12</a:t>
            </a:r>
          </a:p>
        </p:txBody>
      </p:sp>
      <p:sp>
        <p:nvSpPr>
          <p:cNvPr id="45078" name="AutoShape 25">
            <a:extLst>
              <a:ext uri="{FF2B5EF4-FFF2-40B4-BE49-F238E27FC236}">
                <a16:creationId xmlns:a16="http://schemas.microsoft.com/office/drawing/2014/main" id="{486D9327-EC3A-40C8-8C4A-9374D280D2DA}"/>
              </a:ext>
            </a:extLst>
          </p:cNvPr>
          <p:cNvSpPr>
            <a:spLocks noChangeArrowheads="1"/>
          </p:cNvSpPr>
          <p:nvPr/>
        </p:nvSpPr>
        <p:spPr bwMode="auto">
          <a:xfrm>
            <a:off x="7315200" y="1219200"/>
            <a:ext cx="1066800" cy="1752600"/>
          </a:xfrm>
          <a:prstGeom prst="wedgeRoundRectCallout">
            <a:avLst>
              <a:gd name="adj1" fmla="val -86755"/>
              <a:gd name="adj2" fmla="val 52264"/>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“systems” is</a:t>
            </a:r>
          </a:p>
          <a:p>
            <a:pPr algn="ctr" eaLnBrk="1" hangingPunct="1">
              <a:spcBef>
                <a:spcPct val="0"/>
              </a:spcBef>
              <a:buFontTx/>
              <a:buNone/>
            </a:pPr>
            <a:r>
              <a:rPr lang="en-US" altLang="zh-TW" sz="1600">
                <a:latin typeface="Times New Roman" panose="02020603050405020304" pitchFamily="18" charset="0"/>
              </a:rPr>
              <a:t>20% more</a:t>
            </a:r>
          </a:p>
          <a:p>
            <a:pPr algn="ctr" eaLnBrk="1" hangingPunct="1">
              <a:spcBef>
                <a:spcPct val="0"/>
              </a:spcBef>
              <a:buFontTx/>
              <a:buNone/>
            </a:pPr>
            <a:r>
              <a:rPr lang="en-US" altLang="zh-TW" sz="1600">
                <a:latin typeface="Times New Roman" panose="02020603050405020304" pitchFamily="18" charset="0"/>
              </a:rPr>
              <a:t>important</a:t>
            </a:r>
          </a:p>
          <a:p>
            <a:pPr algn="ctr" eaLnBrk="1" hangingPunct="1">
              <a:spcBef>
                <a:spcPct val="0"/>
              </a:spcBef>
              <a:buFontTx/>
              <a:buNone/>
            </a:pPr>
            <a:r>
              <a:rPr lang="en-US" altLang="zh-TW" sz="1600">
                <a:latin typeface="Times New Roman" panose="02020603050405020304" pitchFamily="18" charset="0"/>
              </a:rPr>
              <a:t>than</a:t>
            </a:r>
          </a:p>
          <a:p>
            <a:pPr algn="ctr" eaLnBrk="1" hangingPunct="1">
              <a:spcBef>
                <a:spcPct val="0"/>
              </a:spcBef>
              <a:buFontTx/>
              <a:buNone/>
            </a:pPr>
            <a:r>
              <a:rPr lang="en-US" altLang="zh-TW" sz="1600">
                <a:latin typeface="Times New Roman" panose="02020603050405020304" pitchFamily="18" charset="0"/>
              </a:rPr>
              <a:t>“database”</a:t>
            </a:r>
          </a:p>
          <a:p>
            <a:pPr algn="ctr" eaLnBrk="1" hangingPunct="1">
              <a:spcBef>
                <a:spcPct val="0"/>
              </a:spcBef>
              <a:buFontTx/>
              <a:buNone/>
            </a:pPr>
            <a:r>
              <a:rPr lang="en-US" altLang="zh-TW" sz="1600">
                <a:latin typeface="Times New Roman" panose="02020603050405020304" pitchFamily="18" charset="0"/>
              </a:rPr>
              <a:t>in D</a:t>
            </a:r>
            <a:r>
              <a:rPr lang="en-US" altLang="zh-TW" sz="1600" baseline="-25000">
                <a:latin typeface="Times New Roman" panose="02020603050405020304" pitchFamily="18" charset="0"/>
              </a:rPr>
              <a:t>345</a:t>
            </a:r>
            <a:endParaRPr lang="en-US" altLang="zh-TW" sz="1600">
              <a:latin typeface="Times New Roman" panose="02020603050405020304" pitchFamily="18" charset="0"/>
            </a:endParaRPr>
          </a:p>
        </p:txBody>
      </p:sp>
      <p:sp>
        <p:nvSpPr>
          <p:cNvPr id="45079" name="Rectangle 26">
            <a:extLst>
              <a:ext uri="{FF2B5EF4-FFF2-40B4-BE49-F238E27FC236}">
                <a16:creationId xmlns:a16="http://schemas.microsoft.com/office/drawing/2014/main" id="{875FAA60-40E5-45C6-8882-38055B2E9F30}"/>
              </a:ext>
            </a:extLst>
          </p:cNvPr>
          <p:cNvSpPr>
            <a:spLocks noChangeArrowheads="1"/>
          </p:cNvSpPr>
          <p:nvPr/>
        </p:nvSpPr>
        <p:spPr bwMode="auto">
          <a:xfrm>
            <a:off x="381000" y="3505200"/>
            <a:ext cx="8458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600"/>
              <a:t>The second component of a postings could be a weight by itself (e.g., could be normalized to a number between 0 and 1) or occurrence frequency information based on which a weight can be computed</a:t>
            </a:r>
          </a:p>
          <a:p>
            <a:pPr eaLnBrk="1" hangingPunct="1"/>
            <a:r>
              <a:rPr lang="en-US" altLang="zh-TW" sz="1600"/>
              <a:t>If you record the positions where a word occurs in a document, you can obtain the </a:t>
            </a:r>
            <a:r>
              <a:rPr lang="en-US" altLang="zh-TW" sz="1600" i="1">
                <a:solidFill>
                  <a:schemeClr val="accent2"/>
                </a:solidFill>
              </a:rPr>
              <a:t>term frequency</a:t>
            </a:r>
            <a:r>
              <a:rPr lang="en-US" altLang="zh-TW" sz="1600"/>
              <a:t> by counting the positions</a:t>
            </a:r>
          </a:p>
          <a:p>
            <a:pPr eaLnBrk="1" hangingPunct="1"/>
            <a:r>
              <a:rPr lang="en-US" altLang="zh-TW" sz="1600"/>
              <a:t>The relative importance of a word/term in a document can be estimated from:</a:t>
            </a:r>
          </a:p>
          <a:p>
            <a:pPr lvl="1" eaLnBrk="1" hangingPunct="1"/>
            <a:r>
              <a:rPr lang="en-US" altLang="zh-TW" sz="1600" i="1">
                <a:solidFill>
                  <a:schemeClr val="accent2"/>
                </a:solidFill>
              </a:rPr>
              <a:t>Term frequency</a:t>
            </a:r>
            <a:r>
              <a:rPr lang="en-US" altLang="zh-TW" sz="1600"/>
              <a:t>: Number of times the term appears in a document</a:t>
            </a:r>
          </a:p>
          <a:p>
            <a:pPr lvl="1" eaLnBrk="1" hangingPunct="1"/>
            <a:r>
              <a:rPr lang="en-US" altLang="zh-TW" sz="1600" i="1">
                <a:solidFill>
                  <a:schemeClr val="accent2"/>
                </a:solidFill>
              </a:rPr>
              <a:t>Document frequency</a:t>
            </a:r>
            <a:r>
              <a:rPr lang="en-US" altLang="zh-TW" sz="1600"/>
              <a:t>: Number of documents containing the term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A99DB807-BC4B-4A33-8C65-B75FF50B579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36B7EFE-F4DB-4077-87DC-3CFDBDAA7C29}" type="slidenum">
              <a:rPr lang="en-US" altLang="zh-TW" sz="1400" smtClean="0">
                <a:solidFill>
                  <a:schemeClr val="accent2"/>
                </a:solidFill>
                <a:latin typeface="Times New Roman" panose="02020603050405020304" pitchFamily="18" charset="0"/>
              </a:rPr>
              <a:pPr>
                <a:spcBef>
                  <a:spcPct val="0"/>
                </a:spcBef>
                <a:buFontTx/>
                <a:buNone/>
              </a:pPr>
              <a:t>24</a:t>
            </a:fld>
            <a:endParaRPr lang="en-US" altLang="zh-TW" sz="1400" b="0">
              <a:latin typeface="Times New Roman" panose="02020603050405020304" pitchFamily="18" charset="0"/>
            </a:endParaRPr>
          </a:p>
        </p:txBody>
      </p:sp>
      <p:sp>
        <p:nvSpPr>
          <p:cNvPr id="47107" name="Rectangle 2">
            <a:extLst>
              <a:ext uri="{FF2B5EF4-FFF2-40B4-BE49-F238E27FC236}">
                <a16:creationId xmlns:a16="http://schemas.microsoft.com/office/drawing/2014/main" id="{321CF9C5-2019-4D00-8E23-B50346633133}"/>
              </a:ext>
            </a:extLst>
          </p:cNvPr>
          <p:cNvSpPr>
            <a:spLocks noGrp="1" noChangeArrowheads="1"/>
          </p:cNvSpPr>
          <p:nvPr>
            <p:ph type="title"/>
          </p:nvPr>
        </p:nvSpPr>
        <p:spPr/>
        <p:txBody>
          <a:bodyPr/>
          <a:lstStyle/>
          <a:p>
            <a:pPr eaLnBrk="1" hangingPunct="1"/>
            <a:r>
              <a:rPr lang="en-US" altLang="zh-TW"/>
              <a:t>Extension – Synonyms</a:t>
            </a:r>
          </a:p>
        </p:txBody>
      </p:sp>
      <p:sp>
        <p:nvSpPr>
          <p:cNvPr id="47108" name="Rectangle 3">
            <a:extLst>
              <a:ext uri="{FF2B5EF4-FFF2-40B4-BE49-F238E27FC236}">
                <a16:creationId xmlns:a16="http://schemas.microsoft.com/office/drawing/2014/main" id="{D34CB848-17EC-4057-9D75-B345059C473D}"/>
              </a:ext>
            </a:extLst>
          </p:cNvPr>
          <p:cNvSpPr>
            <a:spLocks noGrp="1" noChangeArrowheads="1"/>
          </p:cNvSpPr>
          <p:nvPr>
            <p:ph type="body" idx="1"/>
          </p:nvPr>
        </p:nvSpPr>
        <p:spPr>
          <a:xfrm>
            <a:off x="685800" y="1371600"/>
            <a:ext cx="7772400" cy="1676400"/>
          </a:xfrm>
        </p:spPr>
        <p:txBody>
          <a:bodyPr/>
          <a:lstStyle/>
          <a:p>
            <a:pPr eaLnBrk="1" hangingPunct="1"/>
            <a:r>
              <a:rPr lang="en-US" altLang="zh-TW"/>
              <a:t>Synonyms are important for increasing the coverage of a query.</a:t>
            </a:r>
          </a:p>
          <a:p>
            <a:pPr eaLnBrk="1" hangingPunct="1"/>
            <a:r>
              <a:rPr lang="en-US" altLang="zh-TW"/>
              <a:t>Synonyms can be added to the index with pointers pointing to the same postings list.</a:t>
            </a:r>
          </a:p>
        </p:txBody>
      </p:sp>
      <p:sp>
        <p:nvSpPr>
          <p:cNvPr id="47109" name="Rectangle 4">
            <a:extLst>
              <a:ext uri="{FF2B5EF4-FFF2-40B4-BE49-F238E27FC236}">
                <a16:creationId xmlns:a16="http://schemas.microsoft.com/office/drawing/2014/main" id="{35F90205-9C3C-4E3C-BF5C-326B905BC7F8}"/>
              </a:ext>
            </a:extLst>
          </p:cNvPr>
          <p:cNvSpPr>
            <a:spLocks noChangeArrowheads="1"/>
          </p:cNvSpPr>
          <p:nvPr/>
        </p:nvSpPr>
        <p:spPr bwMode="auto">
          <a:xfrm>
            <a:off x="1447800" y="3352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7110" name="Rectangle 5">
            <a:extLst>
              <a:ext uri="{FF2B5EF4-FFF2-40B4-BE49-F238E27FC236}">
                <a16:creationId xmlns:a16="http://schemas.microsoft.com/office/drawing/2014/main" id="{A44E4D75-282E-4B32-A5F3-3CEC0B757F79}"/>
              </a:ext>
            </a:extLst>
          </p:cNvPr>
          <p:cNvSpPr>
            <a:spLocks noChangeArrowheads="1"/>
          </p:cNvSpPr>
          <p:nvPr/>
        </p:nvSpPr>
        <p:spPr bwMode="auto">
          <a:xfrm>
            <a:off x="1447800" y="36576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7111" name="Rectangle 6">
            <a:extLst>
              <a:ext uri="{FF2B5EF4-FFF2-40B4-BE49-F238E27FC236}">
                <a16:creationId xmlns:a16="http://schemas.microsoft.com/office/drawing/2014/main" id="{116985FB-5137-408D-BBF9-4740754719E1}"/>
              </a:ext>
            </a:extLst>
          </p:cNvPr>
          <p:cNvSpPr>
            <a:spLocks noChangeArrowheads="1"/>
          </p:cNvSpPr>
          <p:nvPr/>
        </p:nvSpPr>
        <p:spPr bwMode="auto">
          <a:xfrm>
            <a:off x="1447800" y="45720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47112" name="Rectangle 7">
            <a:extLst>
              <a:ext uri="{FF2B5EF4-FFF2-40B4-BE49-F238E27FC236}">
                <a16:creationId xmlns:a16="http://schemas.microsoft.com/office/drawing/2014/main" id="{4DB5F1D7-3230-41F5-8F8D-B49BB8BBBAB6}"/>
              </a:ext>
            </a:extLst>
          </p:cNvPr>
          <p:cNvSpPr>
            <a:spLocks noChangeArrowheads="1"/>
          </p:cNvSpPr>
          <p:nvPr/>
        </p:nvSpPr>
        <p:spPr bwMode="auto">
          <a:xfrm>
            <a:off x="1447800" y="42672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zh-TW" altLang="en-US" sz="2400">
                <a:latin typeface="Times New Roman" panose="02020603050405020304" pitchFamily="18" charset="0"/>
              </a:rPr>
              <a:t>...</a:t>
            </a:r>
          </a:p>
        </p:txBody>
      </p:sp>
      <p:sp>
        <p:nvSpPr>
          <p:cNvPr id="47113" name="Text Box 8">
            <a:extLst>
              <a:ext uri="{FF2B5EF4-FFF2-40B4-BE49-F238E27FC236}">
                <a16:creationId xmlns:a16="http://schemas.microsoft.com/office/drawing/2014/main" id="{1A63384F-60E5-4E2C-9078-5C494E0A0117}"/>
              </a:ext>
            </a:extLst>
          </p:cNvPr>
          <p:cNvSpPr txBox="1">
            <a:spLocks noChangeArrowheads="1"/>
          </p:cNvSpPr>
          <p:nvPr/>
        </p:nvSpPr>
        <p:spPr bwMode="auto">
          <a:xfrm>
            <a:off x="1600200" y="33528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47114" name="Text Box 9">
            <a:extLst>
              <a:ext uri="{FF2B5EF4-FFF2-40B4-BE49-F238E27FC236}">
                <a16:creationId xmlns:a16="http://schemas.microsoft.com/office/drawing/2014/main" id="{B562A0D6-5772-4B60-A408-A54E116E8DD0}"/>
              </a:ext>
            </a:extLst>
          </p:cNvPr>
          <p:cNvSpPr txBox="1">
            <a:spLocks noChangeArrowheads="1"/>
          </p:cNvSpPr>
          <p:nvPr/>
        </p:nvSpPr>
        <p:spPr bwMode="auto">
          <a:xfrm>
            <a:off x="1600200" y="36576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databases</a:t>
            </a:r>
          </a:p>
        </p:txBody>
      </p:sp>
      <p:sp>
        <p:nvSpPr>
          <p:cNvPr id="47115" name="Text Box 10">
            <a:extLst>
              <a:ext uri="{FF2B5EF4-FFF2-40B4-BE49-F238E27FC236}">
                <a16:creationId xmlns:a16="http://schemas.microsoft.com/office/drawing/2014/main" id="{A3748A3C-806E-48E9-A75D-921621382D65}"/>
              </a:ext>
            </a:extLst>
          </p:cNvPr>
          <p:cNvSpPr txBox="1">
            <a:spLocks noChangeArrowheads="1"/>
          </p:cNvSpPr>
          <p:nvPr/>
        </p:nvSpPr>
        <p:spPr bwMode="auto">
          <a:xfrm>
            <a:off x="1600200" y="45720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systems</a:t>
            </a:r>
          </a:p>
        </p:txBody>
      </p:sp>
      <p:sp>
        <p:nvSpPr>
          <p:cNvPr id="47116" name="Rectangle 11">
            <a:extLst>
              <a:ext uri="{FF2B5EF4-FFF2-40B4-BE49-F238E27FC236}">
                <a16:creationId xmlns:a16="http://schemas.microsoft.com/office/drawing/2014/main" id="{17690918-DA5C-446D-817E-1892451615A2}"/>
              </a:ext>
            </a:extLst>
          </p:cNvPr>
          <p:cNvSpPr>
            <a:spLocks noChangeArrowheads="1"/>
          </p:cNvSpPr>
          <p:nvPr/>
        </p:nvSpPr>
        <p:spPr bwMode="auto">
          <a:xfrm>
            <a:off x="3810000" y="33528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2,3,5</a:t>
            </a:r>
          </a:p>
        </p:txBody>
      </p:sp>
      <p:sp>
        <p:nvSpPr>
          <p:cNvPr id="47117" name="Line 12">
            <a:extLst>
              <a:ext uri="{FF2B5EF4-FFF2-40B4-BE49-F238E27FC236}">
                <a16:creationId xmlns:a16="http://schemas.microsoft.com/office/drawing/2014/main" id="{6E714C44-3E5F-4903-B949-35026504B06A}"/>
              </a:ext>
            </a:extLst>
          </p:cNvPr>
          <p:cNvSpPr>
            <a:spLocks noChangeShapeType="1"/>
          </p:cNvSpPr>
          <p:nvPr/>
        </p:nvSpPr>
        <p:spPr bwMode="auto">
          <a:xfrm>
            <a:off x="2895600" y="3505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Line 13">
            <a:extLst>
              <a:ext uri="{FF2B5EF4-FFF2-40B4-BE49-F238E27FC236}">
                <a16:creationId xmlns:a16="http://schemas.microsoft.com/office/drawing/2014/main" id="{C59E7AB7-4F29-4D4A-A6A0-AB8C793F8CA2}"/>
              </a:ext>
            </a:extLst>
          </p:cNvPr>
          <p:cNvSpPr>
            <a:spLocks noChangeShapeType="1"/>
          </p:cNvSpPr>
          <p:nvPr/>
        </p:nvSpPr>
        <p:spPr bwMode="auto">
          <a:xfrm flipV="1">
            <a:off x="2895600" y="3581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Line 14">
            <a:extLst>
              <a:ext uri="{FF2B5EF4-FFF2-40B4-BE49-F238E27FC236}">
                <a16:creationId xmlns:a16="http://schemas.microsoft.com/office/drawing/2014/main" id="{8E343786-5FFF-4698-8D2E-D6B50996D5E9}"/>
              </a:ext>
            </a:extLst>
          </p:cNvPr>
          <p:cNvSpPr>
            <a:spLocks noChangeShapeType="1"/>
          </p:cNvSpPr>
          <p:nvPr/>
        </p:nvSpPr>
        <p:spPr bwMode="auto">
          <a:xfrm>
            <a:off x="2895600" y="47244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Rectangle 15">
            <a:extLst>
              <a:ext uri="{FF2B5EF4-FFF2-40B4-BE49-F238E27FC236}">
                <a16:creationId xmlns:a16="http://schemas.microsoft.com/office/drawing/2014/main" id="{338ECAB8-95C1-43ED-8E9E-434CA507413F}"/>
              </a:ext>
            </a:extLst>
          </p:cNvPr>
          <p:cNvSpPr>
            <a:spLocks noChangeArrowheads="1"/>
          </p:cNvSpPr>
          <p:nvPr/>
        </p:nvSpPr>
        <p:spPr bwMode="auto">
          <a:xfrm>
            <a:off x="5105400" y="33528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37,5,9</a:t>
            </a:r>
          </a:p>
        </p:txBody>
      </p:sp>
      <p:sp>
        <p:nvSpPr>
          <p:cNvPr id="47121" name="Rectangle 16">
            <a:extLst>
              <a:ext uri="{FF2B5EF4-FFF2-40B4-BE49-F238E27FC236}">
                <a16:creationId xmlns:a16="http://schemas.microsoft.com/office/drawing/2014/main" id="{26EEB03E-734F-4D0B-A853-4BDB04E16D76}"/>
              </a:ext>
            </a:extLst>
          </p:cNvPr>
          <p:cNvSpPr>
            <a:spLocks noChangeArrowheads="1"/>
          </p:cNvSpPr>
          <p:nvPr/>
        </p:nvSpPr>
        <p:spPr bwMode="auto">
          <a:xfrm>
            <a:off x="6400800" y="33528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350</a:t>
            </a:r>
            <a:r>
              <a:rPr lang="en-US" altLang="zh-TW" sz="1800">
                <a:latin typeface="Times New Roman" panose="02020603050405020304" pitchFamily="18" charset="0"/>
              </a:rPr>
              <a:t>, 8,12,1</a:t>
            </a:r>
          </a:p>
        </p:txBody>
      </p:sp>
      <p:sp>
        <p:nvSpPr>
          <p:cNvPr id="47122" name="Rectangle 17">
            <a:extLst>
              <a:ext uri="{FF2B5EF4-FFF2-40B4-BE49-F238E27FC236}">
                <a16:creationId xmlns:a16="http://schemas.microsoft.com/office/drawing/2014/main" id="{ED70527F-D33F-4379-96D9-93405D33E611}"/>
              </a:ext>
            </a:extLst>
          </p:cNvPr>
          <p:cNvSpPr>
            <a:spLocks noChangeArrowheads="1"/>
          </p:cNvSpPr>
          <p:nvPr/>
        </p:nvSpPr>
        <p:spPr bwMode="auto">
          <a:xfrm>
            <a:off x="3810000" y="45720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123</a:t>
            </a:r>
            <a:r>
              <a:rPr lang="en-US" altLang="zh-TW" sz="1800">
                <a:latin typeface="Times New Roman" panose="02020603050405020304" pitchFamily="18" charset="0"/>
              </a:rPr>
              <a:t>, 5,4,3</a:t>
            </a:r>
          </a:p>
        </p:txBody>
      </p:sp>
      <p:sp>
        <p:nvSpPr>
          <p:cNvPr id="47123" name="Rectangle 18">
            <a:extLst>
              <a:ext uri="{FF2B5EF4-FFF2-40B4-BE49-F238E27FC236}">
                <a16:creationId xmlns:a16="http://schemas.microsoft.com/office/drawing/2014/main" id="{6BA10712-A59F-4BD8-B436-136EEB06D2FA}"/>
              </a:ext>
            </a:extLst>
          </p:cNvPr>
          <p:cNvSpPr>
            <a:spLocks noChangeArrowheads="1"/>
          </p:cNvSpPr>
          <p:nvPr/>
        </p:nvSpPr>
        <p:spPr bwMode="auto">
          <a:xfrm>
            <a:off x="5105400" y="45720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128</a:t>
            </a:r>
            <a:r>
              <a:rPr lang="en-US" altLang="zh-TW" sz="1800">
                <a:latin typeface="Times New Roman" panose="02020603050405020304" pitchFamily="18" charset="0"/>
              </a:rPr>
              <a:t>, 25,1,12</a:t>
            </a:r>
          </a:p>
        </p:txBody>
      </p:sp>
      <p:sp>
        <p:nvSpPr>
          <p:cNvPr id="47124" name="Rectangle 19">
            <a:extLst>
              <a:ext uri="{FF2B5EF4-FFF2-40B4-BE49-F238E27FC236}">
                <a16:creationId xmlns:a16="http://schemas.microsoft.com/office/drawing/2014/main" id="{B1449BBA-D40D-46BB-808B-A6DD95AE4AE5}"/>
              </a:ext>
            </a:extLst>
          </p:cNvPr>
          <p:cNvSpPr>
            <a:spLocks noChangeArrowheads="1"/>
          </p:cNvSpPr>
          <p:nvPr/>
        </p:nvSpPr>
        <p:spPr bwMode="auto">
          <a:xfrm>
            <a:off x="6400800" y="4572000"/>
            <a:ext cx="1295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2,3,6</a:t>
            </a:r>
          </a:p>
        </p:txBody>
      </p:sp>
      <p:sp>
        <p:nvSpPr>
          <p:cNvPr id="47125" name="Rectangle 20">
            <a:extLst>
              <a:ext uri="{FF2B5EF4-FFF2-40B4-BE49-F238E27FC236}">
                <a16:creationId xmlns:a16="http://schemas.microsoft.com/office/drawing/2014/main" id="{C8C10E13-9954-4932-A297-3A28EE7C39BC}"/>
              </a:ext>
            </a:extLst>
          </p:cNvPr>
          <p:cNvSpPr>
            <a:spLocks noChangeArrowheads="1"/>
          </p:cNvSpPr>
          <p:nvPr/>
        </p:nvSpPr>
        <p:spPr bwMode="auto">
          <a:xfrm>
            <a:off x="1447800" y="39624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b="1">
                <a:latin typeface="Times New Roman" panose="02020603050405020304" pitchFamily="18" charset="0"/>
                <a:ea typeface="標楷體" panose="03000509000000000000" pitchFamily="65" charset="-120"/>
              </a:rPr>
              <a:t>dataset</a:t>
            </a:r>
            <a:endParaRPr lang="en-US" altLang="zh-TW" sz="2400">
              <a:latin typeface="Times New Roman" panose="02020603050405020304" pitchFamily="18" charset="0"/>
            </a:endParaRPr>
          </a:p>
        </p:txBody>
      </p:sp>
      <p:sp>
        <p:nvSpPr>
          <p:cNvPr id="47126" name="Line 21">
            <a:extLst>
              <a:ext uri="{FF2B5EF4-FFF2-40B4-BE49-F238E27FC236}">
                <a16:creationId xmlns:a16="http://schemas.microsoft.com/office/drawing/2014/main" id="{7E6F35BA-1BB9-4C62-B42E-47706FCADE00}"/>
              </a:ext>
            </a:extLst>
          </p:cNvPr>
          <p:cNvSpPr>
            <a:spLocks noChangeShapeType="1"/>
          </p:cNvSpPr>
          <p:nvPr/>
        </p:nvSpPr>
        <p:spPr bwMode="auto">
          <a:xfrm flipV="1">
            <a:off x="2895600" y="36576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0CE35DA1-4322-4871-AA16-794ADE2572A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87BE5AE-8385-4B35-981F-6F19A6460911}" type="slidenum">
              <a:rPr lang="en-US" altLang="zh-TW" sz="1400" smtClean="0">
                <a:solidFill>
                  <a:schemeClr val="accent2"/>
                </a:solidFill>
                <a:latin typeface="Times New Roman" panose="02020603050405020304" pitchFamily="18" charset="0"/>
              </a:rPr>
              <a:pPr>
                <a:spcBef>
                  <a:spcPct val="0"/>
                </a:spcBef>
                <a:buFontTx/>
                <a:buNone/>
              </a:pPr>
              <a:t>25</a:t>
            </a:fld>
            <a:endParaRPr lang="en-US" altLang="zh-TW" sz="1400" b="0">
              <a:latin typeface="Times New Roman" panose="02020603050405020304" pitchFamily="18" charset="0"/>
            </a:endParaRPr>
          </a:p>
        </p:txBody>
      </p:sp>
      <p:sp>
        <p:nvSpPr>
          <p:cNvPr id="49155" name="Rectangle 6">
            <a:extLst>
              <a:ext uri="{FF2B5EF4-FFF2-40B4-BE49-F238E27FC236}">
                <a16:creationId xmlns:a16="http://schemas.microsoft.com/office/drawing/2014/main" id="{302EC8EE-DD37-4081-9A26-FD52267C1BF8}"/>
              </a:ext>
            </a:extLst>
          </p:cNvPr>
          <p:cNvSpPr>
            <a:spLocks noGrp="1" noChangeArrowheads="1"/>
          </p:cNvSpPr>
          <p:nvPr>
            <p:ph type="body" idx="1"/>
          </p:nvPr>
        </p:nvSpPr>
        <p:spPr>
          <a:xfrm>
            <a:off x="685800" y="1219200"/>
            <a:ext cx="8001000" cy="4800600"/>
          </a:xfrm>
        </p:spPr>
        <p:txBody>
          <a:bodyPr/>
          <a:lstStyle/>
          <a:p>
            <a:pPr eaLnBrk="1" hangingPunct="1"/>
            <a:r>
              <a:rPr lang="en-US" altLang="zh-TW"/>
              <a:t>Suffix truncation is a simple form of stemming:</a:t>
            </a:r>
          </a:p>
          <a:p>
            <a:pPr marL="819150" lvl="1" eaLnBrk="1" hangingPunct="1"/>
            <a:r>
              <a:rPr lang="en-US" altLang="zh-TW"/>
              <a:t>comput* : computer, computing, computation, etc.</a:t>
            </a:r>
          </a:p>
          <a:p>
            <a:pPr marL="819150" lvl="1" eaLnBrk="1" hangingPunct="1"/>
            <a:r>
              <a:rPr lang="en-US" altLang="zh-TW"/>
              <a:t>Can be handled easily if the inverted index is implemented as a trie</a:t>
            </a:r>
          </a:p>
          <a:p>
            <a:pPr marL="819150" lvl="1" eaLnBrk="1" hangingPunct="1"/>
            <a:r>
              <a:rPr lang="en-US" altLang="zh-TW"/>
              <a:t>Somewhat difficult to handle on a b+-tree (e.g, use a mapping table to map comput* to compute, computer, computing, etc) </a:t>
            </a:r>
          </a:p>
          <a:p>
            <a:pPr marL="819150" lvl="1" eaLnBrk="1" hangingPunct="1"/>
            <a:r>
              <a:rPr lang="en-US" altLang="zh-TW"/>
              <a:t>Not feasible if a hash file is used</a:t>
            </a:r>
          </a:p>
          <a:p>
            <a:pPr eaLnBrk="1" hangingPunct="1"/>
            <a:r>
              <a:rPr lang="en-US" altLang="zh-TW"/>
              <a:t>Some system enforces a minimum length of the known prefix to limit the size of the result. On altavista:</a:t>
            </a:r>
          </a:p>
          <a:p>
            <a:pPr marL="819150" lvl="1" eaLnBrk="1" hangingPunct="1"/>
            <a:r>
              <a:rPr lang="en-US" altLang="zh-TW"/>
              <a:t>compute* returns 107 million hits	</a:t>
            </a:r>
          </a:p>
          <a:p>
            <a:pPr marL="819150" lvl="1" eaLnBrk="1" hangingPunct="1"/>
            <a:r>
              <a:rPr lang="en-US" altLang="zh-TW"/>
              <a:t>comput* returns 114 million hits	</a:t>
            </a:r>
          </a:p>
          <a:p>
            <a:pPr marL="819150" lvl="1" eaLnBrk="1" hangingPunct="1"/>
            <a:r>
              <a:rPr lang="en-US" altLang="zh-TW"/>
              <a:t>compu* returns 117 million hits	</a:t>
            </a:r>
          </a:p>
          <a:p>
            <a:pPr marL="819150" lvl="1" eaLnBrk="1" hangingPunct="1"/>
            <a:r>
              <a:rPr lang="en-US" altLang="zh-TW"/>
              <a:t>comp* returns no results</a:t>
            </a:r>
          </a:p>
          <a:p>
            <a:pPr eaLnBrk="1" hangingPunct="1">
              <a:buFontTx/>
              <a:buNone/>
            </a:pPr>
            <a:endParaRPr lang="en-US" altLang="zh-TW" sz="1800"/>
          </a:p>
        </p:txBody>
      </p:sp>
      <p:sp>
        <p:nvSpPr>
          <p:cNvPr id="49156" name="Rectangle 7">
            <a:extLst>
              <a:ext uri="{FF2B5EF4-FFF2-40B4-BE49-F238E27FC236}">
                <a16:creationId xmlns:a16="http://schemas.microsoft.com/office/drawing/2014/main" id="{4373E98B-4653-4BB9-903B-78B73EE31C94}"/>
              </a:ext>
            </a:extLst>
          </p:cNvPr>
          <p:cNvSpPr>
            <a:spLocks noGrp="1" noChangeArrowheads="1"/>
          </p:cNvSpPr>
          <p:nvPr>
            <p:ph type="title"/>
          </p:nvPr>
        </p:nvSpPr>
        <p:spPr/>
        <p:txBody>
          <a:bodyPr/>
          <a:lstStyle/>
          <a:p>
            <a:pPr eaLnBrk="1" hangingPunct="1"/>
            <a:r>
              <a:rPr lang="en-US" altLang="zh-TW"/>
              <a:t>Extension – Term Truncation</a:t>
            </a:r>
          </a:p>
        </p:txBody>
      </p:sp>
      <p:sp>
        <p:nvSpPr>
          <p:cNvPr id="49157" name="Text Box 8">
            <a:extLst>
              <a:ext uri="{FF2B5EF4-FFF2-40B4-BE49-F238E27FC236}">
                <a16:creationId xmlns:a16="http://schemas.microsoft.com/office/drawing/2014/main" id="{8CBCBE21-E963-4336-9B21-706D32F4DED3}"/>
              </a:ext>
            </a:extLst>
          </p:cNvPr>
          <p:cNvSpPr txBox="1">
            <a:spLocks noChangeArrowheads="1"/>
          </p:cNvSpPr>
          <p:nvPr/>
        </p:nvSpPr>
        <p:spPr bwMode="auto">
          <a:xfrm>
            <a:off x="576263" y="5534025"/>
            <a:ext cx="7480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Google (as of 2007) does not support wild cards; Bing still does (2016)</a:t>
            </a:r>
          </a:p>
        </p:txBody>
      </p:sp>
      <p:grpSp>
        <p:nvGrpSpPr>
          <p:cNvPr id="49158" name="Group 2">
            <a:extLst>
              <a:ext uri="{FF2B5EF4-FFF2-40B4-BE49-F238E27FC236}">
                <a16:creationId xmlns:a16="http://schemas.microsoft.com/office/drawing/2014/main" id="{FCB2CF86-9B24-439C-A2A1-81E1D16AB971}"/>
              </a:ext>
            </a:extLst>
          </p:cNvPr>
          <p:cNvGrpSpPr>
            <a:grpSpLocks/>
          </p:cNvGrpSpPr>
          <p:nvPr/>
        </p:nvGrpSpPr>
        <p:grpSpPr bwMode="auto">
          <a:xfrm>
            <a:off x="7010400" y="3735388"/>
            <a:ext cx="1905000" cy="1646237"/>
            <a:chOff x="3264" y="2832"/>
            <a:chExt cx="1200" cy="1037"/>
          </a:xfrm>
        </p:grpSpPr>
        <p:sp>
          <p:nvSpPr>
            <p:cNvPr id="11" name="Rectangle 3">
              <a:extLst>
                <a:ext uri="{FF2B5EF4-FFF2-40B4-BE49-F238E27FC236}">
                  <a16:creationId xmlns:a16="http://schemas.microsoft.com/office/drawing/2014/main" id="{0D40B747-FCED-417A-AC06-C37ACA7B97D2}"/>
                </a:ext>
              </a:extLst>
            </p:cNvPr>
            <p:cNvSpPr>
              <a:spLocks noChangeArrowheads="1"/>
            </p:cNvSpPr>
            <p:nvPr/>
          </p:nvSpPr>
          <p:spPr bwMode="auto">
            <a:xfrm>
              <a:off x="3264" y="2832"/>
              <a:ext cx="1200" cy="816"/>
            </a:xfrm>
            <a:prstGeom prst="rect">
              <a:avLst/>
            </a:prstGeom>
            <a:solidFill>
              <a:srgbClr val="FFCC00"/>
            </a:solidFill>
            <a:ln>
              <a:noFill/>
            </a:ln>
            <a:effectLst/>
          </p:spPr>
          <p:txBody>
            <a:bodyPr wrap="none" tIns="91440" b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defRPr/>
              </a:pPr>
              <a:r>
                <a:rPr lang="en-US" altLang="zh-HK" sz="1800" dirty="0">
                  <a:latin typeface="+mn-lt"/>
                  <a:ea typeface="+mn-ea"/>
                </a:rPr>
                <a:t>13 million hits</a:t>
              </a:r>
            </a:p>
            <a:p>
              <a:pPr eaLnBrk="1" hangingPunct="1">
                <a:spcBef>
                  <a:spcPct val="0"/>
                </a:spcBef>
                <a:buFontTx/>
                <a:buNone/>
                <a:defRPr/>
              </a:pPr>
              <a:r>
                <a:rPr lang="en-US" altLang="zh-HK" sz="1800" dirty="0">
                  <a:latin typeface="+mn-lt"/>
                  <a:ea typeface="+mn-ea"/>
                </a:rPr>
                <a:t>3.9 million hits</a:t>
              </a:r>
            </a:p>
            <a:p>
              <a:pPr eaLnBrk="1" hangingPunct="1">
                <a:spcBef>
                  <a:spcPct val="0"/>
                </a:spcBef>
                <a:buFontTx/>
                <a:buNone/>
                <a:defRPr/>
              </a:pPr>
              <a:r>
                <a:rPr lang="en-US" altLang="zh-HK" sz="1800" dirty="0">
                  <a:latin typeface="+mn-lt"/>
                  <a:ea typeface="+mn-ea"/>
                </a:rPr>
                <a:t>10.9 million hits</a:t>
              </a:r>
            </a:p>
            <a:p>
              <a:pPr eaLnBrk="1" hangingPunct="1">
                <a:spcBef>
                  <a:spcPct val="0"/>
                </a:spcBef>
                <a:buFontTx/>
                <a:buNone/>
                <a:defRPr/>
              </a:pPr>
              <a:r>
                <a:rPr lang="en-US" altLang="zh-HK" sz="1800" dirty="0">
                  <a:latin typeface="+mn-lt"/>
                  <a:ea typeface="+mn-ea"/>
                </a:rPr>
                <a:t>24 million hits</a:t>
              </a:r>
            </a:p>
          </p:txBody>
        </p:sp>
        <p:sp>
          <p:nvSpPr>
            <p:cNvPr id="49164" name="Line 4">
              <a:extLst>
                <a:ext uri="{FF2B5EF4-FFF2-40B4-BE49-F238E27FC236}">
                  <a16:creationId xmlns:a16="http://schemas.microsoft.com/office/drawing/2014/main" id="{569C9665-DA33-4522-93FE-D001376D07AD}"/>
                </a:ext>
              </a:extLst>
            </p:cNvPr>
            <p:cNvSpPr>
              <a:spLocks noChangeShapeType="1"/>
            </p:cNvSpPr>
            <p:nvPr/>
          </p:nvSpPr>
          <p:spPr bwMode="auto">
            <a:xfrm flipH="1" flipV="1">
              <a:off x="3500" y="3608"/>
              <a:ext cx="14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Text Box 5">
              <a:extLst>
                <a:ext uri="{FF2B5EF4-FFF2-40B4-BE49-F238E27FC236}">
                  <a16:creationId xmlns:a16="http://schemas.microsoft.com/office/drawing/2014/main" id="{2C33D58E-55C7-4071-8017-8BBBF749065E}"/>
                </a:ext>
              </a:extLst>
            </p:cNvPr>
            <p:cNvSpPr txBox="1">
              <a:spLocks noChangeArrowheads="1"/>
            </p:cNvSpPr>
            <p:nvPr/>
          </p:nvSpPr>
          <p:spPr bwMode="auto">
            <a:xfrm>
              <a:off x="3644" y="3656"/>
              <a:ext cx="6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600">
                  <a:latin typeface="Times New Roman" panose="02020603050405020304" pitchFamily="18" charset="0"/>
                </a:rPr>
                <a:t>2016 Bing</a:t>
              </a:r>
            </a:p>
          </p:txBody>
        </p:sp>
      </p:grpSp>
      <p:grpSp>
        <p:nvGrpSpPr>
          <p:cNvPr id="49159" name="Group 2">
            <a:extLst>
              <a:ext uri="{FF2B5EF4-FFF2-40B4-BE49-F238E27FC236}">
                <a16:creationId xmlns:a16="http://schemas.microsoft.com/office/drawing/2014/main" id="{98927013-5986-491C-A754-64005635B586}"/>
              </a:ext>
            </a:extLst>
          </p:cNvPr>
          <p:cNvGrpSpPr>
            <a:grpSpLocks/>
          </p:cNvGrpSpPr>
          <p:nvPr/>
        </p:nvGrpSpPr>
        <p:grpSpPr bwMode="auto">
          <a:xfrm>
            <a:off x="5051425" y="3752850"/>
            <a:ext cx="1905000" cy="1616075"/>
            <a:chOff x="3264" y="2832"/>
            <a:chExt cx="1200" cy="1018"/>
          </a:xfrm>
        </p:grpSpPr>
        <p:sp>
          <p:nvSpPr>
            <p:cNvPr id="2" name="Rectangle 3">
              <a:extLst>
                <a:ext uri="{FF2B5EF4-FFF2-40B4-BE49-F238E27FC236}">
                  <a16:creationId xmlns:a16="http://schemas.microsoft.com/office/drawing/2014/main" id="{A15EB68C-2FA9-44B6-B72C-81AB9FC49BB6}"/>
                </a:ext>
              </a:extLst>
            </p:cNvPr>
            <p:cNvSpPr>
              <a:spLocks noChangeArrowheads="1"/>
            </p:cNvSpPr>
            <p:nvPr/>
          </p:nvSpPr>
          <p:spPr bwMode="auto">
            <a:xfrm>
              <a:off x="3264" y="2832"/>
              <a:ext cx="1200" cy="768"/>
            </a:xfrm>
            <a:prstGeom prst="rect">
              <a:avLst/>
            </a:prstGeom>
            <a:solidFill>
              <a:srgbClr val="FFCC00"/>
            </a:solidFill>
            <a:ln>
              <a:noFill/>
            </a:ln>
            <a:effec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defRPr/>
              </a:pPr>
              <a:r>
                <a:rPr lang="en-US" altLang="zh-HK" dirty="0">
                  <a:latin typeface="+mn-lt"/>
                  <a:ea typeface="+mn-ea"/>
                </a:rPr>
                <a:t>33 million hits</a:t>
              </a:r>
            </a:p>
            <a:p>
              <a:pPr eaLnBrk="1" hangingPunct="1">
                <a:spcBef>
                  <a:spcPct val="0"/>
                </a:spcBef>
                <a:buFontTx/>
                <a:buNone/>
                <a:defRPr/>
              </a:pPr>
              <a:r>
                <a:rPr lang="en-US" altLang="zh-HK" dirty="0">
                  <a:latin typeface="+mn-lt"/>
                  <a:ea typeface="+mn-ea"/>
                </a:rPr>
                <a:t>28 million hits</a:t>
              </a:r>
            </a:p>
            <a:p>
              <a:pPr eaLnBrk="1" hangingPunct="1">
                <a:spcBef>
                  <a:spcPct val="0"/>
                </a:spcBef>
                <a:buFontTx/>
                <a:buNone/>
                <a:defRPr/>
              </a:pPr>
              <a:r>
                <a:rPr lang="en-US" altLang="zh-HK" dirty="0">
                  <a:latin typeface="+mn-lt"/>
                  <a:ea typeface="+mn-ea"/>
                </a:rPr>
                <a:t>39 million hits</a:t>
              </a:r>
              <a:endParaRPr lang="zh-HK" altLang="en-US" dirty="0">
                <a:latin typeface="+mn-lt"/>
                <a:ea typeface="+mn-ea"/>
              </a:endParaRPr>
            </a:p>
          </p:txBody>
        </p:sp>
        <p:sp>
          <p:nvSpPr>
            <p:cNvPr id="49161" name="Line 4">
              <a:extLst>
                <a:ext uri="{FF2B5EF4-FFF2-40B4-BE49-F238E27FC236}">
                  <a16:creationId xmlns:a16="http://schemas.microsoft.com/office/drawing/2014/main" id="{BAF2CFF9-F9DA-49D2-A958-40140F16731A}"/>
                </a:ext>
              </a:extLst>
            </p:cNvPr>
            <p:cNvSpPr>
              <a:spLocks noChangeShapeType="1"/>
            </p:cNvSpPr>
            <p:nvPr/>
          </p:nvSpPr>
          <p:spPr bwMode="auto">
            <a:xfrm flipH="1" flipV="1">
              <a:off x="3532" y="3589"/>
              <a:ext cx="14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2" name="Text Box 5">
              <a:extLst>
                <a:ext uri="{FF2B5EF4-FFF2-40B4-BE49-F238E27FC236}">
                  <a16:creationId xmlns:a16="http://schemas.microsoft.com/office/drawing/2014/main" id="{EBAF6669-98C4-435B-8E36-B7E08F05FF60}"/>
                </a:ext>
              </a:extLst>
            </p:cNvPr>
            <p:cNvSpPr txBox="1">
              <a:spLocks noChangeArrowheads="1"/>
            </p:cNvSpPr>
            <p:nvPr/>
          </p:nvSpPr>
          <p:spPr bwMode="auto">
            <a:xfrm>
              <a:off x="3676" y="3637"/>
              <a:ext cx="7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600">
                  <a:latin typeface="Times New Roman" panose="02020603050405020304" pitchFamily="18" charset="0"/>
                </a:rPr>
                <a:t>2000 Google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F923FF55-A957-4EDD-8065-D3738E76AB3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E1929A5B-8E78-4806-9545-DA93149C0844}" type="slidenum">
              <a:rPr lang="en-US" altLang="zh-TW" sz="1400" smtClean="0">
                <a:solidFill>
                  <a:schemeClr val="accent2"/>
                </a:solidFill>
                <a:latin typeface="Times New Roman" panose="02020603050405020304" pitchFamily="18" charset="0"/>
              </a:rPr>
              <a:pPr>
                <a:spcBef>
                  <a:spcPct val="0"/>
                </a:spcBef>
                <a:buFontTx/>
                <a:buNone/>
              </a:pPr>
              <a:t>26</a:t>
            </a:fld>
            <a:endParaRPr lang="en-US" altLang="zh-TW" sz="1400" b="0">
              <a:latin typeface="Times New Roman" panose="02020603050405020304" pitchFamily="18" charset="0"/>
            </a:endParaRPr>
          </a:p>
        </p:txBody>
      </p:sp>
      <p:sp>
        <p:nvSpPr>
          <p:cNvPr id="51203" name="Rectangle 10">
            <a:extLst>
              <a:ext uri="{FF2B5EF4-FFF2-40B4-BE49-F238E27FC236}">
                <a16:creationId xmlns:a16="http://schemas.microsoft.com/office/drawing/2014/main" id="{F4535E96-7771-4419-A472-7A1AB378EDFD}"/>
              </a:ext>
            </a:extLst>
          </p:cNvPr>
          <p:cNvSpPr>
            <a:spLocks noGrp="1" noChangeArrowheads="1"/>
          </p:cNvSpPr>
          <p:nvPr>
            <p:ph type="title"/>
          </p:nvPr>
        </p:nvSpPr>
        <p:spPr/>
        <p:txBody>
          <a:bodyPr/>
          <a:lstStyle/>
          <a:p>
            <a:pPr eaLnBrk="1" hangingPunct="1"/>
            <a:r>
              <a:rPr lang="en-US" altLang="zh-TW"/>
              <a:t>Extension – Prefix Truncation</a:t>
            </a:r>
          </a:p>
        </p:txBody>
      </p:sp>
      <p:sp>
        <p:nvSpPr>
          <p:cNvPr id="51204" name="Rectangle 17">
            <a:extLst>
              <a:ext uri="{FF2B5EF4-FFF2-40B4-BE49-F238E27FC236}">
                <a16:creationId xmlns:a16="http://schemas.microsoft.com/office/drawing/2014/main" id="{D4E15263-F575-4171-B009-3E8D525D37C6}"/>
              </a:ext>
            </a:extLst>
          </p:cNvPr>
          <p:cNvSpPr>
            <a:spLocks noChangeArrowheads="1"/>
          </p:cNvSpPr>
          <p:nvPr/>
        </p:nvSpPr>
        <p:spPr bwMode="auto">
          <a:xfrm>
            <a:off x="457200" y="1219200"/>
            <a:ext cx="838200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90000"/>
              </a:lnSpc>
            </a:pPr>
            <a:r>
              <a:rPr lang="en-US" altLang="zh-TW"/>
              <a:t>*symmetry matches symmetry, asymmetry, etc.</a:t>
            </a:r>
          </a:p>
          <a:p>
            <a:pPr eaLnBrk="1" hangingPunct="1">
              <a:lnSpc>
                <a:spcPct val="90000"/>
              </a:lnSpc>
            </a:pPr>
            <a:r>
              <a:rPr lang="en-US" altLang="zh-TW"/>
              <a:t>Hash file requires knowing the exact key</a:t>
            </a:r>
          </a:p>
          <a:p>
            <a:pPr lvl="1" eaLnBrk="1" hangingPunct="1">
              <a:lnSpc>
                <a:spcPct val="90000"/>
              </a:lnSpc>
              <a:buFontTx/>
              <a:buChar char="•"/>
            </a:pPr>
            <a:r>
              <a:rPr lang="en-US" altLang="zh-TW" sz="1600"/>
              <a:t>e.g., symmetry -&gt; hash(symmetry) -&gt; location of symmetry in hash file</a:t>
            </a:r>
          </a:p>
          <a:p>
            <a:pPr eaLnBrk="1" hangingPunct="1">
              <a:lnSpc>
                <a:spcPct val="90000"/>
              </a:lnSpc>
            </a:pPr>
            <a:r>
              <a:rPr lang="en-US" altLang="zh-TW"/>
              <a:t>Tree requires search key to “guide” the search down the tree</a:t>
            </a:r>
          </a:p>
          <a:p>
            <a:pPr lvl="1" eaLnBrk="1" hangingPunct="1">
              <a:lnSpc>
                <a:spcPct val="90000"/>
              </a:lnSpc>
              <a:buFontTx/>
              <a:buChar char="•"/>
            </a:pPr>
            <a:r>
              <a:rPr lang="en-US" altLang="zh-TW" sz="1600"/>
              <a:t>e.g. locate the subtree for all strings beginning with “s”, then go to the child node for strings beginning with “sy”, and so on</a:t>
            </a:r>
          </a:p>
          <a:p>
            <a:pPr eaLnBrk="1" hangingPunct="1">
              <a:lnSpc>
                <a:spcPct val="90000"/>
              </a:lnSpc>
            </a:pPr>
            <a:r>
              <a:rPr lang="en-US" altLang="zh-TW"/>
              <a:t>It is difficult to match a word without knowing the prefix, since there is no “starting point” to guide a search.</a:t>
            </a:r>
          </a:p>
        </p:txBody>
      </p:sp>
      <p:grpSp>
        <p:nvGrpSpPr>
          <p:cNvPr id="51205" name="Group 2">
            <a:extLst>
              <a:ext uri="{FF2B5EF4-FFF2-40B4-BE49-F238E27FC236}">
                <a16:creationId xmlns:a16="http://schemas.microsoft.com/office/drawing/2014/main" id="{F4661916-6493-4C7B-A137-02B30B812B25}"/>
              </a:ext>
            </a:extLst>
          </p:cNvPr>
          <p:cNvGrpSpPr>
            <a:grpSpLocks/>
          </p:cNvGrpSpPr>
          <p:nvPr/>
        </p:nvGrpSpPr>
        <p:grpSpPr bwMode="auto">
          <a:xfrm>
            <a:off x="3201988" y="4124325"/>
            <a:ext cx="4524375" cy="1524000"/>
            <a:chOff x="3201988" y="4124325"/>
            <a:chExt cx="4524375" cy="1524000"/>
          </a:xfrm>
        </p:grpSpPr>
        <p:grpSp>
          <p:nvGrpSpPr>
            <p:cNvPr id="51207" name="Group 26">
              <a:extLst>
                <a:ext uri="{FF2B5EF4-FFF2-40B4-BE49-F238E27FC236}">
                  <a16:creationId xmlns:a16="http://schemas.microsoft.com/office/drawing/2014/main" id="{044E6B56-B45F-4DFB-B47D-02075E5A750B}"/>
                </a:ext>
              </a:extLst>
            </p:cNvPr>
            <p:cNvGrpSpPr>
              <a:grpSpLocks/>
            </p:cNvGrpSpPr>
            <p:nvPr/>
          </p:nvGrpSpPr>
          <p:grpSpPr bwMode="auto">
            <a:xfrm>
              <a:off x="4345107" y="4124325"/>
              <a:ext cx="1447951" cy="228628"/>
              <a:chOff x="2112" y="2688"/>
              <a:chExt cx="912" cy="144"/>
            </a:xfrm>
          </p:grpSpPr>
          <p:sp>
            <p:nvSpPr>
              <p:cNvPr id="51237" name="Rectangle 27">
                <a:extLst>
                  <a:ext uri="{FF2B5EF4-FFF2-40B4-BE49-F238E27FC236}">
                    <a16:creationId xmlns:a16="http://schemas.microsoft.com/office/drawing/2014/main" id="{26A800E2-AAAF-4B51-91D5-DAA2E8BAE198}"/>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38" name="Rectangle 28">
                <a:extLst>
                  <a:ext uri="{FF2B5EF4-FFF2-40B4-BE49-F238E27FC236}">
                    <a16:creationId xmlns:a16="http://schemas.microsoft.com/office/drawing/2014/main" id="{A648B3E6-B668-4516-AFE7-71E590055C7F}"/>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sale</a:t>
                </a:r>
              </a:p>
            </p:txBody>
          </p:sp>
          <p:sp>
            <p:nvSpPr>
              <p:cNvPr id="51239" name="Rectangle 29">
                <a:extLst>
                  <a:ext uri="{FF2B5EF4-FFF2-40B4-BE49-F238E27FC236}">
                    <a16:creationId xmlns:a16="http://schemas.microsoft.com/office/drawing/2014/main" id="{7D6101B6-CF69-452E-A75C-57D5E79B5FB5}"/>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51208" name="Group 30">
              <a:extLst>
                <a:ext uri="{FF2B5EF4-FFF2-40B4-BE49-F238E27FC236}">
                  <a16:creationId xmlns:a16="http://schemas.microsoft.com/office/drawing/2014/main" id="{5724D223-DC9C-40B5-BEB7-EA31F4D39BC7}"/>
                </a:ext>
              </a:extLst>
            </p:cNvPr>
            <p:cNvGrpSpPr>
              <a:grpSpLocks/>
            </p:cNvGrpSpPr>
            <p:nvPr/>
          </p:nvGrpSpPr>
          <p:grpSpPr bwMode="auto">
            <a:xfrm>
              <a:off x="3344783" y="4829450"/>
              <a:ext cx="1447951" cy="228628"/>
              <a:chOff x="2112" y="2688"/>
              <a:chExt cx="912" cy="144"/>
            </a:xfrm>
          </p:grpSpPr>
          <p:sp>
            <p:nvSpPr>
              <p:cNvPr id="51234" name="Rectangle 31">
                <a:extLst>
                  <a:ext uri="{FF2B5EF4-FFF2-40B4-BE49-F238E27FC236}">
                    <a16:creationId xmlns:a16="http://schemas.microsoft.com/office/drawing/2014/main" id="{695326C0-A872-40D7-9CDA-65495FECE9F8}"/>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35" name="Rectangle 32">
                <a:extLst>
                  <a:ext uri="{FF2B5EF4-FFF2-40B4-BE49-F238E27FC236}">
                    <a16:creationId xmlns:a16="http://schemas.microsoft.com/office/drawing/2014/main" id="{AD8A16F2-0467-4C25-A516-48B0DBB53381}"/>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resale</a:t>
                </a:r>
              </a:p>
            </p:txBody>
          </p:sp>
          <p:sp>
            <p:nvSpPr>
              <p:cNvPr id="51236" name="Rectangle 33">
                <a:extLst>
                  <a:ext uri="{FF2B5EF4-FFF2-40B4-BE49-F238E27FC236}">
                    <a16:creationId xmlns:a16="http://schemas.microsoft.com/office/drawing/2014/main" id="{3BA83F3B-73AF-4FCA-90BF-A1F8010E5CFA}"/>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51209" name="Group 34">
              <a:extLst>
                <a:ext uri="{FF2B5EF4-FFF2-40B4-BE49-F238E27FC236}">
                  <a16:creationId xmlns:a16="http://schemas.microsoft.com/office/drawing/2014/main" id="{8AE81FA4-3FAE-42FA-817D-81BEC5132E36}"/>
                </a:ext>
              </a:extLst>
            </p:cNvPr>
            <p:cNvGrpSpPr>
              <a:grpSpLocks/>
            </p:cNvGrpSpPr>
            <p:nvPr/>
          </p:nvGrpSpPr>
          <p:grpSpPr bwMode="auto">
            <a:xfrm>
              <a:off x="5554059" y="4834732"/>
              <a:ext cx="1447951" cy="228628"/>
              <a:chOff x="2112" y="2688"/>
              <a:chExt cx="912" cy="144"/>
            </a:xfrm>
          </p:grpSpPr>
          <p:sp>
            <p:nvSpPr>
              <p:cNvPr id="51231" name="Rectangle 35">
                <a:extLst>
                  <a:ext uri="{FF2B5EF4-FFF2-40B4-BE49-F238E27FC236}">
                    <a16:creationId xmlns:a16="http://schemas.microsoft.com/office/drawing/2014/main" id="{F58BBD1D-3219-45A1-853A-90B441023CBB}"/>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32" name="Rectangle 36">
                <a:extLst>
                  <a:ext uri="{FF2B5EF4-FFF2-40B4-BE49-F238E27FC236}">
                    <a16:creationId xmlns:a16="http://schemas.microsoft.com/office/drawing/2014/main" id="{B0A7E0C2-5565-4D09-B3E3-B3DBDA2F6706}"/>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symbol</a:t>
                </a:r>
              </a:p>
            </p:txBody>
          </p:sp>
          <p:sp>
            <p:nvSpPr>
              <p:cNvPr id="51233" name="Rectangle 37">
                <a:extLst>
                  <a:ext uri="{FF2B5EF4-FFF2-40B4-BE49-F238E27FC236}">
                    <a16:creationId xmlns:a16="http://schemas.microsoft.com/office/drawing/2014/main" id="{04E00A82-3EF9-49A7-9CD9-DB6222FC1B44}"/>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cxnSp>
          <p:nvCxnSpPr>
            <p:cNvPr id="51210" name="AutoShape 38">
              <a:extLst>
                <a:ext uri="{FF2B5EF4-FFF2-40B4-BE49-F238E27FC236}">
                  <a16:creationId xmlns:a16="http://schemas.microsoft.com/office/drawing/2014/main" id="{CC0EDDD4-6243-46D0-A915-E163AFC8D0FF}"/>
                </a:ext>
              </a:extLst>
            </p:cNvPr>
            <p:cNvCxnSpPr>
              <a:cxnSpLocks noChangeShapeType="1"/>
              <a:stCxn id="51237" idx="2"/>
              <a:endCxn id="51235" idx="0"/>
            </p:cNvCxnSpPr>
            <p:nvPr/>
          </p:nvCxnSpPr>
          <p:spPr bwMode="auto">
            <a:xfrm flipH="1">
              <a:off x="4068758" y="4352953"/>
              <a:ext cx="428765" cy="47649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1" name="AutoShape 39">
              <a:extLst>
                <a:ext uri="{FF2B5EF4-FFF2-40B4-BE49-F238E27FC236}">
                  <a16:creationId xmlns:a16="http://schemas.microsoft.com/office/drawing/2014/main" id="{1DEC0D5D-4133-489D-9087-FC29B7819C94}"/>
                </a:ext>
              </a:extLst>
            </p:cNvPr>
            <p:cNvCxnSpPr>
              <a:cxnSpLocks noChangeShapeType="1"/>
              <a:stCxn id="51239" idx="2"/>
              <a:endCxn id="51232" idx="0"/>
            </p:cNvCxnSpPr>
            <p:nvPr/>
          </p:nvCxnSpPr>
          <p:spPr bwMode="auto">
            <a:xfrm>
              <a:off x="5640642" y="4352953"/>
              <a:ext cx="637392" cy="4817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2" name="Rectangle 50">
              <a:extLst>
                <a:ext uri="{FF2B5EF4-FFF2-40B4-BE49-F238E27FC236}">
                  <a16:creationId xmlns:a16="http://schemas.microsoft.com/office/drawing/2014/main" id="{FAACC637-110E-477F-BC1B-02E9CE1F0CDB}"/>
                </a:ext>
              </a:extLst>
            </p:cNvPr>
            <p:cNvSpPr>
              <a:spLocks noChangeArrowheads="1"/>
            </p:cNvSpPr>
            <p:nvPr/>
          </p:nvSpPr>
          <p:spPr bwMode="auto">
            <a:xfrm>
              <a:off x="3201988" y="4124325"/>
              <a:ext cx="663644" cy="3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B-tree</a:t>
              </a:r>
              <a:endParaRPr lang="zh-TW" altLang="en-US" sz="1400"/>
            </a:p>
          </p:txBody>
        </p:sp>
        <p:grpSp>
          <p:nvGrpSpPr>
            <p:cNvPr id="51213" name="Group 26">
              <a:extLst>
                <a:ext uri="{FF2B5EF4-FFF2-40B4-BE49-F238E27FC236}">
                  <a16:creationId xmlns:a16="http://schemas.microsoft.com/office/drawing/2014/main" id="{E201112A-553E-4044-9938-A3E5CAE5B766}"/>
                </a:ext>
              </a:extLst>
            </p:cNvPr>
            <p:cNvGrpSpPr>
              <a:grpSpLocks/>
            </p:cNvGrpSpPr>
            <p:nvPr/>
          </p:nvGrpSpPr>
          <p:grpSpPr bwMode="auto">
            <a:xfrm>
              <a:off x="5484454" y="4124325"/>
              <a:ext cx="1447951" cy="228628"/>
              <a:chOff x="2112" y="2688"/>
              <a:chExt cx="912" cy="144"/>
            </a:xfrm>
          </p:grpSpPr>
          <p:sp>
            <p:nvSpPr>
              <p:cNvPr id="51228" name="Rectangle 27">
                <a:extLst>
                  <a:ext uri="{FF2B5EF4-FFF2-40B4-BE49-F238E27FC236}">
                    <a16:creationId xmlns:a16="http://schemas.microsoft.com/office/drawing/2014/main" id="{3F6ABBCF-FEB9-4E5A-B5B8-E2AF3272C6FB}"/>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29" name="Rectangle 28">
                <a:extLst>
                  <a:ext uri="{FF2B5EF4-FFF2-40B4-BE49-F238E27FC236}">
                    <a16:creationId xmlns:a16="http://schemas.microsoft.com/office/drawing/2014/main" id="{BF09F29C-7928-4596-8DFF-644BF2BDBB7E}"/>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training</a:t>
                </a:r>
              </a:p>
            </p:txBody>
          </p:sp>
          <p:sp>
            <p:nvSpPr>
              <p:cNvPr id="51230" name="Rectangle 29">
                <a:extLst>
                  <a:ext uri="{FF2B5EF4-FFF2-40B4-BE49-F238E27FC236}">
                    <a16:creationId xmlns:a16="http://schemas.microsoft.com/office/drawing/2014/main" id="{1208493C-3ADC-40B4-A476-5591385C9B96}"/>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51214" name="Group 26">
              <a:extLst>
                <a:ext uri="{FF2B5EF4-FFF2-40B4-BE49-F238E27FC236}">
                  <a16:creationId xmlns:a16="http://schemas.microsoft.com/office/drawing/2014/main" id="{67CA6148-53C2-4301-B869-BAF80F6F692F}"/>
                </a:ext>
              </a:extLst>
            </p:cNvPr>
            <p:cNvGrpSpPr>
              <a:grpSpLocks/>
            </p:cNvGrpSpPr>
            <p:nvPr/>
          </p:nvGrpSpPr>
          <p:grpSpPr bwMode="auto">
            <a:xfrm>
              <a:off x="3201988" y="4124325"/>
              <a:ext cx="1447951" cy="228628"/>
              <a:chOff x="2112" y="2688"/>
              <a:chExt cx="912" cy="144"/>
            </a:xfrm>
          </p:grpSpPr>
          <p:sp>
            <p:nvSpPr>
              <p:cNvPr id="51225" name="Rectangle 27">
                <a:extLst>
                  <a:ext uri="{FF2B5EF4-FFF2-40B4-BE49-F238E27FC236}">
                    <a16:creationId xmlns:a16="http://schemas.microsoft.com/office/drawing/2014/main" id="{28509298-492C-4634-96BF-FD6E99559852}"/>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26" name="Rectangle 28">
                <a:extLst>
                  <a:ext uri="{FF2B5EF4-FFF2-40B4-BE49-F238E27FC236}">
                    <a16:creationId xmlns:a16="http://schemas.microsoft.com/office/drawing/2014/main" id="{E8F0A0BB-2942-4C90-B9D8-F9B76771ABA2}"/>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resource</a:t>
                </a:r>
              </a:p>
            </p:txBody>
          </p:sp>
          <p:sp>
            <p:nvSpPr>
              <p:cNvPr id="51227" name="Rectangle 29">
                <a:extLst>
                  <a:ext uri="{FF2B5EF4-FFF2-40B4-BE49-F238E27FC236}">
                    <a16:creationId xmlns:a16="http://schemas.microsoft.com/office/drawing/2014/main" id="{210CD3EB-701C-4FFF-864B-F7C380EC5FFA}"/>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51215" name="Group 34">
              <a:extLst>
                <a:ext uri="{FF2B5EF4-FFF2-40B4-BE49-F238E27FC236}">
                  <a16:creationId xmlns:a16="http://schemas.microsoft.com/office/drawing/2014/main" id="{4640C1D5-E758-4000-9151-7571A0B57223}"/>
                </a:ext>
              </a:extLst>
            </p:cNvPr>
            <p:cNvGrpSpPr>
              <a:grpSpLocks/>
            </p:cNvGrpSpPr>
            <p:nvPr/>
          </p:nvGrpSpPr>
          <p:grpSpPr bwMode="auto">
            <a:xfrm>
              <a:off x="6278412" y="5406303"/>
              <a:ext cx="1447951" cy="228628"/>
              <a:chOff x="2112" y="2688"/>
              <a:chExt cx="912" cy="144"/>
            </a:xfrm>
          </p:grpSpPr>
          <p:sp>
            <p:nvSpPr>
              <p:cNvPr id="51222" name="Rectangle 35">
                <a:extLst>
                  <a:ext uri="{FF2B5EF4-FFF2-40B4-BE49-F238E27FC236}">
                    <a16:creationId xmlns:a16="http://schemas.microsoft.com/office/drawing/2014/main" id="{54240CDF-C6A5-4D81-B849-FAA3860D0C06}"/>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23" name="Rectangle 36">
                <a:extLst>
                  <a:ext uri="{FF2B5EF4-FFF2-40B4-BE49-F238E27FC236}">
                    <a16:creationId xmlns:a16="http://schemas.microsoft.com/office/drawing/2014/main" id="{013A84FD-1576-45F4-B5FD-B576F23699E2}"/>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symmetry</a:t>
                </a:r>
              </a:p>
            </p:txBody>
          </p:sp>
          <p:sp>
            <p:nvSpPr>
              <p:cNvPr id="51224" name="Rectangle 37">
                <a:extLst>
                  <a:ext uri="{FF2B5EF4-FFF2-40B4-BE49-F238E27FC236}">
                    <a16:creationId xmlns:a16="http://schemas.microsoft.com/office/drawing/2014/main" id="{DCF6721F-8AB6-4D5D-82B3-F81BA627CE27}"/>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cxnSp>
          <p:nvCxnSpPr>
            <p:cNvPr id="4" name="Straight Arrow Connector 3">
              <a:extLst>
                <a:ext uri="{FF2B5EF4-FFF2-40B4-BE49-F238E27FC236}">
                  <a16:creationId xmlns:a16="http://schemas.microsoft.com/office/drawing/2014/main" id="{73058C78-0459-4CCA-821E-6CBABFCD7703}"/>
                </a:ext>
              </a:extLst>
            </p:cNvPr>
            <p:cNvCxnSpPr>
              <a:stCxn id="51233" idx="2"/>
              <a:endCxn id="51223" idx="0"/>
            </p:cNvCxnSpPr>
            <p:nvPr/>
          </p:nvCxnSpPr>
          <p:spPr bwMode="auto">
            <a:xfrm>
              <a:off x="6850063" y="5064125"/>
              <a:ext cx="15240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217" name="Group 34">
              <a:extLst>
                <a:ext uri="{FF2B5EF4-FFF2-40B4-BE49-F238E27FC236}">
                  <a16:creationId xmlns:a16="http://schemas.microsoft.com/office/drawing/2014/main" id="{A0E81C08-F330-4153-90C4-3993F6B37193}"/>
                </a:ext>
              </a:extLst>
            </p:cNvPr>
            <p:cNvGrpSpPr>
              <a:grpSpLocks/>
            </p:cNvGrpSpPr>
            <p:nvPr/>
          </p:nvGrpSpPr>
          <p:grpSpPr bwMode="auto">
            <a:xfrm>
              <a:off x="4345107" y="5419697"/>
              <a:ext cx="1447951" cy="228628"/>
              <a:chOff x="2112" y="2688"/>
              <a:chExt cx="912" cy="144"/>
            </a:xfrm>
          </p:grpSpPr>
          <p:sp>
            <p:nvSpPr>
              <p:cNvPr id="51219" name="Rectangle 35">
                <a:extLst>
                  <a:ext uri="{FF2B5EF4-FFF2-40B4-BE49-F238E27FC236}">
                    <a16:creationId xmlns:a16="http://schemas.microsoft.com/office/drawing/2014/main" id="{3D4B7BD3-0FAE-4106-BF5E-596E42C0A004}"/>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1220" name="Rectangle 36">
                <a:extLst>
                  <a:ext uri="{FF2B5EF4-FFF2-40B4-BE49-F238E27FC236}">
                    <a16:creationId xmlns:a16="http://schemas.microsoft.com/office/drawing/2014/main" id="{F2DAC77E-BBB6-4CF3-98D0-D24BED182459}"/>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season</a:t>
                </a:r>
              </a:p>
            </p:txBody>
          </p:sp>
          <p:sp>
            <p:nvSpPr>
              <p:cNvPr id="51221" name="Rectangle 37">
                <a:extLst>
                  <a:ext uri="{FF2B5EF4-FFF2-40B4-BE49-F238E27FC236}">
                    <a16:creationId xmlns:a16="http://schemas.microsoft.com/office/drawing/2014/main" id="{1D27BCCD-0514-4234-B6BD-A38A00C9383B}"/>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cxnSp>
          <p:nvCxnSpPr>
            <p:cNvPr id="83" name="Straight Arrow Connector 82">
              <a:extLst>
                <a:ext uri="{FF2B5EF4-FFF2-40B4-BE49-F238E27FC236}">
                  <a16:creationId xmlns:a16="http://schemas.microsoft.com/office/drawing/2014/main" id="{7BF3D2C2-72B9-4ED6-A2FA-4DDB3D36CC00}"/>
                </a:ext>
              </a:extLst>
            </p:cNvPr>
            <p:cNvCxnSpPr>
              <a:stCxn id="51231" idx="2"/>
              <a:endCxn id="51220" idx="0"/>
            </p:cNvCxnSpPr>
            <p:nvPr/>
          </p:nvCxnSpPr>
          <p:spPr bwMode="auto">
            <a:xfrm flipH="1">
              <a:off x="5068888" y="5064125"/>
              <a:ext cx="638175"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206" name="TextBox 1">
            <a:extLst>
              <a:ext uri="{FF2B5EF4-FFF2-40B4-BE49-F238E27FC236}">
                <a16:creationId xmlns:a16="http://schemas.microsoft.com/office/drawing/2014/main" id="{F38ACEF5-2F6B-4A45-9667-F151908FE5C7}"/>
              </a:ext>
            </a:extLst>
          </p:cNvPr>
          <p:cNvSpPr txBox="1">
            <a:spLocks noChangeArrowheads="1"/>
          </p:cNvSpPr>
          <p:nvPr/>
        </p:nvSpPr>
        <p:spPr bwMode="auto">
          <a:xfrm>
            <a:off x="1068388" y="5502275"/>
            <a:ext cx="2651125" cy="33813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en-US" sz="1600"/>
              <a:t>How to search *symmetry?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6023EE2A-7348-4556-8696-D4022CDA457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8E126BE-5721-45F1-BC48-A3D40C1A7BD4}" type="slidenum">
              <a:rPr lang="en-US" altLang="zh-TW" sz="1400" smtClean="0">
                <a:solidFill>
                  <a:schemeClr val="accent2"/>
                </a:solidFill>
                <a:latin typeface="Times New Roman" panose="02020603050405020304" pitchFamily="18" charset="0"/>
              </a:rPr>
              <a:pPr>
                <a:spcBef>
                  <a:spcPct val="0"/>
                </a:spcBef>
                <a:buFontTx/>
                <a:buNone/>
              </a:pPr>
              <a:t>27</a:t>
            </a:fld>
            <a:endParaRPr lang="en-US" altLang="zh-TW" sz="1400" b="0">
              <a:latin typeface="Times New Roman" panose="02020603050405020304" pitchFamily="18" charset="0"/>
            </a:endParaRPr>
          </a:p>
        </p:txBody>
      </p:sp>
      <p:sp>
        <p:nvSpPr>
          <p:cNvPr id="53251" name="Rectangle 9">
            <a:extLst>
              <a:ext uri="{FF2B5EF4-FFF2-40B4-BE49-F238E27FC236}">
                <a16:creationId xmlns:a16="http://schemas.microsoft.com/office/drawing/2014/main" id="{4BE57737-F7AE-42FE-B2C7-F057135F254D}"/>
              </a:ext>
            </a:extLst>
          </p:cNvPr>
          <p:cNvSpPr>
            <a:spLocks noGrp="1" noChangeArrowheads="1"/>
          </p:cNvSpPr>
          <p:nvPr>
            <p:ph type="body" idx="1"/>
          </p:nvPr>
        </p:nvSpPr>
        <p:spPr>
          <a:xfrm>
            <a:off x="255588" y="1498600"/>
            <a:ext cx="5638800" cy="1828800"/>
          </a:xfrm>
        </p:spPr>
        <p:txBody>
          <a:bodyPr/>
          <a:lstStyle/>
          <a:p>
            <a:pPr eaLnBrk="1" hangingPunct="1"/>
            <a:r>
              <a:rPr lang="en-US" altLang="zh-TW" sz="1800" i="1"/>
              <a:t>Rotated index</a:t>
            </a:r>
            <a:r>
              <a:rPr lang="en-US" altLang="zh-TW" sz="1800"/>
              <a:t>: Given a term </a:t>
            </a:r>
            <a:r>
              <a:rPr lang="en-US" altLang="zh-TW" sz="1800">
                <a:latin typeface="Helvetica" panose="020B0604020202020204" pitchFamily="34" charset="0"/>
              </a:rPr>
              <a:t>abcde</a:t>
            </a:r>
            <a:r>
              <a:rPr lang="en-US" altLang="zh-TW" sz="1800"/>
              <a:t> to be indexed</a:t>
            </a:r>
          </a:p>
          <a:p>
            <a:pPr lvl="1" eaLnBrk="1" hangingPunct="1">
              <a:buSzPct val="80000"/>
            </a:pPr>
            <a:r>
              <a:rPr lang="en-US" altLang="zh-TW" sz="1600"/>
              <a:t>append word terminator: </a:t>
            </a:r>
            <a:r>
              <a:rPr lang="en-US" altLang="zh-TW" sz="1600">
                <a:latin typeface="Helvetica" panose="020B0604020202020204" pitchFamily="34" charset="0"/>
              </a:rPr>
              <a:t>abcde#</a:t>
            </a:r>
          </a:p>
          <a:p>
            <a:pPr lvl="1" eaLnBrk="1" hangingPunct="1">
              <a:buSzPct val="80000"/>
            </a:pPr>
            <a:r>
              <a:rPr lang="en-US" altLang="zh-TW" sz="1600"/>
              <a:t>generate all possible rotations and insert them into the index</a:t>
            </a:r>
          </a:p>
          <a:p>
            <a:pPr eaLnBrk="1" hangingPunct="1">
              <a:buSzPct val="80000"/>
              <a:buFontTx/>
              <a:buNone/>
            </a:pPr>
            <a:r>
              <a:rPr lang="en-US" altLang="zh-TW" sz="1600">
                <a:latin typeface="Helvetica" panose="020B0604020202020204" pitchFamily="34" charset="0"/>
              </a:rPr>
              <a:t>abcde#, #abcde, e#abcd, de#abc, cde#ab, bcde#a</a:t>
            </a:r>
          </a:p>
        </p:txBody>
      </p:sp>
      <p:sp>
        <p:nvSpPr>
          <p:cNvPr id="53252" name="Rectangle 10">
            <a:extLst>
              <a:ext uri="{FF2B5EF4-FFF2-40B4-BE49-F238E27FC236}">
                <a16:creationId xmlns:a16="http://schemas.microsoft.com/office/drawing/2014/main" id="{228A776A-E049-4256-8F4F-84CF6E1D0974}"/>
              </a:ext>
            </a:extLst>
          </p:cNvPr>
          <p:cNvSpPr>
            <a:spLocks noGrp="1" noChangeArrowheads="1"/>
          </p:cNvSpPr>
          <p:nvPr>
            <p:ph type="title"/>
          </p:nvPr>
        </p:nvSpPr>
        <p:spPr/>
        <p:txBody>
          <a:bodyPr/>
          <a:lstStyle/>
          <a:p>
            <a:pPr eaLnBrk="1" hangingPunct="1"/>
            <a:r>
              <a:rPr lang="en-US" altLang="zh-TW"/>
              <a:t>Extension – Prefix Truncation</a:t>
            </a:r>
          </a:p>
        </p:txBody>
      </p:sp>
      <p:grpSp>
        <p:nvGrpSpPr>
          <p:cNvPr id="53253" name="Group 56">
            <a:extLst>
              <a:ext uri="{FF2B5EF4-FFF2-40B4-BE49-F238E27FC236}">
                <a16:creationId xmlns:a16="http://schemas.microsoft.com/office/drawing/2014/main" id="{C9ADD340-8357-4714-865E-A96ECC87411D}"/>
              </a:ext>
            </a:extLst>
          </p:cNvPr>
          <p:cNvGrpSpPr>
            <a:grpSpLocks/>
          </p:cNvGrpSpPr>
          <p:nvPr/>
        </p:nvGrpSpPr>
        <p:grpSpPr bwMode="auto">
          <a:xfrm>
            <a:off x="179388" y="3168650"/>
            <a:ext cx="5562600" cy="2214563"/>
            <a:chOff x="192" y="2448"/>
            <a:chExt cx="3504" cy="1395"/>
          </a:xfrm>
        </p:grpSpPr>
        <p:sp>
          <p:nvSpPr>
            <p:cNvPr id="53279" name="Rectangle 19">
              <a:extLst>
                <a:ext uri="{FF2B5EF4-FFF2-40B4-BE49-F238E27FC236}">
                  <a16:creationId xmlns:a16="http://schemas.microsoft.com/office/drawing/2014/main" id="{E2D41717-E24C-4524-9594-791EBD5B567E}"/>
                </a:ext>
              </a:extLst>
            </p:cNvPr>
            <p:cNvSpPr>
              <a:spLocks noChangeArrowheads="1"/>
            </p:cNvSpPr>
            <p:nvPr/>
          </p:nvSpPr>
          <p:spPr bwMode="auto">
            <a:xfrm>
              <a:off x="192" y="2647"/>
              <a:ext cx="672" cy="3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600"/>
                <a:t>prefix</a:t>
              </a:r>
            </a:p>
            <a:p>
              <a:pPr algn="ctr" eaLnBrk="1" hangingPunct="1">
                <a:spcBef>
                  <a:spcPct val="0"/>
                </a:spcBef>
                <a:buFontTx/>
                <a:buNone/>
              </a:pPr>
              <a:r>
                <a:rPr lang="en-US" altLang="zh-HK" sz="1600"/>
                <a:t>truncation</a:t>
              </a:r>
            </a:p>
          </p:txBody>
        </p:sp>
        <p:sp>
          <p:nvSpPr>
            <p:cNvPr id="53280" name="Rectangle 20">
              <a:extLst>
                <a:ext uri="{FF2B5EF4-FFF2-40B4-BE49-F238E27FC236}">
                  <a16:creationId xmlns:a16="http://schemas.microsoft.com/office/drawing/2014/main" id="{1A3D2E2B-B82F-49B5-8003-812F0FF71693}"/>
                </a:ext>
              </a:extLst>
            </p:cNvPr>
            <p:cNvSpPr>
              <a:spLocks noChangeArrowheads="1"/>
            </p:cNvSpPr>
            <p:nvPr/>
          </p:nvSpPr>
          <p:spPr bwMode="auto">
            <a:xfrm>
              <a:off x="864" y="2647"/>
              <a:ext cx="576"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rPr>
                <a:t>*abcde</a:t>
              </a:r>
              <a:endParaRPr lang="en-US" altLang="zh-HK" sz="1600">
                <a:latin typeface="Helvetica" panose="020B0604020202020204" pitchFamily="34" charset="0"/>
                <a:sym typeface="Symbol" panose="05050102010706020507" pitchFamily="18" charset="2"/>
              </a:endParaRPr>
            </a:p>
          </p:txBody>
        </p:sp>
        <p:sp>
          <p:nvSpPr>
            <p:cNvPr id="53281" name="Rectangle 21">
              <a:extLst>
                <a:ext uri="{FF2B5EF4-FFF2-40B4-BE49-F238E27FC236}">
                  <a16:creationId xmlns:a16="http://schemas.microsoft.com/office/drawing/2014/main" id="{E2E7BA58-00F4-4A63-BA04-DA67628481C5}"/>
                </a:ext>
              </a:extLst>
            </p:cNvPr>
            <p:cNvSpPr>
              <a:spLocks noChangeArrowheads="1"/>
            </p:cNvSpPr>
            <p:nvPr/>
          </p:nvSpPr>
          <p:spPr bwMode="auto">
            <a:xfrm>
              <a:off x="864" y="2846"/>
              <a:ext cx="576"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rPr>
                <a:t>*de</a:t>
              </a:r>
              <a:endParaRPr lang="en-US" altLang="zh-HK" sz="1600">
                <a:latin typeface="Helvetica" panose="020B0604020202020204" pitchFamily="34" charset="0"/>
              </a:endParaRPr>
            </a:p>
          </p:txBody>
        </p:sp>
        <p:sp>
          <p:nvSpPr>
            <p:cNvPr id="53282" name="Rectangle 22">
              <a:extLst>
                <a:ext uri="{FF2B5EF4-FFF2-40B4-BE49-F238E27FC236}">
                  <a16:creationId xmlns:a16="http://schemas.microsoft.com/office/drawing/2014/main" id="{833865D7-E3EA-4C4C-BEF7-7814FA0FFF7F}"/>
                </a:ext>
              </a:extLst>
            </p:cNvPr>
            <p:cNvSpPr>
              <a:spLocks noChangeArrowheads="1"/>
            </p:cNvSpPr>
            <p:nvPr/>
          </p:nvSpPr>
          <p:spPr bwMode="auto">
            <a:xfrm>
              <a:off x="2016" y="2448"/>
              <a:ext cx="672" cy="19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600"/>
                <a:t>search</a:t>
              </a:r>
            </a:p>
          </p:txBody>
        </p:sp>
        <p:sp>
          <p:nvSpPr>
            <p:cNvPr id="53283" name="Rectangle 23">
              <a:extLst>
                <a:ext uri="{FF2B5EF4-FFF2-40B4-BE49-F238E27FC236}">
                  <a16:creationId xmlns:a16="http://schemas.microsoft.com/office/drawing/2014/main" id="{8273C3B9-618F-471E-B1CE-4277D9A5B23A}"/>
                </a:ext>
              </a:extLst>
            </p:cNvPr>
            <p:cNvSpPr>
              <a:spLocks noChangeArrowheads="1"/>
            </p:cNvSpPr>
            <p:nvPr/>
          </p:nvSpPr>
          <p:spPr bwMode="auto">
            <a:xfrm>
              <a:off x="2016" y="2647"/>
              <a:ext cx="672"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284" name="Rectangle 24">
              <a:extLst>
                <a:ext uri="{FF2B5EF4-FFF2-40B4-BE49-F238E27FC236}">
                  <a16:creationId xmlns:a16="http://schemas.microsoft.com/office/drawing/2014/main" id="{B5B3D918-37A9-4C83-B67D-6D9AD36FE540}"/>
                </a:ext>
              </a:extLst>
            </p:cNvPr>
            <p:cNvSpPr>
              <a:spLocks noChangeArrowheads="1"/>
            </p:cNvSpPr>
            <p:nvPr/>
          </p:nvSpPr>
          <p:spPr bwMode="auto">
            <a:xfrm>
              <a:off x="2016" y="2846"/>
              <a:ext cx="672"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de#</a:t>
              </a:r>
              <a:endParaRPr lang="en-US" altLang="zh-HK" sz="1600">
                <a:latin typeface="Helvetica" panose="020B0604020202020204" pitchFamily="34" charset="0"/>
                <a:sym typeface="Symbol" panose="05050102010706020507" pitchFamily="18" charset="2"/>
              </a:endParaRPr>
            </a:p>
          </p:txBody>
        </p:sp>
        <p:sp>
          <p:nvSpPr>
            <p:cNvPr id="53285" name="Rectangle 25">
              <a:extLst>
                <a:ext uri="{FF2B5EF4-FFF2-40B4-BE49-F238E27FC236}">
                  <a16:creationId xmlns:a16="http://schemas.microsoft.com/office/drawing/2014/main" id="{A2EC27D2-3643-4F71-B162-DB9888F0D908}"/>
                </a:ext>
              </a:extLst>
            </p:cNvPr>
            <p:cNvSpPr>
              <a:spLocks noChangeArrowheads="1"/>
            </p:cNvSpPr>
            <p:nvPr/>
          </p:nvSpPr>
          <p:spPr bwMode="auto">
            <a:xfrm>
              <a:off x="2688" y="2448"/>
              <a:ext cx="1008" cy="19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600"/>
                <a:t>returns</a:t>
              </a:r>
            </a:p>
          </p:txBody>
        </p:sp>
        <p:sp>
          <p:nvSpPr>
            <p:cNvPr id="53286" name="Rectangle 26">
              <a:extLst>
                <a:ext uri="{FF2B5EF4-FFF2-40B4-BE49-F238E27FC236}">
                  <a16:creationId xmlns:a16="http://schemas.microsoft.com/office/drawing/2014/main" id="{6FE99EAE-7602-461A-AC5E-78077D46F372}"/>
                </a:ext>
              </a:extLst>
            </p:cNvPr>
            <p:cNvSpPr>
              <a:spLocks noChangeArrowheads="1"/>
            </p:cNvSpPr>
            <p:nvPr/>
          </p:nvSpPr>
          <p:spPr bwMode="auto">
            <a:xfrm>
              <a:off x="2688" y="2647"/>
              <a:ext cx="1008"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287" name="Rectangle 27">
              <a:extLst>
                <a:ext uri="{FF2B5EF4-FFF2-40B4-BE49-F238E27FC236}">
                  <a16:creationId xmlns:a16="http://schemas.microsoft.com/office/drawing/2014/main" id="{032D64DE-A0EE-4463-8724-5070ECC78CAA}"/>
                </a:ext>
              </a:extLst>
            </p:cNvPr>
            <p:cNvSpPr>
              <a:spLocks noChangeArrowheads="1"/>
            </p:cNvSpPr>
            <p:nvPr/>
          </p:nvSpPr>
          <p:spPr bwMode="auto">
            <a:xfrm>
              <a:off x="2688" y="2846"/>
              <a:ext cx="1008"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 (not bdef)</a:t>
              </a:r>
              <a:endParaRPr lang="en-US" altLang="zh-HK" sz="1600">
                <a:latin typeface="Helvetica" panose="020B0604020202020204" pitchFamily="34" charset="0"/>
                <a:sym typeface="Symbol" panose="05050102010706020507" pitchFamily="18" charset="2"/>
              </a:endParaRPr>
            </a:p>
          </p:txBody>
        </p:sp>
        <p:sp>
          <p:nvSpPr>
            <p:cNvPr id="53288" name="Rectangle 28">
              <a:extLst>
                <a:ext uri="{FF2B5EF4-FFF2-40B4-BE49-F238E27FC236}">
                  <a16:creationId xmlns:a16="http://schemas.microsoft.com/office/drawing/2014/main" id="{92662DA4-F636-4891-8786-ECDAFF040F51}"/>
                </a:ext>
              </a:extLst>
            </p:cNvPr>
            <p:cNvSpPr>
              <a:spLocks noChangeArrowheads="1"/>
            </p:cNvSpPr>
            <p:nvPr/>
          </p:nvSpPr>
          <p:spPr bwMode="auto">
            <a:xfrm>
              <a:off x="864" y="2448"/>
              <a:ext cx="576" cy="19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rPr>
                <a:t>pattern</a:t>
              </a:r>
              <a:endParaRPr lang="en-US" altLang="zh-HK" sz="1600">
                <a:latin typeface="Helvetica" panose="020B0604020202020204" pitchFamily="34" charset="0"/>
                <a:sym typeface="Symbol" panose="05050102010706020507" pitchFamily="18" charset="2"/>
              </a:endParaRPr>
            </a:p>
          </p:txBody>
        </p:sp>
        <p:sp>
          <p:nvSpPr>
            <p:cNvPr id="53289" name="Rectangle 29">
              <a:extLst>
                <a:ext uri="{FF2B5EF4-FFF2-40B4-BE49-F238E27FC236}">
                  <a16:creationId xmlns:a16="http://schemas.microsoft.com/office/drawing/2014/main" id="{9FEF48FB-DA84-42E1-B77F-0C3703B6FB22}"/>
                </a:ext>
              </a:extLst>
            </p:cNvPr>
            <p:cNvSpPr>
              <a:spLocks noChangeArrowheads="1"/>
            </p:cNvSpPr>
            <p:nvPr/>
          </p:nvSpPr>
          <p:spPr bwMode="auto">
            <a:xfrm>
              <a:off x="192" y="3045"/>
              <a:ext cx="672" cy="39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600"/>
                <a:t>suffix</a:t>
              </a:r>
            </a:p>
            <a:p>
              <a:pPr algn="ctr" eaLnBrk="1" hangingPunct="1">
                <a:spcBef>
                  <a:spcPct val="0"/>
                </a:spcBef>
                <a:buFontTx/>
                <a:buNone/>
              </a:pPr>
              <a:r>
                <a:rPr lang="en-US" altLang="zh-HK" sz="1600"/>
                <a:t>truncation</a:t>
              </a:r>
            </a:p>
          </p:txBody>
        </p:sp>
        <p:sp>
          <p:nvSpPr>
            <p:cNvPr id="53290" name="Rectangle 30">
              <a:extLst>
                <a:ext uri="{FF2B5EF4-FFF2-40B4-BE49-F238E27FC236}">
                  <a16:creationId xmlns:a16="http://schemas.microsoft.com/office/drawing/2014/main" id="{C064E655-3097-4D54-86BA-C8C38AA39D51}"/>
                </a:ext>
              </a:extLst>
            </p:cNvPr>
            <p:cNvSpPr>
              <a:spLocks noChangeArrowheads="1"/>
            </p:cNvSpPr>
            <p:nvPr/>
          </p:nvSpPr>
          <p:spPr bwMode="auto">
            <a:xfrm>
              <a:off x="864" y="3045"/>
              <a:ext cx="576" cy="19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291" name="Rectangle 31">
              <a:extLst>
                <a:ext uri="{FF2B5EF4-FFF2-40B4-BE49-F238E27FC236}">
                  <a16:creationId xmlns:a16="http://schemas.microsoft.com/office/drawing/2014/main" id="{C11740C7-46C6-43CA-912B-3FAE7C42CD3B}"/>
                </a:ext>
              </a:extLst>
            </p:cNvPr>
            <p:cNvSpPr>
              <a:spLocks noChangeArrowheads="1"/>
            </p:cNvSpPr>
            <p:nvPr/>
          </p:nvSpPr>
          <p:spPr bwMode="auto">
            <a:xfrm>
              <a:off x="864" y="3243"/>
              <a:ext cx="576"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a:t>
              </a:r>
              <a:endParaRPr lang="en-US" altLang="zh-HK" sz="1600">
                <a:latin typeface="Helvetica" panose="020B0604020202020204" pitchFamily="34" charset="0"/>
                <a:sym typeface="Symbol" panose="05050102010706020507" pitchFamily="18" charset="2"/>
              </a:endParaRPr>
            </a:p>
          </p:txBody>
        </p:sp>
        <p:sp>
          <p:nvSpPr>
            <p:cNvPr id="53292" name="Rectangle 32">
              <a:extLst>
                <a:ext uri="{FF2B5EF4-FFF2-40B4-BE49-F238E27FC236}">
                  <a16:creationId xmlns:a16="http://schemas.microsoft.com/office/drawing/2014/main" id="{70DFAB07-0567-4533-AB25-41D1D46F3C3E}"/>
                </a:ext>
              </a:extLst>
            </p:cNvPr>
            <p:cNvSpPr>
              <a:spLocks noChangeArrowheads="1"/>
            </p:cNvSpPr>
            <p:nvPr/>
          </p:nvSpPr>
          <p:spPr bwMode="auto">
            <a:xfrm>
              <a:off x="2016" y="3045"/>
              <a:ext cx="672" cy="19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293" name="Rectangle 33">
              <a:extLst>
                <a:ext uri="{FF2B5EF4-FFF2-40B4-BE49-F238E27FC236}">
                  <a16:creationId xmlns:a16="http://schemas.microsoft.com/office/drawing/2014/main" id="{A055681B-AE27-4E04-8CDB-CADFAF5F509C}"/>
                </a:ext>
              </a:extLst>
            </p:cNvPr>
            <p:cNvSpPr>
              <a:spLocks noChangeArrowheads="1"/>
            </p:cNvSpPr>
            <p:nvPr/>
          </p:nvSpPr>
          <p:spPr bwMode="auto">
            <a:xfrm>
              <a:off x="2016" y="3243"/>
              <a:ext cx="672"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a:t>
              </a:r>
              <a:endParaRPr lang="en-US" altLang="zh-HK" sz="1600">
                <a:latin typeface="Helvetica" panose="020B0604020202020204" pitchFamily="34" charset="0"/>
                <a:sym typeface="Symbol" panose="05050102010706020507" pitchFamily="18" charset="2"/>
              </a:endParaRPr>
            </a:p>
          </p:txBody>
        </p:sp>
        <p:sp>
          <p:nvSpPr>
            <p:cNvPr id="53294" name="Rectangle 34">
              <a:extLst>
                <a:ext uri="{FF2B5EF4-FFF2-40B4-BE49-F238E27FC236}">
                  <a16:creationId xmlns:a16="http://schemas.microsoft.com/office/drawing/2014/main" id="{36A25938-A865-4517-8A52-993345FBD958}"/>
                </a:ext>
              </a:extLst>
            </p:cNvPr>
            <p:cNvSpPr>
              <a:spLocks noChangeArrowheads="1"/>
            </p:cNvSpPr>
            <p:nvPr/>
          </p:nvSpPr>
          <p:spPr bwMode="auto">
            <a:xfrm>
              <a:off x="2688" y="3045"/>
              <a:ext cx="1008" cy="19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295" name="Rectangle 35">
              <a:extLst>
                <a:ext uri="{FF2B5EF4-FFF2-40B4-BE49-F238E27FC236}">
                  <a16:creationId xmlns:a16="http://schemas.microsoft.com/office/drawing/2014/main" id="{A7A7E6F7-0005-4C80-B774-47074D15CE24}"/>
                </a:ext>
              </a:extLst>
            </p:cNvPr>
            <p:cNvSpPr>
              <a:spLocks noChangeArrowheads="1"/>
            </p:cNvSpPr>
            <p:nvPr/>
          </p:nvSpPr>
          <p:spPr bwMode="auto">
            <a:xfrm>
              <a:off x="2688" y="3243"/>
              <a:ext cx="1008"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296" name="Rectangle 36">
              <a:extLst>
                <a:ext uri="{FF2B5EF4-FFF2-40B4-BE49-F238E27FC236}">
                  <a16:creationId xmlns:a16="http://schemas.microsoft.com/office/drawing/2014/main" id="{794D4DFC-3695-47A7-8586-013B39A1335E}"/>
                </a:ext>
              </a:extLst>
            </p:cNvPr>
            <p:cNvSpPr>
              <a:spLocks noChangeArrowheads="1"/>
            </p:cNvSpPr>
            <p:nvPr/>
          </p:nvSpPr>
          <p:spPr bwMode="auto">
            <a:xfrm>
              <a:off x="192" y="3442"/>
              <a:ext cx="672" cy="3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600"/>
                <a:t>both</a:t>
              </a:r>
            </a:p>
          </p:txBody>
        </p:sp>
        <p:sp>
          <p:nvSpPr>
            <p:cNvPr id="53297" name="Rectangle 37">
              <a:extLst>
                <a:ext uri="{FF2B5EF4-FFF2-40B4-BE49-F238E27FC236}">
                  <a16:creationId xmlns:a16="http://schemas.microsoft.com/office/drawing/2014/main" id="{B91AAFA4-F50B-455A-9104-7D9F2D8AEB5B}"/>
                </a:ext>
              </a:extLst>
            </p:cNvPr>
            <p:cNvSpPr>
              <a:spLocks noChangeArrowheads="1"/>
            </p:cNvSpPr>
            <p:nvPr/>
          </p:nvSpPr>
          <p:spPr bwMode="auto">
            <a:xfrm>
              <a:off x="864" y="3442"/>
              <a:ext cx="576"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*bcd*</a:t>
              </a:r>
              <a:endParaRPr lang="en-US" altLang="zh-HK" sz="1600">
                <a:latin typeface="Helvetica" panose="020B0604020202020204" pitchFamily="34" charset="0"/>
                <a:sym typeface="Symbol" panose="05050102010706020507" pitchFamily="18" charset="2"/>
              </a:endParaRPr>
            </a:p>
          </p:txBody>
        </p:sp>
        <p:sp>
          <p:nvSpPr>
            <p:cNvPr id="53298" name="Rectangle 38">
              <a:extLst>
                <a:ext uri="{FF2B5EF4-FFF2-40B4-BE49-F238E27FC236}">
                  <a16:creationId xmlns:a16="http://schemas.microsoft.com/office/drawing/2014/main" id="{386FCDE6-E4BB-4372-B976-2E3C9234BC1E}"/>
                </a:ext>
              </a:extLst>
            </p:cNvPr>
            <p:cNvSpPr>
              <a:spLocks noChangeArrowheads="1"/>
            </p:cNvSpPr>
            <p:nvPr/>
          </p:nvSpPr>
          <p:spPr bwMode="auto">
            <a:xfrm>
              <a:off x="864" y="3641"/>
              <a:ext cx="576"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*de*</a:t>
              </a:r>
              <a:endParaRPr lang="en-US" altLang="zh-HK" sz="1600">
                <a:latin typeface="Helvetica" panose="020B0604020202020204" pitchFamily="34" charset="0"/>
                <a:sym typeface="Symbol" panose="05050102010706020507" pitchFamily="18" charset="2"/>
              </a:endParaRPr>
            </a:p>
          </p:txBody>
        </p:sp>
        <p:sp>
          <p:nvSpPr>
            <p:cNvPr id="53299" name="Rectangle 39">
              <a:extLst>
                <a:ext uri="{FF2B5EF4-FFF2-40B4-BE49-F238E27FC236}">
                  <a16:creationId xmlns:a16="http://schemas.microsoft.com/office/drawing/2014/main" id="{94D9C0A1-8ADD-40FA-BD5E-D5335E13ED63}"/>
                </a:ext>
              </a:extLst>
            </p:cNvPr>
            <p:cNvSpPr>
              <a:spLocks noChangeArrowheads="1"/>
            </p:cNvSpPr>
            <p:nvPr/>
          </p:nvSpPr>
          <p:spPr bwMode="auto">
            <a:xfrm>
              <a:off x="2016" y="3442"/>
              <a:ext cx="672"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bcd</a:t>
              </a:r>
              <a:endParaRPr lang="en-US" altLang="zh-HK" sz="1600">
                <a:latin typeface="Helvetica" panose="020B0604020202020204" pitchFamily="34" charset="0"/>
                <a:sym typeface="Symbol" panose="05050102010706020507" pitchFamily="18" charset="2"/>
              </a:endParaRPr>
            </a:p>
          </p:txBody>
        </p:sp>
        <p:sp>
          <p:nvSpPr>
            <p:cNvPr id="53300" name="Rectangle 40">
              <a:extLst>
                <a:ext uri="{FF2B5EF4-FFF2-40B4-BE49-F238E27FC236}">
                  <a16:creationId xmlns:a16="http://schemas.microsoft.com/office/drawing/2014/main" id="{39311D34-A9B1-4635-BAB0-DC94A1721FD3}"/>
                </a:ext>
              </a:extLst>
            </p:cNvPr>
            <p:cNvSpPr>
              <a:spLocks noChangeArrowheads="1"/>
            </p:cNvSpPr>
            <p:nvPr/>
          </p:nvSpPr>
          <p:spPr bwMode="auto">
            <a:xfrm>
              <a:off x="2016" y="3641"/>
              <a:ext cx="672"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de</a:t>
              </a:r>
              <a:endParaRPr lang="en-US" altLang="zh-HK" sz="1600">
                <a:latin typeface="Helvetica" panose="020B0604020202020204" pitchFamily="34" charset="0"/>
                <a:sym typeface="Symbol" panose="05050102010706020507" pitchFamily="18" charset="2"/>
              </a:endParaRPr>
            </a:p>
          </p:txBody>
        </p:sp>
        <p:sp>
          <p:nvSpPr>
            <p:cNvPr id="53301" name="Rectangle 41">
              <a:extLst>
                <a:ext uri="{FF2B5EF4-FFF2-40B4-BE49-F238E27FC236}">
                  <a16:creationId xmlns:a16="http://schemas.microsoft.com/office/drawing/2014/main" id="{B562BAC1-5C8A-493E-A16E-1021B8BE6748}"/>
                </a:ext>
              </a:extLst>
            </p:cNvPr>
            <p:cNvSpPr>
              <a:spLocks noChangeArrowheads="1"/>
            </p:cNvSpPr>
            <p:nvPr/>
          </p:nvSpPr>
          <p:spPr bwMode="auto">
            <a:xfrm>
              <a:off x="2688" y="3442"/>
              <a:ext cx="1008"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a:t>
              </a:r>
              <a:endParaRPr lang="en-US" altLang="zh-HK" sz="1600">
                <a:latin typeface="Helvetica" panose="020B0604020202020204" pitchFamily="34" charset="0"/>
                <a:sym typeface="Symbol" panose="05050102010706020507" pitchFamily="18" charset="2"/>
              </a:endParaRPr>
            </a:p>
          </p:txBody>
        </p:sp>
        <p:sp>
          <p:nvSpPr>
            <p:cNvPr id="53302" name="Rectangle 42">
              <a:extLst>
                <a:ext uri="{FF2B5EF4-FFF2-40B4-BE49-F238E27FC236}">
                  <a16:creationId xmlns:a16="http://schemas.microsoft.com/office/drawing/2014/main" id="{69AA485F-E19E-460B-9DE5-054C06E0A638}"/>
                </a:ext>
              </a:extLst>
            </p:cNvPr>
            <p:cNvSpPr>
              <a:spLocks noChangeArrowheads="1"/>
            </p:cNvSpPr>
            <p:nvPr/>
          </p:nvSpPr>
          <p:spPr bwMode="auto">
            <a:xfrm>
              <a:off x="2688" y="3641"/>
              <a:ext cx="1008" cy="1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abcde, bdef</a:t>
              </a:r>
              <a:endParaRPr lang="en-US" altLang="zh-HK" sz="1600">
                <a:latin typeface="Helvetica" panose="020B0604020202020204" pitchFamily="34" charset="0"/>
                <a:sym typeface="Symbol" panose="05050102010706020507" pitchFamily="18" charset="2"/>
              </a:endParaRPr>
            </a:p>
          </p:txBody>
        </p:sp>
        <p:sp>
          <p:nvSpPr>
            <p:cNvPr id="53303" name="Rectangle 43">
              <a:extLst>
                <a:ext uri="{FF2B5EF4-FFF2-40B4-BE49-F238E27FC236}">
                  <a16:creationId xmlns:a16="http://schemas.microsoft.com/office/drawing/2014/main" id="{19BE35F9-9361-49F9-9E6A-6B73EFB1BDB4}"/>
                </a:ext>
              </a:extLst>
            </p:cNvPr>
            <p:cNvSpPr>
              <a:spLocks noChangeArrowheads="1"/>
            </p:cNvSpPr>
            <p:nvPr/>
          </p:nvSpPr>
          <p:spPr bwMode="auto">
            <a:xfrm>
              <a:off x="1440" y="2640"/>
              <a:ext cx="576" cy="404"/>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latin typeface="Helvetica" panose="020B0604020202020204" pitchFamily="34" charset="0"/>
                </a:rPr>
                <a:t>Remove *</a:t>
              </a:r>
              <a:br>
                <a:rPr lang="en-US" altLang="zh-TW" sz="1400">
                  <a:latin typeface="Helvetica" panose="020B0604020202020204" pitchFamily="34" charset="0"/>
                </a:rPr>
              </a:br>
              <a:r>
                <a:rPr lang="en-US" altLang="zh-TW" sz="1400">
                  <a:latin typeface="Helvetica" panose="020B0604020202020204" pitchFamily="34" charset="0"/>
                </a:rPr>
                <a:t>Append #</a:t>
              </a:r>
              <a:endParaRPr lang="en-US" altLang="zh-HK" sz="1400">
                <a:latin typeface="Helvetica" panose="020B0604020202020204" pitchFamily="34" charset="0"/>
                <a:sym typeface="Symbol" panose="05050102010706020507" pitchFamily="18" charset="2"/>
              </a:endParaRPr>
            </a:p>
          </p:txBody>
        </p:sp>
        <p:sp>
          <p:nvSpPr>
            <p:cNvPr id="53304" name="Rectangle 45">
              <a:extLst>
                <a:ext uri="{FF2B5EF4-FFF2-40B4-BE49-F238E27FC236}">
                  <a16:creationId xmlns:a16="http://schemas.microsoft.com/office/drawing/2014/main" id="{17491DB6-4D2A-4E82-82A0-11006E122F5A}"/>
                </a:ext>
              </a:extLst>
            </p:cNvPr>
            <p:cNvSpPr>
              <a:spLocks noChangeArrowheads="1"/>
            </p:cNvSpPr>
            <p:nvPr/>
          </p:nvSpPr>
          <p:spPr bwMode="auto">
            <a:xfrm>
              <a:off x="1440" y="2448"/>
              <a:ext cx="576" cy="19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Helvetica" panose="020B0604020202020204" pitchFamily="34" charset="0"/>
                  <a:sym typeface="Symbol" panose="05050102010706020507" pitchFamily="18" charset="2"/>
                </a:rPr>
                <a:t></a:t>
              </a:r>
              <a:endParaRPr lang="en-US" altLang="zh-HK" sz="1600">
                <a:latin typeface="Helvetica" panose="020B0604020202020204" pitchFamily="34" charset="0"/>
                <a:sym typeface="Symbol" panose="05050102010706020507" pitchFamily="18" charset="2"/>
              </a:endParaRPr>
            </a:p>
          </p:txBody>
        </p:sp>
        <p:sp>
          <p:nvSpPr>
            <p:cNvPr id="53305" name="Rectangle 54">
              <a:extLst>
                <a:ext uri="{FF2B5EF4-FFF2-40B4-BE49-F238E27FC236}">
                  <a16:creationId xmlns:a16="http://schemas.microsoft.com/office/drawing/2014/main" id="{17ABB8A5-2B03-4523-B742-C9050593EDAE}"/>
                </a:ext>
              </a:extLst>
            </p:cNvPr>
            <p:cNvSpPr>
              <a:spLocks noChangeArrowheads="1"/>
            </p:cNvSpPr>
            <p:nvPr/>
          </p:nvSpPr>
          <p:spPr bwMode="auto">
            <a:xfrm>
              <a:off x="1440" y="3044"/>
              <a:ext cx="576" cy="404"/>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latin typeface="Helvetica" panose="020B0604020202020204" pitchFamily="34" charset="0"/>
                </a:rPr>
                <a:t>Remove *</a:t>
              </a:r>
              <a:br>
                <a:rPr lang="en-US" altLang="zh-TW" sz="1400">
                  <a:latin typeface="Helvetica" panose="020B0604020202020204" pitchFamily="34" charset="0"/>
                </a:rPr>
              </a:br>
              <a:r>
                <a:rPr lang="en-US" altLang="zh-TW" sz="1400">
                  <a:latin typeface="Helvetica" panose="020B0604020202020204" pitchFamily="34" charset="0"/>
                </a:rPr>
                <a:t>Prepend #</a:t>
              </a:r>
              <a:endParaRPr lang="en-US" altLang="zh-HK" sz="1400">
                <a:latin typeface="Helvetica" panose="020B0604020202020204" pitchFamily="34" charset="0"/>
                <a:sym typeface="Symbol" panose="05050102010706020507" pitchFamily="18" charset="2"/>
              </a:endParaRPr>
            </a:p>
          </p:txBody>
        </p:sp>
        <p:sp>
          <p:nvSpPr>
            <p:cNvPr id="53306" name="Rectangle 55">
              <a:extLst>
                <a:ext uri="{FF2B5EF4-FFF2-40B4-BE49-F238E27FC236}">
                  <a16:creationId xmlns:a16="http://schemas.microsoft.com/office/drawing/2014/main" id="{A0AE8F85-76FD-4150-A4D9-053B57171537}"/>
                </a:ext>
              </a:extLst>
            </p:cNvPr>
            <p:cNvSpPr>
              <a:spLocks noChangeArrowheads="1"/>
            </p:cNvSpPr>
            <p:nvPr/>
          </p:nvSpPr>
          <p:spPr bwMode="auto">
            <a:xfrm>
              <a:off x="1440" y="3439"/>
              <a:ext cx="576" cy="404"/>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latin typeface="Helvetica" panose="020B0604020202020204" pitchFamily="34" charset="0"/>
                </a:rPr>
                <a:t>Remove *</a:t>
              </a:r>
              <a:br>
                <a:rPr lang="en-US" altLang="zh-TW" sz="1400">
                  <a:latin typeface="Helvetica" panose="020B0604020202020204" pitchFamily="34" charset="0"/>
                </a:rPr>
              </a:br>
              <a:endParaRPr lang="en-US" altLang="zh-HK" sz="1400">
                <a:latin typeface="Helvetica" panose="020B0604020202020204" pitchFamily="34" charset="0"/>
                <a:sym typeface="Symbol" panose="05050102010706020507" pitchFamily="18" charset="2"/>
              </a:endParaRPr>
            </a:p>
          </p:txBody>
        </p:sp>
      </p:grpSp>
      <p:grpSp>
        <p:nvGrpSpPr>
          <p:cNvPr id="53254" name="Group 24">
            <a:extLst>
              <a:ext uri="{FF2B5EF4-FFF2-40B4-BE49-F238E27FC236}">
                <a16:creationId xmlns:a16="http://schemas.microsoft.com/office/drawing/2014/main" id="{153E3CAA-FA11-4757-AF40-AC168F4E553D}"/>
              </a:ext>
            </a:extLst>
          </p:cNvPr>
          <p:cNvGrpSpPr>
            <a:grpSpLocks/>
          </p:cNvGrpSpPr>
          <p:nvPr/>
        </p:nvGrpSpPr>
        <p:grpSpPr bwMode="auto">
          <a:xfrm>
            <a:off x="5776913" y="1360488"/>
            <a:ext cx="3282950" cy="4017962"/>
            <a:chOff x="5776905" y="1360487"/>
            <a:chExt cx="3282406" cy="4017963"/>
          </a:xfrm>
        </p:grpSpPr>
        <p:grpSp>
          <p:nvGrpSpPr>
            <p:cNvPr id="53256" name="Group 2">
              <a:extLst>
                <a:ext uri="{FF2B5EF4-FFF2-40B4-BE49-F238E27FC236}">
                  <a16:creationId xmlns:a16="http://schemas.microsoft.com/office/drawing/2014/main" id="{05E9A559-32D2-49BE-9647-0ACEAD18BB7C}"/>
                </a:ext>
              </a:extLst>
            </p:cNvPr>
            <p:cNvGrpSpPr>
              <a:grpSpLocks/>
            </p:cNvGrpSpPr>
            <p:nvPr/>
          </p:nvGrpSpPr>
          <p:grpSpPr bwMode="auto">
            <a:xfrm>
              <a:off x="5776905" y="1360487"/>
              <a:ext cx="914400" cy="2819400"/>
              <a:chOff x="3648" y="2064"/>
              <a:chExt cx="576" cy="1776"/>
            </a:xfrm>
          </p:grpSpPr>
          <p:sp>
            <p:nvSpPr>
              <p:cNvPr id="53273" name="Rectangle 3">
                <a:extLst>
                  <a:ext uri="{FF2B5EF4-FFF2-40B4-BE49-F238E27FC236}">
                    <a16:creationId xmlns:a16="http://schemas.microsoft.com/office/drawing/2014/main" id="{B96DADAA-8144-4C70-AA54-A58DA22A8E2B}"/>
                  </a:ext>
                </a:extLst>
              </p:cNvPr>
              <p:cNvSpPr>
                <a:spLocks noChangeArrowheads="1"/>
              </p:cNvSpPr>
              <p:nvPr/>
            </p:nvSpPr>
            <p:spPr bwMode="auto">
              <a:xfrm>
                <a:off x="3648" y="2064"/>
                <a:ext cx="576" cy="19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3274" name="Rectangle 4">
                <a:extLst>
                  <a:ext uri="{FF2B5EF4-FFF2-40B4-BE49-F238E27FC236}">
                    <a16:creationId xmlns:a16="http://schemas.microsoft.com/office/drawing/2014/main" id="{35D00E7B-B44C-42CE-9D74-FDD7BDD20745}"/>
                  </a:ext>
                </a:extLst>
              </p:cNvPr>
              <p:cNvSpPr>
                <a:spLocks noChangeArrowheads="1"/>
              </p:cNvSpPr>
              <p:nvPr/>
            </p:nvSpPr>
            <p:spPr bwMode="auto">
              <a:xfrm>
                <a:off x="3648" y="2256"/>
                <a:ext cx="576" cy="19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3275" name="Rectangle 5">
                <a:extLst>
                  <a:ext uri="{FF2B5EF4-FFF2-40B4-BE49-F238E27FC236}">
                    <a16:creationId xmlns:a16="http://schemas.microsoft.com/office/drawing/2014/main" id="{17F11995-BB7A-4221-BD9E-E017B4D820E0}"/>
                  </a:ext>
                </a:extLst>
              </p:cNvPr>
              <p:cNvSpPr>
                <a:spLocks noChangeArrowheads="1"/>
              </p:cNvSpPr>
              <p:nvPr/>
            </p:nvSpPr>
            <p:spPr bwMode="auto">
              <a:xfrm>
                <a:off x="3648" y="2640"/>
                <a:ext cx="576" cy="19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3276" name="Rectangle 6">
                <a:extLst>
                  <a:ext uri="{FF2B5EF4-FFF2-40B4-BE49-F238E27FC236}">
                    <a16:creationId xmlns:a16="http://schemas.microsoft.com/office/drawing/2014/main" id="{37FAEC59-E154-4CB6-971E-A4F10246D4DE}"/>
                  </a:ext>
                </a:extLst>
              </p:cNvPr>
              <p:cNvSpPr>
                <a:spLocks noChangeArrowheads="1"/>
              </p:cNvSpPr>
              <p:nvPr/>
            </p:nvSpPr>
            <p:spPr bwMode="auto">
              <a:xfrm>
                <a:off x="3648" y="2976"/>
                <a:ext cx="576" cy="19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3277" name="Rectangle 7">
                <a:extLst>
                  <a:ext uri="{FF2B5EF4-FFF2-40B4-BE49-F238E27FC236}">
                    <a16:creationId xmlns:a16="http://schemas.microsoft.com/office/drawing/2014/main" id="{7A871F39-3EBB-44CA-86BA-752B24EBFAB0}"/>
                  </a:ext>
                </a:extLst>
              </p:cNvPr>
              <p:cNvSpPr>
                <a:spLocks noChangeArrowheads="1"/>
              </p:cNvSpPr>
              <p:nvPr/>
            </p:nvSpPr>
            <p:spPr bwMode="auto">
              <a:xfrm>
                <a:off x="3648" y="3312"/>
                <a:ext cx="576" cy="19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53278" name="Rectangle 8">
                <a:extLst>
                  <a:ext uri="{FF2B5EF4-FFF2-40B4-BE49-F238E27FC236}">
                    <a16:creationId xmlns:a16="http://schemas.microsoft.com/office/drawing/2014/main" id="{0742B1D6-258A-400E-870D-990C47756294}"/>
                  </a:ext>
                </a:extLst>
              </p:cNvPr>
              <p:cNvSpPr>
                <a:spLocks noChangeArrowheads="1"/>
              </p:cNvSpPr>
              <p:nvPr/>
            </p:nvSpPr>
            <p:spPr bwMode="auto">
              <a:xfrm>
                <a:off x="3648" y="3648"/>
                <a:ext cx="576" cy="19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53257" name="Text Box 12">
              <a:extLst>
                <a:ext uri="{FF2B5EF4-FFF2-40B4-BE49-F238E27FC236}">
                  <a16:creationId xmlns:a16="http://schemas.microsoft.com/office/drawing/2014/main" id="{AEDE1E51-CD90-4801-BBBA-8C86597B0698}"/>
                </a:ext>
              </a:extLst>
            </p:cNvPr>
            <p:cNvSpPr txBox="1">
              <a:spLocks noChangeArrowheads="1"/>
            </p:cNvSpPr>
            <p:nvPr/>
          </p:nvSpPr>
          <p:spPr bwMode="auto">
            <a:xfrm>
              <a:off x="5776910" y="1360487"/>
              <a:ext cx="1009651" cy="3138488"/>
            </a:xfrm>
            <a:prstGeom prst="rect">
              <a:avLst/>
            </a:prstGeom>
            <a:noFill/>
            <a:ln w="254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solidFill>
                    <a:srgbClr val="FF3300"/>
                  </a:solidFill>
                  <a:latin typeface="GungsuhChe" panose="02030609000101010101" pitchFamily="49" charset="-127"/>
                </a:rPr>
                <a:t>abcde#</a:t>
              </a:r>
            </a:p>
            <a:p>
              <a:pPr eaLnBrk="1" hangingPunct="1">
                <a:spcBef>
                  <a:spcPct val="0"/>
                </a:spcBef>
                <a:buFontTx/>
                <a:buNone/>
              </a:pPr>
              <a:r>
                <a:rPr lang="en-US" altLang="zh-TW" sz="1800">
                  <a:solidFill>
                    <a:srgbClr val="FF3300"/>
                  </a:solidFill>
                  <a:latin typeface="GungsuhChe" panose="02030609000101010101" pitchFamily="49" charset="-127"/>
                </a:rPr>
                <a:t>bcde#a</a:t>
              </a:r>
            </a:p>
            <a:p>
              <a:pPr eaLnBrk="1" hangingPunct="1">
                <a:spcBef>
                  <a:spcPct val="0"/>
                </a:spcBef>
                <a:buFontTx/>
                <a:buNone/>
              </a:pPr>
              <a:r>
                <a:rPr lang="en-US" altLang="zh-TW" sz="1800">
                  <a:latin typeface="GungsuhChe" panose="02030609000101010101" pitchFamily="49" charset="-127"/>
                </a:rPr>
                <a:t>bdef#</a:t>
              </a:r>
            </a:p>
            <a:p>
              <a:pPr eaLnBrk="1" hangingPunct="1">
                <a:spcBef>
                  <a:spcPct val="0"/>
                </a:spcBef>
                <a:buFontTx/>
                <a:buNone/>
              </a:pPr>
              <a:r>
                <a:rPr lang="en-US" altLang="zh-TW" sz="1800">
                  <a:solidFill>
                    <a:srgbClr val="FF3300"/>
                  </a:solidFill>
                  <a:latin typeface="GungsuhChe" panose="02030609000101010101" pitchFamily="49" charset="-127"/>
                </a:rPr>
                <a:t>cde#ab</a:t>
              </a:r>
            </a:p>
            <a:p>
              <a:pPr eaLnBrk="1" hangingPunct="1">
                <a:spcBef>
                  <a:spcPct val="0"/>
                </a:spcBef>
                <a:buFontTx/>
                <a:buNone/>
              </a:pPr>
              <a:r>
                <a:rPr lang="en-US" altLang="zh-TW" sz="1800">
                  <a:latin typeface="GungsuhChe" panose="02030609000101010101" pitchFamily="49" charset="-127"/>
                </a:rPr>
                <a:t>def#b</a:t>
              </a:r>
            </a:p>
            <a:p>
              <a:pPr eaLnBrk="1" hangingPunct="1">
                <a:spcBef>
                  <a:spcPct val="0"/>
                </a:spcBef>
                <a:buFontTx/>
                <a:buNone/>
              </a:pPr>
              <a:r>
                <a:rPr lang="en-US" altLang="zh-TW" sz="1800">
                  <a:solidFill>
                    <a:srgbClr val="FF3300"/>
                  </a:solidFill>
                  <a:latin typeface="GungsuhChe" panose="02030609000101010101" pitchFamily="49" charset="-127"/>
                </a:rPr>
                <a:t>de#abc</a:t>
              </a:r>
              <a:r>
                <a:rPr lang="en-US" altLang="zh-TW" sz="1800">
                  <a:latin typeface="GungsuhChe" panose="02030609000101010101" pitchFamily="49" charset="-127"/>
                </a:rPr>
                <a:t> </a:t>
              </a:r>
            </a:p>
            <a:p>
              <a:pPr eaLnBrk="1" hangingPunct="1">
                <a:spcBef>
                  <a:spcPct val="0"/>
                </a:spcBef>
                <a:buFontTx/>
                <a:buNone/>
              </a:pPr>
              <a:r>
                <a:rPr lang="en-US" altLang="zh-TW" sz="1800">
                  <a:latin typeface="GungsuhChe" panose="02030609000101010101" pitchFamily="49" charset="-127"/>
                </a:rPr>
                <a:t>ef#bd</a:t>
              </a:r>
            </a:p>
            <a:p>
              <a:pPr eaLnBrk="1" hangingPunct="1">
                <a:spcBef>
                  <a:spcPct val="0"/>
                </a:spcBef>
                <a:buFontTx/>
                <a:buNone/>
              </a:pPr>
              <a:r>
                <a:rPr lang="en-US" altLang="zh-TW" sz="1800">
                  <a:solidFill>
                    <a:srgbClr val="FF3300"/>
                  </a:solidFill>
                  <a:latin typeface="GungsuhChe" panose="02030609000101010101" pitchFamily="49" charset="-127"/>
                </a:rPr>
                <a:t>e#abcd</a:t>
              </a:r>
            </a:p>
            <a:p>
              <a:pPr eaLnBrk="1" hangingPunct="1">
                <a:spcBef>
                  <a:spcPct val="0"/>
                </a:spcBef>
                <a:buFontTx/>
                <a:buNone/>
              </a:pPr>
              <a:r>
                <a:rPr lang="en-US" altLang="zh-TW" sz="1800">
                  <a:latin typeface="GungsuhChe" panose="02030609000101010101" pitchFamily="49" charset="-127"/>
                </a:rPr>
                <a:t>f#bde</a:t>
              </a:r>
            </a:p>
            <a:p>
              <a:pPr eaLnBrk="1" hangingPunct="1">
                <a:spcBef>
                  <a:spcPct val="0"/>
                </a:spcBef>
                <a:buFontTx/>
                <a:buNone/>
              </a:pPr>
              <a:r>
                <a:rPr lang="en-US" altLang="zh-TW" sz="1800">
                  <a:solidFill>
                    <a:srgbClr val="FF3300"/>
                  </a:solidFill>
                  <a:latin typeface="GungsuhChe" panose="02030609000101010101" pitchFamily="49" charset="-127"/>
                </a:rPr>
                <a:t>#abcde</a:t>
              </a:r>
            </a:p>
            <a:p>
              <a:pPr eaLnBrk="1" hangingPunct="1">
                <a:spcBef>
                  <a:spcPct val="0"/>
                </a:spcBef>
                <a:buFontTx/>
                <a:buNone/>
              </a:pPr>
              <a:r>
                <a:rPr lang="en-US" altLang="zh-TW" sz="1800">
                  <a:latin typeface="GungsuhChe" panose="02030609000101010101" pitchFamily="49" charset="-127"/>
                </a:rPr>
                <a:t>#bdef</a:t>
              </a:r>
              <a:endParaRPr lang="en-US" altLang="zh-HK" sz="1800">
                <a:latin typeface="GungsuhChe" panose="02030609000101010101" pitchFamily="49" charset="-127"/>
              </a:endParaRPr>
            </a:p>
          </p:txBody>
        </p:sp>
        <p:sp>
          <p:nvSpPr>
            <p:cNvPr id="53258" name="Text Box 14">
              <a:extLst>
                <a:ext uri="{FF2B5EF4-FFF2-40B4-BE49-F238E27FC236}">
                  <a16:creationId xmlns:a16="http://schemas.microsoft.com/office/drawing/2014/main" id="{09EC0063-C96F-4CDB-AFBD-8B3343BC3FE3}"/>
                </a:ext>
              </a:extLst>
            </p:cNvPr>
            <p:cNvSpPr txBox="1">
              <a:spLocks noChangeArrowheads="1"/>
            </p:cNvSpPr>
            <p:nvPr/>
          </p:nvSpPr>
          <p:spPr bwMode="auto">
            <a:xfrm>
              <a:off x="7017784" y="1430337"/>
              <a:ext cx="2041527" cy="369888"/>
            </a:xfrm>
            <a:prstGeom prst="rect">
              <a:avLst/>
            </a:prstGeom>
            <a:noFill/>
            <a:ln w="254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Arial Narrow" panose="020B0606020202030204" pitchFamily="34" charset="0"/>
                </a:rPr>
                <a:t>Postings list for abcde</a:t>
              </a:r>
              <a:endParaRPr lang="en-US" altLang="zh-HK" sz="1800">
                <a:latin typeface="Arial Narrow" panose="020B0606020202030204" pitchFamily="34" charset="0"/>
              </a:endParaRPr>
            </a:p>
          </p:txBody>
        </p:sp>
        <p:sp>
          <p:nvSpPr>
            <p:cNvPr id="53259" name="Rectangle 15">
              <a:extLst>
                <a:ext uri="{FF2B5EF4-FFF2-40B4-BE49-F238E27FC236}">
                  <a16:creationId xmlns:a16="http://schemas.microsoft.com/office/drawing/2014/main" id="{6623791D-E60D-4C6A-9F9A-4DBAC77B6DEC}"/>
                </a:ext>
              </a:extLst>
            </p:cNvPr>
            <p:cNvSpPr>
              <a:spLocks noChangeArrowheads="1"/>
            </p:cNvSpPr>
            <p:nvPr/>
          </p:nvSpPr>
          <p:spPr bwMode="auto">
            <a:xfrm>
              <a:off x="6386510" y="4737100"/>
              <a:ext cx="230505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Index corresponding to</a:t>
              </a:r>
            </a:p>
            <a:p>
              <a:pPr eaLnBrk="1" hangingPunct="1">
                <a:spcBef>
                  <a:spcPct val="0"/>
                </a:spcBef>
                <a:buFontTx/>
                <a:buNone/>
              </a:pPr>
              <a:r>
                <a:rPr lang="en-US" altLang="zh-TW" sz="1800">
                  <a:solidFill>
                    <a:srgbClr val="FF3300"/>
                  </a:solidFill>
                  <a:latin typeface="GungsuhChe" panose="02030609000101010101" pitchFamily="49" charset="-127"/>
                </a:rPr>
                <a:t>abcde</a:t>
              </a:r>
              <a:r>
                <a:rPr lang="en-US" altLang="zh-TW" sz="1800">
                  <a:latin typeface="Times New Roman" panose="02020603050405020304" pitchFamily="18" charset="0"/>
                </a:rPr>
                <a:t> and </a:t>
              </a:r>
              <a:r>
                <a:rPr lang="en-US" altLang="zh-TW" sz="1800">
                  <a:latin typeface="GungsuhChe" panose="02030609000101010101" pitchFamily="49" charset="-127"/>
                </a:rPr>
                <a:t>bdef</a:t>
              </a:r>
              <a:endParaRPr lang="en-US" altLang="zh-HK" sz="1800">
                <a:latin typeface="GungsuhChe" panose="02030609000101010101" pitchFamily="49" charset="-127"/>
              </a:endParaRPr>
            </a:p>
          </p:txBody>
        </p:sp>
        <p:sp>
          <p:nvSpPr>
            <p:cNvPr id="53260" name="Line 16">
              <a:extLst>
                <a:ext uri="{FF2B5EF4-FFF2-40B4-BE49-F238E27FC236}">
                  <a16:creationId xmlns:a16="http://schemas.microsoft.com/office/drawing/2014/main" id="{2D6D1B89-048F-4A5D-BDCC-56A4B558C870}"/>
                </a:ext>
              </a:extLst>
            </p:cNvPr>
            <p:cNvSpPr>
              <a:spLocks noChangeShapeType="1"/>
            </p:cNvSpPr>
            <p:nvPr/>
          </p:nvSpPr>
          <p:spPr bwMode="auto">
            <a:xfrm flipH="1" flipV="1">
              <a:off x="6538911" y="4408487"/>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1" name="Text Box 14">
              <a:extLst>
                <a:ext uri="{FF2B5EF4-FFF2-40B4-BE49-F238E27FC236}">
                  <a16:creationId xmlns:a16="http://schemas.microsoft.com/office/drawing/2014/main" id="{278F26C5-888F-482C-B66F-C627F0A8661D}"/>
                </a:ext>
              </a:extLst>
            </p:cNvPr>
            <p:cNvSpPr txBox="1">
              <a:spLocks noChangeArrowheads="1"/>
            </p:cNvSpPr>
            <p:nvPr/>
          </p:nvSpPr>
          <p:spPr bwMode="auto">
            <a:xfrm>
              <a:off x="7017777" y="2350747"/>
              <a:ext cx="1893467" cy="369332"/>
            </a:xfrm>
            <a:prstGeom prst="rect">
              <a:avLst/>
            </a:prstGeom>
            <a:noFill/>
            <a:ln w="254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Arial Narrow" panose="020B0606020202030204" pitchFamily="34" charset="0"/>
                </a:rPr>
                <a:t>Postings list for bdef</a:t>
              </a:r>
              <a:endParaRPr lang="en-US" altLang="zh-HK" sz="1800">
                <a:latin typeface="Arial Narrow" panose="020B0606020202030204" pitchFamily="34" charset="0"/>
              </a:endParaRPr>
            </a:p>
          </p:txBody>
        </p:sp>
        <p:cxnSp>
          <p:nvCxnSpPr>
            <p:cNvPr id="3" name="Straight Arrow Connector 2">
              <a:extLst>
                <a:ext uri="{FF2B5EF4-FFF2-40B4-BE49-F238E27FC236}">
                  <a16:creationId xmlns:a16="http://schemas.microsoft.com/office/drawing/2014/main" id="{E531E2E5-4975-4171-A242-9E6A82B9DCE9}"/>
                </a:ext>
              </a:extLst>
            </p:cNvPr>
            <p:cNvCxnSpPr>
              <a:endCxn id="53258" idx="1"/>
            </p:cNvCxnSpPr>
            <p:nvPr/>
          </p:nvCxnSpPr>
          <p:spPr>
            <a:xfrm>
              <a:off x="6568936" y="1512887"/>
              <a:ext cx="449189" cy="10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712B976-7365-48C3-BF03-0B58790F46C1}"/>
                </a:ext>
              </a:extLst>
            </p:cNvPr>
            <p:cNvCxnSpPr>
              <a:endCxn id="53258" idx="1"/>
            </p:cNvCxnSpPr>
            <p:nvPr/>
          </p:nvCxnSpPr>
          <p:spPr>
            <a:xfrm flipV="1">
              <a:off x="6568936" y="1616074"/>
              <a:ext cx="449189" cy="227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10095FB-619E-4D19-B9BA-EE5AFA659A62}"/>
                </a:ext>
              </a:extLst>
            </p:cNvPr>
            <p:cNvCxnSpPr>
              <a:endCxn id="53258" idx="1"/>
            </p:cNvCxnSpPr>
            <p:nvPr/>
          </p:nvCxnSpPr>
          <p:spPr>
            <a:xfrm flipV="1">
              <a:off x="6568936" y="1616074"/>
              <a:ext cx="449189" cy="798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069113-1626-4425-A63E-E61D9CF5598E}"/>
                </a:ext>
              </a:extLst>
            </p:cNvPr>
            <p:cNvCxnSpPr>
              <a:endCxn id="53258" idx="1"/>
            </p:cNvCxnSpPr>
            <p:nvPr/>
          </p:nvCxnSpPr>
          <p:spPr>
            <a:xfrm flipV="1">
              <a:off x="6568936" y="1616074"/>
              <a:ext cx="449189" cy="135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10FC12-00D7-4BDF-8296-E0D9C509014A}"/>
                </a:ext>
              </a:extLst>
            </p:cNvPr>
            <p:cNvCxnSpPr>
              <a:endCxn id="53258" idx="1"/>
            </p:cNvCxnSpPr>
            <p:nvPr/>
          </p:nvCxnSpPr>
          <p:spPr>
            <a:xfrm flipV="1">
              <a:off x="6568936" y="1616074"/>
              <a:ext cx="449189" cy="190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2635FEF-0AF6-4406-98C6-33FC91865F36}"/>
                </a:ext>
              </a:extLst>
            </p:cNvPr>
            <p:cNvCxnSpPr>
              <a:endCxn id="53258" idx="1"/>
            </p:cNvCxnSpPr>
            <p:nvPr/>
          </p:nvCxnSpPr>
          <p:spPr>
            <a:xfrm flipV="1">
              <a:off x="6559412" y="1616074"/>
              <a:ext cx="458712" cy="24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371084-593C-4043-BFB9-D8F4BB9FCDA5}"/>
                </a:ext>
              </a:extLst>
            </p:cNvPr>
            <p:cNvCxnSpPr>
              <a:endCxn id="53261" idx="1"/>
            </p:cNvCxnSpPr>
            <p:nvPr/>
          </p:nvCxnSpPr>
          <p:spPr>
            <a:xfrm>
              <a:off x="6559412" y="2114549"/>
              <a:ext cx="458712" cy="420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10A474-E392-4C7C-8A85-7C4ADA629DB2}"/>
                </a:ext>
              </a:extLst>
            </p:cNvPr>
            <p:cNvCxnSpPr>
              <a:endCxn id="53261" idx="1"/>
            </p:cNvCxnSpPr>
            <p:nvPr/>
          </p:nvCxnSpPr>
          <p:spPr>
            <a:xfrm flipV="1">
              <a:off x="6568936" y="2535237"/>
              <a:ext cx="449189" cy="16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21C304-BF14-4F7D-8F24-0699EE43BDB0}"/>
                </a:ext>
              </a:extLst>
            </p:cNvPr>
            <p:cNvCxnSpPr>
              <a:endCxn id="53261" idx="1"/>
            </p:cNvCxnSpPr>
            <p:nvPr/>
          </p:nvCxnSpPr>
          <p:spPr>
            <a:xfrm flipV="1">
              <a:off x="6559412" y="2535237"/>
              <a:ext cx="458712" cy="708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D4F4BF-7A82-4F64-A8CF-CBEE49960E7A}"/>
                </a:ext>
              </a:extLst>
            </p:cNvPr>
            <p:cNvCxnSpPr>
              <a:endCxn id="53261" idx="1"/>
            </p:cNvCxnSpPr>
            <p:nvPr/>
          </p:nvCxnSpPr>
          <p:spPr>
            <a:xfrm flipV="1">
              <a:off x="6559412" y="2535237"/>
              <a:ext cx="458712" cy="1201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5F6F9-408D-4EBB-A6CA-EC24524A67D6}"/>
                </a:ext>
              </a:extLst>
            </p:cNvPr>
            <p:cNvCxnSpPr>
              <a:endCxn id="53261" idx="1"/>
            </p:cNvCxnSpPr>
            <p:nvPr/>
          </p:nvCxnSpPr>
          <p:spPr>
            <a:xfrm flipV="1">
              <a:off x="6568936" y="2535237"/>
              <a:ext cx="449189" cy="1781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Rectangle 9">
            <a:extLst>
              <a:ext uri="{FF2B5EF4-FFF2-40B4-BE49-F238E27FC236}">
                <a16:creationId xmlns:a16="http://schemas.microsoft.com/office/drawing/2014/main" id="{35C8E908-9214-451D-92F2-FD28E232052E}"/>
              </a:ext>
            </a:extLst>
          </p:cNvPr>
          <p:cNvSpPr txBox="1">
            <a:spLocks noChangeArrowheads="1"/>
          </p:cNvSpPr>
          <p:nvPr/>
        </p:nvSpPr>
        <p:spPr bwMode="auto">
          <a:xfrm>
            <a:off x="255588" y="5545138"/>
            <a:ext cx="6397625" cy="614362"/>
          </a:xfrm>
          <a:prstGeom prst="rect">
            <a:avLst/>
          </a:prstGeom>
          <a:noFill/>
          <a:ln>
            <a:noFill/>
          </a:ln>
          <a:effectLst/>
        </p:spPr>
        <p:txBody>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defRPr/>
            </a:pPr>
            <a:r>
              <a:rPr lang="en-US" altLang="zh-TW" sz="1600" kern="0" dirty="0">
                <a:latin typeface="Helvetica" panose="020B0604020202020204" pitchFamily="34" charset="0"/>
              </a:rPr>
              <a:t>Note: *de means “de” must appear at the end of a keyword; *de* means anywhere in a keyword; de* means prefix of a keyword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D62162B5-364D-47D4-B59F-7A491641782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6FD089CB-0284-4E5D-BD19-2507F97FDA64}" type="slidenum">
              <a:rPr lang="en-US" altLang="zh-TW" sz="1400" smtClean="0">
                <a:solidFill>
                  <a:schemeClr val="accent2"/>
                </a:solidFill>
                <a:latin typeface="Times New Roman" panose="02020603050405020304" pitchFamily="18" charset="0"/>
              </a:rPr>
              <a:pPr>
                <a:spcBef>
                  <a:spcPct val="0"/>
                </a:spcBef>
                <a:buFontTx/>
                <a:buNone/>
              </a:pPr>
              <a:t>28</a:t>
            </a:fld>
            <a:endParaRPr lang="en-US" altLang="zh-TW" sz="1400" b="0">
              <a:latin typeface="Times New Roman" panose="02020603050405020304" pitchFamily="18" charset="0"/>
            </a:endParaRPr>
          </a:p>
        </p:txBody>
      </p:sp>
      <p:sp>
        <p:nvSpPr>
          <p:cNvPr id="55299" name="Rectangle 2">
            <a:extLst>
              <a:ext uri="{FF2B5EF4-FFF2-40B4-BE49-F238E27FC236}">
                <a16:creationId xmlns:a16="http://schemas.microsoft.com/office/drawing/2014/main" id="{8B36D67F-5DD7-437F-B550-BE990FEB08F2}"/>
              </a:ext>
            </a:extLst>
          </p:cNvPr>
          <p:cNvSpPr>
            <a:spLocks noGrp="1" noChangeArrowheads="1"/>
          </p:cNvSpPr>
          <p:nvPr>
            <p:ph type="body" idx="1"/>
          </p:nvPr>
        </p:nvSpPr>
        <p:spPr>
          <a:xfrm>
            <a:off x="533400" y="1219200"/>
            <a:ext cx="7772400" cy="4876800"/>
          </a:xfrm>
        </p:spPr>
        <p:txBody>
          <a:bodyPr/>
          <a:lstStyle/>
          <a:p>
            <a:pPr eaLnBrk="1" hangingPunct="1"/>
            <a:r>
              <a:rPr lang="en-US" altLang="zh-TW" i="1">
                <a:solidFill>
                  <a:schemeClr val="accent2"/>
                </a:solidFill>
              </a:rPr>
              <a:t>Infix truncation</a:t>
            </a:r>
          </a:p>
          <a:p>
            <a:pPr lvl="1" eaLnBrk="1" hangingPunct="1"/>
            <a:r>
              <a:rPr lang="en-US" altLang="zh-TW"/>
              <a:t>wom*n: woman,women;</a:t>
            </a:r>
          </a:p>
          <a:p>
            <a:pPr lvl="1" eaLnBrk="1" hangingPunct="1"/>
            <a:r>
              <a:rPr lang="en-US" altLang="zh-TW" sz="2000">
                <a:sym typeface="Symbol" panose="05050102010706020507" pitchFamily="18" charset="2"/>
              </a:rPr>
              <a:t> wom* then check if last character is “n”</a:t>
            </a:r>
          </a:p>
          <a:p>
            <a:pPr lvl="1" eaLnBrk="1" hangingPunct="1"/>
            <a:endParaRPr lang="en-US" altLang="zh-TW" sz="2000">
              <a:sym typeface="Symbol" panose="05050102010706020507" pitchFamily="18" charset="2"/>
            </a:endParaRPr>
          </a:p>
          <a:p>
            <a:pPr eaLnBrk="1" hangingPunct="1"/>
            <a:r>
              <a:rPr lang="en-GB" altLang="en-US" sz="2400">
                <a:sym typeface="Symbol" panose="05050102010706020507" pitchFamily="18" charset="2"/>
              </a:rPr>
              <a:t>Can </a:t>
            </a:r>
            <a:r>
              <a:rPr lang="en-US" altLang="en-US" sz="2400">
                <a:sym typeface="Symbol" panose="05050102010706020507" pitchFamily="18" charset="2"/>
              </a:rPr>
              <a:t>pattern matching be supported? i.e., can om match w</a:t>
            </a:r>
            <a:r>
              <a:rPr lang="en-US" altLang="en-US" sz="2400" u="sng">
                <a:sym typeface="Symbol" panose="05050102010706020507" pitchFamily="18" charset="2"/>
              </a:rPr>
              <a:t>om</a:t>
            </a:r>
            <a:r>
              <a:rPr lang="en-US" altLang="en-US" sz="2400">
                <a:sym typeface="Symbol" panose="05050102010706020507" pitchFamily="18" charset="2"/>
              </a:rPr>
              <a:t>an and w</a:t>
            </a:r>
            <a:r>
              <a:rPr lang="en-US" altLang="en-US" sz="2400" u="sng">
                <a:sym typeface="Symbol" panose="05050102010706020507" pitchFamily="18" charset="2"/>
              </a:rPr>
              <a:t>om</a:t>
            </a:r>
            <a:r>
              <a:rPr lang="en-US" altLang="en-US" sz="2400">
                <a:sym typeface="Symbol" panose="05050102010706020507" pitchFamily="18" charset="2"/>
              </a:rPr>
              <a:t>en</a:t>
            </a:r>
            <a:endParaRPr lang="en-GB" altLang="en-US" sz="2400">
              <a:sym typeface="Symbol" panose="05050102010706020507" pitchFamily="18" charset="2"/>
            </a:endParaRPr>
          </a:p>
        </p:txBody>
      </p:sp>
      <p:sp>
        <p:nvSpPr>
          <p:cNvPr id="55300" name="Rectangle 3">
            <a:extLst>
              <a:ext uri="{FF2B5EF4-FFF2-40B4-BE49-F238E27FC236}">
                <a16:creationId xmlns:a16="http://schemas.microsoft.com/office/drawing/2014/main" id="{D942886B-B4E1-4B55-AF64-3A826F130D6A}"/>
              </a:ext>
            </a:extLst>
          </p:cNvPr>
          <p:cNvSpPr>
            <a:spLocks noGrp="1" noChangeArrowheads="1"/>
          </p:cNvSpPr>
          <p:nvPr>
            <p:ph type="title"/>
          </p:nvPr>
        </p:nvSpPr>
        <p:spPr/>
        <p:txBody>
          <a:bodyPr/>
          <a:lstStyle/>
          <a:p>
            <a:pPr eaLnBrk="1" hangingPunct="1"/>
            <a:r>
              <a:rPr lang="en-US" altLang="zh-TW"/>
              <a:t>Extension – Infix Truncation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CE149883-E32F-4E11-9A72-E89ADDA07BD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FB5A359-71D8-49D4-848A-7F7898379322}" type="slidenum">
              <a:rPr lang="en-US" altLang="zh-TW" sz="1400" smtClean="0">
                <a:solidFill>
                  <a:schemeClr val="accent2"/>
                </a:solidFill>
                <a:latin typeface="Times New Roman" panose="02020603050405020304" pitchFamily="18" charset="0"/>
              </a:rPr>
              <a:pPr>
                <a:spcBef>
                  <a:spcPct val="0"/>
                </a:spcBef>
                <a:buFontTx/>
                <a:buNone/>
              </a:pPr>
              <a:t>29</a:t>
            </a:fld>
            <a:endParaRPr lang="en-US" altLang="zh-TW" sz="1400" b="0">
              <a:latin typeface="Times New Roman" panose="02020603050405020304" pitchFamily="18" charset="0"/>
            </a:endParaRPr>
          </a:p>
        </p:txBody>
      </p:sp>
      <p:sp>
        <p:nvSpPr>
          <p:cNvPr id="57347" name="Rectangle 2">
            <a:extLst>
              <a:ext uri="{FF2B5EF4-FFF2-40B4-BE49-F238E27FC236}">
                <a16:creationId xmlns:a16="http://schemas.microsoft.com/office/drawing/2014/main" id="{A542D140-ACAE-4795-9747-AADCD9352B6F}"/>
              </a:ext>
            </a:extLst>
          </p:cNvPr>
          <p:cNvSpPr>
            <a:spLocks noGrp="1" noChangeArrowheads="1"/>
          </p:cNvSpPr>
          <p:nvPr>
            <p:ph type="body" idx="1"/>
          </p:nvPr>
        </p:nvSpPr>
        <p:spPr/>
        <p:txBody>
          <a:bodyPr/>
          <a:lstStyle/>
          <a:p>
            <a:pPr eaLnBrk="1" hangingPunct="1"/>
            <a:r>
              <a:rPr lang="en-US" altLang="zh-TW" sz="1800"/>
              <a:t>The overall effect of including more and more information into the index is higher and higher storage overhead. It has been reported in the literature that the storage over head could reach 300%.</a:t>
            </a:r>
          </a:p>
          <a:p>
            <a:pPr eaLnBrk="1" hangingPunct="1"/>
            <a:endParaRPr lang="en-US" altLang="zh-TW" sz="1800"/>
          </a:p>
          <a:p>
            <a:pPr eaLnBrk="1" hangingPunct="1"/>
            <a:r>
              <a:rPr lang="en-US" altLang="zh-TW" sz="1800"/>
              <a:t>Retrieval is more expensive since more postings are retrieved (e.g., when there are synonyms) and more processing is needed to check position information (e.g, matching of phrases)</a:t>
            </a:r>
          </a:p>
          <a:p>
            <a:pPr eaLnBrk="1" hangingPunct="1"/>
            <a:endParaRPr lang="en-US" altLang="zh-TW" sz="1800"/>
          </a:p>
          <a:p>
            <a:pPr eaLnBrk="1" hangingPunct="1"/>
            <a:r>
              <a:rPr lang="en-US" altLang="zh-TW" sz="1800"/>
              <a:t>Inverted indexes are good for relatively static environment (few insertion and updates)</a:t>
            </a:r>
          </a:p>
        </p:txBody>
      </p:sp>
      <p:sp>
        <p:nvSpPr>
          <p:cNvPr id="57348" name="Rectangle 3">
            <a:extLst>
              <a:ext uri="{FF2B5EF4-FFF2-40B4-BE49-F238E27FC236}">
                <a16:creationId xmlns:a16="http://schemas.microsoft.com/office/drawing/2014/main" id="{2688B48A-F359-4448-A4D3-CAC328DE1E92}"/>
              </a:ext>
            </a:extLst>
          </p:cNvPr>
          <p:cNvSpPr>
            <a:spLocks noGrp="1" noChangeArrowheads="1"/>
          </p:cNvSpPr>
          <p:nvPr>
            <p:ph type="title"/>
          </p:nvPr>
        </p:nvSpPr>
        <p:spPr>
          <a:xfrm>
            <a:off x="914400" y="533400"/>
            <a:ext cx="7772400" cy="685800"/>
          </a:xfrm>
        </p:spPr>
        <p:txBody>
          <a:bodyPr/>
          <a:lstStyle/>
          <a:p>
            <a:pPr eaLnBrk="1" hangingPunct="1"/>
            <a:r>
              <a:rPr lang="en-US" altLang="zh-TW"/>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9E4A2832-6F0F-493D-B2EC-4302FC3D3A5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E805C0CA-CA58-4477-8836-09BFDEDCB33D}" type="slidenum">
              <a:rPr lang="en-US" altLang="zh-TW" sz="1400" smtClean="0">
                <a:solidFill>
                  <a:schemeClr val="accent2"/>
                </a:solidFill>
                <a:latin typeface="Times New Roman" panose="02020603050405020304" pitchFamily="18" charset="0"/>
              </a:rPr>
              <a:pPr>
                <a:spcBef>
                  <a:spcPct val="0"/>
                </a:spcBef>
                <a:buFontTx/>
                <a:buNone/>
              </a:pPr>
              <a:t>3</a:t>
            </a:fld>
            <a:endParaRPr lang="en-US" altLang="zh-TW" sz="1400" b="0">
              <a:latin typeface="Times New Roman" panose="02020603050405020304" pitchFamily="18" charset="0"/>
            </a:endParaRPr>
          </a:p>
        </p:txBody>
      </p:sp>
      <p:sp>
        <p:nvSpPr>
          <p:cNvPr id="8195" name="AutoShape 2">
            <a:extLst>
              <a:ext uri="{FF2B5EF4-FFF2-40B4-BE49-F238E27FC236}">
                <a16:creationId xmlns:a16="http://schemas.microsoft.com/office/drawing/2014/main" id="{529A0B35-8F71-4B5A-B0D6-2A315F0DCEA4}"/>
              </a:ext>
            </a:extLst>
          </p:cNvPr>
          <p:cNvSpPr>
            <a:spLocks noChangeArrowheads="1"/>
          </p:cNvSpPr>
          <p:nvPr/>
        </p:nvSpPr>
        <p:spPr bwMode="auto">
          <a:xfrm>
            <a:off x="4759325" y="3113088"/>
            <a:ext cx="419100" cy="2819400"/>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8196" name="Group 3">
            <a:extLst>
              <a:ext uri="{FF2B5EF4-FFF2-40B4-BE49-F238E27FC236}">
                <a16:creationId xmlns:a16="http://schemas.microsoft.com/office/drawing/2014/main" id="{65A4976A-C2E7-4EFA-BAE2-339C7B542D0D}"/>
              </a:ext>
            </a:extLst>
          </p:cNvPr>
          <p:cNvGrpSpPr>
            <a:grpSpLocks/>
          </p:cNvGrpSpPr>
          <p:nvPr/>
        </p:nvGrpSpPr>
        <p:grpSpPr bwMode="auto">
          <a:xfrm>
            <a:off x="3930650" y="3503613"/>
            <a:ext cx="3216275" cy="2500312"/>
            <a:chOff x="1824" y="1296"/>
            <a:chExt cx="1930" cy="1575"/>
          </a:xfrm>
        </p:grpSpPr>
        <p:sp>
          <p:nvSpPr>
            <p:cNvPr id="8214" name="AutoShape 4">
              <a:extLst>
                <a:ext uri="{FF2B5EF4-FFF2-40B4-BE49-F238E27FC236}">
                  <a16:creationId xmlns:a16="http://schemas.microsoft.com/office/drawing/2014/main" id="{5AEDFEF6-F1E5-45CF-B676-969C7BA8EF38}"/>
                </a:ext>
              </a:extLst>
            </p:cNvPr>
            <p:cNvSpPr>
              <a:spLocks/>
            </p:cNvSpPr>
            <p:nvPr/>
          </p:nvSpPr>
          <p:spPr bwMode="auto">
            <a:xfrm>
              <a:off x="1824" y="1296"/>
              <a:ext cx="143" cy="1575"/>
            </a:xfrm>
            <a:prstGeom prst="leftBracket">
              <a:avLst>
                <a:gd name="adj" fmla="val 91783"/>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8215" name="AutoShape 5">
              <a:extLst>
                <a:ext uri="{FF2B5EF4-FFF2-40B4-BE49-F238E27FC236}">
                  <a16:creationId xmlns:a16="http://schemas.microsoft.com/office/drawing/2014/main" id="{07B840C5-D655-47CF-8980-F1930DEBBF16}"/>
                </a:ext>
              </a:extLst>
            </p:cNvPr>
            <p:cNvSpPr>
              <a:spLocks/>
            </p:cNvSpPr>
            <p:nvPr/>
          </p:nvSpPr>
          <p:spPr bwMode="auto">
            <a:xfrm>
              <a:off x="3648" y="1296"/>
              <a:ext cx="106" cy="1565"/>
            </a:xfrm>
            <a:prstGeom prst="rightBracket">
              <a:avLst>
                <a:gd name="adj" fmla="val 14149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8197" name="Text Box 6">
            <a:extLst>
              <a:ext uri="{FF2B5EF4-FFF2-40B4-BE49-F238E27FC236}">
                <a16:creationId xmlns:a16="http://schemas.microsoft.com/office/drawing/2014/main" id="{956587E6-A2CD-43DF-AABD-6AFBE3A73723}"/>
              </a:ext>
            </a:extLst>
          </p:cNvPr>
          <p:cNvSpPr txBox="1">
            <a:spLocks noChangeArrowheads="1"/>
          </p:cNvSpPr>
          <p:nvPr/>
        </p:nvSpPr>
        <p:spPr bwMode="auto">
          <a:xfrm>
            <a:off x="4089400" y="3503613"/>
            <a:ext cx="29638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        </a:t>
            </a:r>
            <a:endParaRPr lang="en-US" altLang="zh-TW" sz="2400" i="1">
              <a:solidFill>
                <a:srgbClr val="FF0000"/>
              </a:solidFill>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1t</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2</a:t>
            </a:r>
            <a:r>
              <a:rPr lang="en-US" altLang="zh-TW" sz="2400" i="1" baseline="-25000">
                <a:latin typeface="Times New Roman" panose="02020603050405020304" pitchFamily="18" charset="0"/>
              </a:rPr>
              <a:t> </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2t</a:t>
            </a:r>
            <a:endParaRPr lang="en-US" altLang="zh-TW" sz="2400" i="1">
              <a:latin typeface="Times New Roman" panose="02020603050405020304" pitchFamily="18" charset="0"/>
            </a:endParaRPr>
          </a:p>
          <a:p>
            <a:pPr eaLnBrk="1" hangingPunct="1">
              <a:spcBef>
                <a:spcPct val="0"/>
              </a:spcBef>
              <a:buFontTx/>
              <a:buNone/>
            </a:pPr>
            <a:r>
              <a:rPr lang="en-US" altLang="zh-TW" sz="2400" i="1">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p>
          <a:p>
            <a:pPr eaLnBrk="1" hangingPunct="1">
              <a:spcBef>
                <a:spcPct val="0"/>
              </a:spcBef>
              <a:buFontTx/>
              <a:buNone/>
            </a:pPr>
            <a:r>
              <a:rPr lang="en-US" altLang="zh-TW" sz="2400">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n</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nt</a:t>
            </a:r>
            <a:endParaRPr lang="zh-TW" altLang="en-US" sz="2400">
              <a:latin typeface="Times New Roman" panose="02020603050405020304" pitchFamily="18" charset="0"/>
            </a:endParaRPr>
          </a:p>
        </p:txBody>
      </p:sp>
      <p:sp>
        <p:nvSpPr>
          <p:cNvPr id="8198" name="Rectangle 7">
            <a:extLst>
              <a:ext uri="{FF2B5EF4-FFF2-40B4-BE49-F238E27FC236}">
                <a16:creationId xmlns:a16="http://schemas.microsoft.com/office/drawing/2014/main" id="{F1BFAE3F-A9BD-4D81-97C3-C02E489AB59B}"/>
              </a:ext>
            </a:extLst>
          </p:cNvPr>
          <p:cNvSpPr>
            <a:spLocks noChangeArrowheads="1"/>
          </p:cNvSpPr>
          <p:nvPr/>
        </p:nvSpPr>
        <p:spPr bwMode="auto">
          <a:xfrm>
            <a:off x="4194175" y="30353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solidFill>
                  <a:srgbClr val="FF0000"/>
                </a:solidFill>
                <a:latin typeface="Times New Roman" panose="02020603050405020304" pitchFamily="18" charset="0"/>
              </a:rPr>
              <a:t>Q</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1  </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2</a:t>
            </a:r>
            <a:r>
              <a:rPr lang="en-US" altLang="zh-TW" sz="2400" i="1">
                <a:latin typeface="Times New Roman" panose="02020603050405020304" pitchFamily="18" charset="0"/>
              </a:rPr>
              <a:t>    …      Q</a:t>
            </a:r>
            <a:r>
              <a:rPr lang="en-US" altLang="zh-TW" sz="2400" i="1" baseline="-25000">
                <a:latin typeface="Times New Roman" panose="02020603050405020304" pitchFamily="18" charset="0"/>
              </a:rPr>
              <a:t>t</a:t>
            </a:r>
            <a:endParaRPr lang="zh-TW" altLang="en-US" sz="2400" i="1" baseline="-25000">
              <a:latin typeface="Times New Roman" panose="02020603050405020304" pitchFamily="18" charset="0"/>
            </a:endParaRPr>
          </a:p>
        </p:txBody>
      </p:sp>
      <p:sp>
        <p:nvSpPr>
          <p:cNvPr id="8199" name="Rectangle 8">
            <a:extLst>
              <a:ext uri="{FF2B5EF4-FFF2-40B4-BE49-F238E27FC236}">
                <a16:creationId xmlns:a16="http://schemas.microsoft.com/office/drawing/2014/main" id="{0B36DBF7-AF33-40AE-836D-A6456A2964CC}"/>
              </a:ext>
            </a:extLst>
          </p:cNvPr>
          <p:cNvSpPr>
            <a:spLocks noGrp="1" noChangeArrowheads="1"/>
          </p:cNvSpPr>
          <p:nvPr>
            <p:ph type="title"/>
          </p:nvPr>
        </p:nvSpPr>
        <p:spPr>
          <a:xfrm>
            <a:off x="695325" y="323850"/>
            <a:ext cx="7772400" cy="762000"/>
          </a:xfrm>
        </p:spPr>
        <p:txBody>
          <a:bodyPr/>
          <a:lstStyle/>
          <a:p>
            <a:pPr eaLnBrk="1" hangingPunct="1"/>
            <a:r>
              <a:rPr lang="en-US" altLang="zh-TW"/>
              <a:t>Term (Column) Based Computation</a:t>
            </a:r>
            <a:endParaRPr lang="en-US" altLang="zh-TW">
              <a:latin typeface="Courier New" panose="02070309020205020404" pitchFamily="49" charset="0"/>
            </a:endParaRPr>
          </a:p>
        </p:txBody>
      </p:sp>
      <p:sp>
        <p:nvSpPr>
          <p:cNvPr id="8200" name="Rectangle 9">
            <a:extLst>
              <a:ext uri="{FF2B5EF4-FFF2-40B4-BE49-F238E27FC236}">
                <a16:creationId xmlns:a16="http://schemas.microsoft.com/office/drawing/2014/main" id="{2E1B0CC7-F740-40B1-A876-B2356AFE134B}"/>
              </a:ext>
            </a:extLst>
          </p:cNvPr>
          <p:cNvSpPr>
            <a:spLocks noGrp="1" noChangeArrowheads="1"/>
          </p:cNvSpPr>
          <p:nvPr>
            <p:ph type="body" idx="1"/>
          </p:nvPr>
        </p:nvSpPr>
        <p:spPr>
          <a:xfrm>
            <a:off x="280988" y="1200150"/>
            <a:ext cx="7162800" cy="2381250"/>
          </a:xfrm>
        </p:spPr>
        <p:txBody>
          <a:bodyPr/>
          <a:lstStyle/>
          <a:p>
            <a:pPr eaLnBrk="1" hangingPunct="1"/>
            <a:r>
              <a:rPr lang="en-US" altLang="zh-TW" sz="1800"/>
              <a:t>for i in Q</a:t>
            </a:r>
            <a:r>
              <a:rPr lang="en-US" altLang="zh-TW" sz="1600" baseline="-25000"/>
              <a:t>1</a:t>
            </a:r>
            <a:r>
              <a:rPr lang="en-US" altLang="zh-TW" sz="1800"/>
              <a:t>, Q</a:t>
            </a:r>
            <a:r>
              <a:rPr lang="en-US" altLang="zh-TW" sz="1600" baseline="-25000"/>
              <a:t>2</a:t>
            </a:r>
            <a:r>
              <a:rPr lang="en-US" altLang="zh-TW" sz="1800"/>
              <a:t>, ..., Q</a:t>
            </a:r>
            <a:r>
              <a:rPr lang="en-US" altLang="zh-TW" sz="1600" baseline="-25000"/>
              <a:t>m</a:t>
            </a:r>
            <a:r>
              <a:rPr lang="en-US" altLang="zh-TW" sz="1800"/>
              <a:t>	 </a:t>
            </a:r>
            <a:r>
              <a:rPr lang="en-US" altLang="zh-TW" sz="1600">
                <a:solidFill>
                  <a:srgbClr val="FF0000"/>
                </a:solidFill>
              </a:rPr>
              <a:t>[ totally m terms in the query ]</a:t>
            </a:r>
          </a:p>
          <a:p>
            <a:pPr eaLnBrk="1" hangingPunct="1"/>
            <a:r>
              <a:rPr lang="en-US" altLang="zh-TW" sz="1800"/>
              <a:t>for j = 1 to n 		</a:t>
            </a:r>
            <a:r>
              <a:rPr lang="en-US" altLang="zh-TW" sz="1600">
                <a:solidFill>
                  <a:srgbClr val="FF0000"/>
                </a:solidFill>
              </a:rPr>
              <a:t>[ totally n documents ]</a:t>
            </a:r>
          </a:p>
          <a:p>
            <a:pPr lvl="1" eaLnBrk="1" hangingPunct="1">
              <a:buFontTx/>
              <a:buNone/>
            </a:pPr>
            <a:r>
              <a:rPr lang="en-US" altLang="zh-TW"/>
              <a:t>	</a:t>
            </a:r>
            <a:r>
              <a:rPr lang="en-US" altLang="zh-TW" sz="1600"/>
              <a:t>Compute partial score between D</a:t>
            </a:r>
            <a:r>
              <a:rPr lang="en-US" altLang="zh-TW" sz="1600" baseline="-25000"/>
              <a:t>j</a:t>
            </a:r>
            <a:r>
              <a:rPr lang="en-US" altLang="zh-TW" sz="1600"/>
              <a:t> and Q</a:t>
            </a:r>
            <a:r>
              <a:rPr lang="en-US" altLang="zh-TW" sz="1600" baseline="-25000"/>
              <a:t>i</a:t>
            </a:r>
          </a:p>
          <a:p>
            <a:pPr lvl="1" eaLnBrk="1" hangingPunct="1">
              <a:buFontTx/>
              <a:buNone/>
            </a:pPr>
            <a:r>
              <a:rPr lang="en-US" altLang="zh-TW" sz="1600"/>
              <a:t>	score (D</a:t>
            </a:r>
            <a:r>
              <a:rPr lang="en-US" altLang="zh-TW" sz="1600" baseline="-25000"/>
              <a:t>j</a:t>
            </a:r>
            <a:r>
              <a:rPr lang="en-US" altLang="zh-TW" sz="1600"/>
              <a:t>, Q) += partial score ( D</a:t>
            </a:r>
            <a:r>
              <a:rPr lang="en-US" altLang="zh-TW" sz="1600" baseline="-25000"/>
              <a:t>j</a:t>
            </a:r>
            <a:r>
              <a:rPr lang="en-US" altLang="zh-TW" sz="1600"/>
              <a:t> , Q</a:t>
            </a:r>
            <a:r>
              <a:rPr lang="en-US" altLang="zh-TW" sz="1600" baseline="-25000"/>
              <a:t>i </a:t>
            </a:r>
            <a:r>
              <a:rPr lang="en-US" altLang="zh-TW" sz="1600"/>
              <a:t>)</a:t>
            </a:r>
          </a:p>
          <a:p>
            <a:pPr lvl="1" eaLnBrk="1" hangingPunct="1">
              <a:buFontTx/>
              <a:buNone/>
            </a:pPr>
            <a:r>
              <a:rPr lang="en-US" altLang="zh-TW"/>
              <a:t>end {for}</a:t>
            </a:r>
          </a:p>
          <a:p>
            <a:pPr lvl="1" eaLnBrk="1" hangingPunct="1">
              <a:buFontTx/>
              <a:buNone/>
            </a:pPr>
            <a:r>
              <a:rPr lang="en-US" altLang="zh-TW"/>
              <a:t>end {for}</a:t>
            </a:r>
          </a:p>
          <a:p>
            <a:pPr eaLnBrk="1" hangingPunct="1"/>
            <a:r>
              <a:rPr lang="en-US" altLang="zh-TW" sz="1800"/>
              <a:t>Perform normalization if needed</a:t>
            </a:r>
          </a:p>
        </p:txBody>
      </p:sp>
      <p:sp>
        <p:nvSpPr>
          <p:cNvPr id="8201" name="Rectangle 10">
            <a:extLst>
              <a:ext uri="{FF2B5EF4-FFF2-40B4-BE49-F238E27FC236}">
                <a16:creationId xmlns:a16="http://schemas.microsoft.com/office/drawing/2014/main" id="{48102063-78E7-47FF-847D-A879B9FE2A57}"/>
              </a:ext>
            </a:extLst>
          </p:cNvPr>
          <p:cNvSpPr>
            <a:spLocks noChangeArrowheads="1"/>
          </p:cNvSpPr>
          <p:nvPr/>
        </p:nvSpPr>
        <p:spPr bwMode="auto">
          <a:xfrm>
            <a:off x="312738" y="4049713"/>
            <a:ext cx="3405187"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90000"/>
              </a:lnSpc>
            </a:pPr>
            <a:r>
              <a:rPr lang="en-US" altLang="zh-TW" sz="1800"/>
              <a:t>Note: the partial score is the product of the term weight and query weight; query weights are assumed to be 1, so the partial score is an accumulation of all d</a:t>
            </a:r>
            <a:r>
              <a:rPr lang="en-US" altLang="zh-TW" sz="1800" baseline="-25000"/>
              <a:t>ij</a:t>
            </a:r>
            <a:r>
              <a:rPr lang="en-US" altLang="zh-TW" sz="1800"/>
              <a:t> weights for all terms found in the query.</a:t>
            </a:r>
          </a:p>
        </p:txBody>
      </p:sp>
      <p:sp>
        <p:nvSpPr>
          <p:cNvPr id="8202" name="Rectangle 11">
            <a:extLst>
              <a:ext uri="{FF2B5EF4-FFF2-40B4-BE49-F238E27FC236}">
                <a16:creationId xmlns:a16="http://schemas.microsoft.com/office/drawing/2014/main" id="{AAC23B65-4D81-421A-A84F-919A9A78D7BB}"/>
              </a:ext>
            </a:extLst>
          </p:cNvPr>
          <p:cNvSpPr>
            <a:spLocks noChangeArrowheads="1"/>
          </p:cNvSpPr>
          <p:nvPr/>
        </p:nvSpPr>
        <p:spPr bwMode="auto">
          <a:xfrm>
            <a:off x="7878763" y="3951288"/>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Sim(Q</a:t>
            </a:r>
            <a:r>
              <a:rPr lang="en-US" altLang="zh-TW" sz="1600" baseline="-25000">
                <a:latin typeface="Times New Roman" panose="02020603050405020304" pitchFamily="18" charset="0"/>
              </a:rPr>
              <a:t>1</a:t>
            </a:r>
            <a:r>
              <a:rPr lang="en-US" altLang="zh-TW" sz="1600">
                <a:latin typeface="Times New Roman" panose="02020603050405020304" pitchFamily="18" charset="0"/>
              </a:rPr>
              <a:t>,D</a:t>
            </a:r>
            <a:r>
              <a:rPr lang="en-US" altLang="zh-TW" sz="1600" baseline="-25000">
                <a:latin typeface="Times New Roman" panose="02020603050405020304" pitchFamily="18" charset="0"/>
              </a:rPr>
              <a:t>1</a:t>
            </a:r>
            <a:r>
              <a:rPr lang="en-US" altLang="zh-TW" sz="1800">
                <a:latin typeface="Times New Roman" panose="02020603050405020304" pitchFamily="18" charset="0"/>
              </a:rPr>
              <a:t>)</a:t>
            </a:r>
          </a:p>
        </p:txBody>
      </p:sp>
      <p:sp>
        <p:nvSpPr>
          <p:cNvPr id="8203" name="Rectangle 12">
            <a:extLst>
              <a:ext uri="{FF2B5EF4-FFF2-40B4-BE49-F238E27FC236}">
                <a16:creationId xmlns:a16="http://schemas.microsoft.com/office/drawing/2014/main" id="{D28D5EE3-6B4D-49C6-9EEB-DC3C87EB3D79}"/>
              </a:ext>
            </a:extLst>
          </p:cNvPr>
          <p:cNvSpPr>
            <a:spLocks noChangeArrowheads="1"/>
          </p:cNvSpPr>
          <p:nvPr/>
        </p:nvSpPr>
        <p:spPr bwMode="auto">
          <a:xfrm>
            <a:off x="7878763" y="42846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Sim(Q</a:t>
            </a:r>
            <a:r>
              <a:rPr lang="en-US" altLang="zh-TW" sz="1600" baseline="-25000">
                <a:latin typeface="Times New Roman" panose="02020603050405020304" pitchFamily="18" charset="0"/>
              </a:rPr>
              <a:t>1</a:t>
            </a:r>
            <a:r>
              <a:rPr lang="en-US" altLang="zh-TW" sz="1600">
                <a:latin typeface="Times New Roman" panose="02020603050405020304" pitchFamily="18" charset="0"/>
              </a:rPr>
              <a:t>,D</a:t>
            </a:r>
            <a:r>
              <a:rPr lang="en-US" altLang="zh-TW" sz="1600" baseline="-25000">
                <a:latin typeface="Times New Roman" panose="02020603050405020304" pitchFamily="18" charset="0"/>
              </a:rPr>
              <a:t>2</a:t>
            </a:r>
            <a:r>
              <a:rPr lang="en-US" altLang="zh-TW" sz="1800">
                <a:latin typeface="Times New Roman" panose="02020603050405020304" pitchFamily="18" charset="0"/>
              </a:rPr>
              <a:t>)</a:t>
            </a:r>
            <a:endParaRPr lang="zh-HK" altLang="en-US" sz="1800">
              <a:latin typeface="Times New Roman" panose="02020603050405020304" pitchFamily="18" charset="0"/>
            </a:endParaRPr>
          </a:p>
        </p:txBody>
      </p:sp>
      <p:sp>
        <p:nvSpPr>
          <p:cNvPr id="8204" name="Rectangle 13">
            <a:extLst>
              <a:ext uri="{FF2B5EF4-FFF2-40B4-BE49-F238E27FC236}">
                <a16:creationId xmlns:a16="http://schemas.microsoft.com/office/drawing/2014/main" id="{62765BC7-E64F-453D-834A-D910942EBB5D}"/>
              </a:ext>
            </a:extLst>
          </p:cNvPr>
          <p:cNvSpPr>
            <a:spLocks noChangeArrowheads="1"/>
          </p:cNvSpPr>
          <p:nvPr/>
        </p:nvSpPr>
        <p:spPr bwMode="auto">
          <a:xfrm>
            <a:off x="7878763" y="54403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Sim(Q</a:t>
            </a:r>
            <a:r>
              <a:rPr lang="en-US" altLang="zh-TW" sz="1600" baseline="-25000">
                <a:latin typeface="Times New Roman" panose="02020603050405020304" pitchFamily="18" charset="0"/>
              </a:rPr>
              <a:t>1</a:t>
            </a:r>
            <a:r>
              <a:rPr lang="en-US" altLang="zh-TW" sz="1600">
                <a:latin typeface="Times New Roman" panose="02020603050405020304" pitchFamily="18" charset="0"/>
              </a:rPr>
              <a:t>,D</a:t>
            </a:r>
            <a:r>
              <a:rPr lang="en-US" altLang="zh-TW" sz="1600" baseline="-25000">
                <a:latin typeface="Times New Roman" panose="02020603050405020304" pitchFamily="18" charset="0"/>
              </a:rPr>
              <a:t>n</a:t>
            </a:r>
            <a:r>
              <a:rPr lang="en-US" altLang="zh-TW" sz="1800">
                <a:latin typeface="Times New Roman" panose="02020603050405020304" pitchFamily="18" charset="0"/>
              </a:rPr>
              <a:t>)</a:t>
            </a:r>
            <a:endParaRPr lang="en-US" altLang="zh-HK">
              <a:latin typeface="Times New Roman" panose="02020603050405020304" pitchFamily="18" charset="0"/>
            </a:endParaRPr>
          </a:p>
        </p:txBody>
      </p:sp>
      <p:sp>
        <p:nvSpPr>
          <p:cNvPr id="8205" name="Rectangle 14">
            <a:extLst>
              <a:ext uri="{FF2B5EF4-FFF2-40B4-BE49-F238E27FC236}">
                <a16:creationId xmlns:a16="http://schemas.microsoft.com/office/drawing/2014/main" id="{0707D883-BC0C-4916-918F-D2132B02872D}"/>
              </a:ext>
            </a:extLst>
          </p:cNvPr>
          <p:cNvSpPr>
            <a:spLocks noChangeArrowheads="1"/>
          </p:cNvSpPr>
          <p:nvPr/>
        </p:nvSpPr>
        <p:spPr bwMode="auto">
          <a:xfrm>
            <a:off x="7939088" y="3230563"/>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i="1">
                <a:solidFill>
                  <a:srgbClr val="FF0000"/>
                </a:solidFill>
                <a:latin typeface="Times New Roman" panose="02020603050405020304" pitchFamily="18" charset="0"/>
              </a:rPr>
              <a:t>Partial Score</a:t>
            </a:r>
            <a:endParaRPr lang="zh-TW" altLang="en-US" sz="1800" i="1">
              <a:latin typeface="Times New Roman" panose="02020603050405020304" pitchFamily="18" charset="0"/>
            </a:endParaRPr>
          </a:p>
        </p:txBody>
      </p:sp>
      <p:sp>
        <p:nvSpPr>
          <p:cNvPr id="8206" name="Rectangle 15">
            <a:extLst>
              <a:ext uri="{FF2B5EF4-FFF2-40B4-BE49-F238E27FC236}">
                <a16:creationId xmlns:a16="http://schemas.microsoft.com/office/drawing/2014/main" id="{8036E3B9-572B-40B4-88DE-158487179FF1}"/>
              </a:ext>
            </a:extLst>
          </p:cNvPr>
          <p:cNvSpPr>
            <a:spLocks noChangeArrowheads="1"/>
          </p:cNvSpPr>
          <p:nvPr/>
        </p:nvSpPr>
        <p:spPr bwMode="auto">
          <a:xfrm>
            <a:off x="5289550" y="2984500"/>
            <a:ext cx="1765300" cy="3084513"/>
          </a:xfrm>
          <a:prstGeom prst="rect">
            <a:avLst/>
          </a:prstGeom>
          <a:solidFill>
            <a:schemeClr val="bg1">
              <a:alpha val="8313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8207" name="Oval 16">
            <a:extLst>
              <a:ext uri="{FF2B5EF4-FFF2-40B4-BE49-F238E27FC236}">
                <a16:creationId xmlns:a16="http://schemas.microsoft.com/office/drawing/2014/main" id="{B417F299-436B-4595-807A-AA28EBBAFA9D}"/>
              </a:ext>
            </a:extLst>
          </p:cNvPr>
          <p:cNvSpPr>
            <a:spLocks noChangeArrowheads="1"/>
          </p:cNvSpPr>
          <p:nvPr/>
        </p:nvSpPr>
        <p:spPr bwMode="auto">
          <a:xfrm>
            <a:off x="7646988" y="3976688"/>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8208" name="Oval 17">
            <a:extLst>
              <a:ext uri="{FF2B5EF4-FFF2-40B4-BE49-F238E27FC236}">
                <a16:creationId xmlns:a16="http://schemas.microsoft.com/office/drawing/2014/main" id="{3A2CAC8D-D7D5-40D2-BC72-121498523B71}"/>
              </a:ext>
            </a:extLst>
          </p:cNvPr>
          <p:cNvSpPr>
            <a:spLocks noChangeArrowheads="1"/>
          </p:cNvSpPr>
          <p:nvPr/>
        </p:nvSpPr>
        <p:spPr bwMode="auto">
          <a:xfrm>
            <a:off x="7646988" y="4311650"/>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8209" name="Oval 18">
            <a:extLst>
              <a:ext uri="{FF2B5EF4-FFF2-40B4-BE49-F238E27FC236}">
                <a16:creationId xmlns:a16="http://schemas.microsoft.com/office/drawing/2014/main" id="{C58EE74F-E691-4224-8FBE-9BE09F54761F}"/>
              </a:ext>
            </a:extLst>
          </p:cNvPr>
          <p:cNvSpPr>
            <a:spLocks noChangeArrowheads="1"/>
          </p:cNvSpPr>
          <p:nvPr/>
        </p:nvSpPr>
        <p:spPr bwMode="auto">
          <a:xfrm>
            <a:off x="7646988" y="5467350"/>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8210" name="Line 19">
            <a:extLst>
              <a:ext uri="{FF2B5EF4-FFF2-40B4-BE49-F238E27FC236}">
                <a16:creationId xmlns:a16="http://schemas.microsoft.com/office/drawing/2014/main" id="{28DA44E2-BBCD-498F-B22C-388AAFBCA9C9}"/>
              </a:ext>
            </a:extLst>
          </p:cNvPr>
          <p:cNvSpPr>
            <a:spLocks noChangeShapeType="1"/>
          </p:cNvSpPr>
          <p:nvPr/>
        </p:nvSpPr>
        <p:spPr bwMode="auto">
          <a:xfrm flipV="1">
            <a:off x="5181600" y="4087813"/>
            <a:ext cx="2455863" cy="9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Line 20">
            <a:extLst>
              <a:ext uri="{FF2B5EF4-FFF2-40B4-BE49-F238E27FC236}">
                <a16:creationId xmlns:a16="http://schemas.microsoft.com/office/drawing/2014/main" id="{426D2B48-0A5B-4222-80A2-888E1A152E82}"/>
              </a:ext>
            </a:extLst>
          </p:cNvPr>
          <p:cNvSpPr>
            <a:spLocks noChangeShapeType="1"/>
          </p:cNvSpPr>
          <p:nvPr/>
        </p:nvSpPr>
        <p:spPr bwMode="auto">
          <a:xfrm flipV="1">
            <a:off x="5164138" y="4429125"/>
            <a:ext cx="2492375" cy="106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1">
            <a:extLst>
              <a:ext uri="{FF2B5EF4-FFF2-40B4-BE49-F238E27FC236}">
                <a16:creationId xmlns:a16="http://schemas.microsoft.com/office/drawing/2014/main" id="{4463060B-EEB0-41FB-B795-C8D870D78407}"/>
              </a:ext>
            </a:extLst>
          </p:cNvPr>
          <p:cNvSpPr>
            <a:spLocks noChangeShapeType="1"/>
          </p:cNvSpPr>
          <p:nvPr/>
        </p:nvSpPr>
        <p:spPr bwMode="auto">
          <a:xfrm flipV="1">
            <a:off x="5172075" y="5584825"/>
            <a:ext cx="2465388" cy="36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7BFB61FA-C0F1-4A8C-B51A-8D739D5D7F6D}"/>
              </a:ext>
            </a:extLst>
          </p:cNvPr>
          <p:cNvSpPr txBox="1"/>
          <p:nvPr/>
        </p:nvSpPr>
        <p:spPr>
          <a:xfrm>
            <a:off x="5716588" y="1944688"/>
            <a:ext cx="2873375" cy="922337"/>
          </a:xfrm>
          <a:prstGeom prst="rect">
            <a:avLst/>
          </a:prstGeom>
          <a:solidFill>
            <a:schemeClr val="bg1">
              <a:lumMod val="95000"/>
            </a:schemeClr>
          </a:solidFill>
        </p:spPr>
        <p:txBody>
          <a:bodyPr>
            <a:spAutoFit/>
          </a:bodyPr>
          <a:lstStyle/>
          <a:p>
            <a:pPr eaLnBrk="1" hangingPunct="1">
              <a:defRPr/>
            </a:pPr>
            <a:r>
              <a:rPr lang="en-US" altLang="zh-HK" sz="1800" dirty="0">
                <a:latin typeface="+mn-lt"/>
              </a:rPr>
              <a:t>Inner product = sum up score between each query term and each document</a:t>
            </a:r>
            <a:endParaRPr lang="zh-HK" altLang="en-US" sz="18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61E4F9B2-17BF-4CB3-8D2E-DE68D0A4407F}"/>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DFF0206F-675E-4948-A22C-EDA264A16352}" type="slidenum">
              <a:rPr lang="en-US" altLang="zh-TW" sz="1400" b="1">
                <a:solidFill>
                  <a:schemeClr val="accent2"/>
                </a:solidFill>
                <a:latin typeface="Times New Roman" panose="02020603050405020304" pitchFamily="18" charset="0"/>
              </a:rPr>
              <a:pPr algn="ctr" eaLnBrk="1" hangingPunct="1">
                <a:spcBef>
                  <a:spcPct val="0"/>
                </a:spcBef>
                <a:buFontTx/>
                <a:buNone/>
              </a:pPr>
              <a:t>30</a:t>
            </a:fld>
            <a:endParaRPr lang="en-US" altLang="zh-TW" sz="1400">
              <a:latin typeface="Times New Roman" panose="02020603050405020304" pitchFamily="18" charset="0"/>
            </a:endParaRPr>
          </a:p>
        </p:txBody>
      </p:sp>
      <p:sp>
        <p:nvSpPr>
          <p:cNvPr id="59395" name="Rectangle 2">
            <a:extLst>
              <a:ext uri="{FF2B5EF4-FFF2-40B4-BE49-F238E27FC236}">
                <a16:creationId xmlns:a16="http://schemas.microsoft.com/office/drawing/2014/main" id="{EB460815-C91B-4B26-BC10-7A59F57A86BD}"/>
              </a:ext>
            </a:extLst>
          </p:cNvPr>
          <p:cNvSpPr>
            <a:spLocks noGrp="1" noChangeArrowheads="1"/>
          </p:cNvSpPr>
          <p:nvPr>
            <p:ph type="title" idx="4294967295"/>
          </p:nvPr>
        </p:nvSpPr>
        <p:spPr>
          <a:xfrm>
            <a:off x="838200" y="2743200"/>
            <a:ext cx="7772400" cy="1011238"/>
          </a:xfrm>
        </p:spPr>
        <p:txBody>
          <a:bodyPr/>
          <a:lstStyle/>
          <a:p>
            <a:pPr eaLnBrk="1" hangingPunct="1"/>
            <a:r>
              <a:rPr lang="en-US" altLang="zh-TW"/>
              <a:t>Insertion Overhead and Fast Insertion Method</a:t>
            </a:r>
            <a:endParaRPr lang="en-US" altLang="zh-TW" sz="1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E2ADB3B3-84E4-4211-84AC-B5297C0AFDDF}"/>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412D0A71-0908-4044-BA76-B4E26AC9A3F6}" type="slidenum">
              <a:rPr lang="en-US" altLang="zh-TW" sz="1400" b="1">
                <a:solidFill>
                  <a:schemeClr val="accent2"/>
                </a:solidFill>
                <a:latin typeface="Times New Roman" panose="02020603050405020304" pitchFamily="18" charset="0"/>
              </a:rPr>
              <a:pPr algn="ctr" eaLnBrk="1" hangingPunct="1">
                <a:spcBef>
                  <a:spcPct val="0"/>
                </a:spcBef>
                <a:buFontTx/>
                <a:buNone/>
              </a:pPr>
              <a:t>31</a:t>
            </a:fld>
            <a:endParaRPr lang="en-US" altLang="zh-TW" sz="1400">
              <a:latin typeface="Times New Roman" panose="02020603050405020304" pitchFamily="18" charset="0"/>
            </a:endParaRPr>
          </a:p>
        </p:txBody>
      </p:sp>
      <p:sp>
        <p:nvSpPr>
          <p:cNvPr id="61443" name="Rectangle 2">
            <a:extLst>
              <a:ext uri="{FF2B5EF4-FFF2-40B4-BE49-F238E27FC236}">
                <a16:creationId xmlns:a16="http://schemas.microsoft.com/office/drawing/2014/main" id="{2DCE2CB7-963A-48FF-A875-D5A5A2F5097C}"/>
              </a:ext>
            </a:extLst>
          </p:cNvPr>
          <p:cNvSpPr>
            <a:spLocks noGrp="1" noChangeArrowheads="1"/>
          </p:cNvSpPr>
          <p:nvPr>
            <p:ph type="title" idx="4294967295"/>
          </p:nvPr>
        </p:nvSpPr>
        <p:spPr/>
        <p:txBody>
          <a:bodyPr/>
          <a:lstStyle/>
          <a:p>
            <a:pPr eaLnBrk="1" hangingPunct="1"/>
            <a:r>
              <a:rPr lang="en-US" altLang="zh-TW"/>
              <a:t>Overheads for Inverted Indexing</a:t>
            </a:r>
            <a:endParaRPr lang="en-US" altLang="zh-TW" sz="1700"/>
          </a:p>
        </p:txBody>
      </p:sp>
      <p:sp>
        <p:nvSpPr>
          <p:cNvPr id="61444" name="Rectangle 3">
            <a:extLst>
              <a:ext uri="{FF2B5EF4-FFF2-40B4-BE49-F238E27FC236}">
                <a16:creationId xmlns:a16="http://schemas.microsoft.com/office/drawing/2014/main" id="{8E81AEC7-C684-45CB-B3A7-2AB729930CB5}"/>
              </a:ext>
            </a:extLst>
          </p:cNvPr>
          <p:cNvSpPr>
            <a:spLocks noGrp="1" noChangeArrowheads="1"/>
          </p:cNvSpPr>
          <p:nvPr>
            <p:ph type="body" idx="4294967295"/>
          </p:nvPr>
        </p:nvSpPr>
        <p:spPr>
          <a:xfrm>
            <a:off x="685800" y="1295400"/>
            <a:ext cx="7924800" cy="3352800"/>
          </a:xfrm>
        </p:spPr>
        <p:txBody>
          <a:bodyPr/>
          <a:lstStyle/>
          <a:p>
            <a:pPr eaLnBrk="1" hangingPunct="1"/>
            <a:r>
              <a:rPr lang="en-US" altLang="zh-TW" sz="2400"/>
              <a:t>Worst case for the insertion of one document:</a:t>
            </a:r>
          </a:p>
          <a:p>
            <a:pPr lvl="1" eaLnBrk="1" hangingPunct="1"/>
            <a:r>
              <a:rPr lang="en-US" altLang="zh-TW" sz="2000">
                <a:solidFill>
                  <a:schemeClr val="accent2"/>
                </a:solidFill>
              </a:rPr>
              <a:t>when every word in the document is unique; when the document contains </a:t>
            </a:r>
            <a:r>
              <a:rPr lang="en-US" altLang="zh-TW" sz="2000" i="1">
                <a:solidFill>
                  <a:schemeClr val="accent2"/>
                </a:solidFill>
              </a:rPr>
              <a:t>n</a:t>
            </a:r>
            <a:r>
              <a:rPr lang="en-US" altLang="zh-TW" sz="2000">
                <a:solidFill>
                  <a:schemeClr val="accent2"/>
                </a:solidFill>
              </a:rPr>
              <a:t> words, insertion needs to update </a:t>
            </a:r>
            <a:r>
              <a:rPr lang="en-US" altLang="zh-TW" sz="2000" i="1">
                <a:solidFill>
                  <a:schemeClr val="accent2"/>
                </a:solidFill>
              </a:rPr>
              <a:t>n</a:t>
            </a:r>
            <a:r>
              <a:rPr lang="en-US" altLang="zh-TW" sz="2000">
                <a:solidFill>
                  <a:schemeClr val="accent2"/>
                </a:solidFill>
              </a:rPr>
              <a:t> postings lists</a:t>
            </a:r>
          </a:p>
          <a:p>
            <a:pPr eaLnBrk="1" hangingPunct="1"/>
            <a:r>
              <a:rPr lang="en-US" altLang="zh-TW" sz="2400"/>
              <a:t>For each update on the postings list:</a:t>
            </a:r>
          </a:p>
          <a:p>
            <a:pPr lvl="1" eaLnBrk="1" hangingPunct="1"/>
            <a:r>
              <a:rPr lang="en-US" altLang="zh-TW" sz="2000">
                <a:solidFill>
                  <a:schemeClr val="accent2"/>
                </a:solidFill>
              </a:rPr>
              <a:t>If postings list is not sorted, then new postings entry can be appended at the end; fast, but retrieval on unsorted postings list is very slow</a:t>
            </a:r>
          </a:p>
          <a:p>
            <a:pPr lvl="1" eaLnBrk="1" hangingPunct="1"/>
            <a:r>
              <a:rPr lang="en-US" altLang="zh-TW" sz="2000">
                <a:solidFill>
                  <a:schemeClr val="accent2"/>
                </a:solidFill>
              </a:rPr>
              <a:t>If postings list is sorted, then inserting a new postings entry requires expensive storage operations:</a:t>
            </a:r>
          </a:p>
        </p:txBody>
      </p:sp>
      <p:grpSp>
        <p:nvGrpSpPr>
          <p:cNvPr id="137220" name="Group 4">
            <a:extLst>
              <a:ext uri="{FF2B5EF4-FFF2-40B4-BE49-F238E27FC236}">
                <a16:creationId xmlns:a16="http://schemas.microsoft.com/office/drawing/2014/main" id="{3D87CFCE-0BE0-4107-ACE2-2DDD15EC03C1}"/>
              </a:ext>
            </a:extLst>
          </p:cNvPr>
          <p:cNvGrpSpPr>
            <a:grpSpLocks/>
          </p:cNvGrpSpPr>
          <p:nvPr/>
        </p:nvGrpSpPr>
        <p:grpSpPr bwMode="auto">
          <a:xfrm>
            <a:off x="1600200" y="4800600"/>
            <a:ext cx="5105400" cy="304800"/>
            <a:chOff x="1056" y="3024"/>
            <a:chExt cx="3216" cy="192"/>
          </a:xfrm>
        </p:grpSpPr>
        <p:sp>
          <p:nvSpPr>
            <p:cNvPr id="61456" name="Rectangle 5">
              <a:extLst>
                <a:ext uri="{FF2B5EF4-FFF2-40B4-BE49-F238E27FC236}">
                  <a16:creationId xmlns:a16="http://schemas.microsoft.com/office/drawing/2014/main" id="{FD030F19-BC39-44C2-8156-D6184E8246F4}"/>
                </a:ext>
              </a:extLst>
            </p:cNvPr>
            <p:cNvSpPr>
              <a:spLocks noChangeArrowheads="1"/>
            </p:cNvSpPr>
            <p:nvPr/>
          </p:nvSpPr>
          <p:spPr bwMode="auto">
            <a:xfrm>
              <a:off x="1056" y="3024"/>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latin typeface="Times New Roman" panose="02020603050405020304" pitchFamily="18" charset="0"/>
                </a:rPr>
                <a:t>database</a:t>
              </a:r>
            </a:p>
          </p:txBody>
        </p:sp>
        <p:sp>
          <p:nvSpPr>
            <p:cNvPr id="61457" name="Rectangle 6">
              <a:extLst>
                <a:ext uri="{FF2B5EF4-FFF2-40B4-BE49-F238E27FC236}">
                  <a16:creationId xmlns:a16="http://schemas.microsoft.com/office/drawing/2014/main" id="{AC69CA6F-490F-40D4-B40B-4A3E8BB6FA76}"/>
                </a:ext>
              </a:extLst>
            </p:cNvPr>
            <p:cNvSpPr>
              <a:spLocks noChangeArrowheads="1"/>
            </p:cNvSpPr>
            <p:nvPr/>
          </p:nvSpPr>
          <p:spPr bwMode="auto">
            <a:xfrm>
              <a:off x="2544" y="3024"/>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25</a:t>
              </a:r>
            </a:p>
          </p:txBody>
        </p:sp>
        <p:sp>
          <p:nvSpPr>
            <p:cNvPr id="61458" name="Line 7">
              <a:extLst>
                <a:ext uri="{FF2B5EF4-FFF2-40B4-BE49-F238E27FC236}">
                  <a16:creationId xmlns:a16="http://schemas.microsoft.com/office/drawing/2014/main" id="{DE04DBBB-F060-40BD-AE9E-36CA58E3EEEF}"/>
                </a:ext>
              </a:extLst>
            </p:cNvPr>
            <p:cNvSpPr>
              <a:spLocks noChangeShapeType="1"/>
            </p:cNvSpPr>
            <p:nvPr/>
          </p:nvSpPr>
          <p:spPr bwMode="auto">
            <a:xfrm>
              <a:off x="1968" y="3120"/>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9" name="Rectangle 8">
              <a:extLst>
                <a:ext uri="{FF2B5EF4-FFF2-40B4-BE49-F238E27FC236}">
                  <a16:creationId xmlns:a16="http://schemas.microsoft.com/office/drawing/2014/main" id="{C9A31187-BA30-48D1-9505-48C7CCBFDF21}"/>
                </a:ext>
              </a:extLst>
            </p:cNvPr>
            <p:cNvSpPr>
              <a:spLocks noChangeArrowheads="1"/>
            </p:cNvSpPr>
            <p:nvPr/>
          </p:nvSpPr>
          <p:spPr bwMode="auto">
            <a:xfrm>
              <a:off x="3120" y="3024"/>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37</a:t>
              </a:r>
            </a:p>
          </p:txBody>
        </p:sp>
        <p:sp>
          <p:nvSpPr>
            <p:cNvPr id="61460" name="Rectangle 9">
              <a:extLst>
                <a:ext uri="{FF2B5EF4-FFF2-40B4-BE49-F238E27FC236}">
                  <a16:creationId xmlns:a16="http://schemas.microsoft.com/office/drawing/2014/main" id="{09B6BE88-ED61-48D6-A608-79E84E7858DB}"/>
                </a:ext>
              </a:extLst>
            </p:cNvPr>
            <p:cNvSpPr>
              <a:spLocks noChangeArrowheads="1"/>
            </p:cNvSpPr>
            <p:nvPr/>
          </p:nvSpPr>
          <p:spPr bwMode="auto">
            <a:xfrm>
              <a:off x="3696" y="3024"/>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350</a:t>
              </a:r>
              <a:r>
                <a:rPr lang="en-US" altLang="zh-TW" sz="1800">
                  <a:latin typeface="Times New Roman" panose="02020603050405020304" pitchFamily="18" charset="0"/>
                </a:rPr>
                <a:t>, 8</a:t>
              </a:r>
            </a:p>
          </p:txBody>
        </p:sp>
      </p:grpSp>
      <p:grpSp>
        <p:nvGrpSpPr>
          <p:cNvPr id="137226" name="Group 10">
            <a:extLst>
              <a:ext uri="{FF2B5EF4-FFF2-40B4-BE49-F238E27FC236}">
                <a16:creationId xmlns:a16="http://schemas.microsoft.com/office/drawing/2014/main" id="{ECE0179D-505E-442A-A33B-8B5F43AEFB50}"/>
              </a:ext>
            </a:extLst>
          </p:cNvPr>
          <p:cNvGrpSpPr>
            <a:grpSpLocks/>
          </p:cNvGrpSpPr>
          <p:nvPr/>
        </p:nvGrpSpPr>
        <p:grpSpPr bwMode="auto">
          <a:xfrm>
            <a:off x="6705600" y="4343400"/>
            <a:ext cx="2133600" cy="1219200"/>
            <a:chOff x="4224" y="2736"/>
            <a:chExt cx="1344" cy="768"/>
          </a:xfrm>
        </p:grpSpPr>
        <p:sp>
          <p:nvSpPr>
            <p:cNvPr id="61454" name="AutoShape 11">
              <a:extLst>
                <a:ext uri="{FF2B5EF4-FFF2-40B4-BE49-F238E27FC236}">
                  <a16:creationId xmlns:a16="http://schemas.microsoft.com/office/drawing/2014/main" id="{4B55E086-A284-432B-8CA9-C383EA303329}"/>
                </a:ext>
              </a:extLst>
            </p:cNvPr>
            <p:cNvSpPr>
              <a:spLocks noChangeArrowheads="1"/>
            </p:cNvSpPr>
            <p:nvPr/>
          </p:nvSpPr>
          <p:spPr bwMode="auto">
            <a:xfrm>
              <a:off x="4608" y="2736"/>
              <a:ext cx="960" cy="528"/>
            </a:xfrm>
            <a:prstGeom prst="wedgeRoundRectCallout">
              <a:avLst>
                <a:gd name="adj1" fmla="val -68856"/>
                <a:gd name="adj2" fmla="val 64014"/>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New document:</a:t>
              </a:r>
            </a:p>
            <a:p>
              <a:pPr algn="ctr" eaLnBrk="1" hangingPunct="1">
                <a:spcBef>
                  <a:spcPct val="0"/>
                </a:spcBef>
                <a:buFontTx/>
                <a:buNone/>
              </a:pPr>
              <a:r>
                <a:rPr lang="en-US" altLang="zh-TW" sz="1600">
                  <a:latin typeface="Times New Roman" panose="02020603050405020304" pitchFamily="18" charset="0"/>
                </a:rPr>
                <a:t>D</a:t>
              </a:r>
              <a:r>
                <a:rPr lang="en-US" altLang="zh-TW" sz="1600" baseline="-25000">
                  <a:latin typeface="Times New Roman" panose="02020603050405020304" pitchFamily="18" charset="0"/>
                </a:rPr>
                <a:t>349</a:t>
              </a:r>
              <a:r>
                <a:rPr lang="en-US" altLang="zh-TW" sz="1600">
                  <a:latin typeface="Times New Roman" panose="02020603050405020304" pitchFamily="18" charset="0"/>
                </a:rPr>
                <a:t> contains</a:t>
              </a:r>
            </a:p>
            <a:p>
              <a:pPr algn="ctr" eaLnBrk="1" hangingPunct="1">
                <a:spcBef>
                  <a:spcPct val="0"/>
                </a:spcBef>
                <a:buFontTx/>
                <a:buNone/>
              </a:pPr>
              <a:r>
                <a:rPr lang="en-US" altLang="zh-TW" sz="1600">
                  <a:latin typeface="Times New Roman" panose="02020603050405020304" pitchFamily="18" charset="0"/>
                </a:rPr>
                <a:t>“database”</a:t>
              </a:r>
            </a:p>
          </p:txBody>
        </p:sp>
        <p:sp>
          <p:nvSpPr>
            <p:cNvPr id="61455" name="Rectangle 12">
              <a:extLst>
                <a:ext uri="{FF2B5EF4-FFF2-40B4-BE49-F238E27FC236}">
                  <a16:creationId xmlns:a16="http://schemas.microsoft.com/office/drawing/2014/main" id="{D5FF3C4D-3E42-4F2C-963A-75B48EC3CE03}"/>
                </a:ext>
              </a:extLst>
            </p:cNvPr>
            <p:cNvSpPr>
              <a:spLocks noChangeArrowheads="1"/>
            </p:cNvSpPr>
            <p:nvPr/>
          </p:nvSpPr>
          <p:spPr bwMode="auto">
            <a:xfrm>
              <a:off x="4224" y="3312"/>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349</a:t>
              </a:r>
              <a:r>
                <a:rPr lang="en-US" altLang="zh-TW" sz="1800">
                  <a:latin typeface="Times New Roman" panose="02020603050405020304" pitchFamily="18" charset="0"/>
                </a:rPr>
                <a:t>, 10</a:t>
              </a:r>
            </a:p>
          </p:txBody>
        </p:sp>
      </p:grpSp>
      <p:grpSp>
        <p:nvGrpSpPr>
          <p:cNvPr id="137229" name="Group 13">
            <a:extLst>
              <a:ext uri="{FF2B5EF4-FFF2-40B4-BE49-F238E27FC236}">
                <a16:creationId xmlns:a16="http://schemas.microsoft.com/office/drawing/2014/main" id="{E25BC0FE-A1F1-4583-A425-8D6DB8998C4E}"/>
              </a:ext>
            </a:extLst>
          </p:cNvPr>
          <p:cNvGrpSpPr>
            <a:grpSpLocks/>
          </p:cNvGrpSpPr>
          <p:nvPr/>
        </p:nvGrpSpPr>
        <p:grpSpPr bwMode="auto">
          <a:xfrm>
            <a:off x="1219200" y="5715000"/>
            <a:ext cx="6019800" cy="304800"/>
            <a:chOff x="768" y="3600"/>
            <a:chExt cx="3792" cy="192"/>
          </a:xfrm>
        </p:grpSpPr>
        <p:sp>
          <p:nvSpPr>
            <p:cNvPr id="61448" name="Rectangle 14">
              <a:extLst>
                <a:ext uri="{FF2B5EF4-FFF2-40B4-BE49-F238E27FC236}">
                  <a16:creationId xmlns:a16="http://schemas.microsoft.com/office/drawing/2014/main" id="{39ABCC90-221E-4506-A9D9-035834A635C3}"/>
                </a:ext>
              </a:extLst>
            </p:cNvPr>
            <p:cNvSpPr>
              <a:spLocks noChangeArrowheads="1"/>
            </p:cNvSpPr>
            <p:nvPr/>
          </p:nvSpPr>
          <p:spPr bwMode="auto">
            <a:xfrm>
              <a:off x="768" y="3600"/>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latin typeface="Times New Roman" panose="02020603050405020304" pitchFamily="18" charset="0"/>
                </a:rPr>
                <a:t>database</a:t>
              </a:r>
            </a:p>
          </p:txBody>
        </p:sp>
        <p:sp>
          <p:nvSpPr>
            <p:cNvPr id="61449" name="Rectangle 15">
              <a:extLst>
                <a:ext uri="{FF2B5EF4-FFF2-40B4-BE49-F238E27FC236}">
                  <a16:creationId xmlns:a16="http://schemas.microsoft.com/office/drawing/2014/main" id="{AF42867A-8782-4552-943F-7C47EA986067}"/>
                </a:ext>
              </a:extLst>
            </p:cNvPr>
            <p:cNvSpPr>
              <a:spLocks noChangeArrowheads="1"/>
            </p:cNvSpPr>
            <p:nvPr/>
          </p:nvSpPr>
          <p:spPr bwMode="auto">
            <a:xfrm>
              <a:off x="2256" y="3600"/>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25</a:t>
              </a:r>
            </a:p>
          </p:txBody>
        </p:sp>
        <p:sp>
          <p:nvSpPr>
            <p:cNvPr id="61450" name="Line 16">
              <a:extLst>
                <a:ext uri="{FF2B5EF4-FFF2-40B4-BE49-F238E27FC236}">
                  <a16:creationId xmlns:a16="http://schemas.microsoft.com/office/drawing/2014/main" id="{1954C677-9C25-42C9-8452-22A09727E622}"/>
                </a:ext>
              </a:extLst>
            </p:cNvPr>
            <p:cNvSpPr>
              <a:spLocks noChangeShapeType="1"/>
            </p:cNvSpPr>
            <p:nvPr/>
          </p:nvSpPr>
          <p:spPr bwMode="auto">
            <a:xfrm>
              <a:off x="1680" y="369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1" name="Rectangle 17">
              <a:extLst>
                <a:ext uri="{FF2B5EF4-FFF2-40B4-BE49-F238E27FC236}">
                  <a16:creationId xmlns:a16="http://schemas.microsoft.com/office/drawing/2014/main" id="{2E7A5494-E96C-4CED-A409-F2A60747A3BF}"/>
                </a:ext>
              </a:extLst>
            </p:cNvPr>
            <p:cNvSpPr>
              <a:spLocks noChangeArrowheads="1"/>
            </p:cNvSpPr>
            <p:nvPr/>
          </p:nvSpPr>
          <p:spPr bwMode="auto">
            <a:xfrm>
              <a:off x="2832" y="3600"/>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37</a:t>
              </a:r>
            </a:p>
          </p:txBody>
        </p:sp>
        <p:sp>
          <p:nvSpPr>
            <p:cNvPr id="61452" name="Rectangle 18">
              <a:extLst>
                <a:ext uri="{FF2B5EF4-FFF2-40B4-BE49-F238E27FC236}">
                  <a16:creationId xmlns:a16="http://schemas.microsoft.com/office/drawing/2014/main" id="{90F12D89-53D6-4C39-BAAE-2504C8012DFD}"/>
                </a:ext>
              </a:extLst>
            </p:cNvPr>
            <p:cNvSpPr>
              <a:spLocks noChangeArrowheads="1"/>
            </p:cNvSpPr>
            <p:nvPr/>
          </p:nvSpPr>
          <p:spPr bwMode="auto">
            <a:xfrm>
              <a:off x="3408" y="3600"/>
              <a:ext cx="576" cy="19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solidFill>
                    <a:srgbClr val="FF0000"/>
                  </a:solidFill>
                  <a:latin typeface="Times New Roman" panose="02020603050405020304" pitchFamily="18" charset="0"/>
                </a:rPr>
                <a:t>D</a:t>
              </a:r>
              <a:r>
                <a:rPr lang="en-US" altLang="zh-TW" sz="1800" baseline="-25000">
                  <a:solidFill>
                    <a:srgbClr val="FF0000"/>
                  </a:solidFill>
                  <a:latin typeface="Times New Roman" panose="02020603050405020304" pitchFamily="18" charset="0"/>
                </a:rPr>
                <a:t>349</a:t>
              </a:r>
              <a:r>
                <a:rPr lang="en-US" altLang="zh-TW" sz="1800">
                  <a:solidFill>
                    <a:srgbClr val="FF0000"/>
                  </a:solidFill>
                  <a:latin typeface="Times New Roman" panose="02020603050405020304" pitchFamily="18" charset="0"/>
                </a:rPr>
                <a:t>, 10</a:t>
              </a:r>
            </a:p>
          </p:txBody>
        </p:sp>
        <p:sp>
          <p:nvSpPr>
            <p:cNvPr id="61453" name="Rectangle 19">
              <a:extLst>
                <a:ext uri="{FF2B5EF4-FFF2-40B4-BE49-F238E27FC236}">
                  <a16:creationId xmlns:a16="http://schemas.microsoft.com/office/drawing/2014/main" id="{7F0A89BF-1CE5-4B40-98B1-83CB11247572}"/>
                </a:ext>
              </a:extLst>
            </p:cNvPr>
            <p:cNvSpPr>
              <a:spLocks noChangeArrowheads="1"/>
            </p:cNvSpPr>
            <p:nvPr/>
          </p:nvSpPr>
          <p:spPr bwMode="auto">
            <a:xfrm>
              <a:off x="3984" y="3600"/>
              <a:ext cx="5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350</a:t>
              </a:r>
              <a:r>
                <a:rPr lang="en-US" altLang="zh-TW" sz="1800">
                  <a:latin typeface="Times New Roman" panose="02020603050405020304" pitchFamily="18" charset="0"/>
                </a:rPr>
                <a:t>, 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ppt_x"/>
                                          </p:val>
                                        </p:tav>
                                        <p:tav tm="100000">
                                          <p:val>
                                            <p:strVal val="#ppt_x"/>
                                          </p:val>
                                        </p:tav>
                                      </p:tavLst>
                                    </p:anim>
                                    <p:anim calcmode="lin" valueType="num">
                                      <p:cBhvr additive="base">
                                        <p:cTn id="8" dur="500" fill="hold"/>
                                        <p:tgtEl>
                                          <p:spTgt spid="1372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37226"/>
                                        </p:tgtEl>
                                        <p:attrNameLst>
                                          <p:attrName>style.visibility</p:attrName>
                                        </p:attrNameLst>
                                      </p:cBhvr>
                                      <p:to>
                                        <p:strVal val="visible"/>
                                      </p:to>
                                    </p:set>
                                    <p:anim calcmode="lin" valueType="num">
                                      <p:cBhvr additive="base">
                                        <p:cTn id="13" dur="500" fill="hold"/>
                                        <p:tgtEl>
                                          <p:spTgt spid="137226"/>
                                        </p:tgtEl>
                                        <p:attrNameLst>
                                          <p:attrName>ppt_x</p:attrName>
                                        </p:attrNameLst>
                                      </p:cBhvr>
                                      <p:tavLst>
                                        <p:tav tm="0">
                                          <p:val>
                                            <p:strVal val="1+#ppt_w/2"/>
                                          </p:val>
                                        </p:tav>
                                        <p:tav tm="100000">
                                          <p:val>
                                            <p:strVal val="#ppt_x"/>
                                          </p:val>
                                        </p:tav>
                                      </p:tavLst>
                                    </p:anim>
                                    <p:anim calcmode="lin" valueType="num">
                                      <p:cBhvr additive="base">
                                        <p:cTn id="14" dur="500" fill="hold"/>
                                        <p:tgtEl>
                                          <p:spTgt spid="1372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7229"/>
                                        </p:tgtEl>
                                        <p:attrNameLst>
                                          <p:attrName>style.visibility</p:attrName>
                                        </p:attrNameLst>
                                      </p:cBhvr>
                                      <p:to>
                                        <p:strVal val="visible"/>
                                      </p:to>
                                    </p:set>
                                    <p:anim calcmode="lin" valueType="num">
                                      <p:cBhvr additive="base">
                                        <p:cTn id="19" dur="500" fill="hold"/>
                                        <p:tgtEl>
                                          <p:spTgt spid="137229"/>
                                        </p:tgtEl>
                                        <p:attrNameLst>
                                          <p:attrName>ppt_x</p:attrName>
                                        </p:attrNameLst>
                                      </p:cBhvr>
                                      <p:tavLst>
                                        <p:tav tm="0">
                                          <p:val>
                                            <p:strVal val="#ppt_x"/>
                                          </p:val>
                                        </p:tav>
                                        <p:tav tm="100000">
                                          <p:val>
                                            <p:strVal val="#ppt_x"/>
                                          </p:val>
                                        </p:tav>
                                      </p:tavLst>
                                    </p:anim>
                                    <p:anim calcmode="lin" valueType="num">
                                      <p:cBhvr additive="base">
                                        <p:cTn id="20" dur="500" fill="hold"/>
                                        <p:tgtEl>
                                          <p:spTgt spid="137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ED225710-625B-4666-B84B-73D6B85AACF5}"/>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15508E51-AE10-4CFC-968D-3235B0BFAC6D}" type="slidenum">
              <a:rPr lang="en-US" altLang="zh-TW" sz="1400" b="1">
                <a:solidFill>
                  <a:schemeClr val="accent2"/>
                </a:solidFill>
                <a:latin typeface="Times New Roman" panose="02020603050405020304" pitchFamily="18" charset="0"/>
              </a:rPr>
              <a:pPr algn="ctr" eaLnBrk="1" hangingPunct="1">
                <a:spcBef>
                  <a:spcPct val="0"/>
                </a:spcBef>
                <a:buFontTx/>
                <a:buNone/>
              </a:pPr>
              <a:t>32</a:t>
            </a:fld>
            <a:endParaRPr lang="en-US" altLang="zh-TW" sz="1400">
              <a:latin typeface="Times New Roman" panose="02020603050405020304" pitchFamily="18" charset="0"/>
            </a:endParaRPr>
          </a:p>
        </p:txBody>
      </p:sp>
      <p:sp>
        <p:nvSpPr>
          <p:cNvPr id="63491" name="Rectangle 2">
            <a:extLst>
              <a:ext uri="{FF2B5EF4-FFF2-40B4-BE49-F238E27FC236}">
                <a16:creationId xmlns:a16="http://schemas.microsoft.com/office/drawing/2014/main" id="{F8B1EA08-EA57-426E-9651-6CF935F1A91F}"/>
              </a:ext>
            </a:extLst>
          </p:cNvPr>
          <p:cNvSpPr>
            <a:spLocks noGrp="1" noChangeArrowheads="1"/>
          </p:cNvSpPr>
          <p:nvPr>
            <p:ph type="title" idx="4294967295"/>
          </p:nvPr>
        </p:nvSpPr>
        <p:spPr/>
        <p:txBody>
          <a:bodyPr/>
          <a:lstStyle/>
          <a:p>
            <a:pPr eaLnBrk="1" hangingPunct="1"/>
            <a:r>
              <a:rPr lang="en-US" altLang="zh-TW"/>
              <a:t>Where is the time spent?</a:t>
            </a:r>
            <a:endParaRPr lang="en-US" altLang="zh-TW" sz="1700"/>
          </a:p>
        </p:txBody>
      </p:sp>
      <p:sp>
        <p:nvSpPr>
          <p:cNvPr id="63492" name="Rectangle 3">
            <a:extLst>
              <a:ext uri="{FF2B5EF4-FFF2-40B4-BE49-F238E27FC236}">
                <a16:creationId xmlns:a16="http://schemas.microsoft.com/office/drawing/2014/main" id="{4C705ECB-B6D6-4E77-8AF6-1E06D5272392}"/>
              </a:ext>
            </a:extLst>
          </p:cNvPr>
          <p:cNvSpPr>
            <a:spLocks noGrp="1" noChangeArrowheads="1"/>
          </p:cNvSpPr>
          <p:nvPr>
            <p:ph type="body" idx="4294967295"/>
          </p:nvPr>
        </p:nvSpPr>
        <p:spPr>
          <a:xfrm>
            <a:off x="685800" y="1295400"/>
            <a:ext cx="7924800" cy="4419600"/>
          </a:xfrm>
        </p:spPr>
        <p:txBody>
          <a:bodyPr/>
          <a:lstStyle/>
          <a:p>
            <a:pPr eaLnBrk="1" hangingPunct="1"/>
            <a:r>
              <a:rPr lang="en-US" altLang="zh-TW" sz="2400"/>
              <a:t>Suppose we have 200,000 unique keywords, storing them in a b-tree of fan-out equal to 10 means that the b-tree has only 6 levels (Levels 0 to 5)</a:t>
            </a:r>
          </a:p>
          <a:p>
            <a:pPr lvl="1" eaLnBrk="1" hangingPunct="1"/>
            <a:r>
              <a:rPr lang="en-US" altLang="zh-TW" sz="2000">
                <a:solidFill>
                  <a:schemeClr val="accent2"/>
                </a:solidFill>
              </a:rPr>
              <a:t>A search on the b-tree will take at most 6 disk accesses</a:t>
            </a:r>
          </a:p>
          <a:p>
            <a:pPr lvl="1" eaLnBrk="1" hangingPunct="1"/>
            <a:r>
              <a:rPr lang="en-US" altLang="zh-TW" sz="2000">
                <a:solidFill>
                  <a:schemeClr val="accent2"/>
                </a:solidFill>
              </a:rPr>
              <a:t>Inserting a new keyword takes at most 6 disk accesses (assuming the insertion causes splitting all the way up to the root)</a:t>
            </a:r>
            <a:br>
              <a:rPr lang="en-US" altLang="zh-TW" sz="2000">
                <a:solidFill>
                  <a:schemeClr val="accent2"/>
                </a:solidFill>
              </a:rPr>
            </a:br>
            <a:endParaRPr lang="en-US" altLang="zh-TW" sz="2000">
              <a:solidFill>
                <a:schemeClr val="accent2"/>
              </a:solidFill>
            </a:endParaRPr>
          </a:p>
          <a:p>
            <a:pPr eaLnBrk="1" hangingPunct="1"/>
            <a:r>
              <a:rPr lang="en-US" altLang="zh-TW" sz="2400"/>
              <a:t>Assume UNIX’s page size is 512 bytes and each postings entry requires 8 bytes</a:t>
            </a:r>
            <a:r>
              <a:rPr lang="en-US" altLang="zh-TW" sz="2400">
                <a:solidFill>
                  <a:srgbClr val="FF0000"/>
                </a:solidFill>
              </a:rPr>
              <a:t> (a serious underestimate!)</a:t>
            </a:r>
            <a:r>
              <a:rPr lang="en-US" altLang="zh-TW" sz="2400"/>
              <a:t>, each page can hold 64 entries</a:t>
            </a:r>
          </a:p>
          <a:p>
            <a:pPr lvl="1" eaLnBrk="1" hangingPunct="1"/>
            <a:r>
              <a:rPr lang="en-US" altLang="zh-TW" sz="2000">
                <a:solidFill>
                  <a:schemeClr val="accent2"/>
                </a:solidFill>
              </a:rPr>
              <a:t>It means if a keyword appears in 6,400 documents, the postings list would occupy 100 disk pages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B528F8E4-D942-4299-9E9D-7953A8F64912}"/>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6287DB80-5307-4002-9118-C038D88BF2E2}" type="slidenum">
              <a:rPr lang="en-US" altLang="zh-TW" sz="1400" b="1">
                <a:solidFill>
                  <a:schemeClr val="accent2"/>
                </a:solidFill>
                <a:latin typeface="Times New Roman" panose="02020603050405020304" pitchFamily="18" charset="0"/>
              </a:rPr>
              <a:pPr algn="ctr" eaLnBrk="1" hangingPunct="1">
                <a:spcBef>
                  <a:spcPct val="0"/>
                </a:spcBef>
                <a:buFontTx/>
                <a:buNone/>
              </a:pPr>
              <a:t>33</a:t>
            </a:fld>
            <a:endParaRPr lang="en-US" altLang="zh-TW" sz="1400">
              <a:latin typeface="Times New Roman" panose="02020603050405020304" pitchFamily="18" charset="0"/>
            </a:endParaRPr>
          </a:p>
        </p:txBody>
      </p:sp>
      <p:sp>
        <p:nvSpPr>
          <p:cNvPr id="65539" name="Rectangle 2">
            <a:extLst>
              <a:ext uri="{FF2B5EF4-FFF2-40B4-BE49-F238E27FC236}">
                <a16:creationId xmlns:a16="http://schemas.microsoft.com/office/drawing/2014/main" id="{D7B5A3AA-F88B-478B-8EC1-080E6190E206}"/>
              </a:ext>
            </a:extLst>
          </p:cNvPr>
          <p:cNvSpPr>
            <a:spLocks noGrp="1" noChangeArrowheads="1"/>
          </p:cNvSpPr>
          <p:nvPr>
            <p:ph type="title" idx="4294967295"/>
          </p:nvPr>
        </p:nvSpPr>
        <p:spPr/>
        <p:txBody>
          <a:bodyPr/>
          <a:lstStyle/>
          <a:p>
            <a:pPr eaLnBrk="1" hangingPunct="1"/>
            <a:r>
              <a:rPr lang="en-US" altLang="zh-TW"/>
              <a:t>Overheads for Inverted Indexing</a:t>
            </a:r>
            <a:endParaRPr lang="en-US" altLang="zh-TW" sz="1700"/>
          </a:p>
        </p:txBody>
      </p:sp>
      <p:sp>
        <p:nvSpPr>
          <p:cNvPr id="65540" name="Rectangle 3">
            <a:extLst>
              <a:ext uri="{FF2B5EF4-FFF2-40B4-BE49-F238E27FC236}">
                <a16:creationId xmlns:a16="http://schemas.microsoft.com/office/drawing/2014/main" id="{D0FE50AD-4EB2-48DD-B4E6-0649CD8FD57C}"/>
              </a:ext>
            </a:extLst>
          </p:cNvPr>
          <p:cNvSpPr>
            <a:spLocks noGrp="1" noChangeArrowheads="1"/>
          </p:cNvSpPr>
          <p:nvPr>
            <p:ph type="body" idx="4294967295"/>
          </p:nvPr>
        </p:nvSpPr>
        <p:spPr>
          <a:xfrm>
            <a:off x="685800" y="1447800"/>
            <a:ext cx="7924800" cy="3505200"/>
          </a:xfrm>
        </p:spPr>
        <p:txBody>
          <a:bodyPr/>
          <a:lstStyle/>
          <a:p>
            <a:pPr eaLnBrk="1" hangingPunct="1"/>
            <a:r>
              <a:rPr lang="en-US" altLang="zh-TW" sz="2400"/>
              <a:t>Insertion overhead depends on the frequency of update, requirement on the currency of the index, and workload of the system.</a:t>
            </a:r>
          </a:p>
          <a:p>
            <a:pPr eaLnBrk="1" hangingPunct="1"/>
            <a:r>
              <a:rPr lang="en-US" altLang="zh-TW" sz="2400"/>
              <a:t>For library applications, insertion overhead is not a problem; for newspaper and World Wide Web indexing, it is.</a:t>
            </a:r>
          </a:p>
          <a:p>
            <a:pPr eaLnBrk="1" hangingPunct="1"/>
            <a:r>
              <a:rPr lang="en-US" altLang="zh-TW" sz="2400"/>
              <a:t>When we design a new insertion method, we must consider:</a:t>
            </a:r>
          </a:p>
          <a:p>
            <a:pPr lvl="1" eaLnBrk="1" hangingPunct="1"/>
            <a:r>
              <a:rPr lang="en-US" altLang="zh-TW" sz="2000">
                <a:solidFill>
                  <a:schemeClr val="accent2"/>
                </a:solidFill>
              </a:rPr>
              <a:t>size of main memory and temporary disk space available;</a:t>
            </a:r>
          </a:p>
          <a:p>
            <a:pPr lvl="1" eaLnBrk="1" hangingPunct="1"/>
            <a:r>
              <a:rPr lang="en-US" altLang="zh-TW" sz="2000">
                <a:solidFill>
                  <a:schemeClr val="accent2"/>
                </a:solidFill>
              </a:rPr>
              <a:t>batch or online update of the index.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BEF682C6-185D-478A-B32E-04F987983A21}"/>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BA92AC7B-9799-481F-9F86-2D1D91546324}" type="slidenum">
              <a:rPr lang="en-US" altLang="zh-TW" sz="1400" b="1">
                <a:solidFill>
                  <a:schemeClr val="accent2"/>
                </a:solidFill>
                <a:latin typeface="Times New Roman" panose="02020603050405020304" pitchFamily="18" charset="0"/>
              </a:rPr>
              <a:pPr algn="ctr" eaLnBrk="1" hangingPunct="1">
                <a:spcBef>
                  <a:spcPct val="0"/>
                </a:spcBef>
                <a:buFontTx/>
                <a:buNone/>
              </a:pPr>
              <a:t>34</a:t>
            </a:fld>
            <a:endParaRPr lang="en-US" altLang="zh-TW" sz="1400">
              <a:latin typeface="Times New Roman" panose="02020603050405020304" pitchFamily="18" charset="0"/>
            </a:endParaRPr>
          </a:p>
        </p:txBody>
      </p:sp>
      <p:sp>
        <p:nvSpPr>
          <p:cNvPr id="67587" name="Rectangle 2">
            <a:extLst>
              <a:ext uri="{FF2B5EF4-FFF2-40B4-BE49-F238E27FC236}">
                <a16:creationId xmlns:a16="http://schemas.microsoft.com/office/drawing/2014/main" id="{62CA5E33-173A-43A6-9301-B021456B043A}"/>
              </a:ext>
            </a:extLst>
          </p:cNvPr>
          <p:cNvSpPr>
            <a:spLocks noGrp="1" noChangeArrowheads="1"/>
          </p:cNvSpPr>
          <p:nvPr>
            <p:ph type="title" idx="4294967295"/>
          </p:nvPr>
        </p:nvSpPr>
        <p:spPr/>
        <p:txBody>
          <a:bodyPr/>
          <a:lstStyle/>
          <a:p>
            <a:pPr eaLnBrk="1" hangingPunct="1"/>
            <a:r>
              <a:rPr lang="en-US" altLang="zh-TW"/>
              <a:t>Deletion and Update</a:t>
            </a:r>
          </a:p>
        </p:txBody>
      </p:sp>
      <p:sp>
        <p:nvSpPr>
          <p:cNvPr id="67588" name="Rectangle 3">
            <a:extLst>
              <a:ext uri="{FF2B5EF4-FFF2-40B4-BE49-F238E27FC236}">
                <a16:creationId xmlns:a16="http://schemas.microsoft.com/office/drawing/2014/main" id="{59A0E5F7-0198-458E-AC73-5714E38BABAD}"/>
              </a:ext>
            </a:extLst>
          </p:cNvPr>
          <p:cNvSpPr>
            <a:spLocks noGrp="1" noChangeArrowheads="1"/>
          </p:cNvSpPr>
          <p:nvPr>
            <p:ph type="body" idx="4294967295"/>
          </p:nvPr>
        </p:nvSpPr>
        <p:spPr>
          <a:xfrm>
            <a:off x="685800" y="1371600"/>
            <a:ext cx="7772400" cy="1700213"/>
          </a:xfrm>
        </p:spPr>
        <p:txBody>
          <a:bodyPr/>
          <a:lstStyle/>
          <a:p>
            <a:pPr eaLnBrk="1" hangingPunct="1"/>
            <a:r>
              <a:rPr lang="en-US" altLang="zh-TW"/>
              <a:t>We already studied how retrieval is done on an inverted file</a:t>
            </a:r>
          </a:p>
          <a:p>
            <a:pPr eaLnBrk="1" hangingPunct="1"/>
            <a:r>
              <a:rPr lang="en-US" altLang="zh-TW"/>
              <a:t>Update is a deletion followed by an insertion</a:t>
            </a:r>
          </a:p>
          <a:p>
            <a:pPr eaLnBrk="1" hangingPunct="1"/>
            <a:r>
              <a:rPr lang="en-US" altLang="zh-TW"/>
              <a:t>How do we update the index after a document is deleted?</a:t>
            </a:r>
          </a:p>
          <a:p>
            <a:pPr lvl="1" eaLnBrk="1" hangingPunct="1"/>
            <a:r>
              <a:rPr lang="en-US" altLang="zh-TW"/>
              <a:t>E.g., what should be done after D</a:t>
            </a:r>
            <a:r>
              <a:rPr lang="en-US" altLang="zh-TW" baseline="-25000"/>
              <a:t>1</a:t>
            </a:r>
            <a:r>
              <a:rPr lang="en-US" altLang="zh-TW"/>
              <a:t> is deleted?</a:t>
            </a:r>
          </a:p>
        </p:txBody>
      </p:sp>
      <p:grpSp>
        <p:nvGrpSpPr>
          <p:cNvPr id="67589" name="Group 48">
            <a:extLst>
              <a:ext uri="{FF2B5EF4-FFF2-40B4-BE49-F238E27FC236}">
                <a16:creationId xmlns:a16="http://schemas.microsoft.com/office/drawing/2014/main" id="{7878F9BD-1D5D-4355-A677-2103481425FE}"/>
              </a:ext>
            </a:extLst>
          </p:cNvPr>
          <p:cNvGrpSpPr>
            <a:grpSpLocks/>
          </p:cNvGrpSpPr>
          <p:nvPr/>
        </p:nvGrpSpPr>
        <p:grpSpPr bwMode="auto">
          <a:xfrm>
            <a:off x="1608138" y="3133725"/>
            <a:ext cx="5648325" cy="2371725"/>
            <a:chOff x="918" y="2133"/>
            <a:chExt cx="3558" cy="1494"/>
          </a:xfrm>
        </p:grpSpPr>
        <p:sp>
          <p:nvSpPr>
            <p:cNvPr id="67590" name="Rectangle 57">
              <a:extLst>
                <a:ext uri="{FF2B5EF4-FFF2-40B4-BE49-F238E27FC236}">
                  <a16:creationId xmlns:a16="http://schemas.microsoft.com/office/drawing/2014/main" id="{967224E0-12B4-4092-A244-599C969F881C}"/>
                </a:ext>
              </a:extLst>
            </p:cNvPr>
            <p:cNvSpPr>
              <a:spLocks noChangeArrowheads="1"/>
            </p:cNvSpPr>
            <p:nvPr/>
          </p:nvSpPr>
          <p:spPr bwMode="auto">
            <a:xfrm>
              <a:off x="918" y="2133"/>
              <a:ext cx="3558" cy="149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591" name="Rectangle 7">
              <a:extLst>
                <a:ext uri="{FF2B5EF4-FFF2-40B4-BE49-F238E27FC236}">
                  <a16:creationId xmlns:a16="http://schemas.microsoft.com/office/drawing/2014/main" id="{19C147A9-2E0E-4209-9243-F0611F5174F5}"/>
                </a:ext>
              </a:extLst>
            </p:cNvPr>
            <p:cNvSpPr>
              <a:spLocks noChangeArrowheads="1"/>
            </p:cNvSpPr>
            <p:nvPr/>
          </p:nvSpPr>
          <p:spPr bwMode="auto">
            <a:xfrm>
              <a:off x="1198" y="2353"/>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592" name="Rectangle 8">
              <a:extLst>
                <a:ext uri="{FF2B5EF4-FFF2-40B4-BE49-F238E27FC236}">
                  <a16:creationId xmlns:a16="http://schemas.microsoft.com/office/drawing/2014/main" id="{B6BF53A7-72C6-44FA-88C4-CAA9D013C9FA}"/>
                </a:ext>
              </a:extLst>
            </p:cNvPr>
            <p:cNvSpPr>
              <a:spLocks noChangeArrowheads="1"/>
            </p:cNvSpPr>
            <p:nvPr/>
          </p:nvSpPr>
          <p:spPr bwMode="auto">
            <a:xfrm>
              <a:off x="1198" y="2545"/>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593" name="Rectangle 9">
              <a:extLst>
                <a:ext uri="{FF2B5EF4-FFF2-40B4-BE49-F238E27FC236}">
                  <a16:creationId xmlns:a16="http://schemas.microsoft.com/office/drawing/2014/main" id="{676DBAB8-71D8-401C-9CBE-F1F7021B5226}"/>
                </a:ext>
              </a:extLst>
            </p:cNvPr>
            <p:cNvSpPr>
              <a:spLocks noChangeArrowheads="1"/>
            </p:cNvSpPr>
            <p:nvPr/>
          </p:nvSpPr>
          <p:spPr bwMode="auto">
            <a:xfrm>
              <a:off x="1198" y="2737"/>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594" name="Rectangle 10">
              <a:extLst>
                <a:ext uri="{FF2B5EF4-FFF2-40B4-BE49-F238E27FC236}">
                  <a16:creationId xmlns:a16="http://schemas.microsoft.com/office/drawing/2014/main" id="{2E929671-4FEB-4662-B4C1-5CA9E8DF7013}"/>
                </a:ext>
              </a:extLst>
            </p:cNvPr>
            <p:cNvSpPr>
              <a:spLocks noChangeArrowheads="1"/>
            </p:cNvSpPr>
            <p:nvPr/>
          </p:nvSpPr>
          <p:spPr bwMode="auto">
            <a:xfrm>
              <a:off x="1198" y="3217"/>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595" name="Rectangle 11">
              <a:extLst>
                <a:ext uri="{FF2B5EF4-FFF2-40B4-BE49-F238E27FC236}">
                  <a16:creationId xmlns:a16="http://schemas.microsoft.com/office/drawing/2014/main" id="{49255260-4E5E-4D1B-AAEC-039D22EACD6D}"/>
                </a:ext>
              </a:extLst>
            </p:cNvPr>
            <p:cNvSpPr>
              <a:spLocks noChangeArrowheads="1"/>
            </p:cNvSpPr>
            <p:nvPr/>
          </p:nvSpPr>
          <p:spPr bwMode="auto">
            <a:xfrm>
              <a:off x="1198" y="2929"/>
              <a:ext cx="96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596" name="Text Box 12">
              <a:extLst>
                <a:ext uri="{FF2B5EF4-FFF2-40B4-BE49-F238E27FC236}">
                  <a16:creationId xmlns:a16="http://schemas.microsoft.com/office/drawing/2014/main" id="{D288F8A8-5252-4B93-8911-DA21DD1082D0}"/>
                </a:ext>
              </a:extLst>
            </p:cNvPr>
            <p:cNvSpPr txBox="1">
              <a:spLocks noChangeArrowheads="1"/>
            </p:cNvSpPr>
            <p:nvPr/>
          </p:nvSpPr>
          <p:spPr bwMode="auto">
            <a:xfrm>
              <a:off x="1294" y="235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architecture</a:t>
              </a:r>
            </a:p>
          </p:txBody>
        </p:sp>
        <p:sp>
          <p:nvSpPr>
            <p:cNvPr id="67597" name="Text Box 13">
              <a:extLst>
                <a:ext uri="{FF2B5EF4-FFF2-40B4-BE49-F238E27FC236}">
                  <a16:creationId xmlns:a16="http://schemas.microsoft.com/office/drawing/2014/main" id="{6C605F3D-90A8-445C-9E3D-D7371860CE0E}"/>
                </a:ext>
              </a:extLst>
            </p:cNvPr>
            <p:cNvSpPr txBox="1">
              <a:spLocks noChangeArrowheads="1"/>
            </p:cNvSpPr>
            <p:nvPr/>
          </p:nvSpPr>
          <p:spPr bwMode="auto">
            <a:xfrm>
              <a:off x="1294" y="2545"/>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computer</a:t>
              </a:r>
            </a:p>
          </p:txBody>
        </p:sp>
        <p:sp>
          <p:nvSpPr>
            <p:cNvPr id="67598" name="Text Box 14">
              <a:extLst>
                <a:ext uri="{FF2B5EF4-FFF2-40B4-BE49-F238E27FC236}">
                  <a16:creationId xmlns:a16="http://schemas.microsoft.com/office/drawing/2014/main" id="{D8AA630F-66E1-4C39-BA1F-AEECAAF2E0F4}"/>
                </a:ext>
              </a:extLst>
            </p:cNvPr>
            <p:cNvSpPr txBox="1">
              <a:spLocks noChangeArrowheads="1"/>
            </p:cNvSpPr>
            <p:nvPr/>
          </p:nvSpPr>
          <p:spPr bwMode="auto">
            <a:xfrm>
              <a:off x="1294" y="2737"/>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67599" name="Text Box 15">
              <a:extLst>
                <a:ext uri="{FF2B5EF4-FFF2-40B4-BE49-F238E27FC236}">
                  <a16:creationId xmlns:a16="http://schemas.microsoft.com/office/drawing/2014/main" id="{D1C6A6E1-2BA9-461E-AFFE-C634FA5DE7FB}"/>
                </a:ext>
              </a:extLst>
            </p:cNvPr>
            <p:cNvSpPr txBox="1">
              <a:spLocks noChangeArrowheads="1"/>
            </p:cNvSpPr>
            <p:nvPr/>
          </p:nvSpPr>
          <p:spPr bwMode="auto">
            <a:xfrm>
              <a:off x="1294" y="3217"/>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retrieval</a:t>
              </a:r>
            </a:p>
          </p:txBody>
        </p:sp>
        <p:sp>
          <p:nvSpPr>
            <p:cNvPr id="67600" name="Text Box 16">
              <a:extLst>
                <a:ext uri="{FF2B5EF4-FFF2-40B4-BE49-F238E27FC236}">
                  <a16:creationId xmlns:a16="http://schemas.microsoft.com/office/drawing/2014/main" id="{0241EAB7-12A6-4AC5-BEAB-F14B27E94C22}"/>
                </a:ext>
              </a:extLst>
            </p:cNvPr>
            <p:cNvSpPr txBox="1">
              <a:spLocks noChangeArrowheads="1"/>
            </p:cNvSpPr>
            <p:nvPr/>
          </p:nvSpPr>
          <p:spPr bwMode="auto">
            <a:xfrm>
              <a:off x="1294" y="2977"/>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zh-TW" altLang="zh-TW" sz="1600" b="1">
                  <a:latin typeface="Times New Roman" panose="02020603050405020304" pitchFamily="18" charset="0"/>
                  <a:ea typeface="標楷體" panose="03000509000000000000" pitchFamily="65" charset="-120"/>
                </a:rPr>
                <a:t>...</a:t>
              </a:r>
            </a:p>
          </p:txBody>
        </p:sp>
        <p:sp>
          <p:nvSpPr>
            <p:cNvPr id="67601" name="Rectangle 27">
              <a:extLst>
                <a:ext uri="{FF2B5EF4-FFF2-40B4-BE49-F238E27FC236}">
                  <a16:creationId xmlns:a16="http://schemas.microsoft.com/office/drawing/2014/main" id="{43BDC175-E0F4-482A-A358-599F710E3384}"/>
                </a:ext>
              </a:extLst>
            </p:cNvPr>
            <p:cNvSpPr>
              <a:spLocks noChangeArrowheads="1"/>
            </p:cNvSpPr>
            <p:nvPr/>
          </p:nvSpPr>
          <p:spPr bwMode="auto">
            <a:xfrm>
              <a:off x="2686" y="235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2" name="Rectangle 28">
              <a:extLst>
                <a:ext uri="{FF2B5EF4-FFF2-40B4-BE49-F238E27FC236}">
                  <a16:creationId xmlns:a16="http://schemas.microsoft.com/office/drawing/2014/main" id="{89961BEA-F6B1-4C68-964C-8CD7525DB4ED}"/>
                </a:ext>
              </a:extLst>
            </p:cNvPr>
            <p:cNvSpPr>
              <a:spLocks noChangeArrowheads="1"/>
            </p:cNvSpPr>
            <p:nvPr/>
          </p:nvSpPr>
          <p:spPr bwMode="auto">
            <a:xfrm>
              <a:off x="3070" y="235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3" name="Rectangle 29">
              <a:extLst>
                <a:ext uri="{FF2B5EF4-FFF2-40B4-BE49-F238E27FC236}">
                  <a16:creationId xmlns:a16="http://schemas.microsoft.com/office/drawing/2014/main" id="{6314FFAF-D336-4470-B37D-453B21DE7DEF}"/>
                </a:ext>
              </a:extLst>
            </p:cNvPr>
            <p:cNvSpPr>
              <a:spLocks noChangeArrowheads="1"/>
            </p:cNvSpPr>
            <p:nvPr/>
          </p:nvSpPr>
          <p:spPr bwMode="auto">
            <a:xfrm>
              <a:off x="3454" y="235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4" name="Rectangle 30">
              <a:extLst>
                <a:ext uri="{FF2B5EF4-FFF2-40B4-BE49-F238E27FC236}">
                  <a16:creationId xmlns:a16="http://schemas.microsoft.com/office/drawing/2014/main" id="{D56AC5CD-5B99-4A2A-9F27-EB2A1F422831}"/>
                </a:ext>
              </a:extLst>
            </p:cNvPr>
            <p:cNvSpPr>
              <a:spLocks noChangeArrowheads="1"/>
            </p:cNvSpPr>
            <p:nvPr/>
          </p:nvSpPr>
          <p:spPr bwMode="auto">
            <a:xfrm>
              <a:off x="3838" y="235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5" name="Rectangle 31">
              <a:extLst>
                <a:ext uri="{FF2B5EF4-FFF2-40B4-BE49-F238E27FC236}">
                  <a16:creationId xmlns:a16="http://schemas.microsoft.com/office/drawing/2014/main" id="{689E8D0E-B5BB-4379-9813-87157C3544EF}"/>
                </a:ext>
              </a:extLst>
            </p:cNvPr>
            <p:cNvSpPr>
              <a:spLocks noChangeArrowheads="1"/>
            </p:cNvSpPr>
            <p:nvPr/>
          </p:nvSpPr>
          <p:spPr bwMode="auto">
            <a:xfrm>
              <a:off x="2686" y="259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6" name="Rectangle 32">
              <a:extLst>
                <a:ext uri="{FF2B5EF4-FFF2-40B4-BE49-F238E27FC236}">
                  <a16:creationId xmlns:a16="http://schemas.microsoft.com/office/drawing/2014/main" id="{24188C71-E515-48B4-A5DA-1CD262BE72AB}"/>
                </a:ext>
              </a:extLst>
            </p:cNvPr>
            <p:cNvSpPr>
              <a:spLocks noChangeArrowheads="1"/>
            </p:cNvSpPr>
            <p:nvPr/>
          </p:nvSpPr>
          <p:spPr bwMode="auto">
            <a:xfrm>
              <a:off x="3070" y="259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7" name="Rectangle 33">
              <a:extLst>
                <a:ext uri="{FF2B5EF4-FFF2-40B4-BE49-F238E27FC236}">
                  <a16:creationId xmlns:a16="http://schemas.microsoft.com/office/drawing/2014/main" id="{530285F9-9E45-48C7-8F52-06C5BB8C85A3}"/>
                </a:ext>
              </a:extLst>
            </p:cNvPr>
            <p:cNvSpPr>
              <a:spLocks noChangeArrowheads="1"/>
            </p:cNvSpPr>
            <p:nvPr/>
          </p:nvSpPr>
          <p:spPr bwMode="auto">
            <a:xfrm>
              <a:off x="3454" y="259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8" name="Rectangle 34">
              <a:extLst>
                <a:ext uri="{FF2B5EF4-FFF2-40B4-BE49-F238E27FC236}">
                  <a16:creationId xmlns:a16="http://schemas.microsoft.com/office/drawing/2014/main" id="{4AA7EC89-34FD-4C12-B873-E0412EC7E70E}"/>
                </a:ext>
              </a:extLst>
            </p:cNvPr>
            <p:cNvSpPr>
              <a:spLocks noChangeArrowheads="1"/>
            </p:cNvSpPr>
            <p:nvPr/>
          </p:nvSpPr>
          <p:spPr bwMode="auto">
            <a:xfrm>
              <a:off x="2686" y="2785"/>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09" name="Rectangle 35">
              <a:extLst>
                <a:ext uri="{FF2B5EF4-FFF2-40B4-BE49-F238E27FC236}">
                  <a16:creationId xmlns:a16="http://schemas.microsoft.com/office/drawing/2014/main" id="{D9D08645-F855-4B28-BA88-55C648E5069F}"/>
                </a:ext>
              </a:extLst>
            </p:cNvPr>
            <p:cNvSpPr>
              <a:spLocks noChangeArrowheads="1"/>
            </p:cNvSpPr>
            <p:nvPr/>
          </p:nvSpPr>
          <p:spPr bwMode="auto">
            <a:xfrm>
              <a:off x="2686" y="3265"/>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10" name="Rectangle 36">
              <a:extLst>
                <a:ext uri="{FF2B5EF4-FFF2-40B4-BE49-F238E27FC236}">
                  <a16:creationId xmlns:a16="http://schemas.microsoft.com/office/drawing/2014/main" id="{DBA78C15-0454-4CC1-9468-5328B32D4E7F}"/>
                </a:ext>
              </a:extLst>
            </p:cNvPr>
            <p:cNvSpPr>
              <a:spLocks noChangeArrowheads="1"/>
            </p:cNvSpPr>
            <p:nvPr/>
          </p:nvSpPr>
          <p:spPr bwMode="auto">
            <a:xfrm>
              <a:off x="3070" y="3265"/>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11" name="Rectangle 37">
              <a:extLst>
                <a:ext uri="{FF2B5EF4-FFF2-40B4-BE49-F238E27FC236}">
                  <a16:creationId xmlns:a16="http://schemas.microsoft.com/office/drawing/2014/main" id="{424F2BBE-6FA3-4D6E-89F4-ECE8BDEACBED}"/>
                </a:ext>
              </a:extLst>
            </p:cNvPr>
            <p:cNvSpPr>
              <a:spLocks noChangeArrowheads="1"/>
            </p:cNvSpPr>
            <p:nvPr/>
          </p:nvSpPr>
          <p:spPr bwMode="auto">
            <a:xfrm>
              <a:off x="3454" y="3265"/>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67612" name="Text Box 38">
              <a:extLst>
                <a:ext uri="{FF2B5EF4-FFF2-40B4-BE49-F238E27FC236}">
                  <a16:creationId xmlns:a16="http://schemas.microsoft.com/office/drawing/2014/main" id="{C3C68214-03D3-4B1A-B1D6-82FF3FBBCC47}"/>
                </a:ext>
              </a:extLst>
            </p:cNvPr>
            <p:cNvSpPr txBox="1">
              <a:spLocks noChangeArrowheads="1"/>
            </p:cNvSpPr>
            <p:nvPr/>
          </p:nvSpPr>
          <p:spPr bwMode="auto">
            <a:xfrm>
              <a:off x="2686" y="2353"/>
              <a:ext cx="38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latin typeface="Times New Roman" panose="02020603050405020304" pitchFamily="18" charset="0"/>
                  <a:ea typeface="標楷體" panose="03000509000000000000" pitchFamily="65" charset="-120"/>
                </a:rPr>
                <a:t>D</a:t>
              </a:r>
              <a:r>
                <a:rPr lang="en-US" altLang="zh-TW" sz="1400" b="1" baseline="-25000">
                  <a:latin typeface="Times New Roman" panose="02020603050405020304" pitchFamily="18" charset="0"/>
                  <a:ea typeface="標楷體" panose="03000509000000000000" pitchFamily="65" charset="-120"/>
                </a:rPr>
                <a:t>1</a:t>
              </a:r>
              <a:r>
                <a:rPr lang="en-US" altLang="zh-TW" sz="1400" b="1">
                  <a:latin typeface="Times New Roman" panose="02020603050405020304" pitchFamily="18" charset="0"/>
                  <a:ea typeface="標楷體" panose="03000509000000000000" pitchFamily="65" charset="-120"/>
                </a:rPr>
                <a:t>, a</a:t>
              </a:r>
              <a:r>
                <a:rPr lang="en-US" altLang="zh-TW" sz="1400" b="1" baseline="-25000">
                  <a:latin typeface="Times New Roman" panose="02020603050405020304" pitchFamily="18" charset="0"/>
                  <a:ea typeface="標楷體" panose="03000509000000000000" pitchFamily="65" charset="-120"/>
                </a:rPr>
                <a:t>1</a:t>
              </a:r>
              <a:endParaRPr lang="en-US" altLang="zh-TW" sz="1600" b="1">
                <a:latin typeface="Times New Roman" panose="02020603050405020304" pitchFamily="18" charset="0"/>
                <a:ea typeface="標楷體" panose="03000509000000000000" pitchFamily="65" charset="-120"/>
              </a:endParaRPr>
            </a:p>
          </p:txBody>
        </p:sp>
        <p:sp>
          <p:nvSpPr>
            <p:cNvPr id="67613" name="Text Box 39">
              <a:extLst>
                <a:ext uri="{FF2B5EF4-FFF2-40B4-BE49-F238E27FC236}">
                  <a16:creationId xmlns:a16="http://schemas.microsoft.com/office/drawing/2014/main" id="{7348F8D8-FCB7-4DC3-A9A9-F565BEAC895D}"/>
                </a:ext>
              </a:extLst>
            </p:cNvPr>
            <p:cNvSpPr txBox="1">
              <a:spLocks noChangeArrowheads="1"/>
            </p:cNvSpPr>
            <p:nvPr/>
          </p:nvSpPr>
          <p:spPr bwMode="auto">
            <a:xfrm>
              <a:off x="2686" y="2785"/>
              <a:ext cx="38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latin typeface="Times New Roman" panose="02020603050405020304" pitchFamily="18" charset="0"/>
                  <a:ea typeface="標楷體" panose="03000509000000000000" pitchFamily="65" charset="-120"/>
                </a:rPr>
                <a:t>D</a:t>
              </a:r>
              <a:r>
                <a:rPr lang="en-US" altLang="zh-TW" sz="1400" b="1" baseline="-25000">
                  <a:latin typeface="Times New Roman" panose="02020603050405020304" pitchFamily="18" charset="0"/>
                  <a:ea typeface="標楷體" panose="03000509000000000000" pitchFamily="65" charset="-120"/>
                </a:rPr>
                <a:t>1</a:t>
              </a:r>
              <a:r>
                <a:rPr lang="en-US" altLang="zh-TW" sz="1400" b="1">
                  <a:latin typeface="Times New Roman" panose="02020603050405020304" pitchFamily="18" charset="0"/>
                  <a:ea typeface="標楷體" panose="03000509000000000000" pitchFamily="65" charset="-120"/>
                </a:rPr>
                <a:t>, a</a:t>
              </a:r>
              <a:r>
                <a:rPr lang="en-US" altLang="zh-TW" sz="1400" b="1" baseline="-25000">
                  <a:latin typeface="Times New Roman" panose="02020603050405020304" pitchFamily="18" charset="0"/>
                  <a:ea typeface="標楷體" panose="03000509000000000000" pitchFamily="65" charset="-120"/>
                </a:rPr>
                <a:t>1</a:t>
              </a:r>
            </a:p>
          </p:txBody>
        </p:sp>
        <p:sp>
          <p:nvSpPr>
            <p:cNvPr id="67614" name="Text Box 40">
              <a:extLst>
                <a:ext uri="{FF2B5EF4-FFF2-40B4-BE49-F238E27FC236}">
                  <a16:creationId xmlns:a16="http://schemas.microsoft.com/office/drawing/2014/main" id="{4662394B-3EFF-4C3C-9AF2-DC51E55EC2A5}"/>
                </a:ext>
              </a:extLst>
            </p:cNvPr>
            <p:cNvSpPr txBox="1">
              <a:spLocks noChangeArrowheads="1"/>
            </p:cNvSpPr>
            <p:nvPr/>
          </p:nvSpPr>
          <p:spPr bwMode="auto">
            <a:xfrm>
              <a:off x="2686" y="3265"/>
              <a:ext cx="38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latin typeface="Times New Roman" panose="02020603050405020304" pitchFamily="18" charset="0"/>
                  <a:ea typeface="標楷體" panose="03000509000000000000" pitchFamily="65" charset="-120"/>
                </a:rPr>
                <a:t>D</a:t>
              </a:r>
              <a:r>
                <a:rPr lang="en-US" altLang="zh-TW" sz="1400" b="1" baseline="-25000">
                  <a:latin typeface="Times New Roman" panose="02020603050405020304" pitchFamily="18" charset="0"/>
                  <a:ea typeface="標楷體" panose="03000509000000000000" pitchFamily="65" charset="-120"/>
                </a:rPr>
                <a:t>1</a:t>
              </a:r>
              <a:r>
                <a:rPr lang="en-US" altLang="zh-TW" sz="1400" b="1">
                  <a:latin typeface="Times New Roman" panose="02020603050405020304" pitchFamily="18" charset="0"/>
                  <a:ea typeface="標楷體" panose="03000509000000000000" pitchFamily="65" charset="-120"/>
                </a:rPr>
                <a:t>, a</a:t>
              </a:r>
              <a:r>
                <a:rPr lang="en-US" altLang="zh-TW" sz="1400" b="1" baseline="-25000">
                  <a:latin typeface="Times New Roman" panose="02020603050405020304" pitchFamily="18" charset="0"/>
                  <a:ea typeface="標楷體" panose="03000509000000000000" pitchFamily="65" charset="-120"/>
                </a:rPr>
                <a:t>1</a:t>
              </a:r>
            </a:p>
          </p:txBody>
        </p:sp>
        <p:sp>
          <p:nvSpPr>
            <p:cNvPr id="67615" name="Line 53">
              <a:extLst>
                <a:ext uri="{FF2B5EF4-FFF2-40B4-BE49-F238E27FC236}">
                  <a16:creationId xmlns:a16="http://schemas.microsoft.com/office/drawing/2014/main" id="{DEF8A171-1198-43F8-B85C-5ED41E1B1B05}"/>
                </a:ext>
              </a:extLst>
            </p:cNvPr>
            <p:cNvSpPr>
              <a:spLocks noChangeShapeType="1"/>
            </p:cNvSpPr>
            <p:nvPr/>
          </p:nvSpPr>
          <p:spPr bwMode="auto">
            <a:xfrm>
              <a:off x="2110" y="2449"/>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6" name="Line 54">
              <a:extLst>
                <a:ext uri="{FF2B5EF4-FFF2-40B4-BE49-F238E27FC236}">
                  <a16:creationId xmlns:a16="http://schemas.microsoft.com/office/drawing/2014/main" id="{D427E721-3731-487B-9A82-170C8610DFDC}"/>
                </a:ext>
              </a:extLst>
            </p:cNvPr>
            <p:cNvSpPr>
              <a:spLocks noChangeShapeType="1"/>
            </p:cNvSpPr>
            <p:nvPr/>
          </p:nvSpPr>
          <p:spPr bwMode="auto">
            <a:xfrm>
              <a:off x="2110" y="2641"/>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7" name="Line 55">
              <a:extLst>
                <a:ext uri="{FF2B5EF4-FFF2-40B4-BE49-F238E27FC236}">
                  <a16:creationId xmlns:a16="http://schemas.microsoft.com/office/drawing/2014/main" id="{B746D068-D7AC-476A-A222-FC8F9D75C58D}"/>
                </a:ext>
              </a:extLst>
            </p:cNvPr>
            <p:cNvSpPr>
              <a:spLocks noChangeShapeType="1"/>
            </p:cNvSpPr>
            <p:nvPr/>
          </p:nvSpPr>
          <p:spPr bwMode="auto">
            <a:xfrm>
              <a:off x="2110" y="2833"/>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8" name="Line 56">
              <a:extLst>
                <a:ext uri="{FF2B5EF4-FFF2-40B4-BE49-F238E27FC236}">
                  <a16:creationId xmlns:a16="http://schemas.microsoft.com/office/drawing/2014/main" id="{052B6344-4DFB-4ABB-A65E-3F4C036AFC54}"/>
                </a:ext>
              </a:extLst>
            </p:cNvPr>
            <p:cNvSpPr>
              <a:spLocks noChangeShapeType="1"/>
            </p:cNvSpPr>
            <p:nvPr/>
          </p:nvSpPr>
          <p:spPr bwMode="auto">
            <a:xfrm>
              <a:off x="2110" y="3313"/>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13DACEC6-FFA0-4023-BE84-9FDC40ABC0AA}"/>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183ABDAB-931E-480E-A704-DCA1E7B043C0}" type="slidenum">
              <a:rPr lang="en-US" altLang="zh-TW" sz="1400" b="1">
                <a:solidFill>
                  <a:schemeClr val="accent2"/>
                </a:solidFill>
                <a:latin typeface="Times New Roman" panose="02020603050405020304" pitchFamily="18" charset="0"/>
              </a:rPr>
              <a:pPr algn="ctr" eaLnBrk="1" hangingPunct="1">
                <a:spcBef>
                  <a:spcPct val="0"/>
                </a:spcBef>
                <a:buFontTx/>
                <a:buNone/>
              </a:pPr>
              <a:t>35</a:t>
            </a:fld>
            <a:endParaRPr lang="en-US" altLang="zh-TW" sz="1400">
              <a:latin typeface="Times New Roman" panose="02020603050405020304" pitchFamily="18" charset="0"/>
            </a:endParaRPr>
          </a:p>
        </p:txBody>
      </p:sp>
      <p:sp>
        <p:nvSpPr>
          <p:cNvPr id="69635" name="Rectangle 2">
            <a:extLst>
              <a:ext uri="{FF2B5EF4-FFF2-40B4-BE49-F238E27FC236}">
                <a16:creationId xmlns:a16="http://schemas.microsoft.com/office/drawing/2014/main" id="{5BBF8550-22E3-4E76-B919-F55F7452C3F2}"/>
              </a:ext>
            </a:extLst>
          </p:cNvPr>
          <p:cNvSpPr>
            <a:spLocks noGrp="1" noChangeArrowheads="1"/>
          </p:cNvSpPr>
          <p:nvPr>
            <p:ph type="title" idx="4294967295"/>
          </p:nvPr>
        </p:nvSpPr>
        <p:spPr/>
        <p:txBody>
          <a:bodyPr/>
          <a:lstStyle/>
          <a:p>
            <a:pPr eaLnBrk="1" hangingPunct="1"/>
            <a:r>
              <a:rPr lang="en-US" altLang="zh-TW"/>
              <a:t>Deletion and Update</a:t>
            </a:r>
          </a:p>
        </p:txBody>
      </p:sp>
      <p:sp>
        <p:nvSpPr>
          <p:cNvPr id="69636" name="Rectangle 3">
            <a:extLst>
              <a:ext uri="{FF2B5EF4-FFF2-40B4-BE49-F238E27FC236}">
                <a16:creationId xmlns:a16="http://schemas.microsoft.com/office/drawing/2014/main" id="{B38BF814-DA27-45CE-A7A5-F22AA4E78256}"/>
              </a:ext>
            </a:extLst>
          </p:cNvPr>
          <p:cNvSpPr>
            <a:spLocks noGrp="1" noChangeArrowheads="1"/>
          </p:cNvSpPr>
          <p:nvPr>
            <p:ph type="body" idx="4294967295"/>
          </p:nvPr>
        </p:nvSpPr>
        <p:spPr>
          <a:xfrm>
            <a:off x="685800" y="1371600"/>
            <a:ext cx="7772400" cy="757238"/>
          </a:xfrm>
        </p:spPr>
        <p:txBody>
          <a:bodyPr/>
          <a:lstStyle/>
          <a:p>
            <a:pPr eaLnBrk="1" hangingPunct="1"/>
            <a:r>
              <a:rPr lang="en-US" altLang="zh-TW"/>
              <a:t>To support deletion, a </a:t>
            </a:r>
            <a:r>
              <a:rPr lang="en-US" altLang="zh-TW">
                <a:solidFill>
                  <a:srgbClr val="FF3300"/>
                </a:solidFill>
              </a:rPr>
              <a:t>“forward index”</a:t>
            </a:r>
            <a:r>
              <a:rPr lang="en-US" altLang="zh-TW"/>
              <a:t> is maintained to record words contained in a document</a:t>
            </a:r>
          </a:p>
        </p:txBody>
      </p:sp>
      <p:sp>
        <p:nvSpPr>
          <p:cNvPr id="129028" name="Rectangle 4">
            <a:extLst>
              <a:ext uri="{FF2B5EF4-FFF2-40B4-BE49-F238E27FC236}">
                <a16:creationId xmlns:a16="http://schemas.microsoft.com/office/drawing/2014/main" id="{90239548-37AC-42FE-80FE-73D71D6CCBF4}"/>
              </a:ext>
            </a:extLst>
          </p:cNvPr>
          <p:cNvSpPr>
            <a:spLocks noChangeArrowheads="1"/>
          </p:cNvSpPr>
          <p:nvPr/>
        </p:nvSpPr>
        <p:spPr bwMode="auto">
          <a:xfrm>
            <a:off x="685800" y="4452938"/>
            <a:ext cx="7696200" cy="15240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buFontTx/>
              <a:buChar char="–"/>
            </a:pPr>
            <a:r>
              <a:rPr lang="en-US" altLang="zh-TW">
                <a:latin typeface="Times New Roman" panose="02020603050405020304" pitchFamily="18" charset="0"/>
              </a:rPr>
              <a:t>Deletion is very expensive; to reduce deletion cost:</a:t>
            </a:r>
            <a:endParaRPr lang="en-US" altLang="zh-TW" sz="1800">
              <a:latin typeface="Times New Roman" panose="02020603050405020304" pitchFamily="18" charset="0"/>
            </a:endParaRPr>
          </a:p>
          <a:p>
            <a:pPr lvl="1" eaLnBrk="1" hangingPunct="1"/>
            <a:r>
              <a:rPr lang="en-US" altLang="zh-TW" sz="1800">
                <a:latin typeface="Times New Roman" panose="02020603050405020304" pitchFamily="18" charset="0"/>
              </a:rPr>
              <a:t>Keep a table containing document Ids of deleted documents</a:t>
            </a:r>
          </a:p>
          <a:p>
            <a:pPr lvl="1" eaLnBrk="1" hangingPunct="1"/>
            <a:r>
              <a:rPr lang="en-US" altLang="zh-TW" sz="1800">
                <a:latin typeface="Times New Roman" panose="02020603050405020304" pitchFamily="18" charset="0"/>
              </a:rPr>
              <a:t>During retrieval, ignore deleted Doc Ids in the inverted file</a:t>
            </a:r>
          </a:p>
          <a:p>
            <a:pPr lvl="1" eaLnBrk="1" hangingPunct="1"/>
            <a:r>
              <a:rPr lang="en-US" altLang="zh-TW" sz="1800">
                <a:latin typeface="Times New Roman" panose="02020603050405020304" pitchFamily="18" charset="0"/>
              </a:rPr>
              <a:t>Clean the inverted file periodically</a:t>
            </a:r>
          </a:p>
        </p:txBody>
      </p:sp>
      <p:grpSp>
        <p:nvGrpSpPr>
          <p:cNvPr id="69638" name="Group 5">
            <a:extLst>
              <a:ext uri="{FF2B5EF4-FFF2-40B4-BE49-F238E27FC236}">
                <a16:creationId xmlns:a16="http://schemas.microsoft.com/office/drawing/2014/main" id="{59ECBD36-38B4-4D5D-8ED2-79D24587980B}"/>
              </a:ext>
            </a:extLst>
          </p:cNvPr>
          <p:cNvGrpSpPr>
            <a:grpSpLocks/>
          </p:cNvGrpSpPr>
          <p:nvPr/>
        </p:nvGrpSpPr>
        <p:grpSpPr bwMode="auto">
          <a:xfrm>
            <a:off x="2336800" y="2371725"/>
            <a:ext cx="4495800" cy="304800"/>
            <a:chOff x="1248" y="1824"/>
            <a:chExt cx="2832" cy="192"/>
          </a:xfrm>
        </p:grpSpPr>
        <p:sp>
          <p:nvSpPr>
            <p:cNvPr id="69640" name="Rectangle 6">
              <a:extLst>
                <a:ext uri="{FF2B5EF4-FFF2-40B4-BE49-F238E27FC236}">
                  <a16:creationId xmlns:a16="http://schemas.microsoft.com/office/drawing/2014/main" id="{158E6005-3410-4162-87CC-25BFEB467B0B}"/>
                </a:ext>
              </a:extLst>
            </p:cNvPr>
            <p:cNvSpPr>
              <a:spLocks noChangeArrowheads="1"/>
            </p:cNvSpPr>
            <p:nvPr/>
          </p:nvSpPr>
          <p:spPr bwMode="auto">
            <a:xfrm>
              <a:off x="1248" y="1824"/>
              <a:ext cx="624" cy="1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Doc ID</a:t>
              </a:r>
            </a:p>
          </p:txBody>
        </p:sp>
        <p:sp>
          <p:nvSpPr>
            <p:cNvPr id="69641" name="Rectangle 7">
              <a:extLst>
                <a:ext uri="{FF2B5EF4-FFF2-40B4-BE49-F238E27FC236}">
                  <a16:creationId xmlns:a16="http://schemas.microsoft.com/office/drawing/2014/main" id="{9B9B80F3-C651-44B0-80DA-55BD5CFDD8C2}"/>
                </a:ext>
              </a:extLst>
            </p:cNvPr>
            <p:cNvSpPr>
              <a:spLocks noChangeArrowheads="1"/>
            </p:cNvSpPr>
            <p:nvPr/>
          </p:nvSpPr>
          <p:spPr bwMode="auto">
            <a:xfrm>
              <a:off x="2112" y="1824"/>
              <a:ext cx="1968" cy="1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word1, word2, ….</a:t>
              </a:r>
            </a:p>
          </p:txBody>
        </p:sp>
        <p:sp>
          <p:nvSpPr>
            <p:cNvPr id="69642" name="Line 8">
              <a:extLst>
                <a:ext uri="{FF2B5EF4-FFF2-40B4-BE49-F238E27FC236}">
                  <a16:creationId xmlns:a16="http://schemas.microsoft.com/office/drawing/2014/main" id="{C72170D6-DB59-4B93-A2C7-4655F8F83F64}"/>
                </a:ext>
              </a:extLst>
            </p:cNvPr>
            <p:cNvSpPr>
              <a:spLocks noChangeShapeType="1"/>
            </p:cNvSpPr>
            <p:nvPr/>
          </p:nvSpPr>
          <p:spPr bwMode="auto">
            <a:xfrm>
              <a:off x="1872"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033" name="Rectangle 9">
            <a:extLst>
              <a:ext uri="{FF2B5EF4-FFF2-40B4-BE49-F238E27FC236}">
                <a16:creationId xmlns:a16="http://schemas.microsoft.com/office/drawing/2014/main" id="{C53BB308-606A-43FF-92B8-9DFB60E15E55}"/>
              </a:ext>
            </a:extLst>
          </p:cNvPr>
          <p:cNvSpPr>
            <a:spLocks noChangeArrowheads="1"/>
          </p:cNvSpPr>
          <p:nvPr/>
        </p:nvSpPr>
        <p:spPr bwMode="auto">
          <a:xfrm>
            <a:off x="685800" y="3081338"/>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a:latin typeface="Times New Roman" panose="02020603050405020304" pitchFamily="18" charset="0"/>
              </a:rPr>
              <a:t>Find the Doc ID of the document to be deleted</a:t>
            </a:r>
          </a:p>
          <a:p>
            <a:pPr eaLnBrk="1" hangingPunct="1"/>
            <a:r>
              <a:rPr lang="en-US" altLang="zh-TW">
                <a:latin typeface="Times New Roman" panose="02020603050405020304" pitchFamily="18" charset="0"/>
              </a:rPr>
              <a:t>Obtain the words contained in the document from the forward index</a:t>
            </a:r>
          </a:p>
          <a:p>
            <a:pPr eaLnBrk="1" hangingPunct="1"/>
            <a:r>
              <a:rPr lang="en-US" altLang="zh-TW">
                <a:latin typeface="Times New Roman" panose="02020603050405020304" pitchFamily="18" charset="0"/>
              </a:rPr>
              <a:t>Delete the postings entries for the Doc ID from the inverted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9033"/>
                                        </p:tgtEl>
                                        <p:attrNameLst>
                                          <p:attrName>style.visibility</p:attrName>
                                        </p:attrNameLst>
                                      </p:cBhvr>
                                      <p:to>
                                        <p:strVal val="visible"/>
                                      </p:to>
                                    </p:set>
                                    <p:anim calcmode="lin" valueType="num">
                                      <p:cBhvr additive="base">
                                        <p:cTn id="7" dur="500" fill="hold"/>
                                        <p:tgtEl>
                                          <p:spTgt spid="129033"/>
                                        </p:tgtEl>
                                        <p:attrNameLst>
                                          <p:attrName>ppt_x</p:attrName>
                                        </p:attrNameLst>
                                      </p:cBhvr>
                                      <p:tavLst>
                                        <p:tav tm="0">
                                          <p:val>
                                            <p:strVal val="1+#ppt_w/2"/>
                                          </p:val>
                                        </p:tav>
                                        <p:tav tm="100000">
                                          <p:val>
                                            <p:strVal val="#ppt_x"/>
                                          </p:val>
                                        </p:tav>
                                      </p:tavLst>
                                    </p:anim>
                                    <p:anim calcmode="lin" valueType="num">
                                      <p:cBhvr additive="base">
                                        <p:cTn id="8" dur="500" fill="hold"/>
                                        <p:tgtEl>
                                          <p:spTgt spid="1290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8"/>
                                        </p:tgtEl>
                                        <p:attrNameLst>
                                          <p:attrName>style.visibility</p:attrName>
                                        </p:attrNameLst>
                                      </p:cBhvr>
                                      <p:to>
                                        <p:strVal val="visible"/>
                                      </p:to>
                                    </p:set>
                                    <p:anim calcmode="lin" valueType="num">
                                      <p:cBhvr additive="base">
                                        <p:cTn id="13" dur="500" fill="hold"/>
                                        <p:tgtEl>
                                          <p:spTgt spid="129028"/>
                                        </p:tgtEl>
                                        <p:attrNameLst>
                                          <p:attrName>ppt_x</p:attrName>
                                        </p:attrNameLst>
                                      </p:cBhvr>
                                      <p:tavLst>
                                        <p:tav tm="0">
                                          <p:val>
                                            <p:strVal val="#ppt_x"/>
                                          </p:val>
                                        </p:tav>
                                        <p:tav tm="100000">
                                          <p:val>
                                            <p:strVal val="#ppt_x"/>
                                          </p:val>
                                        </p:tav>
                                      </p:tavLst>
                                    </p:anim>
                                    <p:anim calcmode="lin" valueType="num">
                                      <p:cBhvr additive="base">
                                        <p:cTn id="14" dur="500" fill="hold"/>
                                        <p:tgtEl>
                                          <p:spTgt spid="129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3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a:extLst>
              <a:ext uri="{FF2B5EF4-FFF2-40B4-BE49-F238E27FC236}">
                <a16:creationId xmlns:a16="http://schemas.microsoft.com/office/drawing/2014/main" id="{852C8273-A9B4-43CE-9112-8A063D176A9B}"/>
              </a:ext>
            </a:extLst>
          </p:cNvPr>
          <p:cNvSpPr txBox="1">
            <a:spLocks noGrp="1"/>
          </p:cNvSpPr>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000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863EB75F-3826-4AD5-8774-F3825E412970}" type="slidenum">
              <a:rPr lang="en-US" altLang="zh-TW" sz="1400" b="1">
                <a:solidFill>
                  <a:schemeClr val="accent2"/>
                </a:solidFill>
                <a:latin typeface="Times New Roman" panose="02020603050405020304" pitchFamily="18" charset="0"/>
              </a:rPr>
              <a:pPr algn="ctr" eaLnBrk="1" hangingPunct="1">
                <a:spcBef>
                  <a:spcPct val="0"/>
                </a:spcBef>
                <a:buFontTx/>
                <a:buNone/>
              </a:pPr>
              <a:t>36</a:t>
            </a:fld>
            <a:endParaRPr lang="en-US" altLang="zh-TW" sz="1400">
              <a:latin typeface="Times New Roman" panose="02020603050405020304" pitchFamily="18" charset="0"/>
            </a:endParaRPr>
          </a:p>
        </p:txBody>
      </p:sp>
      <p:sp>
        <p:nvSpPr>
          <p:cNvPr id="71683" name="Rectangle 2">
            <a:extLst>
              <a:ext uri="{FF2B5EF4-FFF2-40B4-BE49-F238E27FC236}">
                <a16:creationId xmlns:a16="http://schemas.microsoft.com/office/drawing/2014/main" id="{63C3F876-0446-4C35-AD12-F24A2E227FB9}"/>
              </a:ext>
            </a:extLst>
          </p:cNvPr>
          <p:cNvSpPr>
            <a:spLocks noGrp="1" noChangeArrowheads="1"/>
          </p:cNvSpPr>
          <p:nvPr>
            <p:ph type="title" idx="4294967295"/>
          </p:nvPr>
        </p:nvSpPr>
        <p:spPr>
          <a:xfrm>
            <a:off x="533400" y="609600"/>
            <a:ext cx="8421688" cy="76200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Typical Indexes Needed for a Search Engine</a:t>
            </a:r>
            <a:endParaRPr lang="zh-TW" altLang="zh-TW"/>
          </a:p>
        </p:txBody>
      </p:sp>
      <p:sp>
        <p:nvSpPr>
          <p:cNvPr id="71684" name="Rectangle 3">
            <a:extLst>
              <a:ext uri="{FF2B5EF4-FFF2-40B4-BE49-F238E27FC236}">
                <a16:creationId xmlns:a16="http://schemas.microsoft.com/office/drawing/2014/main" id="{B2EFA597-EDCA-4CDC-9527-2FA06555A213}"/>
              </a:ext>
            </a:extLst>
          </p:cNvPr>
          <p:cNvSpPr>
            <a:spLocks noGrp="1" noChangeArrowheads="1"/>
          </p:cNvSpPr>
          <p:nvPr>
            <p:ph type="body" idx="4294967295"/>
          </p:nvPr>
        </p:nvSpPr>
        <p:spPr>
          <a:xfrm>
            <a:off x="549275" y="1676400"/>
            <a:ext cx="8220075" cy="4559300"/>
          </a:xfrm>
          <a:noFill/>
        </p:spPr>
        <p:txBody>
          <a:bodyPr lIns="92075" tIns="46038" rIns="92075" bIns="46038"/>
          <a:lstStyle/>
          <a:p>
            <a:pPr eaLnBrk="1" hangingPunct="1"/>
            <a:r>
              <a:rPr lang="en-US" altLang="zh-TW"/>
              <a:t>Regular keyword-based indexes:</a:t>
            </a:r>
          </a:p>
          <a:p>
            <a:pPr marL="819150" lvl="1" eaLnBrk="1" hangingPunct="1"/>
            <a:r>
              <a:rPr lang="en-US" altLang="zh-TW"/>
              <a:t>Mapping indexes:</a:t>
            </a:r>
          </a:p>
          <a:p>
            <a:pPr lvl="2" eaLnBrk="1" hangingPunct="1"/>
            <a:r>
              <a:rPr lang="en-US" altLang="zh-TW"/>
              <a:t>Word -&gt; Word-ID</a:t>
            </a:r>
          </a:p>
          <a:p>
            <a:pPr lvl="2" eaLnBrk="1" hangingPunct="1"/>
            <a:r>
              <a:rPr lang="en-US" altLang="zh-TW"/>
              <a:t>URL -&gt; Page-ID</a:t>
            </a:r>
          </a:p>
          <a:p>
            <a:pPr marL="819150" lvl="1" eaLnBrk="1" hangingPunct="1"/>
            <a:r>
              <a:rPr lang="en-US" altLang="zh-TW"/>
              <a:t>Inverted-file index</a:t>
            </a:r>
          </a:p>
          <a:p>
            <a:pPr lvl="2" eaLnBrk="1" hangingPunct="1"/>
            <a:r>
              <a:rPr lang="en-US" altLang="zh-TW"/>
              <a:t>Word-ID -&gt; {Page-ID, &lt;word positions&gt;}</a:t>
            </a:r>
          </a:p>
          <a:p>
            <a:pPr marL="819150" lvl="1" eaLnBrk="1" hangingPunct="1"/>
            <a:r>
              <a:rPr lang="en-US" altLang="zh-TW"/>
              <a:t>Forward index</a:t>
            </a:r>
          </a:p>
          <a:p>
            <a:pPr lvl="2" eaLnBrk="1" hangingPunct="1"/>
            <a:r>
              <a:rPr lang="en-US" altLang="zh-TW"/>
              <a:t>Page-ID -&gt; {keywords}</a:t>
            </a:r>
          </a:p>
          <a:p>
            <a:pPr marL="819150" lvl="1" eaLnBrk="1" hangingPunct="1"/>
            <a:r>
              <a:rPr lang="en-US" altLang="zh-TW"/>
              <a:t>Page properties</a:t>
            </a:r>
          </a:p>
          <a:p>
            <a:pPr lvl="2" eaLnBrk="1" hangingPunct="1"/>
            <a:r>
              <a:rPr lang="en-US" altLang="zh-TW"/>
              <a:t>Page-ID -&gt; title, URL, last-date-of-modification, size, etc.</a:t>
            </a:r>
          </a:p>
          <a:p>
            <a:pPr eaLnBrk="1" hangingPunct="1"/>
            <a:r>
              <a:rPr lang="en-US" altLang="zh-TW"/>
              <a:t>Link-based index (adjacency list representing the link structure):</a:t>
            </a:r>
          </a:p>
          <a:p>
            <a:pPr marL="819150" lvl="1" eaLnBrk="1" hangingPunct="1"/>
            <a:r>
              <a:rPr lang="en-US" altLang="zh-TW"/>
              <a:t>Child-Page-ID -&gt; Parent-Page-ID</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CDF3A4ED-5595-4260-8FC9-9745B35083FC}"/>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CAA96646-485C-4ED0-9488-D8B2EB0BF0D0}" type="slidenum">
              <a:rPr lang="en-US" altLang="zh-TW" sz="1400" b="1">
                <a:solidFill>
                  <a:schemeClr val="accent2"/>
                </a:solidFill>
                <a:latin typeface="Times New Roman" panose="02020603050405020304" pitchFamily="18" charset="0"/>
              </a:rPr>
              <a:pPr algn="ctr" eaLnBrk="1" hangingPunct="1">
                <a:spcBef>
                  <a:spcPct val="0"/>
                </a:spcBef>
                <a:buFontTx/>
                <a:buNone/>
              </a:pPr>
              <a:t>37</a:t>
            </a:fld>
            <a:endParaRPr lang="en-US" altLang="zh-TW" sz="1400">
              <a:latin typeface="Times New Roman" panose="02020603050405020304" pitchFamily="18" charset="0"/>
            </a:endParaRPr>
          </a:p>
        </p:txBody>
      </p:sp>
      <p:sp>
        <p:nvSpPr>
          <p:cNvPr id="73731" name="Rectangle 2">
            <a:extLst>
              <a:ext uri="{FF2B5EF4-FFF2-40B4-BE49-F238E27FC236}">
                <a16:creationId xmlns:a16="http://schemas.microsoft.com/office/drawing/2014/main" id="{537EFD54-0C94-4CCC-B571-9A356B660F80}"/>
              </a:ext>
            </a:extLst>
          </p:cNvPr>
          <p:cNvSpPr>
            <a:spLocks noGrp="1" noChangeArrowheads="1"/>
          </p:cNvSpPr>
          <p:nvPr>
            <p:ph type="title" idx="4294967295"/>
          </p:nvPr>
        </p:nvSpPr>
        <p:spPr/>
        <p:txBody>
          <a:bodyPr/>
          <a:lstStyle/>
          <a:p>
            <a:pPr eaLnBrk="1" hangingPunct="1"/>
            <a:r>
              <a:rPr lang="en-US" altLang="zh-TW"/>
              <a:t>Batch/Bulk Insertion by Sorting</a:t>
            </a:r>
          </a:p>
        </p:txBody>
      </p:sp>
      <p:sp>
        <p:nvSpPr>
          <p:cNvPr id="73732" name="Rectangle 3">
            <a:extLst>
              <a:ext uri="{FF2B5EF4-FFF2-40B4-BE49-F238E27FC236}">
                <a16:creationId xmlns:a16="http://schemas.microsoft.com/office/drawing/2014/main" id="{209C1E32-3A81-44A2-A78C-8141CD48E5E3}"/>
              </a:ext>
            </a:extLst>
          </p:cNvPr>
          <p:cNvSpPr>
            <a:spLocks noGrp="1" noChangeArrowheads="1"/>
          </p:cNvSpPr>
          <p:nvPr>
            <p:ph type="body" idx="4294967295"/>
          </p:nvPr>
        </p:nvSpPr>
        <p:spPr>
          <a:xfrm>
            <a:off x="533400" y="1447800"/>
            <a:ext cx="8153400" cy="914400"/>
          </a:xfrm>
        </p:spPr>
        <p:txBody>
          <a:bodyPr/>
          <a:lstStyle/>
          <a:p>
            <a:pPr marL="381000" indent="-381000" eaLnBrk="1" hangingPunct="1">
              <a:buFontTx/>
              <a:buAutoNum type="arabicPeriod"/>
            </a:pPr>
            <a:r>
              <a:rPr lang="en-US" altLang="zh-TW"/>
              <a:t>Insert new documents into an empty inverted index ( “batch index”)</a:t>
            </a:r>
          </a:p>
          <a:p>
            <a:pPr marL="381000" indent="-381000" eaLnBrk="1" hangingPunct="1">
              <a:buFontTx/>
              <a:buAutoNum type="arabicPeriod"/>
            </a:pPr>
            <a:r>
              <a:rPr lang="en-US" altLang="zh-TW"/>
              <a:t>Merge the batch with the “master” index periodically</a:t>
            </a:r>
          </a:p>
        </p:txBody>
      </p:sp>
      <p:sp>
        <p:nvSpPr>
          <p:cNvPr id="73733" name="Oval 4">
            <a:extLst>
              <a:ext uri="{FF2B5EF4-FFF2-40B4-BE49-F238E27FC236}">
                <a16:creationId xmlns:a16="http://schemas.microsoft.com/office/drawing/2014/main" id="{4D70407F-7A7B-4652-828F-1BE5342DC918}"/>
              </a:ext>
            </a:extLst>
          </p:cNvPr>
          <p:cNvSpPr>
            <a:spLocks noChangeArrowheads="1"/>
          </p:cNvSpPr>
          <p:nvPr/>
        </p:nvSpPr>
        <p:spPr bwMode="auto">
          <a:xfrm>
            <a:off x="3657600" y="3276600"/>
            <a:ext cx="1350963" cy="627063"/>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latin typeface="Arial Narrow" panose="020B0606020202030204" pitchFamily="34" charset="0"/>
              </a:rPr>
              <a:t>Batch Index</a:t>
            </a:r>
          </a:p>
        </p:txBody>
      </p:sp>
      <p:sp>
        <p:nvSpPr>
          <p:cNvPr id="73734" name="Oval 5">
            <a:extLst>
              <a:ext uri="{FF2B5EF4-FFF2-40B4-BE49-F238E27FC236}">
                <a16:creationId xmlns:a16="http://schemas.microsoft.com/office/drawing/2014/main" id="{A47A0555-2D04-4B03-A679-60BA9A94A754}"/>
              </a:ext>
            </a:extLst>
          </p:cNvPr>
          <p:cNvSpPr>
            <a:spLocks noChangeArrowheads="1"/>
          </p:cNvSpPr>
          <p:nvPr/>
        </p:nvSpPr>
        <p:spPr bwMode="auto">
          <a:xfrm>
            <a:off x="3657600" y="4381500"/>
            <a:ext cx="1350963" cy="627063"/>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latin typeface="Arial Narrow" panose="020B0606020202030204" pitchFamily="34" charset="0"/>
              </a:rPr>
              <a:t>Master Index</a:t>
            </a:r>
          </a:p>
        </p:txBody>
      </p:sp>
      <p:grpSp>
        <p:nvGrpSpPr>
          <p:cNvPr id="73735" name="Group 6">
            <a:extLst>
              <a:ext uri="{FF2B5EF4-FFF2-40B4-BE49-F238E27FC236}">
                <a16:creationId xmlns:a16="http://schemas.microsoft.com/office/drawing/2014/main" id="{C52BF032-8A23-4129-8B2C-FAF11FBAB6AB}"/>
              </a:ext>
            </a:extLst>
          </p:cNvPr>
          <p:cNvGrpSpPr>
            <a:grpSpLocks/>
          </p:cNvGrpSpPr>
          <p:nvPr/>
        </p:nvGrpSpPr>
        <p:grpSpPr bwMode="auto">
          <a:xfrm>
            <a:off x="1905000" y="2895600"/>
            <a:ext cx="533400" cy="609600"/>
            <a:chOff x="624" y="1920"/>
            <a:chExt cx="336" cy="384"/>
          </a:xfrm>
        </p:grpSpPr>
        <p:sp>
          <p:nvSpPr>
            <p:cNvPr id="73747" name="AutoShape 7">
              <a:extLst>
                <a:ext uri="{FF2B5EF4-FFF2-40B4-BE49-F238E27FC236}">
                  <a16:creationId xmlns:a16="http://schemas.microsoft.com/office/drawing/2014/main" id="{4F26F8E3-AE03-4FB0-8518-ACBFCF58184B}"/>
                </a:ext>
              </a:extLst>
            </p:cNvPr>
            <p:cNvSpPr>
              <a:spLocks noChangeArrowheads="1"/>
            </p:cNvSpPr>
            <p:nvPr/>
          </p:nvSpPr>
          <p:spPr bwMode="auto">
            <a:xfrm>
              <a:off x="624" y="1920"/>
              <a:ext cx="240" cy="288"/>
            </a:xfrm>
            <a:prstGeom prst="foldedCorner">
              <a:avLst>
                <a:gd name="adj" fmla="val 38750"/>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73748" name="AutoShape 8">
              <a:extLst>
                <a:ext uri="{FF2B5EF4-FFF2-40B4-BE49-F238E27FC236}">
                  <a16:creationId xmlns:a16="http://schemas.microsoft.com/office/drawing/2014/main" id="{71A91E3D-5E50-45DB-B0DC-C9C06A363FB1}"/>
                </a:ext>
              </a:extLst>
            </p:cNvPr>
            <p:cNvSpPr>
              <a:spLocks noChangeArrowheads="1"/>
            </p:cNvSpPr>
            <p:nvPr/>
          </p:nvSpPr>
          <p:spPr bwMode="auto">
            <a:xfrm>
              <a:off x="672" y="1968"/>
              <a:ext cx="240" cy="288"/>
            </a:xfrm>
            <a:prstGeom prst="foldedCorner">
              <a:avLst>
                <a:gd name="adj" fmla="val 38750"/>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73749" name="AutoShape 9">
              <a:extLst>
                <a:ext uri="{FF2B5EF4-FFF2-40B4-BE49-F238E27FC236}">
                  <a16:creationId xmlns:a16="http://schemas.microsoft.com/office/drawing/2014/main" id="{67178971-BB25-4593-8EF6-9555A6E9F7F2}"/>
                </a:ext>
              </a:extLst>
            </p:cNvPr>
            <p:cNvSpPr>
              <a:spLocks noChangeArrowheads="1"/>
            </p:cNvSpPr>
            <p:nvPr/>
          </p:nvSpPr>
          <p:spPr bwMode="auto">
            <a:xfrm>
              <a:off x="720" y="2016"/>
              <a:ext cx="240" cy="288"/>
            </a:xfrm>
            <a:prstGeom prst="foldedCorner">
              <a:avLst>
                <a:gd name="adj" fmla="val 38750"/>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73736" name="Oval 13">
            <a:extLst>
              <a:ext uri="{FF2B5EF4-FFF2-40B4-BE49-F238E27FC236}">
                <a16:creationId xmlns:a16="http://schemas.microsoft.com/office/drawing/2014/main" id="{755F4DF0-C9F3-455C-926E-4E4C54D4AEC0}"/>
              </a:ext>
            </a:extLst>
          </p:cNvPr>
          <p:cNvSpPr>
            <a:spLocks noChangeArrowheads="1"/>
          </p:cNvSpPr>
          <p:nvPr/>
        </p:nvSpPr>
        <p:spPr bwMode="auto">
          <a:xfrm>
            <a:off x="5372100" y="3751263"/>
            <a:ext cx="1485900" cy="7620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0000"/>
              </a:lnSpc>
              <a:spcBef>
                <a:spcPct val="0"/>
              </a:spcBef>
              <a:buFontTx/>
              <a:buNone/>
            </a:pPr>
            <a:r>
              <a:rPr lang="en-US" altLang="zh-HK" sz="1800">
                <a:latin typeface="Arial Narrow" panose="020B0606020202030204" pitchFamily="34" charset="0"/>
              </a:rPr>
              <a:t>New Master Index</a:t>
            </a:r>
          </a:p>
        </p:txBody>
      </p:sp>
      <p:sp>
        <p:nvSpPr>
          <p:cNvPr id="73737" name="Text Box 15">
            <a:extLst>
              <a:ext uri="{FF2B5EF4-FFF2-40B4-BE49-F238E27FC236}">
                <a16:creationId xmlns:a16="http://schemas.microsoft.com/office/drawing/2014/main" id="{0121CD6C-11A5-45FC-91C7-8F5E07743F85}"/>
              </a:ext>
            </a:extLst>
          </p:cNvPr>
          <p:cNvSpPr txBox="1">
            <a:spLocks noChangeArrowheads="1"/>
          </p:cNvSpPr>
          <p:nvPr/>
        </p:nvSpPr>
        <p:spPr bwMode="auto">
          <a:xfrm>
            <a:off x="1638300" y="3543300"/>
            <a:ext cx="11033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0000"/>
              </a:lnSpc>
              <a:spcBef>
                <a:spcPct val="0"/>
              </a:spcBef>
              <a:buFontTx/>
              <a:buNone/>
            </a:pPr>
            <a:r>
              <a:rPr lang="en-US" altLang="zh-HK" sz="1800">
                <a:latin typeface="Arial Narrow" panose="020B0606020202030204" pitchFamily="34" charset="0"/>
              </a:rPr>
              <a:t>new</a:t>
            </a:r>
          </a:p>
          <a:p>
            <a:pPr algn="ctr" eaLnBrk="1" hangingPunct="1">
              <a:lnSpc>
                <a:spcPct val="80000"/>
              </a:lnSpc>
              <a:spcBef>
                <a:spcPct val="0"/>
              </a:spcBef>
              <a:buFontTx/>
              <a:buNone/>
            </a:pPr>
            <a:r>
              <a:rPr lang="en-US" altLang="zh-HK" sz="1800">
                <a:latin typeface="Arial Narrow" panose="020B0606020202030204" pitchFamily="34" charset="0"/>
              </a:rPr>
              <a:t>documents</a:t>
            </a:r>
          </a:p>
        </p:txBody>
      </p:sp>
      <p:cxnSp>
        <p:nvCxnSpPr>
          <p:cNvPr id="73738" name="AutoShape 16">
            <a:extLst>
              <a:ext uri="{FF2B5EF4-FFF2-40B4-BE49-F238E27FC236}">
                <a16:creationId xmlns:a16="http://schemas.microsoft.com/office/drawing/2014/main" id="{1870BBBE-7734-4249-8DA8-E3A331C04F7D}"/>
              </a:ext>
            </a:extLst>
          </p:cNvPr>
          <p:cNvCxnSpPr>
            <a:cxnSpLocks noChangeShapeType="1"/>
            <a:stCxn id="73733" idx="5"/>
            <a:endCxn id="73736" idx="2"/>
          </p:cNvCxnSpPr>
          <p:nvPr/>
        </p:nvCxnSpPr>
        <p:spPr bwMode="auto">
          <a:xfrm>
            <a:off x="4810125" y="3811588"/>
            <a:ext cx="561975" cy="320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9" name="AutoShape 17">
            <a:extLst>
              <a:ext uri="{FF2B5EF4-FFF2-40B4-BE49-F238E27FC236}">
                <a16:creationId xmlns:a16="http://schemas.microsoft.com/office/drawing/2014/main" id="{8B90FA2B-8771-4D83-81CB-27DA6103B7CB}"/>
              </a:ext>
            </a:extLst>
          </p:cNvPr>
          <p:cNvCxnSpPr>
            <a:cxnSpLocks noChangeShapeType="1"/>
            <a:stCxn id="73734" idx="7"/>
            <a:endCxn id="73736" idx="2"/>
          </p:cNvCxnSpPr>
          <p:nvPr/>
        </p:nvCxnSpPr>
        <p:spPr bwMode="auto">
          <a:xfrm flipV="1">
            <a:off x="4810125" y="4132263"/>
            <a:ext cx="561975" cy="341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0" name="AutoShape 18">
            <a:extLst>
              <a:ext uri="{FF2B5EF4-FFF2-40B4-BE49-F238E27FC236}">
                <a16:creationId xmlns:a16="http://schemas.microsoft.com/office/drawing/2014/main" id="{755FC527-DFB2-4736-B50A-B3A3ECFD0435}"/>
              </a:ext>
            </a:extLst>
          </p:cNvPr>
          <p:cNvCxnSpPr>
            <a:cxnSpLocks noChangeShapeType="1"/>
            <a:stCxn id="73736" idx="4"/>
            <a:endCxn id="73734" idx="6"/>
          </p:cNvCxnSpPr>
          <p:nvPr/>
        </p:nvCxnSpPr>
        <p:spPr bwMode="auto">
          <a:xfrm rot="5400000">
            <a:off x="5470526" y="4051300"/>
            <a:ext cx="182562" cy="110648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1" name="Oval 19">
            <a:extLst>
              <a:ext uri="{FF2B5EF4-FFF2-40B4-BE49-F238E27FC236}">
                <a16:creationId xmlns:a16="http://schemas.microsoft.com/office/drawing/2014/main" id="{CA44E660-C888-4A2A-874B-1C68C188F45E}"/>
              </a:ext>
            </a:extLst>
          </p:cNvPr>
          <p:cNvSpPr>
            <a:spLocks noChangeArrowheads="1"/>
          </p:cNvSpPr>
          <p:nvPr/>
        </p:nvSpPr>
        <p:spPr bwMode="auto">
          <a:xfrm>
            <a:off x="3657600" y="5486400"/>
            <a:ext cx="1350963" cy="627063"/>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latin typeface="Arial Narrow" panose="020B0606020202030204" pitchFamily="34" charset="0"/>
              </a:rPr>
              <a:t>Search Engine</a:t>
            </a:r>
          </a:p>
        </p:txBody>
      </p:sp>
      <p:cxnSp>
        <p:nvCxnSpPr>
          <p:cNvPr id="73742" name="AutoShape 20">
            <a:extLst>
              <a:ext uri="{FF2B5EF4-FFF2-40B4-BE49-F238E27FC236}">
                <a16:creationId xmlns:a16="http://schemas.microsoft.com/office/drawing/2014/main" id="{9953D705-E412-4541-A432-ACE7E89C780C}"/>
              </a:ext>
            </a:extLst>
          </p:cNvPr>
          <p:cNvCxnSpPr>
            <a:cxnSpLocks noChangeShapeType="1"/>
            <a:stCxn id="73741" idx="0"/>
            <a:endCxn id="73734" idx="4"/>
          </p:cNvCxnSpPr>
          <p:nvPr/>
        </p:nvCxnSpPr>
        <p:spPr bwMode="auto">
          <a:xfrm flipV="1">
            <a:off x="4333875" y="5008563"/>
            <a:ext cx="0" cy="477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3" name="AutoShape 21">
            <a:extLst>
              <a:ext uri="{FF2B5EF4-FFF2-40B4-BE49-F238E27FC236}">
                <a16:creationId xmlns:a16="http://schemas.microsoft.com/office/drawing/2014/main" id="{DF2F8D97-B98B-4D32-9E62-851E7DA83B40}"/>
              </a:ext>
            </a:extLst>
          </p:cNvPr>
          <p:cNvCxnSpPr>
            <a:cxnSpLocks noChangeShapeType="1"/>
            <a:stCxn id="73741" idx="2"/>
            <a:endCxn id="73733" idx="2"/>
          </p:cNvCxnSpPr>
          <p:nvPr/>
        </p:nvCxnSpPr>
        <p:spPr bwMode="auto">
          <a:xfrm rot="10800000" flipH="1">
            <a:off x="3657600" y="3590925"/>
            <a:ext cx="1588" cy="2209800"/>
          </a:xfrm>
          <a:prstGeom prst="bentConnector3">
            <a:avLst>
              <a:gd name="adj1" fmla="val -14400000"/>
            </a:avLst>
          </a:prstGeom>
          <a:noFill/>
          <a:ln w="9525">
            <a:solidFill>
              <a:schemeClr val="tx1"/>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4" name="AutoShape 22">
            <a:extLst>
              <a:ext uri="{FF2B5EF4-FFF2-40B4-BE49-F238E27FC236}">
                <a16:creationId xmlns:a16="http://schemas.microsoft.com/office/drawing/2014/main" id="{2A007CB8-A3AE-4F5F-83D9-FC36AB2B09C5}"/>
              </a:ext>
            </a:extLst>
          </p:cNvPr>
          <p:cNvCxnSpPr>
            <a:cxnSpLocks noChangeShapeType="1"/>
            <a:stCxn id="73747" idx="0"/>
            <a:endCxn id="73733" idx="0"/>
          </p:cNvCxnSpPr>
          <p:nvPr/>
        </p:nvCxnSpPr>
        <p:spPr bwMode="auto">
          <a:xfrm rot="5400000" flipV="1">
            <a:off x="3024188" y="1966912"/>
            <a:ext cx="381000" cy="2238375"/>
          </a:xfrm>
          <a:prstGeom prst="bentConnector3">
            <a:avLst>
              <a:gd name="adj1" fmla="val -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5" name="Text Box 25">
            <a:extLst>
              <a:ext uri="{FF2B5EF4-FFF2-40B4-BE49-F238E27FC236}">
                <a16:creationId xmlns:a16="http://schemas.microsoft.com/office/drawing/2014/main" id="{60ACE0F9-97DE-4D22-8BA8-232852DE571D}"/>
              </a:ext>
            </a:extLst>
          </p:cNvPr>
          <p:cNvSpPr txBox="1">
            <a:spLocks noChangeArrowheads="1"/>
          </p:cNvSpPr>
          <p:nvPr/>
        </p:nvSpPr>
        <p:spPr bwMode="auto">
          <a:xfrm>
            <a:off x="5394325" y="3103563"/>
            <a:ext cx="1230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daily merge</a:t>
            </a:r>
          </a:p>
        </p:txBody>
      </p:sp>
      <p:sp>
        <p:nvSpPr>
          <p:cNvPr id="73746" name="Line 26">
            <a:extLst>
              <a:ext uri="{FF2B5EF4-FFF2-40B4-BE49-F238E27FC236}">
                <a16:creationId xmlns:a16="http://schemas.microsoft.com/office/drawing/2014/main" id="{A2B84C87-7F9C-4FB1-83DE-0967A60C9DD0}"/>
              </a:ext>
            </a:extLst>
          </p:cNvPr>
          <p:cNvSpPr>
            <a:spLocks noChangeShapeType="1"/>
          </p:cNvSpPr>
          <p:nvPr/>
        </p:nvSpPr>
        <p:spPr bwMode="auto">
          <a:xfrm flipH="1">
            <a:off x="5181600" y="33528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3E8FBC8A-AE9E-42CB-A09C-22E5EF20F328}"/>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90F7F78B-94A3-41BE-A8AC-E1796E629A37}" type="slidenum">
              <a:rPr lang="en-US" altLang="zh-TW" sz="1400" b="1">
                <a:solidFill>
                  <a:schemeClr val="accent2"/>
                </a:solidFill>
                <a:latin typeface="Times New Roman" panose="02020603050405020304" pitchFamily="18" charset="0"/>
              </a:rPr>
              <a:pPr algn="ctr" eaLnBrk="1" hangingPunct="1">
                <a:spcBef>
                  <a:spcPct val="0"/>
                </a:spcBef>
                <a:buFontTx/>
                <a:buNone/>
              </a:pPr>
              <a:t>38</a:t>
            </a:fld>
            <a:endParaRPr lang="en-US" altLang="zh-TW" sz="1400">
              <a:latin typeface="Times New Roman" panose="02020603050405020304" pitchFamily="18" charset="0"/>
            </a:endParaRPr>
          </a:p>
        </p:txBody>
      </p:sp>
      <p:grpSp>
        <p:nvGrpSpPr>
          <p:cNvPr id="131074" name="Group 2">
            <a:extLst>
              <a:ext uri="{FF2B5EF4-FFF2-40B4-BE49-F238E27FC236}">
                <a16:creationId xmlns:a16="http://schemas.microsoft.com/office/drawing/2014/main" id="{58FF9E95-D316-4120-BE18-C2DF6FB62771}"/>
              </a:ext>
            </a:extLst>
          </p:cNvPr>
          <p:cNvGrpSpPr>
            <a:grpSpLocks/>
          </p:cNvGrpSpPr>
          <p:nvPr/>
        </p:nvGrpSpPr>
        <p:grpSpPr bwMode="auto">
          <a:xfrm>
            <a:off x="5638800" y="1447800"/>
            <a:ext cx="2895600" cy="2438400"/>
            <a:chOff x="3552" y="1152"/>
            <a:chExt cx="1824" cy="1536"/>
          </a:xfrm>
        </p:grpSpPr>
        <p:grpSp>
          <p:nvGrpSpPr>
            <p:cNvPr id="75812" name="Group 3">
              <a:extLst>
                <a:ext uri="{FF2B5EF4-FFF2-40B4-BE49-F238E27FC236}">
                  <a16:creationId xmlns:a16="http://schemas.microsoft.com/office/drawing/2014/main" id="{B8A71CD0-879B-4B24-BB0A-AD6AFEE2753F}"/>
                </a:ext>
              </a:extLst>
            </p:cNvPr>
            <p:cNvGrpSpPr>
              <a:grpSpLocks/>
            </p:cNvGrpSpPr>
            <p:nvPr/>
          </p:nvGrpSpPr>
          <p:grpSpPr bwMode="auto">
            <a:xfrm>
              <a:off x="3552" y="1392"/>
              <a:ext cx="1824" cy="1296"/>
              <a:chOff x="3552" y="1392"/>
              <a:chExt cx="1824" cy="1296"/>
            </a:xfrm>
          </p:grpSpPr>
          <p:sp>
            <p:nvSpPr>
              <p:cNvPr id="75814" name="Rectangle 4">
                <a:extLst>
                  <a:ext uri="{FF2B5EF4-FFF2-40B4-BE49-F238E27FC236}">
                    <a16:creationId xmlns:a16="http://schemas.microsoft.com/office/drawing/2014/main" id="{8068F756-DDD3-4ED3-9D54-DF1A0FA47039}"/>
                  </a:ext>
                </a:extLst>
              </p:cNvPr>
              <p:cNvSpPr>
                <a:spLocks noChangeArrowheads="1"/>
              </p:cNvSpPr>
              <p:nvPr/>
            </p:nvSpPr>
            <p:spPr bwMode="auto">
              <a:xfrm>
                <a:off x="3552" y="1584"/>
                <a:ext cx="1824" cy="1104"/>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75815" name="Line 5">
                <a:extLst>
                  <a:ext uri="{FF2B5EF4-FFF2-40B4-BE49-F238E27FC236}">
                    <a16:creationId xmlns:a16="http://schemas.microsoft.com/office/drawing/2014/main" id="{50BC4332-B305-4B9C-9BD6-EF9A2350204E}"/>
                  </a:ext>
                </a:extLst>
              </p:cNvPr>
              <p:cNvSpPr>
                <a:spLocks noChangeShapeType="1"/>
              </p:cNvSpPr>
              <p:nvPr/>
            </p:nvSpPr>
            <p:spPr bwMode="auto">
              <a:xfrm>
                <a:off x="4224" y="1392"/>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813" name="Rectangle 6">
              <a:extLst>
                <a:ext uri="{FF2B5EF4-FFF2-40B4-BE49-F238E27FC236}">
                  <a16:creationId xmlns:a16="http://schemas.microsoft.com/office/drawing/2014/main" id="{200DBEBA-7F66-4886-A68D-7C1DDC407BAC}"/>
                </a:ext>
              </a:extLst>
            </p:cNvPr>
            <p:cNvSpPr>
              <a:spLocks noChangeArrowheads="1"/>
            </p:cNvSpPr>
            <p:nvPr/>
          </p:nvSpPr>
          <p:spPr bwMode="auto">
            <a:xfrm>
              <a:off x="3936" y="1152"/>
              <a:ext cx="576" cy="240"/>
            </a:xfrm>
            <a:prstGeom prst="rect">
              <a:avLst/>
            </a:prstGeom>
            <a:solidFill>
              <a:srgbClr val="99CCFF"/>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75780" name="Rectangle 7">
            <a:extLst>
              <a:ext uri="{FF2B5EF4-FFF2-40B4-BE49-F238E27FC236}">
                <a16:creationId xmlns:a16="http://schemas.microsoft.com/office/drawing/2014/main" id="{409440FE-9D05-411A-AB8F-F8BE50FB4153}"/>
              </a:ext>
            </a:extLst>
          </p:cNvPr>
          <p:cNvSpPr>
            <a:spLocks noGrp="1" noChangeArrowheads="1"/>
          </p:cNvSpPr>
          <p:nvPr>
            <p:ph type="title" idx="4294967295"/>
          </p:nvPr>
        </p:nvSpPr>
        <p:spPr/>
        <p:txBody>
          <a:bodyPr/>
          <a:lstStyle/>
          <a:p>
            <a:pPr eaLnBrk="1" hangingPunct="1"/>
            <a:r>
              <a:rPr lang="en-US" altLang="zh-TW"/>
              <a:t>Batch/Bulk Insertion by Sorting</a:t>
            </a:r>
          </a:p>
        </p:txBody>
      </p:sp>
      <p:sp>
        <p:nvSpPr>
          <p:cNvPr id="75781" name="Rectangle 8">
            <a:extLst>
              <a:ext uri="{FF2B5EF4-FFF2-40B4-BE49-F238E27FC236}">
                <a16:creationId xmlns:a16="http://schemas.microsoft.com/office/drawing/2014/main" id="{00474A79-252B-4B2B-80F8-492270052A57}"/>
              </a:ext>
            </a:extLst>
          </p:cNvPr>
          <p:cNvSpPr>
            <a:spLocks noGrp="1" noChangeArrowheads="1"/>
          </p:cNvSpPr>
          <p:nvPr>
            <p:ph type="body" idx="4294967295"/>
          </p:nvPr>
        </p:nvSpPr>
        <p:spPr>
          <a:xfrm>
            <a:off x="228600" y="1447800"/>
            <a:ext cx="8763000" cy="533400"/>
          </a:xfrm>
        </p:spPr>
        <p:txBody>
          <a:bodyPr/>
          <a:lstStyle/>
          <a:p>
            <a:pPr eaLnBrk="1" hangingPunct="1"/>
            <a:r>
              <a:rPr lang="en-US" altLang="zh-TW"/>
              <a:t>Extract the terms for each document and prepare a “batch” inverted file:</a:t>
            </a:r>
          </a:p>
        </p:txBody>
      </p:sp>
      <p:grpSp>
        <p:nvGrpSpPr>
          <p:cNvPr id="131081" name="Group 9">
            <a:extLst>
              <a:ext uri="{FF2B5EF4-FFF2-40B4-BE49-F238E27FC236}">
                <a16:creationId xmlns:a16="http://schemas.microsoft.com/office/drawing/2014/main" id="{B790D2D1-5700-4071-B063-77196671C98C}"/>
              </a:ext>
            </a:extLst>
          </p:cNvPr>
          <p:cNvGrpSpPr>
            <a:grpSpLocks/>
          </p:cNvGrpSpPr>
          <p:nvPr/>
        </p:nvGrpSpPr>
        <p:grpSpPr bwMode="auto">
          <a:xfrm>
            <a:off x="990600" y="1905000"/>
            <a:ext cx="1752600" cy="2667000"/>
            <a:chOff x="816" y="1440"/>
            <a:chExt cx="1104" cy="1680"/>
          </a:xfrm>
        </p:grpSpPr>
        <p:sp>
          <p:nvSpPr>
            <p:cNvPr id="75806" name="Rectangle 10">
              <a:extLst>
                <a:ext uri="{FF2B5EF4-FFF2-40B4-BE49-F238E27FC236}">
                  <a16:creationId xmlns:a16="http://schemas.microsoft.com/office/drawing/2014/main" id="{4346D98B-4D0F-49E8-8443-C811D2DDC1D3}"/>
                </a:ext>
              </a:extLst>
            </p:cNvPr>
            <p:cNvSpPr>
              <a:spLocks noChangeArrowheads="1"/>
            </p:cNvSpPr>
            <p:nvPr/>
          </p:nvSpPr>
          <p:spPr bwMode="auto">
            <a:xfrm>
              <a:off x="1392" y="144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Doc id</a:t>
              </a:r>
            </a:p>
          </p:txBody>
        </p:sp>
        <p:sp>
          <p:nvSpPr>
            <p:cNvPr id="75807" name="Rectangle 11">
              <a:extLst>
                <a:ext uri="{FF2B5EF4-FFF2-40B4-BE49-F238E27FC236}">
                  <a16:creationId xmlns:a16="http://schemas.microsoft.com/office/drawing/2014/main" id="{68C4CB7A-8011-4FDC-8FC0-D817A90BEE0C}"/>
                </a:ext>
              </a:extLst>
            </p:cNvPr>
            <p:cNvSpPr>
              <a:spLocks noChangeArrowheads="1"/>
            </p:cNvSpPr>
            <p:nvPr/>
          </p:nvSpPr>
          <p:spPr bwMode="auto">
            <a:xfrm>
              <a:off x="816" y="144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Term</a:t>
              </a:r>
            </a:p>
          </p:txBody>
        </p:sp>
        <p:sp>
          <p:nvSpPr>
            <p:cNvPr id="75808" name="Rectangle 12">
              <a:extLst>
                <a:ext uri="{FF2B5EF4-FFF2-40B4-BE49-F238E27FC236}">
                  <a16:creationId xmlns:a16="http://schemas.microsoft.com/office/drawing/2014/main" id="{B5D02DD2-760A-4D96-BF9C-D9D0E5391BDF}"/>
                </a:ext>
              </a:extLst>
            </p:cNvPr>
            <p:cNvSpPr>
              <a:spLocks noChangeArrowheads="1"/>
            </p:cNvSpPr>
            <p:nvPr/>
          </p:nvSpPr>
          <p:spPr bwMode="auto">
            <a:xfrm>
              <a:off x="912" y="1632"/>
              <a:ext cx="528" cy="9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paper</a:t>
              </a:r>
            </a:p>
            <a:p>
              <a:pPr eaLnBrk="1" hangingPunct="1">
                <a:spcBef>
                  <a:spcPct val="0"/>
                </a:spcBef>
                <a:buFontTx/>
                <a:buNone/>
              </a:pPr>
              <a:r>
                <a:rPr lang="en-US" altLang="zh-TW" sz="1800">
                  <a:latin typeface="Times New Roman" panose="02020603050405020304" pitchFamily="18" charset="0"/>
                </a:rPr>
                <a:t>report</a:t>
              </a:r>
            </a:p>
            <a:p>
              <a:pPr eaLnBrk="1" hangingPunct="1">
                <a:spcBef>
                  <a:spcPct val="0"/>
                </a:spcBef>
                <a:buFontTx/>
                <a:buNone/>
              </a:pPr>
              <a:r>
                <a:rPr lang="en-US" altLang="zh-TW" sz="1800">
                  <a:latin typeface="Times New Roman" panose="02020603050405020304" pitchFamily="18" charset="0"/>
                </a:rPr>
                <a:t>novel</a:t>
              </a:r>
            </a:p>
            <a:p>
              <a:pPr eaLnBrk="1" hangingPunct="1">
                <a:spcBef>
                  <a:spcPct val="0"/>
                </a:spcBef>
                <a:buFontTx/>
                <a:buNone/>
              </a:pPr>
              <a:r>
                <a:rPr lang="en-US" altLang="zh-TW" sz="1800">
                  <a:latin typeface="Times New Roman" panose="02020603050405020304" pitchFamily="18" charset="0"/>
                </a:rPr>
                <a:t>novel</a:t>
              </a:r>
            </a:p>
            <a:p>
              <a:pPr eaLnBrk="1" hangingPunct="1">
                <a:spcBef>
                  <a:spcPct val="0"/>
                </a:spcBef>
                <a:buFontTx/>
                <a:buNone/>
              </a:pPr>
              <a:r>
                <a:rPr lang="en-US" altLang="zh-TW" sz="1800">
                  <a:latin typeface="Times New Roman" panose="02020603050405020304" pitchFamily="18" charset="0"/>
                </a:rPr>
                <a:t>… …</a:t>
              </a:r>
            </a:p>
          </p:txBody>
        </p:sp>
        <p:sp>
          <p:nvSpPr>
            <p:cNvPr id="75809" name="Rectangle 13">
              <a:extLst>
                <a:ext uri="{FF2B5EF4-FFF2-40B4-BE49-F238E27FC236}">
                  <a16:creationId xmlns:a16="http://schemas.microsoft.com/office/drawing/2014/main" id="{6128F733-9EEE-402A-B721-D78B891AA6EC}"/>
                </a:ext>
              </a:extLst>
            </p:cNvPr>
            <p:cNvSpPr>
              <a:spLocks noChangeArrowheads="1"/>
            </p:cNvSpPr>
            <p:nvPr/>
          </p:nvSpPr>
          <p:spPr bwMode="auto">
            <a:xfrm>
              <a:off x="1440" y="1632"/>
              <a:ext cx="288" cy="9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 </a:t>
              </a:r>
            </a:p>
          </p:txBody>
        </p:sp>
        <p:sp>
          <p:nvSpPr>
            <p:cNvPr id="75810" name="Rectangle 14">
              <a:extLst>
                <a:ext uri="{FF2B5EF4-FFF2-40B4-BE49-F238E27FC236}">
                  <a16:creationId xmlns:a16="http://schemas.microsoft.com/office/drawing/2014/main" id="{1BF82D40-E976-4FC8-9ADE-B4903DAFCFC0}"/>
                </a:ext>
              </a:extLst>
            </p:cNvPr>
            <p:cNvSpPr>
              <a:spLocks noChangeArrowheads="1"/>
            </p:cNvSpPr>
            <p:nvPr/>
          </p:nvSpPr>
          <p:spPr bwMode="auto">
            <a:xfrm>
              <a:off x="912" y="2544"/>
              <a:ext cx="528" cy="5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report</a:t>
              </a:r>
            </a:p>
            <a:p>
              <a:pPr eaLnBrk="1" hangingPunct="1">
                <a:spcBef>
                  <a:spcPct val="0"/>
                </a:spcBef>
                <a:buFontTx/>
                <a:buNone/>
              </a:pPr>
              <a:r>
                <a:rPr lang="en-US" altLang="zh-TW" sz="1800">
                  <a:latin typeface="Times New Roman" panose="02020603050405020304" pitchFamily="18" charset="0"/>
                </a:rPr>
                <a:t>human</a:t>
              </a:r>
            </a:p>
            <a:p>
              <a:pPr eaLnBrk="1" hangingPunct="1">
                <a:spcBef>
                  <a:spcPct val="0"/>
                </a:spcBef>
                <a:buFontTx/>
                <a:buNone/>
              </a:pPr>
              <a:r>
                <a:rPr lang="en-US" altLang="zh-TW" sz="1800">
                  <a:latin typeface="Times New Roman" panose="02020603050405020304" pitchFamily="18" charset="0"/>
                </a:rPr>
                <a:t>… …</a:t>
              </a:r>
            </a:p>
          </p:txBody>
        </p:sp>
        <p:sp>
          <p:nvSpPr>
            <p:cNvPr id="75811" name="Rectangle 15">
              <a:extLst>
                <a:ext uri="{FF2B5EF4-FFF2-40B4-BE49-F238E27FC236}">
                  <a16:creationId xmlns:a16="http://schemas.microsoft.com/office/drawing/2014/main" id="{9880447C-30AE-4C0B-ADA3-F13C316DC57A}"/>
                </a:ext>
              </a:extLst>
            </p:cNvPr>
            <p:cNvSpPr>
              <a:spLocks noChangeArrowheads="1"/>
            </p:cNvSpPr>
            <p:nvPr/>
          </p:nvSpPr>
          <p:spPr bwMode="auto">
            <a:xfrm>
              <a:off x="1440" y="2544"/>
              <a:ext cx="288"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2</a:t>
              </a:r>
            </a:p>
            <a:p>
              <a:pPr algn="ctr" eaLnBrk="1" hangingPunct="1">
                <a:spcBef>
                  <a:spcPct val="0"/>
                </a:spcBef>
                <a:buFontTx/>
                <a:buNone/>
              </a:pPr>
              <a:r>
                <a:rPr lang="en-US" altLang="zh-TW" sz="1800">
                  <a:latin typeface="Times New Roman" panose="02020603050405020304" pitchFamily="18" charset="0"/>
                </a:rPr>
                <a:t>2</a:t>
              </a:r>
            </a:p>
            <a:p>
              <a:pPr algn="ctr" eaLnBrk="1" hangingPunct="1">
                <a:spcBef>
                  <a:spcPct val="0"/>
                </a:spcBef>
                <a:buFontTx/>
                <a:buNone/>
              </a:pPr>
              <a:r>
                <a:rPr lang="en-US" altLang="zh-TW" sz="1800">
                  <a:latin typeface="Times New Roman" panose="02020603050405020304" pitchFamily="18" charset="0"/>
                </a:rPr>
                <a:t>… </a:t>
              </a:r>
            </a:p>
          </p:txBody>
        </p:sp>
      </p:grpSp>
      <p:grpSp>
        <p:nvGrpSpPr>
          <p:cNvPr id="131088" name="Group 16">
            <a:extLst>
              <a:ext uri="{FF2B5EF4-FFF2-40B4-BE49-F238E27FC236}">
                <a16:creationId xmlns:a16="http://schemas.microsoft.com/office/drawing/2014/main" id="{4346D7C7-B1B3-4315-A01D-A9635A158AE0}"/>
              </a:ext>
            </a:extLst>
          </p:cNvPr>
          <p:cNvGrpSpPr>
            <a:grpSpLocks/>
          </p:cNvGrpSpPr>
          <p:nvPr/>
        </p:nvGrpSpPr>
        <p:grpSpPr bwMode="auto">
          <a:xfrm>
            <a:off x="2590800" y="2209800"/>
            <a:ext cx="2057400" cy="1905000"/>
            <a:chOff x="1632" y="1632"/>
            <a:chExt cx="1296" cy="1200"/>
          </a:xfrm>
        </p:grpSpPr>
        <p:grpSp>
          <p:nvGrpSpPr>
            <p:cNvPr id="75802" name="Group 17">
              <a:extLst>
                <a:ext uri="{FF2B5EF4-FFF2-40B4-BE49-F238E27FC236}">
                  <a16:creationId xmlns:a16="http://schemas.microsoft.com/office/drawing/2014/main" id="{24BF890D-93E4-402B-A446-B9FC4E5B8364}"/>
                </a:ext>
              </a:extLst>
            </p:cNvPr>
            <p:cNvGrpSpPr>
              <a:grpSpLocks/>
            </p:cNvGrpSpPr>
            <p:nvPr/>
          </p:nvGrpSpPr>
          <p:grpSpPr bwMode="auto">
            <a:xfrm>
              <a:off x="2112" y="1632"/>
              <a:ext cx="816" cy="1200"/>
              <a:chOff x="2112" y="1632"/>
              <a:chExt cx="816" cy="1200"/>
            </a:xfrm>
          </p:grpSpPr>
          <p:sp>
            <p:nvSpPr>
              <p:cNvPr id="75804" name="Rectangle 18">
                <a:extLst>
                  <a:ext uri="{FF2B5EF4-FFF2-40B4-BE49-F238E27FC236}">
                    <a16:creationId xmlns:a16="http://schemas.microsoft.com/office/drawing/2014/main" id="{0C0236F7-D470-4C78-ADA0-37947FD92BA6}"/>
                  </a:ext>
                </a:extLst>
              </p:cNvPr>
              <p:cNvSpPr>
                <a:spLocks noChangeArrowheads="1"/>
              </p:cNvSpPr>
              <p:nvPr/>
            </p:nvSpPr>
            <p:spPr bwMode="auto">
              <a:xfrm>
                <a:off x="2112" y="1632"/>
                <a:ext cx="528" cy="1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human</a:t>
                </a:r>
              </a:p>
              <a:p>
                <a:pPr eaLnBrk="1" hangingPunct="1">
                  <a:spcBef>
                    <a:spcPct val="0"/>
                  </a:spcBef>
                  <a:buFontTx/>
                  <a:buNone/>
                </a:pPr>
                <a:r>
                  <a:rPr lang="en-US" altLang="zh-TW" sz="1800">
                    <a:latin typeface="Times New Roman" panose="02020603050405020304" pitchFamily="18" charset="0"/>
                  </a:rPr>
                  <a:t>novel</a:t>
                </a:r>
              </a:p>
              <a:p>
                <a:pPr eaLnBrk="1" hangingPunct="1">
                  <a:spcBef>
                    <a:spcPct val="0"/>
                  </a:spcBef>
                  <a:buFontTx/>
                  <a:buNone/>
                </a:pPr>
                <a:r>
                  <a:rPr lang="en-US" altLang="zh-TW" sz="1800">
                    <a:latin typeface="Times New Roman" panose="02020603050405020304" pitchFamily="18" charset="0"/>
                  </a:rPr>
                  <a:t>novel</a:t>
                </a:r>
              </a:p>
              <a:p>
                <a:pPr eaLnBrk="1" hangingPunct="1">
                  <a:spcBef>
                    <a:spcPct val="0"/>
                  </a:spcBef>
                  <a:buFontTx/>
                  <a:buNone/>
                </a:pPr>
                <a:r>
                  <a:rPr lang="en-US" altLang="zh-TW" sz="1800">
                    <a:latin typeface="Times New Roman" panose="02020603050405020304" pitchFamily="18" charset="0"/>
                  </a:rPr>
                  <a:t>paper</a:t>
                </a:r>
              </a:p>
              <a:p>
                <a:pPr eaLnBrk="1" hangingPunct="1">
                  <a:spcBef>
                    <a:spcPct val="0"/>
                  </a:spcBef>
                  <a:buFontTx/>
                  <a:buNone/>
                </a:pPr>
                <a:r>
                  <a:rPr lang="en-US" altLang="zh-TW" sz="1800">
                    <a:latin typeface="Times New Roman" panose="02020603050405020304" pitchFamily="18" charset="0"/>
                  </a:rPr>
                  <a:t>report</a:t>
                </a:r>
              </a:p>
              <a:p>
                <a:pPr eaLnBrk="1" hangingPunct="1">
                  <a:spcBef>
                    <a:spcPct val="0"/>
                  </a:spcBef>
                  <a:buFontTx/>
                  <a:buNone/>
                </a:pPr>
                <a:r>
                  <a:rPr lang="en-US" altLang="zh-TW" sz="1800">
                    <a:latin typeface="Times New Roman" panose="02020603050405020304" pitchFamily="18" charset="0"/>
                  </a:rPr>
                  <a:t>report</a:t>
                </a:r>
              </a:p>
              <a:p>
                <a:pPr eaLnBrk="1" hangingPunct="1">
                  <a:spcBef>
                    <a:spcPct val="0"/>
                  </a:spcBef>
                  <a:buFontTx/>
                  <a:buNone/>
                </a:pPr>
                <a:r>
                  <a:rPr lang="en-US" altLang="zh-TW" sz="1800">
                    <a:latin typeface="Times New Roman" panose="02020603050405020304" pitchFamily="18" charset="0"/>
                  </a:rPr>
                  <a:t>… …</a:t>
                </a:r>
              </a:p>
            </p:txBody>
          </p:sp>
          <p:sp>
            <p:nvSpPr>
              <p:cNvPr id="75805" name="Rectangle 19">
                <a:extLst>
                  <a:ext uri="{FF2B5EF4-FFF2-40B4-BE49-F238E27FC236}">
                    <a16:creationId xmlns:a16="http://schemas.microsoft.com/office/drawing/2014/main" id="{D4D45AAC-8941-4DBE-A59C-DA83543C7D42}"/>
                  </a:ext>
                </a:extLst>
              </p:cNvPr>
              <p:cNvSpPr>
                <a:spLocks noChangeArrowheads="1"/>
              </p:cNvSpPr>
              <p:nvPr/>
            </p:nvSpPr>
            <p:spPr bwMode="auto">
              <a:xfrm>
                <a:off x="2640" y="1632"/>
                <a:ext cx="288" cy="1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2</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1</a:t>
                </a:r>
              </a:p>
              <a:p>
                <a:pPr algn="ctr" eaLnBrk="1" hangingPunct="1">
                  <a:spcBef>
                    <a:spcPct val="0"/>
                  </a:spcBef>
                  <a:buFontTx/>
                  <a:buNone/>
                </a:pPr>
                <a:r>
                  <a:rPr lang="en-US" altLang="zh-TW" sz="1800">
                    <a:latin typeface="Times New Roman" panose="02020603050405020304" pitchFamily="18" charset="0"/>
                  </a:rPr>
                  <a:t>2</a:t>
                </a:r>
              </a:p>
              <a:p>
                <a:pPr algn="ctr" eaLnBrk="1" hangingPunct="1">
                  <a:spcBef>
                    <a:spcPct val="0"/>
                  </a:spcBef>
                  <a:buFontTx/>
                  <a:buNone/>
                </a:pPr>
                <a:r>
                  <a:rPr lang="en-US" altLang="zh-TW" sz="1800">
                    <a:latin typeface="Times New Roman" panose="02020603050405020304" pitchFamily="18" charset="0"/>
                  </a:rPr>
                  <a:t>… </a:t>
                </a:r>
              </a:p>
            </p:txBody>
          </p:sp>
        </p:grpSp>
        <p:sp>
          <p:nvSpPr>
            <p:cNvPr id="75803" name="AutoShape 20">
              <a:extLst>
                <a:ext uri="{FF2B5EF4-FFF2-40B4-BE49-F238E27FC236}">
                  <a16:creationId xmlns:a16="http://schemas.microsoft.com/office/drawing/2014/main" id="{B1BE69C8-E3D8-421A-BB1C-194D6A18620B}"/>
                </a:ext>
              </a:extLst>
            </p:cNvPr>
            <p:cNvSpPr>
              <a:spLocks noChangeArrowheads="1"/>
            </p:cNvSpPr>
            <p:nvPr/>
          </p:nvSpPr>
          <p:spPr bwMode="auto">
            <a:xfrm>
              <a:off x="1632" y="2016"/>
              <a:ext cx="384" cy="528"/>
            </a:xfrm>
            <a:prstGeom prst="rightArrow">
              <a:avLst>
                <a:gd name="adj1" fmla="val 50000"/>
                <a:gd name="adj2"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sort</a:t>
              </a:r>
            </a:p>
          </p:txBody>
        </p:sp>
      </p:grpSp>
      <p:grpSp>
        <p:nvGrpSpPr>
          <p:cNvPr id="131093" name="Group 21">
            <a:extLst>
              <a:ext uri="{FF2B5EF4-FFF2-40B4-BE49-F238E27FC236}">
                <a16:creationId xmlns:a16="http://schemas.microsoft.com/office/drawing/2014/main" id="{6B528FAC-0E7F-4DC5-B78F-A86B808CC61B}"/>
              </a:ext>
            </a:extLst>
          </p:cNvPr>
          <p:cNvGrpSpPr>
            <a:grpSpLocks/>
          </p:cNvGrpSpPr>
          <p:nvPr/>
        </p:nvGrpSpPr>
        <p:grpSpPr bwMode="auto">
          <a:xfrm>
            <a:off x="4800600" y="2514600"/>
            <a:ext cx="3505200" cy="1219200"/>
            <a:chOff x="3024" y="1824"/>
            <a:chExt cx="2208" cy="768"/>
          </a:xfrm>
        </p:grpSpPr>
        <p:grpSp>
          <p:nvGrpSpPr>
            <p:cNvPr id="75787" name="Group 22">
              <a:extLst>
                <a:ext uri="{FF2B5EF4-FFF2-40B4-BE49-F238E27FC236}">
                  <a16:creationId xmlns:a16="http://schemas.microsoft.com/office/drawing/2014/main" id="{9DEB1CF6-0342-4A39-9976-CEA18109005D}"/>
                </a:ext>
              </a:extLst>
            </p:cNvPr>
            <p:cNvGrpSpPr>
              <a:grpSpLocks/>
            </p:cNvGrpSpPr>
            <p:nvPr/>
          </p:nvGrpSpPr>
          <p:grpSpPr bwMode="auto">
            <a:xfrm>
              <a:off x="3600" y="1824"/>
              <a:ext cx="1632" cy="768"/>
              <a:chOff x="3168" y="1632"/>
              <a:chExt cx="1632" cy="768"/>
            </a:xfrm>
          </p:grpSpPr>
          <p:sp>
            <p:nvSpPr>
              <p:cNvPr id="75789" name="Rectangle 23">
                <a:extLst>
                  <a:ext uri="{FF2B5EF4-FFF2-40B4-BE49-F238E27FC236}">
                    <a16:creationId xmlns:a16="http://schemas.microsoft.com/office/drawing/2014/main" id="{07BF70E3-E74F-4837-BE6A-08F6B0CA1CBA}"/>
                  </a:ext>
                </a:extLst>
              </p:cNvPr>
              <p:cNvSpPr>
                <a:spLocks noChangeArrowheads="1"/>
              </p:cNvSpPr>
              <p:nvPr/>
            </p:nvSpPr>
            <p:spPr bwMode="auto">
              <a:xfrm>
                <a:off x="3168" y="1632"/>
                <a:ext cx="528" cy="192"/>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human</a:t>
                </a:r>
              </a:p>
            </p:txBody>
          </p:sp>
          <p:sp>
            <p:nvSpPr>
              <p:cNvPr id="75790" name="Rectangle 24">
                <a:extLst>
                  <a:ext uri="{FF2B5EF4-FFF2-40B4-BE49-F238E27FC236}">
                    <a16:creationId xmlns:a16="http://schemas.microsoft.com/office/drawing/2014/main" id="{F6BF37F1-1280-41BB-A415-1DAC81E8EC88}"/>
                  </a:ext>
                </a:extLst>
              </p:cNvPr>
              <p:cNvSpPr>
                <a:spLocks noChangeArrowheads="1"/>
              </p:cNvSpPr>
              <p:nvPr/>
            </p:nvSpPr>
            <p:spPr bwMode="auto">
              <a:xfrm>
                <a:off x="3936" y="1632"/>
                <a:ext cx="432" cy="19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2,1</a:t>
                </a:r>
              </a:p>
            </p:txBody>
          </p:sp>
          <p:sp>
            <p:nvSpPr>
              <p:cNvPr id="75791" name="Line 25">
                <a:extLst>
                  <a:ext uri="{FF2B5EF4-FFF2-40B4-BE49-F238E27FC236}">
                    <a16:creationId xmlns:a16="http://schemas.microsoft.com/office/drawing/2014/main" id="{69F10F56-4FD9-476C-AA1F-41D851F67C7C}"/>
                  </a:ext>
                </a:extLst>
              </p:cNvPr>
              <p:cNvSpPr>
                <a:spLocks noChangeShapeType="1"/>
              </p:cNvSpPr>
              <p:nvPr/>
            </p:nvSpPr>
            <p:spPr bwMode="auto">
              <a:xfrm>
                <a:off x="3696" y="172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Rectangle 26">
                <a:extLst>
                  <a:ext uri="{FF2B5EF4-FFF2-40B4-BE49-F238E27FC236}">
                    <a16:creationId xmlns:a16="http://schemas.microsoft.com/office/drawing/2014/main" id="{66021839-9E3E-42BE-9D21-6E14AC92B736}"/>
                  </a:ext>
                </a:extLst>
              </p:cNvPr>
              <p:cNvSpPr>
                <a:spLocks noChangeArrowheads="1"/>
              </p:cNvSpPr>
              <p:nvPr/>
            </p:nvSpPr>
            <p:spPr bwMode="auto">
              <a:xfrm>
                <a:off x="3168" y="1824"/>
                <a:ext cx="528" cy="192"/>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novel</a:t>
                </a:r>
              </a:p>
            </p:txBody>
          </p:sp>
          <p:sp>
            <p:nvSpPr>
              <p:cNvPr id="75793" name="Rectangle 27">
                <a:extLst>
                  <a:ext uri="{FF2B5EF4-FFF2-40B4-BE49-F238E27FC236}">
                    <a16:creationId xmlns:a16="http://schemas.microsoft.com/office/drawing/2014/main" id="{CA8528B9-07F2-456C-8316-386D2BB19F93}"/>
                  </a:ext>
                </a:extLst>
              </p:cNvPr>
              <p:cNvSpPr>
                <a:spLocks noChangeArrowheads="1"/>
              </p:cNvSpPr>
              <p:nvPr/>
            </p:nvSpPr>
            <p:spPr bwMode="auto">
              <a:xfrm>
                <a:off x="3936" y="1824"/>
                <a:ext cx="432" cy="19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1,2</a:t>
                </a:r>
              </a:p>
            </p:txBody>
          </p:sp>
          <p:sp>
            <p:nvSpPr>
              <p:cNvPr id="75794" name="Line 28">
                <a:extLst>
                  <a:ext uri="{FF2B5EF4-FFF2-40B4-BE49-F238E27FC236}">
                    <a16:creationId xmlns:a16="http://schemas.microsoft.com/office/drawing/2014/main" id="{7BA094E9-A58C-40E9-98D9-BCFCBDC3E627}"/>
                  </a:ext>
                </a:extLst>
              </p:cNvPr>
              <p:cNvSpPr>
                <a:spLocks noChangeShapeType="1"/>
              </p:cNvSpPr>
              <p:nvPr/>
            </p:nvSpPr>
            <p:spPr bwMode="auto">
              <a:xfrm>
                <a:off x="3696"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5" name="Rectangle 29">
                <a:extLst>
                  <a:ext uri="{FF2B5EF4-FFF2-40B4-BE49-F238E27FC236}">
                    <a16:creationId xmlns:a16="http://schemas.microsoft.com/office/drawing/2014/main" id="{85F74B09-4C2C-4B23-AF2C-7D68D0A51386}"/>
                  </a:ext>
                </a:extLst>
              </p:cNvPr>
              <p:cNvSpPr>
                <a:spLocks noChangeArrowheads="1"/>
              </p:cNvSpPr>
              <p:nvPr/>
            </p:nvSpPr>
            <p:spPr bwMode="auto">
              <a:xfrm>
                <a:off x="3168" y="2016"/>
                <a:ext cx="528" cy="192"/>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paper</a:t>
                </a:r>
              </a:p>
            </p:txBody>
          </p:sp>
          <p:sp>
            <p:nvSpPr>
              <p:cNvPr id="75796" name="Rectangle 30">
                <a:extLst>
                  <a:ext uri="{FF2B5EF4-FFF2-40B4-BE49-F238E27FC236}">
                    <a16:creationId xmlns:a16="http://schemas.microsoft.com/office/drawing/2014/main" id="{BC0B0430-9DDA-457E-B8BD-AB9D6201716B}"/>
                  </a:ext>
                </a:extLst>
              </p:cNvPr>
              <p:cNvSpPr>
                <a:spLocks noChangeArrowheads="1"/>
              </p:cNvSpPr>
              <p:nvPr/>
            </p:nvSpPr>
            <p:spPr bwMode="auto">
              <a:xfrm>
                <a:off x="3936" y="2016"/>
                <a:ext cx="432" cy="19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1,1</a:t>
                </a:r>
              </a:p>
            </p:txBody>
          </p:sp>
          <p:sp>
            <p:nvSpPr>
              <p:cNvPr id="75797" name="Line 31">
                <a:extLst>
                  <a:ext uri="{FF2B5EF4-FFF2-40B4-BE49-F238E27FC236}">
                    <a16:creationId xmlns:a16="http://schemas.microsoft.com/office/drawing/2014/main" id="{2699AC4E-9ADC-4BB2-B7EC-4CC28530CFC6}"/>
                  </a:ext>
                </a:extLst>
              </p:cNvPr>
              <p:cNvSpPr>
                <a:spLocks noChangeShapeType="1"/>
              </p:cNvSpPr>
              <p:nvPr/>
            </p:nvSpPr>
            <p:spPr bwMode="auto">
              <a:xfrm>
                <a:off x="3696" y="211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8" name="Rectangle 32">
                <a:extLst>
                  <a:ext uri="{FF2B5EF4-FFF2-40B4-BE49-F238E27FC236}">
                    <a16:creationId xmlns:a16="http://schemas.microsoft.com/office/drawing/2014/main" id="{608E3312-5314-485E-B308-A050E72ED2E3}"/>
                  </a:ext>
                </a:extLst>
              </p:cNvPr>
              <p:cNvSpPr>
                <a:spLocks noChangeArrowheads="1"/>
              </p:cNvSpPr>
              <p:nvPr/>
            </p:nvSpPr>
            <p:spPr bwMode="auto">
              <a:xfrm>
                <a:off x="3168" y="2208"/>
                <a:ext cx="528" cy="192"/>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report</a:t>
                </a:r>
              </a:p>
            </p:txBody>
          </p:sp>
          <p:sp>
            <p:nvSpPr>
              <p:cNvPr id="75799" name="Rectangle 33">
                <a:extLst>
                  <a:ext uri="{FF2B5EF4-FFF2-40B4-BE49-F238E27FC236}">
                    <a16:creationId xmlns:a16="http://schemas.microsoft.com/office/drawing/2014/main" id="{03DAE527-6377-4D0D-B228-206252D45373}"/>
                  </a:ext>
                </a:extLst>
              </p:cNvPr>
              <p:cNvSpPr>
                <a:spLocks noChangeArrowheads="1"/>
              </p:cNvSpPr>
              <p:nvPr/>
            </p:nvSpPr>
            <p:spPr bwMode="auto">
              <a:xfrm>
                <a:off x="3936" y="2208"/>
                <a:ext cx="432" cy="19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1,1</a:t>
                </a:r>
              </a:p>
            </p:txBody>
          </p:sp>
          <p:sp>
            <p:nvSpPr>
              <p:cNvPr id="75800" name="Line 34">
                <a:extLst>
                  <a:ext uri="{FF2B5EF4-FFF2-40B4-BE49-F238E27FC236}">
                    <a16:creationId xmlns:a16="http://schemas.microsoft.com/office/drawing/2014/main" id="{AAA3CD66-CF52-449D-ABE0-B9E3DE7F606E}"/>
                  </a:ext>
                </a:extLst>
              </p:cNvPr>
              <p:cNvSpPr>
                <a:spLocks noChangeShapeType="1"/>
              </p:cNvSpPr>
              <p:nvPr/>
            </p:nvSpPr>
            <p:spPr bwMode="auto">
              <a:xfrm>
                <a:off x="3696" y="230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1" name="Rectangle 35">
                <a:extLst>
                  <a:ext uri="{FF2B5EF4-FFF2-40B4-BE49-F238E27FC236}">
                    <a16:creationId xmlns:a16="http://schemas.microsoft.com/office/drawing/2014/main" id="{FE7147A8-16B0-40DD-A7BB-03E123361D6D}"/>
                  </a:ext>
                </a:extLst>
              </p:cNvPr>
              <p:cNvSpPr>
                <a:spLocks noChangeArrowheads="1"/>
              </p:cNvSpPr>
              <p:nvPr/>
            </p:nvSpPr>
            <p:spPr bwMode="auto">
              <a:xfrm>
                <a:off x="4368" y="2208"/>
                <a:ext cx="432" cy="19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2,1</a:t>
                </a:r>
              </a:p>
            </p:txBody>
          </p:sp>
        </p:grpSp>
        <p:sp>
          <p:nvSpPr>
            <p:cNvPr id="75788" name="AutoShape 36">
              <a:extLst>
                <a:ext uri="{FF2B5EF4-FFF2-40B4-BE49-F238E27FC236}">
                  <a16:creationId xmlns:a16="http://schemas.microsoft.com/office/drawing/2014/main" id="{19655291-423E-4FF2-8495-B6FAB99FB3EC}"/>
                </a:ext>
              </a:extLst>
            </p:cNvPr>
            <p:cNvSpPr>
              <a:spLocks noChangeArrowheads="1"/>
            </p:cNvSpPr>
            <p:nvPr/>
          </p:nvSpPr>
          <p:spPr bwMode="auto">
            <a:xfrm>
              <a:off x="3024" y="2016"/>
              <a:ext cx="480" cy="528"/>
            </a:xfrm>
            <a:prstGeom prst="rightArrow">
              <a:avLst>
                <a:gd name="adj1" fmla="val 50000"/>
                <a:gd name="adj2"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collate</a:t>
              </a:r>
            </a:p>
          </p:txBody>
        </p:sp>
      </p:grpSp>
      <p:sp>
        <p:nvSpPr>
          <p:cNvPr id="131109" name="AutoShape 37">
            <a:extLst>
              <a:ext uri="{FF2B5EF4-FFF2-40B4-BE49-F238E27FC236}">
                <a16:creationId xmlns:a16="http://schemas.microsoft.com/office/drawing/2014/main" id="{33F58536-6678-4EC8-B822-4AF20BC1777A}"/>
              </a:ext>
            </a:extLst>
          </p:cNvPr>
          <p:cNvSpPr>
            <a:spLocks noChangeArrowheads="1"/>
          </p:cNvSpPr>
          <p:nvPr/>
        </p:nvSpPr>
        <p:spPr bwMode="auto">
          <a:xfrm>
            <a:off x="5562600" y="4038600"/>
            <a:ext cx="3200400" cy="762000"/>
          </a:xfrm>
          <a:prstGeom prst="wedgeRoundRectCallout">
            <a:avLst>
              <a:gd name="adj1" fmla="val 3074"/>
              <a:gd name="adj2" fmla="val -97292"/>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frequency is kept here, word positions can be kept also</a:t>
            </a:r>
          </a:p>
        </p:txBody>
      </p:sp>
      <p:sp>
        <p:nvSpPr>
          <p:cNvPr id="131110" name="Text Box 38">
            <a:extLst>
              <a:ext uri="{FF2B5EF4-FFF2-40B4-BE49-F238E27FC236}">
                <a16:creationId xmlns:a16="http://schemas.microsoft.com/office/drawing/2014/main" id="{7FB6F088-FDDB-4964-A1C3-74F04F12C809}"/>
              </a:ext>
            </a:extLst>
          </p:cNvPr>
          <p:cNvSpPr txBox="1">
            <a:spLocks noChangeArrowheads="1"/>
          </p:cNvSpPr>
          <p:nvPr/>
        </p:nvSpPr>
        <p:spPr bwMode="auto">
          <a:xfrm>
            <a:off x="914400" y="5105400"/>
            <a:ext cx="624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t>Batch inverted file is then inserted into the main inverted file – </a:t>
            </a:r>
            <a:r>
              <a:rPr lang="en-US" altLang="zh-TW" i="1">
                <a:solidFill>
                  <a:schemeClr val="accent2"/>
                </a:solidFill>
              </a:rPr>
              <a:t>why is batch insertion faster?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81"/>
                                        </p:tgtEl>
                                        <p:attrNameLst>
                                          <p:attrName>style.visibility</p:attrName>
                                        </p:attrNameLst>
                                      </p:cBhvr>
                                      <p:to>
                                        <p:strVal val="visible"/>
                                      </p:to>
                                    </p:set>
                                    <p:animEffect transition="in" filter="blinds(horizontal)">
                                      <p:cBhvr>
                                        <p:cTn id="7" dur="500"/>
                                        <p:tgtEl>
                                          <p:spTgt spid="1310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31088"/>
                                        </p:tgtEl>
                                        <p:attrNameLst>
                                          <p:attrName>style.visibility</p:attrName>
                                        </p:attrNameLst>
                                      </p:cBhvr>
                                      <p:to>
                                        <p:strVal val="visible"/>
                                      </p:to>
                                    </p:set>
                                    <p:anim calcmode="lin" valueType="num">
                                      <p:cBhvr>
                                        <p:cTn id="12" dur="500" fill="hold"/>
                                        <p:tgtEl>
                                          <p:spTgt spid="131088"/>
                                        </p:tgtEl>
                                        <p:attrNameLst>
                                          <p:attrName>ppt_x</p:attrName>
                                        </p:attrNameLst>
                                      </p:cBhvr>
                                      <p:tavLst>
                                        <p:tav tm="0">
                                          <p:val>
                                            <p:strVal val="#ppt_x-#ppt_w/2"/>
                                          </p:val>
                                        </p:tav>
                                        <p:tav tm="100000">
                                          <p:val>
                                            <p:strVal val="#ppt_x"/>
                                          </p:val>
                                        </p:tav>
                                      </p:tavLst>
                                    </p:anim>
                                    <p:anim calcmode="lin" valueType="num">
                                      <p:cBhvr>
                                        <p:cTn id="13" dur="500" fill="hold"/>
                                        <p:tgtEl>
                                          <p:spTgt spid="131088"/>
                                        </p:tgtEl>
                                        <p:attrNameLst>
                                          <p:attrName>ppt_y</p:attrName>
                                        </p:attrNameLst>
                                      </p:cBhvr>
                                      <p:tavLst>
                                        <p:tav tm="0">
                                          <p:val>
                                            <p:strVal val="#ppt_y"/>
                                          </p:val>
                                        </p:tav>
                                        <p:tav tm="100000">
                                          <p:val>
                                            <p:strVal val="#ppt_y"/>
                                          </p:val>
                                        </p:tav>
                                      </p:tavLst>
                                    </p:anim>
                                    <p:anim calcmode="lin" valueType="num">
                                      <p:cBhvr>
                                        <p:cTn id="14" dur="500" fill="hold"/>
                                        <p:tgtEl>
                                          <p:spTgt spid="131088"/>
                                        </p:tgtEl>
                                        <p:attrNameLst>
                                          <p:attrName>ppt_w</p:attrName>
                                        </p:attrNameLst>
                                      </p:cBhvr>
                                      <p:tavLst>
                                        <p:tav tm="0">
                                          <p:val>
                                            <p:fltVal val="0"/>
                                          </p:val>
                                        </p:tav>
                                        <p:tav tm="100000">
                                          <p:val>
                                            <p:strVal val="#ppt_w"/>
                                          </p:val>
                                        </p:tav>
                                      </p:tavLst>
                                    </p:anim>
                                    <p:anim calcmode="lin" valueType="num">
                                      <p:cBhvr>
                                        <p:cTn id="15" dur="500" fill="hold"/>
                                        <p:tgtEl>
                                          <p:spTgt spid="131088"/>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131093"/>
                                        </p:tgtEl>
                                        <p:attrNameLst>
                                          <p:attrName>style.visibility</p:attrName>
                                        </p:attrNameLst>
                                      </p:cBhvr>
                                      <p:to>
                                        <p:strVal val="visible"/>
                                      </p:to>
                                    </p:set>
                                    <p:anim calcmode="lin" valueType="num">
                                      <p:cBhvr>
                                        <p:cTn id="20" dur="500" fill="hold"/>
                                        <p:tgtEl>
                                          <p:spTgt spid="131093"/>
                                        </p:tgtEl>
                                        <p:attrNameLst>
                                          <p:attrName>ppt_x</p:attrName>
                                        </p:attrNameLst>
                                      </p:cBhvr>
                                      <p:tavLst>
                                        <p:tav tm="0">
                                          <p:val>
                                            <p:strVal val="#ppt_x-#ppt_w/2"/>
                                          </p:val>
                                        </p:tav>
                                        <p:tav tm="100000">
                                          <p:val>
                                            <p:strVal val="#ppt_x"/>
                                          </p:val>
                                        </p:tav>
                                      </p:tavLst>
                                    </p:anim>
                                    <p:anim calcmode="lin" valueType="num">
                                      <p:cBhvr>
                                        <p:cTn id="21" dur="500" fill="hold"/>
                                        <p:tgtEl>
                                          <p:spTgt spid="131093"/>
                                        </p:tgtEl>
                                        <p:attrNameLst>
                                          <p:attrName>ppt_y</p:attrName>
                                        </p:attrNameLst>
                                      </p:cBhvr>
                                      <p:tavLst>
                                        <p:tav tm="0">
                                          <p:val>
                                            <p:strVal val="#ppt_y"/>
                                          </p:val>
                                        </p:tav>
                                        <p:tav tm="100000">
                                          <p:val>
                                            <p:strVal val="#ppt_y"/>
                                          </p:val>
                                        </p:tav>
                                      </p:tavLst>
                                    </p:anim>
                                    <p:anim calcmode="lin" valueType="num">
                                      <p:cBhvr>
                                        <p:cTn id="22" dur="500" fill="hold"/>
                                        <p:tgtEl>
                                          <p:spTgt spid="131093"/>
                                        </p:tgtEl>
                                        <p:attrNameLst>
                                          <p:attrName>ppt_w</p:attrName>
                                        </p:attrNameLst>
                                      </p:cBhvr>
                                      <p:tavLst>
                                        <p:tav tm="0">
                                          <p:val>
                                            <p:fltVal val="0"/>
                                          </p:val>
                                        </p:tav>
                                        <p:tav tm="100000">
                                          <p:val>
                                            <p:strVal val="#ppt_w"/>
                                          </p:val>
                                        </p:tav>
                                      </p:tavLst>
                                    </p:anim>
                                    <p:anim calcmode="lin" valueType="num">
                                      <p:cBhvr>
                                        <p:cTn id="23" dur="500" fill="hold"/>
                                        <p:tgtEl>
                                          <p:spTgt spid="13109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31074"/>
                                        </p:tgtEl>
                                        <p:attrNameLst>
                                          <p:attrName>style.visibility</p:attrName>
                                        </p:attrNameLst>
                                      </p:cBhvr>
                                      <p:to>
                                        <p:strVal val="visible"/>
                                      </p:to>
                                    </p:set>
                                    <p:animEffect transition="in" filter="checkerboard(across)">
                                      <p:cBhvr>
                                        <p:cTn id="28" dur="500"/>
                                        <p:tgtEl>
                                          <p:spTgt spid="1310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1109"/>
                                        </p:tgtEl>
                                        <p:attrNameLst>
                                          <p:attrName>style.visibility</p:attrName>
                                        </p:attrNameLst>
                                      </p:cBhvr>
                                      <p:to>
                                        <p:strVal val="visible"/>
                                      </p:to>
                                    </p:set>
                                    <p:animEffect transition="in" filter="box(in)">
                                      <p:cBhvr>
                                        <p:cTn id="33" dur="500"/>
                                        <p:tgtEl>
                                          <p:spTgt spid="13110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2" fill="hold" grpId="0" nodeType="clickEffect">
                                  <p:stCondLst>
                                    <p:cond delay="0"/>
                                  </p:stCondLst>
                                  <p:childTnLst>
                                    <p:set>
                                      <p:cBhvr>
                                        <p:cTn id="37" dur="1" fill="hold">
                                          <p:stCondLst>
                                            <p:cond delay="0"/>
                                          </p:stCondLst>
                                        </p:cTn>
                                        <p:tgtEl>
                                          <p:spTgt spid="131110"/>
                                        </p:tgtEl>
                                        <p:attrNameLst>
                                          <p:attrName>style.visibility</p:attrName>
                                        </p:attrNameLst>
                                      </p:cBhvr>
                                      <p:to>
                                        <p:strVal val="visible"/>
                                      </p:to>
                                    </p:set>
                                    <p:anim calcmode="lin" valueType="num">
                                      <p:cBhvr additive="base">
                                        <p:cTn id="38" dur="500" fill="hold"/>
                                        <p:tgtEl>
                                          <p:spTgt spid="131110"/>
                                        </p:tgtEl>
                                        <p:attrNameLst>
                                          <p:attrName>ppt_x</p:attrName>
                                        </p:attrNameLst>
                                      </p:cBhvr>
                                      <p:tavLst>
                                        <p:tav tm="0">
                                          <p:val>
                                            <p:strVal val="0-#ppt_w/2"/>
                                          </p:val>
                                        </p:tav>
                                        <p:tav tm="100000">
                                          <p:val>
                                            <p:strVal val="#ppt_x"/>
                                          </p:val>
                                        </p:tav>
                                      </p:tavLst>
                                    </p:anim>
                                    <p:anim calcmode="lin" valueType="num">
                                      <p:cBhvr additive="base">
                                        <p:cTn id="39" dur="500" fill="hold"/>
                                        <p:tgtEl>
                                          <p:spTgt spid="131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09" grpId="0" animBg="1" autoUpdateAnimBg="0"/>
      <p:bldP spid="13111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827F0701-B8CC-4140-8FA3-1A7D666B5656}"/>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A5DCA77F-678A-4AED-9A31-3F07BE86D21C}" type="slidenum">
              <a:rPr lang="en-US" altLang="zh-TW" sz="1400" b="1">
                <a:solidFill>
                  <a:schemeClr val="accent2"/>
                </a:solidFill>
                <a:latin typeface="Times New Roman" panose="02020603050405020304" pitchFamily="18" charset="0"/>
              </a:rPr>
              <a:pPr algn="ctr" eaLnBrk="1" hangingPunct="1">
                <a:spcBef>
                  <a:spcPct val="0"/>
                </a:spcBef>
                <a:buFontTx/>
                <a:buNone/>
              </a:pPr>
              <a:t>39</a:t>
            </a:fld>
            <a:endParaRPr lang="en-US" altLang="zh-TW" sz="1400">
              <a:latin typeface="Times New Roman" panose="02020603050405020304" pitchFamily="18" charset="0"/>
            </a:endParaRPr>
          </a:p>
        </p:txBody>
      </p:sp>
      <p:sp>
        <p:nvSpPr>
          <p:cNvPr id="77827" name="Rectangle 2">
            <a:extLst>
              <a:ext uri="{FF2B5EF4-FFF2-40B4-BE49-F238E27FC236}">
                <a16:creationId xmlns:a16="http://schemas.microsoft.com/office/drawing/2014/main" id="{1D6D5CA6-AF92-48DB-91F0-8465D49857C0}"/>
              </a:ext>
            </a:extLst>
          </p:cNvPr>
          <p:cNvSpPr>
            <a:spLocks noGrp="1" noChangeArrowheads="1"/>
          </p:cNvSpPr>
          <p:nvPr>
            <p:ph type="title" idx="4294967295"/>
          </p:nvPr>
        </p:nvSpPr>
        <p:spPr/>
        <p:txBody>
          <a:bodyPr/>
          <a:lstStyle/>
          <a:p>
            <a:pPr eaLnBrk="1" hangingPunct="1"/>
            <a:r>
              <a:rPr lang="en-US" altLang="zh-TW"/>
              <a:t>Speed Improvement in Batch Insertion</a:t>
            </a:r>
            <a:endParaRPr lang="en-US" altLang="zh-TW" sz="1800"/>
          </a:p>
        </p:txBody>
      </p:sp>
      <p:sp>
        <p:nvSpPr>
          <p:cNvPr id="77828" name="Rectangle 3">
            <a:extLst>
              <a:ext uri="{FF2B5EF4-FFF2-40B4-BE49-F238E27FC236}">
                <a16:creationId xmlns:a16="http://schemas.microsoft.com/office/drawing/2014/main" id="{0875716D-1FDB-4AC6-BA8E-F5FA0CC507E9}"/>
              </a:ext>
            </a:extLst>
          </p:cNvPr>
          <p:cNvSpPr>
            <a:spLocks noGrp="1" noChangeArrowheads="1"/>
          </p:cNvSpPr>
          <p:nvPr>
            <p:ph type="body" idx="4294967295"/>
          </p:nvPr>
        </p:nvSpPr>
        <p:spPr>
          <a:xfrm>
            <a:off x="457200" y="1295400"/>
            <a:ext cx="8382000" cy="3956050"/>
          </a:xfrm>
        </p:spPr>
        <p:txBody>
          <a:bodyPr/>
          <a:lstStyle/>
          <a:p>
            <a:pPr eaLnBrk="1" hangingPunct="1"/>
            <a:r>
              <a:rPr lang="en-US" altLang="zh-TW"/>
              <a:t>A postings list is retrieved from the inverted file, several postings entries are inserted, and the resulting list is put back into the inverted file</a:t>
            </a:r>
          </a:p>
          <a:p>
            <a:pPr eaLnBrk="1" hangingPunct="1"/>
            <a:r>
              <a:rPr lang="en-US" altLang="zh-TW"/>
              <a:t>Creation of the batch inverted file is inexpensive since it is rather small (if, say, only a few hundred insertions are batch together)</a:t>
            </a:r>
          </a:p>
          <a:p>
            <a:pPr lvl="1" eaLnBrk="1" hangingPunct="1"/>
            <a:r>
              <a:rPr lang="en-US" altLang="zh-TW"/>
              <a:t>Maybe small enough to fit the entire batch index into main memory</a:t>
            </a:r>
          </a:p>
          <a:p>
            <a:pPr eaLnBrk="1" hangingPunct="1"/>
            <a:r>
              <a:rPr lang="en-US" altLang="zh-TW"/>
              <a:t>Batch size cannot be too small; otherwise, the chance of having more than one document containing the same word is lower</a:t>
            </a:r>
          </a:p>
          <a:p>
            <a:pPr lvl="1" eaLnBrk="1" hangingPunct="1"/>
            <a:r>
              <a:rPr lang="en-US" altLang="zh-TW"/>
              <a:t>It can’t be too large; otherwise inserting into the batch by itself is expensive</a:t>
            </a:r>
          </a:p>
          <a:p>
            <a:pPr eaLnBrk="1" hangingPunct="1"/>
            <a:r>
              <a:rPr lang="en-US" altLang="zh-TW"/>
              <a:t>Availability of new documents for search is delayed</a:t>
            </a:r>
          </a:p>
        </p:txBody>
      </p:sp>
      <p:sp>
        <p:nvSpPr>
          <p:cNvPr id="132100" name="Rectangle 4">
            <a:extLst>
              <a:ext uri="{FF2B5EF4-FFF2-40B4-BE49-F238E27FC236}">
                <a16:creationId xmlns:a16="http://schemas.microsoft.com/office/drawing/2014/main" id="{5748FD90-B9E3-4099-8F4B-736427DF8044}"/>
              </a:ext>
            </a:extLst>
          </p:cNvPr>
          <p:cNvSpPr>
            <a:spLocks noChangeArrowheads="1"/>
          </p:cNvSpPr>
          <p:nvPr/>
        </p:nvSpPr>
        <p:spPr bwMode="auto">
          <a:xfrm>
            <a:off x="685800" y="5181600"/>
            <a:ext cx="78486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t>Note that we assume so far that postings lists are stored in a single sequential file. It may be a bad idea from update point of 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box(out)">
                                      <p:cBhvr>
                                        <p:cTn id="7"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C6348BE0-3591-45BF-9683-E094F63FE56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EC247382-2C0F-4964-B538-FD7B04824BE3}" type="slidenum">
              <a:rPr lang="en-US" altLang="zh-TW" sz="1400" smtClean="0">
                <a:solidFill>
                  <a:schemeClr val="accent2"/>
                </a:solidFill>
                <a:latin typeface="Times New Roman" panose="02020603050405020304" pitchFamily="18" charset="0"/>
              </a:rPr>
              <a:pPr>
                <a:spcBef>
                  <a:spcPct val="0"/>
                </a:spcBef>
                <a:buFontTx/>
                <a:buNone/>
              </a:pPr>
              <a:t>4</a:t>
            </a:fld>
            <a:endParaRPr lang="en-US" altLang="zh-TW" sz="1400" b="0">
              <a:latin typeface="Times New Roman" panose="02020603050405020304" pitchFamily="18" charset="0"/>
            </a:endParaRPr>
          </a:p>
        </p:txBody>
      </p:sp>
      <p:sp>
        <p:nvSpPr>
          <p:cNvPr id="10243" name="AutoShape 2">
            <a:extLst>
              <a:ext uri="{FF2B5EF4-FFF2-40B4-BE49-F238E27FC236}">
                <a16:creationId xmlns:a16="http://schemas.microsoft.com/office/drawing/2014/main" id="{70398880-5CE7-4C9E-8D6D-99CC8FA36A10}"/>
              </a:ext>
            </a:extLst>
          </p:cNvPr>
          <p:cNvSpPr>
            <a:spLocks noChangeArrowheads="1"/>
          </p:cNvSpPr>
          <p:nvPr/>
        </p:nvSpPr>
        <p:spPr bwMode="auto">
          <a:xfrm>
            <a:off x="5260975" y="3095625"/>
            <a:ext cx="419100" cy="2819400"/>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10244" name="Group 3">
            <a:extLst>
              <a:ext uri="{FF2B5EF4-FFF2-40B4-BE49-F238E27FC236}">
                <a16:creationId xmlns:a16="http://schemas.microsoft.com/office/drawing/2014/main" id="{02876C80-AAF2-4CD1-BB24-2A2E85FE03C3}"/>
              </a:ext>
            </a:extLst>
          </p:cNvPr>
          <p:cNvGrpSpPr>
            <a:grpSpLocks/>
          </p:cNvGrpSpPr>
          <p:nvPr/>
        </p:nvGrpSpPr>
        <p:grpSpPr bwMode="auto">
          <a:xfrm>
            <a:off x="3930650" y="3503613"/>
            <a:ext cx="3216275" cy="2500312"/>
            <a:chOff x="1824" y="1296"/>
            <a:chExt cx="1930" cy="1575"/>
          </a:xfrm>
        </p:grpSpPr>
        <p:sp>
          <p:nvSpPr>
            <p:cNvPr id="10263" name="AutoShape 4">
              <a:extLst>
                <a:ext uri="{FF2B5EF4-FFF2-40B4-BE49-F238E27FC236}">
                  <a16:creationId xmlns:a16="http://schemas.microsoft.com/office/drawing/2014/main" id="{32F23F77-C8F4-432A-B906-158440A381A5}"/>
                </a:ext>
              </a:extLst>
            </p:cNvPr>
            <p:cNvSpPr>
              <a:spLocks/>
            </p:cNvSpPr>
            <p:nvPr/>
          </p:nvSpPr>
          <p:spPr bwMode="auto">
            <a:xfrm>
              <a:off x="1824" y="1296"/>
              <a:ext cx="143" cy="1575"/>
            </a:xfrm>
            <a:prstGeom prst="leftBracket">
              <a:avLst>
                <a:gd name="adj" fmla="val 91783"/>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64" name="AutoShape 5">
              <a:extLst>
                <a:ext uri="{FF2B5EF4-FFF2-40B4-BE49-F238E27FC236}">
                  <a16:creationId xmlns:a16="http://schemas.microsoft.com/office/drawing/2014/main" id="{D1CA3892-5100-44E7-958D-3B17F3584583}"/>
                </a:ext>
              </a:extLst>
            </p:cNvPr>
            <p:cNvSpPr>
              <a:spLocks/>
            </p:cNvSpPr>
            <p:nvPr/>
          </p:nvSpPr>
          <p:spPr bwMode="auto">
            <a:xfrm>
              <a:off x="3648" y="1296"/>
              <a:ext cx="106" cy="1565"/>
            </a:xfrm>
            <a:prstGeom prst="rightBracket">
              <a:avLst>
                <a:gd name="adj" fmla="val 14149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10245" name="Text Box 6">
            <a:extLst>
              <a:ext uri="{FF2B5EF4-FFF2-40B4-BE49-F238E27FC236}">
                <a16:creationId xmlns:a16="http://schemas.microsoft.com/office/drawing/2014/main" id="{2EA6D62D-4649-41A5-8947-CBE5DEA23052}"/>
              </a:ext>
            </a:extLst>
          </p:cNvPr>
          <p:cNvSpPr txBox="1">
            <a:spLocks noChangeArrowheads="1"/>
          </p:cNvSpPr>
          <p:nvPr/>
        </p:nvSpPr>
        <p:spPr bwMode="auto">
          <a:xfrm>
            <a:off x="4089400" y="3503613"/>
            <a:ext cx="29638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        </a:t>
            </a:r>
            <a:endParaRPr lang="en-US" altLang="zh-TW" sz="2400" i="1">
              <a:solidFill>
                <a:srgbClr val="FF0000"/>
              </a:solidFill>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1t</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2</a:t>
            </a:r>
            <a:r>
              <a:rPr lang="en-US" altLang="zh-TW" sz="2400" i="1" baseline="-25000">
                <a:latin typeface="Times New Roman" panose="02020603050405020304" pitchFamily="18" charset="0"/>
              </a:rPr>
              <a:t> </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2t</a:t>
            </a:r>
            <a:endParaRPr lang="en-US" altLang="zh-TW" sz="2400" i="1">
              <a:latin typeface="Times New Roman" panose="02020603050405020304" pitchFamily="18" charset="0"/>
            </a:endParaRPr>
          </a:p>
          <a:p>
            <a:pPr eaLnBrk="1" hangingPunct="1">
              <a:spcBef>
                <a:spcPct val="0"/>
              </a:spcBef>
              <a:buFontTx/>
              <a:buNone/>
            </a:pPr>
            <a:r>
              <a:rPr lang="en-US" altLang="zh-TW" sz="2400" i="1">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p>
          <a:p>
            <a:pPr eaLnBrk="1" hangingPunct="1">
              <a:spcBef>
                <a:spcPct val="0"/>
              </a:spcBef>
              <a:buFontTx/>
              <a:buNone/>
            </a:pPr>
            <a:r>
              <a:rPr lang="en-US" altLang="zh-TW" sz="2400">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n</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nt</a:t>
            </a:r>
            <a:endParaRPr lang="zh-TW" altLang="en-US" sz="2400">
              <a:latin typeface="Times New Roman" panose="02020603050405020304" pitchFamily="18" charset="0"/>
            </a:endParaRPr>
          </a:p>
        </p:txBody>
      </p:sp>
      <p:sp>
        <p:nvSpPr>
          <p:cNvPr id="10246" name="Rectangle 7">
            <a:extLst>
              <a:ext uri="{FF2B5EF4-FFF2-40B4-BE49-F238E27FC236}">
                <a16:creationId xmlns:a16="http://schemas.microsoft.com/office/drawing/2014/main" id="{4122FBF1-BF69-41DD-A188-DC7FFD29A83F}"/>
              </a:ext>
            </a:extLst>
          </p:cNvPr>
          <p:cNvSpPr>
            <a:spLocks noChangeArrowheads="1"/>
          </p:cNvSpPr>
          <p:nvPr/>
        </p:nvSpPr>
        <p:spPr bwMode="auto">
          <a:xfrm>
            <a:off x="4194175" y="30353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solidFill>
                  <a:srgbClr val="FF0000"/>
                </a:solidFill>
                <a:latin typeface="Times New Roman" panose="02020603050405020304" pitchFamily="18" charset="0"/>
              </a:rPr>
              <a:t>Q</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1  </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2</a:t>
            </a:r>
            <a:r>
              <a:rPr lang="en-US" altLang="zh-TW" sz="2400" i="1">
                <a:latin typeface="Times New Roman" panose="02020603050405020304" pitchFamily="18" charset="0"/>
              </a:rPr>
              <a:t>    …      Q</a:t>
            </a:r>
            <a:r>
              <a:rPr lang="en-US" altLang="zh-TW" sz="2400" i="1" baseline="-25000">
                <a:latin typeface="Times New Roman" panose="02020603050405020304" pitchFamily="18" charset="0"/>
              </a:rPr>
              <a:t>t</a:t>
            </a:r>
            <a:endParaRPr lang="zh-TW" altLang="en-US" sz="2400" i="1" baseline="-25000">
              <a:latin typeface="Times New Roman" panose="02020603050405020304" pitchFamily="18" charset="0"/>
            </a:endParaRPr>
          </a:p>
        </p:txBody>
      </p:sp>
      <p:sp>
        <p:nvSpPr>
          <p:cNvPr id="10247" name="Rectangle 8">
            <a:extLst>
              <a:ext uri="{FF2B5EF4-FFF2-40B4-BE49-F238E27FC236}">
                <a16:creationId xmlns:a16="http://schemas.microsoft.com/office/drawing/2014/main" id="{A1BA0D01-64BC-42A7-BF77-F53EDA4DAA2B}"/>
              </a:ext>
            </a:extLst>
          </p:cNvPr>
          <p:cNvSpPr>
            <a:spLocks noGrp="1" noChangeArrowheads="1"/>
          </p:cNvSpPr>
          <p:nvPr>
            <p:ph type="title"/>
          </p:nvPr>
        </p:nvSpPr>
        <p:spPr>
          <a:xfrm>
            <a:off x="695325" y="323850"/>
            <a:ext cx="7772400" cy="762000"/>
          </a:xfrm>
        </p:spPr>
        <p:txBody>
          <a:bodyPr/>
          <a:lstStyle/>
          <a:p>
            <a:pPr eaLnBrk="1" hangingPunct="1"/>
            <a:r>
              <a:rPr lang="en-US" altLang="zh-TW"/>
              <a:t>Term (Column) Based Computation</a:t>
            </a:r>
            <a:endParaRPr lang="en-US" altLang="zh-TW">
              <a:latin typeface="Courier New" panose="02070309020205020404" pitchFamily="49" charset="0"/>
            </a:endParaRPr>
          </a:p>
        </p:txBody>
      </p:sp>
      <p:sp>
        <p:nvSpPr>
          <p:cNvPr id="10248" name="Rectangle 9">
            <a:extLst>
              <a:ext uri="{FF2B5EF4-FFF2-40B4-BE49-F238E27FC236}">
                <a16:creationId xmlns:a16="http://schemas.microsoft.com/office/drawing/2014/main" id="{CE1DC297-FF2B-4859-AF63-F3D49A9CCCED}"/>
              </a:ext>
            </a:extLst>
          </p:cNvPr>
          <p:cNvSpPr>
            <a:spLocks noGrp="1" noChangeArrowheads="1"/>
          </p:cNvSpPr>
          <p:nvPr>
            <p:ph type="body" idx="1"/>
          </p:nvPr>
        </p:nvSpPr>
        <p:spPr>
          <a:xfrm>
            <a:off x="280988" y="1200150"/>
            <a:ext cx="7162800" cy="2381250"/>
          </a:xfrm>
        </p:spPr>
        <p:txBody>
          <a:bodyPr/>
          <a:lstStyle/>
          <a:p>
            <a:pPr eaLnBrk="1" hangingPunct="1"/>
            <a:r>
              <a:rPr lang="en-US" altLang="zh-TW" sz="1800"/>
              <a:t>for i = 1 to t	 	[ totally t terms in the vector space ]</a:t>
            </a:r>
          </a:p>
          <a:p>
            <a:pPr eaLnBrk="1" hangingPunct="1"/>
            <a:r>
              <a:rPr lang="en-US" altLang="zh-TW" sz="1800"/>
              <a:t>for j = 1 to n 	[ totally n documents ]</a:t>
            </a:r>
          </a:p>
          <a:p>
            <a:pPr lvl="1" eaLnBrk="1" hangingPunct="1">
              <a:buFontTx/>
              <a:buNone/>
            </a:pPr>
            <a:r>
              <a:rPr lang="en-US" altLang="zh-TW"/>
              <a:t>	</a:t>
            </a:r>
            <a:r>
              <a:rPr lang="en-US" altLang="zh-TW" sz="1600"/>
              <a:t>Compute partial score between D</a:t>
            </a:r>
            <a:r>
              <a:rPr lang="en-US" altLang="zh-TW" sz="1600" baseline="-25000"/>
              <a:t>j</a:t>
            </a:r>
            <a:r>
              <a:rPr lang="en-US" altLang="zh-TW" sz="1600"/>
              <a:t> and Q</a:t>
            </a:r>
            <a:r>
              <a:rPr lang="en-US" altLang="zh-TW" sz="1600" baseline="-25000"/>
              <a:t>i</a:t>
            </a:r>
          </a:p>
          <a:p>
            <a:pPr lvl="1" eaLnBrk="1" hangingPunct="1">
              <a:buFontTx/>
              <a:buNone/>
            </a:pPr>
            <a:r>
              <a:rPr lang="en-US" altLang="zh-TW" sz="1600"/>
              <a:t>	score (D</a:t>
            </a:r>
            <a:r>
              <a:rPr lang="en-US" altLang="zh-TW" sz="1600" baseline="-25000"/>
              <a:t>j</a:t>
            </a:r>
            <a:r>
              <a:rPr lang="en-US" altLang="zh-TW" sz="1600"/>
              <a:t>, Q) += partial score ( D</a:t>
            </a:r>
            <a:r>
              <a:rPr lang="en-US" altLang="zh-TW" sz="1600" baseline="-25000"/>
              <a:t>j</a:t>
            </a:r>
            <a:r>
              <a:rPr lang="en-US" altLang="zh-TW" sz="1600"/>
              <a:t> , Q</a:t>
            </a:r>
            <a:r>
              <a:rPr lang="en-US" altLang="zh-TW" sz="1600" baseline="-25000"/>
              <a:t>i </a:t>
            </a:r>
            <a:r>
              <a:rPr lang="en-US" altLang="zh-TW" sz="1600"/>
              <a:t>)</a:t>
            </a:r>
          </a:p>
          <a:p>
            <a:pPr lvl="1" eaLnBrk="1" hangingPunct="1">
              <a:buFontTx/>
              <a:buNone/>
            </a:pPr>
            <a:r>
              <a:rPr lang="en-US" altLang="zh-TW"/>
              <a:t>end {for}</a:t>
            </a:r>
          </a:p>
          <a:p>
            <a:pPr lvl="1" eaLnBrk="1" hangingPunct="1">
              <a:buFontTx/>
              <a:buNone/>
            </a:pPr>
            <a:r>
              <a:rPr lang="en-US" altLang="zh-TW"/>
              <a:t>end {for}</a:t>
            </a:r>
          </a:p>
          <a:p>
            <a:pPr eaLnBrk="1" hangingPunct="1"/>
            <a:r>
              <a:rPr lang="en-US" altLang="zh-TW" sz="1800"/>
              <a:t>Perform normalization if needed</a:t>
            </a:r>
          </a:p>
        </p:txBody>
      </p:sp>
      <p:sp>
        <p:nvSpPr>
          <p:cNvPr id="10249" name="Rectangle 10">
            <a:extLst>
              <a:ext uri="{FF2B5EF4-FFF2-40B4-BE49-F238E27FC236}">
                <a16:creationId xmlns:a16="http://schemas.microsoft.com/office/drawing/2014/main" id="{547B91A6-D5F3-4F63-9C0C-A73ADA92D7A1}"/>
              </a:ext>
            </a:extLst>
          </p:cNvPr>
          <p:cNvSpPr>
            <a:spLocks noChangeArrowheads="1"/>
          </p:cNvSpPr>
          <p:nvPr/>
        </p:nvSpPr>
        <p:spPr bwMode="auto">
          <a:xfrm>
            <a:off x="312738" y="4049713"/>
            <a:ext cx="3405187"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90000"/>
              </a:lnSpc>
            </a:pPr>
            <a:r>
              <a:rPr lang="en-US" altLang="zh-TW" sz="1800"/>
              <a:t>Note: the partial score is the product of the term weight and query weight; query weights are assumed to be 1, so the partial score is an accumulation of all d</a:t>
            </a:r>
            <a:r>
              <a:rPr lang="en-US" altLang="zh-TW" sz="1800" baseline="-25000"/>
              <a:t>ij</a:t>
            </a:r>
            <a:r>
              <a:rPr lang="en-US" altLang="zh-TW" sz="1800"/>
              <a:t> weights for all terms found in the query.</a:t>
            </a:r>
          </a:p>
        </p:txBody>
      </p:sp>
      <p:sp>
        <p:nvSpPr>
          <p:cNvPr id="10250" name="Rectangle 11">
            <a:extLst>
              <a:ext uri="{FF2B5EF4-FFF2-40B4-BE49-F238E27FC236}">
                <a16:creationId xmlns:a16="http://schemas.microsoft.com/office/drawing/2014/main" id="{DCCB1FF8-700B-4FF2-9857-FEF03CE5E002}"/>
              </a:ext>
            </a:extLst>
          </p:cNvPr>
          <p:cNvSpPr>
            <a:spLocks noChangeArrowheads="1"/>
          </p:cNvSpPr>
          <p:nvPr/>
        </p:nvSpPr>
        <p:spPr bwMode="auto">
          <a:xfrm>
            <a:off x="7878763" y="3951288"/>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51" name="Rectangle 12">
            <a:extLst>
              <a:ext uri="{FF2B5EF4-FFF2-40B4-BE49-F238E27FC236}">
                <a16:creationId xmlns:a16="http://schemas.microsoft.com/office/drawing/2014/main" id="{421501CD-3029-4DB5-8884-761489C231BC}"/>
              </a:ext>
            </a:extLst>
          </p:cNvPr>
          <p:cNvSpPr>
            <a:spLocks noChangeArrowheads="1"/>
          </p:cNvSpPr>
          <p:nvPr/>
        </p:nvSpPr>
        <p:spPr bwMode="auto">
          <a:xfrm>
            <a:off x="7878763" y="42846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52" name="Rectangle 13">
            <a:extLst>
              <a:ext uri="{FF2B5EF4-FFF2-40B4-BE49-F238E27FC236}">
                <a16:creationId xmlns:a16="http://schemas.microsoft.com/office/drawing/2014/main" id="{47CA656E-D3F4-4356-902E-C0944823577F}"/>
              </a:ext>
            </a:extLst>
          </p:cNvPr>
          <p:cNvSpPr>
            <a:spLocks noChangeArrowheads="1"/>
          </p:cNvSpPr>
          <p:nvPr/>
        </p:nvSpPr>
        <p:spPr bwMode="auto">
          <a:xfrm>
            <a:off x="7878763" y="54403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53" name="Rectangle 14">
            <a:extLst>
              <a:ext uri="{FF2B5EF4-FFF2-40B4-BE49-F238E27FC236}">
                <a16:creationId xmlns:a16="http://schemas.microsoft.com/office/drawing/2014/main" id="{AADC901B-4901-44E8-9CF0-EC01C6FB2396}"/>
              </a:ext>
            </a:extLst>
          </p:cNvPr>
          <p:cNvSpPr>
            <a:spLocks noChangeArrowheads="1"/>
          </p:cNvSpPr>
          <p:nvPr/>
        </p:nvSpPr>
        <p:spPr bwMode="auto">
          <a:xfrm>
            <a:off x="7939088" y="3230563"/>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i="1">
                <a:solidFill>
                  <a:srgbClr val="FF0000"/>
                </a:solidFill>
                <a:latin typeface="Times New Roman" panose="02020603050405020304" pitchFamily="18" charset="0"/>
              </a:rPr>
              <a:t>Partial Score</a:t>
            </a:r>
            <a:endParaRPr lang="zh-TW" altLang="en-US" sz="1800" i="1">
              <a:latin typeface="Times New Roman" panose="02020603050405020304" pitchFamily="18" charset="0"/>
            </a:endParaRPr>
          </a:p>
        </p:txBody>
      </p:sp>
      <p:sp>
        <p:nvSpPr>
          <p:cNvPr id="10254" name="Rectangle 15">
            <a:extLst>
              <a:ext uri="{FF2B5EF4-FFF2-40B4-BE49-F238E27FC236}">
                <a16:creationId xmlns:a16="http://schemas.microsoft.com/office/drawing/2014/main" id="{D30F951F-561B-42A6-9115-AEC3BF8885EF}"/>
              </a:ext>
            </a:extLst>
          </p:cNvPr>
          <p:cNvSpPr>
            <a:spLocks noChangeArrowheads="1"/>
          </p:cNvSpPr>
          <p:nvPr/>
        </p:nvSpPr>
        <p:spPr bwMode="auto">
          <a:xfrm>
            <a:off x="5756275" y="2984500"/>
            <a:ext cx="1298575" cy="3084513"/>
          </a:xfrm>
          <a:prstGeom prst="rect">
            <a:avLst/>
          </a:prstGeom>
          <a:solidFill>
            <a:schemeClr val="bg1">
              <a:alpha val="8313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55" name="Oval 16">
            <a:extLst>
              <a:ext uri="{FF2B5EF4-FFF2-40B4-BE49-F238E27FC236}">
                <a16:creationId xmlns:a16="http://schemas.microsoft.com/office/drawing/2014/main" id="{729FA2F7-C051-4916-946B-3AB5653AD9AE}"/>
              </a:ext>
            </a:extLst>
          </p:cNvPr>
          <p:cNvSpPr>
            <a:spLocks noChangeArrowheads="1"/>
          </p:cNvSpPr>
          <p:nvPr/>
        </p:nvSpPr>
        <p:spPr bwMode="auto">
          <a:xfrm>
            <a:off x="7646988" y="3976688"/>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10256" name="Oval 17">
            <a:extLst>
              <a:ext uri="{FF2B5EF4-FFF2-40B4-BE49-F238E27FC236}">
                <a16:creationId xmlns:a16="http://schemas.microsoft.com/office/drawing/2014/main" id="{D77EC0F0-3602-488C-83D0-A0270B23A88F}"/>
              </a:ext>
            </a:extLst>
          </p:cNvPr>
          <p:cNvSpPr>
            <a:spLocks noChangeArrowheads="1"/>
          </p:cNvSpPr>
          <p:nvPr/>
        </p:nvSpPr>
        <p:spPr bwMode="auto">
          <a:xfrm>
            <a:off x="7646988" y="4311650"/>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10257" name="Oval 18">
            <a:extLst>
              <a:ext uri="{FF2B5EF4-FFF2-40B4-BE49-F238E27FC236}">
                <a16:creationId xmlns:a16="http://schemas.microsoft.com/office/drawing/2014/main" id="{4FFD371D-F7E2-429F-AFC5-E6FB3DF3AD60}"/>
              </a:ext>
            </a:extLst>
          </p:cNvPr>
          <p:cNvSpPr>
            <a:spLocks noChangeArrowheads="1"/>
          </p:cNvSpPr>
          <p:nvPr/>
        </p:nvSpPr>
        <p:spPr bwMode="auto">
          <a:xfrm>
            <a:off x="7646988" y="5467350"/>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10258" name="Line 19">
            <a:extLst>
              <a:ext uri="{FF2B5EF4-FFF2-40B4-BE49-F238E27FC236}">
                <a16:creationId xmlns:a16="http://schemas.microsoft.com/office/drawing/2014/main" id="{D063964C-785B-44B3-88E0-79AD27A8E4FF}"/>
              </a:ext>
            </a:extLst>
          </p:cNvPr>
          <p:cNvSpPr>
            <a:spLocks noChangeShapeType="1"/>
          </p:cNvSpPr>
          <p:nvPr/>
        </p:nvSpPr>
        <p:spPr bwMode="auto">
          <a:xfrm flipV="1">
            <a:off x="5692775" y="4087813"/>
            <a:ext cx="1944688" cy="88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20">
            <a:extLst>
              <a:ext uri="{FF2B5EF4-FFF2-40B4-BE49-F238E27FC236}">
                <a16:creationId xmlns:a16="http://schemas.microsoft.com/office/drawing/2014/main" id="{B02D4C7A-FE11-4477-8B21-76FBC74F6383}"/>
              </a:ext>
            </a:extLst>
          </p:cNvPr>
          <p:cNvSpPr>
            <a:spLocks noChangeShapeType="1"/>
          </p:cNvSpPr>
          <p:nvPr/>
        </p:nvSpPr>
        <p:spPr bwMode="auto">
          <a:xfrm flipV="1">
            <a:off x="5719763" y="4429125"/>
            <a:ext cx="1936750" cy="88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Line 21">
            <a:extLst>
              <a:ext uri="{FF2B5EF4-FFF2-40B4-BE49-F238E27FC236}">
                <a16:creationId xmlns:a16="http://schemas.microsoft.com/office/drawing/2014/main" id="{51B77182-8A5F-4467-9FB5-1C51F5C6454D}"/>
              </a:ext>
            </a:extLst>
          </p:cNvPr>
          <p:cNvSpPr>
            <a:spLocks noChangeShapeType="1"/>
          </p:cNvSpPr>
          <p:nvPr/>
        </p:nvSpPr>
        <p:spPr bwMode="auto">
          <a:xfrm flipV="1">
            <a:off x="5711825" y="5584825"/>
            <a:ext cx="1979613" cy="28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Rectangle 22">
            <a:extLst>
              <a:ext uri="{FF2B5EF4-FFF2-40B4-BE49-F238E27FC236}">
                <a16:creationId xmlns:a16="http://schemas.microsoft.com/office/drawing/2014/main" id="{94354632-CD3A-4561-BF54-D76D13BC3EA1}"/>
              </a:ext>
            </a:extLst>
          </p:cNvPr>
          <p:cNvSpPr>
            <a:spLocks noChangeArrowheads="1"/>
          </p:cNvSpPr>
          <p:nvPr/>
        </p:nvSpPr>
        <p:spPr bwMode="auto">
          <a:xfrm>
            <a:off x="4708525" y="2994025"/>
            <a:ext cx="509588" cy="3084513"/>
          </a:xfrm>
          <a:prstGeom prst="rect">
            <a:avLst/>
          </a:prstGeom>
          <a:solidFill>
            <a:schemeClr val="bg1">
              <a:alpha val="8313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24" name="TextBox 23">
            <a:extLst>
              <a:ext uri="{FF2B5EF4-FFF2-40B4-BE49-F238E27FC236}">
                <a16:creationId xmlns:a16="http://schemas.microsoft.com/office/drawing/2014/main" id="{761A4195-5B8A-42F2-8288-D6C0A4E38BB3}"/>
              </a:ext>
            </a:extLst>
          </p:cNvPr>
          <p:cNvSpPr txBox="1"/>
          <p:nvPr/>
        </p:nvSpPr>
        <p:spPr>
          <a:xfrm>
            <a:off x="5716588" y="1944688"/>
            <a:ext cx="2873375" cy="922337"/>
          </a:xfrm>
          <a:prstGeom prst="rect">
            <a:avLst/>
          </a:prstGeom>
          <a:solidFill>
            <a:schemeClr val="bg1">
              <a:lumMod val="95000"/>
            </a:schemeClr>
          </a:solidFill>
        </p:spPr>
        <p:txBody>
          <a:bodyPr>
            <a:spAutoFit/>
          </a:bodyPr>
          <a:lstStyle/>
          <a:p>
            <a:pPr eaLnBrk="1" hangingPunct="1">
              <a:defRPr/>
            </a:pPr>
            <a:r>
              <a:rPr lang="en-US" altLang="zh-HK" sz="1800" dirty="0">
                <a:latin typeface="+mn-lt"/>
              </a:rPr>
              <a:t>Inner product = sum up score between each query term and each document</a:t>
            </a:r>
            <a:endParaRPr lang="zh-HK" altLang="en-US" sz="1800" dirty="0">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id="{659A48F7-33B5-4521-8B9B-B58F3D82E3AC}"/>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5E3AE311-3587-4C76-A86E-1ADE03706801}" type="slidenum">
              <a:rPr lang="en-US" altLang="zh-TW" sz="1400" b="1">
                <a:solidFill>
                  <a:schemeClr val="accent2"/>
                </a:solidFill>
                <a:latin typeface="Times New Roman" panose="02020603050405020304" pitchFamily="18" charset="0"/>
              </a:rPr>
              <a:pPr algn="ctr" eaLnBrk="1" hangingPunct="1">
                <a:spcBef>
                  <a:spcPct val="0"/>
                </a:spcBef>
                <a:buFontTx/>
                <a:buNone/>
              </a:pPr>
              <a:t>40</a:t>
            </a:fld>
            <a:endParaRPr lang="en-US" altLang="zh-TW" sz="1400">
              <a:latin typeface="Times New Roman" panose="02020603050405020304" pitchFamily="18" charset="0"/>
            </a:endParaRPr>
          </a:p>
        </p:txBody>
      </p:sp>
      <p:sp>
        <p:nvSpPr>
          <p:cNvPr id="79875" name="Rectangle 2">
            <a:extLst>
              <a:ext uri="{FF2B5EF4-FFF2-40B4-BE49-F238E27FC236}">
                <a16:creationId xmlns:a16="http://schemas.microsoft.com/office/drawing/2014/main" id="{09158AD7-C8C2-4B4A-8DD7-1C62994783D7}"/>
              </a:ext>
            </a:extLst>
          </p:cNvPr>
          <p:cNvSpPr>
            <a:spLocks noGrp="1" noChangeArrowheads="1"/>
          </p:cNvSpPr>
          <p:nvPr>
            <p:ph type="title" idx="4294967295"/>
          </p:nvPr>
        </p:nvSpPr>
        <p:spPr/>
        <p:txBody>
          <a:bodyPr/>
          <a:lstStyle/>
          <a:p>
            <a:pPr eaLnBrk="1" hangingPunct="1"/>
            <a:r>
              <a:rPr lang="en-US" altLang="zh-TW"/>
              <a:t>Bulk Insertion</a:t>
            </a:r>
          </a:p>
        </p:txBody>
      </p:sp>
      <p:sp>
        <p:nvSpPr>
          <p:cNvPr id="79876" name="Rectangle 3">
            <a:extLst>
              <a:ext uri="{FF2B5EF4-FFF2-40B4-BE49-F238E27FC236}">
                <a16:creationId xmlns:a16="http://schemas.microsoft.com/office/drawing/2014/main" id="{4D7D46BF-AB0A-40AF-BA77-7B5194477B92}"/>
              </a:ext>
            </a:extLst>
          </p:cNvPr>
          <p:cNvSpPr>
            <a:spLocks noGrp="1" noChangeArrowheads="1"/>
          </p:cNvSpPr>
          <p:nvPr>
            <p:ph type="body" idx="4294967295"/>
          </p:nvPr>
        </p:nvSpPr>
        <p:spPr>
          <a:xfrm>
            <a:off x="533400" y="1371600"/>
            <a:ext cx="8153400" cy="4556125"/>
          </a:xfrm>
        </p:spPr>
        <p:txBody>
          <a:bodyPr/>
          <a:lstStyle/>
          <a:p>
            <a:pPr eaLnBrk="1" hangingPunct="1">
              <a:lnSpc>
                <a:spcPct val="90000"/>
              </a:lnSpc>
            </a:pPr>
            <a:r>
              <a:rPr lang="en-US" altLang="zh-TW"/>
              <a:t>Bulk Insertion: create an inverted index from scratch for a large collection of documents</a:t>
            </a:r>
          </a:p>
          <a:p>
            <a:pPr lvl="1" eaLnBrk="1" hangingPunct="1">
              <a:lnSpc>
                <a:spcPct val="90000"/>
              </a:lnSpc>
            </a:pPr>
            <a:r>
              <a:rPr lang="en-US" altLang="zh-TW"/>
              <a:t>Inserting a document and updating the inverted index one document at a time is very inefficient</a:t>
            </a:r>
          </a:p>
          <a:p>
            <a:pPr lvl="1" eaLnBrk="1" hangingPunct="1">
              <a:lnSpc>
                <a:spcPct val="90000"/>
              </a:lnSpc>
            </a:pPr>
            <a:endParaRPr lang="en-US" altLang="zh-TW"/>
          </a:p>
          <a:p>
            <a:pPr eaLnBrk="1" hangingPunct="1">
              <a:lnSpc>
                <a:spcPct val="90000"/>
              </a:lnSpc>
            </a:pPr>
            <a:r>
              <a:rPr lang="en-US" altLang="zh-TW"/>
              <a:t>Make use of main memory and sequential append to improve speed</a:t>
            </a:r>
          </a:p>
          <a:p>
            <a:pPr lvl="1" eaLnBrk="1" hangingPunct="1">
              <a:lnSpc>
                <a:spcPct val="90000"/>
              </a:lnSpc>
            </a:pPr>
            <a:r>
              <a:rPr lang="en-US" altLang="zh-TW"/>
              <a:t>Insert the documents batch by batch and choose a batch size that can match full use of the main memory available</a:t>
            </a:r>
          </a:p>
          <a:p>
            <a:pPr lvl="1" eaLnBrk="1" hangingPunct="1">
              <a:lnSpc>
                <a:spcPct val="90000"/>
              </a:lnSpc>
            </a:pPr>
            <a:r>
              <a:rPr lang="en-US" altLang="zh-TW"/>
              <a:t>All processing of a batch can be done in main memory</a:t>
            </a:r>
          </a:p>
          <a:p>
            <a:pPr lvl="1" eaLnBrk="1" hangingPunct="1">
              <a:lnSpc>
                <a:spcPct val="90000"/>
              </a:lnSpc>
            </a:pPr>
            <a:r>
              <a:rPr lang="en-US" altLang="zh-TW"/>
              <a:t>Size of a batch is confined by main memory size because of the need to sort the inverted index</a:t>
            </a:r>
          </a:p>
          <a:p>
            <a:pPr eaLnBrk="1" hangingPunct="1">
              <a:lnSpc>
                <a:spcPct val="90000"/>
              </a:lnSpc>
            </a:pPr>
            <a:r>
              <a:rPr lang="en-US" altLang="zh-TW"/>
              <a:t>How to decrease “random” expansion of the inverted file?</a:t>
            </a:r>
          </a:p>
          <a:p>
            <a:pPr lvl="1" eaLnBrk="1" hangingPunct="1">
              <a:lnSpc>
                <a:spcPct val="90000"/>
              </a:lnSpc>
            </a:pPr>
            <a:r>
              <a:rPr lang="en-US" altLang="zh-TW"/>
              <a:t>Inserting records in the middle of a file is expensive</a:t>
            </a:r>
          </a:p>
          <a:p>
            <a:pPr lvl="1" eaLnBrk="1" hangingPunct="1">
              <a:lnSpc>
                <a:spcPct val="90000"/>
              </a:lnSpc>
            </a:pPr>
            <a:r>
              <a:rPr lang="en-US" altLang="zh-TW"/>
              <a:t>Pre-allocation of disk space to the inverted file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C44902C1-E4A0-4FE0-B585-4C6101EEE9A4}"/>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C049B2ED-3A95-4452-810D-9C21E74C2A64}" type="slidenum">
              <a:rPr lang="en-US" altLang="zh-TW" sz="1400" b="1">
                <a:solidFill>
                  <a:schemeClr val="accent2"/>
                </a:solidFill>
                <a:latin typeface="Times New Roman" panose="02020603050405020304" pitchFamily="18" charset="0"/>
              </a:rPr>
              <a:pPr algn="ctr" eaLnBrk="1" hangingPunct="1">
                <a:spcBef>
                  <a:spcPct val="0"/>
                </a:spcBef>
                <a:buFontTx/>
                <a:buNone/>
              </a:pPr>
              <a:t>41</a:t>
            </a:fld>
            <a:endParaRPr lang="en-US" altLang="zh-TW" sz="1400">
              <a:latin typeface="Times New Roman" panose="02020603050405020304" pitchFamily="18" charset="0"/>
            </a:endParaRPr>
          </a:p>
        </p:txBody>
      </p:sp>
      <p:grpSp>
        <p:nvGrpSpPr>
          <p:cNvPr id="134146" name="Group 2">
            <a:extLst>
              <a:ext uri="{FF2B5EF4-FFF2-40B4-BE49-F238E27FC236}">
                <a16:creationId xmlns:a16="http://schemas.microsoft.com/office/drawing/2014/main" id="{C15BA170-B596-4566-BFD1-BA14EE2B2997}"/>
              </a:ext>
            </a:extLst>
          </p:cNvPr>
          <p:cNvGrpSpPr>
            <a:grpSpLocks/>
          </p:cNvGrpSpPr>
          <p:nvPr/>
        </p:nvGrpSpPr>
        <p:grpSpPr bwMode="auto">
          <a:xfrm>
            <a:off x="6934200" y="1219200"/>
            <a:ext cx="1676400" cy="3384550"/>
            <a:chOff x="4368" y="768"/>
            <a:chExt cx="1056" cy="2132"/>
          </a:xfrm>
        </p:grpSpPr>
        <p:sp>
          <p:nvSpPr>
            <p:cNvPr id="81977" name="Text Box 3">
              <a:extLst>
                <a:ext uri="{FF2B5EF4-FFF2-40B4-BE49-F238E27FC236}">
                  <a16:creationId xmlns:a16="http://schemas.microsoft.com/office/drawing/2014/main" id="{54164BC1-0D6F-4CCC-B315-361416ECE551}"/>
                </a:ext>
              </a:extLst>
            </p:cNvPr>
            <p:cNvSpPr txBox="1">
              <a:spLocks noChangeArrowheads="1"/>
            </p:cNvSpPr>
            <p:nvPr/>
          </p:nvSpPr>
          <p:spPr bwMode="auto">
            <a:xfrm>
              <a:off x="4368" y="2688"/>
              <a:ext cx="10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Final inverted file</a:t>
              </a:r>
            </a:p>
          </p:txBody>
        </p:sp>
        <p:sp>
          <p:nvSpPr>
            <p:cNvPr id="81978" name="Rectangle 4">
              <a:extLst>
                <a:ext uri="{FF2B5EF4-FFF2-40B4-BE49-F238E27FC236}">
                  <a16:creationId xmlns:a16="http://schemas.microsoft.com/office/drawing/2014/main" id="{6C086F55-BE18-474F-95A8-8993E6C66082}"/>
                </a:ext>
              </a:extLst>
            </p:cNvPr>
            <p:cNvSpPr>
              <a:spLocks noChangeArrowheads="1"/>
            </p:cNvSpPr>
            <p:nvPr/>
          </p:nvSpPr>
          <p:spPr bwMode="auto">
            <a:xfrm>
              <a:off x="4416" y="768"/>
              <a:ext cx="1008" cy="19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81924" name="Rectangle 5">
            <a:extLst>
              <a:ext uri="{FF2B5EF4-FFF2-40B4-BE49-F238E27FC236}">
                <a16:creationId xmlns:a16="http://schemas.microsoft.com/office/drawing/2014/main" id="{22D0BB99-9B6E-4DAE-B4C2-2E3985A2ED7A}"/>
              </a:ext>
            </a:extLst>
          </p:cNvPr>
          <p:cNvSpPr>
            <a:spLocks noGrp="1" noChangeArrowheads="1"/>
          </p:cNvSpPr>
          <p:nvPr>
            <p:ph type="title" idx="4294967295"/>
          </p:nvPr>
        </p:nvSpPr>
        <p:spPr>
          <a:xfrm>
            <a:off x="685800" y="304800"/>
            <a:ext cx="7772400" cy="685800"/>
          </a:xfrm>
        </p:spPr>
        <p:txBody>
          <a:bodyPr/>
          <a:lstStyle/>
          <a:p>
            <a:pPr eaLnBrk="1" hangingPunct="1"/>
            <a:r>
              <a:rPr lang="en-US" altLang="zh-TW"/>
              <a:t>Fast Inversion Algorithm</a:t>
            </a:r>
          </a:p>
        </p:txBody>
      </p:sp>
      <p:grpSp>
        <p:nvGrpSpPr>
          <p:cNvPr id="134150" name="Group 6">
            <a:extLst>
              <a:ext uri="{FF2B5EF4-FFF2-40B4-BE49-F238E27FC236}">
                <a16:creationId xmlns:a16="http://schemas.microsoft.com/office/drawing/2014/main" id="{97B18AFC-EA11-49D5-B489-907BFD7A59D6}"/>
              </a:ext>
            </a:extLst>
          </p:cNvPr>
          <p:cNvGrpSpPr>
            <a:grpSpLocks/>
          </p:cNvGrpSpPr>
          <p:nvPr/>
        </p:nvGrpSpPr>
        <p:grpSpPr bwMode="auto">
          <a:xfrm>
            <a:off x="685800" y="1447800"/>
            <a:ext cx="2266950" cy="2562225"/>
            <a:chOff x="432" y="912"/>
            <a:chExt cx="1428" cy="1614"/>
          </a:xfrm>
        </p:grpSpPr>
        <p:grpSp>
          <p:nvGrpSpPr>
            <p:cNvPr id="81969" name="Group 7">
              <a:extLst>
                <a:ext uri="{FF2B5EF4-FFF2-40B4-BE49-F238E27FC236}">
                  <a16:creationId xmlns:a16="http://schemas.microsoft.com/office/drawing/2014/main" id="{20D63465-BF2B-46B4-919A-2164E584C18A}"/>
                </a:ext>
              </a:extLst>
            </p:cNvPr>
            <p:cNvGrpSpPr>
              <a:grpSpLocks/>
            </p:cNvGrpSpPr>
            <p:nvPr/>
          </p:nvGrpSpPr>
          <p:grpSpPr bwMode="auto">
            <a:xfrm>
              <a:off x="480" y="912"/>
              <a:ext cx="1344" cy="960"/>
              <a:chOff x="624" y="1440"/>
              <a:chExt cx="1344" cy="960"/>
            </a:xfrm>
          </p:grpSpPr>
          <p:sp>
            <p:nvSpPr>
              <p:cNvPr id="81973" name="Rectangle 8">
                <a:extLst>
                  <a:ext uri="{FF2B5EF4-FFF2-40B4-BE49-F238E27FC236}">
                    <a16:creationId xmlns:a16="http://schemas.microsoft.com/office/drawing/2014/main" id="{2CBBBEBA-D711-42D0-AEB9-143B8345FAC8}"/>
                  </a:ext>
                </a:extLst>
              </p:cNvPr>
              <p:cNvSpPr>
                <a:spLocks noChangeArrowheads="1"/>
              </p:cNvSpPr>
              <p:nvPr/>
            </p:nvSpPr>
            <p:spPr bwMode="auto">
              <a:xfrm>
                <a:off x="624" y="1440"/>
                <a:ext cx="528"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Doc id</a:t>
                </a:r>
              </a:p>
            </p:txBody>
          </p:sp>
          <p:sp>
            <p:nvSpPr>
              <p:cNvPr id="81974" name="Rectangle 9">
                <a:extLst>
                  <a:ext uri="{FF2B5EF4-FFF2-40B4-BE49-F238E27FC236}">
                    <a16:creationId xmlns:a16="http://schemas.microsoft.com/office/drawing/2014/main" id="{998FA999-BF17-41B7-AFC7-D16842866A87}"/>
                  </a:ext>
                </a:extLst>
              </p:cNvPr>
              <p:cNvSpPr>
                <a:spLocks noChangeArrowheads="1"/>
              </p:cNvSpPr>
              <p:nvPr/>
            </p:nvSpPr>
            <p:spPr bwMode="auto">
              <a:xfrm>
                <a:off x="1200" y="1440"/>
                <a:ext cx="72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Word IDs</a:t>
                </a:r>
              </a:p>
            </p:txBody>
          </p:sp>
          <p:sp>
            <p:nvSpPr>
              <p:cNvPr id="81975" name="Rectangle 10">
                <a:extLst>
                  <a:ext uri="{FF2B5EF4-FFF2-40B4-BE49-F238E27FC236}">
                    <a16:creationId xmlns:a16="http://schemas.microsoft.com/office/drawing/2014/main" id="{3F30EBD5-5164-4CC4-8AE9-C2058B15B8AB}"/>
                  </a:ext>
                </a:extLst>
              </p:cNvPr>
              <p:cNvSpPr>
                <a:spLocks noChangeArrowheads="1"/>
              </p:cNvSpPr>
              <p:nvPr/>
            </p:nvSpPr>
            <p:spPr bwMode="auto">
              <a:xfrm>
                <a:off x="720" y="1632"/>
                <a:ext cx="288" cy="76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a:t>
                </a:r>
              </a:p>
              <a:p>
                <a:pPr eaLnBrk="1" hangingPunct="1">
                  <a:spcBef>
                    <a:spcPct val="0"/>
                  </a:spcBef>
                  <a:buFontTx/>
                  <a:buNone/>
                </a:pPr>
                <a:r>
                  <a:rPr lang="en-US" altLang="zh-TW" sz="1600">
                    <a:latin typeface="Times New Roman" panose="02020603050405020304" pitchFamily="18" charset="0"/>
                  </a:rPr>
                  <a:t>2</a:t>
                </a:r>
              </a:p>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4</a:t>
                </a:r>
              </a:p>
              <a:p>
                <a:pPr eaLnBrk="1" hangingPunct="1">
                  <a:spcBef>
                    <a:spcPct val="0"/>
                  </a:spcBef>
                  <a:buFontTx/>
                  <a:buNone/>
                </a:pPr>
                <a:r>
                  <a:rPr lang="en-US" altLang="zh-TW" sz="1600">
                    <a:latin typeface="Times New Roman" panose="02020603050405020304" pitchFamily="18" charset="0"/>
                  </a:rPr>
                  <a:t>5</a:t>
                </a:r>
              </a:p>
            </p:txBody>
          </p:sp>
          <p:sp>
            <p:nvSpPr>
              <p:cNvPr id="81976" name="Rectangle 11">
                <a:extLst>
                  <a:ext uri="{FF2B5EF4-FFF2-40B4-BE49-F238E27FC236}">
                    <a16:creationId xmlns:a16="http://schemas.microsoft.com/office/drawing/2014/main" id="{C5B1F8DE-805A-4B06-B5DA-06AC2B10A640}"/>
                  </a:ext>
                </a:extLst>
              </p:cNvPr>
              <p:cNvSpPr>
                <a:spLocks noChangeArrowheads="1"/>
              </p:cNvSpPr>
              <p:nvPr/>
            </p:nvSpPr>
            <p:spPr bwMode="auto">
              <a:xfrm>
                <a:off x="1008" y="1632"/>
                <a:ext cx="960" cy="76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3, 5, 12, 14</a:t>
                </a:r>
              </a:p>
              <a:p>
                <a:pPr eaLnBrk="1" hangingPunct="1">
                  <a:spcBef>
                    <a:spcPct val="0"/>
                  </a:spcBef>
                  <a:buFontTx/>
                  <a:buNone/>
                </a:pPr>
                <a:r>
                  <a:rPr lang="en-US" altLang="zh-TW" sz="1600">
                    <a:latin typeface="Times New Roman" panose="02020603050405020304" pitchFamily="18" charset="0"/>
                  </a:rPr>
                  <a:t>1, 3, 4, 11, 12</a:t>
                </a:r>
              </a:p>
              <a:p>
                <a:pPr eaLnBrk="1" hangingPunct="1">
                  <a:spcBef>
                    <a:spcPct val="0"/>
                  </a:spcBef>
                  <a:buFontTx/>
                  <a:buNone/>
                </a:pPr>
                <a:r>
                  <a:rPr lang="en-US" altLang="zh-TW" sz="1600">
                    <a:latin typeface="Times New Roman" panose="02020603050405020304" pitchFamily="18" charset="0"/>
                  </a:rPr>
                  <a:t>2, 4, 5, 12, 13</a:t>
                </a:r>
              </a:p>
              <a:p>
                <a:pPr eaLnBrk="1" hangingPunct="1">
                  <a:spcBef>
                    <a:spcPct val="0"/>
                  </a:spcBef>
                  <a:buFontTx/>
                  <a:buNone/>
                </a:pPr>
                <a:r>
                  <a:rPr lang="en-US" altLang="zh-TW" sz="1600">
                    <a:latin typeface="Times New Roman" panose="02020603050405020304" pitchFamily="18" charset="0"/>
                  </a:rPr>
                  <a:t>1, 5, 11, 12, 14</a:t>
                </a:r>
              </a:p>
              <a:p>
                <a:pPr eaLnBrk="1" hangingPunct="1">
                  <a:spcBef>
                    <a:spcPct val="0"/>
                  </a:spcBef>
                  <a:buFontTx/>
                  <a:buNone/>
                </a:pPr>
                <a:r>
                  <a:rPr lang="en-US" altLang="zh-TW" sz="1600">
                    <a:latin typeface="Times New Roman" panose="02020603050405020304" pitchFamily="18" charset="0"/>
                  </a:rPr>
                  <a:t>3, 7, 13, 14</a:t>
                </a:r>
              </a:p>
            </p:txBody>
          </p:sp>
        </p:grpSp>
        <p:grpSp>
          <p:nvGrpSpPr>
            <p:cNvPr id="81970" name="Group 12">
              <a:extLst>
                <a:ext uri="{FF2B5EF4-FFF2-40B4-BE49-F238E27FC236}">
                  <a16:creationId xmlns:a16="http://schemas.microsoft.com/office/drawing/2014/main" id="{5B564E3C-7128-4799-A0D4-0BCEB8291632}"/>
                </a:ext>
              </a:extLst>
            </p:cNvPr>
            <p:cNvGrpSpPr>
              <a:grpSpLocks/>
            </p:cNvGrpSpPr>
            <p:nvPr/>
          </p:nvGrpSpPr>
          <p:grpSpPr bwMode="auto">
            <a:xfrm>
              <a:off x="432" y="1968"/>
              <a:ext cx="1428" cy="558"/>
              <a:chOff x="432" y="2448"/>
              <a:chExt cx="1428" cy="558"/>
            </a:xfrm>
          </p:grpSpPr>
          <p:sp>
            <p:nvSpPr>
              <p:cNvPr id="81971" name="AutoShape 13">
                <a:extLst>
                  <a:ext uri="{FF2B5EF4-FFF2-40B4-BE49-F238E27FC236}">
                    <a16:creationId xmlns:a16="http://schemas.microsoft.com/office/drawing/2014/main" id="{7030920B-AEB0-4A6D-B9F5-C230DA1499B2}"/>
                  </a:ext>
                </a:extLst>
              </p:cNvPr>
              <p:cNvSpPr>
                <a:spLocks noChangeArrowheads="1"/>
              </p:cNvSpPr>
              <p:nvPr/>
            </p:nvSpPr>
            <p:spPr bwMode="auto">
              <a:xfrm>
                <a:off x="970" y="2448"/>
                <a:ext cx="288" cy="192"/>
              </a:xfrm>
              <a:prstGeom prst="downArrow">
                <a:avLst>
                  <a:gd name="adj1" fmla="val 50000"/>
                  <a:gd name="adj2"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81972" name="Text Box 14">
                <a:extLst>
                  <a:ext uri="{FF2B5EF4-FFF2-40B4-BE49-F238E27FC236}">
                    <a16:creationId xmlns:a16="http://schemas.microsoft.com/office/drawing/2014/main" id="{8894F9C8-CB92-4445-9801-834379BB795A}"/>
                  </a:ext>
                </a:extLst>
              </p:cNvPr>
              <p:cNvSpPr txBox="1">
                <a:spLocks noChangeArrowheads="1"/>
              </p:cNvSpPr>
              <p:nvPr/>
            </p:nvSpPr>
            <p:spPr bwMode="auto">
              <a:xfrm>
                <a:off x="432" y="2640"/>
                <a:ext cx="142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Previous method requires</a:t>
                </a:r>
              </a:p>
              <a:p>
                <a:pPr eaLnBrk="1" hangingPunct="1">
                  <a:spcBef>
                    <a:spcPct val="0"/>
                  </a:spcBef>
                  <a:buFontTx/>
                  <a:buNone/>
                </a:pPr>
                <a:r>
                  <a:rPr lang="en-US" altLang="zh-TW" sz="1600">
                    <a:latin typeface="Times New Roman" panose="02020603050405020304" pitchFamily="18" charset="0"/>
                  </a:rPr>
                  <a:t>sorting of 23 entries</a:t>
                </a:r>
              </a:p>
            </p:txBody>
          </p:sp>
        </p:grpSp>
      </p:grpSp>
      <p:grpSp>
        <p:nvGrpSpPr>
          <p:cNvPr id="134159" name="Group 15">
            <a:extLst>
              <a:ext uri="{FF2B5EF4-FFF2-40B4-BE49-F238E27FC236}">
                <a16:creationId xmlns:a16="http://schemas.microsoft.com/office/drawing/2014/main" id="{EDD9997D-D863-4B27-ACE5-C22B383449CF}"/>
              </a:ext>
            </a:extLst>
          </p:cNvPr>
          <p:cNvGrpSpPr>
            <a:grpSpLocks/>
          </p:cNvGrpSpPr>
          <p:nvPr/>
        </p:nvGrpSpPr>
        <p:grpSpPr bwMode="auto">
          <a:xfrm>
            <a:off x="376238" y="4038600"/>
            <a:ext cx="3317875" cy="2116138"/>
            <a:chOff x="237" y="2544"/>
            <a:chExt cx="2090" cy="1333"/>
          </a:xfrm>
        </p:grpSpPr>
        <p:sp>
          <p:nvSpPr>
            <p:cNvPr id="81966" name="AutoShape 16">
              <a:extLst>
                <a:ext uri="{FF2B5EF4-FFF2-40B4-BE49-F238E27FC236}">
                  <a16:creationId xmlns:a16="http://schemas.microsoft.com/office/drawing/2014/main" id="{53B551CF-717C-4CD3-B188-A0D293073C76}"/>
                </a:ext>
              </a:extLst>
            </p:cNvPr>
            <p:cNvSpPr>
              <a:spLocks noChangeArrowheads="1"/>
            </p:cNvSpPr>
            <p:nvPr/>
          </p:nvSpPr>
          <p:spPr bwMode="auto">
            <a:xfrm>
              <a:off x="960" y="2544"/>
              <a:ext cx="288" cy="192"/>
            </a:xfrm>
            <a:prstGeom prst="downArrow">
              <a:avLst>
                <a:gd name="adj1" fmla="val 50000"/>
                <a:gd name="adj2"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81967" name="Text Box 17">
              <a:extLst>
                <a:ext uri="{FF2B5EF4-FFF2-40B4-BE49-F238E27FC236}">
                  <a16:creationId xmlns:a16="http://schemas.microsoft.com/office/drawing/2014/main" id="{3370AF14-76B7-4C85-8D34-63BAF643B163}"/>
                </a:ext>
              </a:extLst>
            </p:cNvPr>
            <p:cNvSpPr txBox="1">
              <a:spLocks noChangeArrowheads="1"/>
            </p:cNvSpPr>
            <p:nvPr/>
          </p:nvSpPr>
          <p:spPr bwMode="auto">
            <a:xfrm>
              <a:off x="288" y="2784"/>
              <a:ext cx="18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Split into 3 “equal-size” load files:</a:t>
              </a:r>
            </a:p>
          </p:txBody>
        </p:sp>
        <p:graphicFrame>
          <p:nvGraphicFramePr>
            <p:cNvPr id="81968" name="Object 18">
              <a:extLst>
                <a:ext uri="{FF2B5EF4-FFF2-40B4-BE49-F238E27FC236}">
                  <a16:creationId xmlns:a16="http://schemas.microsoft.com/office/drawing/2014/main" id="{81358A30-483B-4D9A-ACB5-DCE3EB0F6E71}"/>
                </a:ext>
              </a:extLst>
            </p:cNvPr>
            <p:cNvGraphicFramePr>
              <a:graphicFrameLocks noChangeAspect="1"/>
            </p:cNvGraphicFramePr>
            <p:nvPr/>
          </p:nvGraphicFramePr>
          <p:xfrm>
            <a:off x="237" y="3026"/>
            <a:ext cx="2090" cy="851"/>
          </p:xfrm>
          <a:graphic>
            <a:graphicData uri="http://schemas.openxmlformats.org/presentationml/2006/ole">
              <mc:AlternateContent xmlns:mc="http://schemas.openxmlformats.org/markup-compatibility/2006">
                <mc:Choice xmlns:v="urn:schemas-microsoft-com:vml" Requires="v">
                  <p:oleObj spid="_x0000_s81984" name="文件" r:id="rId4" imgW="3340608" imgH="1394460" progId="Word.Document.8">
                    <p:embed/>
                  </p:oleObj>
                </mc:Choice>
                <mc:Fallback>
                  <p:oleObj name="文件" r:id="rId4" imgW="3340608" imgH="1394460" progId="Word.Document.8">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 y="3026"/>
                          <a:ext cx="2090" cy="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4163" name="Group 19">
            <a:extLst>
              <a:ext uri="{FF2B5EF4-FFF2-40B4-BE49-F238E27FC236}">
                <a16:creationId xmlns:a16="http://schemas.microsoft.com/office/drawing/2014/main" id="{041ECFB8-833E-4D43-987E-A74079962BE2}"/>
              </a:ext>
            </a:extLst>
          </p:cNvPr>
          <p:cNvGrpSpPr>
            <a:grpSpLocks/>
          </p:cNvGrpSpPr>
          <p:nvPr/>
        </p:nvGrpSpPr>
        <p:grpSpPr bwMode="auto">
          <a:xfrm>
            <a:off x="6324600" y="1371600"/>
            <a:ext cx="2133600" cy="1027113"/>
            <a:chOff x="3984" y="864"/>
            <a:chExt cx="1344" cy="647"/>
          </a:xfrm>
        </p:grpSpPr>
        <p:sp>
          <p:nvSpPr>
            <p:cNvPr id="81963" name="Rectangle 20">
              <a:extLst>
                <a:ext uri="{FF2B5EF4-FFF2-40B4-BE49-F238E27FC236}">
                  <a16:creationId xmlns:a16="http://schemas.microsoft.com/office/drawing/2014/main" id="{742B2A3B-9DD8-41D4-A7BB-FFAF9FCC72FA}"/>
                </a:ext>
              </a:extLst>
            </p:cNvPr>
            <p:cNvSpPr>
              <a:spLocks noChangeArrowheads="1"/>
            </p:cNvSpPr>
            <p:nvPr/>
          </p:nvSpPr>
          <p:spPr bwMode="auto">
            <a:xfrm>
              <a:off x="4512" y="864"/>
              <a:ext cx="288" cy="64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a:t>
              </a:r>
            </a:p>
            <a:p>
              <a:pPr eaLnBrk="1" hangingPunct="1">
                <a:spcBef>
                  <a:spcPct val="0"/>
                </a:spcBef>
                <a:buFontTx/>
                <a:buNone/>
              </a:pPr>
              <a:r>
                <a:rPr lang="en-US" altLang="zh-TW" sz="1600">
                  <a:latin typeface="Times New Roman" panose="02020603050405020304" pitchFamily="18" charset="0"/>
                </a:rPr>
                <a:t>2</a:t>
              </a:r>
            </a:p>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4</a:t>
              </a:r>
            </a:p>
          </p:txBody>
        </p:sp>
        <p:sp>
          <p:nvSpPr>
            <p:cNvPr id="81964" name="Rectangle 21">
              <a:extLst>
                <a:ext uri="{FF2B5EF4-FFF2-40B4-BE49-F238E27FC236}">
                  <a16:creationId xmlns:a16="http://schemas.microsoft.com/office/drawing/2014/main" id="{583E24AC-E3E1-4BB6-B0AC-92C89638A875}"/>
                </a:ext>
              </a:extLst>
            </p:cNvPr>
            <p:cNvSpPr>
              <a:spLocks noChangeArrowheads="1"/>
            </p:cNvSpPr>
            <p:nvPr/>
          </p:nvSpPr>
          <p:spPr bwMode="auto">
            <a:xfrm>
              <a:off x="4800" y="864"/>
              <a:ext cx="528" cy="64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2, 4</a:t>
              </a:r>
            </a:p>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1, 2, 5</a:t>
              </a:r>
            </a:p>
            <a:p>
              <a:pPr eaLnBrk="1" hangingPunct="1">
                <a:spcBef>
                  <a:spcPct val="0"/>
                </a:spcBef>
                <a:buFontTx/>
                <a:buNone/>
              </a:pPr>
              <a:r>
                <a:rPr lang="en-US" altLang="zh-TW" sz="1600">
                  <a:latin typeface="Times New Roman" panose="02020603050405020304" pitchFamily="18" charset="0"/>
                </a:rPr>
                <a:t>2, 3</a:t>
              </a:r>
            </a:p>
          </p:txBody>
        </p:sp>
        <p:sp>
          <p:nvSpPr>
            <p:cNvPr id="81965" name="AutoShape 22">
              <a:extLst>
                <a:ext uri="{FF2B5EF4-FFF2-40B4-BE49-F238E27FC236}">
                  <a16:creationId xmlns:a16="http://schemas.microsoft.com/office/drawing/2014/main" id="{A79B8394-1F40-4572-BC6D-30B832FBD073}"/>
                </a:ext>
              </a:extLst>
            </p:cNvPr>
            <p:cNvSpPr>
              <a:spLocks noChangeArrowheads="1"/>
            </p:cNvSpPr>
            <p:nvPr/>
          </p:nvSpPr>
          <p:spPr bwMode="auto">
            <a:xfrm>
              <a:off x="3984" y="1056"/>
              <a:ext cx="384" cy="384"/>
            </a:xfrm>
            <a:prstGeom prst="rightArrow">
              <a:avLst>
                <a:gd name="adj1" fmla="val 50000"/>
                <a:gd name="adj2" fmla="val 25000"/>
              </a:avLst>
            </a:prstGeom>
            <a:solidFill>
              <a:srgbClr val="99CCFF"/>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insert</a:t>
              </a:r>
              <a:endParaRPr lang="en-US" altLang="zh-TW" sz="2400">
                <a:latin typeface="Times New Roman" panose="02020603050405020304" pitchFamily="18" charset="0"/>
              </a:endParaRPr>
            </a:p>
          </p:txBody>
        </p:sp>
      </p:grpSp>
      <p:grpSp>
        <p:nvGrpSpPr>
          <p:cNvPr id="134167" name="Group 23">
            <a:extLst>
              <a:ext uri="{FF2B5EF4-FFF2-40B4-BE49-F238E27FC236}">
                <a16:creationId xmlns:a16="http://schemas.microsoft.com/office/drawing/2014/main" id="{672C6FD5-5EC2-46A4-912D-A31C4E23DA9A}"/>
              </a:ext>
            </a:extLst>
          </p:cNvPr>
          <p:cNvGrpSpPr>
            <a:grpSpLocks/>
          </p:cNvGrpSpPr>
          <p:nvPr/>
        </p:nvGrpSpPr>
        <p:grpSpPr bwMode="auto">
          <a:xfrm>
            <a:off x="1590675" y="1517650"/>
            <a:ext cx="695325" cy="1530350"/>
            <a:chOff x="1002" y="956"/>
            <a:chExt cx="438" cy="964"/>
          </a:xfrm>
        </p:grpSpPr>
        <p:sp>
          <p:nvSpPr>
            <p:cNvPr id="81961" name="Freeform 24">
              <a:extLst>
                <a:ext uri="{FF2B5EF4-FFF2-40B4-BE49-F238E27FC236}">
                  <a16:creationId xmlns:a16="http://schemas.microsoft.com/office/drawing/2014/main" id="{A2EBF8F2-0ED0-4691-9FF3-C66870A5F028}"/>
                </a:ext>
              </a:extLst>
            </p:cNvPr>
            <p:cNvSpPr>
              <a:spLocks/>
            </p:cNvSpPr>
            <p:nvPr/>
          </p:nvSpPr>
          <p:spPr bwMode="auto">
            <a:xfrm>
              <a:off x="1002" y="956"/>
              <a:ext cx="246" cy="964"/>
            </a:xfrm>
            <a:custGeom>
              <a:avLst/>
              <a:gdLst>
                <a:gd name="T0" fmla="*/ 0 w 294"/>
                <a:gd name="T1" fmla="*/ 0 h 964"/>
                <a:gd name="T2" fmla="*/ 0 w 294"/>
                <a:gd name="T3" fmla="*/ 317 h 964"/>
                <a:gd name="T4" fmla="*/ 100 w 294"/>
                <a:gd name="T5" fmla="*/ 317 h 964"/>
                <a:gd name="T6" fmla="*/ 100 w 294"/>
                <a:gd name="T7" fmla="*/ 484 h 964"/>
                <a:gd name="T8" fmla="*/ 52 w 294"/>
                <a:gd name="T9" fmla="*/ 484 h 964"/>
                <a:gd name="T10" fmla="*/ 52 w 294"/>
                <a:gd name="T11" fmla="*/ 628 h 964"/>
                <a:gd name="T12" fmla="*/ 3 w 294"/>
                <a:gd name="T13" fmla="*/ 628 h 964"/>
                <a:gd name="T14" fmla="*/ 3 w 294"/>
                <a:gd name="T15" fmla="*/ 964 h 9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4" h="964">
                  <a:moveTo>
                    <a:pt x="0" y="0"/>
                  </a:moveTo>
                  <a:lnTo>
                    <a:pt x="0" y="317"/>
                  </a:lnTo>
                  <a:lnTo>
                    <a:pt x="290" y="317"/>
                  </a:lnTo>
                  <a:lnTo>
                    <a:pt x="294" y="484"/>
                  </a:lnTo>
                  <a:lnTo>
                    <a:pt x="150" y="484"/>
                  </a:lnTo>
                  <a:lnTo>
                    <a:pt x="150" y="628"/>
                  </a:lnTo>
                  <a:lnTo>
                    <a:pt x="6" y="628"/>
                  </a:lnTo>
                  <a:lnTo>
                    <a:pt x="6" y="964"/>
                  </a:lnTo>
                </a:path>
              </a:pathLst>
            </a:custGeom>
            <a:noFill/>
            <a:ln w="127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2" name="Freeform 25">
              <a:extLst>
                <a:ext uri="{FF2B5EF4-FFF2-40B4-BE49-F238E27FC236}">
                  <a16:creationId xmlns:a16="http://schemas.microsoft.com/office/drawing/2014/main" id="{891D91D8-15E0-4ECA-8269-A7892886041A}"/>
                </a:ext>
              </a:extLst>
            </p:cNvPr>
            <p:cNvSpPr>
              <a:spLocks/>
            </p:cNvSpPr>
            <p:nvPr/>
          </p:nvSpPr>
          <p:spPr bwMode="auto">
            <a:xfrm>
              <a:off x="1152" y="960"/>
              <a:ext cx="288" cy="960"/>
            </a:xfrm>
            <a:custGeom>
              <a:avLst/>
              <a:gdLst>
                <a:gd name="T0" fmla="*/ 0 w 288"/>
                <a:gd name="T1" fmla="*/ 0 h 960"/>
                <a:gd name="T2" fmla="*/ 0 w 288"/>
                <a:gd name="T3" fmla="*/ 288 h 960"/>
                <a:gd name="T4" fmla="*/ 288 w 288"/>
                <a:gd name="T5" fmla="*/ 288 h 960"/>
                <a:gd name="T6" fmla="*/ 288 w 288"/>
                <a:gd name="T7" fmla="*/ 480 h 960"/>
                <a:gd name="T8" fmla="*/ 144 w 288"/>
                <a:gd name="T9" fmla="*/ 480 h 960"/>
                <a:gd name="T10" fmla="*/ 144 w 288"/>
                <a:gd name="T11" fmla="*/ 768 h 960"/>
                <a:gd name="T12" fmla="*/ 0 w 288"/>
                <a:gd name="T13" fmla="*/ 768 h 960"/>
                <a:gd name="T14" fmla="*/ 0 w 288"/>
                <a:gd name="T15" fmla="*/ 960 h 9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960">
                  <a:moveTo>
                    <a:pt x="0" y="0"/>
                  </a:moveTo>
                  <a:lnTo>
                    <a:pt x="0" y="288"/>
                  </a:lnTo>
                  <a:lnTo>
                    <a:pt x="288" y="288"/>
                  </a:lnTo>
                  <a:lnTo>
                    <a:pt x="288" y="480"/>
                  </a:lnTo>
                  <a:lnTo>
                    <a:pt x="144" y="480"/>
                  </a:lnTo>
                  <a:lnTo>
                    <a:pt x="144" y="768"/>
                  </a:lnTo>
                  <a:lnTo>
                    <a:pt x="0" y="768"/>
                  </a:lnTo>
                  <a:lnTo>
                    <a:pt x="0" y="960"/>
                  </a:ln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4170" name="Group 26">
            <a:extLst>
              <a:ext uri="{FF2B5EF4-FFF2-40B4-BE49-F238E27FC236}">
                <a16:creationId xmlns:a16="http://schemas.microsoft.com/office/drawing/2014/main" id="{77036F50-501D-49C8-8953-9DAC32C2E03D}"/>
              </a:ext>
            </a:extLst>
          </p:cNvPr>
          <p:cNvGrpSpPr>
            <a:grpSpLocks/>
          </p:cNvGrpSpPr>
          <p:nvPr/>
        </p:nvGrpSpPr>
        <p:grpSpPr bwMode="auto">
          <a:xfrm>
            <a:off x="3276600" y="1295400"/>
            <a:ext cx="2819400" cy="4343400"/>
            <a:chOff x="2064" y="816"/>
            <a:chExt cx="1776" cy="2736"/>
          </a:xfrm>
        </p:grpSpPr>
        <p:grpSp>
          <p:nvGrpSpPr>
            <p:cNvPr id="81948" name="Group 27">
              <a:extLst>
                <a:ext uri="{FF2B5EF4-FFF2-40B4-BE49-F238E27FC236}">
                  <a16:creationId xmlns:a16="http://schemas.microsoft.com/office/drawing/2014/main" id="{2243503C-7D74-4520-9BB7-4527C7FA2DA6}"/>
                </a:ext>
              </a:extLst>
            </p:cNvPr>
            <p:cNvGrpSpPr>
              <a:grpSpLocks/>
            </p:cNvGrpSpPr>
            <p:nvPr/>
          </p:nvGrpSpPr>
          <p:grpSpPr bwMode="auto">
            <a:xfrm>
              <a:off x="3024" y="864"/>
              <a:ext cx="816" cy="768"/>
              <a:chOff x="2496" y="1632"/>
              <a:chExt cx="816" cy="912"/>
            </a:xfrm>
          </p:grpSpPr>
          <p:sp>
            <p:nvSpPr>
              <p:cNvPr id="81959" name="Rectangle 28">
                <a:extLst>
                  <a:ext uri="{FF2B5EF4-FFF2-40B4-BE49-F238E27FC236}">
                    <a16:creationId xmlns:a16="http://schemas.microsoft.com/office/drawing/2014/main" id="{6F6EA7FB-22D2-49D6-8BD0-A1C245EA31F4}"/>
                  </a:ext>
                </a:extLst>
              </p:cNvPr>
              <p:cNvSpPr>
                <a:spLocks noChangeArrowheads="1"/>
              </p:cNvSpPr>
              <p:nvPr/>
            </p:nvSpPr>
            <p:spPr bwMode="auto">
              <a:xfrm>
                <a:off x="2496" y="1632"/>
                <a:ext cx="288" cy="9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a:t>
                </a:r>
              </a:p>
              <a:p>
                <a:pPr eaLnBrk="1" hangingPunct="1">
                  <a:spcBef>
                    <a:spcPct val="0"/>
                  </a:spcBef>
                  <a:buFontTx/>
                  <a:buNone/>
                </a:pPr>
                <a:r>
                  <a:rPr lang="en-US" altLang="zh-TW" sz="1600">
                    <a:latin typeface="Times New Roman" panose="02020603050405020304" pitchFamily="18" charset="0"/>
                  </a:rPr>
                  <a:t>2</a:t>
                </a:r>
              </a:p>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4</a:t>
                </a:r>
              </a:p>
              <a:p>
                <a:pPr eaLnBrk="1" hangingPunct="1">
                  <a:spcBef>
                    <a:spcPct val="0"/>
                  </a:spcBef>
                  <a:buFontTx/>
                  <a:buNone/>
                </a:pPr>
                <a:r>
                  <a:rPr lang="en-US" altLang="zh-TW" sz="1600">
                    <a:latin typeface="Times New Roman" panose="02020603050405020304" pitchFamily="18" charset="0"/>
                  </a:rPr>
                  <a:t>5</a:t>
                </a:r>
              </a:p>
            </p:txBody>
          </p:sp>
          <p:sp>
            <p:nvSpPr>
              <p:cNvPr id="81960" name="Rectangle 29">
                <a:extLst>
                  <a:ext uri="{FF2B5EF4-FFF2-40B4-BE49-F238E27FC236}">
                    <a16:creationId xmlns:a16="http://schemas.microsoft.com/office/drawing/2014/main" id="{0DE69329-D09E-4489-BBFE-D89BD0FF58C6}"/>
                  </a:ext>
                </a:extLst>
              </p:cNvPr>
              <p:cNvSpPr>
                <a:spLocks noChangeArrowheads="1"/>
              </p:cNvSpPr>
              <p:nvPr/>
            </p:nvSpPr>
            <p:spPr bwMode="auto">
              <a:xfrm>
                <a:off x="2784" y="1632"/>
                <a:ext cx="528" cy="9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1, 3, 4</a:t>
                </a:r>
              </a:p>
              <a:p>
                <a:pPr eaLnBrk="1" hangingPunct="1">
                  <a:spcBef>
                    <a:spcPct val="0"/>
                  </a:spcBef>
                  <a:buFontTx/>
                  <a:buNone/>
                </a:pPr>
                <a:r>
                  <a:rPr lang="en-US" altLang="zh-TW" sz="1600">
                    <a:latin typeface="Times New Roman" panose="02020603050405020304" pitchFamily="18" charset="0"/>
                  </a:rPr>
                  <a:t>2, 4</a:t>
                </a:r>
              </a:p>
              <a:p>
                <a:pPr eaLnBrk="1" hangingPunct="1">
                  <a:spcBef>
                    <a:spcPct val="0"/>
                  </a:spcBef>
                  <a:buFontTx/>
                  <a:buNone/>
                </a:pPr>
                <a:r>
                  <a:rPr lang="en-US" altLang="zh-TW" sz="1600">
                    <a:latin typeface="Times New Roman" panose="02020603050405020304" pitchFamily="18" charset="0"/>
                  </a:rPr>
                  <a:t>1</a:t>
                </a:r>
              </a:p>
              <a:p>
                <a:pPr eaLnBrk="1" hangingPunct="1">
                  <a:spcBef>
                    <a:spcPct val="0"/>
                  </a:spcBef>
                  <a:buFontTx/>
                  <a:buNone/>
                </a:pPr>
                <a:r>
                  <a:rPr lang="en-US" altLang="zh-TW" sz="1600">
                    <a:latin typeface="Times New Roman" panose="02020603050405020304" pitchFamily="18" charset="0"/>
                  </a:rPr>
                  <a:t>3</a:t>
                </a:r>
              </a:p>
            </p:txBody>
          </p:sp>
        </p:grpSp>
        <p:grpSp>
          <p:nvGrpSpPr>
            <p:cNvPr id="81949" name="Group 30">
              <a:extLst>
                <a:ext uri="{FF2B5EF4-FFF2-40B4-BE49-F238E27FC236}">
                  <a16:creationId xmlns:a16="http://schemas.microsoft.com/office/drawing/2014/main" id="{155A8AAF-29BD-4B72-B26C-748969E034B9}"/>
                </a:ext>
              </a:extLst>
            </p:cNvPr>
            <p:cNvGrpSpPr>
              <a:grpSpLocks/>
            </p:cNvGrpSpPr>
            <p:nvPr/>
          </p:nvGrpSpPr>
          <p:grpSpPr bwMode="auto">
            <a:xfrm>
              <a:off x="3024" y="1824"/>
              <a:ext cx="816" cy="768"/>
              <a:chOff x="2496" y="2448"/>
              <a:chExt cx="816" cy="912"/>
            </a:xfrm>
          </p:grpSpPr>
          <p:sp>
            <p:nvSpPr>
              <p:cNvPr id="81957" name="Rectangle 31">
                <a:extLst>
                  <a:ext uri="{FF2B5EF4-FFF2-40B4-BE49-F238E27FC236}">
                    <a16:creationId xmlns:a16="http://schemas.microsoft.com/office/drawing/2014/main" id="{D50F97C2-48DB-48D4-BB53-3701C647B363}"/>
                  </a:ext>
                </a:extLst>
              </p:cNvPr>
              <p:cNvSpPr>
                <a:spLocks noChangeArrowheads="1"/>
              </p:cNvSpPr>
              <p:nvPr/>
            </p:nvSpPr>
            <p:spPr bwMode="auto">
              <a:xfrm>
                <a:off x="2496" y="2448"/>
                <a:ext cx="288" cy="9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a:t>
                </a:r>
              </a:p>
              <a:p>
                <a:pPr eaLnBrk="1" hangingPunct="1">
                  <a:spcBef>
                    <a:spcPct val="0"/>
                  </a:spcBef>
                  <a:buFontTx/>
                  <a:buNone/>
                </a:pPr>
                <a:r>
                  <a:rPr lang="en-US" altLang="zh-TW" sz="1600">
                    <a:latin typeface="Times New Roman" panose="02020603050405020304" pitchFamily="18" charset="0"/>
                  </a:rPr>
                  <a:t>2</a:t>
                </a:r>
              </a:p>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4</a:t>
                </a:r>
              </a:p>
              <a:p>
                <a:pPr eaLnBrk="1" hangingPunct="1">
                  <a:spcBef>
                    <a:spcPct val="0"/>
                  </a:spcBef>
                  <a:buFontTx/>
                  <a:buNone/>
                </a:pPr>
                <a:r>
                  <a:rPr lang="en-US" altLang="zh-TW" sz="1600">
                    <a:latin typeface="Times New Roman" panose="02020603050405020304" pitchFamily="18" charset="0"/>
                  </a:rPr>
                  <a:t>5</a:t>
                </a:r>
              </a:p>
            </p:txBody>
          </p:sp>
          <p:sp>
            <p:nvSpPr>
              <p:cNvPr id="81958" name="Rectangle 32">
                <a:extLst>
                  <a:ext uri="{FF2B5EF4-FFF2-40B4-BE49-F238E27FC236}">
                    <a16:creationId xmlns:a16="http://schemas.microsoft.com/office/drawing/2014/main" id="{9C1BF502-F42D-4426-A191-E48C826E6814}"/>
                  </a:ext>
                </a:extLst>
              </p:cNvPr>
              <p:cNvSpPr>
                <a:spLocks noChangeArrowheads="1"/>
              </p:cNvSpPr>
              <p:nvPr/>
            </p:nvSpPr>
            <p:spPr bwMode="auto">
              <a:xfrm>
                <a:off x="2784" y="2448"/>
                <a:ext cx="528" cy="9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5</a:t>
                </a:r>
              </a:p>
              <a:p>
                <a:pPr eaLnBrk="1" hangingPunct="1">
                  <a:spcBef>
                    <a:spcPct val="0"/>
                  </a:spcBef>
                  <a:buFontTx/>
                  <a:buNone/>
                </a:pPr>
                <a:r>
                  <a:rPr lang="en-US" altLang="zh-TW" sz="1600">
                    <a:latin typeface="Times New Roman" panose="02020603050405020304" pitchFamily="18" charset="0"/>
                  </a:rPr>
                  <a:t>11</a:t>
                </a:r>
              </a:p>
              <a:p>
                <a:pPr eaLnBrk="1" hangingPunct="1">
                  <a:spcBef>
                    <a:spcPct val="0"/>
                  </a:spcBef>
                  <a:buFontTx/>
                  <a:buNone/>
                </a:pPr>
                <a:r>
                  <a:rPr lang="en-US" altLang="zh-TW" sz="1600">
                    <a:latin typeface="Times New Roman" panose="02020603050405020304" pitchFamily="18" charset="0"/>
                  </a:rPr>
                  <a:t>5</a:t>
                </a:r>
              </a:p>
              <a:p>
                <a:pPr eaLnBrk="1" hangingPunct="1">
                  <a:spcBef>
                    <a:spcPct val="0"/>
                  </a:spcBef>
                  <a:buFontTx/>
                  <a:buNone/>
                </a:pPr>
                <a:r>
                  <a:rPr lang="en-US" altLang="zh-TW" sz="1600">
                    <a:latin typeface="Times New Roman" panose="02020603050405020304" pitchFamily="18" charset="0"/>
                  </a:rPr>
                  <a:t>5, 11</a:t>
                </a:r>
              </a:p>
              <a:p>
                <a:pPr eaLnBrk="1" hangingPunct="1">
                  <a:spcBef>
                    <a:spcPct val="0"/>
                  </a:spcBef>
                  <a:buFontTx/>
                  <a:buNone/>
                </a:pPr>
                <a:r>
                  <a:rPr lang="en-US" altLang="zh-TW" sz="1600">
                    <a:latin typeface="Times New Roman" panose="02020603050405020304" pitchFamily="18" charset="0"/>
                  </a:rPr>
                  <a:t>7</a:t>
                </a:r>
              </a:p>
            </p:txBody>
          </p:sp>
        </p:grpSp>
        <p:grpSp>
          <p:nvGrpSpPr>
            <p:cNvPr id="81950" name="Group 33">
              <a:extLst>
                <a:ext uri="{FF2B5EF4-FFF2-40B4-BE49-F238E27FC236}">
                  <a16:creationId xmlns:a16="http://schemas.microsoft.com/office/drawing/2014/main" id="{F760ABCF-9C24-4E90-90B5-CFF7E78CA770}"/>
                </a:ext>
              </a:extLst>
            </p:cNvPr>
            <p:cNvGrpSpPr>
              <a:grpSpLocks/>
            </p:cNvGrpSpPr>
            <p:nvPr/>
          </p:nvGrpSpPr>
          <p:grpSpPr bwMode="auto">
            <a:xfrm>
              <a:off x="3024" y="2784"/>
              <a:ext cx="816" cy="768"/>
              <a:chOff x="3696" y="2592"/>
              <a:chExt cx="816" cy="912"/>
            </a:xfrm>
          </p:grpSpPr>
          <p:sp>
            <p:nvSpPr>
              <p:cNvPr id="81955" name="Rectangle 34">
                <a:extLst>
                  <a:ext uri="{FF2B5EF4-FFF2-40B4-BE49-F238E27FC236}">
                    <a16:creationId xmlns:a16="http://schemas.microsoft.com/office/drawing/2014/main" id="{3EE3B9AB-2CE0-42FD-8E21-49909765CF2D}"/>
                  </a:ext>
                </a:extLst>
              </p:cNvPr>
              <p:cNvSpPr>
                <a:spLocks noChangeArrowheads="1"/>
              </p:cNvSpPr>
              <p:nvPr/>
            </p:nvSpPr>
            <p:spPr bwMode="auto">
              <a:xfrm>
                <a:off x="3696" y="2592"/>
                <a:ext cx="288" cy="9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a:t>
                </a:r>
              </a:p>
              <a:p>
                <a:pPr eaLnBrk="1" hangingPunct="1">
                  <a:spcBef>
                    <a:spcPct val="0"/>
                  </a:spcBef>
                  <a:buFontTx/>
                  <a:buNone/>
                </a:pPr>
                <a:r>
                  <a:rPr lang="en-US" altLang="zh-TW" sz="1600">
                    <a:latin typeface="Times New Roman" panose="02020603050405020304" pitchFamily="18" charset="0"/>
                  </a:rPr>
                  <a:t>2</a:t>
                </a:r>
              </a:p>
              <a:p>
                <a:pPr eaLnBrk="1" hangingPunct="1">
                  <a:spcBef>
                    <a:spcPct val="0"/>
                  </a:spcBef>
                  <a:buFontTx/>
                  <a:buNone/>
                </a:pPr>
                <a:r>
                  <a:rPr lang="en-US" altLang="zh-TW" sz="1600">
                    <a:latin typeface="Times New Roman" panose="02020603050405020304" pitchFamily="18" charset="0"/>
                  </a:rPr>
                  <a:t>3</a:t>
                </a:r>
              </a:p>
              <a:p>
                <a:pPr eaLnBrk="1" hangingPunct="1">
                  <a:spcBef>
                    <a:spcPct val="0"/>
                  </a:spcBef>
                  <a:buFontTx/>
                  <a:buNone/>
                </a:pPr>
                <a:r>
                  <a:rPr lang="en-US" altLang="zh-TW" sz="1600">
                    <a:latin typeface="Times New Roman" panose="02020603050405020304" pitchFamily="18" charset="0"/>
                  </a:rPr>
                  <a:t>4</a:t>
                </a:r>
              </a:p>
              <a:p>
                <a:pPr eaLnBrk="1" hangingPunct="1">
                  <a:spcBef>
                    <a:spcPct val="0"/>
                  </a:spcBef>
                  <a:buFontTx/>
                  <a:buNone/>
                </a:pPr>
                <a:r>
                  <a:rPr lang="en-US" altLang="zh-TW" sz="1600">
                    <a:latin typeface="Times New Roman" panose="02020603050405020304" pitchFamily="18" charset="0"/>
                  </a:rPr>
                  <a:t>5</a:t>
                </a:r>
              </a:p>
            </p:txBody>
          </p:sp>
          <p:sp>
            <p:nvSpPr>
              <p:cNvPr id="81956" name="Rectangle 35">
                <a:extLst>
                  <a:ext uri="{FF2B5EF4-FFF2-40B4-BE49-F238E27FC236}">
                    <a16:creationId xmlns:a16="http://schemas.microsoft.com/office/drawing/2014/main" id="{7E915DB1-28F1-4FA2-9AF4-00A9526EA1E7}"/>
                  </a:ext>
                </a:extLst>
              </p:cNvPr>
              <p:cNvSpPr>
                <a:spLocks noChangeArrowheads="1"/>
              </p:cNvSpPr>
              <p:nvPr/>
            </p:nvSpPr>
            <p:spPr bwMode="auto">
              <a:xfrm>
                <a:off x="3984" y="2592"/>
                <a:ext cx="528" cy="9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12, 14</a:t>
                </a:r>
              </a:p>
              <a:p>
                <a:pPr eaLnBrk="1" hangingPunct="1">
                  <a:spcBef>
                    <a:spcPct val="0"/>
                  </a:spcBef>
                  <a:buFontTx/>
                  <a:buNone/>
                </a:pPr>
                <a:r>
                  <a:rPr lang="en-US" altLang="zh-TW" sz="1600">
                    <a:latin typeface="Times New Roman" panose="02020603050405020304" pitchFamily="18" charset="0"/>
                  </a:rPr>
                  <a:t>12</a:t>
                </a:r>
              </a:p>
              <a:p>
                <a:pPr eaLnBrk="1" hangingPunct="1">
                  <a:spcBef>
                    <a:spcPct val="0"/>
                  </a:spcBef>
                  <a:buFontTx/>
                  <a:buNone/>
                </a:pPr>
                <a:r>
                  <a:rPr lang="en-US" altLang="zh-TW" sz="1600">
                    <a:latin typeface="Times New Roman" panose="02020603050405020304" pitchFamily="18" charset="0"/>
                  </a:rPr>
                  <a:t>12, 13</a:t>
                </a:r>
              </a:p>
              <a:p>
                <a:pPr eaLnBrk="1" hangingPunct="1">
                  <a:spcBef>
                    <a:spcPct val="0"/>
                  </a:spcBef>
                  <a:buFontTx/>
                  <a:buNone/>
                </a:pPr>
                <a:r>
                  <a:rPr lang="en-US" altLang="zh-TW" sz="1600">
                    <a:latin typeface="Times New Roman" panose="02020603050405020304" pitchFamily="18" charset="0"/>
                  </a:rPr>
                  <a:t>12, 14</a:t>
                </a:r>
              </a:p>
              <a:p>
                <a:pPr eaLnBrk="1" hangingPunct="1">
                  <a:spcBef>
                    <a:spcPct val="0"/>
                  </a:spcBef>
                  <a:buFontTx/>
                  <a:buNone/>
                </a:pPr>
                <a:r>
                  <a:rPr lang="en-US" altLang="zh-TW" sz="1600">
                    <a:latin typeface="Times New Roman" panose="02020603050405020304" pitchFamily="18" charset="0"/>
                  </a:rPr>
                  <a:t>13, 14</a:t>
                </a:r>
              </a:p>
            </p:txBody>
          </p:sp>
        </p:grpSp>
        <p:sp>
          <p:nvSpPr>
            <p:cNvPr id="81951" name="AutoShape 36">
              <a:extLst>
                <a:ext uri="{FF2B5EF4-FFF2-40B4-BE49-F238E27FC236}">
                  <a16:creationId xmlns:a16="http://schemas.microsoft.com/office/drawing/2014/main" id="{CE16D539-C53E-42AA-BCA6-0BBC13AFFF42}"/>
                </a:ext>
              </a:extLst>
            </p:cNvPr>
            <p:cNvSpPr>
              <a:spLocks noChangeArrowheads="1"/>
            </p:cNvSpPr>
            <p:nvPr/>
          </p:nvSpPr>
          <p:spPr bwMode="auto">
            <a:xfrm>
              <a:off x="2064" y="1200"/>
              <a:ext cx="384" cy="528"/>
            </a:xfrm>
            <a:prstGeom prst="rightArrow">
              <a:avLst>
                <a:gd name="adj1" fmla="val 50000"/>
                <a:gd name="adj2" fmla="val 25000"/>
              </a:avLst>
            </a:prstGeom>
            <a:solidFill>
              <a:srgbClr val="99CCFF"/>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split</a:t>
              </a:r>
            </a:p>
          </p:txBody>
        </p:sp>
        <p:sp>
          <p:nvSpPr>
            <p:cNvPr id="81952" name="Text Box 37">
              <a:extLst>
                <a:ext uri="{FF2B5EF4-FFF2-40B4-BE49-F238E27FC236}">
                  <a16:creationId xmlns:a16="http://schemas.microsoft.com/office/drawing/2014/main" id="{0AAC2B74-09D1-4374-807F-0C9AFA7B2C35}"/>
                </a:ext>
              </a:extLst>
            </p:cNvPr>
            <p:cNvSpPr txBox="1">
              <a:spLocks noChangeArrowheads="1"/>
            </p:cNvSpPr>
            <p:nvPr/>
          </p:nvSpPr>
          <p:spPr bwMode="auto">
            <a:xfrm>
              <a:off x="2304" y="816"/>
              <a:ext cx="6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Load file 1</a:t>
              </a:r>
            </a:p>
          </p:txBody>
        </p:sp>
        <p:sp>
          <p:nvSpPr>
            <p:cNvPr id="81953" name="Text Box 38">
              <a:extLst>
                <a:ext uri="{FF2B5EF4-FFF2-40B4-BE49-F238E27FC236}">
                  <a16:creationId xmlns:a16="http://schemas.microsoft.com/office/drawing/2014/main" id="{05F6AF30-9C52-4421-9BC8-ABB93DBE745A}"/>
                </a:ext>
              </a:extLst>
            </p:cNvPr>
            <p:cNvSpPr txBox="1">
              <a:spLocks noChangeArrowheads="1"/>
            </p:cNvSpPr>
            <p:nvPr/>
          </p:nvSpPr>
          <p:spPr bwMode="auto">
            <a:xfrm>
              <a:off x="2304" y="1872"/>
              <a:ext cx="6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Load file 2</a:t>
              </a:r>
            </a:p>
          </p:txBody>
        </p:sp>
        <p:sp>
          <p:nvSpPr>
            <p:cNvPr id="81954" name="Text Box 39">
              <a:extLst>
                <a:ext uri="{FF2B5EF4-FFF2-40B4-BE49-F238E27FC236}">
                  <a16:creationId xmlns:a16="http://schemas.microsoft.com/office/drawing/2014/main" id="{B4670A81-D6D9-4EA1-A232-FF0334B6EC67}"/>
                </a:ext>
              </a:extLst>
            </p:cNvPr>
            <p:cNvSpPr txBox="1">
              <a:spLocks noChangeArrowheads="1"/>
            </p:cNvSpPr>
            <p:nvPr/>
          </p:nvSpPr>
          <p:spPr bwMode="auto">
            <a:xfrm>
              <a:off x="2304" y="2784"/>
              <a:ext cx="6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Load file 3</a:t>
              </a:r>
            </a:p>
          </p:txBody>
        </p:sp>
      </p:grpSp>
      <p:sp>
        <p:nvSpPr>
          <p:cNvPr id="134184" name="Text Box 40">
            <a:extLst>
              <a:ext uri="{FF2B5EF4-FFF2-40B4-BE49-F238E27FC236}">
                <a16:creationId xmlns:a16="http://schemas.microsoft.com/office/drawing/2014/main" id="{BBB38C72-E31B-409B-8077-EBDA1488CB12}"/>
              </a:ext>
            </a:extLst>
          </p:cNvPr>
          <p:cNvSpPr txBox="1">
            <a:spLocks noChangeArrowheads="1"/>
          </p:cNvSpPr>
          <p:nvPr/>
        </p:nvSpPr>
        <p:spPr bwMode="auto">
          <a:xfrm>
            <a:off x="6308725" y="4786313"/>
            <a:ext cx="26066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8913" indent="-188913">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pPr>
            <a:r>
              <a:rPr lang="en-US" altLang="zh-TW" sz="1600">
                <a:latin typeface="Times New Roman" panose="02020603050405020304" pitchFamily="18" charset="0"/>
              </a:rPr>
              <a:t>Word Ids are always appended at the end</a:t>
            </a:r>
          </a:p>
          <a:p>
            <a:pPr eaLnBrk="1" hangingPunct="1">
              <a:spcBef>
                <a:spcPct val="0"/>
              </a:spcBef>
            </a:pPr>
            <a:r>
              <a:rPr lang="en-US" altLang="zh-TW" sz="1600">
                <a:latin typeface="Times New Roman" panose="02020603050405020304" pitchFamily="18" charset="0"/>
              </a:rPr>
              <a:t>Each partition has known size and storage can be pre-allocated</a:t>
            </a:r>
            <a:endParaRPr lang="en-US" altLang="zh-TW" sz="2400">
              <a:latin typeface="Times New Roman" panose="02020603050405020304" pitchFamily="18" charset="0"/>
            </a:endParaRPr>
          </a:p>
        </p:txBody>
      </p:sp>
      <p:grpSp>
        <p:nvGrpSpPr>
          <p:cNvPr id="134185" name="Group 41">
            <a:extLst>
              <a:ext uri="{FF2B5EF4-FFF2-40B4-BE49-F238E27FC236}">
                <a16:creationId xmlns:a16="http://schemas.microsoft.com/office/drawing/2014/main" id="{542BAC53-B50D-4917-A7DB-42A75D54309E}"/>
              </a:ext>
            </a:extLst>
          </p:cNvPr>
          <p:cNvGrpSpPr>
            <a:grpSpLocks/>
          </p:cNvGrpSpPr>
          <p:nvPr/>
        </p:nvGrpSpPr>
        <p:grpSpPr bwMode="auto">
          <a:xfrm>
            <a:off x="6324600" y="3429000"/>
            <a:ext cx="2133600" cy="1143000"/>
            <a:chOff x="3984" y="2160"/>
            <a:chExt cx="1344" cy="720"/>
          </a:xfrm>
        </p:grpSpPr>
        <p:sp>
          <p:nvSpPr>
            <p:cNvPr id="81945" name="Rectangle 42">
              <a:extLst>
                <a:ext uri="{FF2B5EF4-FFF2-40B4-BE49-F238E27FC236}">
                  <a16:creationId xmlns:a16="http://schemas.microsoft.com/office/drawing/2014/main" id="{0A4FEEEC-1E02-4B44-A958-4E2BF03C4850}"/>
                </a:ext>
              </a:extLst>
            </p:cNvPr>
            <p:cNvSpPr>
              <a:spLocks noChangeArrowheads="1"/>
            </p:cNvSpPr>
            <p:nvPr/>
          </p:nvSpPr>
          <p:spPr bwMode="auto">
            <a:xfrm>
              <a:off x="4512" y="2160"/>
              <a:ext cx="288" cy="48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12</a:t>
              </a:r>
            </a:p>
            <a:p>
              <a:pPr eaLnBrk="1" hangingPunct="1">
                <a:spcBef>
                  <a:spcPct val="0"/>
                </a:spcBef>
                <a:buFontTx/>
                <a:buNone/>
              </a:pPr>
              <a:r>
                <a:rPr lang="en-US" altLang="zh-TW" sz="1600">
                  <a:latin typeface="Times New Roman" panose="02020603050405020304" pitchFamily="18" charset="0"/>
                </a:rPr>
                <a:t>13</a:t>
              </a:r>
            </a:p>
            <a:p>
              <a:pPr eaLnBrk="1" hangingPunct="1">
                <a:spcBef>
                  <a:spcPct val="0"/>
                </a:spcBef>
                <a:buFontTx/>
                <a:buNone/>
              </a:pPr>
              <a:r>
                <a:rPr lang="en-US" altLang="zh-TW" sz="1600">
                  <a:latin typeface="Times New Roman" panose="02020603050405020304" pitchFamily="18" charset="0"/>
                </a:rPr>
                <a:t>14</a:t>
              </a:r>
            </a:p>
          </p:txBody>
        </p:sp>
        <p:sp>
          <p:nvSpPr>
            <p:cNvPr id="81946" name="Rectangle 43">
              <a:extLst>
                <a:ext uri="{FF2B5EF4-FFF2-40B4-BE49-F238E27FC236}">
                  <a16:creationId xmlns:a16="http://schemas.microsoft.com/office/drawing/2014/main" id="{8F0ECE20-09A6-4697-9D9B-0535260A4E65}"/>
                </a:ext>
              </a:extLst>
            </p:cNvPr>
            <p:cNvSpPr>
              <a:spLocks noChangeArrowheads="1"/>
            </p:cNvSpPr>
            <p:nvPr/>
          </p:nvSpPr>
          <p:spPr bwMode="auto">
            <a:xfrm>
              <a:off x="4800" y="2160"/>
              <a:ext cx="528" cy="48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1, 2, 3, 4</a:t>
              </a:r>
            </a:p>
            <a:p>
              <a:pPr eaLnBrk="1" hangingPunct="1">
                <a:spcBef>
                  <a:spcPct val="0"/>
                </a:spcBef>
                <a:buFontTx/>
                <a:buNone/>
              </a:pPr>
              <a:r>
                <a:rPr lang="en-US" altLang="zh-TW" sz="1600">
                  <a:latin typeface="Times New Roman" panose="02020603050405020304" pitchFamily="18" charset="0"/>
                </a:rPr>
                <a:t>3, 5</a:t>
              </a:r>
            </a:p>
            <a:p>
              <a:pPr eaLnBrk="1" hangingPunct="1">
                <a:spcBef>
                  <a:spcPct val="0"/>
                </a:spcBef>
                <a:buFontTx/>
                <a:buNone/>
              </a:pPr>
              <a:r>
                <a:rPr lang="en-US" altLang="zh-TW" sz="1600">
                  <a:latin typeface="Times New Roman" panose="02020603050405020304" pitchFamily="18" charset="0"/>
                </a:rPr>
                <a:t>1, 4, 5</a:t>
              </a:r>
            </a:p>
          </p:txBody>
        </p:sp>
        <p:sp>
          <p:nvSpPr>
            <p:cNvPr id="81947" name="AutoShape 44">
              <a:extLst>
                <a:ext uri="{FF2B5EF4-FFF2-40B4-BE49-F238E27FC236}">
                  <a16:creationId xmlns:a16="http://schemas.microsoft.com/office/drawing/2014/main" id="{EF8CE881-3BC2-4E98-9F3F-4A4D833519AD}"/>
                </a:ext>
              </a:extLst>
            </p:cNvPr>
            <p:cNvSpPr>
              <a:spLocks noChangeArrowheads="1"/>
            </p:cNvSpPr>
            <p:nvPr/>
          </p:nvSpPr>
          <p:spPr bwMode="auto">
            <a:xfrm rot="-2214662">
              <a:off x="3984" y="2496"/>
              <a:ext cx="384" cy="384"/>
            </a:xfrm>
            <a:prstGeom prst="rightArrow">
              <a:avLst>
                <a:gd name="adj1" fmla="val 50000"/>
                <a:gd name="adj2" fmla="val 25000"/>
              </a:avLst>
            </a:prstGeom>
            <a:solidFill>
              <a:srgbClr val="99CCFF"/>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insert</a:t>
              </a:r>
              <a:endParaRPr lang="en-US" altLang="zh-TW" sz="2400">
                <a:latin typeface="Times New Roman" panose="02020603050405020304" pitchFamily="18" charset="0"/>
              </a:endParaRPr>
            </a:p>
          </p:txBody>
        </p:sp>
      </p:grpSp>
      <p:grpSp>
        <p:nvGrpSpPr>
          <p:cNvPr id="134189" name="Group 45">
            <a:extLst>
              <a:ext uri="{FF2B5EF4-FFF2-40B4-BE49-F238E27FC236}">
                <a16:creationId xmlns:a16="http://schemas.microsoft.com/office/drawing/2014/main" id="{BEE61F2A-BE7C-4B96-977C-FBFD3D26271D}"/>
              </a:ext>
            </a:extLst>
          </p:cNvPr>
          <p:cNvGrpSpPr>
            <a:grpSpLocks/>
          </p:cNvGrpSpPr>
          <p:nvPr/>
        </p:nvGrpSpPr>
        <p:grpSpPr bwMode="auto">
          <a:xfrm>
            <a:off x="6324600" y="2514600"/>
            <a:ext cx="2133600" cy="990600"/>
            <a:chOff x="3984" y="1584"/>
            <a:chExt cx="1344" cy="624"/>
          </a:xfrm>
        </p:grpSpPr>
        <p:sp>
          <p:nvSpPr>
            <p:cNvPr id="81942" name="Rectangle 46">
              <a:extLst>
                <a:ext uri="{FF2B5EF4-FFF2-40B4-BE49-F238E27FC236}">
                  <a16:creationId xmlns:a16="http://schemas.microsoft.com/office/drawing/2014/main" id="{A10CD89C-1AAC-476B-93C2-F12C1743B756}"/>
                </a:ext>
              </a:extLst>
            </p:cNvPr>
            <p:cNvSpPr>
              <a:spLocks noChangeArrowheads="1"/>
            </p:cNvSpPr>
            <p:nvPr/>
          </p:nvSpPr>
          <p:spPr bwMode="auto">
            <a:xfrm>
              <a:off x="4512" y="1584"/>
              <a:ext cx="288" cy="48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5</a:t>
              </a:r>
            </a:p>
            <a:p>
              <a:pPr eaLnBrk="1" hangingPunct="1">
                <a:spcBef>
                  <a:spcPct val="0"/>
                </a:spcBef>
                <a:buFontTx/>
                <a:buNone/>
              </a:pPr>
              <a:r>
                <a:rPr lang="en-US" altLang="zh-TW" sz="1600">
                  <a:latin typeface="Times New Roman" panose="02020603050405020304" pitchFamily="18" charset="0"/>
                </a:rPr>
                <a:t>7</a:t>
              </a:r>
            </a:p>
            <a:p>
              <a:pPr eaLnBrk="1" hangingPunct="1">
                <a:spcBef>
                  <a:spcPct val="0"/>
                </a:spcBef>
                <a:buFontTx/>
                <a:buNone/>
              </a:pPr>
              <a:r>
                <a:rPr lang="en-US" altLang="zh-TW" sz="1600">
                  <a:latin typeface="Times New Roman" panose="02020603050405020304" pitchFamily="18" charset="0"/>
                </a:rPr>
                <a:t>11</a:t>
              </a:r>
            </a:p>
          </p:txBody>
        </p:sp>
        <p:sp>
          <p:nvSpPr>
            <p:cNvPr id="81943" name="Rectangle 47">
              <a:extLst>
                <a:ext uri="{FF2B5EF4-FFF2-40B4-BE49-F238E27FC236}">
                  <a16:creationId xmlns:a16="http://schemas.microsoft.com/office/drawing/2014/main" id="{335D496C-BC56-45B2-B974-B7B84A3608B8}"/>
                </a:ext>
              </a:extLst>
            </p:cNvPr>
            <p:cNvSpPr>
              <a:spLocks noChangeArrowheads="1"/>
            </p:cNvSpPr>
            <p:nvPr/>
          </p:nvSpPr>
          <p:spPr bwMode="auto">
            <a:xfrm>
              <a:off x="4800" y="1584"/>
              <a:ext cx="528" cy="48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1, 3, 4</a:t>
              </a:r>
            </a:p>
            <a:p>
              <a:pPr eaLnBrk="1" hangingPunct="1">
                <a:spcBef>
                  <a:spcPct val="0"/>
                </a:spcBef>
                <a:buFontTx/>
                <a:buNone/>
              </a:pPr>
              <a:r>
                <a:rPr lang="en-US" altLang="zh-TW" sz="1600">
                  <a:latin typeface="Times New Roman" panose="02020603050405020304" pitchFamily="18" charset="0"/>
                </a:rPr>
                <a:t>5</a:t>
              </a:r>
            </a:p>
            <a:p>
              <a:pPr eaLnBrk="1" hangingPunct="1">
                <a:spcBef>
                  <a:spcPct val="0"/>
                </a:spcBef>
                <a:buFontTx/>
                <a:buNone/>
              </a:pPr>
              <a:r>
                <a:rPr lang="en-US" altLang="zh-TW" sz="1600">
                  <a:latin typeface="Times New Roman" panose="02020603050405020304" pitchFamily="18" charset="0"/>
                </a:rPr>
                <a:t>2, 4</a:t>
              </a:r>
            </a:p>
          </p:txBody>
        </p:sp>
        <p:sp>
          <p:nvSpPr>
            <p:cNvPr id="81944" name="AutoShape 48">
              <a:extLst>
                <a:ext uri="{FF2B5EF4-FFF2-40B4-BE49-F238E27FC236}">
                  <a16:creationId xmlns:a16="http://schemas.microsoft.com/office/drawing/2014/main" id="{29D4F77B-3D8F-44FE-9B78-DE4CFA9E535A}"/>
                </a:ext>
              </a:extLst>
            </p:cNvPr>
            <p:cNvSpPr>
              <a:spLocks noChangeArrowheads="1"/>
            </p:cNvSpPr>
            <p:nvPr/>
          </p:nvSpPr>
          <p:spPr bwMode="auto">
            <a:xfrm rot="-1394258">
              <a:off x="3984" y="1824"/>
              <a:ext cx="384" cy="384"/>
            </a:xfrm>
            <a:prstGeom prst="rightArrow">
              <a:avLst>
                <a:gd name="adj1" fmla="val 50000"/>
                <a:gd name="adj2" fmla="val 25000"/>
              </a:avLst>
            </a:prstGeom>
            <a:solidFill>
              <a:srgbClr val="99CCFF"/>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insert</a:t>
              </a:r>
              <a:endParaRPr lang="en-US" altLang="zh-TW" sz="2400">
                <a:latin typeface="Times New Roman" panose="02020603050405020304" pitchFamily="18" charset="0"/>
              </a:endParaRPr>
            </a:p>
          </p:txBody>
        </p:sp>
      </p:grpSp>
      <p:sp>
        <p:nvSpPr>
          <p:cNvPr id="81933" name="Rectangle 51">
            <a:extLst>
              <a:ext uri="{FF2B5EF4-FFF2-40B4-BE49-F238E27FC236}">
                <a16:creationId xmlns:a16="http://schemas.microsoft.com/office/drawing/2014/main" id="{C411F4A8-E0D6-4383-BB6A-17BCDE6F28F1}"/>
              </a:ext>
            </a:extLst>
          </p:cNvPr>
          <p:cNvSpPr>
            <a:spLocks noChangeArrowheads="1"/>
          </p:cNvSpPr>
          <p:nvPr/>
        </p:nvSpPr>
        <p:spPr bwMode="auto">
          <a:xfrm>
            <a:off x="7620000" y="1143000"/>
            <a:ext cx="838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Doc id</a:t>
            </a:r>
          </a:p>
        </p:txBody>
      </p:sp>
      <p:sp>
        <p:nvSpPr>
          <p:cNvPr id="81934" name="Rectangle 52">
            <a:extLst>
              <a:ext uri="{FF2B5EF4-FFF2-40B4-BE49-F238E27FC236}">
                <a16:creationId xmlns:a16="http://schemas.microsoft.com/office/drawing/2014/main" id="{81E45F45-15F3-4839-8CD1-1BB3FF259977}"/>
              </a:ext>
            </a:extLst>
          </p:cNvPr>
          <p:cNvSpPr>
            <a:spLocks noChangeArrowheads="1"/>
          </p:cNvSpPr>
          <p:nvPr/>
        </p:nvSpPr>
        <p:spPr bwMode="auto">
          <a:xfrm>
            <a:off x="6705600" y="1143000"/>
            <a:ext cx="914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Word IDs</a:t>
            </a:r>
          </a:p>
        </p:txBody>
      </p:sp>
      <p:sp>
        <p:nvSpPr>
          <p:cNvPr id="81935" name="Rectangle 58">
            <a:extLst>
              <a:ext uri="{FF2B5EF4-FFF2-40B4-BE49-F238E27FC236}">
                <a16:creationId xmlns:a16="http://schemas.microsoft.com/office/drawing/2014/main" id="{1F7E305A-3F4D-491E-94C1-1576C563A624}"/>
              </a:ext>
            </a:extLst>
          </p:cNvPr>
          <p:cNvSpPr>
            <a:spLocks noChangeArrowheads="1"/>
          </p:cNvSpPr>
          <p:nvPr/>
        </p:nvSpPr>
        <p:spPr bwMode="auto">
          <a:xfrm>
            <a:off x="5257800" y="1143000"/>
            <a:ext cx="914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Word IDs</a:t>
            </a:r>
          </a:p>
        </p:txBody>
      </p:sp>
      <p:sp>
        <p:nvSpPr>
          <p:cNvPr id="81936" name="Rectangle 60">
            <a:extLst>
              <a:ext uri="{FF2B5EF4-FFF2-40B4-BE49-F238E27FC236}">
                <a16:creationId xmlns:a16="http://schemas.microsoft.com/office/drawing/2014/main" id="{4D34DCB7-41F2-467B-8DB7-7B57CF133F49}"/>
              </a:ext>
            </a:extLst>
          </p:cNvPr>
          <p:cNvSpPr>
            <a:spLocks noChangeArrowheads="1"/>
          </p:cNvSpPr>
          <p:nvPr/>
        </p:nvSpPr>
        <p:spPr bwMode="auto">
          <a:xfrm>
            <a:off x="4648200" y="1143000"/>
            <a:ext cx="6858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Doc id</a:t>
            </a:r>
          </a:p>
        </p:txBody>
      </p:sp>
      <p:grpSp>
        <p:nvGrpSpPr>
          <p:cNvPr id="134210" name="Group 66">
            <a:extLst>
              <a:ext uri="{FF2B5EF4-FFF2-40B4-BE49-F238E27FC236}">
                <a16:creationId xmlns:a16="http://schemas.microsoft.com/office/drawing/2014/main" id="{DBE82824-94AA-4957-8812-6EA90F6411B5}"/>
              </a:ext>
            </a:extLst>
          </p:cNvPr>
          <p:cNvGrpSpPr>
            <a:grpSpLocks/>
          </p:cNvGrpSpPr>
          <p:nvPr/>
        </p:nvGrpSpPr>
        <p:grpSpPr bwMode="auto">
          <a:xfrm>
            <a:off x="533400" y="5943600"/>
            <a:ext cx="2971800" cy="304800"/>
            <a:chOff x="336" y="3744"/>
            <a:chExt cx="1872" cy="192"/>
          </a:xfrm>
        </p:grpSpPr>
        <p:sp>
          <p:nvSpPr>
            <p:cNvPr id="81938" name="Rectangle 61">
              <a:extLst>
                <a:ext uri="{FF2B5EF4-FFF2-40B4-BE49-F238E27FC236}">
                  <a16:creationId xmlns:a16="http://schemas.microsoft.com/office/drawing/2014/main" id="{7F4FFD44-B902-405C-BB1D-CAC6895CE1F2}"/>
                </a:ext>
              </a:extLst>
            </p:cNvPr>
            <p:cNvSpPr>
              <a:spLocks noChangeArrowheads="1"/>
            </p:cNvSpPr>
            <p:nvPr/>
          </p:nvSpPr>
          <p:spPr bwMode="auto">
            <a:xfrm>
              <a:off x="1632" y="3774"/>
              <a:ext cx="14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200"/>
                <a:t>1-4</a:t>
              </a:r>
            </a:p>
          </p:txBody>
        </p:sp>
        <p:sp>
          <p:nvSpPr>
            <p:cNvPr id="81939" name="Rectangle 62">
              <a:extLst>
                <a:ext uri="{FF2B5EF4-FFF2-40B4-BE49-F238E27FC236}">
                  <a16:creationId xmlns:a16="http://schemas.microsoft.com/office/drawing/2014/main" id="{B8ADCAAC-1085-4A08-9BE7-488B68233177}"/>
                </a:ext>
              </a:extLst>
            </p:cNvPr>
            <p:cNvSpPr>
              <a:spLocks noChangeArrowheads="1"/>
            </p:cNvSpPr>
            <p:nvPr/>
          </p:nvSpPr>
          <p:spPr bwMode="auto">
            <a:xfrm>
              <a:off x="1824" y="374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200"/>
                <a:t> 5-11</a:t>
              </a:r>
            </a:p>
          </p:txBody>
        </p:sp>
        <p:sp>
          <p:nvSpPr>
            <p:cNvPr id="81940" name="Rectangle 63">
              <a:extLst>
                <a:ext uri="{FF2B5EF4-FFF2-40B4-BE49-F238E27FC236}">
                  <a16:creationId xmlns:a16="http://schemas.microsoft.com/office/drawing/2014/main" id="{C171C2AE-04B8-4B91-8831-3F10A8D82379}"/>
                </a:ext>
              </a:extLst>
            </p:cNvPr>
            <p:cNvSpPr>
              <a:spLocks noChangeArrowheads="1"/>
            </p:cNvSpPr>
            <p:nvPr/>
          </p:nvSpPr>
          <p:spPr bwMode="auto">
            <a:xfrm>
              <a:off x="2016" y="3774"/>
              <a:ext cx="19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200"/>
                <a:t>12-14</a:t>
              </a:r>
            </a:p>
          </p:txBody>
        </p:sp>
        <p:sp>
          <p:nvSpPr>
            <p:cNvPr id="81941" name="Rectangle 65">
              <a:extLst>
                <a:ext uri="{FF2B5EF4-FFF2-40B4-BE49-F238E27FC236}">
                  <a16:creationId xmlns:a16="http://schemas.microsoft.com/office/drawing/2014/main" id="{D13293FD-FA71-498C-91E0-D8C2F932C38A}"/>
                </a:ext>
              </a:extLst>
            </p:cNvPr>
            <p:cNvSpPr>
              <a:spLocks noChangeArrowheads="1"/>
            </p:cNvSpPr>
            <p:nvPr/>
          </p:nvSpPr>
          <p:spPr bwMode="auto">
            <a:xfrm>
              <a:off x="336" y="3744"/>
              <a:ext cx="11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Range of Word IDs: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ox(out)">
                                      <p:cBhvr>
                                        <p:cTn id="7" dur="500"/>
                                        <p:tgtEl>
                                          <p:spTgt spid="134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34167"/>
                                        </p:tgtEl>
                                        <p:attrNameLst>
                                          <p:attrName>style.visibility</p:attrName>
                                        </p:attrNameLst>
                                      </p:cBhvr>
                                      <p:to>
                                        <p:strVal val="visible"/>
                                      </p:to>
                                    </p:set>
                                    <p:animEffect transition="in" filter="blinds(vertical)">
                                      <p:cBhvr>
                                        <p:cTn id="12" dur="500"/>
                                        <p:tgtEl>
                                          <p:spTgt spid="134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34159"/>
                                        </p:tgtEl>
                                        <p:attrNameLst>
                                          <p:attrName>style.visibility</p:attrName>
                                        </p:attrNameLst>
                                      </p:cBhvr>
                                      <p:to>
                                        <p:strVal val="visible"/>
                                      </p:to>
                                    </p:set>
                                    <p:anim calcmode="lin" valueType="num">
                                      <p:cBhvr>
                                        <p:cTn id="17" dur="500" fill="hold"/>
                                        <p:tgtEl>
                                          <p:spTgt spid="134159"/>
                                        </p:tgtEl>
                                        <p:attrNameLst>
                                          <p:attrName>ppt_x</p:attrName>
                                        </p:attrNameLst>
                                      </p:cBhvr>
                                      <p:tavLst>
                                        <p:tav tm="0">
                                          <p:val>
                                            <p:strVal val="#ppt_x"/>
                                          </p:val>
                                        </p:tav>
                                        <p:tav tm="100000">
                                          <p:val>
                                            <p:strVal val="#ppt_x"/>
                                          </p:val>
                                        </p:tav>
                                      </p:tavLst>
                                    </p:anim>
                                    <p:anim calcmode="lin" valueType="num">
                                      <p:cBhvr>
                                        <p:cTn id="18" dur="500" fill="hold"/>
                                        <p:tgtEl>
                                          <p:spTgt spid="134159"/>
                                        </p:tgtEl>
                                        <p:attrNameLst>
                                          <p:attrName>ppt_y</p:attrName>
                                        </p:attrNameLst>
                                      </p:cBhvr>
                                      <p:tavLst>
                                        <p:tav tm="0">
                                          <p:val>
                                            <p:strVal val="#ppt_y-#ppt_h/2"/>
                                          </p:val>
                                        </p:tav>
                                        <p:tav tm="100000">
                                          <p:val>
                                            <p:strVal val="#ppt_y"/>
                                          </p:val>
                                        </p:tav>
                                      </p:tavLst>
                                    </p:anim>
                                    <p:anim calcmode="lin" valueType="num">
                                      <p:cBhvr>
                                        <p:cTn id="19" dur="500" fill="hold"/>
                                        <p:tgtEl>
                                          <p:spTgt spid="134159"/>
                                        </p:tgtEl>
                                        <p:attrNameLst>
                                          <p:attrName>ppt_w</p:attrName>
                                        </p:attrNameLst>
                                      </p:cBhvr>
                                      <p:tavLst>
                                        <p:tav tm="0">
                                          <p:val>
                                            <p:strVal val="#ppt_w"/>
                                          </p:val>
                                        </p:tav>
                                        <p:tav tm="100000">
                                          <p:val>
                                            <p:strVal val="#ppt_w"/>
                                          </p:val>
                                        </p:tav>
                                      </p:tavLst>
                                    </p:anim>
                                    <p:anim calcmode="lin" valueType="num">
                                      <p:cBhvr>
                                        <p:cTn id="20" dur="500" fill="hold"/>
                                        <p:tgtEl>
                                          <p:spTgt spid="134159"/>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3421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134170"/>
                                        </p:tgtEl>
                                        <p:attrNameLst>
                                          <p:attrName>style.visibility</p:attrName>
                                        </p:attrNameLst>
                                      </p:cBhvr>
                                      <p:to>
                                        <p:strVal val="visible"/>
                                      </p:to>
                                    </p:set>
                                    <p:anim calcmode="lin" valueType="num">
                                      <p:cBhvr>
                                        <p:cTn id="28" dur="500" fill="hold"/>
                                        <p:tgtEl>
                                          <p:spTgt spid="134170"/>
                                        </p:tgtEl>
                                        <p:attrNameLst>
                                          <p:attrName>ppt_x</p:attrName>
                                        </p:attrNameLst>
                                      </p:cBhvr>
                                      <p:tavLst>
                                        <p:tav tm="0">
                                          <p:val>
                                            <p:strVal val="#ppt_x-#ppt_w/2"/>
                                          </p:val>
                                        </p:tav>
                                        <p:tav tm="100000">
                                          <p:val>
                                            <p:strVal val="#ppt_x"/>
                                          </p:val>
                                        </p:tav>
                                      </p:tavLst>
                                    </p:anim>
                                    <p:anim calcmode="lin" valueType="num">
                                      <p:cBhvr>
                                        <p:cTn id="29" dur="500" fill="hold"/>
                                        <p:tgtEl>
                                          <p:spTgt spid="134170"/>
                                        </p:tgtEl>
                                        <p:attrNameLst>
                                          <p:attrName>ppt_y</p:attrName>
                                        </p:attrNameLst>
                                      </p:cBhvr>
                                      <p:tavLst>
                                        <p:tav tm="0">
                                          <p:val>
                                            <p:strVal val="#ppt_y"/>
                                          </p:val>
                                        </p:tav>
                                        <p:tav tm="100000">
                                          <p:val>
                                            <p:strVal val="#ppt_y"/>
                                          </p:val>
                                        </p:tav>
                                      </p:tavLst>
                                    </p:anim>
                                    <p:anim calcmode="lin" valueType="num">
                                      <p:cBhvr>
                                        <p:cTn id="30" dur="500" fill="hold"/>
                                        <p:tgtEl>
                                          <p:spTgt spid="134170"/>
                                        </p:tgtEl>
                                        <p:attrNameLst>
                                          <p:attrName>ppt_w</p:attrName>
                                        </p:attrNameLst>
                                      </p:cBhvr>
                                      <p:tavLst>
                                        <p:tav tm="0">
                                          <p:val>
                                            <p:fltVal val="0"/>
                                          </p:val>
                                        </p:tav>
                                        <p:tav tm="100000">
                                          <p:val>
                                            <p:strVal val="#ppt_w"/>
                                          </p:val>
                                        </p:tav>
                                      </p:tavLst>
                                    </p:anim>
                                    <p:anim calcmode="lin" valueType="num">
                                      <p:cBhvr>
                                        <p:cTn id="31" dur="500" fill="hold"/>
                                        <p:tgtEl>
                                          <p:spTgt spid="134170"/>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nodeType="clickEffect">
                                  <p:stCondLst>
                                    <p:cond delay="0"/>
                                  </p:stCondLst>
                                  <p:childTnLst>
                                    <p:set>
                                      <p:cBhvr>
                                        <p:cTn id="35" dur="1" fill="hold">
                                          <p:stCondLst>
                                            <p:cond delay="0"/>
                                          </p:stCondLst>
                                        </p:cTn>
                                        <p:tgtEl>
                                          <p:spTgt spid="134163"/>
                                        </p:tgtEl>
                                        <p:attrNameLst>
                                          <p:attrName>style.visibility</p:attrName>
                                        </p:attrNameLst>
                                      </p:cBhvr>
                                      <p:to>
                                        <p:strVal val="visible"/>
                                      </p:to>
                                    </p:set>
                                    <p:anim calcmode="lin" valueType="num">
                                      <p:cBhvr>
                                        <p:cTn id="36" dur="500" fill="hold"/>
                                        <p:tgtEl>
                                          <p:spTgt spid="134163"/>
                                        </p:tgtEl>
                                        <p:attrNameLst>
                                          <p:attrName>ppt_x</p:attrName>
                                        </p:attrNameLst>
                                      </p:cBhvr>
                                      <p:tavLst>
                                        <p:tav tm="0">
                                          <p:val>
                                            <p:strVal val="#ppt_x-#ppt_w/2"/>
                                          </p:val>
                                        </p:tav>
                                        <p:tav tm="100000">
                                          <p:val>
                                            <p:strVal val="#ppt_x"/>
                                          </p:val>
                                        </p:tav>
                                      </p:tavLst>
                                    </p:anim>
                                    <p:anim calcmode="lin" valueType="num">
                                      <p:cBhvr>
                                        <p:cTn id="37" dur="500" fill="hold"/>
                                        <p:tgtEl>
                                          <p:spTgt spid="134163"/>
                                        </p:tgtEl>
                                        <p:attrNameLst>
                                          <p:attrName>ppt_y</p:attrName>
                                        </p:attrNameLst>
                                      </p:cBhvr>
                                      <p:tavLst>
                                        <p:tav tm="0">
                                          <p:val>
                                            <p:strVal val="#ppt_y"/>
                                          </p:val>
                                        </p:tav>
                                        <p:tav tm="100000">
                                          <p:val>
                                            <p:strVal val="#ppt_y"/>
                                          </p:val>
                                        </p:tav>
                                      </p:tavLst>
                                    </p:anim>
                                    <p:anim calcmode="lin" valueType="num">
                                      <p:cBhvr>
                                        <p:cTn id="38" dur="500" fill="hold"/>
                                        <p:tgtEl>
                                          <p:spTgt spid="134163"/>
                                        </p:tgtEl>
                                        <p:attrNameLst>
                                          <p:attrName>ppt_w</p:attrName>
                                        </p:attrNameLst>
                                      </p:cBhvr>
                                      <p:tavLst>
                                        <p:tav tm="0">
                                          <p:val>
                                            <p:fltVal val="0"/>
                                          </p:val>
                                        </p:tav>
                                        <p:tav tm="100000">
                                          <p:val>
                                            <p:strVal val="#ppt_w"/>
                                          </p:val>
                                        </p:tav>
                                      </p:tavLst>
                                    </p:anim>
                                    <p:anim calcmode="lin" valueType="num">
                                      <p:cBhvr>
                                        <p:cTn id="39" dur="500" fill="hold"/>
                                        <p:tgtEl>
                                          <p:spTgt spid="134163"/>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134189"/>
                                        </p:tgtEl>
                                        <p:attrNameLst>
                                          <p:attrName>style.visibility</p:attrName>
                                        </p:attrNameLst>
                                      </p:cBhvr>
                                      <p:to>
                                        <p:strVal val="visible"/>
                                      </p:to>
                                    </p:set>
                                    <p:anim calcmode="lin" valueType="num">
                                      <p:cBhvr>
                                        <p:cTn id="44" dur="500" fill="hold"/>
                                        <p:tgtEl>
                                          <p:spTgt spid="134189"/>
                                        </p:tgtEl>
                                        <p:attrNameLst>
                                          <p:attrName>ppt_x</p:attrName>
                                        </p:attrNameLst>
                                      </p:cBhvr>
                                      <p:tavLst>
                                        <p:tav tm="0">
                                          <p:val>
                                            <p:strVal val="#ppt_x-#ppt_w/2"/>
                                          </p:val>
                                        </p:tav>
                                        <p:tav tm="100000">
                                          <p:val>
                                            <p:strVal val="#ppt_x"/>
                                          </p:val>
                                        </p:tav>
                                      </p:tavLst>
                                    </p:anim>
                                    <p:anim calcmode="lin" valueType="num">
                                      <p:cBhvr>
                                        <p:cTn id="45" dur="500" fill="hold"/>
                                        <p:tgtEl>
                                          <p:spTgt spid="134189"/>
                                        </p:tgtEl>
                                        <p:attrNameLst>
                                          <p:attrName>ppt_y</p:attrName>
                                        </p:attrNameLst>
                                      </p:cBhvr>
                                      <p:tavLst>
                                        <p:tav tm="0">
                                          <p:val>
                                            <p:strVal val="#ppt_y"/>
                                          </p:val>
                                        </p:tav>
                                        <p:tav tm="100000">
                                          <p:val>
                                            <p:strVal val="#ppt_y"/>
                                          </p:val>
                                        </p:tav>
                                      </p:tavLst>
                                    </p:anim>
                                    <p:anim calcmode="lin" valueType="num">
                                      <p:cBhvr>
                                        <p:cTn id="46" dur="500" fill="hold"/>
                                        <p:tgtEl>
                                          <p:spTgt spid="134189"/>
                                        </p:tgtEl>
                                        <p:attrNameLst>
                                          <p:attrName>ppt_w</p:attrName>
                                        </p:attrNameLst>
                                      </p:cBhvr>
                                      <p:tavLst>
                                        <p:tav tm="0">
                                          <p:val>
                                            <p:fltVal val="0"/>
                                          </p:val>
                                        </p:tav>
                                        <p:tav tm="100000">
                                          <p:val>
                                            <p:strVal val="#ppt_w"/>
                                          </p:val>
                                        </p:tav>
                                      </p:tavLst>
                                    </p:anim>
                                    <p:anim calcmode="lin" valueType="num">
                                      <p:cBhvr>
                                        <p:cTn id="47" dur="500" fill="hold"/>
                                        <p:tgtEl>
                                          <p:spTgt spid="134189"/>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134185"/>
                                        </p:tgtEl>
                                        <p:attrNameLst>
                                          <p:attrName>style.visibility</p:attrName>
                                        </p:attrNameLst>
                                      </p:cBhvr>
                                      <p:to>
                                        <p:strVal val="visible"/>
                                      </p:to>
                                    </p:set>
                                    <p:anim calcmode="lin" valueType="num">
                                      <p:cBhvr>
                                        <p:cTn id="52" dur="500" fill="hold"/>
                                        <p:tgtEl>
                                          <p:spTgt spid="134185"/>
                                        </p:tgtEl>
                                        <p:attrNameLst>
                                          <p:attrName>ppt_x</p:attrName>
                                        </p:attrNameLst>
                                      </p:cBhvr>
                                      <p:tavLst>
                                        <p:tav tm="0">
                                          <p:val>
                                            <p:strVal val="#ppt_x-#ppt_w/2"/>
                                          </p:val>
                                        </p:tav>
                                        <p:tav tm="100000">
                                          <p:val>
                                            <p:strVal val="#ppt_x"/>
                                          </p:val>
                                        </p:tav>
                                      </p:tavLst>
                                    </p:anim>
                                    <p:anim calcmode="lin" valueType="num">
                                      <p:cBhvr>
                                        <p:cTn id="53" dur="500" fill="hold"/>
                                        <p:tgtEl>
                                          <p:spTgt spid="134185"/>
                                        </p:tgtEl>
                                        <p:attrNameLst>
                                          <p:attrName>ppt_y</p:attrName>
                                        </p:attrNameLst>
                                      </p:cBhvr>
                                      <p:tavLst>
                                        <p:tav tm="0">
                                          <p:val>
                                            <p:strVal val="#ppt_y"/>
                                          </p:val>
                                        </p:tav>
                                        <p:tav tm="100000">
                                          <p:val>
                                            <p:strVal val="#ppt_y"/>
                                          </p:val>
                                        </p:tav>
                                      </p:tavLst>
                                    </p:anim>
                                    <p:anim calcmode="lin" valueType="num">
                                      <p:cBhvr>
                                        <p:cTn id="54" dur="500" fill="hold"/>
                                        <p:tgtEl>
                                          <p:spTgt spid="134185"/>
                                        </p:tgtEl>
                                        <p:attrNameLst>
                                          <p:attrName>ppt_w</p:attrName>
                                        </p:attrNameLst>
                                      </p:cBhvr>
                                      <p:tavLst>
                                        <p:tav tm="0">
                                          <p:val>
                                            <p:fltVal val="0"/>
                                          </p:val>
                                        </p:tav>
                                        <p:tav tm="100000">
                                          <p:val>
                                            <p:strVal val="#ppt_w"/>
                                          </p:val>
                                        </p:tav>
                                      </p:tavLst>
                                    </p:anim>
                                    <p:anim calcmode="lin" valueType="num">
                                      <p:cBhvr>
                                        <p:cTn id="55" dur="500" fill="hold"/>
                                        <p:tgtEl>
                                          <p:spTgt spid="13418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134146"/>
                                        </p:tgtEl>
                                        <p:attrNameLst>
                                          <p:attrName>style.visibility</p:attrName>
                                        </p:attrNameLst>
                                      </p:cBhvr>
                                      <p:to>
                                        <p:strVal val="visible"/>
                                      </p:to>
                                    </p:set>
                                    <p:animEffect transition="in" filter="box(out)">
                                      <p:cBhvr>
                                        <p:cTn id="60" dur="500"/>
                                        <p:tgtEl>
                                          <p:spTgt spid="13414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6" fill="hold" grpId="0" nodeType="clickEffect">
                                  <p:stCondLst>
                                    <p:cond delay="0"/>
                                  </p:stCondLst>
                                  <p:childTnLst>
                                    <p:set>
                                      <p:cBhvr>
                                        <p:cTn id="64" dur="1" fill="hold">
                                          <p:stCondLst>
                                            <p:cond delay="0"/>
                                          </p:stCondLst>
                                        </p:cTn>
                                        <p:tgtEl>
                                          <p:spTgt spid="134184"/>
                                        </p:tgtEl>
                                        <p:attrNameLst>
                                          <p:attrName>style.visibility</p:attrName>
                                        </p:attrNameLst>
                                      </p:cBhvr>
                                      <p:to>
                                        <p:strVal val="visible"/>
                                      </p:to>
                                    </p:set>
                                    <p:anim calcmode="lin" valueType="num">
                                      <p:cBhvr additive="base">
                                        <p:cTn id="65" dur="500" fill="hold"/>
                                        <p:tgtEl>
                                          <p:spTgt spid="134184"/>
                                        </p:tgtEl>
                                        <p:attrNameLst>
                                          <p:attrName>ppt_x</p:attrName>
                                        </p:attrNameLst>
                                      </p:cBhvr>
                                      <p:tavLst>
                                        <p:tav tm="0">
                                          <p:val>
                                            <p:strVal val="1+#ppt_w/2"/>
                                          </p:val>
                                        </p:tav>
                                        <p:tav tm="100000">
                                          <p:val>
                                            <p:strVal val="#ppt_x"/>
                                          </p:val>
                                        </p:tav>
                                      </p:tavLst>
                                    </p:anim>
                                    <p:anim calcmode="lin" valueType="num">
                                      <p:cBhvr additive="base">
                                        <p:cTn id="66" dur="500" fill="hold"/>
                                        <p:tgtEl>
                                          <p:spTgt spid="134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8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a:extLst>
              <a:ext uri="{FF2B5EF4-FFF2-40B4-BE49-F238E27FC236}">
                <a16:creationId xmlns:a16="http://schemas.microsoft.com/office/drawing/2014/main" id="{1152871B-F5D9-4B9F-B7D5-C21AB3C62447}"/>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7D3BF66E-E7F7-48CF-94B2-0BCD60287466}" type="slidenum">
              <a:rPr lang="en-US" altLang="zh-TW" sz="1400" b="1">
                <a:solidFill>
                  <a:schemeClr val="accent2"/>
                </a:solidFill>
                <a:latin typeface="Times New Roman" panose="02020603050405020304" pitchFamily="18" charset="0"/>
              </a:rPr>
              <a:pPr algn="ctr" eaLnBrk="1" hangingPunct="1">
                <a:spcBef>
                  <a:spcPct val="0"/>
                </a:spcBef>
                <a:buFontTx/>
                <a:buNone/>
              </a:pPr>
              <a:t>42</a:t>
            </a:fld>
            <a:endParaRPr lang="en-US" altLang="zh-TW" sz="1400">
              <a:latin typeface="Times New Roman" panose="02020603050405020304" pitchFamily="18" charset="0"/>
            </a:endParaRPr>
          </a:p>
        </p:txBody>
      </p:sp>
      <p:sp>
        <p:nvSpPr>
          <p:cNvPr id="83971" name="Rectangle 2">
            <a:extLst>
              <a:ext uri="{FF2B5EF4-FFF2-40B4-BE49-F238E27FC236}">
                <a16:creationId xmlns:a16="http://schemas.microsoft.com/office/drawing/2014/main" id="{9C4AA8DF-2D11-4FA5-86E3-28252D44D79E}"/>
              </a:ext>
            </a:extLst>
          </p:cNvPr>
          <p:cNvSpPr>
            <a:spLocks noGrp="1" noChangeArrowheads="1"/>
          </p:cNvSpPr>
          <p:nvPr>
            <p:ph type="title" idx="4294967295"/>
          </p:nvPr>
        </p:nvSpPr>
        <p:spPr/>
        <p:txBody>
          <a:bodyPr/>
          <a:lstStyle/>
          <a:p>
            <a:pPr eaLnBrk="1" hangingPunct="1"/>
            <a:r>
              <a:rPr lang="en-US" altLang="zh-TW"/>
              <a:t>Algorithm of Fast-Inv</a:t>
            </a:r>
          </a:p>
        </p:txBody>
      </p:sp>
      <p:sp>
        <p:nvSpPr>
          <p:cNvPr id="83972" name="Rectangle 3">
            <a:extLst>
              <a:ext uri="{FF2B5EF4-FFF2-40B4-BE49-F238E27FC236}">
                <a16:creationId xmlns:a16="http://schemas.microsoft.com/office/drawing/2014/main" id="{DF44DD8D-15F6-45A9-8CEE-3E2827BF8007}"/>
              </a:ext>
            </a:extLst>
          </p:cNvPr>
          <p:cNvSpPr>
            <a:spLocks noGrp="1" noChangeArrowheads="1"/>
          </p:cNvSpPr>
          <p:nvPr>
            <p:ph type="body" idx="4294967295"/>
          </p:nvPr>
        </p:nvSpPr>
        <p:spPr>
          <a:xfrm>
            <a:off x="685800" y="1371600"/>
            <a:ext cx="7772400" cy="3657600"/>
          </a:xfrm>
        </p:spPr>
        <p:txBody>
          <a:bodyPr/>
          <a:lstStyle/>
          <a:p>
            <a:pPr eaLnBrk="1" hangingPunct="1">
              <a:buFontTx/>
              <a:buChar char="1"/>
            </a:pPr>
            <a:r>
              <a:rPr lang="en-US" altLang="zh-TW"/>
              <a:t>Given the document vector file, find out the number of document-word pairs in the documents.</a:t>
            </a:r>
          </a:p>
          <a:p>
            <a:pPr eaLnBrk="1" hangingPunct="1">
              <a:buFontTx/>
              <a:buChar char="2"/>
            </a:pPr>
            <a:r>
              <a:rPr lang="en-US" altLang="zh-TW"/>
              <a:t>Given the memory size, try to divide the document vector file into </a:t>
            </a:r>
            <a:r>
              <a:rPr lang="en-US" altLang="zh-TW" i="1"/>
              <a:t>j</a:t>
            </a:r>
            <a:r>
              <a:rPr lang="en-US" altLang="zh-TW"/>
              <a:t> load files so that:</a:t>
            </a:r>
          </a:p>
          <a:p>
            <a:pPr lvl="1" eaLnBrk="1" hangingPunct="1">
              <a:buFontTx/>
              <a:buChar char="•"/>
            </a:pPr>
            <a:r>
              <a:rPr lang="en-US" altLang="zh-TW" sz="2000"/>
              <a:t>each load file, containing document-word pairs, can be load into the </a:t>
            </a:r>
            <a:r>
              <a:rPr lang="en-US" altLang="zh-TW" sz="2000" i="1">
                <a:solidFill>
                  <a:srgbClr val="FF0000"/>
                </a:solidFill>
              </a:rPr>
              <a:t>main memory</a:t>
            </a:r>
            <a:r>
              <a:rPr lang="en-US" altLang="zh-TW" sz="2000"/>
              <a:t> for processing (inversion, sorting, etc)</a:t>
            </a:r>
          </a:p>
          <a:p>
            <a:pPr lvl="1" eaLnBrk="1" hangingPunct="1">
              <a:buFontTx/>
              <a:buChar char="•"/>
            </a:pPr>
            <a:r>
              <a:rPr lang="en-US" altLang="zh-TW" sz="2000"/>
              <a:t>each load file has about the same number of unique words in it</a:t>
            </a:r>
          </a:p>
          <a:p>
            <a:pPr lvl="1" eaLnBrk="1" hangingPunct="1">
              <a:buFontTx/>
              <a:buChar char="•"/>
            </a:pPr>
            <a:r>
              <a:rPr lang="en-US" altLang="zh-TW" sz="2000" i="1"/>
              <a:t>j</a:t>
            </a:r>
            <a:r>
              <a:rPr lang="en-US" altLang="zh-TW" sz="2000"/>
              <a:t> is as small as possible.</a:t>
            </a:r>
          </a:p>
          <a:p>
            <a:pPr lvl="1" eaLnBrk="1" hangingPunct="1">
              <a:buFontTx/>
              <a:buChar char="•"/>
            </a:pPr>
            <a:r>
              <a:rPr lang="en-US" altLang="zh-TW" sz="2000"/>
              <a:t>word Ids in load file </a:t>
            </a:r>
            <a:r>
              <a:rPr lang="en-US" altLang="zh-TW" sz="2000" i="1"/>
              <a:t>i</a:t>
            </a:r>
            <a:r>
              <a:rPr lang="en-US" altLang="zh-TW" sz="2000"/>
              <a:t> are greater than word Ids in load file </a:t>
            </a:r>
            <a:r>
              <a:rPr lang="en-US" altLang="zh-TW" sz="2000" i="1"/>
              <a:t>j</a:t>
            </a:r>
            <a:r>
              <a:rPr lang="en-US" altLang="zh-TW" sz="2000"/>
              <a:t>, for all </a:t>
            </a:r>
            <a:r>
              <a:rPr lang="en-US" altLang="zh-TW" sz="2000" i="1"/>
              <a:t>j </a:t>
            </a:r>
            <a:r>
              <a:rPr lang="en-US" altLang="zh-TW" sz="2000"/>
              <a:t>&lt; </a:t>
            </a:r>
            <a:r>
              <a:rPr lang="en-US" altLang="zh-TW" sz="2000" i="1"/>
              <a:t>i</a:t>
            </a:r>
            <a:r>
              <a:rPr lang="en-US" altLang="zh-TW" sz="20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2AC1FE32-36DB-4A62-B688-A79849E389E3}"/>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249D6BC7-0994-49D0-97DB-7BD008419519}" type="slidenum">
              <a:rPr lang="en-US" altLang="zh-TW" sz="1400" b="1">
                <a:solidFill>
                  <a:schemeClr val="accent2"/>
                </a:solidFill>
                <a:latin typeface="Times New Roman" panose="02020603050405020304" pitchFamily="18" charset="0"/>
              </a:rPr>
              <a:pPr algn="ctr" eaLnBrk="1" hangingPunct="1">
                <a:spcBef>
                  <a:spcPct val="0"/>
                </a:spcBef>
                <a:buFontTx/>
                <a:buNone/>
              </a:pPr>
              <a:t>43</a:t>
            </a:fld>
            <a:endParaRPr lang="en-US" altLang="zh-TW" sz="1400">
              <a:latin typeface="Times New Roman" panose="02020603050405020304" pitchFamily="18" charset="0"/>
            </a:endParaRPr>
          </a:p>
        </p:txBody>
      </p:sp>
      <p:sp>
        <p:nvSpPr>
          <p:cNvPr id="86019" name="Rectangle 2">
            <a:extLst>
              <a:ext uri="{FF2B5EF4-FFF2-40B4-BE49-F238E27FC236}">
                <a16:creationId xmlns:a16="http://schemas.microsoft.com/office/drawing/2014/main" id="{C193D484-340B-4C3F-B55F-84A0745129E7}"/>
              </a:ext>
            </a:extLst>
          </p:cNvPr>
          <p:cNvSpPr>
            <a:spLocks noGrp="1" noChangeArrowheads="1"/>
          </p:cNvSpPr>
          <p:nvPr>
            <p:ph type="body" idx="4294967295"/>
          </p:nvPr>
        </p:nvSpPr>
        <p:spPr>
          <a:xfrm>
            <a:off x="685800" y="1219200"/>
            <a:ext cx="7772400" cy="3048000"/>
          </a:xfrm>
        </p:spPr>
        <p:txBody>
          <a:bodyPr/>
          <a:lstStyle/>
          <a:p>
            <a:pPr eaLnBrk="1" hangingPunct="1">
              <a:buFontTx/>
              <a:buChar char="3"/>
            </a:pPr>
            <a:r>
              <a:rPr lang="en-US" altLang="zh-TW"/>
              <a:t>Build the inverted file starting from the first load file.</a:t>
            </a:r>
          </a:p>
          <a:p>
            <a:pPr lvl="1" eaLnBrk="1" hangingPunct="1">
              <a:buFontTx/>
              <a:buChar char="•"/>
            </a:pPr>
            <a:r>
              <a:rPr lang="en-US" altLang="zh-TW" sz="2000"/>
              <a:t>Because of the way load files are created, the inverted file is built starting from the lowest word ID in ascending order.</a:t>
            </a:r>
          </a:p>
          <a:p>
            <a:pPr lvl="1" eaLnBrk="1" hangingPunct="1">
              <a:buFontTx/>
              <a:buChar char="•"/>
            </a:pPr>
            <a:r>
              <a:rPr lang="en-US" altLang="zh-TW" sz="2000"/>
              <a:t>The information collected about the documents and words allows storage to be </a:t>
            </a:r>
            <a:r>
              <a:rPr lang="en-US" altLang="zh-TW" sz="2000" i="1">
                <a:solidFill>
                  <a:srgbClr val="FF0000"/>
                </a:solidFill>
              </a:rPr>
              <a:t>pre-allocated</a:t>
            </a:r>
            <a:r>
              <a:rPr lang="en-US" altLang="zh-TW" sz="2000"/>
              <a:t> for the posting file. Postings can be inserted directly into the file without searching or causing storage to be allocated (as in the case of linked list). </a:t>
            </a:r>
          </a:p>
          <a:p>
            <a:pPr lvl="1" eaLnBrk="1" hangingPunct="1">
              <a:buFontTx/>
              <a:buChar char="•"/>
            </a:pPr>
            <a:r>
              <a:rPr lang="en-US" altLang="zh-TW" sz="2000"/>
              <a:t>The exact amount of gain depends on the underlying OS and the file structure used for the final inverted file </a:t>
            </a:r>
          </a:p>
        </p:txBody>
      </p:sp>
      <p:sp>
        <p:nvSpPr>
          <p:cNvPr id="86020" name="Rectangle 3">
            <a:extLst>
              <a:ext uri="{FF2B5EF4-FFF2-40B4-BE49-F238E27FC236}">
                <a16:creationId xmlns:a16="http://schemas.microsoft.com/office/drawing/2014/main" id="{714F80C5-D605-4885-9DE8-24139098A00D}"/>
              </a:ext>
            </a:extLst>
          </p:cNvPr>
          <p:cNvSpPr>
            <a:spLocks noGrp="1" noChangeArrowheads="1"/>
          </p:cNvSpPr>
          <p:nvPr>
            <p:ph type="title" idx="4294967295"/>
          </p:nvPr>
        </p:nvSpPr>
        <p:spPr/>
        <p:txBody>
          <a:bodyPr/>
          <a:lstStyle/>
          <a:p>
            <a:pPr eaLnBrk="1" hangingPunct="1"/>
            <a:r>
              <a:rPr lang="en-US" altLang="zh-TW"/>
              <a:t>Algorithm of Fast-Inv</a:t>
            </a:r>
          </a:p>
        </p:txBody>
      </p:sp>
      <p:sp>
        <p:nvSpPr>
          <p:cNvPr id="86021" name="Text Box 4">
            <a:extLst>
              <a:ext uri="{FF2B5EF4-FFF2-40B4-BE49-F238E27FC236}">
                <a16:creationId xmlns:a16="http://schemas.microsoft.com/office/drawing/2014/main" id="{43C4342B-2F99-4B23-8A85-F630617D8F5C}"/>
              </a:ext>
            </a:extLst>
          </p:cNvPr>
          <p:cNvSpPr txBox="1">
            <a:spLocks noChangeArrowheads="1"/>
          </p:cNvSpPr>
          <p:nvPr/>
        </p:nvSpPr>
        <p:spPr bwMode="auto">
          <a:xfrm>
            <a:off x="838200" y="4191000"/>
            <a:ext cx="5867400" cy="20748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Requires reading three files</a:t>
            </a:r>
          </a:p>
          <a:p>
            <a:pPr lvl="1" eaLnBrk="1" hangingPunct="1">
              <a:spcBef>
                <a:spcPct val="0"/>
              </a:spcBef>
              <a:buFontTx/>
              <a:buNone/>
            </a:pPr>
            <a:r>
              <a:rPr lang="en-US" altLang="zh-TW" sz="1800">
                <a:latin typeface="Times New Roman" panose="02020603050405020304" pitchFamily="18" charset="0"/>
              </a:rPr>
              <a:t>1) read input file to generate file statistics</a:t>
            </a:r>
          </a:p>
          <a:p>
            <a:pPr lvl="1" eaLnBrk="1" hangingPunct="1">
              <a:spcBef>
                <a:spcPct val="0"/>
              </a:spcBef>
              <a:buFontTx/>
              <a:buNone/>
            </a:pPr>
            <a:r>
              <a:rPr lang="en-US" altLang="zh-TW" sz="1800">
                <a:latin typeface="Times New Roman" panose="02020603050405020304" pitchFamily="18" charset="0"/>
              </a:rPr>
              <a:t>2) read input file again to generate load files</a:t>
            </a:r>
          </a:p>
          <a:p>
            <a:pPr lvl="1" eaLnBrk="1" hangingPunct="1">
              <a:spcBef>
                <a:spcPct val="0"/>
              </a:spcBef>
              <a:buFontTx/>
              <a:buNone/>
            </a:pPr>
            <a:r>
              <a:rPr lang="en-US" altLang="zh-TW" sz="1800">
                <a:latin typeface="Times New Roman" panose="02020603050405020304" pitchFamily="18" charset="0"/>
              </a:rPr>
              <a:t>3) read the load files to generate the final inverted file</a:t>
            </a:r>
            <a:endParaRPr lang="en-US" altLang="zh-TW">
              <a:latin typeface="Times New Roman" panose="02020603050405020304" pitchFamily="18" charset="0"/>
            </a:endParaRPr>
          </a:p>
          <a:p>
            <a:pPr eaLnBrk="1" hangingPunct="1">
              <a:spcBef>
                <a:spcPct val="0"/>
              </a:spcBef>
              <a:buFontTx/>
              <a:buNone/>
            </a:pPr>
            <a:r>
              <a:rPr lang="en-US" altLang="zh-TW">
                <a:latin typeface="Times New Roman" panose="02020603050405020304" pitchFamily="18" charset="0"/>
              </a:rPr>
              <a:t>and writing two files:</a:t>
            </a:r>
          </a:p>
          <a:p>
            <a:pPr lvl="1" eaLnBrk="1" hangingPunct="1">
              <a:spcBef>
                <a:spcPct val="0"/>
              </a:spcBef>
              <a:buFontTx/>
              <a:buNone/>
            </a:pPr>
            <a:r>
              <a:rPr lang="en-US" altLang="zh-TW" sz="1800">
                <a:latin typeface="Times New Roman" panose="02020603050405020304" pitchFamily="18" charset="0"/>
              </a:rPr>
              <a:t>1) write the load files</a:t>
            </a:r>
          </a:p>
          <a:p>
            <a:pPr lvl="1" eaLnBrk="1" hangingPunct="1">
              <a:spcBef>
                <a:spcPct val="0"/>
              </a:spcBef>
              <a:buFontTx/>
              <a:buNone/>
            </a:pPr>
            <a:r>
              <a:rPr lang="en-US" altLang="zh-TW" sz="1800">
                <a:latin typeface="Times New Roman" panose="02020603050405020304" pitchFamily="18" charset="0"/>
              </a:rPr>
              <a:t>2) write the final inverted file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a:extLst>
              <a:ext uri="{FF2B5EF4-FFF2-40B4-BE49-F238E27FC236}">
                <a16:creationId xmlns:a16="http://schemas.microsoft.com/office/drawing/2014/main" id="{E44D8794-0DB7-49A7-B301-68F669523265}"/>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4A59B782-0806-4264-8725-C47F2EE3DB61}" type="slidenum">
              <a:rPr lang="en-US" altLang="zh-TW" sz="1400" b="1">
                <a:solidFill>
                  <a:schemeClr val="accent2"/>
                </a:solidFill>
                <a:latin typeface="Times New Roman" panose="02020603050405020304" pitchFamily="18" charset="0"/>
              </a:rPr>
              <a:pPr algn="ctr" eaLnBrk="1" hangingPunct="1">
                <a:spcBef>
                  <a:spcPct val="0"/>
                </a:spcBef>
                <a:buFontTx/>
                <a:buNone/>
              </a:pPr>
              <a:t>44</a:t>
            </a:fld>
            <a:endParaRPr lang="en-US" altLang="zh-TW" sz="1400">
              <a:latin typeface="Times New Roman" panose="02020603050405020304" pitchFamily="18" charset="0"/>
            </a:endParaRPr>
          </a:p>
        </p:txBody>
      </p:sp>
      <p:sp>
        <p:nvSpPr>
          <p:cNvPr id="88067" name="Rectangle 2">
            <a:extLst>
              <a:ext uri="{FF2B5EF4-FFF2-40B4-BE49-F238E27FC236}">
                <a16:creationId xmlns:a16="http://schemas.microsoft.com/office/drawing/2014/main" id="{DEE40520-C86B-468A-8846-E53E7B3CF433}"/>
              </a:ext>
            </a:extLst>
          </p:cNvPr>
          <p:cNvSpPr>
            <a:spLocks noGrp="1" noChangeArrowheads="1"/>
          </p:cNvSpPr>
          <p:nvPr>
            <p:ph type="body" idx="4294967295"/>
          </p:nvPr>
        </p:nvSpPr>
        <p:spPr>
          <a:xfrm>
            <a:off x="685800" y="1219200"/>
            <a:ext cx="8001000" cy="4953000"/>
          </a:xfrm>
        </p:spPr>
        <p:txBody>
          <a:bodyPr/>
          <a:lstStyle/>
          <a:p>
            <a:pPr eaLnBrk="1" hangingPunct="1"/>
            <a:r>
              <a:rPr lang="en-US" altLang="zh-TW"/>
              <a:t>Indexing is a MUST for any search engine with non-trivial size</a:t>
            </a:r>
          </a:p>
          <a:p>
            <a:pPr eaLnBrk="1" hangingPunct="1"/>
            <a:r>
              <a:rPr lang="en-US" altLang="zh-TW"/>
              <a:t>Inverted file which can efficiently look up documents that contain a word is by far the “standard” index method</a:t>
            </a:r>
          </a:p>
          <a:p>
            <a:pPr eaLnBrk="1" hangingPunct="1"/>
            <a:r>
              <a:rPr lang="en-US" altLang="zh-TW"/>
              <a:t>Index maintenance is VERY important for large-scale search engines</a:t>
            </a:r>
          </a:p>
          <a:p>
            <a:pPr lvl="1" eaLnBrk="1" hangingPunct="1">
              <a:buFont typeface="Wingdings" panose="05000000000000000000" pitchFamily="2" charset="2"/>
              <a:buChar char="Ø"/>
            </a:pPr>
            <a:r>
              <a:rPr lang="en-US" altLang="zh-TW"/>
              <a:t>The larger the index, the harder it is to maintain</a:t>
            </a:r>
          </a:p>
          <a:p>
            <a:pPr eaLnBrk="1" hangingPunct="1"/>
            <a:r>
              <a:rPr lang="en-US" altLang="zh-TW"/>
              <a:t>Use of batch update and an index migration policy</a:t>
            </a:r>
          </a:p>
          <a:p>
            <a:pPr eaLnBrk="1" hangingPunct="1"/>
            <a:r>
              <a:rPr lang="en-US" altLang="zh-TW"/>
              <a:t>Make use of main memory as much as possible to reduce random accesses to hard disks</a:t>
            </a:r>
          </a:p>
          <a:p>
            <a:pPr eaLnBrk="1" hangingPunct="1"/>
            <a:r>
              <a:rPr lang="en-US" altLang="zh-TW"/>
              <a:t>Use of multiple indexes</a:t>
            </a:r>
          </a:p>
        </p:txBody>
      </p:sp>
      <p:sp>
        <p:nvSpPr>
          <p:cNvPr id="88068" name="Rectangle 3">
            <a:extLst>
              <a:ext uri="{FF2B5EF4-FFF2-40B4-BE49-F238E27FC236}">
                <a16:creationId xmlns:a16="http://schemas.microsoft.com/office/drawing/2014/main" id="{AA112AEE-4FF6-4723-BD7B-A9278EA57721}"/>
              </a:ext>
            </a:extLst>
          </p:cNvPr>
          <p:cNvSpPr>
            <a:spLocks noGrp="1" noChangeArrowheads="1"/>
          </p:cNvSpPr>
          <p:nvPr>
            <p:ph type="title" idx="4294967295"/>
          </p:nvPr>
        </p:nvSpPr>
        <p:spPr/>
        <p:txBody>
          <a:bodyPr/>
          <a:lstStyle/>
          <a:p>
            <a:pPr eaLnBrk="1" hangingPunct="1"/>
            <a:r>
              <a:rPr lang="en-US" altLang="zh-TW"/>
              <a:t>Take Home Messages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a:extLst>
              <a:ext uri="{FF2B5EF4-FFF2-40B4-BE49-F238E27FC236}">
                <a16:creationId xmlns:a16="http://schemas.microsoft.com/office/drawing/2014/main" id="{E3FB37E4-8369-491C-AB67-366E71D6F894}"/>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B5C3D839-045E-451A-947F-D288195F9A82}" type="slidenum">
              <a:rPr lang="en-US" altLang="zh-TW" sz="1400" b="1">
                <a:solidFill>
                  <a:schemeClr val="accent2"/>
                </a:solidFill>
                <a:latin typeface="Times New Roman" panose="02020603050405020304" pitchFamily="18" charset="0"/>
              </a:rPr>
              <a:pPr algn="ctr" eaLnBrk="1" hangingPunct="1">
                <a:spcBef>
                  <a:spcPct val="0"/>
                </a:spcBef>
                <a:buFontTx/>
                <a:buNone/>
              </a:pPr>
              <a:t>45</a:t>
            </a:fld>
            <a:endParaRPr lang="en-US" altLang="zh-TW" sz="1400">
              <a:latin typeface="Times New Roman" panose="02020603050405020304" pitchFamily="18" charset="0"/>
            </a:endParaRPr>
          </a:p>
        </p:txBody>
      </p:sp>
      <p:sp>
        <p:nvSpPr>
          <p:cNvPr id="90115" name="Rectangle 3">
            <a:extLst>
              <a:ext uri="{FF2B5EF4-FFF2-40B4-BE49-F238E27FC236}">
                <a16:creationId xmlns:a16="http://schemas.microsoft.com/office/drawing/2014/main" id="{2401814C-4AE8-4265-A2E7-E1E5257E7BF3}"/>
              </a:ext>
            </a:extLst>
          </p:cNvPr>
          <p:cNvSpPr>
            <a:spLocks noGrp="1" noChangeArrowheads="1"/>
          </p:cNvSpPr>
          <p:nvPr>
            <p:ph type="title" idx="4294967295"/>
          </p:nvPr>
        </p:nvSpPr>
        <p:spPr>
          <a:xfrm>
            <a:off x="842963" y="2006600"/>
            <a:ext cx="7813675" cy="2422525"/>
          </a:xfrm>
        </p:spPr>
        <p:txBody>
          <a:bodyPr/>
          <a:lstStyle/>
          <a:p>
            <a:pPr eaLnBrk="1" hangingPunct="1"/>
            <a:r>
              <a:rPr lang="en-US" altLang="zh-TW"/>
              <a:t>Other Implementation Issues</a:t>
            </a:r>
            <a:br>
              <a:rPr lang="en-US" altLang="zh-TW"/>
            </a:br>
            <a:br>
              <a:rPr lang="en-US" altLang="zh-TW"/>
            </a:br>
            <a:r>
              <a:rPr lang="en-US" altLang="zh-TW" sz="2000"/>
              <a:t>Fine details: Compressing the inverted file</a:t>
            </a:r>
            <a:br>
              <a:rPr lang="en-US" altLang="zh-TW" sz="2000"/>
            </a:br>
            <a:r>
              <a:rPr lang="en-US" altLang="zh-TW" sz="2000"/>
              <a:t>Scalability: Searching on many machines</a:t>
            </a:r>
            <a:br>
              <a:rPr lang="en-US" altLang="zh-TW" sz="2000"/>
            </a:br>
            <a:r>
              <a:rPr lang="en-US" altLang="zh-TW" sz="2000"/>
              <a:t>Relational database: Indexing and searching text strings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F72461EC-6E25-4BF0-ACA4-8DECD408B3CB}"/>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5D09BA3C-FF63-4AD3-8305-BB52FDF3618D}" type="slidenum">
              <a:rPr lang="en-US" altLang="zh-TW" sz="1400" b="1">
                <a:solidFill>
                  <a:schemeClr val="accent2"/>
                </a:solidFill>
                <a:latin typeface="Times New Roman" panose="02020603050405020304" pitchFamily="18" charset="0"/>
              </a:rPr>
              <a:pPr algn="ctr" eaLnBrk="1" hangingPunct="1">
                <a:spcBef>
                  <a:spcPct val="0"/>
                </a:spcBef>
                <a:buFontTx/>
                <a:buNone/>
              </a:pPr>
              <a:t>46</a:t>
            </a:fld>
            <a:endParaRPr lang="en-US" altLang="zh-TW" sz="1400">
              <a:latin typeface="Times New Roman" panose="02020603050405020304" pitchFamily="18" charset="0"/>
            </a:endParaRPr>
          </a:p>
        </p:txBody>
      </p:sp>
      <p:sp>
        <p:nvSpPr>
          <p:cNvPr id="92163" name="Rectangle 2">
            <a:extLst>
              <a:ext uri="{FF2B5EF4-FFF2-40B4-BE49-F238E27FC236}">
                <a16:creationId xmlns:a16="http://schemas.microsoft.com/office/drawing/2014/main" id="{AA56A316-FB79-4B69-BEFE-466004AD1B28}"/>
              </a:ext>
            </a:extLst>
          </p:cNvPr>
          <p:cNvSpPr>
            <a:spLocks noGrp="1" noChangeArrowheads="1"/>
          </p:cNvSpPr>
          <p:nvPr>
            <p:ph type="body" idx="4294967295"/>
          </p:nvPr>
        </p:nvSpPr>
        <p:spPr>
          <a:xfrm>
            <a:off x="685800" y="1371600"/>
            <a:ext cx="7772400" cy="1905000"/>
          </a:xfrm>
        </p:spPr>
        <p:txBody>
          <a:bodyPr/>
          <a:lstStyle/>
          <a:p>
            <a:pPr eaLnBrk="1" hangingPunct="1"/>
            <a:r>
              <a:rPr lang="en-US" altLang="zh-TW"/>
              <a:t>Compression of index and postings files</a:t>
            </a:r>
          </a:p>
          <a:p>
            <a:pPr lvl="1" eaLnBrk="1" hangingPunct="1"/>
            <a:r>
              <a:rPr lang="en-US" altLang="zh-TW"/>
              <a:t>number of bytes assigned to a document ID or word position</a:t>
            </a:r>
          </a:p>
          <a:p>
            <a:pPr lvl="1" eaLnBrk="1" hangingPunct="1"/>
            <a:r>
              <a:rPr lang="en-US" altLang="zh-TW"/>
              <a:t>16 bits are not enough; 32 bits take a lot of space</a:t>
            </a:r>
          </a:p>
          <a:p>
            <a:pPr lvl="1" eaLnBrk="1" hangingPunct="1"/>
            <a:r>
              <a:rPr lang="en-US" altLang="zh-TW"/>
              <a:t>Just record the differences between successive document Ids or word positions</a:t>
            </a:r>
          </a:p>
        </p:txBody>
      </p:sp>
      <p:sp>
        <p:nvSpPr>
          <p:cNvPr id="92164" name="Line 3">
            <a:extLst>
              <a:ext uri="{FF2B5EF4-FFF2-40B4-BE49-F238E27FC236}">
                <a16:creationId xmlns:a16="http://schemas.microsoft.com/office/drawing/2014/main" id="{ED726123-8DB8-4372-911D-919187B834B2}"/>
              </a:ext>
            </a:extLst>
          </p:cNvPr>
          <p:cNvSpPr>
            <a:spLocks noChangeShapeType="1"/>
          </p:cNvSpPr>
          <p:nvPr/>
        </p:nvSpPr>
        <p:spPr bwMode="auto">
          <a:xfrm>
            <a:off x="838200" y="1219200"/>
            <a:ext cx="7010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5" name="Rectangle 5">
            <a:extLst>
              <a:ext uri="{FF2B5EF4-FFF2-40B4-BE49-F238E27FC236}">
                <a16:creationId xmlns:a16="http://schemas.microsoft.com/office/drawing/2014/main" id="{15E521E6-5D85-42AD-9D22-245453868254}"/>
              </a:ext>
            </a:extLst>
          </p:cNvPr>
          <p:cNvSpPr>
            <a:spLocks noChangeArrowheads="1"/>
          </p:cNvSpPr>
          <p:nvPr/>
        </p:nvSpPr>
        <p:spPr bwMode="auto">
          <a:xfrm>
            <a:off x="838200" y="46482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a:t>Fast insertion methods</a:t>
            </a:r>
          </a:p>
          <a:p>
            <a:pPr lvl="1" eaLnBrk="1" hangingPunct="1"/>
            <a:r>
              <a:rPr lang="en-US" altLang="zh-TW" sz="1800"/>
              <a:t>Batch updates: create an empty index for new updates and insertion and then merge index information into the main index</a:t>
            </a:r>
          </a:p>
        </p:txBody>
      </p:sp>
      <p:sp>
        <p:nvSpPr>
          <p:cNvPr id="92166" name="Rectangle 6">
            <a:extLst>
              <a:ext uri="{FF2B5EF4-FFF2-40B4-BE49-F238E27FC236}">
                <a16:creationId xmlns:a16="http://schemas.microsoft.com/office/drawing/2014/main" id="{8440743E-918C-427F-A9A1-89BE308BFE32}"/>
              </a:ext>
            </a:extLst>
          </p:cNvPr>
          <p:cNvSpPr>
            <a:spLocks noChangeArrowheads="1"/>
          </p:cNvSpPr>
          <p:nvPr/>
        </p:nvSpPr>
        <p:spPr bwMode="auto">
          <a:xfrm>
            <a:off x="1600200" y="3352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2167" name="Text Box 7">
            <a:extLst>
              <a:ext uri="{FF2B5EF4-FFF2-40B4-BE49-F238E27FC236}">
                <a16:creationId xmlns:a16="http://schemas.microsoft.com/office/drawing/2014/main" id="{FEF0D559-E445-43F8-B02D-C28E2DDE5F74}"/>
              </a:ext>
            </a:extLst>
          </p:cNvPr>
          <p:cNvSpPr txBox="1">
            <a:spLocks noChangeArrowheads="1"/>
          </p:cNvSpPr>
          <p:nvPr/>
        </p:nvSpPr>
        <p:spPr bwMode="auto">
          <a:xfrm>
            <a:off x="1752600" y="33528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92168" name="Rectangle 8">
            <a:extLst>
              <a:ext uri="{FF2B5EF4-FFF2-40B4-BE49-F238E27FC236}">
                <a16:creationId xmlns:a16="http://schemas.microsoft.com/office/drawing/2014/main" id="{AB3FA71C-255D-4807-AE73-A495BE6242AA}"/>
              </a:ext>
            </a:extLst>
          </p:cNvPr>
          <p:cNvSpPr>
            <a:spLocks noChangeArrowheads="1"/>
          </p:cNvSpPr>
          <p:nvPr/>
        </p:nvSpPr>
        <p:spPr bwMode="auto">
          <a:xfrm>
            <a:off x="3962400" y="3352800"/>
            <a:ext cx="1905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345</a:t>
            </a:r>
            <a:r>
              <a:rPr lang="en-US" altLang="zh-TW" sz="1800">
                <a:latin typeface="Times New Roman" panose="02020603050405020304" pitchFamily="18" charset="0"/>
              </a:rPr>
              <a:t>, 25, 34, 98, 120</a:t>
            </a:r>
          </a:p>
        </p:txBody>
      </p:sp>
      <p:sp>
        <p:nvSpPr>
          <p:cNvPr id="92169" name="Line 9">
            <a:extLst>
              <a:ext uri="{FF2B5EF4-FFF2-40B4-BE49-F238E27FC236}">
                <a16:creationId xmlns:a16="http://schemas.microsoft.com/office/drawing/2014/main" id="{0FF74556-7F7C-40B3-ABB2-BB1983FA7339}"/>
              </a:ext>
            </a:extLst>
          </p:cNvPr>
          <p:cNvSpPr>
            <a:spLocks noChangeShapeType="1"/>
          </p:cNvSpPr>
          <p:nvPr/>
        </p:nvSpPr>
        <p:spPr bwMode="auto">
          <a:xfrm>
            <a:off x="3048000" y="3505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0" name="Rectangle 10">
            <a:extLst>
              <a:ext uri="{FF2B5EF4-FFF2-40B4-BE49-F238E27FC236}">
                <a16:creationId xmlns:a16="http://schemas.microsoft.com/office/drawing/2014/main" id="{DF5FF2F4-5AEE-4CE7-B380-BA53BD994EC0}"/>
              </a:ext>
            </a:extLst>
          </p:cNvPr>
          <p:cNvSpPr>
            <a:spLocks noChangeArrowheads="1"/>
          </p:cNvSpPr>
          <p:nvPr/>
        </p:nvSpPr>
        <p:spPr bwMode="auto">
          <a:xfrm>
            <a:off x="5867400" y="3352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348</a:t>
            </a:r>
            <a:r>
              <a:rPr lang="en-US" altLang="zh-TW" sz="1800">
                <a:latin typeface="Times New Roman" panose="02020603050405020304" pitchFamily="18" charset="0"/>
              </a:rPr>
              <a:t>, 37, 71, 85</a:t>
            </a:r>
          </a:p>
        </p:txBody>
      </p:sp>
      <p:sp>
        <p:nvSpPr>
          <p:cNvPr id="92171" name="Rectangle 11">
            <a:extLst>
              <a:ext uri="{FF2B5EF4-FFF2-40B4-BE49-F238E27FC236}">
                <a16:creationId xmlns:a16="http://schemas.microsoft.com/office/drawing/2014/main" id="{BFE6C993-0FE4-41A8-AB3E-A71FFAD278F1}"/>
              </a:ext>
            </a:extLst>
          </p:cNvPr>
          <p:cNvSpPr>
            <a:spLocks noChangeArrowheads="1"/>
          </p:cNvSpPr>
          <p:nvPr/>
        </p:nvSpPr>
        <p:spPr bwMode="auto">
          <a:xfrm>
            <a:off x="1600200" y="4114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2172" name="Text Box 12">
            <a:extLst>
              <a:ext uri="{FF2B5EF4-FFF2-40B4-BE49-F238E27FC236}">
                <a16:creationId xmlns:a16="http://schemas.microsoft.com/office/drawing/2014/main" id="{E13304F8-59A0-418E-BD49-33D2546DDDCC}"/>
              </a:ext>
            </a:extLst>
          </p:cNvPr>
          <p:cNvSpPr txBox="1">
            <a:spLocks noChangeArrowheads="1"/>
          </p:cNvSpPr>
          <p:nvPr/>
        </p:nvSpPr>
        <p:spPr bwMode="auto">
          <a:xfrm>
            <a:off x="1752600" y="4114800"/>
            <a:ext cx="12954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database</a:t>
            </a:r>
          </a:p>
        </p:txBody>
      </p:sp>
      <p:sp>
        <p:nvSpPr>
          <p:cNvPr id="92173" name="Rectangle 13">
            <a:extLst>
              <a:ext uri="{FF2B5EF4-FFF2-40B4-BE49-F238E27FC236}">
                <a16:creationId xmlns:a16="http://schemas.microsoft.com/office/drawing/2014/main" id="{3098A2E7-6705-4473-BA4D-89F7982D76D4}"/>
              </a:ext>
            </a:extLst>
          </p:cNvPr>
          <p:cNvSpPr>
            <a:spLocks noChangeArrowheads="1"/>
          </p:cNvSpPr>
          <p:nvPr/>
        </p:nvSpPr>
        <p:spPr bwMode="auto">
          <a:xfrm>
            <a:off x="3962400" y="4114800"/>
            <a:ext cx="1905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345, 25, 9, 64, 22</a:t>
            </a:r>
          </a:p>
        </p:txBody>
      </p:sp>
      <p:sp>
        <p:nvSpPr>
          <p:cNvPr id="92174" name="Line 14">
            <a:extLst>
              <a:ext uri="{FF2B5EF4-FFF2-40B4-BE49-F238E27FC236}">
                <a16:creationId xmlns:a16="http://schemas.microsoft.com/office/drawing/2014/main" id="{F5836364-1FF6-4201-A306-CBF5449441A7}"/>
              </a:ext>
            </a:extLst>
          </p:cNvPr>
          <p:cNvSpPr>
            <a:spLocks noChangeShapeType="1"/>
          </p:cNvSpPr>
          <p:nvPr/>
        </p:nvSpPr>
        <p:spPr bwMode="auto">
          <a:xfrm>
            <a:off x="3048000" y="4267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5" name="Rectangle 15">
            <a:extLst>
              <a:ext uri="{FF2B5EF4-FFF2-40B4-BE49-F238E27FC236}">
                <a16:creationId xmlns:a16="http://schemas.microsoft.com/office/drawing/2014/main" id="{D35A83F8-D543-4082-A06F-8C5675A6990B}"/>
              </a:ext>
            </a:extLst>
          </p:cNvPr>
          <p:cNvSpPr>
            <a:spLocks noChangeArrowheads="1"/>
          </p:cNvSpPr>
          <p:nvPr/>
        </p:nvSpPr>
        <p:spPr bwMode="auto">
          <a:xfrm>
            <a:off x="5867400" y="4114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3, 37, 34, 14</a:t>
            </a:r>
          </a:p>
        </p:txBody>
      </p:sp>
      <p:sp>
        <p:nvSpPr>
          <p:cNvPr id="92176" name="AutoShape 16">
            <a:extLst>
              <a:ext uri="{FF2B5EF4-FFF2-40B4-BE49-F238E27FC236}">
                <a16:creationId xmlns:a16="http://schemas.microsoft.com/office/drawing/2014/main" id="{8D594D4A-2BA2-42BE-AC52-3A6D61A12183}"/>
              </a:ext>
            </a:extLst>
          </p:cNvPr>
          <p:cNvSpPr>
            <a:spLocks noChangeArrowheads="1"/>
          </p:cNvSpPr>
          <p:nvPr/>
        </p:nvSpPr>
        <p:spPr bwMode="auto">
          <a:xfrm>
            <a:off x="3276600" y="3657600"/>
            <a:ext cx="533400" cy="381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2177" name="AutoShape 17">
            <a:extLst>
              <a:ext uri="{FF2B5EF4-FFF2-40B4-BE49-F238E27FC236}">
                <a16:creationId xmlns:a16="http://schemas.microsoft.com/office/drawing/2014/main" id="{D44CF8A3-4628-43A6-82A2-743ECCFF1234}"/>
              </a:ext>
            </a:extLst>
          </p:cNvPr>
          <p:cNvSpPr>
            <a:spLocks noChangeArrowheads="1"/>
          </p:cNvSpPr>
          <p:nvPr/>
        </p:nvSpPr>
        <p:spPr bwMode="auto">
          <a:xfrm>
            <a:off x="6629400" y="2895600"/>
            <a:ext cx="1524000" cy="381000"/>
          </a:xfrm>
          <a:prstGeom prst="wedgeRoundRectCallout">
            <a:avLst>
              <a:gd name="adj1" fmla="val -32083"/>
              <a:gd name="adj2" fmla="val 81667"/>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Word positions</a:t>
            </a:r>
            <a:endParaRPr lang="en-US" altLang="zh-TW" sz="2400">
              <a:latin typeface="Times New Roman" panose="02020603050405020304" pitchFamily="18" charset="0"/>
            </a:endParaRPr>
          </a:p>
        </p:txBody>
      </p:sp>
      <p:sp>
        <p:nvSpPr>
          <p:cNvPr id="92178" name="Rectangle 18">
            <a:extLst>
              <a:ext uri="{FF2B5EF4-FFF2-40B4-BE49-F238E27FC236}">
                <a16:creationId xmlns:a16="http://schemas.microsoft.com/office/drawing/2014/main" id="{26AD35E0-69C0-42A0-AD63-DFE2D4472F8E}"/>
              </a:ext>
            </a:extLst>
          </p:cNvPr>
          <p:cNvSpPr>
            <a:spLocks noGrp="1" noChangeArrowheads="1"/>
          </p:cNvSpPr>
          <p:nvPr>
            <p:ph type="title" idx="4294967295"/>
          </p:nvPr>
        </p:nvSpPr>
        <p:spPr>
          <a:xfrm>
            <a:off x="609600" y="457200"/>
            <a:ext cx="7772400" cy="685800"/>
          </a:xfrm>
        </p:spPr>
        <p:txBody>
          <a:bodyPr/>
          <a:lstStyle/>
          <a:p>
            <a:pPr eaLnBrk="1" hangingPunct="1"/>
            <a:r>
              <a:rPr lang="en-US" altLang="zh-TW"/>
              <a:t>Further Optimization on Inverted Files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2711BD7D-FE8B-4A04-9877-89968222B5DC}"/>
              </a:ext>
            </a:extLst>
          </p:cNvPr>
          <p:cNvSpPr txBox="1">
            <a:spLocks noGrp="1"/>
          </p:cNvSpPr>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Comp336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A166804C-C3D2-48C4-B1A3-3F1F97EF6694}" type="slidenum">
              <a:rPr lang="en-US" altLang="zh-TW" sz="1400" b="1">
                <a:solidFill>
                  <a:schemeClr val="accent2"/>
                </a:solidFill>
                <a:latin typeface="Times New Roman" panose="02020603050405020304" pitchFamily="18" charset="0"/>
              </a:rPr>
              <a:pPr algn="ctr" eaLnBrk="1" hangingPunct="1">
                <a:spcBef>
                  <a:spcPct val="0"/>
                </a:spcBef>
                <a:buFontTx/>
                <a:buNone/>
              </a:pPr>
              <a:t>47</a:t>
            </a:fld>
            <a:endParaRPr lang="en-US" altLang="zh-TW" sz="1400">
              <a:latin typeface="Times New Roman" panose="02020603050405020304" pitchFamily="18" charset="0"/>
            </a:endParaRPr>
          </a:p>
        </p:txBody>
      </p:sp>
      <p:sp>
        <p:nvSpPr>
          <p:cNvPr id="94211" name="Rectangle 1026">
            <a:extLst>
              <a:ext uri="{FF2B5EF4-FFF2-40B4-BE49-F238E27FC236}">
                <a16:creationId xmlns:a16="http://schemas.microsoft.com/office/drawing/2014/main" id="{5EA56E11-B052-42C1-B1E8-33D7CEE7E8C0}"/>
              </a:ext>
            </a:extLst>
          </p:cNvPr>
          <p:cNvSpPr>
            <a:spLocks noGrp="1" noChangeArrowheads="1"/>
          </p:cNvSpPr>
          <p:nvPr>
            <p:ph type="title" idx="4294967295"/>
          </p:nvPr>
        </p:nvSpPr>
        <p:spPr/>
        <p:txBody>
          <a:bodyPr/>
          <a:lstStyle/>
          <a:p>
            <a:pPr eaLnBrk="1" hangingPunct="1"/>
            <a:r>
              <a:rPr lang="en-US" altLang="zh-TW"/>
              <a:t>Trie</a:t>
            </a:r>
          </a:p>
        </p:txBody>
      </p:sp>
      <p:sp>
        <p:nvSpPr>
          <p:cNvPr id="94212" name="Text Box 1035">
            <a:extLst>
              <a:ext uri="{FF2B5EF4-FFF2-40B4-BE49-F238E27FC236}">
                <a16:creationId xmlns:a16="http://schemas.microsoft.com/office/drawing/2014/main" id="{F6EC2F9A-30EE-4A92-9F21-A6EC69AFBD4A}"/>
              </a:ext>
            </a:extLst>
          </p:cNvPr>
          <p:cNvSpPr>
            <a:spLocks noGrp="1" noChangeArrowheads="1"/>
          </p:cNvSpPr>
          <p:nvPr>
            <p:ph type="body" idx="4294967295"/>
          </p:nvPr>
        </p:nvSpPr>
        <p:spPr>
          <a:xfrm>
            <a:off x="4876800" y="1371600"/>
            <a:ext cx="3429000" cy="2743200"/>
          </a:xfrm>
          <a:noFill/>
        </p:spPr>
        <p:txBody>
          <a:bodyPr/>
          <a:lstStyle/>
          <a:p>
            <a:pPr eaLnBrk="1" hangingPunct="1"/>
            <a:r>
              <a:rPr lang="en-US" altLang="zh-TW"/>
              <a:t>Good for partial match within a word and sequential retrieval of a set of words</a:t>
            </a:r>
          </a:p>
          <a:p>
            <a:pPr eaLnBrk="1" hangingPunct="1"/>
            <a:r>
              <a:rPr lang="en-US" altLang="zh-TW"/>
              <a:t>Size of trie depends on:</a:t>
            </a:r>
          </a:p>
          <a:p>
            <a:pPr lvl="1" eaLnBrk="1" hangingPunct="1"/>
            <a:r>
              <a:rPr lang="en-US" altLang="zh-TW"/>
              <a:t>amount of overlaps between words</a:t>
            </a:r>
          </a:p>
          <a:p>
            <a:pPr lvl="1" eaLnBrk="1" hangingPunct="1"/>
            <a:r>
              <a:rPr lang="en-US" altLang="zh-TW"/>
              <a:t>size of alphabet</a:t>
            </a:r>
          </a:p>
        </p:txBody>
      </p:sp>
      <p:grpSp>
        <p:nvGrpSpPr>
          <p:cNvPr id="94213" name="Group 1067">
            <a:extLst>
              <a:ext uri="{FF2B5EF4-FFF2-40B4-BE49-F238E27FC236}">
                <a16:creationId xmlns:a16="http://schemas.microsoft.com/office/drawing/2014/main" id="{D0750176-0695-45B8-934C-F6257BFC1DA6}"/>
              </a:ext>
            </a:extLst>
          </p:cNvPr>
          <p:cNvGrpSpPr>
            <a:grpSpLocks/>
          </p:cNvGrpSpPr>
          <p:nvPr/>
        </p:nvGrpSpPr>
        <p:grpSpPr bwMode="auto">
          <a:xfrm>
            <a:off x="838200" y="1143000"/>
            <a:ext cx="3327400" cy="3254375"/>
            <a:chOff x="1296" y="768"/>
            <a:chExt cx="2440" cy="2398"/>
          </a:xfrm>
        </p:grpSpPr>
        <p:sp>
          <p:nvSpPr>
            <p:cNvPr id="94223" name="Text Box 1028">
              <a:extLst>
                <a:ext uri="{FF2B5EF4-FFF2-40B4-BE49-F238E27FC236}">
                  <a16:creationId xmlns:a16="http://schemas.microsoft.com/office/drawing/2014/main" id="{DB5A48E5-8F56-4332-903B-D1C81702E406}"/>
                </a:ext>
              </a:extLst>
            </p:cNvPr>
            <p:cNvSpPr txBox="1">
              <a:spLocks noChangeArrowheads="1"/>
            </p:cNvSpPr>
            <p:nvPr/>
          </p:nvSpPr>
          <p:spPr bwMode="auto">
            <a:xfrm>
              <a:off x="2112" y="768"/>
              <a:ext cx="21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c</a:t>
              </a:r>
            </a:p>
          </p:txBody>
        </p:sp>
        <p:sp>
          <p:nvSpPr>
            <p:cNvPr id="94224" name="Text Box 1029">
              <a:extLst>
                <a:ext uri="{FF2B5EF4-FFF2-40B4-BE49-F238E27FC236}">
                  <a16:creationId xmlns:a16="http://schemas.microsoft.com/office/drawing/2014/main" id="{9E7273CC-8D3F-4DDC-B067-D1BC65F13E4F}"/>
                </a:ext>
              </a:extLst>
            </p:cNvPr>
            <p:cNvSpPr txBox="1">
              <a:spLocks noChangeArrowheads="1"/>
            </p:cNvSpPr>
            <p:nvPr/>
          </p:nvSpPr>
          <p:spPr bwMode="auto">
            <a:xfrm>
              <a:off x="2304" y="1008"/>
              <a:ext cx="2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o</a:t>
              </a:r>
            </a:p>
          </p:txBody>
        </p:sp>
        <p:sp>
          <p:nvSpPr>
            <p:cNvPr id="94225" name="Text Box 1030">
              <a:extLst>
                <a:ext uri="{FF2B5EF4-FFF2-40B4-BE49-F238E27FC236}">
                  <a16:creationId xmlns:a16="http://schemas.microsoft.com/office/drawing/2014/main" id="{1635B283-9C2C-4DED-BD06-E3C0046FC897}"/>
                </a:ext>
              </a:extLst>
            </p:cNvPr>
            <p:cNvSpPr txBox="1">
              <a:spLocks noChangeArrowheads="1"/>
            </p:cNvSpPr>
            <p:nvPr/>
          </p:nvSpPr>
          <p:spPr bwMode="auto">
            <a:xfrm>
              <a:off x="2451" y="1276"/>
              <a:ext cx="26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m</a:t>
              </a:r>
            </a:p>
          </p:txBody>
        </p:sp>
        <p:sp>
          <p:nvSpPr>
            <p:cNvPr id="94226" name="Text Box 1031">
              <a:extLst>
                <a:ext uri="{FF2B5EF4-FFF2-40B4-BE49-F238E27FC236}">
                  <a16:creationId xmlns:a16="http://schemas.microsoft.com/office/drawing/2014/main" id="{155EAE80-6679-4BEE-9EC8-1AF61A3B2411}"/>
                </a:ext>
              </a:extLst>
            </p:cNvPr>
            <p:cNvSpPr txBox="1">
              <a:spLocks noChangeArrowheads="1"/>
            </p:cNvSpPr>
            <p:nvPr/>
          </p:nvSpPr>
          <p:spPr bwMode="auto">
            <a:xfrm>
              <a:off x="2592" y="1489"/>
              <a:ext cx="2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p</a:t>
              </a:r>
            </a:p>
          </p:txBody>
        </p:sp>
        <p:sp>
          <p:nvSpPr>
            <p:cNvPr id="94227" name="Text Box 1033">
              <a:extLst>
                <a:ext uri="{FF2B5EF4-FFF2-40B4-BE49-F238E27FC236}">
                  <a16:creationId xmlns:a16="http://schemas.microsoft.com/office/drawing/2014/main" id="{1ECA94C5-89C2-431D-88BE-DFDDA8617C15}"/>
                </a:ext>
              </a:extLst>
            </p:cNvPr>
            <p:cNvSpPr txBox="1">
              <a:spLocks noChangeArrowheads="1"/>
            </p:cNvSpPr>
            <p:nvPr/>
          </p:nvSpPr>
          <p:spPr bwMode="auto">
            <a:xfrm>
              <a:off x="2784" y="1776"/>
              <a:ext cx="21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u</a:t>
              </a:r>
            </a:p>
          </p:txBody>
        </p:sp>
        <p:sp>
          <p:nvSpPr>
            <p:cNvPr id="94228" name="Text Box 1034">
              <a:extLst>
                <a:ext uri="{FF2B5EF4-FFF2-40B4-BE49-F238E27FC236}">
                  <a16:creationId xmlns:a16="http://schemas.microsoft.com/office/drawing/2014/main" id="{ED7FEE5B-9339-4FCD-A4FC-605645DF05AA}"/>
                </a:ext>
              </a:extLst>
            </p:cNvPr>
            <p:cNvSpPr txBox="1">
              <a:spLocks noChangeArrowheads="1"/>
            </p:cNvSpPr>
            <p:nvPr/>
          </p:nvSpPr>
          <p:spPr bwMode="auto">
            <a:xfrm>
              <a:off x="2592" y="2400"/>
              <a:ext cx="19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r</a:t>
              </a:r>
            </a:p>
          </p:txBody>
        </p:sp>
        <p:sp>
          <p:nvSpPr>
            <p:cNvPr id="94229" name="Text Box 1036">
              <a:extLst>
                <a:ext uri="{FF2B5EF4-FFF2-40B4-BE49-F238E27FC236}">
                  <a16:creationId xmlns:a16="http://schemas.microsoft.com/office/drawing/2014/main" id="{CA6D6747-B3EF-4B57-94A4-6D98B7B844FD}"/>
                </a:ext>
              </a:extLst>
            </p:cNvPr>
            <p:cNvSpPr txBox="1">
              <a:spLocks noChangeArrowheads="1"/>
            </p:cNvSpPr>
            <p:nvPr/>
          </p:nvSpPr>
          <p:spPr bwMode="auto">
            <a:xfrm>
              <a:off x="2773" y="2168"/>
              <a:ext cx="21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e</a:t>
              </a:r>
            </a:p>
          </p:txBody>
        </p:sp>
        <p:sp>
          <p:nvSpPr>
            <p:cNvPr id="94230" name="Text Box 1037">
              <a:extLst>
                <a:ext uri="{FF2B5EF4-FFF2-40B4-BE49-F238E27FC236}">
                  <a16:creationId xmlns:a16="http://schemas.microsoft.com/office/drawing/2014/main" id="{6EC33F7C-A8D3-4DC3-AB13-C4495DC2D07A}"/>
                </a:ext>
              </a:extLst>
            </p:cNvPr>
            <p:cNvSpPr txBox="1">
              <a:spLocks noChangeArrowheads="1"/>
            </p:cNvSpPr>
            <p:nvPr/>
          </p:nvSpPr>
          <p:spPr bwMode="auto">
            <a:xfrm>
              <a:off x="2976" y="1968"/>
              <a:ext cx="18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t</a:t>
              </a:r>
            </a:p>
          </p:txBody>
        </p:sp>
        <p:sp>
          <p:nvSpPr>
            <p:cNvPr id="94231" name="Text Box 1038">
              <a:extLst>
                <a:ext uri="{FF2B5EF4-FFF2-40B4-BE49-F238E27FC236}">
                  <a16:creationId xmlns:a16="http://schemas.microsoft.com/office/drawing/2014/main" id="{FB8C4D34-8D58-4DAB-BEB1-2B6DA11064CB}"/>
                </a:ext>
              </a:extLst>
            </p:cNvPr>
            <p:cNvSpPr txBox="1">
              <a:spLocks noChangeArrowheads="1"/>
            </p:cNvSpPr>
            <p:nvPr/>
          </p:nvSpPr>
          <p:spPr bwMode="auto">
            <a:xfrm>
              <a:off x="3362" y="2631"/>
              <a:ext cx="21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g</a:t>
              </a:r>
            </a:p>
          </p:txBody>
        </p:sp>
        <p:sp>
          <p:nvSpPr>
            <p:cNvPr id="94232" name="Text Box 1039">
              <a:extLst>
                <a:ext uri="{FF2B5EF4-FFF2-40B4-BE49-F238E27FC236}">
                  <a16:creationId xmlns:a16="http://schemas.microsoft.com/office/drawing/2014/main" id="{5ED9D65F-5B4D-4DDF-BD9F-4985D5F68AD6}"/>
                </a:ext>
              </a:extLst>
            </p:cNvPr>
            <p:cNvSpPr txBox="1">
              <a:spLocks noChangeArrowheads="1"/>
            </p:cNvSpPr>
            <p:nvPr/>
          </p:nvSpPr>
          <p:spPr bwMode="auto">
            <a:xfrm>
              <a:off x="3216" y="2400"/>
              <a:ext cx="21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n</a:t>
              </a:r>
            </a:p>
          </p:txBody>
        </p:sp>
        <p:sp>
          <p:nvSpPr>
            <p:cNvPr id="94233" name="Text Box 1040">
              <a:extLst>
                <a:ext uri="{FF2B5EF4-FFF2-40B4-BE49-F238E27FC236}">
                  <a16:creationId xmlns:a16="http://schemas.microsoft.com/office/drawing/2014/main" id="{B45A94F9-D367-4C9C-80BC-49CBBE6E6543}"/>
                </a:ext>
              </a:extLst>
            </p:cNvPr>
            <p:cNvSpPr txBox="1">
              <a:spLocks noChangeArrowheads="1"/>
            </p:cNvSpPr>
            <p:nvPr/>
          </p:nvSpPr>
          <p:spPr bwMode="auto">
            <a:xfrm>
              <a:off x="3109" y="2234"/>
              <a:ext cx="18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i</a:t>
              </a:r>
            </a:p>
          </p:txBody>
        </p:sp>
        <p:sp>
          <p:nvSpPr>
            <p:cNvPr id="94234" name="Text Box 1041">
              <a:extLst>
                <a:ext uri="{FF2B5EF4-FFF2-40B4-BE49-F238E27FC236}">
                  <a16:creationId xmlns:a16="http://schemas.microsoft.com/office/drawing/2014/main" id="{4BF559EC-54BF-4147-8BBA-F38B03FAC969}"/>
                </a:ext>
              </a:extLst>
            </p:cNvPr>
            <p:cNvSpPr txBox="1">
              <a:spLocks noChangeArrowheads="1"/>
            </p:cNvSpPr>
            <p:nvPr/>
          </p:nvSpPr>
          <p:spPr bwMode="auto">
            <a:xfrm>
              <a:off x="1968" y="1056"/>
              <a:ext cx="20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a</a:t>
              </a:r>
            </a:p>
          </p:txBody>
        </p:sp>
        <p:sp>
          <p:nvSpPr>
            <p:cNvPr id="94235" name="Text Box 1042">
              <a:extLst>
                <a:ext uri="{FF2B5EF4-FFF2-40B4-BE49-F238E27FC236}">
                  <a16:creationId xmlns:a16="http://schemas.microsoft.com/office/drawing/2014/main" id="{F827FFA9-22E6-4717-B4CD-60F1780CE2C6}"/>
                </a:ext>
              </a:extLst>
            </p:cNvPr>
            <p:cNvSpPr txBox="1">
              <a:spLocks noChangeArrowheads="1"/>
            </p:cNvSpPr>
            <p:nvPr/>
          </p:nvSpPr>
          <p:spPr bwMode="auto">
            <a:xfrm>
              <a:off x="1728" y="1296"/>
              <a:ext cx="26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m</a:t>
              </a:r>
            </a:p>
          </p:txBody>
        </p:sp>
        <p:sp>
          <p:nvSpPr>
            <p:cNvPr id="94236" name="Text Box 1043">
              <a:extLst>
                <a:ext uri="{FF2B5EF4-FFF2-40B4-BE49-F238E27FC236}">
                  <a16:creationId xmlns:a16="http://schemas.microsoft.com/office/drawing/2014/main" id="{CAABFE9C-E4F8-4525-A9E0-D012A878B066}"/>
                </a:ext>
              </a:extLst>
            </p:cNvPr>
            <p:cNvSpPr txBox="1">
              <a:spLocks noChangeArrowheads="1"/>
            </p:cNvSpPr>
            <p:nvPr/>
          </p:nvSpPr>
          <p:spPr bwMode="auto">
            <a:xfrm>
              <a:off x="1536" y="1537"/>
              <a:ext cx="2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p</a:t>
              </a:r>
            </a:p>
          </p:txBody>
        </p:sp>
        <p:sp>
          <p:nvSpPr>
            <p:cNvPr id="94237" name="Text Box 1044">
              <a:extLst>
                <a:ext uri="{FF2B5EF4-FFF2-40B4-BE49-F238E27FC236}">
                  <a16:creationId xmlns:a16="http://schemas.microsoft.com/office/drawing/2014/main" id="{5E32EACB-5579-493C-8FC0-A95F7AFD463E}"/>
                </a:ext>
              </a:extLst>
            </p:cNvPr>
            <p:cNvSpPr txBox="1">
              <a:spLocks noChangeArrowheads="1"/>
            </p:cNvSpPr>
            <p:nvPr/>
          </p:nvSpPr>
          <p:spPr bwMode="auto">
            <a:xfrm>
              <a:off x="1296" y="1824"/>
              <a:ext cx="2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800">
                  <a:latin typeface="Times New Roman" panose="02020603050405020304" pitchFamily="18" charset="0"/>
                </a:rPr>
                <a:t></a:t>
              </a:r>
            </a:p>
          </p:txBody>
        </p:sp>
        <p:sp>
          <p:nvSpPr>
            <p:cNvPr id="94238" name="Text Box 1045">
              <a:extLst>
                <a:ext uri="{FF2B5EF4-FFF2-40B4-BE49-F238E27FC236}">
                  <a16:creationId xmlns:a16="http://schemas.microsoft.com/office/drawing/2014/main" id="{876CC4B1-A9B9-44B6-8093-327CBEDB5DD0}"/>
                </a:ext>
              </a:extLst>
            </p:cNvPr>
            <p:cNvSpPr txBox="1">
              <a:spLocks noChangeArrowheads="1"/>
            </p:cNvSpPr>
            <p:nvPr/>
          </p:nvSpPr>
          <p:spPr bwMode="auto">
            <a:xfrm>
              <a:off x="2377" y="2730"/>
              <a:ext cx="26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800">
                  <a:latin typeface="Times New Roman" panose="02020603050405020304" pitchFamily="18" charset="0"/>
                </a:rPr>
                <a:t></a:t>
              </a:r>
            </a:p>
          </p:txBody>
        </p:sp>
        <p:sp>
          <p:nvSpPr>
            <p:cNvPr id="94239" name="Text Box 1046">
              <a:extLst>
                <a:ext uri="{FF2B5EF4-FFF2-40B4-BE49-F238E27FC236}">
                  <a16:creationId xmlns:a16="http://schemas.microsoft.com/office/drawing/2014/main" id="{99F117D8-80B1-43FD-812B-BC49C864E510}"/>
                </a:ext>
              </a:extLst>
            </p:cNvPr>
            <p:cNvSpPr txBox="1">
              <a:spLocks noChangeArrowheads="1"/>
            </p:cNvSpPr>
            <p:nvPr/>
          </p:nvSpPr>
          <p:spPr bwMode="auto">
            <a:xfrm>
              <a:off x="2890" y="2499"/>
              <a:ext cx="26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800">
                  <a:latin typeface="Times New Roman" panose="02020603050405020304" pitchFamily="18" charset="0"/>
                </a:rPr>
                <a:t></a:t>
              </a:r>
            </a:p>
          </p:txBody>
        </p:sp>
        <p:sp>
          <p:nvSpPr>
            <p:cNvPr id="94240" name="Text Box 1047">
              <a:extLst>
                <a:ext uri="{FF2B5EF4-FFF2-40B4-BE49-F238E27FC236}">
                  <a16:creationId xmlns:a16="http://schemas.microsoft.com/office/drawing/2014/main" id="{1B22E675-A467-4B01-AF0F-7A1B2792399A}"/>
                </a:ext>
              </a:extLst>
            </p:cNvPr>
            <p:cNvSpPr txBox="1">
              <a:spLocks noChangeArrowheads="1"/>
            </p:cNvSpPr>
            <p:nvPr/>
          </p:nvSpPr>
          <p:spPr bwMode="auto">
            <a:xfrm>
              <a:off x="3471" y="2896"/>
              <a:ext cx="26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800">
                  <a:latin typeface="Times New Roman" panose="02020603050405020304" pitchFamily="18" charset="0"/>
                </a:rPr>
                <a:t></a:t>
              </a:r>
            </a:p>
          </p:txBody>
        </p:sp>
        <p:sp>
          <p:nvSpPr>
            <p:cNvPr id="94241" name="Line 1048">
              <a:extLst>
                <a:ext uri="{FF2B5EF4-FFF2-40B4-BE49-F238E27FC236}">
                  <a16:creationId xmlns:a16="http://schemas.microsoft.com/office/drawing/2014/main" id="{45921763-4E2F-40EE-AD5D-175D95613A4B}"/>
                </a:ext>
              </a:extLst>
            </p:cNvPr>
            <p:cNvSpPr>
              <a:spLocks noChangeShapeType="1"/>
            </p:cNvSpPr>
            <p:nvPr/>
          </p:nvSpPr>
          <p:spPr bwMode="auto">
            <a:xfrm flipH="1">
              <a:off x="2072" y="1001"/>
              <a:ext cx="110"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2" name="Line 1049">
              <a:extLst>
                <a:ext uri="{FF2B5EF4-FFF2-40B4-BE49-F238E27FC236}">
                  <a16:creationId xmlns:a16="http://schemas.microsoft.com/office/drawing/2014/main" id="{5D8C3829-C277-4AF5-8E57-4CB4A04AAB8C}"/>
                </a:ext>
              </a:extLst>
            </p:cNvPr>
            <p:cNvSpPr>
              <a:spLocks noChangeShapeType="1"/>
            </p:cNvSpPr>
            <p:nvPr/>
          </p:nvSpPr>
          <p:spPr bwMode="auto">
            <a:xfrm flipH="1">
              <a:off x="1889" y="1233"/>
              <a:ext cx="110"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3" name="Line 1050">
              <a:extLst>
                <a:ext uri="{FF2B5EF4-FFF2-40B4-BE49-F238E27FC236}">
                  <a16:creationId xmlns:a16="http://schemas.microsoft.com/office/drawing/2014/main" id="{795264BC-F374-4918-8B72-A8B08CCBE103}"/>
                </a:ext>
              </a:extLst>
            </p:cNvPr>
            <p:cNvSpPr>
              <a:spLocks noChangeShapeType="1"/>
            </p:cNvSpPr>
            <p:nvPr/>
          </p:nvSpPr>
          <p:spPr bwMode="auto">
            <a:xfrm flipH="1">
              <a:off x="1670" y="1497"/>
              <a:ext cx="110"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4" name="Line 1051">
              <a:extLst>
                <a:ext uri="{FF2B5EF4-FFF2-40B4-BE49-F238E27FC236}">
                  <a16:creationId xmlns:a16="http://schemas.microsoft.com/office/drawing/2014/main" id="{B0468B51-B75E-4078-B83E-590564B32193}"/>
                </a:ext>
              </a:extLst>
            </p:cNvPr>
            <p:cNvSpPr>
              <a:spLocks noChangeShapeType="1"/>
            </p:cNvSpPr>
            <p:nvPr/>
          </p:nvSpPr>
          <p:spPr bwMode="auto">
            <a:xfrm flipH="1">
              <a:off x="1488" y="1728"/>
              <a:ext cx="109"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5" name="Line 1052">
              <a:extLst>
                <a:ext uri="{FF2B5EF4-FFF2-40B4-BE49-F238E27FC236}">
                  <a16:creationId xmlns:a16="http://schemas.microsoft.com/office/drawing/2014/main" id="{E15D1B64-1D70-454A-9084-3062D7A920BC}"/>
                </a:ext>
              </a:extLst>
            </p:cNvPr>
            <p:cNvSpPr>
              <a:spLocks noChangeShapeType="1"/>
            </p:cNvSpPr>
            <p:nvPr/>
          </p:nvSpPr>
          <p:spPr bwMode="auto">
            <a:xfrm flipH="1">
              <a:off x="2525" y="2599"/>
              <a:ext cx="109"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6" name="Line 1053">
              <a:extLst>
                <a:ext uri="{FF2B5EF4-FFF2-40B4-BE49-F238E27FC236}">
                  <a16:creationId xmlns:a16="http://schemas.microsoft.com/office/drawing/2014/main" id="{8E40EB8D-A61C-477C-9C2F-51113C8FE2C7}"/>
                </a:ext>
              </a:extLst>
            </p:cNvPr>
            <p:cNvSpPr>
              <a:spLocks noChangeShapeType="1"/>
            </p:cNvSpPr>
            <p:nvPr/>
          </p:nvSpPr>
          <p:spPr bwMode="auto">
            <a:xfrm flipH="1">
              <a:off x="2707" y="2368"/>
              <a:ext cx="110"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7" name="Line 1054">
              <a:extLst>
                <a:ext uri="{FF2B5EF4-FFF2-40B4-BE49-F238E27FC236}">
                  <a16:creationId xmlns:a16="http://schemas.microsoft.com/office/drawing/2014/main" id="{3CD07363-C421-4BDA-B306-20E454CCF832}"/>
                </a:ext>
              </a:extLst>
            </p:cNvPr>
            <p:cNvSpPr>
              <a:spLocks noChangeShapeType="1"/>
            </p:cNvSpPr>
            <p:nvPr/>
          </p:nvSpPr>
          <p:spPr bwMode="auto">
            <a:xfrm flipH="1">
              <a:off x="2890" y="2136"/>
              <a:ext cx="109"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8" name="Line 1055">
              <a:extLst>
                <a:ext uri="{FF2B5EF4-FFF2-40B4-BE49-F238E27FC236}">
                  <a16:creationId xmlns:a16="http://schemas.microsoft.com/office/drawing/2014/main" id="{9CDD05A2-1ADC-47C7-8525-D396BC35DF2D}"/>
                </a:ext>
              </a:extLst>
            </p:cNvPr>
            <p:cNvSpPr>
              <a:spLocks noChangeShapeType="1"/>
            </p:cNvSpPr>
            <p:nvPr/>
          </p:nvSpPr>
          <p:spPr bwMode="auto">
            <a:xfrm>
              <a:off x="2269" y="947"/>
              <a:ext cx="7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9" name="Line 1056">
              <a:extLst>
                <a:ext uri="{FF2B5EF4-FFF2-40B4-BE49-F238E27FC236}">
                  <a16:creationId xmlns:a16="http://schemas.microsoft.com/office/drawing/2014/main" id="{EA659751-861D-4161-AA56-D5B27EB1235D}"/>
                </a:ext>
              </a:extLst>
            </p:cNvPr>
            <p:cNvSpPr>
              <a:spLocks noChangeShapeType="1"/>
            </p:cNvSpPr>
            <p:nvPr/>
          </p:nvSpPr>
          <p:spPr bwMode="auto">
            <a:xfrm>
              <a:off x="3474" y="2830"/>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0" name="Line 1057">
              <a:extLst>
                <a:ext uri="{FF2B5EF4-FFF2-40B4-BE49-F238E27FC236}">
                  <a16:creationId xmlns:a16="http://schemas.microsoft.com/office/drawing/2014/main" id="{B4F6E162-9D19-49F0-B63A-CFC6AA3E4BD6}"/>
                </a:ext>
              </a:extLst>
            </p:cNvPr>
            <p:cNvSpPr>
              <a:spLocks noChangeShapeType="1"/>
            </p:cNvSpPr>
            <p:nvPr/>
          </p:nvSpPr>
          <p:spPr bwMode="auto">
            <a:xfrm>
              <a:off x="3328" y="2599"/>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1" name="Line 1058">
              <a:extLst>
                <a:ext uri="{FF2B5EF4-FFF2-40B4-BE49-F238E27FC236}">
                  <a16:creationId xmlns:a16="http://schemas.microsoft.com/office/drawing/2014/main" id="{56961B2A-8C73-4B28-8A77-B849367817EC}"/>
                </a:ext>
              </a:extLst>
            </p:cNvPr>
            <p:cNvSpPr>
              <a:spLocks noChangeShapeType="1"/>
            </p:cNvSpPr>
            <p:nvPr/>
          </p:nvSpPr>
          <p:spPr bwMode="auto">
            <a:xfrm>
              <a:off x="3182" y="2368"/>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2" name="Line 1059">
              <a:extLst>
                <a:ext uri="{FF2B5EF4-FFF2-40B4-BE49-F238E27FC236}">
                  <a16:creationId xmlns:a16="http://schemas.microsoft.com/office/drawing/2014/main" id="{181E5180-E431-42FD-BCFE-D1D2DAAD8042}"/>
                </a:ext>
              </a:extLst>
            </p:cNvPr>
            <p:cNvSpPr>
              <a:spLocks noChangeShapeType="1"/>
            </p:cNvSpPr>
            <p:nvPr/>
          </p:nvSpPr>
          <p:spPr bwMode="auto">
            <a:xfrm>
              <a:off x="3073" y="2136"/>
              <a:ext cx="7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3" name="Line 1060">
              <a:extLst>
                <a:ext uri="{FF2B5EF4-FFF2-40B4-BE49-F238E27FC236}">
                  <a16:creationId xmlns:a16="http://schemas.microsoft.com/office/drawing/2014/main" id="{A277AF4E-582D-479B-9EC1-9DE1429F62DC}"/>
                </a:ext>
              </a:extLst>
            </p:cNvPr>
            <p:cNvSpPr>
              <a:spLocks noChangeShapeType="1"/>
            </p:cNvSpPr>
            <p:nvPr/>
          </p:nvSpPr>
          <p:spPr bwMode="auto">
            <a:xfrm>
              <a:off x="2890" y="2368"/>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4" name="Line 1061">
              <a:extLst>
                <a:ext uri="{FF2B5EF4-FFF2-40B4-BE49-F238E27FC236}">
                  <a16:creationId xmlns:a16="http://schemas.microsoft.com/office/drawing/2014/main" id="{E5E98953-105F-43E3-A35C-44C48C3D9359}"/>
                </a:ext>
              </a:extLst>
            </p:cNvPr>
            <p:cNvSpPr>
              <a:spLocks noChangeShapeType="1"/>
            </p:cNvSpPr>
            <p:nvPr/>
          </p:nvSpPr>
          <p:spPr bwMode="auto">
            <a:xfrm>
              <a:off x="2926" y="1938"/>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5" name="Line 1062">
              <a:extLst>
                <a:ext uri="{FF2B5EF4-FFF2-40B4-BE49-F238E27FC236}">
                  <a16:creationId xmlns:a16="http://schemas.microsoft.com/office/drawing/2014/main" id="{5BA8C76F-BD99-4F1F-ACF3-61F0B5597321}"/>
                </a:ext>
              </a:extLst>
            </p:cNvPr>
            <p:cNvSpPr>
              <a:spLocks noChangeShapeType="1"/>
            </p:cNvSpPr>
            <p:nvPr/>
          </p:nvSpPr>
          <p:spPr bwMode="auto">
            <a:xfrm>
              <a:off x="2744" y="1674"/>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6" name="Line 1063">
              <a:extLst>
                <a:ext uri="{FF2B5EF4-FFF2-40B4-BE49-F238E27FC236}">
                  <a16:creationId xmlns:a16="http://schemas.microsoft.com/office/drawing/2014/main" id="{74E6BB61-22B2-43EA-AF8C-A25E9A35E23A}"/>
                </a:ext>
              </a:extLst>
            </p:cNvPr>
            <p:cNvSpPr>
              <a:spLocks noChangeShapeType="1"/>
            </p:cNvSpPr>
            <p:nvPr/>
          </p:nvSpPr>
          <p:spPr bwMode="auto">
            <a:xfrm>
              <a:off x="2561" y="1410"/>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7" name="Line 1064">
              <a:extLst>
                <a:ext uri="{FF2B5EF4-FFF2-40B4-BE49-F238E27FC236}">
                  <a16:creationId xmlns:a16="http://schemas.microsoft.com/office/drawing/2014/main" id="{A6B68F6D-032C-4EB8-BC9E-635ECA1AC4E1}"/>
                </a:ext>
              </a:extLst>
            </p:cNvPr>
            <p:cNvSpPr>
              <a:spLocks noChangeShapeType="1"/>
            </p:cNvSpPr>
            <p:nvPr/>
          </p:nvSpPr>
          <p:spPr bwMode="auto">
            <a:xfrm>
              <a:off x="2415" y="1179"/>
              <a:ext cx="73"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348" name="Text Box 1068">
            <a:extLst>
              <a:ext uri="{FF2B5EF4-FFF2-40B4-BE49-F238E27FC236}">
                <a16:creationId xmlns:a16="http://schemas.microsoft.com/office/drawing/2014/main" id="{AAE69E43-F8FC-4ED3-8411-81BBED91E727}"/>
              </a:ext>
            </a:extLst>
          </p:cNvPr>
          <p:cNvSpPr txBox="1">
            <a:spLocks noChangeArrowheads="1"/>
          </p:cNvSpPr>
          <p:nvPr/>
        </p:nvSpPr>
        <p:spPr bwMode="auto">
          <a:xfrm>
            <a:off x="762000" y="4419600"/>
            <a:ext cx="7239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600"/>
              <a:t>Condense sequence of nodes into one node (e.g., “ompu” stored in one node)</a:t>
            </a:r>
          </a:p>
          <a:p>
            <a:pPr eaLnBrk="1" hangingPunct="1"/>
            <a:r>
              <a:rPr lang="en-US" altLang="zh-TW" sz="1600"/>
              <a:t>B+tree/trie is good for sequential retrieval of keywords, e.g., “get all words between camp and computing”</a:t>
            </a:r>
          </a:p>
          <a:p>
            <a:pPr eaLnBrk="1" hangingPunct="1"/>
            <a:r>
              <a:rPr lang="en-US" altLang="zh-TW" sz="1600"/>
              <a:t>Hash file is good for fast random retrieval of individual words</a:t>
            </a:r>
          </a:p>
        </p:txBody>
      </p:sp>
      <p:grpSp>
        <p:nvGrpSpPr>
          <p:cNvPr id="98355" name="Group 1075">
            <a:extLst>
              <a:ext uri="{FF2B5EF4-FFF2-40B4-BE49-F238E27FC236}">
                <a16:creationId xmlns:a16="http://schemas.microsoft.com/office/drawing/2014/main" id="{F1B49335-DE9B-4AE9-9E68-0A354E63BDE7}"/>
              </a:ext>
            </a:extLst>
          </p:cNvPr>
          <p:cNvGrpSpPr>
            <a:grpSpLocks/>
          </p:cNvGrpSpPr>
          <p:nvPr/>
        </p:nvGrpSpPr>
        <p:grpSpPr bwMode="auto">
          <a:xfrm>
            <a:off x="457200" y="2565400"/>
            <a:ext cx="3886200" cy="1627188"/>
            <a:chOff x="288" y="1616"/>
            <a:chExt cx="2448" cy="1025"/>
          </a:xfrm>
        </p:grpSpPr>
        <p:sp>
          <p:nvSpPr>
            <p:cNvPr id="94218" name="Freeform 1070">
              <a:extLst>
                <a:ext uri="{FF2B5EF4-FFF2-40B4-BE49-F238E27FC236}">
                  <a16:creationId xmlns:a16="http://schemas.microsoft.com/office/drawing/2014/main" id="{56496653-A22F-447C-B592-DC29F3A687CD}"/>
                </a:ext>
              </a:extLst>
            </p:cNvPr>
            <p:cNvSpPr>
              <a:spLocks/>
            </p:cNvSpPr>
            <p:nvPr/>
          </p:nvSpPr>
          <p:spPr bwMode="auto">
            <a:xfrm>
              <a:off x="288" y="1616"/>
              <a:ext cx="336" cy="112"/>
            </a:xfrm>
            <a:custGeom>
              <a:avLst/>
              <a:gdLst>
                <a:gd name="T0" fmla="*/ 0 w 336"/>
                <a:gd name="T1" fmla="*/ 16 h 112"/>
                <a:gd name="T2" fmla="*/ 48 w 336"/>
                <a:gd name="T3" fmla="*/ 16 h 112"/>
                <a:gd name="T4" fmla="*/ 192 w 336"/>
                <a:gd name="T5" fmla="*/ 16 h 112"/>
                <a:gd name="T6" fmla="*/ 336 w 336"/>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112">
                  <a:moveTo>
                    <a:pt x="0" y="16"/>
                  </a:moveTo>
                  <a:cubicBezTo>
                    <a:pt x="8" y="16"/>
                    <a:pt x="16" y="16"/>
                    <a:pt x="48" y="16"/>
                  </a:cubicBezTo>
                  <a:cubicBezTo>
                    <a:pt x="80" y="16"/>
                    <a:pt x="144" y="0"/>
                    <a:pt x="192" y="16"/>
                  </a:cubicBezTo>
                  <a:cubicBezTo>
                    <a:pt x="240" y="32"/>
                    <a:pt x="288" y="72"/>
                    <a:pt x="336" y="112"/>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9" name="Freeform 1071">
              <a:extLst>
                <a:ext uri="{FF2B5EF4-FFF2-40B4-BE49-F238E27FC236}">
                  <a16:creationId xmlns:a16="http://schemas.microsoft.com/office/drawing/2014/main" id="{1680D136-CFBB-4356-8EE6-9DEE9F6F78EA}"/>
                </a:ext>
              </a:extLst>
            </p:cNvPr>
            <p:cNvSpPr>
              <a:spLocks/>
            </p:cNvSpPr>
            <p:nvPr/>
          </p:nvSpPr>
          <p:spPr bwMode="auto">
            <a:xfrm>
              <a:off x="672" y="1776"/>
              <a:ext cx="864" cy="720"/>
            </a:xfrm>
            <a:custGeom>
              <a:avLst/>
              <a:gdLst>
                <a:gd name="T0" fmla="*/ 0 w 864"/>
                <a:gd name="T1" fmla="*/ 0 h 720"/>
                <a:gd name="T2" fmla="*/ 240 w 864"/>
                <a:gd name="T3" fmla="*/ 288 h 720"/>
                <a:gd name="T4" fmla="*/ 864 w 864"/>
                <a:gd name="T5" fmla="*/ 720 h 720"/>
                <a:gd name="T6" fmla="*/ 0 60000 65536"/>
                <a:gd name="T7" fmla="*/ 0 60000 65536"/>
                <a:gd name="T8" fmla="*/ 0 60000 65536"/>
              </a:gdLst>
              <a:ahLst/>
              <a:cxnLst>
                <a:cxn ang="T6">
                  <a:pos x="T0" y="T1"/>
                </a:cxn>
                <a:cxn ang="T7">
                  <a:pos x="T2" y="T3"/>
                </a:cxn>
                <a:cxn ang="T8">
                  <a:pos x="T4" y="T5"/>
                </a:cxn>
              </a:cxnLst>
              <a:rect l="0" t="0" r="r" b="b"/>
              <a:pathLst>
                <a:path w="864" h="720">
                  <a:moveTo>
                    <a:pt x="0" y="0"/>
                  </a:moveTo>
                  <a:cubicBezTo>
                    <a:pt x="48" y="84"/>
                    <a:pt x="96" y="168"/>
                    <a:pt x="240" y="288"/>
                  </a:cubicBezTo>
                  <a:cubicBezTo>
                    <a:pt x="384" y="408"/>
                    <a:pt x="624" y="564"/>
                    <a:pt x="864" y="720"/>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0" name="Freeform 1072">
              <a:extLst>
                <a:ext uri="{FF2B5EF4-FFF2-40B4-BE49-F238E27FC236}">
                  <a16:creationId xmlns:a16="http://schemas.microsoft.com/office/drawing/2014/main" id="{BC6BD252-7ACD-4AD6-B17B-EF759C0F5674}"/>
                </a:ext>
              </a:extLst>
            </p:cNvPr>
            <p:cNvSpPr>
              <a:spLocks/>
            </p:cNvSpPr>
            <p:nvPr/>
          </p:nvSpPr>
          <p:spPr bwMode="auto">
            <a:xfrm>
              <a:off x="1584" y="2352"/>
              <a:ext cx="384" cy="144"/>
            </a:xfrm>
            <a:custGeom>
              <a:avLst/>
              <a:gdLst>
                <a:gd name="T0" fmla="*/ 0 w 384"/>
                <a:gd name="T1" fmla="*/ 144 h 144"/>
                <a:gd name="T2" fmla="*/ 176 w 384"/>
                <a:gd name="T3" fmla="*/ 88 h 144"/>
                <a:gd name="T4" fmla="*/ 384 w 384"/>
                <a:gd name="T5" fmla="*/ 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29" y="135"/>
                    <a:pt x="112" y="112"/>
                    <a:pt x="176" y="88"/>
                  </a:cubicBezTo>
                  <a:cubicBezTo>
                    <a:pt x="240" y="64"/>
                    <a:pt x="341" y="18"/>
                    <a:pt x="384" y="0"/>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1" name="Freeform 1073">
              <a:extLst>
                <a:ext uri="{FF2B5EF4-FFF2-40B4-BE49-F238E27FC236}">
                  <a16:creationId xmlns:a16="http://schemas.microsoft.com/office/drawing/2014/main" id="{97D5ECDB-6E2C-45B9-AA48-CB4DABAFBAFC}"/>
                </a:ext>
              </a:extLst>
            </p:cNvPr>
            <p:cNvSpPr>
              <a:spLocks/>
            </p:cNvSpPr>
            <p:nvPr/>
          </p:nvSpPr>
          <p:spPr bwMode="auto">
            <a:xfrm>
              <a:off x="2016" y="2352"/>
              <a:ext cx="432" cy="288"/>
            </a:xfrm>
            <a:custGeom>
              <a:avLst/>
              <a:gdLst>
                <a:gd name="T0" fmla="*/ 0 w 432"/>
                <a:gd name="T1" fmla="*/ 0 h 288"/>
                <a:gd name="T2" fmla="*/ 96 w 432"/>
                <a:gd name="T3" fmla="*/ 240 h 288"/>
                <a:gd name="T4" fmla="*/ 432 w 432"/>
                <a:gd name="T5" fmla="*/ 288 h 288"/>
                <a:gd name="T6" fmla="*/ 0 60000 65536"/>
                <a:gd name="T7" fmla="*/ 0 60000 65536"/>
                <a:gd name="T8" fmla="*/ 0 60000 65536"/>
              </a:gdLst>
              <a:ahLst/>
              <a:cxnLst>
                <a:cxn ang="T6">
                  <a:pos x="T0" y="T1"/>
                </a:cxn>
                <a:cxn ang="T7">
                  <a:pos x="T2" y="T3"/>
                </a:cxn>
                <a:cxn ang="T8">
                  <a:pos x="T4" y="T5"/>
                </a:cxn>
              </a:cxnLst>
              <a:rect l="0" t="0" r="r" b="b"/>
              <a:pathLst>
                <a:path w="432" h="288">
                  <a:moveTo>
                    <a:pt x="0" y="0"/>
                  </a:moveTo>
                  <a:cubicBezTo>
                    <a:pt x="12" y="96"/>
                    <a:pt x="24" y="192"/>
                    <a:pt x="96" y="240"/>
                  </a:cubicBezTo>
                  <a:cubicBezTo>
                    <a:pt x="168" y="288"/>
                    <a:pt x="300" y="288"/>
                    <a:pt x="432" y="288"/>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2" name="Freeform 1074">
              <a:extLst>
                <a:ext uri="{FF2B5EF4-FFF2-40B4-BE49-F238E27FC236}">
                  <a16:creationId xmlns:a16="http://schemas.microsoft.com/office/drawing/2014/main" id="{B9ED292E-4441-4E4F-B6B7-F744B50CA8FF}"/>
                </a:ext>
              </a:extLst>
            </p:cNvPr>
            <p:cNvSpPr>
              <a:spLocks/>
            </p:cNvSpPr>
            <p:nvPr/>
          </p:nvSpPr>
          <p:spPr bwMode="auto">
            <a:xfrm>
              <a:off x="2544" y="2640"/>
              <a:ext cx="192" cy="1"/>
            </a:xfrm>
            <a:custGeom>
              <a:avLst/>
              <a:gdLst>
                <a:gd name="T0" fmla="*/ 0 w 192"/>
                <a:gd name="T1" fmla="*/ 0 h 1"/>
                <a:gd name="T2" fmla="*/ 192 w 192"/>
                <a:gd name="T3" fmla="*/ 0 h 1"/>
                <a:gd name="T4" fmla="*/ 0 60000 65536"/>
                <a:gd name="T5" fmla="*/ 0 60000 65536"/>
              </a:gdLst>
              <a:ahLst/>
              <a:cxnLst>
                <a:cxn ang="T4">
                  <a:pos x="T0" y="T1"/>
                </a:cxn>
                <a:cxn ang="T5">
                  <a:pos x="T2" y="T3"/>
                </a:cxn>
              </a:cxnLst>
              <a:rect l="0" t="0" r="r" b="b"/>
              <a:pathLst>
                <a:path w="192" h="1">
                  <a:moveTo>
                    <a:pt x="0" y="0"/>
                  </a:moveTo>
                  <a:cubicBezTo>
                    <a:pt x="0" y="0"/>
                    <a:pt x="96" y="0"/>
                    <a:pt x="192" y="0"/>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4216" name="Text Box 1076">
            <a:extLst>
              <a:ext uri="{FF2B5EF4-FFF2-40B4-BE49-F238E27FC236}">
                <a16:creationId xmlns:a16="http://schemas.microsoft.com/office/drawing/2014/main" id="{1D7FCAAD-C6C0-40D2-8C52-58F29278110D}"/>
              </a:ext>
            </a:extLst>
          </p:cNvPr>
          <p:cNvSpPr txBox="1">
            <a:spLocks noChangeArrowheads="1"/>
          </p:cNvSpPr>
          <p:nvPr/>
        </p:nvSpPr>
        <p:spPr bwMode="auto">
          <a:xfrm>
            <a:off x="7696200" y="5562600"/>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hlinkClick r:id="rId4" action="ppaction://hlinksldjump"/>
              </a:rPr>
              <a:t>back</a:t>
            </a:r>
            <a:endParaRPr lang="en-US" altLang="zh-TW">
              <a:latin typeface="Times New Roman" panose="02020603050405020304" pitchFamily="18" charset="0"/>
            </a:endParaRPr>
          </a:p>
        </p:txBody>
      </p:sp>
      <p:sp>
        <p:nvSpPr>
          <p:cNvPr id="94217" name="Text Box 1077">
            <a:extLst>
              <a:ext uri="{FF2B5EF4-FFF2-40B4-BE49-F238E27FC236}">
                <a16:creationId xmlns:a16="http://schemas.microsoft.com/office/drawing/2014/main" id="{E0688446-3374-485C-BB21-39313A378FFA}"/>
              </a:ext>
            </a:extLst>
          </p:cNvPr>
          <p:cNvSpPr txBox="1">
            <a:spLocks noChangeArrowheads="1"/>
          </p:cNvSpPr>
          <p:nvPr/>
        </p:nvSpPr>
        <p:spPr bwMode="auto">
          <a:xfrm>
            <a:off x="3276600" y="1317625"/>
            <a:ext cx="1238250" cy="11906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camp</a:t>
            </a:r>
          </a:p>
          <a:p>
            <a:pPr eaLnBrk="1" hangingPunct="1">
              <a:spcBef>
                <a:spcPct val="0"/>
              </a:spcBef>
              <a:buFontTx/>
              <a:buNone/>
            </a:pPr>
            <a:r>
              <a:rPr lang="en-US" altLang="zh-HK" sz="1800">
                <a:latin typeface="Arial" panose="020B0604020202020204" pitchFamily="34" charset="0"/>
              </a:rPr>
              <a:t>compute</a:t>
            </a:r>
          </a:p>
          <a:p>
            <a:pPr eaLnBrk="1" hangingPunct="1">
              <a:spcBef>
                <a:spcPct val="0"/>
              </a:spcBef>
              <a:buFontTx/>
              <a:buNone/>
            </a:pPr>
            <a:r>
              <a:rPr lang="en-US" altLang="zh-HK" sz="1800">
                <a:latin typeface="Arial" panose="020B0604020202020204" pitchFamily="34" charset="0"/>
              </a:rPr>
              <a:t>computer</a:t>
            </a:r>
          </a:p>
          <a:p>
            <a:pPr eaLnBrk="1" hangingPunct="1">
              <a:spcBef>
                <a:spcPct val="0"/>
              </a:spcBef>
              <a:buFontTx/>
              <a:buNone/>
            </a:pPr>
            <a:r>
              <a:rPr lang="en-US" altLang="zh-HK" sz="1800">
                <a:latin typeface="Arial" panose="020B0604020202020204" pitchFamily="34" charset="0"/>
              </a:rPr>
              <a:t>computing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8355"/>
                                        </p:tgtEl>
                                        <p:attrNameLst>
                                          <p:attrName>style.visibility</p:attrName>
                                        </p:attrNameLst>
                                      </p:cBhvr>
                                      <p:to>
                                        <p:strVal val="visible"/>
                                      </p:to>
                                    </p:set>
                                    <p:animEffect transition="in" filter="box(out)">
                                      <p:cBhvr>
                                        <p:cTn id="7" dur="500"/>
                                        <p:tgtEl>
                                          <p:spTgt spid="98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98348"/>
                                        </p:tgtEl>
                                        <p:attrNameLst>
                                          <p:attrName>style.visibility</p:attrName>
                                        </p:attrNameLst>
                                      </p:cBhvr>
                                      <p:to>
                                        <p:strVal val="visible"/>
                                      </p:to>
                                    </p:set>
                                    <p:anim calcmode="lin" valueType="num">
                                      <p:cBhvr additive="base">
                                        <p:cTn id="12" dur="500" fill="hold"/>
                                        <p:tgtEl>
                                          <p:spTgt spid="98348"/>
                                        </p:tgtEl>
                                        <p:attrNameLst>
                                          <p:attrName>ppt_x</p:attrName>
                                        </p:attrNameLst>
                                      </p:cBhvr>
                                      <p:tavLst>
                                        <p:tav tm="0">
                                          <p:val>
                                            <p:strVal val="0-#ppt_w/2"/>
                                          </p:val>
                                        </p:tav>
                                        <p:tav tm="100000">
                                          <p:val>
                                            <p:strVal val="#ppt_x"/>
                                          </p:val>
                                        </p:tav>
                                      </p:tavLst>
                                    </p:anim>
                                    <p:anim calcmode="lin" valueType="num">
                                      <p:cBhvr additive="base">
                                        <p:cTn id="13" dur="500" fill="hold"/>
                                        <p:tgtEl>
                                          <p:spTgt spid="9834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a:extLst>
              <a:ext uri="{FF2B5EF4-FFF2-40B4-BE49-F238E27FC236}">
                <a16:creationId xmlns:a16="http://schemas.microsoft.com/office/drawing/2014/main" id="{599A8153-3323-405D-8CCA-56EFCD3B8BF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E45A854-15F3-463E-BCF0-14B4657B59C0}" type="slidenum">
              <a:rPr lang="en-US" altLang="zh-TW" sz="1400" smtClean="0">
                <a:solidFill>
                  <a:schemeClr val="accent2"/>
                </a:solidFill>
                <a:latin typeface="Times New Roman" panose="02020603050405020304" pitchFamily="18" charset="0"/>
              </a:rPr>
              <a:pPr>
                <a:spcBef>
                  <a:spcPct val="0"/>
                </a:spcBef>
                <a:buFontTx/>
                <a:buNone/>
              </a:pPr>
              <a:t>48</a:t>
            </a:fld>
            <a:endParaRPr lang="en-US" altLang="zh-TW" sz="1400" b="0">
              <a:latin typeface="Times New Roman" panose="02020603050405020304" pitchFamily="18" charset="0"/>
            </a:endParaRPr>
          </a:p>
        </p:txBody>
      </p:sp>
      <p:sp>
        <p:nvSpPr>
          <p:cNvPr id="96259" name="Rectangle 2">
            <a:extLst>
              <a:ext uri="{FF2B5EF4-FFF2-40B4-BE49-F238E27FC236}">
                <a16:creationId xmlns:a16="http://schemas.microsoft.com/office/drawing/2014/main" id="{A71D70C1-B29E-49D8-AE90-AED2EC1141A6}"/>
              </a:ext>
            </a:extLst>
          </p:cNvPr>
          <p:cNvSpPr>
            <a:spLocks noGrp="1" noChangeArrowheads="1"/>
          </p:cNvSpPr>
          <p:nvPr>
            <p:ph type="title"/>
          </p:nvPr>
        </p:nvSpPr>
        <p:spPr>
          <a:xfrm>
            <a:off x="522288" y="311150"/>
            <a:ext cx="8421687" cy="7556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Scalability Issues</a:t>
            </a:r>
            <a:endParaRPr lang="zh-TW" altLang="zh-TW"/>
          </a:p>
        </p:txBody>
      </p:sp>
      <p:sp>
        <p:nvSpPr>
          <p:cNvPr id="96260" name="Rectangle 3">
            <a:extLst>
              <a:ext uri="{FF2B5EF4-FFF2-40B4-BE49-F238E27FC236}">
                <a16:creationId xmlns:a16="http://schemas.microsoft.com/office/drawing/2014/main" id="{5FCABAFF-4FBB-4AC3-8741-4C2C914279BE}"/>
              </a:ext>
            </a:extLst>
          </p:cNvPr>
          <p:cNvSpPr>
            <a:spLocks noGrp="1" noChangeArrowheads="1"/>
          </p:cNvSpPr>
          <p:nvPr>
            <p:ph type="body" idx="1"/>
          </p:nvPr>
        </p:nvSpPr>
        <p:spPr>
          <a:xfrm>
            <a:off x="319088" y="1246188"/>
            <a:ext cx="8494712" cy="3421062"/>
          </a:xfrm>
          <a:noFill/>
        </p:spPr>
        <p:txBody>
          <a:bodyPr lIns="92075" tIns="46038" rIns="92075" bIns="46038"/>
          <a:lstStyle/>
          <a:p>
            <a:pPr eaLnBrk="1" hangingPunct="1">
              <a:lnSpc>
                <a:spcPct val="110000"/>
              </a:lnSpc>
            </a:pPr>
            <a:r>
              <a:rPr lang="en-US" altLang="zh-TW"/>
              <a:t>As the number of documents increases, a single inverted file cannot provide fast-enough search (not to mention updates). Why?</a:t>
            </a:r>
          </a:p>
          <a:p>
            <a:pPr eaLnBrk="1" hangingPunct="1">
              <a:lnSpc>
                <a:spcPct val="110000"/>
              </a:lnSpc>
            </a:pPr>
            <a:endParaRPr lang="en-US" altLang="zh-TW"/>
          </a:p>
          <a:p>
            <a:pPr eaLnBrk="1" hangingPunct="1">
              <a:lnSpc>
                <a:spcPct val="110000"/>
              </a:lnSpc>
            </a:pPr>
            <a:r>
              <a:rPr lang="en-US" altLang="zh-TW"/>
              <a:t>Inverted file speeds up searching the indexed keywords but the number of indexed keywords would grow slowly</a:t>
            </a:r>
          </a:p>
          <a:p>
            <a:pPr eaLnBrk="1" hangingPunct="1">
              <a:lnSpc>
                <a:spcPct val="110000"/>
              </a:lnSpc>
            </a:pPr>
            <a:endParaRPr lang="en-US" altLang="zh-TW"/>
          </a:p>
          <a:p>
            <a:pPr eaLnBrk="1" hangingPunct="1">
              <a:lnSpc>
                <a:spcPct val="110000"/>
              </a:lnSpc>
            </a:pPr>
            <a:r>
              <a:rPr lang="en-US" altLang="zh-TW"/>
              <a:t>Length of a postings list is linear to the number of documents (in fact, to the total number of keywords in the collection)</a:t>
            </a: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a:extLst>
              <a:ext uri="{FF2B5EF4-FFF2-40B4-BE49-F238E27FC236}">
                <a16:creationId xmlns:a16="http://schemas.microsoft.com/office/drawing/2014/main" id="{1ADF7964-6A97-4132-B051-5A1177DFE08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53D0BC0-3AF4-4712-912B-15E5F655A0D7}" type="slidenum">
              <a:rPr lang="en-US" altLang="zh-TW" sz="1400" smtClean="0">
                <a:solidFill>
                  <a:schemeClr val="accent2"/>
                </a:solidFill>
                <a:latin typeface="Times New Roman" panose="02020603050405020304" pitchFamily="18" charset="0"/>
              </a:rPr>
              <a:pPr>
                <a:spcBef>
                  <a:spcPct val="0"/>
                </a:spcBef>
                <a:buFontTx/>
                <a:buNone/>
              </a:pPr>
              <a:t>49</a:t>
            </a:fld>
            <a:endParaRPr lang="en-US" altLang="zh-TW" sz="1400" b="0">
              <a:latin typeface="Times New Roman" panose="02020603050405020304" pitchFamily="18" charset="0"/>
            </a:endParaRPr>
          </a:p>
        </p:txBody>
      </p:sp>
      <p:sp>
        <p:nvSpPr>
          <p:cNvPr id="98307" name="Rectangle 2">
            <a:extLst>
              <a:ext uri="{FF2B5EF4-FFF2-40B4-BE49-F238E27FC236}">
                <a16:creationId xmlns:a16="http://schemas.microsoft.com/office/drawing/2014/main" id="{2A5244E1-B894-4E4C-A96B-62B1B547BB39}"/>
              </a:ext>
            </a:extLst>
          </p:cNvPr>
          <p:cNvSpPr>
            <a:spLocks noGrp="1" noChangeArrowheads="1"/>
          </p:cNvSpPr>
          <p:nvPr>
            <p:ph type="title"/>
          </p:nvPr>
        </p:nvSpPr>
        <p:spPr>
          <a:xfrm>
            <a:off x="522288" y="311150"/>
            <a:ext cx="8421687" cy="7556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Scalability Issues</a:t>
            </a:r>
            <a:endParaRPr lang="zh-TW" altLang="zh-TW"/>
          </a:p>
        </p:txBody>
      </p:sp>
      <p:grpSp>
        <p:nvGrpSpPr>
          <p:cNvPr id="98308" name="Group 3">
            <a:extLst>
              <a:ext uri="{FF2B5EF4-FFF2-40B4-BE49-F238E27FC236}">
                <a16:creationId xmlns:a16="http://schemas.microsoft.com/office/drawing/2014/main" id="{BDCC7239-7C6E-4777-A1A7-6B06807D7304}"/>
              </a:ext>
            </a:extLst>
          </p:cNvPr>
          <p:cNvGrpSpPr>
            <a:grpSpLocks/>
          </p:cNvGrpSpPr>
          <p:nvPr/>
        </p:nvGrpSpPr>
        <p:grpSpPr bwMode="auto">
          <a:xfrm>
            <a:off x="2373313" y="1674813"/>
            <a:ext cx="4800600" cy="2057400"/>
            <a:chOff x="855" y="1449"/>
            <a:chExt cx="3024" cy="1296"/>
          </a:xfrm>
        </p:grpSpPr>
        <p:sp>
          <p:nvSpPr>
            <p:cNvPr id="98323" name="Rectangle 4">
              <a:extLst>
                <a:ext uri="{FF2B5EF4-FFF2-40B4-BE49-F238E27FC236}">
                  <a16:creationId xmlns:a16="http://schemas.microsoft.com/office/drawing/2014/main" id="{86708525-159C-44F8-B483-97709DE6F09F}"/>
                </a:ext>
              </a:extLst>
            </p:cNvPr>
            <p:cNvSpPr>
              <a:spLocks noChangeArrowheads="1"/>
            </p:cNvSpPr>
            <p:nvPr/>
          </p:nvSpPr>
          <p:spPr bwMode="auto">
            <a:xfrm>
              <a:off x="855" y="1449"/>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24" name="Rectangle 5">
              <a:extLst>
                <a:ext uri="{FF2B5EF4-FFF2-40B4-BE49-F238E27FC236}">
                  <a16:creationId xmlns:a16="http://schemas.microsoft.com/office/drawing/2014/main" id="{C7DC8A4B-5ADB-4503-9AE9-56D4499714C4}"/>
                </a:ext>
              </a:extLst>
            </p:cNvPr>
            <p:cNvSpPr>
              <a:spLocks noChangeArrowheads="1"/>
            </p:cNvSpPr>
            <p:nvPr/>
          </p:nvSpPr>
          <p:spPr bwMode="auto">
            <a:xfrm>
              <a:off x="855" y="1641"/>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25" name="Rectangle 6">
              <a:extLst>
                <a:ext uri="{FF2B5EF4-FFF2-40B4-BE49-F238E27FC236}">
                  <a16:creationId xmlns:a16="http://schemas.microsoft.com/office/drawing/2014/main" id="{8D54660B-3479-47DD-BA32-6285C7360016}"/>
                </a:ext>
              </a:extLst>
            </p:cNvPr>
            <p:cNvSpPr>
              <a:spLocks noChangeArrowheads="1"/>
            </p:cNvSpPr>
            <p:nvPr/>
          </p:nvSpPr>
          <p:spPr bwMode="auto">
            <a:xfrm>
              <a:off x="855" y="1833"/>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26" name="Rectangle 7">
              <a:extLst>
                <a:ext uri="{FF2B5EF4-FFF2-40B4-BE49-F238E27FC236}">
                  <a16:creationId xmlns:a16="http://schemas.microsoft.com/office/drawing/2014/main" id="{E3E2FF87-6C13-4F46-91DC-EBC03E4531D2}"/>
                </a:ext>
              </a:extLst>
            </p:cNvPr>
            <p:cNvSpPr>
              <a:spLocks noChangeArrowheads="1"/>
            </p:cNvSpPr>
            <p:nvPr/>
          </p:nvSpPr>
          <p:spPr bwMode="auto">
            <a:xfrm>
              <a:off x="855" y="2313"/>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27" name="Rectangle 8">
              <a:extLst>
                <a:ext uri="{FF2B5EF4-FFF2-40B4-BE49-F238E27FC236}">
                  <a16:creationId xmlns:a16="http://schemas.microsoft.com/office/drawing/2014/main" id="{08C1A7B9-D251-4FFA-8834-9F16B7A345AA}"/>
                </a:ext>
              </a:extLst>
            </p:cNvPr>
            <p:cNvSpPr>
              <a:spLocks noChangeArrowheads="1"/>
            </p:cNvSpPr>
            <p:nvPr/>
          </p:nvSpPr>
          <p:spPr bwMode="auto">
            <a:xfrm>
              <a:off x="855" y="2025"/>
              <a:ext cx="96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28" name="Text Box 9">
              <a:extLst>
                <a:ext uri="{FF2B5EF4-FFF2-40B4-BE49-F238E27FC236}">
                  <a16:creationId xmlns:a16="http://schemas.microsoft.com/office/drawing/2014/main" id="{F6651939-8CF8-47ED-BB5A-23CCBD4BE0B0}"/>
                </a:ext>
              </a:extLst>
            </p:cNvPr>
            <p:cNvSpPr txBox="1">
              <a:spLocks noChangeArrowheads="1"/>
            </p:cNvSpPr>
            <p:nvPr/>
          </p:nvSpPr>
          <p:spPr bwMode="auto">
            <a:xfrm>
              <a:off x="951" y="1449"/>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architecture</a:t>
              </a:r>
            </a:p>
          </p:txBody>
        </p:sp>
        <p:sp>
          <p:nvSpPr>
            <p:cNvPr id="98329" name="Text Box 10">
              <a:extLst>
                <a:ext uri="{FF2B5EF4-FFF2-40B4-BE49-F238E27FC236}">
                  <a16:creationId xmlns:a16="http://schemas.microsoft.com/office/drawing/2014/main" id="{27C20AC7-32E9-42DD-9CE2-2F6539334B85}"/>
                </a:ext>
              </a:extLst>
            </p:cNvPr>
            <p:cNvSpPr txBox="1">
              <a:spLocks noChangeArrowheads="1"/>
            </p:cNvSpPr>
            <p:nvPr/>
          </p:nvSpPr>
          <p:spPr bwMode="auto">
            <a:xfrm>
              <a:off x="951" y="1641"/>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computer</a:t>
              </a:r>
            </a:p>
          </p:txBody>
        </p:sp>
        <p:sp>
          <p:nvSpPr>
            <p:cNvPr id="98330" name="Text Box 11">
              <a:extLst>
                <a:ext uri="{FF2B5EF4-FFF2-40B4-BE49-F238E27FC236}">
                  <a16:creationId xmlns:a16="http://schemas.microsoft.com/office/drawing/2014/main" id="{E0E75787-D2BE-4E67-A4CE-BE5993A79352}"/>
                </a:ext>
              </a:extLst>
            </p:cNvPr>
            <p:cNvSpPr txBox="1">
              <a:spLocks noChangeArrowheads="1"/>
            </p:cNvSpPr>
            <p:nvPr/>
          </p:nvSpPr>
          <p:spPr bwMode="auto">
            <a:xfrm>
              <a:off x="951" y="183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database</a:t>
              </a:r>
            </a:p>
          </p:txBody>
        </p:sp>
        <p:sp>
          <p:nvSpPr>
            <p:cNvPr id="98331" name="Text Box 12">
              <a:extLst>
                <a:ext uri="{FF2B5EF4-FFF2-40B4-BE49-F238E27FC236}">
                  <a16:creationId xmlns:a16="http://schemas.microsoft.com/office/drawing/2014/main" id="{8326C464-F4DB-4225-BBCF-509D048D9EFC}"/>
                </a:ext>
              </a:extLst>
            </p:cNvPr>
            <p:cNvSpPr txBox="1">
              <a:spLocks noChangeArrowheads="1"/>
            </p:cNvSpPr>
            <p:nvPr/>
          </p:nvSpPr>
          <p:spPr bwMode="auto">
            <a:xfrm>
              <a:off x="951" y="231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retrieval</a:t>
              </a:r>
            </a:p>
          </p:txBody>
        </p:sp>
        <p:sp>
          <p:nvSpPr>
            <p:cNvPr id="98332" name="Text Box 13">
              <a:extLst>
                <a:ext uri="{FF2B5EF4-FFF2-40B4-BE49-F238E27FC236}">
                  <a16:creationId xmlns:a16="http://schemas.microsoft.com/office/drawing/2014/main" id="{2C1ECD71-D90A-460C-913A-132BF3B664F5}"/>
                </a:ext>
              </a:extLst>
            </p:cNvPr>
            <p:cNvSpPr txBox="1">
              <a:spLocks noChangeArrowheads="1"/>
            </p:cNvSpPr>
            <p:nvPr/>
          </p:nvSpPr>
          <p:spPr bwMode="auto">
            <a:xfrm>
              <a:off x="951" y="207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zh-TW" altLang="zh-TW" sz="1600" b="1">
                  <a:latin typeface="Times New Roman" panose="02020603050405020304" pitchFamily="18" charset="0"/>
                  <a:ea typeface="標楷體" panose="03000509000000000000" pitchFamily="65" charset="-120"/>
                </a:rPr>
                <a:t>...</a:t>
              </a:r>
            </a:p>
          </p:txBody>
        </p:sp>
        <p:sp>
          <p:nvSpPr>
            <p:cNvPr id="98333" name="Rectangle 14">
              <a:extLst>
                <a:ext uri="{FF2B5EF4-FFF2-40B4-BE49-F238E27FC236}">
                  <a16:creationId xmlns:a16="http://schemas.microsoft.com/office/drawing/2014/main" id="{119B919D-3B63-4C0D-A07E-033966702FF5}"/>
                </a:ext>
              </a:extLst>
            </p:cNvPr>
            <p:cNvSpPr>
              <a:spLocks noChangeArrowheads="1"/>
            </p:cNvSpPr>
            <p:nvPr/>
          </p:nvSpPr>
          <p:spPr bwMode="auto">
            <a:xfrm>
              <a:off x="1815" y="1449"/>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34" name="Rectangle 15">
              <a:extLst>
                <a:ext uri="{FF2B5EF4-FFF2-40B4-BE49-F238E27FC236}">
                  <a16:creationId xmlns:a16="http://schemas.microsoft.com/office/drawing/2014/main" id="{A90E5A26-F98D-4789-9FF3-3C6D06C19213}"/>
                </a:ext>
              </a:extLst>
            </p:cNvPr>
            <p:cNvSpPr>
              <a:spLocks noChangeArrowheads="1"/>
            </p:cNvSpPr>
            <p:nvPr/>
          </p:nvSpPr>
          <p:spPr bwMode="auto">
            <a:xfrm>
              <a:off x="1815" y="1641"/>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35" name="Rectangle 16">
              <a:extLst>
                <a:ext uri="{FF2B5EF4-FFF2-40B4-BE49-F238E27FC236}">
                  <a16:creationId xmlns:a16="http://schemas.microsoft.com/office/drawing/2014/main" id="{3EAE442D-7E0E-47CD-ADEB-19E95C68D674}"/>
                </a:ext>
              </a:extLst>
            </p:cNvPr>
            <p:cNvSpPr>
              <a:spLocks noChangeArrowheads="1"/>
            </p:cNvSpPr>
            <p:nvPr/>
          </p:nvSpPr>
          <p:spPr bwMode="auto">
            <a:xfrm>
              <a:off x="1815" y="1833"/>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36" name="Rectangle 17">
              <a:extLst>
                <a:ext uri="{FF2B5EF4-FFF2-40B4-BE49-F238E27FC236}">
                  <a16:creationId xmlns:a16="http://schemas.microsoft.com/office/drawing/2014/main" id="{969ECA89-28E7-4D75-8F5C-054BF7AC0E65}"/>
                </a:ext>
              </a:extLst>
            </p:cNvPr>
            <p:cNvSpPr>
              <a:spLocks noChangeArrowheads="1"/>
            </p:cNvSpPr>
            <p:nvPr/>
          </p:nvSpPr>
          <p:spPr bwMode="auto">
            <a:xfrm>
              <a:off x="1815" y="2313"/>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37" name="Rectangle 18">
              <a:extLst>
                <a:ext uri="{FF2B5EF4-FFF2-40B4-BE49-F238E27FC236}">
                  <a16:creationId xmlns:a16="http://schemas.microsoft.com/office/drawing/2014/main" id="{E5D3A681-1F79-42A2-AD4A-75E9B01BC370}"/>
                </a:ext>
              </a:extLst>
            </p:cNvPr>
            <p:cNvSpPr>
              <a:spLocks noChangeArrowheads="1"/>
            </p:cNvSpPr>
            <p:nvPr/>
          </p:nvSpPr>
          <p:spPr bwMode="auto">
            <a:xfrm>
              <a:off x="1815" y="2025"/>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38" name="Rectangle 19">
              <a:extLst>
                <a:ext uri="{FF2B5EF4-FFF2-40B4-BE49-F238E27FC236}">
                  <a16:creationId xmlns:a16="http://schemas.microsoft.com/office/drawing/2014/main" id="{68A72BA2-BDA5-4F53-A793-C1D6FD58C761}"/>
                </a:ext>
              </a:extLst>
            </p:cNvPr>
            <p:cNvSpPr>
              <a:spLocks noChangeArrowheads="1"/>
            </p:cNvSpPr>
            <p:nvPr/>
          </p:nvSpPr>
          <p:spPr bwMode="auto">
            <a:xfrm>
              <a:off x="2343"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39" name="Rectangle 20">
              <a:extLst>
                <a:ext uri="{FF2B5EF4-FFF2-40B4-BE49-F238E27FC236}">
                  <a16:creationId xmlns:a16="http://schemas.microsoft.com/office/drawing/2014/main" id="{C9045E13-8629-4E12-BF6A-B6C0C20C5AA7}"/>
                </a:ext>
              </a:extLst>
            </p:cNvPr>
            <p:cNvSpPr>
              <a:spLocks noChangeArrowheads="1"/>
            </p:cNvSpPr>
            <p:nvPr/>
          </p:nvSpPr>
          <p:spPr bwMode="auto">
            <a:xfrm>
              <a:off x="2727"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0" name="Rectangle 21">
              <a:extLst>
                <a:ext uri="{FF2B5EF4-FFF2-40B4-BE49-F238E27FC236}">
                  <a16:creationId xmlns:a16="http://schemas.microsoft.com/office/drawing/2014/main" id="{03691BC9-211D-411A-B560-8811F6E796A9}"/>
                </a:ext>
              </a:extLst>
            </p:cNvPr>
            <p:cNvSpPr>
              <a:spLocks noChangeArrowheads="1"/>
            </p:cNvSpPr>
            <p:nvPr/>
          </p:nvSpPr>
          <p:spPr bwMode="auto">
            <a:xfrm>
              <a:off x="3111"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1" name="Rectangle 22">
              <a:extLst>
                <a:ext uri="{FF2B5EF4-FFF2-40B4-BE49-F238E27FC236}">
                  <a16:creationId xmlns:a16="http://schemas.microsoft.com/office/drawing/2014/main" id="{F7188B9B-72AC-4FC8-BE19-6A6F7C8B5E8F}"/>
                </a:ext>
              </a:extLst>
            </p:cNvPr>
            <p:cNvSpPr>
              <a:spLocks noChangeArrowheads="1"/>
            </p:cNvSpPr>
            <p:nvPr/>
          </p:nvSpPr>
          <p:spPr bwMode="auto">
            <a:xfrm>
              <a:off x="3495"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2" name="Rectangle 23">
              <a:extLst>
                <a:ext uri="{FF2B5EF4-FFF2-40B4-BE49-F238E27FC236}">
                  <a16:creationId xmlns:a16="http://schemas.microsoft.com/office/drawing/2014/main" id="{FD620A3E-CF0B-4536-81A5-946EC549F1A4}"/>
                </a:ext>
              </a:extLst>
            </p:cNvPr>
            <p:cNvSpPr>
              <a:spLocks noChangeArrowheads="1"/>
            </p:cNvSpPr>
            <p:nvPr/>
          </p:nvSpPr>
          <p:spPr bwMode="auto">
            <a:xfrm>
              <a:off x="2343" y="1641"/>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3" name="Rectangle 24">
              <a:extLst>
                <a:ext uri="{FF2B5EF4-FFF2-40B4-BE49-F238E27FC236}">
                  <a16:creationId xmlns:a16="http://schemas.microsoft.com/office/drawing/2014/main" id="{080B4121-4B5F-4510-96D5-C0E1A6E49BC0}"/>
                </a:ext>
              </a:extLst>
            </p:cNvPr>
            <p:cNvSpPr>
              <a:spLocks noChangeArrowheads="1"/>
            </p:cNvSpPr>
            <p:nvPr/>
          </p:nvSpPr>
          <p:spPr bwMode="auto">
            <a:xfrm>
              <a:off x="2727" y="1641"/>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4" name="Rectangle 25">
              <a:extLst>
                <a:ext uri="{FF2B5EF4-FFF2-40B4-BE49-F238E27FC236}">
                  <a16:creationId xmlns:a16="http://schemas.microsoft.com/office/drawing/2014/main" id="{15E5EDC4-BD65-4752-AB46-7EFE8FE641E1}"/>
                </a:ext>
              </a:extLst>
            </p:cNvPr>
            <p:cNvSpPr>
              <a:spLocks noChangeArrowheads="1"/>
            </p:cNvSpPr>
            <p:nvPr/>
          </p:nvSpPr>
          <p:spPr bwMode="auto">
            <a:xfrm>
              <a:off x="3111" y="1641"/>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5" name="Rectangle 26">
              <a:extLst>
                <a:ext uri="{FF2B5EF4-FFF2-40B4-BE49-F238E27FC236}">
                  <a16:creationId xmlns:a16="http://schemas.microsoft.com/office/drawing/2014/main" id="{B4D60F30-136A-4E55-A015-8D0DD816EC67}"/>
                </a:ext>
              </a:extLst>
            </p:cNvPr>
            <p:cNvSpPr>
              <a:spLocks noChangeArrowheads="1"/>
            </p:cNvSpPr>
            <p:nvPr/>
          </p:nvSpPr>
          <p:spPr bwMode="auto">
            <a:xfrm>
              <a:off x="2343" y="183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6" name="Rectangle 27">
              <a:extLst>
                <a:ext uri="{FF2B5EF4-FFF2-40B4-BE49-F238E27FC236}">
                  <a16:creationId xmlns:a16="http://schemas.microsoft.com/office/drawing/2014/main" id="{A06F8D2C-93DD-4514-98DF-E6BFA6EB0592}"/>
                </a:ext>
              </a:extLst>
            </p:cNvPr>
            <p:cNvSpPr>
              <a:spLocks noChangeArrowheads="1"/>
            </p:cNvSpPr>
            <p:nvPr/>
          </p:nvSpPr>
          <p:spPr bwMode="auto">
            <a:xfrm>
              <a:off x="2343" y="231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7" name="Rectangle 28">
              <a:extLst>
                <a:ext uri="{FF2B5EF4-FFF2-40B4-BE49-F238E27FC236}">
                  <a16:creationId xmlns:a16="http://schemas.microsoft.com/office/drawing/2014/main" id="{2B68F059-4290-4FE6-960C-EA89499EEEB7}"/>
                </a:ext>
              </a:extLst>
            </p:cNvPr>
            <p:cNvSpPr>
              <a:spLocks noChangeArrowheads="1"/>
            </p:cNvSpPr>
            <p:nvPr/>
          </p:nvSpPr>
          <p:spPr bwMode="auto">
            <a:xfrm>
              <a:off x="2727" y="231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8" name="Rectangle 29">
              <a:extLst>
                <a:ext uri="{FF2B5EF4-FFF2-40B4-BE49-F238E27FC236}">
                  <a16:creationId xmlns:a16="http://schemas.microsoft.com/office/drawing/2014/main" id="{7618D9FA-EE64-4908-B1AB-F47E9B52AD7F}"/>
                </a:ext>
              </a:extLst>
            </p:cNvPr>
            <p:cNvSpPr>
              <a:spLocks noChangeArrowheads="1"/>
            </p:cNvSpPr>
            <p:nvPr/>
          </p:nvSpPr>
          <p:spPr bwMode="auto">
            <a:xfrm>
              <a:off x="3111" y="231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49" name="Text Box 30">
              <a:extLst>
                <a:ext uri="{FF2B5EF4-FFF2-40B4-BE49-F238E27FC236}">
                  <a16:creationId xmlns:a16="http://schemas.microsoft.com/office/drawing/2014/main" id="{09A79667-36E8-4F9F-AAE0-8EF674F1564B}"/>
                </a:ext>
              </a:extLst>
            </p:cNvPr>
            <p:cNvSpPr txBox="1">
              <a:spLocks noChangeArrowheads="1"/>
            </p:cNvSpPr>
            <p:nvPr/>
          </p:nvSpPr>
          <p:spPr bwMode="auto">
            <a:xfrm>
              <a:off x="855" y="2556"/>
              <a:ext cx="9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Index files</a:t>
              </a:r>
            </a:p>
          </p:txBody>
        </p:sp>
        <p:sp>
          <p:nvSpPr>
            <p:cNvPr id="98350" name="Text Box 31">
              <a:extLst>
                <a:ext uri="{FF2B5EF4-FFF2-40B4-BE49-F238E27FC236}">
                  <a16:creationId xmlns:a16="http://schemas.microsoft.com/office/drawing/2014/main" id="{805675B4-0D49-4098-BBE3-A3D256ED9B9F}"/>
                </a:ext>
              </a:extLst>
            </p:cNvPr>
            <p:cNvSpPr txBox="1">
              <a:spLocks noChangeArrowheads="1"/>
            </p:cNvSpPr>
            <p:nvPr/>
          </p:nvSpPr>
          <p:spPr bwMode="auto">
            <a:xfrm>
              <a:off x="2343" y="2556"/>
              <a:ext cx="9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Postings lists</a:t>
              </a:r>
            </a:p>
          </p:txBody>
        </p:sp>
      </p:grpSp>
      <p:grpSp>
        <p:nvGrpSpPr>
          <p:cNvPr id="98309" name="Group 32">
            <a:extLst>
              <a:ext uri="{FF2B5EF4-FFF2-40B4-BE49-F238E27FC236}">
                <a16:creationId xmlns:a16="http://schemas.microsoft.com/office/drawing/2014/main" id="{026D5AE2-7BE6-45D5-B5AB-A25934F276EF}"/>
              </a:ext>
            </a:extLst>
          </p:cNvPr>
          <p:cNvGrpSpPr>
            <a:grpSpLocks/>
          </p:cNvGrpSpPr>
          <p:nvPr/>
        </p:nvGrpSpPr>
        <p:grpSpPr bwMode="auto">
          <a:xfrm>
            <a:off x="1112838" y="4200525"/>
            <a:ext cx="2581275" cy="2005013"/>
            <a:chOff x="701" y="2646"/>
            <a:chExt cx="1626" cy="1263"/>
          </a:xfrm>
        </p:grpSpPr>
        <p:sp>
          <p:nvSpPr>
            <p:cNvPr id="98318" name="Rectangle 33">
              <a:extLst>
                <a:ext uri="{FF2B5EF4-FFF2-40B4-BE49-F238E27FC236}">
                  <a16:creationId xmlns:a16="http://schemas.microsoft.com/office/drawing/2014/main" id="{4A218B5E-3861-4502-8528-7952E162AFC9}"/>
                </a:ext>
              </a:extLst>
            </p:cNvPr>
            <p:cNvSpPr>
              <a:spLocks noChangeArrowheads="1"/>
            </p:cNvSpPr>
            <p:nvPr/>
          </p:nvSpPr>
          <p:spPr bwMode="auto">
            <a:xfrm>
              <a:off x="1002" y="2669"/>
              <a:ext cx="1325" cy="971"/>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19" name="Freeform 34">
              <a:extLst>
                <a:ext uri="{FF2B5EF4-FFF2-40B4-BE49-F238E27FC236}">
                  <a16:creationId xmlns:a16="http://schemas.microsoft.com/office/drawing/2014/main" id="{CF26DDB8-6C0F-49D7-AA3F-91967FD2342B}"/>
                </a:ext>
              </a:extLst>
            </p:cNvPr>
            <p:cNvSpPr>
              <a:spLocks/>
            </p:cNvSpPr>
            <p:nvPr/>
          </p:nvSpPr>
          <p:spPr bwMode="auto">
            <a:xfrm flipV="1">
              <a:off x="1001" y="2916"/>
              <a:ext cx="1118" cy="717"/>
            </a:xfrm>
            <a:custGeom>
              <a:avLst/>
              <a:gdLst>
                <a:gd name="T0" fmla="*/ 0 w 1296"/>
                <a:gd name="T1" fmla="*/ 0 h 816"/>
                <a:gd name="T2" fmla="*/ 31 w 1296"/>
                <a:gd name="T3" fmla="*/ 177 h 816"/>
                <a:gd name="T4" fmla="*/ 152 w 1296"/>
                <a:gd name="T5" fmla="*/ 322 h 816"/>
                <a:gd name="T6" fmla="*/ 340 w 1296"/>
                <a:gd name="T7" fmla="*/ 366 h 816"/>
                <a:gd name="T8" fmla="*/ 534 w 1296"/>
                <a:gd name="T9" fmla="*/ 376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816">
                  <a:moveTo>
                    <a:pt x="0" y="0"/>
                  </a:moveTo>
                  <a:cubicBezTo>
                    <a:pt x="13" y="64"/>
                    <a:pt x="16" y="270"/>
                    <a:pt x="77" y="386"/>
                  </a:cubicBezTo>
                  <a:cubicBezTo>
                    <a:pt x="138" y="502"/>
                    <a:pt x="241" y="629"/>
                    <a:pt x="366" y="697"/>
                  </a:cubicBezTo>
                  <a:cubicBezTo>
                    <a:pt x="491" y="765"/>
                    <a:pt x="670" y="774"/>
                    <a:pt x="825" y="794"/>
                  </a:cubicBezTo>
                  <a:cubicBezTo>
                    <a:pt x="980" y="814"/>
                    <a:pt x="1198" y="812"/>
                    <a:pt x="1296" y="81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0" name="Text Box 35">
              <a:extLst>
                <a:ext uri="{FF2B5EF4-FFF2-40B4-BE49-F238E27FC236}">
                  <a16:creationId xmlns:a16="http://schemas.microsoft.com/office/drawing/2014/main" id="{E1A53132-90EA-4395-B499-EBD984154647}"/>
                </a:ext>
              </a:extLst>
            </p:cNvPr>
            <p:cNvSpPr txBox="1">
              <a:spLocks noChangeArrowheads="1"/>
            </p:cNvSpPr>
            <p:nvPr/>
          </p:nvSpPr>
          <p:spPr bwMode="auto">
            <a:xfrm>
              <a:off x="810" y="3553"/>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t>0</a:t>
              </a:r>
            </a:p>
          </p:txBody>
        </p:sp>
        <p:sp>
          <p:nvSpPr>
            <p:cNvPr id="98321" name="Text Box 36">
              <a:extLst>
                <a:ext uri="{FF2B5EF4-FFF2-40B4-BE49-F238E27FC236}">
                  <a16:creationId xmlns:a16="http://schemas.microsoft.com/office/drawing/2014/main" id="{A5D4134B-97B9-4DD7-8B9E-696F65AA6783}"/>
                </a:ext>
              </a:extLst>
            </p:cNvPr>
            <p:cNvSpPr txBox="1">
              <a:spLocks noChangeArrowheads="1"/>
            </p:cNvSpPr>
            <p:nvPr/>
          </p:nvSpPr>
          <p:spPr bwMode="auto">
            <a:xfrm>
              <a:off x="1322" y="3697"/>
              <a:ext cx="6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No. Docs</a:t>
              </a:r>
            </a:p>
          </p:txBody>
        </p:sp>
        <p:sp>
          <p:nvSpPr>
            <p:cNvPr id="98322" name="Text Box 37">
              <a:extLst>
                <a:ext uri="{FF2B5EF4-FFF2-40B4-BE49-F238E27FC236}">
                  <a16:creationId xmlns:a16="http://schemas.microsoft.com/office/drawing/2014/main" id="{E06790C5-4D92-427E-9C16-4EAAD586B3B8}"/>
                </a:ext>
              </a:extLst>
            </p:cNvPr>
            <p:cNvSpPr txBox="1">
              <a:spLocks noChangeArrowheads="1"/>
            </p:cNvSpPr>
            <p:nvPr/>
          </p:nvSpPr>
          <p:spPr bwMode="auto">
            <a:xfrm rot="-5400000">
              <a:off x="384" y="2963"/>
              <a:ext cx="8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No keywords</a:t>
              </a:r>
            </a:p>
          </p:txBody>
        </p:sp>
      </p:grpSp>
      <p:grpSp>
        <p:nvGrpSpPr>
          <p:cNvPr id="98310" name="Group 38">
            <a:extLst>
              <a:ext uri="{FF2B5EF4-FFF2-40B4-BE49-F238E27FC236}">
                <a16:creationId xmlns:a16="http://schemas.microsoft.com/office/drawing/2014/main" id="{0F9CD8D7-CCE0-458F-B01F-EA07B89CD0CE}"/>
              </a:ext>
            </a:extLst>
          </p:cNvPr>
          <p:cNvGrpSpPr>
            <a:grpSpLocks/>
          </p:cNvGrpSpPr>
          <p:nvPr/>
        </p:nvGrpSpPr>
        <p:grpSpPr bwMode="auto">
          <a:xfrm>
            <a:off x="4967288" y="4043363"/>
            <a:ext cx="2581275" cy="2157412"/>
            <a:chOff x="3129" y="2547"/>
            <a:chExt cx="1626" cy="1359"/>
          </a:xfrm>
        </p:grpSpPr>
        <p:sp>
          <p:nvSpPr>
            <p:cNvPr id="98313" name="Rectangle 39">
              <a:extLst>
                <a:ext uri="{FF2B5EF4-FFF2-40B4-BE49-F238E27FC236}">
                  <a16:creationId xmlns:a16="http://schemas.microsoft.com/office/drawing/2014/main" id="{F73CC2E4-F779-4504-985A-48C0933ED053}"/>
                </a:ext>
              </a:extLst>
            </p:cNvPr>
            <p:cNvSpPr>
              <a:spLocks noChangeArrowheads="1"/>
            </p:cNvSpPr>
            <p:nvPr/>
          </p:nvSpPr>
          <p:spPr bwMode="auto">
            <a:xfrm>
              <a:off x="3430" y="2666"/>
              <a:ext cx="1325" cy="971"/>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14" name="Text Box 40">
              <a:extLst>
                <a:ext uri="{FF2B5EF4-FFF2-40B4-BE49-F238E27FC236}">
                  <a16:creationId xmlns:a16="http://schemas.microsoft.com/office/drawing/2014/main" id="{B4AF2540-B677-4F60-B675-B8F856A6E465}"/>
                </a:ext>
              </a:extLst>
            </p:cNvPr>
            <p:cNvSpPr txBox="1">
              <a:spLocks noChangeArrowheads="1"/>
            </p:cNvSpPr>
            <p:nvPr/>
          </p:nvSpPr>
          <p:spPr bwMode="auto">
            <a:xfrm>
              <a:off x="3238" y="355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t>0</a:t>
              </a:r>
            </a:p>
          </p:txBody>
        </p:sp>
        <p:sp>
          <p:nvSpPr>
            <p:cNvPr id="98315" name="Text Box 41">
              <a:extLst>
                <a:ext uri="{FF2B5EF4-FFF2-40B4-BE49-F238E27FC236}">
                  <a16:creationId xmlns:a16="http://schemas.microsoft.com/office/drawing/2014/main" id="{C0455341-33C3-4768-81AC-3CD52B716932}"/>
                </a:ext>
              </a:extLst>
            </p:cNvPr>
            <p:cNvSpPr txBox="1">
              <a:spLocks noChangeArrowheads="1"/>
            </p:cNvSpPr>
            <p:nvPr/>
          </p:nvSpPr>
          <p:spPr bwMode="auto">
            <a:xfrm>
              <a:off x="3750" y="3694"/>
              <a:ext cx="6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No. Docs</a:t>
              </a:r>
            </a:p>
          </p:txBody>
        </p:sp>
        <p:sp>
          <p:nvSpPr>
            <p:cNvPr id="98316" name="Text Box 42">
              <a:extLst>
                <a:ext uri="{FF2B5EF4-FFF2-40B4-BE49-F238E27FC236}">
                  <a16:creationId xmlns:a16="http://schemas.microsoft.com/office/drawing/2014/main" id="{D1624D3D-E26D-45C6-9C26-B04FE2B286FC}"/>
                </a:ext>
              </a:extLst>
            </p:cNvPr>
            <p:cNvSpPr txBox="1">
              <a:spLocks noChangeArrowheads="1"/>
            </p:cNvSpPr>
            <p:nvPr/>
          </p:nvSpPr>
          <p:spPr bwMode="auto">
            <a:xfrm rot="-5400000">
              <a:off x="2722" y="2954"/>
              <a:ext cx="10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Len postings list</a:t>
              </a:r>
            </a:p>
          </p:txBody>
        </p:sp>
        <p:sp>
          <p:nvSpPr>
            <p:cNvPr id="98317" name="Line 43">
              <a:extLst>
                <a:ext uri="{FF2B5EF4-FFF2-40B4-BE49-F238E27FC236}">
                  <a16:creationId xmlns:a16="http://schemas.microsoft.com/office/drawing/2014/main" id="{20B0EEF7-592A-4859-9626-3706D1A67A23}"/>
                </a:ext>
              </a:extLst>
            </p:cNvPr>
            <p:cNvSpPr>
              <a:spLocks noChangeShapeType="1"/>
            </p:cNvSpPr>
            <p:nvPr/>
          </p:nvSpPr>
          <p:spPr bwMode="auto">
            <a:xfrm flipV="1">
              <a:off x="3441" y="2944"/>
              <a:ext cx="949" cy="6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8311" name="AutoShape 44">
            <a:extLst>
              <a:ext uri="{FF2B5EF4-FFF2-40B4-BE49-F238E27FC236}">
                <a16:creationId xmlns:a16="http://schemas.microsoft.com/office/drawing/2014/main" id="{FE002338-5333-4ADA-B0E9-DB2F8492C152}"/>
              </a:ext>
            </a:extLst>
          </p:cNvPr>
          <p:cNvSpPr>
            <a:spLocks noChangeArrowheads="1"/>
          </p:cNvSpPr>
          <p:nvPr/>
        </p:nvSpPr>
        <p:spPr bwMode="auto">
          <a:xfrm>
            <a:off x="1884363" y="1706563"/>
            <a:ext cx="246062" cy="1616075"/>
          </a:xfrm>
          <a:prstGeom prst="upDownArrow">
            <a:avLst>
              <a:gd name="adj1" fmla="val 49676"/>
              <a:gd name="adj2" fmla="val 90976"/>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98312" name="AutoShape 45">
            <a:extLst>
              <a:ext uri="{FF2B5EF4-FFF2-40B4-BE49-F238E27FC236}">
                <a16:creationId xmlns:a16="http://schemas.microsoft.com/office/drawing/2014/main" id="{76D12FB4-5E81-4585-B0D8-AF762E8DDBDE}"/>
              </a:ext>
            </a:extLst>
          </p:cNvPr>
          <p:cNvSpPr>
            <a:spLocks noChangeArrowheads="1"/>
          </p:cNvSpPr>
          <p:nvPr/>
        </p:nvSpPr>
        <p:spPr bwMode="auto">
          <a:xfrm rot="-5400000">
            <a:off x="5828506" y="184944"/>
            <a:ext cx="246063" cy="2441575"/>
          </a:xfrm>
          <a:prstGeom prst="upDownArrow">
            <a:avLst>
              <a:gd name="adj1" fmla="val 49685"/>
              <a:gd name="adj2" fmla="val 124491"/>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C18A43F8-B58A-4BFA-A01A-1C3A5D708EE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13F90BA-71D3-4487-9346-5872ACFC1D28}" type="slidenum">
              <a:rPr lang="en-US" altLang="zh-TW" sz="1400" smtClean="0">
                <a:solidFill>
                  <a:schemeClr val="accent2"/>
                </a:solidFill>
                <a:latin typeface="Times New Roman" panose="02020603050405020304" pitchFamily="18" charset="0"/>
              </a:rPr>
              <a:pPr>
                <a:spcBef>
                  <a:spcPct val="0"/>
                </a:spcBef>
                <a:buFontTx/>
                <a:buNone/>
              </a:pPr>
              <a:t>5</a:t>
            </a:fld>
            <a:endParaRPr lang="en-US" altLang="zh-TW" sz="1400" b="0">
              <a:latin typeface="Times New Roman" panose="02020603050405020304" pitchFamily="18" charset="0"/>
            </a:endParaRPr>
          </a:p>
        </p:txBody>
      </p:sp>
      <p:sp>
        <p:nvSpPr>
          <p:cNvPr id="12291" name="AutoShape 2">
            <a:extLst>
              <a:ext uri="{FF2B5EF4-FFF2-40B4-BE49-F238E27FC236}">
                <a16:creationId xmlns:a16="http://schemas.microsoft.com/office/drawing/2014/main" id="{D083FF61-921B-4B10-AED8-1D4C9FB6CB78}"/>
              </a:ext>
            </a:extLst>
          </p:cNvPr>
          <p:cNvSpPr>
            <a:spLocks noChangeArrowheads="1"/>
          </p:cNvSpPr>
          <p:nvPr/>
        </p:nvSpPr>
        <p:spPr bwMode="auto">
          <a:xfrm>
            <a:off x="6596063" y="3103563"/>
            <a:ext cx="419100" cy="2819400"/>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12292" name="Group 3">
            <a:extLst>
              <a:ext uri="{FF2B5EF4-FFF2-40B4-BE49-F238E27FC236}">
                <a16:creationId xmlns:a16="http://schemas.microsoft.com/office/drawing/2014/main" id="{808A22D8-601D-4EE5-A0B4-2500B2587DAA}"/>
              </a:ext>
            </a:extLst>
          </p:cNvPr>
          <p:cNvGrpSpPr>
            <a:grpSpLocks/>
          </p:cNvGrpSpPr>
          <p:nvPr/>
        </p:nvGrpSpPr>
        <p:grpSpPr bwMode="auto">
          <a:xfrm>
            <a:off x="3930650" y="3503613"/>
            <a:ext cx="3216275" cy="2500312"/>
            <a:chOff x="1824" y="1296"/>
            <a:chExt cx="1930" cy="1575"/>
          </a:xfrm>
        </p:grpSpPr>
        <p:sp>
          <p:nvSpPr>
            <p:cNvPr id="12310" name="AutoShape 4">
              <a:extLst>
                <a:ext uri="{FF2B5EF4-FFF2-40B4-BE49-F238E27FC236}">
                  <a16:creationId xmlns:a16="http://schemas.microsoft.com/office/drawing/2014/main" id="{78A3B8F1-DF24-4F48-8AFB-01A74A54B811}"/>
                </a:ext>
              </a:extLst>
            </p:cNvPr>
            <p:cNvSpPr>
              <a:spLocks/>
            </p:cNvSpPr>
            <p:nvPr/>
          </p:nvSpPr>
          <p:spPr bwMode="auto">
            <a:xfrm>
              <a:off x="1824" y="1296"/>
              <a:ext cx="143" cy="1575"/>
            </a:xfrm>
            <a:prstGeom prst="leftBracket">
              <a:avLst>
                <a:gd name="adj" fmla="val 91783"/>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2311" name="AutoShape 5">
              <a:extLst>
                <a:ext uri="{FF2B5EF4-FFF2-40B4-BE49-F238E27FC236}">
                  <a16:creationId xmlns:a16="http://schemas.microsoft.com/office/drawing/2014/main" id="{FC4EF542-EB93-4FBA-A863-A9A3EF446F1C}"/>
                </a:ext>
              </a:extLst>
            </p:cNvPr>
            <p:cNvSpPr>
              <a:spLocks/>
            </p:cNvSpPr>
            <p:nvPr/>
          </p:nvSpPr>
          <p:spPr bwMode="auto">
            <a:xfrm>
              <a:off x="3648" y="1296"/>
              <a:ext cx="106" cy="1565"/>
            </a:xfrm>
            <a:prstGeom prst="rightBracket">
              <a:avLst>
                <a:gd name="adj" fmla="val 14149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12293" name="Text Box 6">
            <a:extLst>
              <a:ext uri="{FF2B5EF4-FFF2-40B4-BE49-F238E27FC236}">
                <a16:creationId xmlns:a16="http://schemas.microsoft.com/office/drawing/2014/main" id="{1A8AB752-EB69-43D5-9A67-7C5535DC0602}"/>
              </a:ext>
            </a:extLst>
          </p:cNvPr>
          <p:cNvSpPr txBox="1">
            <a:spLocks noChangeArrowheads="1"/>
          </p:cNvSpPr>
          <p:nvPr/>
        </p:nvSpPr>
        <p:spPr bwMode="auto">
          <a:xfrm>
            <a:off x="4089400" y="3503613"/>
            <a:ext cx="29638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        </a:t>
            </a:r>
            <a:endParaRPr lang="en-US" altLang="zh-TW" sz="2400" i="1">
              <a:solidFill>
                <a:srgbClr val="FF0000"/>
              </a:solidFill>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12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1t</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2</a:t>
            </a:r>
            <a:r>
              <a:rPr lang="en-US" altLang="zh-TW" sz="2400" i="1" baseline="-25000">
                <a:latin typeface="Times New Roman" panose="02020603050405020304" pitchFamily="18" charset="0"/>
              </a:rPr>
              <a:t> </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22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2t</a:t>
            </a:r>
            <a:endParaRPr lang="en-US" altLang="zh-TW" sz="2400" i="1">
              <a:latin typeface="Times New Roman" panose="02020603050405020304" pitchFamily="18" charset="0"/>
            </a:endParaRPr>
          </a:p>
          <a:p>
            <a:pPr eaLnBrk="1" hangingPunct="1">
              <a:spcBef>
                <a:spcPct val="0"/>
              </a:spcBef>
              <a:buFontTx/>
              <a:buNone/>
            </a:pPr>
            <a:r>
              <a:rPr lang="en-US" altLang="zh-TW" sz="2400" i="1">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p>
          <a:p>
            <a:pPr eaLnBrk="1" hangingPunct="1">
              <a:spcBef>
                <a:spcPct val="0"/>
              </a:spcBef>
              <a:buFontTx/>
              <a:buNone/>
            </a:pPr>
            <a:r>
              <a:rPr lang="en-US" altLang="zh-TW" sz="2400">
                <a:latin typeface="Times New Roman" panose="02020603050405020304" pitchFamily="18" charset="0"/>
              </a:rPr>
              <a:t> </a:t>
            </a:r>
            <a:r>
              <a:rPr lang="en-US" altLang="zh-TW" sz="2400">
                <a:solidFill>
                  <a:srgbClr val="FF0000"/>
                </a:solidFill>
                <a:latin typeface="Times New Roman" panose="02020603050405020304" pitchFamily="18" charset="0"/>
              </a:rPr>
              <a:t>:</a:t>
            </a:r>
            <a:r>
              <a:rPr lang="en-US" altLang="zh-TW" sz="2400">
                <a:latin typeface="Times New Roman" panose="02020603050405020304" pitchFamily="18" charset="0"/>
              </a:rPr>
              <a:t>       :      :               :</a:t>
            </a:r>
            <a:endParaRPr lang="en-US" altLang="zh-TW" sz="2400" i="1">
              <a:latin typeface="Times New Roman" panose="02020603050405020304" pitchFamily="18" charset="0"/>
            </a:endParaRPr>
          </a:p>
          <a:p>
            <a:pPr eaLnBrk="1" hangingPunct="1">
              <a:spcBef>
                <a:spcPct val="0"/>
              </a:spcBef>
              <a:buFontTx/>
              <a:buNone/>
            </a:pPr>
            <a:r>
              <a:rPr lang="en-US" altLang="zh-TW" sz="2400" i="1">
                <a:solidFill>
                  <a:srgbClr val="FF0000"/>
                </a:solidFill>
                <a:latin typeface="Times New Roman" panose="02020603050405020304" pitchFamily="18" charset="0"/>
              </a:rPr>
              <a:t>D</a:t>
            </a:r>
            <a:r>
              <a:rPr lang="en-US" altLang="zh-TW" sz="2400" i="1" baseline="-25000">
                <a:solidFill>
                  <a:srgbClr val="FF0000"/>
                </a:solidFill>
                <a:latin typeface="Times New Roman" panose="02020603050405020304" pitchFamily="18" charset="0"/>
              </a:rPr>
              <a:t>n</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n1</a:t>
            </a:r>
            <a:r>
              <a:rPr lang="en-US" altLang="zh-TW" sz="2400" i="1">
                <a:latin typeface="Times New Roman" panose="02020603050405020304" pitchFamily="18" charset="0"/>
              </a:rPr>
              <a:t>  d</a:t>
            </a:r>
            <a:r>
              <a:rPr lang="en-US" altLang="zh-TW" sz="2400" i="1" baseline="-25000">
                <a:latin typeface="Times New Roman" panose="02020603050405020304" pitchFamily="18" charset="0"/>
              </a:rPr>
              <a:t>n2</a:t>
            </a:r>
            <a:r>
              <a:rPr lang="en-US" altLang="zh-TW" sz="2400" i="1">
                <a:latin typeface="Times New Roman" panose="02020603050405020304" pitchFamily="18" charset="0"/>
              </a:rPr>
              <a:t>   …      d</a:t>
            </a:r>
            <a:r>
              <a:rPr lang="en-US" altLang="zh-TW" sz="2400" i="1" baseline="-25000">
                <a:latin typeface="Times New Roman" panose="02020603050405020304" pitchFamily="18" charset="0"/>
              </a:rPr>
              <a:t>nt</a:t>
            </a:r>
            <a:endParaRPr lang="zh-TW" altLang="en-US" sz="2400">
              <a:latin typeface="Times New Roman" panose="02020603050405020304" pitchFamily="18" charset="0"/>
            </a:endParaRPr>
          </a:p>
        </p:txBody>
      </p:sp>
      <p:sp>
        <p:nvSpPr>
          <p:cNvPr id="12294" name="Rectangle 7">
            <a:extLst>
              <a:ext uri="{FF2B5EF4-FFF2-40B4-BE49-F238E27FC236}">
                <a16:creationId xmlns:a16="http://schemas.microsoft.com/office/drawing/2014/main" id="{6B953DD4-F6C0-45A3-B900-FFCFFA062E6F}"/>
              </a:ext>
            </a:extLst>
          </p:cNvPr>
          <p:cNvSpPr>
            <a:spLocks noChangeArrowheads="1"/>
          </p:cNvSpPr>
          <p:nvPr/>
        </p:nvSpPr>
        <p:spPr bwMode="auto">
          <a:xfrm>
            <a:off x="4194175" y="30353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solidFill>
                  <a:srgbClr val="FF0000"/>
                </a:solidFill>
                <a:latin typeface="Times New Roman" panose="02020603050405020304" pitchFamily="18" charset="0"/>
              </a:rPr>
              <a:t>Q</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1  </a:t>
            </a:r>
            <a:r>
              <a:rPr lang="en-US" altLang="zh-TW" sz="2400" i="1">
                <a:latin typeface="Times New Roman" panose="02020603050405020304" pitchFamily="18" charset="0"/>
              </a:rPr>
              <a:t> Q</a:t>
            </a:r>
            <a:r>
              <a:rPr lang="en-US" altLang="zh-TW" sz="2400" i="1" baseline="-25000">
                <a:latin typeface="Times New Roman" panose="02020603050405020304" pitchFamily="18" charset="0"/>
              </a:rPr>
              <a:t>2</a:t>
            </a:r>
            <a:r>
              <a:rPr lang="en-US" altLang="zh-TW" sz="2400" i="1">
                <a:latin typeface="Times New Roman" panose="02020603050405020304" pitchFamily="18" charset="0"/>
              </a:rPr>
              <a:t>    …      Q</a:t>
            </a:r>
            <a:r>
              <a:rPr lang="en-US" altLang="zh-TW" sz="2400" i="1" baseline="-25000">
                <a:latin typeface="Times New Roman" panose="02020603050405020304" pitchFamily="18" charset="0"/>
              </a:rPr>
              <a:t>t</a:t>
            </a:r>
            <a:endParaRPr lang="zh-TW" altLang="en-US" sz="2400" i="1" baseline="-25000">
              <a:latin typeface="Times New Roman" panose="02020603050405020304" pitchFamily="18" charset="0"/>
            </a:endParaRPr>
          </a:p>
        </p:txBody>
      </p:sp>
      <p:sp>
        <p:nvSpPr>
          <p:cNvPr id="12295" name="Rectangle 8">
            <a:extLst>
              <a:ext uri="{FF2B5EF4-FFF2-40B4-BE49-F238E27FC236}">
                <a16:creationId xmlns:a16="http://schemas.microsoft.com/office/drawing/2014/main" id="{AA496C89-3140-49C2-9870-526F43B3F350}"/>
              </a:ext>
            </a:extLst>
          </p:cNvPr>
          <p:cNvSpPr>
            <a:spLocks noGrp="1" noChangeArrowheads="1"/>
          </p:cNvSpPr>
          <p:nvPr>
            <p:ph type="title"/>
          </p:nvPr>
        </p:nvSpPr>
        <p:spPr>
          <a:xfrm>
            <a:off x="695325" y="323850"/>
            <a:ext cx="7772400" cy="762000"/>
          </a:xfrm>
        </p:spPr>
        <p:txBody>
          <a:bodyPr/>
          <a:lstStyle/>
          <a:p>
            <a:pPr eaLnBrk="1" hangingPunct="1"/>
            <a:r>
              <a:rPr lang="en-US" altLang="zh-TW"/>
              <a:t>Term (Column) Based Computation (Theoretical)</a:t>
            </a:r>
            <a:endParaRPr lang="en-US" altLang="zh-TW">
              <a:latin typeface="Courier New" panose="02070309020205020404" pitchFamily="49" charset="0"/>
            </a:endParaRPr>
          </a:p>
        </p:txBody>
      </p:sp>
      <p:sp>
        <p:nvSpPr>
          <p:cNvPr id="12296" name="Rectangle 9">
            <a:extLst>
              <a:ext uri="{FF2B5EF4-FFF2-40B4-BE49-F238E27FC236}">
                <a16:creationId xmlns:a16="http://schemas.microsoft.com/office/drawing/2014/main" id="{E0E6FA9A-4568-4917-8CED-E9FD2FB79521}"/>
              </a:ext>
            </a:extLst>
          </p:cNvPr>
          <p:cNvSpPr>
            <a:spLocks noGrp="1" noChangeArrowheads="1"/>
          </p:cNvSpPr>
          <p:nvPr>
            <p:ph type="body" idx="1"/>
          </p:nvPr>
        </p:nvSpPr>
        <p:spPr>
          <a:xfrm>
            <a:off x="280988" y="1200150"/>
            <a:ext cx="7162800" cy="2381250"/>
          </a:xfrm>
        </p:spPr>
        <p:txBody>
          <a:bodyPr/>
          <a:lstStyle/>
          <a:p>
            <a:pPr eaLnBrk="1" hangingPunct="1"/>
            <a:r>
              <a:rPr lang="en-US" altLang="zh-TW" sz="1800"/>
              <a:t>for i = 1 to t	 	[ totally t terms in the vector space ]</a:t>
            </a:r>
          </a:p>
          <a:p>
            <a:pPr eaLnBrk="1" hangingPunct="1"/>
            <a:r>
              <a:rPr lang="en-US" altLang="zh-TW" sz="1800"/>
              <a:t>for j = 1 to n 	[ totally n documents ]</a:t>
            </a:r>
          </a:p>
          <a:p>
            <a:pPr lvl="1" eaLnBrk="1" hangingPunct="1">
              <a:buFontTx/>
              <a:buNone/>
            </a:pPr>
            <a:r>
              <a:rPr lang="en-US" altLang="zh-TW"/>
              <a:t>	</a:t>
            </a:r>
            <a:r>
              <a:rPr lang="en-US" altLang="zh-TW" sz="1600"/>
              <a:t>Compute partial score between D</a:t>
            </a:r>
            <a:r>
              <a:rPr lang="en-US" altLang="zh-TW" sz="1600" baseline="-25000"/>
              <a:t>j</a:t>
            </a:r>
            <a:r>
              <a:rPr lang="en-US" altLang="zh-TW" sz="1600"/>
              <a:t> and Q</a:t>
            </a:r>
            <a:r>
              <a:rPr lang="en-US" altLang="zh-TW" sz="1600" baseline="-25000"/>
              <a:t>i</a:t>
            </a:r>
          </a:p>
          <a:p>
            <a:pPr lvl="1" eaLnBrk="1" hangingPunct="1">
              <a:buFontTx/>
              <a:buNone/>
            </a:pPr>
            <a:r>
              <a:rPr lang="en-US" altLang="zh-TW" sz="1600"/>
              <a:t>	score (D</a:t>
            </a:r>
            <a:r>
              <a:rPr lang="en-US" altLang="zh-TW" sz="1600" baseline="-25000"/>
              <a:t>j</a:t>
            </a:r>
            <a:r>
              <a:rPr lang="en-US" altLang="zh-TW" sz="1600"/>
              <a:t>, Q) += partial score ( D</a:t>
            </a:r>
            <a:r>
              <a:rPr lang="en-US" altLang="zh-TW" sz="1600" baseline="-25000"/>
              <a:t>j</a:t>
            </a:r>
            <a:r>
              <a:rPr lang="en-US" altLang="zh-TW" sz="1600"/>
              <a:t> , Q</a:t>
            </a:r>
            <a:r>
              <a:rPr lang="en-US" altLang="zh-TW" sz="1600" baseline="-25000"/>
              <a:t>i </a:t>
            </a:r>
            <a:r>
              <a:rPr lang="en-US" altLang="zh-TW" sz="1600"/>
              <a:t>)</a:t>
            </a:r>
          </a:p>
          <a:p>
            <a:pPr lvl="1" eaLnBrk="1" hangingPunct="1">
              <a:buFontTx/>
              <a:buNone/>
            </a:pPr>
            <a:r>
              <a:rPr lang="en-US" altLang="zh-TW"/>
              <a:t>end {for}</a:t>
            </a:r>
          </a:p>
          <a:p>
            <a:pPr lvl="1" eaLnBrk="1" hangingPunct="1">
              <a:buFontTx/>
              <a:buNone/>
            </a:pPr>
            <a:r>
              <a:rPr lang="en-US" altLang="zh-TW"/>
              <a:t>end {for}</a:t>
            </a:r>
          </a:p>
          <a:p>
            <a:pPr eaLnBrk="1" hangingPunct="1"/>
            <a:r>
              <a:rPr lang="en-US" altLang="zh-TW" sz="1800"/>
              <a:t>Perform normalization if needed</a:t>
            </a:r>
          </a:p>
        </p:txBody>
      </p:sp>
      <p:sp>
        <p:nvSpPr>
          <p:cNvPr id="12297" name="Rectangle 10">
            <a:extLst>
              <a:ext uri="{FF2B5EF4-FFF2-40B4-BE49-F238E27FC236}">
                <a16:creationId xmlns:a16="http://schemas.microsoft.com/office/drawing/2014/main" id="{ABD6C2F9-046A-4A9B-97D9-1C5609B6CB9B}"/>
              </a:ext>
            </a:extLst>
          </p:cNvPr>
          <p:cNvSpPr>
            <a:spLocks noChangeArrowheads="1"/>
          </p:cNvSpPr>
          <p:nvPr/>
        </p:nvSpPr>
        <p:spPr bwMode="auto">
          <a:xfrm>
            <a:off x="287338" y="3760788"/>
            <a:ext cx="3511550"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90000"/>
              </a:lnSpc>
            </a:pPr>
            <a:r>
              <a:rPr lang="en-US" altLang="zh-TW" sz="1800"/>
              <a:t>The partial score is the product of the document weight and query weight; query weights are assumed to be 1, so the partial score is an accumulation of all d</a:t>
            </a:r>
            <a:r>
              <a:rPr lang="en-US" altLang="zh-TW" sz="1800" baseline="-25000"/>
              <a:t>ij</a:t>
            </a:r>
            <a:r>
              <a:rPr lang="en-US" altLang="zh-TW" sz="1800"/>
              <a:t> weights for all terms in the query.</a:t>
            </a:r>
          </a:p>
        </p:txBody>
      </p:sp>
      <p:sp>
        <p:nvSpPr>
          <p:cNvPr id="12298" name="Rectangle 11">
            <a:extLst>
              <a:ext uri="{FF2B5EF4-FFF2-40B4-BE49-F238E27FC236}">
                <a16:creationId xmlns:a16="http://schemas.microsoft.com/office/drawing/2014/main" id="{D5569CD2-8633-40E7-BBA1-A8EB7B25ED22}"/>
              </a:ext>
            </a:extLst>
          </p:cNvPr>
          <p:cNvSpPr>
            <a:spLocks noChangeArrowheads="1"/>
          </p:cNvSpPr>
          <p:nvPr/>
        </p:nvSpPr>
        <p:spPr bwMode="auto">
          <a:xfrm>
            <a:off x="7878763" y="3951288"/>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2299" name="Rectangle 12">
            <a:extLst>
              <a:ext uri="{FF2B5EF4-FFF2-40B4-BE49-F238E27FC236}">
                <a16:creationId xmlns:a16="http://schemas.microsoft.com/office/drawing/2014/main" id="{6BCEEF50-5A81-492D-A34B-5E0B0A18174B}"/>
              </a:ext>
            </a:extLst>
          </p:cNvPr>
          <p:cNvSpPr>
            <a:spLocks noChangeArrowheads="1"/>
          </p:cNvSpPr>
          <p:nvPr/>
        </p:nvSpPr>
        <p:spPr bwMode="auto">
          <a:xfrm>
            <a:off x="7878763" y="42846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2300" name="Rectangle 13">
            <a:extLst>
              <a:ext uri="{FF2B5EF4-FFF2-40B4-BE49-F238E27FC236}">
                <a16:creationId xmlns:a16="http://schemas.microsoft.com/office/drawing/2014/main" id="{AC16121F-92E7-4F84-ACC1-8C20FFF80D2C}"/>
              </a:ext>
            </a:extLst>
          </p:cNvPr>
          <p:cNvSpPr>
            <a:spLocks noChangeArrowheads="1"/>
          </p:cNvSpPr>
          <p:nvPr/>
        </p:nvSpPr>
        <p:spPr bwMode="auto">
          <a:xfrm>
            <a:off x="7878763" y="5440363"/>
            <a:ext cx="1003300" cy="26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2301" name="Rectangle 14">
            <a:extLst>
              <a:ext uri="{FF2B5EF4-FFF2-40B4-BE49-F238E27FC236}">
                <a16:creationId xmlns:a16="http://schemas.microsoft.com/office/drawing/2014/main" id="{4B708474-63AA-4910-B130-BF287F6EC60A}"/>
              </a:ext>
            </a:extLst>
          </p:cNvPr>
          <p:cNvSpPr>
            <a:spLocks noChangeArrowheads="1"/>
          </p:cNvSpPr>
          <p:nvPr/>
        </p:nvSpPr>
        <p:spPr bwMode="auto">
          <a:xfrm>
            <a:off x="7939088" y="3230563"/>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i="1">
                <a:solidFill>
                  <a:srgbClr val="FF0000"/>
                </a:solidFill>
                <a:latin typeface="Times New Roman" panose="02020603050405020304" pitchFamily="18" charset="0"/>
              </a:rPr>
              <a:t>Partial Score</a:t>
            </a:r>
            <a:endParaRPr lang="zh-TW" altLang="en-US" sz="1800" i="1">
              <a:latin typeface="Times New Roman" panose="02020603050405020304" pitchFamily="18" charset="0"/>
            </a:endParaRPr>
          </a:p>
        </p:txBody>
      </p:sp>
      <p:sp>
        <p:nvSpPr>
          <p:cNvPr id="12302" name="Rectangle 15">
            <a:extLst>
              <a:ext uri="{FF2B5EF4-FFF2-40B4-BE49-F238E27FC236}">
                <a16:creationId xmlns:a16="http://schemas.microsoft.com/office/drawing/2014/main" id="{60805384-BD12-4DE5-8428-667DB34820ED}"/>
              </a:ext>
            </a:extLst>
          </p:cNvPr>
          <p:cNvSpPr>
            <a:spLocks noChangeArrowheads="1"/>
          </p:cNvSpPr>
          <p:nvPr/>
        </p:nvSpPr>
        <p:spPr bwMode="auto">
          <a:xfrm>
            <a:off x="4733925" y="2984500"/>
            <a:ext cx="1765300" cy="3084513"/>
          </a:xfrm>
          <a:prstGeom prst="rect">
            <a:avLst/>
          </a:prstGeom>
          <a:solidFill>
            <a:schemeClr val="bg1">
              <a:alpha val="8313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2303" name="Oval 16">
            <a:extLst>
              <a:ext uri="{FF2B5EF4-FFF2-40B4-BE49-F238E27FC236}">
                <a16:creationId xmlns:a16="http://schemas.microsoft.com/office/drawing/2014/main" id="{32524A30-C0C4-4E2F-B6D6-0D79BDD73C0E}"/>
              </a:ext>
            </a:extLst>
          </p:cNvPr>
          <p:cNvSpPr>
            <a:spLocks noChangeArrowheads="1"/>
          </p:cNvSpPr>
          <p:nvPr/>
        </p:nvSpPr>
        <p:spPr bwMode="auto">
          <a:xfrm>
            <a:off x="7646988" y="3976688"/>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12304" name="Oval 17">
            <a:extLst>
              <a:ext uri="{FF2B5EF4-FFF2-40B4-BE49-F238E27FC236}">
                <a16:creationId xmlns:a16="http://schemas.microsoft.com/office/drawing/2014/main" id="{40F6B458-0F08-44F4-82D6-0E5B66637B75}"/>
              </a:ext>
            </a:extLst>
          </p:cNvPr>
          <p:cNvSpPr>
            <a:spLocks noChangeArrowheads="1"/>
          </p:cNvSpPr>
          <p:nvPr/>
        </p:nvSpPr>
        <p:spPr bwMode="auto">
          <a:xfrm>
            <a:off x="7646988" y="4311650"/>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12305" name="Oval 18">
            <a:extLst>
              <a:ext uri="{FF2B5EF4-FFF2-40B4-BE49-F238E27FC236}">
                <a16:creationId xmlns:a16="http://schemas.microsoft.com/office/drawing/2014/main" id="{3476F32D-6930-49C0-82D1-556C0ABA2D7B}"/>
              </a:ext>
            </a:extLst>
          </p:cNvPr>
          <p:cNvSpPr>
            <a:spLocks noChangeArrowheads="1"/>
          </p:cNvSpPr>
          <p:nvPr/>
        </p:nvSpPr>
        <p:spPr bwMode="auto">
          <a:xfrm>
            <a:off x="7646988" y="5467350"/>
            <a:ext cx="215900" cy="2159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a:t>
            </a:r>
          </a:p>
        </p:txBody>
      </p:sp>
      <p:sp>
        <p:nvSpPr>
          <p:cNvPr id="12306" name="Line 19">
            <a:extLst>
              <a:ext uri="{FF2B5EF4-FFF2-40B4-BE49-F238E27FC236}">
                <a16:creationId xmlns:a16="http://schemas.microsoft.com/office/drawing/2014/main" id="{8CC18193-61F4-4AF3-8321-E0A915C13F74}"/>
              </a:ext>
            </a:extLst>
          </p:cNvPr>
          <p:cNvSpPr>
            <a:spLocks noChangeShapeType="1"/>
          </p:cNvSpPr>
          <p:nvPr/>
        </p:nvSpPr>
        <p:spPr bwMode="auto">
          <a:xfrm flipV="1">
            <a:off x="6948488" y="4087813"/>
            <a:ext cx="68897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20">
            <a:extLst>
              <a:ext uri="{FF2B5EF4-FFF2-40B4-BE49-F238E27FC236}">
                <a16:creationId xmlns:a16="http://schemas.microsoft.com/office/drawing/2014/main" id="{C16CFDBD-E75C-4068-BF1F-03FDCF65F978}"/>
              </a:ext>
            </a:extLst>
          </p:cNvPr>
          <p:cNvSpPr>
            <a:spLocks noChangeShapeType="1"/>
          </p:cNvSpPr>
          <p:nvPr/>
        </p:nvSpPr>
        <p:spPr bwMode="auto">
          <a:xfrm flipV="1">
            <a:off x="6975475" y="4429125"/>
            <a:ext cx="681038" cy="26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1">
            <a:extLst>
              <a:ext uri="{FF2B5EF4-FFF2-40B4-BE49-F238E27FC236}">
                <a16:creationId xmlns:a16="http://schemas.microsoft.com/office/drawing/2014/main" id="{1576AF23-1C63-40CA-87C4-33E283892EF0}"/>
              </a:ext>
            </a:extLst>
          </p:cNvPr>
          <p:cNvSpPr>
            <a:spLocks noChangeShapeType="1"/>
          </p:cNvSpPr>
          <p:nvPr/>
        </p:nvSpPr>
        <p:spPr bwMode="auto">
          <a:xfrm flipV="1">
            <a:off x="7027863" y="5584825"/>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Box 22">
            <a:extLst>
              <a:ext uri="{FF2B5EF4-FFF2-40B4-BE49-F238E27FC236}">
                <a16:creationId xmlns:a16="http://schemas.microsoft.com/office/drawing/2014/main" id="{1DB672E1-A4AF-4AC9-B27B-F61640BC0E83}"/>
              </a:ext>
            </a:extLst>
          </p:cNvPr>
          <p:cNvSpPr txBox="1"/>
          <p:nvPr/>
        </p:nvSpPr>
        <p:spPr>
          <a:xfrm>
            <a:off x="5716588" y="1944688"/>
            <a:ext cx="2873375" cy="922337"/>
          </a:xfrm>
          <a:prstGeom prst="rect">
            <a:avLst/>
          </a:prstGeom>
          <a:solidFill>
            <a:schemeClr val="bg1">
              <a:lumMod val="95000"/>
            </a:schemeClr>
          </a:solidFill>
        </p:spPr>
        <p:txBody>
          <a:bodyPr>
            <a:spAutoFit/>
          </a:bodyPr>
          <a:lstStyle/>
          <a:p>
            <a:pPr eaLnBrk="1" hangingPunct="1">
              <a:defRPr/>
            </a:pPr>
            <a:r>
              <a:rPr lang="en-US" altLang="zh-HK" sz="1800" dirty="0">
                <a:latin typeface="+mn-lt"/>
              </a:rPr>
              <a:t>Inner product = sum up score between each query term and each document</a:t>
            </a:r>
            <a:endParaRPr lang="zh-HK" altLang="en-US" sz="1800" dirty="0">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a:extLst>
              <a:ext uri="{FF2B5EF4-FFF2-40B4-BE49-F238E27FC236}">
                <a16:creationId xmlns:a16="http://schemas.microsoft.com/office/drawing/2014/main" id="{3668A248-D334-4645-900A-6A23CAE2229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ED6288D7-FC2F-4CB9-BACB-F26DBCE5B232}" type="slidenum">
              <a:rPr lang="en-US" altLang="zh-TW" sz="1400" smtClean="0">
                <a:solidFill>
                  <a:schemeClr val="accent2"/>
                </a:solidFill>
                <a:latin typeface="Times New Roman" panose="02020603050405020304" pitchFamily="18" charset="0"/>
              </a:rPr>
              <a:pPr>
                <a:spcBef>
                  <a:spcPct val="0"/>
                </a:spcBef>
                <a:buFontTx/>
                <a:buNone/>
              </a:pPr>
              <a:t>50</a:t>
            </a:fld>
            <a:endParaRPr lang="en-US" altLang="zh-TW" sz="1400" b="0">
              <a:latin typeface="Times New Roman" panose="02020603050405020304" pitchFamily="18" charset="0"/>
            </a:endParaRPr>
          </a:p>
        </p:txBody>
      </p:sp>
      <p:sp>
        <p:nvSpPr>
          <p:cNvPr id="100355" name="Rectangle 2">
            <a:extLst>
              <a:ext uri="{FF2B5EF4-FFF2-40B4-BE49-F238E27FC236}">
                <a16:creationId xmlns:a16="http://schemas.microsoft.com/office/drawing/2014/main" id="{A50FCF59-4C52-4D50-B846-BC76FD1619F1}"/>
              </a:ext>
            </a:extLst>
          </p:cNvPr>
          <p:cNvSpPr>
            <a:spLocks noChangeArrowheads="1"/>
          </p:cNvSpPr>
          <p:nvPr/>
        </p:nvSpPr>
        <p:spPr bwMode="auto">
          <a:xfrm>
            <a:off x="3571875" y="3152775"/>
            <a:ext cx="5010150" cy="8001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56" name="Rectangle 3">
            <a:extLst>
              <a:ext uri="{FF2B5EF4-FFF2-40B4-BE49-F238E27FC236}">
                <a16:creationId xmlns:a16="http://schemas.microsoft.com/office/drawing/2014/main" id="{92BE47B5-5A65-4D6B-B79A-64D0A919A2F1}"/>
              </a:ext>
            </a:extLst>
          </p:cNvPr>
          <p:cNvSpPr>
            <a:spLocks noChangeArrowheads="1"/>
          </p:cNvSpPr>
          <p:nvPr/>
        </p:nvSpPr>
        <p:spPr bwMode="auto">
          <a:xfrm>
            <a:off x="3571875" y="4171950"/>
            <a:ext cx="5010150" cy="8001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57" name="Rectangle 4">
            <a:extLst>
              <a:ext uri="{FF2B5EF4-FFF2-40B4-BE49-F238E27FC236}">
                <a16:creationId xmlns:a16="http://schemas.microsoft.com/office/drawing/2014/main" id="{740385D2-E362-4DE6-9DFA-FD2DCE43A874}"/>
              </a:ext>
            </a:extLst>
          </p:cNvPr>
          <p:cNvSpPr>
            <a:spLocks noChangeArrowheads="1"/>
          </p:cNvSpPr>
          <p:nvPr/>
        </p:nvSpPr>
        <p:spPr bwMode="auto">
          <a:xfrm>
            <a:off x="3571875" y="5105400"/>
            <a:ext cx="5010150" cy="8001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58" name="Rectangle 5">
            <a:extLst>
              <a:ext uri="{FF2B5EF4-FFF2-40B4-BE49-F238E27FC236}">
                <a16:creationId xmlns:a16="http://schemas.microsoft.com/office/drawing/2014/main" id="{3CE0081E-EEE5-447E-8B86-40CE92C657D0}"/>
              </a:ext>
            </a:extLst>
          </p:cNvPr>
          <p:cNvSpPr>
            <a:spLocks noGrp="1" noChangeArrowheads="1"/>
          </p:cNvSpPr>
          <p:nvPr>
            <p:ph type="title"/>
          </p:nvPr>
        </p:nvSpPr>
        <p:spPr>
          <a:xfrm>
            <a:off x="522288" y="311150"/>
            <a:ext cx="8421687" cy="7556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Partitioning and Parallel Processing</a:t>
            </a:r>
            <a:endParaRPr lang="zh-TW" altLang="zh-TW"/>
          </a:p>
        </p:txBody>
      </p:sp>
      <p:sp>
        <p:nvSpPr>
          <p:cNvPr id="100359" name="Rectangle 6">
            <a:extLst>
              <a:ext uri="{FF2B5EF4-FFF2-40B4-BE49-F238E27FC236}">
                <a16:creationId xmlns:a16="http://schemas.microsoft.com/office/drawing/2014/main" id="{9868D976-1B2F-40E2-8732-4872C1ED74AF}"/>
              </a:ext>
            </a:extLst>
          </p:cNvPr>
          <p:cNvSpPr>
            <a:spLocks noGrp="1" noChangeArrowheads="1"/>
          </p:cNvSpPr>
          <p:nvPr>
            <p:ph type="body" idx="1"/>
          </p:nvPr>
        </p:nvSpPr>
        <p:spPr>
          <a:xfrm>
            <a:off x="319088" y="1246188"/>
            <a:ext cx="8494712" cy="1541462"/>
          </a:xfrm>
          <a:noFill/>
        </p:spPr>
        <p:txBody>
          <a:bodyPr lIns="92075" tIns="46038" rIns="92075" bIns="46038"/>
          <a:lstStyle/>
          <a:p>
            <a:pPr eaLnBrk="1" hangingPunct="1">
              <a:lnSpc>
                <a:spcPct val="110000"/>
              </a:lnSpc>
            </a:pPr>
            <a:r>
              <a:rPr lang="en-US" altLang="zh-TW" sz="1800"/>
              <a:t>The index can be partitioned on multiple servers which could speed up search</a:t>
            </a:r>
          </a:p>
          <a:p>
            <a:pPr eaLnBrk="1" hangingPunct="1">
              <a:lnSpc>
                <a:spcPct val="110000"/>
              </a:lnSpc>
            </a:pPr>
            <a:endParaRPr lang="en-US" altLang="zh-TW" sz="1800"/>
          </a:p>
          <a:p>
            <a:pPr eaLnBrk="1" hangingPunct="1">
              <a:lnSpc>
                <a:spcPct val="110000"/>
              </a:lnSpc>
            </a:pPr>
            <a:r>
              <a:rPr lang="en-US" altLang="zh-TW" sz="1800"/>
              <a:t>Horizontal (index) partitioning does not work well because it speeds up search on the index but not the posting lists</a:t>
            </a:r>
          </a:p>
        </p:txBody>
      </p:sp>
      <p:grpSp>
        <p:nvGrpSpPr>
          <p:cNvPr id="100360" name="Group 7">
            <a:extLst>
              <a:ext uri="{FF2B5EF4-FFF2-40B4-BE49-F238E27FC236}">
                <a16:creationId xmlns:a16="http://schemas.microsoft.com/office/drawing/2014/main" id="{B1CBD3B2-7897-4AA8-99B1-26F2B595E69F}"/>
              </a:ext>
            </a:extLst>
          </p:cNvPr>
          <p:cNvGrpSpPr>
            <a:grpSpLocks/>
          </p:cNvGrpSpPr>
          <p:nvPr/>
        </p:nvGrpSpPr>
        <p:grpSpPr bwMode="auto">
          <a:xfrm>
            <a:off x="3689350" y="3268663"/>
            <a:ext cx="4800600" cy="609600"/>
            <a:chOff x="1263" y="2108"/>
            <a:chExt cx="3024" cy="384"/>
          </a:xfrm>
        </p:grpSpPr>
        <p:sp>
          <p:nvSpPr>
            <p:cNvPr id="100389" name="Rectangle 8">
              <a:extLst>
                <a:ext uri="{FF2B5EF4-FFF2-40B4-BE49-F238E27FC236}">
                  <a16:creationId xmlns:a16="http://schemas.microsoft.com/office/drawing/2014/main" id="{EDF7EC71-21BA-448B-811A-C3C5F5502DB7}"/>
                </a:ext>
              </a:extLst>
            </p:cNvPr>
            <p:cNvSpPr>
              <a:spLocks noChangeArrowheads="1"/>
            </p:cNvSpPr>
            <p:nvPr/>
          </p:nvSpPr>
          <p:spPr bwMode="auto">
            <a:xfrm>
              <a:off x="1263" y="2108"/>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0" name="Rectangle 9">
              <a:extLst>
                <a:ext uri="{FF2B5EF4-FFF2-40B4-BE49-F238E27FC236}">
                  <a16:creationId xmlns:a16="http://schemas.microsoft.com/office/drawing/2014/main" id="{F103D8A3-1889-4198-B4EA-4BAB16B79BEA}"/>
                </a:ext>
              </a:extLst>
            </p:cNvPr>
            <p:cNvSpPr>
              <a:spLocks noChangeArrowheads="1"/>
            </p:cNvSpPr>
            <p:nvPr/>
          </p:nvSpPr>
          <p:spPr bwMode="auto">
            <a:xfrm>
              <a:off x="1263" y="2300"/>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1" name="Text Box 10">
              <a:extLst>
                <a:ext uri="{FF2B5EF4-FFF2-40B4-BE49-F238E27FC236}">
                  <a16:creationId xmlns:a16="http://schemas.microsoft.com/office/drawing/2014/main" id="{1F1B7F2E-4DBA-405A-BAE2-D531995F8767}"/>
                </a:ext>
              </a:extLst>
            </p:cNvPr>
            <p:cNvSpPr txBox="1">
              <a:spLocks noChangeArrowheads="1"/>
            </p:cNvSpPr>
            <p:nvPr/>
          </p:nvSpPr>
          <p:spPr bwMode="auto">
            <a:xfrm>
              <a:off x="1359" y="2108"/>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architecture</a:t>
              </a:r>
            </a:p>
          </p:txBody>
        </p:sp>
        <p:sp>
          <p:nvSpPr>
            <p:cNvPr id="100392" name="Text Box 11">
              <a:extLst>
                <a:ext uri="{FF2B5EF4-FFF2-40B4-BE49-F238E27FC236}">
                  <a16:creationId xmlns:a16="http://schemas.microsoft.com/office/drawing/2014/main" id="{AA264CAA-2BF3-4B7A-BF4C-6C40BA901429}"/>
                </a:ext>
              </a:extLst>
            </p:cNvPr>
            <p:cNvSpPr txBox="1">
              <a:spLocks noChangeArrowheads="1"/>
            </p:cNvSpPr>
            <p:nvPr/>
          </p:nvSpPr>
          <p:spPr bwMode="auto">
            <a:xfrm>
              <a:off x="1359" y="2300"/>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computer</a:t>
              </a:r>
            </a:p>
          </p:txBody>
        </p:sp>
        <p:sp>
          <p:nvSpPr>
            <p:cNvPr id="100393" name="Rectangle 12">
              <a:extLst>
                <a:ext uri="{FF2B5EF4-FFF2-40B4-BE49-F238E27FC236}">
                  <a16:creationId xmlns:a16="http://schemas.microsoft.com/office/drawing/2014/main" id="{21FAEC70-329F-4765-B62E-10987823E201}"/>
                </a:ext>
              </a:extLst>
            </p:cNvPr>
            <p:cNvSpPr>
              <a:spLocks noChangeArrowheads="1"/>
            </p:cNvSpPr>
            <p:nvPr/>
          </p:nvSpPr>
          <p:spPr bwMode="auto">
            <a:xfrm>
              <a:off x="2223" y="2108"/>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4" name="Rectangle 13">
              <a:extLst>
                <a:ext uri="{FF2B5EF4-FFF2-40B4-BE49-F238E27FC236}">
                  <a16:creationId xmlns:a16="http://schemas.microsoft.com/office/drawing/2014/main" id="{7B87C485-96F3-4453-883B-ADA24752FDD8}"/>
                </a:ext>
              </a:extLst>
            </p:cNvPr>
            <p:cNvSpPr>
              <a:spLocks noChangeArrowheads="1"/>
            </p:cNvSpPr>
            <p:nvPr/>
          </p:nvSpPr>
          <p:spPr bwMode="auto">
            <a:xfrm>
              <a:off x="2223" y="2300"/>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5" name="Rectangle 14">
              <a:extLst>
                <a:ext uri="{FF2B5EF4-FFF2-40B4-BE49-F238E27FC236}">
                  <a16:creationId xmlns:a16="http://schemas.microsoft.com/office/drawing/2014/main" id="{C673F9AA-E1EC-48D4-BCE3-25216FE73520}"/>
                </a:ext>
              </a:extLst>
            </p:cNvPr>
            <p:cNvSpPr>
              <a:spLocks noChangeArrowheads="1"/>
            </p:cNvSpPr>
            <p:nvPr/>
          </p:nvSpPr>
          <p:spPr bwMode="auto">
            <a:xfrm>
              <a:off x="2751" y="210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6" name="Rectangle 15">
              <a:extLst>
                <a:ext uri="{FF2B5EF4-FFF2-40B4-BE49-F238E27FC236}">
                  <a16:creationId xmlns:a16="http://schemas.microsoft.com/office/drawing/2014/main" id="{3AE584D3-03D2-408B-875E-0D8C90EDD35A}"/>
                </a:ext>
              </a:extLst>
            </p:cNvPr>
            <p:cNvSpPr>
              <a:spLocks noChangeArrowheads="1"/>
            </p:cNvSpPr>
            <p:nvPr/>
          </p:nvSpPr>
          <p:spPr bwMode="auto">
            <a:xfrm>
              <a:off x="3135" y="210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7" name="Rectangle 16">
              <a:extLst>
                <a:ext uri="{FF2B5EF4-FFF2-40B4-BE49-F238E27FC236}">
                  <a16:creationId xmlns:a16="http://schemas.microsoft.com/office/drawing/2014/main" id="{8DE1350C-FBD3-4482-B6DC-DFCA421A2929}"/>
                </a:ext>
              </a:extLst>
            </p:cNvPr>
            <p:cNvSpPr>
              <a:spLocks noChangeArrowheads="1"/>
            </p:cNvSpPr>
            <p:nvPr/>
          </p:nvSpPr>
          <p:spPr bwMode="auto">
            <a:xfrm>
              <a:off x="3519" y="210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8" name="Rectangle 17">
              <a:extLst>
                <a:ext uri="{FF2B5EF4-FFF2-40B4-BE49-F238E27FC236}">
                  <a16:creationId xmlns:a16="http://schemas.microsoft.com/office/drawing/2014/main" id="{F2E06189-9097-45B7-A976-B197DC47EDDE}"/>
                </a:ext>
              </a:extLst>
            </p:cNvPr>
            <p:cNvSpPr>
              <a:spLocks noChangeArrowheads="1"/>
            </p:cNvSpPr>
            <p:nvPr/>
          </p:nvSpPr>
          <p:spPr bwMode="auto">
            <a:xfrm>
              <a:off x="3903" y="210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99" name="Rectangle 18">
              <a:extLst>
                <a:ext uri="{FF2B5EF4-FFF2-40B4-BE49-F238E27FC236}">
                  <a16:creationId xmlns:a16="http://schemas.microsoft.com/office/drawing/2014/main" id="{88A35284-81A3-4718-9D93-A37F7EEDA74A}"/>
                </a:ext>
              </a:extLst>
            </p:cNvPr>
            <p:cNvSpPr>
              <a:spLocks noChangeArrowheads="1"/>
            </p:cNvSpPr>
            <p:nvPr/>
          </p:nvSpPr>
          <p:spPr bwMode="auto">
            <a:xfrm>
              <a:off x="2751" y="230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400" name="Rectangle 19">
              <a:extLst>
                <a:ext uri="{FF2B5EF4-FFF2-40B4-BE49-F238E27FC236}">
                  <a16:creationId xmlns:a16="http://schemas.microsoft.com/office/drawing/2014/main" id="{0973577F-BC93-4ED9-A6DA-1784C650A7E6}"/>
                </a:ext>
              </a:extLst>
            </p:cNvPr>
            <p:cNvSpPr>
              <a:spLocks noChangeArrowheads="1"/>
            </p:cNvSpPr>
            <p:nvPr/>
          </p:nvSpPr>
          <p:spPr bwMode="auto">
            <a:xfrm>
              <a:off x="3135" y="230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401" name="Rectangle 20">
              <a:extLst>
                <a:ext uri="{FF2B5EF4-FFF2-40B4-BE49-F238E27FC236}">
                  <a16:creationId xmlns:a16="http://schemas.microsoft.com/office/drawing/2014/main" id="{6B00CCD0-1254-42BD-AC26-94B7CB14CEA3}"/>
                </a:ext>
              </a:extLst>
            </p:cNvPr>
            <p:cNvSpPr>
              <a:spLocks noChangeArrowheads="1"/>
            </p:cNvSpPr>
            <p:nvPr/>
          </p:nvSpPr>
          <p:spPr bwMode="auto">
            <a:xfrm>
              <a:off x="3519" y="230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100361" name="Group 21">
            <a:extLst>
              <a:ext uri="{FF2B5EF4-FFF2-40B4-BE49-F238E27FC236}">
                <a16:creationId xmlns:a16="http://schemas.microsoft.com/office/drawing/2014/main" id="{5972E8D0-31CF-4263-AD3C-97EF29661458}"/>
              </a:ext>
            </a:extLst>
          </p:cNvPr>
          <p:cNvGrpSpPr>
            <a:grpSpLocks/>
          </p:cNvGrpSpPr>
          <p:nvPr/>
        </p:nvGrpSpPr>
        <p:grpSpPr bwMode="auto">
          <a:xfrm>
            <a:off x="3689350" y="4256088"/>
            <a:ext cx="3581400" cy="606425"/>
            <a:chOff x="1263" y="2492"/>
            <a:chExt cx="2256" cy="382"/>
          </a:xfrm>
        </p:grpSpPr>
        <p:sp>
          <p:nvSpPr>
            <p:cNvPr id="100379" name="Rectangle 22">
              <a:extLst>
                <a:ext uri="{FF2B5EF4-FFF2-40B4-BE49-F238E27FC236}">
                  <a16:creationId xmlns:a16="http://schemas.microsoft.com/office/drawing/2014/main" id="{4C30C180-E242-409C-95C2-E2BD9C33A2E8}"/>
                </a:ext>
              </a:extLst>
            </p:cNvPr>
            <p:cNvSpPr>
              <a:spLocks noChangeArrowheads="1"/>
            </p:cNvSpPr>
            <p:nvPr/>
          </p:nvSpPr>
          <p:spPr bwMode="auto">
            <a:xfrm>
              <a:off x="1263" y="2492"/>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80" name="Text Box 23">
              <a:extLst>
                <a:ext uri="{FF2B5EF4-FFF2-40B4-BE49-F238E27FC236}">
                  <a16:creationId xmlns:a16="http://schemas.microsoft.com/office/drawing/2014/main" id="{ABE5D7B7-E773-4F57-8372-ACF0E06F44EB}"/>
                </a:ext>
              </a:extLst>
            </p:cNvPr>
            <p:cNvSpPr txBox="1">
              <a:spLocks noChangeArrowheads="1"/>
            </p:cNvSpPr>
            <p:nvPr/>
          </p:nvSpPr>
          <p:spPr bwMode="auto">
            <a:xfrm>
              <a:off x="1359" y="2492"/>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database</a:t>
              </a:r>
            </a:p>
          </p:txBody>
        </p:sp>
        <p:sp>
          <p:nvSpPr>
            <p:cNvPr id="100381" name="Rectangle 24">
              <a:extLst>
                <a:ext uri="{FF2B5EF4-FFF2-40B4-BE49-F238E27FC236}">
                  <a16:creationId xmlns:a16="http://schemas.microsoft.com/office/drawing/2014/main" id="{A19BA40C-BAAC-49E8-8A7A-C20AB990EB3E}"/>
                </a:ext>
              </a:extLst>
            </p:cNvPr>
            <p:cNvSpPr>
              <a:spLocks noChangeArrowheads="1"/>
            </p:cNvSpPr>
            <p:nvPr/>
          </p:nvSpPr>
          <p:spPr bwMode="auto">
            <a:xfrm>
              <a:off x="2223" y="2492"/>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82" name="Rectangle 25">
              <a:extLst>
                <a:ext uri="{FF2B5EF4-FFF2-40B4-BE49-F238E27FC236}">
                  <a16:creationId xmlns:a16="http://schemas.microsoft.com/office/drawing/2014/main" id="{7545FE61-C4AC-45B6-A978-E26E2048D276}"/>
                </a:ext>
              </a:extLst>
            </p:cNvPr>
            <p:cNvSpPr>
              <a:spLocks noChangeArrowheads="1"/>
            </p:cNvSpPr>
            <p:nvPr/>
          </p:nvSpPr>
          <p:spPr bwMode="auto">
            <a:xfrm>
              <a:off x="2751" y="249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100383" name="Group 26">
              <a:extLst>
                <a:ext uri="{FF2B5EF4-FFF2-40B4-BE49-F238E27FC236}">
                  <a16:creationId xmlns:a16="http://schemas.microsoft.com/office/drawing/2014/main" id="{BFED8F1F-EE78-499D-9C73-33FF4B8080B6}"/>
                </a:ext>
              </a:extLst>
            </p:cNvPr>
            <p:cNvGrpSpPr>
              <a:grpSpLocks/>
            </p:cNvGrpSpPr>
            <p:nvPr/>
          </p:nvGrpSpPr>
          <p:grpSpPr bwMode="auto">
            <a:xfrm>
              <a:off x="1263" y="2684"/>
              <a:ext cx="2256" cy="190"/>
              <a:chOff x="1263" y="2684"/>
              <a:chExt cx="2256" cy="190"/>
            </a:xfrm>
          </p:grpSpPr>
          <p:grpSp>
            <p:nvGrpSpPr>
              <p:cNvPr id="100384" name="Group 27">
                <a:extLst>
                  <a:ext uri="{FF2B5EF4-FFF2-40B4-BE49-F238E27FC236}">
                    <a16:creationId xmlns:a16="http://schemas.microsoft.com/office/drawing/2014/main" id="{170C4B18-D92A-4EA2-BD85-93A4D15CF52E}"/>
                  </a:ext>
                </a:extLst>
              </p:cNvPr>
              <p:cNvGrpSpPr>
                <a:grpSpLocks/>
              </p:cNvGrpSpPr>
              <p:nvPr/>
            </p:nvGrpSpPr>
            <p:grpSpPr bwMode="auto">
              <a:xfrm>
                <a:off x="1263" y="2684"/>
                <a:ext cx="1248" cy="190"/>
                <a:chOff x="1263" y="2684"/>
                <a:chExt cx="1248" cy="190"/>
              </a:xfrm>
            </p:grpSpPr>
            <p:sp>
              <p:nvSpPr>
                <p:cNvPr id="100387" name="Rectangle 28">
                  <a:extLst>
                    <a:ext uri="{FF2B5EF4-FFF2-40B4-BE49-F238E27FC236}">
                      <a16:creationId xmlns:a16="http://schemas.microsoft.com/office/drawing/2014/main" id="{650A0347-1D3D-4424-8288-70610D85B1D3}"/>
                    </a:ext>
                  </a:extLst>
                </p:cNvPr>
                <p:cNvSpPr>
                  <a:spLocks noChangeArrowheads="1"/>
                </p:cNvSpPr>
                <p:nvPr/>
              </p:nvSpPr>
              <p:spPr bwMode="auto">
                <a:xfrm>
                  <a:off x="1263" y="2684"/>
                  <a:ext cx="960" cy="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200">
                      <a:latin typeface="Times New Roman" panose="02020603050405020304" pitchFamily="18" charset="0"/>
                      <a:cs typeface="Times New Roman" panose="02020603050405020304" pitchFamily="18" charset="0"/>
                      <a:sym typeface="Symbol" panose="05050102010706020507" pitchFamily="18" charset="2"/>
                    </a:rPr>
                    <a:t> </a:t>
                  </a:r>
                  <a:r>
                    <a:rPr lang="en-US" altLang="zh-TW" sz="1200">
                      <a:latin typeface="Times New Roman" panose="02020603050405020304" pitchFamily="18" charset="0"/>
                      <a:sym typeface="Symbol" panose="05050102010706020507" pitchFamily="18" charset="2"/>
                    </a:rPr>
                    <a:t>     </a:t>
                  </a:r>
                </a:p>
              </p:txBody>
            </p:sp>
            <p:sp>
              <p:nvSpPr>
                <p:cNvPr id="100388" name="Rectangle 29">
                  <a:extLst>
                    <a:ext uri="{FF2B5EF4-FFF2-40B4-BE49-F238E27FC236}">
                      <a16:creationId xmlns:a16="http://schemas.microsoft.com/office/drawing/2014/main" id="{40A9384F-FEC0-41EB-A4B9-AE836BCDAE3A}"/>
                    </a:ext>
                  </a:extLst>
                </p:cNvPr>
                <p:cNvSpPr>
                  <a:spLocks noChangeArrowheads="1"/>
                </p:cNvSpPr>
                <p:nvPr/>
              </p:nvSpPr>
              <p:spPr bwMode="auto">
                <a:xfrm>
                  <a:off x="2223" y="2684"/>
                  <a:ext cx="288" cy="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100385" name="Rectangle 30">
                <a:extLst>
                  <a:ext uri="{FF2B5EF4-FFF2-40B4-BE49-F238E27FC236}">
                    <a16:creationId xmlns:a16="http://schemas.microsoft.com/office/drawing/2014/main" id="{AB5D0167-AB2C-466B-AEC4-6DA94D7B3A46}"/>
                  </a:ext>
                </a:extLst>
              </p:cNvPr>
              <p:cNvSpPr>
                <a:spLocks noChangeArrowheads="1"/>
              </p:cNvSpPr>
              <p:nvPr/>
            </p:nvSpPr>
            <p:spPr bwMode="auto">
              <a:xfrm>
                <a:off x="2751" y="270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86" name="Rectangle 31">
                <a:extLst>
                  <a:ext uri="{FF2B5EF4-FFF2-40B4-BE49-F238E27FC236}">
                    <a16:creationId xmlns:a16="http://schemas.microsoft.com/office/drawing/2014/main" id="{3C58C535-5E17-4682-AA74-C5C0BDEF3EC9}"/>
                  </a:ext>
                </a:extLst>
              </p:cNvPr>
              <p:cNvSpPr>
                <a:spLocks noChangeArrowheads="1"/>
              </p:cNvSpPr>
              <p:nvPr/>
            </p:nvSpPr>
            <p:spPr bwMode="auto">
              <a:xfrm>
                <a:off x="3135" y="270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grpSp>
        <p:nvGrpSpPr>
          <p:cNvPr id="100362" name="Group 32">
            <a:extLst>
              <a:ext uri="{FF2B5EF4-FFF2-40B4-BE49-F238E27FC236}">
                <a16:creationId xmlns:a16="http://schemas.microsoft.com/office/drawing/2014/main" id="{55265EFB-6F47-4AC8-9E21-185912C4E19A}"/>
              </a:ext>
            </a:extLst>
          </p:cNvPr>
          <p:cNvGrpSpPr>
            <a:grpSpLocks/>
          </p:cNvGrpSpPr>
          <p:nvPr/>
        </p:nvGrpSpPr>
        <p:grpSpPr bwMode="auto">
          <a:xfrm>
            <a:off x="3689350" y="5192713"/>
            <a:ext cx="4194175" cy="600075"/>
            <a:chOff x="2324" y="3271"/>
            <a:chExt cx="2642" cy="378"/>
          </a:xfrm>
        </p:grpSpPr>
        <p:sp>
          <p:nvSpPr>
            <p:cNvPr id="100367" name="Rectangle 33">
              <a:extLst>
                <a:ext uri="{FF2B5EF4-FFF2-40B4-BE49-F238E27FC236}">
                  <a16:creationId xmlns:a16="http://schemas.microsoft.com/office/drawing/2014/main" id="{7ED71D69-9F41-452B-8522-1E84D31FFB28}"/>
                </a:ext>
              </a:extLst>
            </p:cNvPr>
            <p:cNvSpPr>
              <a:spLocks noChangeArrowheads="1"/>
            </p:cNvSpPr>
            <p:nvPr/>
          </p:nvSpPr>
          <p:spPr bwMode="auto">
            <a:xfrm>
              <a:off x="2324" y="3457"/>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68" name="Text Box 34">
              <a:extLst>
                <a:ext uri="{FF2B5EF4-FFF2-40B4-BE49-F238E27FC236}">
                  <a16:creationId xmlns:a16="http://schemas.microsoft.com/office/drawing/2014/main" id="{A37E6C57-13E9-4310-B977-6CA065087227}"/>
                </a:ext>
              </a:extLst>
            </p:cNvPr>
            <p:cNvSpPr txBox="1">
              <a:spLocks noChangeArrowheads="1"/>
            </p:cNvSpPr>
            <p:nvPr/>
          </p:nvSpPr>
          <p:spPr bwMode="auto">
            <a:xfrm>
              <a:off x="2422" y="3457"/>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retrieval</a:t>
              </a:r>
            </a:p>
          </p:txBody>
        </p:sp>
        <p:sp>
          <p:nvSpPr>
            <p:cNvPr id="100369" name="Rectangle 35">
              <a:extLst>
                <a:ext uri="{FF2B5EF4-FFF2-40B4-BE49-F238E27FC236}">
                  <a16:creationId xmlns:a16="http://schemas.microsoft.com/office/drawing/2014/main" id="{3AA3B78A-1954-4514-93EC-1EF40FDE787B}"/>
                </a:ext>
              </a:extLst>
            </p:cNvPr>
            <p:cNvSpPr>
              <a:spLocks noChangeArrowheads="1"/>
            </p:cNvSpPr>
            <p:nvPr/>
          </p:nvSpPr>
          <p:spPr bwMode="auto">
            <a:xfrm>
              <a:off x="3286" y="3457"/>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70" name="Rectangle 36">
              <a:extLst>
                <a:ext uri="{FF2B5EF4-FFF2-40B4-BE49-F238E27FC236}">
                  <a16:creationId xmlns:a16="http://schemas.microsoft.com/office/drawing/2014/main" id="{80303854-28DE-47C9-8D32-588DCBDD764A}"/>
                </a:ext>
              </a:extLst>
            </p:cNvPr>
            <p:cNvSpPr>
              <a:spLocks noChangeArrowheads="1"/>
            </p:cNvSpPr>
            <p:nvPr/>
          </p:nvSpPr>
          <p:spPr bwMode="auto">
            <a:xfrm>
              <a:off x="3814" y="347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71" name="Rectangle 37">
              <a:extLst>
                <a:ext uri="{FF2B5EF4-FFF2-40B4-BE49-F238E27FC236}">
                  <a16:creationId xmlns:a16="http://schemas.microsoft.com/office/drawing/2014/main" id="{DB71374A-FA7B-45FA-B548-CAF3D810952A}"/>
                </a:ext>
              </a:extLst>
            </p:cNvPr>
            <p:cNvSpPr>
              <a:spLocks noChangeArrowheads="1"/>
            </p:cNvSpPr>
            <p:nvPr/>
          </p:nvSpPr>
          <p:spPr bwMode="auto">
            <a:xfrm>
              <a:off x="4198" y="347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72" name="Rectangle 38">
              <a:extLst>
                <a:ext uri="{FF2B5EF4-FFF2-40B4-BE49-F238E27FC236}">
                  <a16:creationId xmlns:a16="http://schemas.microsoft.com/office/drawing/2014/main" id="{AD2489F8-2F44-4B9E-8C74-C031E6EFDBD8}"/>
                </a:ext>
              </a:extLst>
            </p:cNvPr>
            <p:cNvSpPr>
              <a:spLocks noChangeArrowheads="1"/>
            </p:cNvSpPr>
            <p:nvPr/>
          </p:nvSpPr>
          <p:spPr bwMode="auto">
            <a:xfrm>
              <a:off x="4582" y="347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100373" name="Group 39">
              <a:extLst>
                <a:ext uri="{FF2B5EF4-FFF2-40B4-BE49-F238E27FC236}">
                  <a16:creationId xmlns:a16="http://schemas.microsoft.com/office/drawing/2014/main" id="{A6E2F121-AF00-40B2-9D9C-39CDD5847B08}"/>
                </a:ext>
              </a:extLst>
            </p:cNvPr>
            <p:cNvGrpSpPr>
              <a:grpSpLocks/>
            </p:cNvGrpSpPr>
            <p:nvPr/>
          </p:nvGrpSpPr>
          <p:grpSpPr bwMode="auto">
            <a:xfrm>
              <a:off x="2324" y="3271"/>
              <a:ext cx="2256" cy="190"/>
              <a:chOff x="1263" y="2684"/>
              <a:chExt cx="2256" cy="190"/>
            </a:xfrm>
          </p:grpSpPr>
          <p:grpSp>
            <p:nvGrpSpPr>
              <p:cNvPr id="100374" name="Group 40">
                <a:extLst>
                  <a:ext uri="{FF2B5EF4-FFF2-40B4-BE49-F238E27FC236}">
                    <a16:creationId xmlns:a16="http://schemas.microsoft.com/office/drawing/2014/main" id="{6BB648E6-51A7-47F3-9EC4-2841E5482C65}"/>
                  </a:ext>
                </a:extLst>
              </p:cNvPr>
              <p:cNvGrpSpPr>
                <a:grpSpLocks/>
              </p:cNvGrpSpPr>
              <p:nvPr/>
            </p:nvGrpSpPr>
            <p:grpSpPr bwMode="auto">
              <a:xfrm>
                <a:off x="1263" y="2684"/>
                <a:ext cx="1248" cy="190"/>
                <a:chOff x="1263" y="2684"/>
                <a:chExt cx="1248" cy="190"/>
              </a:xfrm>
            </p:grpSpPr>
            <p:sp>
              <p:nvSpPr>
                <p:cNvPr id="100377" name="Rectangle 41">
                  <a:extLst>
                    <a:ext uri="{FF2B5EF4-FFF2-40B4-BE49-F238E27FC236}">
                      <a16:creationId xmlns:a16="http://schemas.microsoft.com/office/drawing/2014/main" id="{2A9566CD-36B6-4B15-8D34-A47EFB03DF34}"/>
                    </a:ext>
                  </a:extLst>
                </p:cNvPr>
                <p:cNvSpPr>
                  <a:spLocks noChangeArrowheads="1"/>
                </p:cNvSpPr>
                <p:nvPr/>
              </p:nvSpPr>
              <p:spPr bwMode="auto">
                <a:xfrm>
                  <a:off x="1263" y="2684"/>
                  <a:ext cx="960" cy="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200">
                      <a:latin typeface="Times New Roman" panose="02020603050405020304" pitchFamily="18" charset="0"/>
                      <a:cs typeface="Times New Roman" panose="02020603050405020304" pitchFamily="18" charset="0"/>
                      <a:sym typeface="Symbol" panose="05050102010706020507" pitchFamily="18" charset="2"/>
                    </a:rPr>
                    <a:t> </a:t>
                  </a:r>
                  <a:r>
                    <a:rPr lang="en-US" altLang="zh-TW" sz="1200">
                      <a:latin typeface="Times New Roman" panose="02020603050405020304" pitchFamily="18" charset="0"/>
                      <a:sym typeface="Symbol" panose="05050102010706020507" pitchFamily="18" charset="2"/>
                    </a:rPr>
                    <a:t>     </a:t>
                  </a:r>
                </a:p>
              </p:txBody>
            </p:sp>
            <p:sp>
              <p:nvSpPr>
                <p:cNvPr id="100378" name="Rectangle 42">
                  <a:extLst>
                    <a:ext uri="{FF2B5EF4-FFF2-40B4-BE49-F238E27FC236}">
                      <a16:creationId xmlns:a16="http://schemas.microsoft.com/office/drawing/2014/main" id="{2F5D1CE4-F5F8-4529-939E-F447D97D7434}"/>
                    </a:ext>
                  </a:extLst>
                </p:cNvPr>
                <p:cNvSpPr>
                  <a:spLocks noChangeArrowheads="1"/>
                </p:cNvSpPr>
                <p:nvPr/>
              </p:nvSpPr>
              <p:spPr bwMode="auto">
                <a:xfrm>
                  <a:off x="2223" y="2684"/>
                  <a:ext cx="288" cy="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sp>
            <p:nvSpPr>
              <p:cNvPr id="100375" name="Rectangle 43">
                <a:extLst>
                  <a:ext uri="{FF2B5EF4-FFF2-40B4-BE49-F238E27FC236}">
                    <a16:creationId xmlns:a16="http://schemas.microsoft.com/office/drawing/2014/main" id="{D7B69E6A-C602-4117-9535-F5B9ACAB177E}"/>
                  </a:ext>
                </a:extLst>
              </p:cNvPr>
              <p:cNvSpPr>
                <a:spLocks noChangeArrowheads="1"/>
              </p:cNvSpPr>
              <p:nvPr/>
            </p:nvSpPr>
            <p:spPr bwMode="auto">
              <a:xfrm>
                <a:off x="2751" y="270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0376" name="Rectangle 44">
                <a:extLst>
                  <a:ext uri="{FF2B5EF4-FFF2-40B4-BE49-F238E27FC236}">
                    <a16:creationId xmlns:a16="http://schemas.microsoft.com/office/drawing/2014/main" id="{6D19D136-30B6-4617-B8AC-41EED30ACDD1}"/>
                  </a:ext>
                </a:extLst>
              </p:cNvPr>
              <p:cNvSpPr>
                <a:spLocks noChangeArrowheads="1"/>
              </p:cNvSpPr>
              <p:nvPr/>
            </p:nvSpPr>
            <p:spPr bwMode="auto">
              <a:xfrm>
                <a:off x="3135" y="270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sp>
        <p:nvSpPr>
          <p:cNvPr id="100363" name="Text Box 45">
            <a:extLst>
              <a:ext uri="{FF2B5EF4-FFF2-40B4-BE49-F238E27FC236}">
                <a16:creationId xmlns:a16="http://schemas.microsoft.com/office/drawing/2014/main" id="{F4EC9448-B577-42F4-A4A6-CDC51B121A52}"/>
              </a:ext>
            </a:extLst>
          </p:cNvPr>
          <p:cNvSpPr txBox="1">
            <a:spLocks noChangeArrowheads="1"/>
          </p:cNvSpPr>
          <p:nvPr/>
        </p:nvSpPr>
        <p:spPr bwMode="auto">
          <a:xfrm>
            <a:off x="533400" y="4370388"/>
            <a:ext cx="2743200"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Q = term1, term2, term3, ...</a:t>
            </a:r>
          </a:p>
        </p:txBody>
      </p:sp>
      <p:cxnSp>
        <p:nvCxnSpPr>
          <p:cNvPr id="100364" name="AutoShape 46">
            <a:extLst>
              <a:ext uri="{FF2B5EF4-FFF2-40B4-BE49-F238E27FC236}">
                <a16:creationId xmlns:a16="http://schemas.microsoft.com/office/drawing/2014/main" id="{3093E865-3F01-42AD-AD8D-17A3A6CB2244}"/>
              </a:ext>
            </a:extLst>
          </p:cNvPr>
          <p:cNvCxnSpPr>
            <a:cxnSpLocks noChangeShapeType="1"/>
            <a:stCxn id="100363" idx="2"/>
            <a:endCxn id="100377" idx="1"/>
          </p:cNvCxnSpPr>
          <p:nvPr/>
        </p:nvCxnSpPr>
        <p:spPr bwMode="auto">
          <a:xfrm rot="16200000" flipH="1">
            <a:off x="2460625" y="4114800"/>
            <a:ext cx="673100" cy="17843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0365" name="Freeform 47">
            <a:extLst>
              <a:ext uri="{FF2B5EF4-FFF2-40B4-BE49-F238E27FC236}">
                <a16:creationId xmlns:a16="http://schemas.microsoft.com/office/drawing/2014/main" id="{20EEC357-6FA6-4C89-99F7-0FAEC9BE57DF}"/>
              </a:ext>
            </a:extLst>
          </p:cNvPr>
          <p:cNvSpPr>
            <a:spLocks/>
          </p:cNvSpPr>
          <p:nvPr/>
        </p:nvSpPr>
        <p:spPr bwMode="auto">
          <a:xfrm>
            <a:off x="1371600" y="3676650"/>
            <a:ext cx="2263775" cy="693738"/>
          </a:xfrm>
          <a:custGeom>
            <a:avLst/>
            <a:gdLst>
              <a:gd name="T0" fmla="*/ 0 w 1426"/>
              <a:gd name="T1" fmla="*/ 2147483646 h 437"/>
              <a:gd name="T2" fmla="*/ 2147483646 w 1426"/>
              <a:gd name="T3" fmla="*/ 2147483646 h 437"/>
              <a:gd name="T4" fmla="*/ 2147483646 w 1426"/>
              <a:gd name="T5" fmla="*/ 2147483646 h 437"/>
              <a:gd name="T6" fmla="*/ 2147483646 w 1426"/>
              <a:gd name="T7" fmla="*/ 2147483646 h 4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6" h="437">
                <a:moveTo>
                  <a:pt x="0" y="437"/>
                </a:moveTo>
                <a:cubicBezTo>
                  <a:pt x="70" y="382"/>
                  <a:pt x="241" y="177"/>
                  <a:pt x="421" y="107"/>
                </a:cubicBezTo>
                <a:cubicBezTo>
                  <a:pt x="601" y="37"/>
                  <a:pt x="914" y="32"/>
                  <a:pt x="1082" y="16"/>
                </a:cubicBezTo>
                <a:cubicBezTo>
                  <a:pt x="1250" y="0"/>
                  <a:pt x="1354" y="10"/>
                  <a:pt x="1426" y="9"/>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00366" name="Freeform 48">
            <a:extLst>
              <a:ext uri="{FF2B5EF4-FFF2-40B4-BE49-F238E27FC236}">
                <a16:creationId xmlns:a16="http://schemas.microsoft.com/office/drawing/2014/main" id="{0626E803-C723-491C-BE3F-F1221B2E5AEA}"/>
              </a:ext>
            </a:extLst>
          </p:cNvPr>
          <p:cNvSpPr>
            <a:spLocks/>
          </p:cNvSpPr>
          <p:nvPr/>
        </p:nvSpPr>
        <p:spPr bwMode="auto">
          <a:xfrm>
            <a:off x="2590800" y="4211638"/>
            <a:ext cx="1077913" cy="158750"/>
          </a:xfrm>
          <a:custGeom>
            <a:avLst/>
            <a:gdLst>
              <a:gd name="T0" fmla="*/ 0 w 679"/>
              <a:gd name="T1" fmla="*/ 2147483646 h 100"/>
              <a:gd name="T2" fmla="*/ 2147483646 w 679"/>
              <a:gd name="T3" fmla="*/ 2147483646 h 100"/>
              <a:gd name="T4" fmla="*/ 2147483646 w 679"/>
              <a:gd name="T5" fmla="*/ 2147483646 h 100"/>
              <a:gd name="T6" fmla="*/ 2147483646 w 679"/>
              <a:gd name="T7" fmla="*/ 2147483646 h 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9" h="100">
                <a:moveTo>
                  <a:pt x="0" y="100"/>
                </a:moveTo>
                <a:cubicBezTo>
                  <a:pt x="31" y="85"/>
                  <a:pt x="102" y="18"/>
                  <a:pt x="187" y="9"/>
                </a:cubicBezTo>
                <a:cubicBezTo>
                  <a:pt x="272" y="0"/>
                  <a:pt x="428" y="31"/>
                  <a:pt x="510" y="44"/>
                </a:cubicBezTo>
                <a:cubicBezTo>
                  <a:pt x="592" y="57"/>
                  <a:pt x="644" y="78"/>
                  <a:pt x="679" y="87"/>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a:extLst>
              <a:ext uri="{FF2B5EF4-FFF2-40B4-BE49-F238E27FC236}">
                <a16:creationId xmlns:a16="http://schemas.microsoft.com/office/drawing/2014/main" id="{83BC1C9B-7E51-486D-B6A2-0FF1DA39549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D46CD09-AC28-4E0E-8609-3413A45B1A9F}" type="slidenum">
              <a:rPr lang="en-US" altLang="zh-TW" sz="1400" smtClean="0">
                <a:solidFill>
                  <a:schemeClr val="accent2"/>
                </a:solidFill>
                <a:latin typeface="Times New Roman" panose="02020603050405020304" pitchFamily="18" charset="0"/>
              </a:rPr>
              <a:pPr>
                <a:spcBef>
                  <a:spcPct val="0"/>
                </a:spcBef>
                <a:buFontTx/>
                <a:buNone/>
              </a:pPr>
              <a:t>51</a:t>
            </a:fld>
            <a:endParaRPr lang="en-US" altLang="zh-TW" sz="1400" b="0">
              <a:latin typeface="Times New Roman" panose="02020603050405020304" pitchFamily="18" charset="0"/>
            </a:endParaRPr>
          </a:p>
        </p:txBody>
      </p:sp>
      <p:sp>
        <p:nvSpPr>
          <p:cNvPr id="102403" name="Rectangle 2">
            <a:extLst>
              <a:ext uri="{FF2B5EF4-FFF2-40B4-BE49-F238E27FC236}">
                <a16:creationId xmlns:a16="http://schemas.microsoft.com/office/drawing/2014/main" id="{B7251E24-2A04-434D-9652-861341C83D2A}"/>
              </a:ext>
            </a:extLst>
          </p:cNvPr>
          <p:cNvSpPr>
            <a:spLocks noGrp="1" noChangeArrowheads="1"/>
          </p:cNvSpPr>
          <p:nvPr>
            <p:ph type="title"/>
          </p:nvPr>
        </p:nvSpPr>
        <p:spPr>
          <a:xfrm>
            <a:off x="522288" y="311150"/>
            <a:ext cx="8421687" cy="7556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Collection Partitioning</a:t>
            </a:r>
            <a:endParaRPr lang="zh-TW" altLang="zh-TW"/>
          </a:p>
        </p:txBody>
      </p:sp>
      <p:sp>
        <p:nvSpPr>
          <p:cNvPr id="102404" name="Rectangle 3">
            <a:extLst>
              <a:ext uri="{FF2B5EF4-FFF2-40B4-BE49-F238E27FC236}">
                <a16:creationId xmlns:a16="http://schemas.microsoft.com/office/drawing/2014/main" id="{A392A990-BD54-48E9-8F29-F8D050DC0BF1}"/>
              </a:ext>
            </a:extLst>
          </p:cNvPr>
          <p:cNvSpPr>
            <a:spLocks noGrp="1" noChangeArrowheads="1"/>
          </p:cNvSpPr>
          <p:nvPr>
            <p:ph type="body" idx="1"/>
          </p:nvPr>
        </p:nvSpPr>
        <p:spPr>
          <a:xfrm>
            <a:off x="207963" y="1055688"/>
            <a:ext cx="8685212" cy="906462"/>
          </a:xfrm>
          <a:noFill/>
        </p:spPr>
        <p:txBody>
          <a:bodyPr lIns="92075" tIns="46038" rIns="92075" bIns="46038"/>
          <a:lstStyle/>
          <a:p>
            <a:pPr eaLnBrk="1" hangingPunct="1">
              <a:lnSpc>
                <a:spcPct val="110000"/>
              </a:lnSpc>
            </a:pPr>
            <a:r>
              <a:rPr lang="en-US" altLang="zh-TW" sz="1800"/>
              <a:t>Partitioning a large collection into small ones and build an index for each of them: does not speed up index search but shorten postings lists</a:t>
            </a:r>
          </a:p>
        </p:txBody>
      </p:sp>
      <p:sp>
        <p:nvSpPr>
          <p:cNvPr id="102405" name="AutoShape 4">
            <a:extLst>
              <a:ext uri="{FF2B5EF4-FFF2-40B4-BE49-F238E27FC236}">
                <a16:creationId xmlns:a16="http://schemas.microsoft.com/office/drawing/2014/main" id="{DADEF919-3782-4BFC-A0F8-FA2047EF6D6E}"/>
              </a:ext>
            </a:extLst>
          </p:cNvPr>
          <p:cNvSpPr>
            <a:spLocks noChangeArrowheads="1"/>
          </p:cNvSpPr>
          <p:nvPr/>
        </p:nvSpPr>
        <p:spPr bwMode="auto">
          <a:xfrm>
            <a:off x="1003300" y="2005013"/>
            <a:ext cx="1169988" cy="960437"/>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Large collection</a:t>
            </a:r>
          </a:p>
        </p:txBody>
      </p:sp>
      <p:grpSp>
        <p:nvGrpSpPr>
          <p:cNvPr id="207877" name="Group 5">
            <a:extLst>
              <a:ext uri="{FF2B5EF4-FFF2-40B4-BE49-F238E27FC236}">
                <a16:creationId xmlns:a16="http://schemas.microsoft.com/office/drawing/2014/main" id="{E3D5AB14-228B-4DF8-B898-D4AC95F36D3E}"/>
              </a:ext>
            </a:extLst>
          </p:cNvPr>
          <p:cNvGrpSpPr>
            <a:grpSpLocks/>
          </p:cNvGrpSpPr>
          <p:nvPr/>
        </p:nvGrpSpPr>
        <p:grpSpPr bwMode="auto">
          <a:xfrm>
            <a:off x="2943225" y="2005013"/>
            <a:ext cx="4387850" cy="568325"/>
            <a:chOff x="1854" y="1263"/>
            <a:chExt cx="2764" cy="358"/>
          </a:xfrm>
        </p:grpSpPr>
        <p:sp>
          <p:nvSpPr>
            <p:cNvPr id="102446" name="AutoShape 6">
              <a:extLst>
                <a:ext uri="{FF2B5EF4-FFF2-40B4-BE49-F238E27FC236}">
                  <a16:creationId xmlns:a16="http://schemas.microsoft.com/office/drawing/2014/main" id="{A3DA50F9-E98A-4A9D-9F1D-65A435F933CF}"/>
                </a:ext>
              </a:extLst>
            </p:cNvPr>
            <p:cNvSpPr>
              <a:spLocks noChangeArrowheads="1"/>
            </p:cNvSpPr>
            <p:nvPr/>
          </p:nvSpPr>
          <p:spPr bwMode="auto">
            <a:xfrm>
              <a:off x="1854" y="1263"/>
              <a:ext cx="703" cy="358"/>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rPr>
                <a:t>1-100k</a:t>
              </a:r>
            </a:p>
          </p:txBody>
        </p:sp>
        <p:sp>
          <p:nvSpPr>
            <p:cNvPr id="102447" name="AutoShape 7">
              <a:extLst>
                <a:ext uri="{FF2B5EF4-FFF2-40B4-BE49-F238E27FC236}">
                  <a16:creationId xmlns:a16="http://schemas.microsoft.com/office/drawing/2014/main" id="{113D53C8-C35D-4F8E-B0B3-B18107112982}"/>
                </a:ext>
              </a:extLst>
            </p:cNvPr>
            <p:cNvSpPr>
              <a:spLocks noChangeArrowheads="1"/>
            </p:cNvSpPr>
            <p:nvPr/>
          </p:nvSpPr>
          <p:spPr bwMode="auto">
            <a:xfrm>
              <a:off x="2884" y="1263"/>
              <a:ext cx="703" cy="358"/>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rPr>
                <a:t>100k-200k</a:t>
              </a:r>
            </a:p>
          </p:txBody>
        </p:sp>
        <p:sp>
          <p:nvSpPr>
            <p:cNvPr id="102448" name="AutoShape 8">
              <a:extLst>
                <a:ext uri="{FF2B5EF4-FFF2-40B4-BE49-F238E27FC236}">
                  <a16:creationId xmlns:a16="http://schemas.microsoft.com/office/drawing/2014/main" id="{3228EDD7-C1D2-44F9-AD73-2D5ECF1E105E}"/>
                </a:ext>
              </a:extLst>
            </p:cNvPr>
            <p:cNvSpPr>
              <a:spLocks noChangeArrowheads="1"/>
            </p:cNvSpPr>
            <p:nvPr/>
          </p:nvSpPr>
          <p:spPr bwMode="auto">
            <a:xfrm>
              <a:off x="3915" y="1263"/>
              <a:ext cx="703" cy="358"/>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rPr>
                <a:t>200k-300k</a:t>
              </a:r>
            </a:p>
          </p:txBody>
        </p:sp>
      </p:grpSp>
      <p:grpSp>
        <p:nvGrpSpPr>
          <p:cNvPr id="207881" name="Group 9">
            <a:extLst>
              <a:ext uri="{FF2B5EF4-FFF2-40B4-BE49-F238E27FC236}">
                <a16:creationId xmlns:a16="http://schemas.microsoft.com/office/drawing/2014/main" id="{B89D790E-7B61-4907-8CFD-FDC97A0CC526}"/>
              </a:ext>
            </a:extLst>
          </p:cNvPr>
          <p:cNvGrpSpPr>
            <a:grpSpLocks/>
          </p:cNvGrpSpPr>
          <p:nvPr/>
        </p:nvGrpSpPr>
        <p:grpSpPr bwMode="auto">
          <a:xfrm>
            <a:off x="1568450" y="2587625"/>
            <a:ext cx="7031038" cy="3629025"/>
            <a:chOff x="988" y="1630"/>
            <a:chExt cx="4429" cy="2286"/>
          </a:xfrm>
        </p:grpSpPr>
        <p:grpSp>
          <p:nvGrpSpPr>
            <p:cNvPr id="102408" name="Group 10">
              <a:extLst>
                <a:ext uri="{FF2B5EF4-FFF2-40B4-BE49-F238E27FC236}">
                  <a16:creationId xmlns:a16="http://schemas.microsoft.com/office/drawing/2014/main" id="{32ED4BA9-044A-47BD-8298-540CEBE3561F}"/>
                </a:ext>
              </a:extLst>
            </p:cNvPr>
            <p:cNvGrpSpPr>
              <a:grpSpLocks/>
            </p:cNvGrpSpPr>
            <p:nvPr/>
          </p:nvGrpSpPr>
          <p:grpSpPr bwMode="auto">
            <a:xfrm>
              <a:off x="988" y="2169"/>
              <a:ext cx="4429" cy="1747"/>
              <a:chOff x="806" y="2204"/>
              <a:chExt cx="4429" cy="1747"/>
            </a:xfrm>
          </p:grpSpPr>
          <p:sp>
            <p:nvSpPr>
              <p:cNvPr id="102411" name="AutoShape 11">
                <a:extLst>
                  <a:ext uri="{FF2B5EF4-FFF2-40B4-BE49-F238E27FC236}">
                    <a16:creationId xmlns:a16="http://schemas.microsoft.com/office/drawing/2014/main" id="{7B8D0F4F-FC5B-48EA-9063-6AA278A28FC4}"/>
                  </a:ext>
                </a:extLst>
              </p:cNvPr>
              <p:cNvSpPr>
                <a:spLocks noChangeArrowheads="1"/>
              </p:cNvSpPr>
              <p:nvPr/>
            </p:nvSpPr>
            <p:spPr bwMode="auto">
              <a:xfrm>
                <a:off x="806" y="2204"/>
                <a:ext cx="4429" cy="1747"/>
              </a:xfrm>
              <a:prstGeom prst="roundRect">
                <a:avLst>
                  <a:gd name="adj" fmla="val 9259"/>
                </a:avLst>
              </a:prstGeom>
              <a:solidFill>
                <a:srgbClr val="FF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nvGrpSpPr>
              <p:cNvPr id="102412" name="Group 12">
                <a:extLst>
                  <a:ext uri="{FF2B5EF4-FFF2-40B4-BE49-F238E27FC236}">
                    <a16:creationId xmlns:a16="http://schemas.microsoft.com/office/drawing/2014/main" id="{88AF8886-DB66-4FE0-BE80-5F85C1376C1B}"/>
                  </a:ext>
                </a:extLst>
              </p:cNvPr>
              <p:cNvGrpSpPr>
                <a:grpSpLocks/>
              </p:cNvGrpSpPr>
              <p:nvPr/>
            </p:nvGrpSpPr>
            <p:grpSpPr bwMode="auto">
              <a:xfrm>
                <a:off x="871" y="2225"/>
                <a:ext cx="4168" cy="1686"/>
                <a:chOff x="365" y="2239"/>
                <a:chExt cx="4168" cy="1686"/>
              </a:xfrm>
            </p:grpSpPr>
            <p:grpSp>
              <p:nvGrpSpPr>
                <p:cNvPr id="102413" name="Group 13">
                  <a:extLst>
                    <a:ext uri="{FF2B5EF4-FFF2-40B4-BE49-F238E27FC236}">
                      <a16:creationId xmlns:a16="http://schemas.microsoft.com/office/drawing/2014/main" id="{D4B9F05C-BE48-406B-B2A8-6A755B069117}"/>
                    </a:ext>
                  </a:extLst>
                </p:cNvPr>
                <p:cNvGrpSpPr>
                  <a:grpSpLocks/>
                </p:cNvGrpSpPr>
                <p:nvPr/>
              </p:nvGrpSpPr>
              <p:grpSpPr bwMode="auto">
                <a:xfrm>
                  <a:off x="1509" y="2629"/>
                  <a:ext cx="3024" cy="1296"/>
                  <a:chOff x="855" y="1449"/>
                  <a:chExt cx="3024" cy="1296"/>
                </a:xfrm>
              </p:grpSpPr>
              <p:sp>
                <p:nvSpPr>
                  <p:cNvPr id="102418" name="Rectangle 14">
                    <a:extLst>
                      <a:ext uri="{FF2B5EF4-FFF2-40B4-BE49-F238E27FC236}">
                        <a16:creationId xmlns:a16="http://schemas.microsoft.com/office/drawing/2014/main" id="{13DCDFF2-ADA8-4D4D-9907-743B99A4585D}"/>
                      </a:ext>
                    </a:extLst>
                  </p:cNvPr>
                  <p:cNvSpPr>
                    <a:spLocks noChangeArrowheads="1"/>
                  </p:cNvSpPr>
                  <p:nvPr/>
                </p:nvSpPr>
                <p:spPr bwMode="auto">
                  <a:xfrm>
                    <a:off x="855" y="1449"/>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19" name="Rectangle 15">
                    <a:extLst>
                      <a:ext uri="{FF2B5EF4-FFF2-40B4-BE49-F238E27FC236}">
                        <a16:creationId xmlns:a16="http://schemas.microsoft.com/office/drawing/2014/main" id="{9B067743-5E01-4BD4-BC92-D5C1EDD681CB}"/>
                      </a:ext>
                    </a:extLst>
                  </p:cNvPr>
                  <p:cNvSpPr>
                    <a:spLocks noChangeArrowheads="1"/>
                  </p:cNvSpPr>
                  <p:nvPr/>
                </p:nvSpPr>
                <p:spPr bwMode="auto">
                  <a:xfrm>
                    <a:off x="855" y="1641"/>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20" name="Rectangle 16">
                    <a:extLst>
                      <a:ext uri="{FF2B5EF4-FFF2-40B4-BE49-F238E27FC236}">
                        <a16:creationId xmlns:a16="http://schemas.microsoft.com/office/drawing/2014/main" id="{A6DA7AF9-4C64-4ACB-A786-7F0A7479A1E6}"/>
                      </a:ext>
                    </a:extLst>
                  </p:cNvPr>
                  <p:cNvSpPr>
                    <a:spLocks noChangeArrowheads="1"/>
                  </p:cNvSpPr>
                  <p:nvPr/>
                </p:nvSpPr>
                <p:spPr bwMode="auto">
                  <a:xfrm>
                    <a:off x="855" y="1833"/>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21" name="Rectangle 17">
                    <a:extLst>
                      <a:ext uri="{FF2B5EF4-FFF2-40B4-BE49-F238E27FC236}">
                        <a16:creationId xmlns:a16="http://schemas.microsoft.com/office/drawing/2014/main" id="{2E4ADDA1-8926-409B-9346-1AB8D7200E17}"/>
                      </a:ext>
                    </a:extLst>
                  </p:cNvPr>
                  <p:cNvSpPr>
                    <a:spLocks noChangeArrowheads="1"/>
                  </p:cNvSpPr>
                  <p:nvPr/>
                </p:nvSpPr>
                <p:spPr bwMode="auto">
                  <a:xfrm>
                    <a:off x="855" y="2313"/>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22" name="Rectangle 18">
                    <a:extLst>
                      <a:ext uri="{FF2B5EF4-FFF2-40B4-BE49-F238E27FC236}">
                        <a16:creationId xmlns:a16="http://schemas.microsoft.com/office/drawing/2014/main" id="{336D7EFB-3891-4F52-9DE5-FC2D2957CC9E}"/>
                      </a:ext>
                    </a:extLst>
                  </p:cNvPr>
                  <p:cNvSpPr>
                    <a:spLocks noChangeArrowheads="1"/>
                  </p:cNvSpPr>
                  <p:nvPr/>
                </p:nvSpPr>
                <p:spPr bwMode="auto">
                  <a:xfrm>
                    <a:off x="855" y="2025"/>
                    <a:ext cx="96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23" name="Text Box 19">
                    <a:extLst>
                      <a:ext uri="{FF2B5EF4-FFF2-40B4-BE49-F238E27FC236}">
                        <a16:creationId xmlns:a16="http://schemas.microsoft.com/office/drawing/2014/main" id="{53CDD4CE-949E-43DE-8DCC-9353607B1472}"/>
                      </a:ext>
                    </a:extLst>
                  </p:cNvPr>
                  <p:cNvSpPr txBox="1">
                    <a:spLocks noChangeArrowheads="1"/>
                  </p:cNvSpPr>
                  <p:nvPr/>
                </p:nvSpPr>
                <p:spPr bwMode="auto">
                  <a:xfrm>
                    <a:off x="951" y="1449"/>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architecture</a:t>
                    </a:r>
                  </a:p>
                </p:txBody>
              </p:sp>
              <p:sp>
                <p:nvSpPr>
                  <p:cNvPr id="102424" name="Text Box 20">
                    <a:extLst>
                      <a:ext uri="{FF2B5EF4-FFF2-40B4-BE49-F238E27FC236}">
                        <a16:creationId xmlns:a16="http://schemas.microsoft.com/office/drawing/2014/main" id="{992588C2-8DAD-4125-B268-98D79C7A3EE1}"/>
                      </a:ext>
                    </a:extLst>
                  </p:cNvPr>
                  <p:cNvSpPr txBox="1">
                    <a:spLocks noChangeArrowheads="1"/>
                  </p:cNvSpPr>
                  <p:nvPr/>
                </p:nvSpPr>
                <p:spPr bwMode="auto">
                  <a:xfrm>
                    <a:off x="951" y="1641"/>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computer</a:t>
                    </a:r>
                  </a:p>
                </p:txBody>
              </p:sp>
              <p:sp>
                <p:nvSpPr>
                  <p:cNvPr id="102425" name="Text Box 21">
                    <a:extLst>
                      <a:ext uri="{FF2B5EF4-FFF2-40B4-BE49-F238E27FC236}">
                        <a16:creationId xmlns:a16="http://schemas.microsoft.com/office/drawing/2014/main" id="{32490B3B-D426-4266-9F15-0D01C0B880D2}"/>
                      </a:ext>
                    </a:extLst>
                  </p:cNvPr>
                  <p:cNvSpPr txBox="1">
                    <a:spLocks noChangeArrowheads="1"/>
                  </p:cNvSpPr>
                  <p:nvPr/>
                </p:nvSpPr>
                <p:spPr bwMode="auto">
                  <a:xfrm>
                    <a:off x="951" y="183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database</a:t>
                    </a:r>
                  </a:p>
                </p:txBody>
              </p:sp>
              <p:sp>
                <p:nvSpPr>
                  <p:cNvPr id="102426" name="Text Box 22">
                    <a:extLst>
                      <a:ext uri="{FF2B5EF4-FFF2-40B4-BE49-F238E27FC236}">
                        <a16:creationId xmlns:a16="http://schemas.microsoft.com/office/drawing/2014/main" id="{87F51ADF-3D4F-4E31-866B-B4FA32F67776}"/>
                      </a:ext>
                    </a:extLst>
                  </p:cNvPr>
                  <p:cNvSpPr txBox="1">
                    <a:spLocks noChangeArrowheads="1"/>
                  </p:cNvSpPr>
                  <p:nvPr/>
                </p:nvSpPr>
                <p:spPr bwMode="auto">
                  <a:xfrm>
                    <a:off x="951" y="231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retrieval</a:t>
                    </a:r>
                  </a:p>
                </p:txBody>
              </p:sp>
              <p:sp>
                <p:nvSpPr>
                  <p:cNvPr id="102427" name="Text Box 23">
                    <a:extLst>
                      <a:ext uri="{FF2B5EF4-FFF2-40B4-BE49-F238E27FC236}">
                        <a16:creationId xmlns:a16="http://schemas.microsoft.com/office/drawing/2014/main" id="{7961DDCA-63C5-4447-B8B7-2F2D9637BCB6}"/>
                      </a:ext>
                    </a:extLst>
                  </p:cNvPr>
                  <p:cNvSpPr txBox="1">
                    <a:spLocks noChangeArrowheads="1"/>
                  </p:cNvSpPr>
                  <p:nvPr/>
                </p:nvSpPr>
                <p:spPr bwMode="auto">
                  <a:xfrm>
                    <a:off x="951" y="2073"/>
                    <a:ext cx="81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zh-TW" altLang="zh-TW" sz="1600" b="1">
                        <a:latin typeface="Times New Roman" panose="02020603050405020304" pitchFamily="18" charset="0"/>
                        <a:ea typeface="標楷體" panose="03000509000000000000" pitchFamily="65" charset="-120"/>
                      </a:rPr>
                      <a:t>...</a:t>
                    </a:r>
                  </a:p>
                </p:txBody>
              </p:sp>
              <p:sp>
                <p:nvSpPr>
                  <p:cNvPr id="102428" name="Rectangle 24">
                    <a:extLst>
                      <a:ext uri="{FF2B5EF4-FFF2-40B4-BE49-F238E27FC236}">
                        <a16:creationId xmlns:a16="http://schemas.microsoft.com/office/drawing/2014/main" id="{6B2C3314-5945-4D83-AF04-B4BBD8B86A15}"/>
                      </a:ext>
                    </a:extLst>
                  </p:cNvPr>
                  <p:cNvSpPr>
                    <a:spLocks noChangeArrowheads="1"/>
                  </p:cNvSpPr>
                  <p:nvPr/>
                </p:nvSpPr>
                <p:spPr bwMode="auto">
                  <a:xfrm>
                    <a:off x="1815" y="1449"/>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29" name="Rectangle 25">
                    <a:extLst>
                      <a:ext uri="{FF2B5EF4-FFF2-40B4-BE49-F238E27FC236}">
                        <a16:creationId xmlns:a16="http://schemas.microsoft.com/office/drawing/2014/main" id="{C0C7E924-6D72-46C5-9E7E-A2A87F4AA33D}"/>
                      </a:ext>
                    </a:extLst>
                  </p:cNvPr>
                  <p:cNvSpPr>
                    <a:spLocks noChangeArrowheads="1"/>
                  </p:cNvSpPr>
                  <p:nvPr/>
                </p:nvSpPr>
                <p:spPr bwMode="auto">
                  <a:xfrm>
                    <a:off x="1815" y="1641"/>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0" name="Rectangle 26">
                    <a:extLst>
                      <a:ext uri="{FF2B5EF4-FFF2-40B4-BE49-F238E27FC236}">
                        <a16:creationId xmlns:a16="http://schemas.microsoft.com/office/drawing/2014/main" id="{955C8581-ACF0-4AF6-BBBF-15EF37227B77}"/>
                      </a:ext>
                    </a:extLst>
                  </p:cNvPr>
                  <p:cNvSpPr>
                    <a:spLocks noChangeArrowheads="1"/>
                  </p:cNvSpPr>
                  <p:nvPr/>
                </p:nvSpPr>
                <p:spPr bwMode="auto">
                  <a:xfrm>
                    <a:off x="1815" y="1833"/>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1" name="Rectangle 27">
                    <a:extLst>
                      <a:ext uri="{FF2B5EF4-FFF2-40B4-BE49-F238E27FC236}">
                        <a16:creationId xmlns:a16="http://schemas.microsoft.com/office/drawing/2014/main" id="{62484FBA-E6B0-4F86-8CE5-AA5FA9150248}"/>
                      </a:ext>
                    </a:extLst>
                  </p:cNvPr>
                  <p:cNvSpPr>
                    <a:spLocks noChangeArrowheads="1"/>
                  </p:cNvSpPr>
                  <p:nvPr/>
                </p:nvSpPr>
                <p:spPr bwMode="auto">
                  <a:xfrm>
                    <a:off x="1815" y="2313"/>
                    <a:ext cx="28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2" name="Rectangle 28">
                    <a:extLst>
                      <a:ext uri="{FF2B5EF4-FFF2-40B4-BE49-F238E27FC236}">
                        <a16:creationId xmlns:a16="http://schemas.microsoft.com/office/drawing/2014/main" id="{EBD2376E-833D-461B-8723-A2AF9B15AB19}"/>
                      </a:ext>
                    </a:extLst>
                  </p:cNvPr>
                  <p:cNvSpPr>
                    <a:spLocks noChangeArrowheads="1"/>
                  </p:cNvSpPr>
                  <p:nvPr/>
                </p:nvSpPr>
                <p:spPr bwMode="auto">
                  <a:xfrm>
                    <a:off x="1815" y="2025"/>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3" name="Rectangle 29">
                    <a:extLst>
                      <a:ext uri="{FF2B5EF4-FFF2-40B4-BE49-F238E27FC236}">
                        <a16:creationId xmlns:a16="http://schemas.microsoft.com/office/drawing/2014/main" id="{CB85BBEB-B196-4D1F-AD56-CB2DF9BACB4A}"/>
                      </a:ext>
                    </a:extLst>
                  </p:cNvPr>
                  <p:cNvSpPr>
                    <a:spLocks noChangeArrowheads="1"/>
                  </p:cNvSpPr>
                  <p:nvPr/>
                </p:nvSpPr>
                <p:spPr bwMode="auto">
                  <a:xfrm>
                    <a:off x="2343"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4" name="Rectangle 30">
                    <a:extLst>
                      <a:ext uri="{FF2B5EF4-FFF2-40B4-BE49-F238E27FC236}">
                        <a16:creationId xmlns:a16="http://schemas.microsoft.com/office/drawing/2014/main" id="{8FE07A42-9DFF-4A0F-858C-5116E1D0B22F}"/>
                      </a:ext>
                    </a:extLst>
                  </p:cNvPr>
                  <p:cNvSpPr>
                    <a:spLocks noChangeArrowheads="1"/>
                  </p:cNvSpPr>
                  <p:nvPr/>
                </p:nvSpPr>
                <p:spPr bwMode="auto">
                  <a:xfrm>
                    <a:off x="2727"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5" name="Rectangle 31">
                    <a:extLst>
                      <a:ext uri="{FF2B5EF4-FFF2-40B4-BE49-F238E27FC236}">
                        <a16:creationId xmlns:a16="http://schemas.microsoft.com/office/drawing/2014/main" id="{45BBBFAB-0405-48B7-8305-97C27D830B0B}"/>
                      </a:ext>
                    </a:extLst>
                  </p:cNvPr>
                  <p:cNvSpPr>
                    <a:spLocks noChangeArrowheads="1"/>
                  </p:cNvSpPr>
                  <p:nvPr/>
                </p:nvSpPr>
                <p:spPr bwMode="auto">
                  <a:xfrm>
                    <a:off x="3111"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6" name="Rectangle 32">
                    <a:extLst>
                      <a:ext uri="{FF2B5EF4-FFF2-40B4-BE49-F238E27FC236}">
                        <a16:creationId xmlns:a16="http://schemas.microsoft.com/office/drawing/2014/main" id="{00B8DC03-AD6C-4B8D-91D2-E43C37C06FD2}"/>
                      </a:ext>
                    </a:extLst>
                  </p:cNvPr>
                  <p:cNvSpPr>
                    <a:spLocks noChangeArrowheads="1"/>
                  </p:cNvSpPr>
                  <p:nvPr/>
                </p:nvSpPr>
                <p:spPr bwMode="auto">
                  <a:xfrm>
                    <a:off x="3495" y="1449"/>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7" name="Rectangle 33">
                    <a:extLst>
                      <a:ext uri="{FF2B5EF4-FFF2-40B4-BE49-F238E27FC236}">
                        <a16:creationId xmlns:a16="http://schemas.microsoft.com/office/drawing/2014/main" id="{17537A47-26E1-42C2-B599-D5C03DF8BC1B}"/>
                      </a:ext>
                    </a:extLst>
                  </p:cNvPr>
                  <p:cNvSpPr>
                    <a:spLocks noChangeArrowheads="1"/>
                  </p:cNvSpPr>
                  <p:nvPr/>
                </p:nvSpPr>
                <p:spPr bwMode="auto">
                  <a:xfrm>
                    <a:off x="2343" y="1641"/>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8" name="Rectangle 34">
                    <a:extLst>
                      <a:ext uri="{FF2B5EF4-FFF2-40B4-BE49-F238E27FC236}">
                        <a16:creationId xmlns:a16="http://schemas.microsoft.com/office/drawing/2014/main" id="{939C5BC1-1A79-4D36-A8DA-D484E5DC37B1}"/>
                      </a:ext>
                    </a:extLst>
                  </p:cNvPr>
                  <p:cNvSpPr>
                    <a:spLocks noChangeArrowheads="1"/>
                  </p:cNvSpPr>
                  <p:nvPr/>
                </p:nvSpPr>
                <p:spPr bwMode="auto">
                  <a:xfrm>
                    <a:off x="2727" y="1641"/>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39" name="Rectangle 35">
                    <a:extLst>
                      <a:ext uri="{FF2B5EF4-FFF2-40B4-BE49-F238E27FC236}">
                        <a16:creationId xmlns:a16="http://schemas.microsoft.com/office/drawing/2014/main" id="{CFA14AB3-B6E7-4882-9613-B9D869AFA8AD}"/>
                      </a:ext>
                    </a:extLst>
                  </p:cNvPr>
                  <p:cNvSpPr>
                    <a:spLocks noChangeArrowheads="1"/>
                  </p:cNvSpPr>
                  <p:nvPr/>
                </p:nvSpPr>
                <p:spPr bwMode="auto">
                  <a:xfrm>
                    <a:off x="3111" y="1641"/>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40" name="Rectangle 36">
                    <a:extLst>
                      <a:ext uri="{FF2B5EF4-FFF2-40B4-BE49-F238E27FC236}">
                        <a16:creationId xmlns:a16="http://schemas.microsoft.com/office/drawing/2014/main" id="{255C19E3-CA89-4E10-9080-1298637533B3}"/>
                      </a:ext>
                    </a:extLst>
                  </p:cNvPr>
                  <p:cNvSpPr>
                    <a:spLocks noChangeArrowheads="1"/>
                  </p:cNvSpPr>
                  <p:nvPr/>
                </p:nvSpPr>
                <p:spPr bwMode="auto">
                  <a:xfrm>
                    <a:off x="2343" y="183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41" name="Rectangle 37">
                    <a:extLst>
                      <a:ext uri="{FF2B5EF4-FFF2-40B4-BE49-F238E27FC236}">
                        <a16:creationId xmlns:a16="http://schemas.microsoft.com/office/drawing/2014/main" id="{0D676EEC-E175-44D9-81EB-93961D26F1E1}"/>
                      </a:ext>
                    </a:extLst>
                  </p:cNvPr>
                  <p:cNvSpPr>
                    <a:spLocks noChangeArrowheads="1"/>
                  </p:cNvSpPr>
                  <p:nvPr/>
                </p:nvSpPr>
                <p:spPr bwMode="auto">
                  <a:xfrm>
                    <a:off x="2343" y="231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42" name="Rectangle 38">
                    <a:extLst>
                      <a:ext uri="{FF2B5EF4-FFF2-40B4-BE49-F238E27FC236}">
                        <a16:creationId xmlns:a16="http://schemas.microsoft.com/office/drawing/2014/main" id="{B77CD922-702F-4F49-8534-6E89E7DC5421}"/>
                      </a:ext>
                    </a:extLst>
                  </p:cNvPr>
                  <p:cNvSpPr>
                    <a:spLocks noChangeArrowheads="1"/>
                  </p:cNvSpPr>
                  <p:nvPr/>
                </p:nvSpPr>
                <p:spPr bwMode="auto">
                  <a:xfrm>
                    <a:off x="2727" y="231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43" name="Rectangle 39">
                    <a:extLst>
                      <a:ext uri="{FF2B5EF4-FFF2-40B4-BE49-F238E27FC236}">
                        <a16:creationId xmlns:a16="http://schemas.microsoft.com/office/drawing/2014/main" id="{BAC086C9-ED36-4151-89E2-8B87477588BA}"/>
                      </a:ext>
                    </a:extLst>
                  </p:cNvPr>
                  <p:cNvSpPr>
                    <a:spLocks noChangeArrowheads="1"/>
                  </p:cNvSpPr>
                  <p:nvPr/>
                </p:nvSpPr>
                <p:spPr bwMode="auto">
                  <a:xfrm>
                    <a:off x="3111" y="2313"/>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44" name="Text Box 40">
                    <a:extLst>
                      <a:ext uri="{FF2B5EF4-FFF2-40B4-BE49-F238E27FC236}">
                        <a16:creationId xmlns:a16="http://schemas.microsoft.com/office/drawing/2014/main" id="{7F86B194-386C-428A-A50B-131BC22CEA6D}"/>
                      </a:ext>
                    </a:extLst>
                  </p:cNvPr>
                  <p:cNvSpPr txBox="1">
                    <a:spLocks noChangeArrowheads="1"/>
                  </p:cNvSpPr>
                  <p:nvPr/>
                </p:nvSpPr>
                <p:spPr bwMode="auto">
                  <a:xfrm>
                    <a:off x="855" y="2556"/>
                    <a:ext cx="9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Index files</a:t>
                    </a:r>
                  </a:p>
                </p:txBody>
              </p:sp>
              <p:sp>
                <p:nvSpPr>
                  <p:cNvPr id="102445" name="Text Box 41">
                    <a:extLst>
                      <a:ext uri="{FF2B5EF4-FFF2-40B4-BE49-F238E27FC236}">
                        <a16:creationId xmlns:a16="http://schemas.microsoft.com/office/drawing/2014/main" id="{F6E91069-2C50-4A70-9920-2049296AFF46}"/>
                      </a:ext>
                    </a:extLst>
                  </p:cNvPr>
                  <p:cNvSpPr txBox="1">
                    <a:spLocks noChangeArrowheads="1"/>
                  </p:cNvSpPr>
                  <p:nvPr/>
                </p:nvSpPr>
                <p:spPr bwMode="auto">
                  <a:xfrm>
                    <a:off x="2343" y="2556"/>
                    <a:ext cx="9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600" b="1">
                        <a:latin typeface="Times New Roman" panose="02020603050405020304" pitchFamily="18" charset="0"/>
                        <a:ea typeface="標楷體" panose="03000509000000000000" pitchFamily="65" charset="-120"/>
                      </a:rPr>
                      <a:t>Postings lists</a:t>
                    </a:r>
                  </a:p>
                </p:txBody>
              </p:sp>
            </p:grpSp>
            <p:sp>
              <p:nvSpPr>
                <p:cNvPr id="102414" name="AutoShape 42">
                  <a:extLst>
                    <a:ext uri="{FF2B5EF4-FFF2-40B4-BE49-F238E27FC236}">
                      <a16:creationId xmlns:a16="http://schemas.microsoft.com/office/drawing/2014/main" id="{E315DDBA-01BA-4BBC-956C-F8C86699217F}"/>
                    </a:ext>
                  </a:extLst>
                </p:cNvPr>
                <p:cNvSpPr>
                  <a:spLocks noChangeArrowheads="1"/>
                </p:cNvSpPr>
                <p:nvPr/>
              </p:nvSpPr>
              <p:spPr bwMode="auto">
                <a:xfrm rot="-5400000">
                  <a:off x="3678" y="1754"/>
                  <a:ext cx="155" cy="1538"/>
                </a:xfrm>
                <a:prstGeom prst="upDownArrow">
                  <a:avLst>
                    <a:gd name="adj1" fmla="val 49685"/>
                    <a:gd name="adj2" fmla="val 124492"/>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15" name="Text Box 43">
                  <a:extLst>
                    <a:ext uri="{FF2B5EF4-FFF2-40B4-BE49-F238E27FC236}">
                      <a16:creationId xmlns:a16="http://schemas.microsoft.com/office/drawing/2014/main" id="{D800533E-F095-4E72-9B53-FA49E84509C3}"/>
                    </a:ext>
                  </a:extLst>
                </p:cNvPr>
                <p:cNvSpPr txBox="1">
                  <a:spLocks noChangeArrowheads="1"/>
                </p:cNvSpPr>
                <p:nvPr/>
              </p:nvSpPr>
              <p:spPr bwMode="auto">
                <a:xfrm>
                  <a:off x="3034" y="2239"/>
                  <a:ext cx="139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Up to 100k documents</a:t>
                  </a:r>
                </a:p>
              </p:txBody>
            </p:sp>
            <p:sp>
              <p:nvSpPr>
                <p:cNvPr id="102416" name="AutoShape 44">
                  <a:extLst>
                    <a:ext uri="{FF2B5EF4-FFF2-40B4-BE49-F238E27FC236}">
                      <a16:creationId xmlns:a16="http://schemas.microsoft.com/office/drawing/2014/main" id="{CE5834E2-9BE1-4072-8FEE-5CDFF9AA8E73}"/>
                    </a:ext>
                  </a:extLst>
                </p:cNvPr>
                <p:cNvSpPr>
                  <a:spLocks noChangeArrowheads="1"/>
                </p:cNvSpPr>
                <p:nvPr/>
              </p:nvSpPr>
              <p:spPr bwMode="auto">
                <a:xfrm>
                  <a:off x="1251" y="2635"/>
                  <a:ext cx="155" cy="1018"/>
                </a:xfrm>
                <a:prstGeom prst="upDownArrow">
                  <a:avLst>
                    <a:gd name="adj1" fmla="val 49676"/>
                    <a:gd name="adj2" fmla="val 90975"/>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2417" name="Text Box 45">
                  <a:extLst>
                    <a:ext uri="{FF2B5EF4-FFF2-40B4-BE49-F238E27FC236}">
                      <a16:creationId xmlns:a16="http://schemas.microsoft.com/office/drawing/2014/main" id="{70DE74F2-543F-4EB8-B489-83951E0A2F4F}"/>
                    </a:ext>
                  </a:extLst>
                </p:cNvPr>
                <p:cNvSpPr txBox="1">
                  <a:spLocks noChangeArrowheads="1"/>
                </p:cNvSpPr>
                <p:nvPr/>
              </p:nvSpPr>
              <p:spPr bwMode="auto">
                <a:xfrm>
                  <a:off x="365" y="2855"/>
                  <a:ext cx="824"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All unique words in the partition</a:t>
                  </a:r>
                </a:p>
              </p:txBody>
            </p:sp>
          </p:grpSp>
        </p:grpSp>
        <p:sp>
          <p:nvSpPr>
            <p:cNvPr id="102409" name="Line 46">
              <a:extLst>
                <a:ext uri="{FF2B5EF4-FFF2-40B4-BE49-F238E27FC236}">
                  <a16:creationId xmlns:a16="http://schemas.microsoft.com/office/drawing/2014/main" id="{586F12E4-F8EF-436F-918E-65894A799BBD}"/>
                </a:ext>
              </a:extLst>
            </p:cNvPr>
            <p:cNvSpPr>
              <a:spLocks noChangeShapeType="1"/>
            </p:cNvSpPr>
            <p:nvPr/>
          </p:nvSpPr>
          <p:spPr bwMode="auto">
            <a:xfrm flipH="1">
              <a:off x="1103" y="1630"/>
              <a:ext cx="751" cy="5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02410" name="Line 47">
              <a:extLst>
                <a:ext uri="{FF2B5EF4-FFF2-40B4-BE49-F238E27FC236}">
                  <a16:creationId xmlns:a16="http://schemas.microsoft.com/office/drawing/2014/main" id="{29A24E46-B554-4CB5-91DF-49C19E966BEC}"/>
                </a:ext>
              </a:extLst>
            </p:cNvPr>
            <p:cNvSpPr>
              <a:spLocks noChangeShapeType="1"/>
            </p:cNvSpPr>
            <p:nvPr/>
          </p:nvSpPr>
          <p:spPr bwMode="auto">
            <a:xfrm>
              <a:off x="2578" y="1630"/>
              <a:ext cx="2648" cy="5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blinds(horizontal)">
                                      <p:cBhvr>
                                        <p:cTn id="7" dur="500"/>
                                        <p:tgtEl>
                                          <p:spTgt spid="207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7881"/>
                                        </p:tgtEl>
                                        <p:attrNameLst>
                                          <p:attrName>style.visibility</p:attrName>
                                        </p:attrNameLst>
                                      </p:cBhvr>
                                      <p:to>
                                        <p:strVal val="visible"/>
                                      </p:to>
                                    </p:set>
                                    <p:animEffect transition="in" filter="blinds(horizontal)">
                                      <p:cBhvr>
                                        <p:cTn id="12" dur="500"/>
                                        <p:tgtEl>
                                          <p:spTgt spid="207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a:extLst>
              <a:ext uri="{FF2B5EF4-FFF2-40B4-BE49-F238E27FC236}">
                <a16:creationId xmlns:a16="http://schemas.microsoft.com/office/drawing/2014/main" id="{6DF27670-6E0F-4778-BA64-89475158A32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1F78F35-264E-4AA9-80B9-EB4ED254F5F1}" type="slidenum">
              <a:rPr lang="en-US" altLang="zh-TW" sz="1400" smtClean="0">
                <a:solidFill>
                  <a:schemeClr val="accent2"/>
                </a:solidFill>
                <a:latin typeface="Times New Roman" panose="02020603050405020304" pitchFamily="18" charset="0"/>
              </a:rPr>
              <a:pPr>
                <a:spcBef>
                  <a:spcPct val="0"/>
                </a:spcBef>
                <a:buFontTx/>
                <a:buNone/>
              </a:pPr>
              <a:t>52</a:t>
            </a:fld>
            <a:endParaRPr lang="en-US" altLang="zh-TW" sz="1400" b="0">
              <a:latin typeface="Times New Roman" panose="02020603050405020304" pitchFamily="18" charset="0"/>
            </a:endParaRPr>
          </a:p>
        </p:txBody>
      </p:sp>
      <p:sp>
        <p:nvSpPr>
          <p:cNvPr id="104451" name="Rectangle 2">
            <a:extLst>
              <a:ext uri="{FF2B5EF4-FFF2-40B4-BE49-F238E27FC236}">
                <a16:creationId xmlns:a16="http://schemas.microsoft.com/office/drawing/2014/main" id="{3362DD21-BBF0-4DA6-96A6-88FCB1DBC7C8}"/>
              </a:ext>
            </a:extLst>
          </p:cNvPr>
          <p:cNvSpPr>
            <a:spLocks noGrp="1" noChangeArrowheads="1"/>
          </p:cNvSpPr>
          <p:nvPr>
            <p:ph type="title"/>
          </p:nvPr>
        </p:nvSpPr>
        <p:spPr>
          <a:xfrm>
            <a:off x="522288" y="311150"/>
            <a:ext cx="8421687" cy="7556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Searching Multiple Collections</a:t>
            </a:r>
            <a:endParaRPr lang="zh-TW" altLang="zh-TW"/>
          </a:p>
        </p:txBody>
      </p:sp>
      <p:sp>
        <p:nvSpPr>
          <p:cNvPr id="104452" name="Rectangle 3">
            <a:extLst>
              <a:ext uri="{FF2B5EF4-FFF2-40B4-BE49-F238E27FC236}">
                <a16:creationId xmlns:a16="http://schemas.microsoft.com/office/drawing/2014/main" id="{FB2F11ED-D3F2-4D2A-8315-61ED46B8CBF7}"/>
              </a:ext>
            </a:extLst>
          </p:cNvPr>
          <p:cNvSpPr>
            <a:spLocks noGrp="1" noChangeArrowheads="1"/>
          </p:cNvSpPr>
          <p:nvPr>
            <p:ph type="body" idx="1"/>
          </p:nvPr>
        </p:nvSpPr>
        <p:spPr>
          <a:xfrm>
            <a:off x="207963" y="1217613"/>
            <a:ext cx="8685212" cy="2373312"/>
          </a:xfrm>
          <a:noFill/>
        </p:spPr>
        <p:txBody>
          <a:bodyPr lIns="92075" tIns="46038" rIns="92075" bIns="46038"/>
          <a:lstStyle/>
          <a:p>
            <a:pPr eaLnBrk="1" hangingPunct="1">
              <a:lnSpc>
                <a:spcPct val="110000"/>
              </a:lnSpc>
            </a:pPr>
            <a:r>
              <a:rPr lang="en-US" altLang="zh-TW" sz="1800"/>
              <a:t>A query must be searched on all partitions (i.e., multiple “tiny” collections are searched)</a:t>
            </a:r>
          </a:p>
          <a:p>
            <a:pPr marL="819150" lvl="1" eaLnBrk="1" hangingPunct="1">
              <a:lnSpc>
                <a:spcPct val="110000"/>
              </a:lnSpc>
            </a:pPr>
            <a:r>
              <a:rPr lang="en-US" altLang="zh-TW" sz="1600"/>
              <a:t>Is ranking performed on each collection locally?</a:t>
            </a:r>
          </a:p>
          <a:p>
            <a:pPr marL="819150" lvl="1" eaLnBrk="1" hangingPunct="1">
              <a:lnSpc>
                <a:spcPct val="110000"/>
              </a:lnSpc>
            </a:pPr>
            <a:r>
              <a:rPr lang="en-US" altLang="zh-TW" sz="1600"/>
              <a:t>How to merge the results set together?</a:t>
            </a:r>
          </a:p>
          <a:p>
            <a:pPr marL="819150" lvl="1" eaLnBrk="1" hangingPunct="1">
              <a:lnSpc>
                <a:spcPct val="110000"/>
              </a:lnSpc>
            </a:pPr>
            <a:r>
              <a:rPr lang="en-US" altLang="zh-TW" sz="1600"/>
              <a:t>Can we do collection ranking and then document ranking within the selected collections?</a:t>
            </a:r>
          </a:p>
        </p:txBody>
      </p:sp>
      <p:grpSp>
        <p:nvGrpSpPr>
          <p:cNvPr id="104453" name="Group 4">
            <a:extLst>
              <a:ext uri="{FF2B5EF4-FFF2-40B4-BE49-F238E27FC236}">
                <a16:creationId xmlns:a16="http://schemas.microsoft.com/office/drawing/2014/main" id="{FAFEBC0E-F8A7-4CAA-A213-2807A534F841}"/>
              </a:ext>
            </a:extLst>
          </p:cNvPr>
          <p:cNvGrpSpPr>
            <a:grpSpLocks/>
          </p:cNvGrpSpPr>
          <p:nvPr/>
        </p:nvGrpSpPr>
        <p:grpSpPr bwMode="auto">
          <a:xfrm>
            <a:off x="2462213" y="3500438"/>
            <a:ext cx="4387850" cy="1562100"/>
            <a:chOff x="1425" y="2745"/>
            <a:chExt cx="2764" cy="984"/>
          </a:xfrm>
        </p:grpSpPr>
        <p:grpSp>
          <p:nvGrpSpPr>
            <p:cNvPr id="104454" name="Group 5">
              <a:extLst>
                <a:ext uri="{FF2B5EF4-FFF2-40B4-BE49-F238E27FC236}">
                  <a16:creationId xmlns:a16="http://schemas.microsoft.com/office/drawing/2014/main" id="{79370A0A-F356-4B94-9383-EA204B9AB76F}"/>
                </a:ext>
              </a:extLst>
            </p:cNvPr>
            <p:cNvGrpSpPr>
              <a:grpSpLocks/>
            </p:cNvGrpSpPr>
            <p:nvPr/>
          </p:nvGrpSpPr>
          <p:grpSpPr bwMode="auto">
            <a:xfrm>
              <a:off x="1425" y="3371"/>
              <a:ext cx="2764" cy="358"/>
              <a:chOff x="1854" y="1263"/>
              <a:chExt cx="2764" cy="358"/>
            </a:xfrm>
          </p:grpSpPr>
          <p:sp>
            <p:nvSpPr>
              <p:cNvPr id="104461" name="AutoShape 6">
                <a:extLst>
                  <a:ext uri="{FF2B5EF4-FFF2-40B4-BE49-F238E27FC236}">
                    <a16:creationId xmlns:a16="http://schemas.microsoft.com/office/drawing/2014/main" id="{A1CEFB84-98FB-4C23-8CAF-C94F27A86CB8}"/>
                  </a:ext>
                </a:extLst>
              </p:cNvPr>
              <p:cNvSpPr>
                <a:spLocks noChangeArrowheads="1"/>
              </p:cNvSpPr>
              <p:nvPr/>
            </p:nvSpPr>
            <p:spPr bwMode="auto">
              <a:xfrm>
                <a:off x="1854" y="1263"/>
                <a:ext cx="703" cy="358"/>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rPr>
                  <a:t>1-100k</a:t>
                </a:r>
              </a:p>
            </p:txBody>
          </p:sp>
          <p:sp>
            <p:nvSpPr>
              <p:cNvPr id="104462" name="AutoShape 7">
                <a:extLst>
                  <a:ext uri="{FF2B5EF4-FFF2-40B4-BE49-F238E27FC236}">
                    <a16:creationId xmlns:a16="http://schemas.microsoft.com/office/drawing/2014/main" id="{B85D0C6E-CDE1-4D11-A539-DA5C8CFC4E01}"/>
                  </a:ext>
                </a:extLst>
              </p:cNvPr>
              <p:cNvSpPr>
                <a:spLocks noChangeArrowheads="1"/>
              </p:cNvSpPr>
              <p:nvPr/>
            </p:nvSpPr>
            <p:spPr bwMode="auto">
              <a:xfrm>
                <a:off x="2884" y="1263"/>
                <a:ext cx="703" cy="358"/>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rPr>
                  <a:t>100k-200k</a:t>
                </a:r>
              </a:p>
            </p:txBody>
          </p:sp>
          <p:sp>
            <p:nvSpPr>
              <p:cNvPr id="104463" name="AutoShape 8">
                <a:extLst>
                  <a:ext uri="{FF2B5EF4-FFF2-40B4-BE49-F238E27FC236}">
                    <a16:creationId xmlns:a16="http://schemas.microsoft.com/office/drawing/2014/main" id="{AEFF5B51-3E78-44C0-A7BC-2E5CE8D6AB77}"/>
                  </a:ext>
                </a:extLst>
              </p:cNvPr>
              <p:cNvSpPr>
                <a:spLocks noChangeArrowheads="1"/>
              </p:cNvSpPr>
              <p:nvPr/>
            </p:nvSpPr>
            <p:spPr bwMode="auto">
              <a:xfrm>
                <a:off x="3915" y="1263"/>
                <a:ext cx="703" cy="358"/>
              </a:xfrm>
              <a:prstGeom prst="can">
                <a:avLst>
                  <a:gd name="adj" fmla="val 2500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rPr>
                  <a:t>200k-300k</a:t>
                </a:r>
              </a:p>
            </p:txBody>
          </p:sp>
        </p:grpSp>
        <p:sp>
          <p:nvSpPr>
            <p:cNvPr id="104455" name="Oval 9">
              <a:extLst>
                <a:ext uri="{FF2B5EF4-FFF2-40B4-BE49-F238E27FC236}">
                  <a16:creationId xmlns:a16="http://schemas.microsoft.com/office/drawing/2014/main" id="{AF543E87-FC6D-4EF0-8073-0BFB3658EDD8}"/>
                </a:ext>
              </a:extLst>
            </p:cNvPr>
            <p:cNvSpPr>
              <a:spLocks noChangeArrowheads="1"/>
            </p:cNvSpPr>
            <p:nvPr/>
          </p:nvSpPr>
          <p:spPr bwMode="auto">
            <a:xfrm>
              <a:off x="2475" y="2745"/>
              <a:ext cx="664" cy="30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solidFill>
                    <a:schemeClr val="accent2"/>
                  </a:solidFill>
                </a:rPr>
                <a:t>Query</a:t>
              </a:r>
            </a:p>
          </p:txBody>
        </p:sp>
        <p:grpSp>
          <p:nvGrpSpPr>
            <p:cNvPr id="104456" name="Group 10">
              <a:extLst>
                <a:ext uri="{FF2B5EF4-FFF2-40B4-BE49-F238E27FC236}">
                  <a16:creationId xmlns:a16="http://schemas.microsoft.com/office/drawing/2014/main" id="{B3938D02-2009-42BF-A903-8BC59C2D9D8C}"/>
                </a:ext>
              </a:extLst>
            </p:cNvPr>
            <p:cNvGrpSpPr>
              <a:grpSpLocks/>
            </p:cNvGrpSpPr>
            <p:nvPr/>
          </p:nvGrpSpPr>
          <p:grpSpPr bwMode="auto">
            <a:xfrm>
              <a:off x="2057" y="3025"/>
              <a:ext cx="1501" cy="351"/>
              <a:chOff x="2079" y="3025"/>
              <a:chExt cx="1501" cy="351"/>
            </a:xfrm>
          </p:grpSpPr>
          <p:grpSp>
            <p:nvGrpSpPr>
              <p:cNvPr id="104457" name="Group 11">
                <a:extLst>
                  <a:ext uri="{FF2B5EF4-FFF2-40B4-BE49-F238E27FC236}">
                    <a16:creationId xmlns:a16="http://schemas.microsoft.com/office/drawing/2014/main" id="{0267C98A-82DF-453B-9A4F-406F93CE6FF2}"/>
                  </a:ext>
                </a:extLst>
              </p:cNvPr>
              <p:cNvGrpSpPr>
                <a:grpSpLocks/>
              </p:cNvGrpSpPr>
              <p:nvPr/>
            </p:nvGrpSpPr>
            <p:grpSpPr bwMode="auto">
              <a:xfrm>
                <a:off x="2079" y="3025"/>
                <a:ext cx="1501" cy="351"/>
                <a:chOff x="2079" y="3025"/>
                <a:chExt cx="1501" cy="351"/>
              </a:xfrm>
            </p:grpSpPr>
            <p:sp>
              <p:nvSpPr>
                <p:cNvPr id="104459" name="Line 12">
                  <a:extLst>
                    <a:ext uri="{FF2B5EF4-FFF2-40B4-BE49-F238E27FC236}">
                      <a16:creationId xmlns:a16="http://schemas.microsoft.com/office/drawing/2014/main" id="{84FFF968-C67E-40C2-8237-AAD96C637125}"/>
                    </a:ext>
                  </a:extLst>
                </p:cNvPr>
                <p:cNvSpPr>
                  <a:spLocks noChangeShapeType="1"/>
                </p:cNvSpPr>
                <p:nvPr/>
              </p:nvSpPr>
              <p:spPr bwMode="auto">
                <a:xfrm flipH="1">
                  <a:off x="2079" y="3025"/>
                  <a:ext cx="534" cy="35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4460" name="Line 13">
                  <a:extLst>
                    <a:ext uri="{FF2B5EF4-FFF2-40B4-BE49-F238E27FC236}">
                      <a16:creationId xmlns:a16="http://schemas.microsoft.com/office/drawing/2014/main" id="{7306F46C-B3CF-408C-85A3-2241602ECD17}"/>
                    </a:ext>
                  </a:extLst>
                </p:cNvPr>
                <p:cNvSpPr>
                  <a:spLocks noChangeShapeType="1"/>
                </p:cNvSpPr>
                <p:nvPr/>
              </p:nvSpPr>
              <p:spPr bwMode="auto">
                <a:xfrm>
                  <a:off x="3046" y="3025"/>
                  <a:ext cx="534" cy="35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04458" name="Line 14">
                <a:extLst>
                  <a:ext uri="{FF2B5EF4-FFF2-40B4-BE49-F238E27FC236}">
                    <a16:creationId xmlns:a16="http://schemas.microsoft.com/office/drawing/2014/main" id="{A76E0A69-A4C9-4418-9918-8B41F5ED5EFE}"/>
                  </a:ext>
                </a:extLst>
              </p:cNvPr>
              <p:cNvSpPr>
                <a:spLocks noChangeShapeType="1"/>
              </p:cNvSpPr>
              <p:nvPr/>
            </p:nvSpPr>
            <p:spPr bwMode="auto">
              <a:xfrm>
                <a:off x="2829" y="3063"/>
                <a:ext cx="0" cy="30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gr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a:extLst>
              <a:ext uri="{FF2B5EF4-FFF2-40B4-BE49-F238E27FC236}">
                <a16:creationId xmlns:a16="http://schemas.microsoft.com/office/drawing/2014/main" id="{83633AC9-DFA9-405B-B63F-F427AD85986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6231E93-ECD4-4214-AC8C-DC9FD40F87A9}" type="slidenum">
              <a:rPr lang="en-US" altLang="zh-TW" sz="1400" smtClean="0">
                <a:solidFill>
                  <a:schemeClr val="accent2"/>
                </a:solidFill>
                <a:latin typeface="Times New Roman" panose="02020603050405020304" pitchFamily="18" charset="0"/>
              </a:rPr>
              <a:pPr>
                <a:spcBef>
                  <a:spcPct val="0"/>
                </a:spcBef>
                <a:buFontTx/>
                <a:buNone/>
              </a:pPr>
              <a:t>53</a:t>
            </a:fld>
            <a:endParaRPr lang="en-US" altLang="zh-TW" sz="1400" b="0">
              <a:latin typeface="Times New Roman" panose="02020603050405020304" pitchFamily="18" charset="0"/>
            </a:endParaRPr>
          </a:p>
        </p:txBody>
      </p:sp>
      <p:sp>
        <p:nvSpPr>
          <p:cNvPr id="106499" name="AutoShape 2">
            <a:extLst>
              <a:ext uri="{FF2B5EF4-FFF2-40B4-BE49-F238E27FC236}">
                <a16:creationId xmlns:a16="http://schemas.microsoft.com/office/drawing/2014/main" id="{08E8AD93-D109-475B-B3A9-DAC1616B80DA}"/>
              </a:ext>
            </a:extLst>
          </p:cNvPr>
          <p:cNvSpPr>
            <a:spLocks noChangeArrowheads="1"/>
          </p:cNvSpPr>
          <p:nvPr/>
        </p:nvSpPr>
        <p:spPr bwMode="auto">
          <a:xfrm>
            <a:off x="1143000" y="4343400"/>
            <a:ext cx="3810000" cy="990600"/>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6500" name="Rectangle 3">
            <a:extLst>
              <a:ext uri="{FF2B5EF4-FFF2-40B4-BE49-F238E27FC236}">
                <a16:creationId xmlns:a16="http://schemas.microsoft.com/office/drawing/2014/main" id="{69D60CD0-BB12-4713-A31E-A17581F70B26}"/>
              </a:ext>
            </a:extLst>
          </p:cNvPr>
          <p:cNvSpPr>
            <a:spLocks noGrp="1" noChangeArrowheads="1"/>
          </p:cNvSpPr>
          <p:nvPr>
            <p:ph type="title"/>
          </p:nvPr>
        </p:nvSpPr>
        <p:spPr/>
        <p:txBody>
          <a:bodyPr/>
          <a:lstStyle/>
          <a:p>
            <a:pPr eaLnBrk="1" hangingPunct="1"/>
            <a:r>
              <a:rPr lang="en-US" altLang="zh-TW"/>
              <a:t>Indexing on Relational Databases</a:t>
            </a:r>
          </a:p>
        </p:txBody>
      </p:sp>
      <p:sp>
        <p:nvSpPr>
          <p:cNvPr id="106501" name="Rectangle 4">
            <a:extLst>
              <a:ext uri="{FF2B5EF4-FFF2-40B4-BE49-F238E27FC236}">
                <a16:creationId xmlns:a16="http://schemas.microsoft.com/office/drawing/2014/main" id="{975885E6-C86E-49C1-A60C-8C669DFBE5BA}"/>
              </a:ext>
            </a:extLst>
          </p:cNvPr>
          <p:cNvSpPr>
            <a:spLocks noGrp="1" noChangeArrowheads="1"/>
          </p:cNvSpPr>
          <p:nvPr>
            <p:ph type="body" idx="1"/>
          </p:nvPr>
        </p:nvSpPr>
        <p:spPr>
          <a:xfrm>
            <a:off x="533400" y="2828925"/>
            <a:ext cx="8305800" cy="1341438"/>
          </a:xfrm>
        </p:spPr>
        <p:txBody>
          <a:bodyPr/>
          <a:lstStyle/>
          <a:p>
            <a:pPr eaLnBrk="1" hangingPunct="1"/>
            <a:r>
              <a:rPr lang="en-US" altLang="zh-TW" sz="1800"/>
              <a:t>SQL: </a:t>
            </a:r>
            <a:r>
              <a:rPr lang="en-US" altLang="zh-TW" sz="1800">
                <a:solidFill>
                  <a:schemeClr val="accent2"/>
                </a:solidFill>
              </a:rPr>
              <a:t>create index EmpNm on Employee(Name)</a:t>
            </a:r>
          </a:p>
          <a:p>
            <a:pPr eaLnBrk="1" hangingPunct="1"/>
            <a:r>
              <a:rPr lang="en-US" altLang="zh-TW" sz="1800"/>
              <a:t>Index structures: hash file, B-tree, etc.</a:t>
            </a:r>
          </a:p>
          <a:p>
            <a:pPr eaLnBrk="1" hangingPunct="1"/>
            <a:r>
              <a:rPr lang="en-US" altLang="zh-TW" sz="1800"/>
              <a:t>Relation database indexes the whole value</a:t>
            </a:r>
          </a:p>
          <a:p>
            <a:pPr marL="819150" lvl="1" eaLnBrk="1" hangingPunct="1"/>
            <a:r>
              <a:rPr lang="en-US" altLang="zh-TW" sz="1600"/>
              <a:t>Search can be performed on the whole value or a prefix of it</a:t>
            </a:r>
          </a:p>
        </p:txBody>
      </p:sp>
      <p:grpSp>
        <p:nvGrpSpPr>
          <p:cNvPr id="106502" name="Group 52">
            <a:extLst>
              <a:ext uri="{FF2B5EF4-FFF2-40B4-BE49-F238E27FC236}">
                <a16:creationId xmlns:a16="http://schemas.microsoft.com/office/drawing/2014/main" id="{67119E70-635C-4BB4-8109-0CA3588279C0}"/>
              </a:ext>
            </a:extLst>
          </p:cNvPr>
          <p:cNvGrpSpPr>
            <a:grpSpLocks/>
          </p:cNvGrpSpPr>
          <p:nvPr/>
        </p:nvGrpSpPr>
        <p:grpSpPr bwMode="auto">
          <a:xfrm>
            <a:off x="952500" y="1138238"/>
            <a:ext cx="7277100" cy="1530350"/>
            <a:chOff x="600" y="781"/>
            <a:chExt cx="4584" cy="964"/>
          </a:xfrm>
        </p:grpSpPr>
        <p:sp>
          <p:nvSpPr>
            <p:cNvPr id="106534" name="Rectangle 6">
              <a:extLst>
                <a:ext uri="{FF2B5EF4-FFF2-40B4-BE49-F238E27FC236}">
                  <a16:creationId xmlns:a16="http://schemas.microsoft.com/office/drawing/2014/main" id="{213A53FD-6A4D-4C13-AC36-056C913043ED}"/>
                </a:ext>
              </a:extLst>
            </p:cNvPr>
            <p:cNvSpPr>
              <a:spLocks noChangeArrowheads="1"/>
            </p:cNvSpPr>
            <p:nvPr/>
          </p:nvSpPr>
          <p:spPr bwMode="auto">
            <a:xfrm>
              <a:off x="3258" y="980"/>
              <a:ext cx="1926" cy="74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6535" name="Line 7">
              <a:extLst>
                <a:ext uri="{FF2B5EF4-FFF2-40B4-BE49-F238E27FC236}">
                  <a16:creationId xmlns:a16="http://schemas.microsoft.com/office/drawing/2014/main" id="{99264F34-F4D1-4D8C-9DF8-89304B1CA627}"/>
                </a:ext>
              </a:extLst>
            </p:cNvPr>
            <p:cNvSpPr>
              <a:spLocks noChangeShapeType="1"/>
            </p:cNvSpPr>
            <p:nvPr/>
          </p:nvSpPr>
          <p:spPr bwMode="auto">
            <a:xfrm>
              <a:off x="3258" y="1108"/>
              <a:ext cx="192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6" name="Line 8">
              <a:extLst>
                <a:ext uri="{FF2B5EF4-FFF2-40B4-BE49-F238E27FC236}">
                  <a16:creationId xmlns:a16="http://schemas.microsoft.com/office/drawing/2014/main" id="{00135DE6-A0EF-4D99-A777-81FCE8E3B84B}"/>
                </a:ext>
              </a:extLst>
            </p:cNvPr>
            <p:cNvSpPr>
              <a:spLocks noChangeShapeType="1"/>
            </p:cNvSpPr>
            <p:nvPr/>
          </p:nvSpPr>
          <p:spPr bwMode="auto">
            <a:xfrm>
              <a:off x="3258" y="1235"/>
              <a:ext cx="192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7" name="Line 9">
              <a:extLst>
                <a:ext uri="{FF2B5EF4-FFF2-40B4-BE49-F238E27FC236}">
                  <a16:creationId xmlns:a16="http://schemas.microsoft.com/office/drawing/2014/main" id="{0F6D55A9-9950-4D5F-B7C9-A054EA4E1DDA}"/>
                </a:ext>
              </a:extLst>
            </p:cNvPr>
            <p:cNvSpPr>
              <a:spLocks noChangeShapeType="1"/>
            </p:cNvSpPr>
            <p:nvPr/>
          </p:nvSpPr>
          <p:spPr bwMode="auto">
            <a:xfrm>
              <a:off x="3258" y="1362"/>
              <a:ext cx="192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8" name="Line 10">
              <a:extLst>
                <a:ext uri="{FF2B5EF4-FFF2-40B4-BE49-F238E27FC236}">
                  <a16:creationId xmlns:a16="http://schemas.microsoft.com/office/drawing/2014/main" id="{62B89BE6-C8B9-4017-8382-6966654D3AF7}"/>
                </a:ext>
              </a:extLst>
            </p:cNvPr>
            <p:cNvSpPr>
              <a:spLocks noChangeShapeType="1"/>
            </p:cNvSpPr>
            <p:nvPr/>
          </p:nvSpPr>
          <p:spPr bwMode="auto">
            <a:xfrm>
              <a:off x="3258" y="1490"/>
              <a:ext cx="192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9" name="Line 11">
              <a:extLst>
                <a:ext uri="{FF2B5EF4-FFF2-40B4-BE49-F238E27FC236}">
                  <a16:creationId xmlns:a16="http://schemas.microsoft.com/office/drawing/2014/main" id="{CB9E3527-7844-4BDC-A852-3C1A73E6EBC7}"/>
                </a:ext>
              </a:extLst>
            </p:cNvPr>
            <p:cNvSpPr>
              <a:spLocks noChangeShapeType="1"/>
            </p:cNvSpPr>
            <p:nvPr/>
          </p:nvSpPr>
          <p:spPr bwMode="auto">
            <a:xfrm>
              <a:off x="3258" y="1617"/>
              <a:ext cx="192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0" name="Line 12">
              <a:extLst>
                <a:ext uri="{FF2B5EF4-FFF2-40B4-BE49-F238E27FC236}">
                  <a16:creationId xmlns:a16="http://schemas.microsoft.com/office/drawing/2014/main" id="{F47BE158-DB68-4AA6-84C0-0C35610C58D1}"/>
                </a:ext>
              </a:extLst>
            </p:cNvPr>
            <p:cNvSpPr>
              <a:spLocks noChangeShapeType="1"/>
            </p:cNvSpPr>
            <p:nvPr/>
          </p:nvSpPr>
          <p:spPr bwMode="auto">
            <a:xfrm>
              <a:off x="3728" y="980"/>
              <a:ext cx="0" cy="7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1" name="Text Box 13">
              <a:extLst>
                <a:ext uri="{FF2B5EF4-FFF2-40B4-BE49-F238E27FC236}">
                  <a16:creationId xmlns:a16="http://schemas.microsoft.com/office/drawing/2014/main" id="{6C9F5813-8ABE-4745-B966-563A2636942D}"/>
                </a:ext>
              </a:extLst>
            </p:cNvPr>
            <p:cNvSpPr txBox="1">
              <a:spLocks noChangeArrowheads="1"/>
            </p:cNvSpPr>
            <p:nvPr/>
          </p:nvSpPr>
          <p:spPr bwMode="auto">
            <a:xfrm>
              <a:off x="4146" y="796"/>
              <a:ext cx="5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Employer</a:t>
              </a:r>
            </a:p>
          </p:txBody>
        </p:sp>
        <p:sp>
          <p:nvSpPr>
            <p:cNvPr id="106542" name="Text Box 14">
              <a:extLst>
                <a:ext uri="{FF2B5EF4-FFF2-40B4-BE49-F238E27FC236}">
                  <a16:creationId xmlns:a16="http://schemas.microsoft.com/office/drawing/2014/main" id="{C6E61B7A-BDFE-4975-807A-2024B4C0093B}"/>
                </a:ext>
              </a:extLst>
            </p:cNvPr>
            <p:cNvSpPr txBox="1">
              <a:spLocks noChangeArrowheads="1"/>
            </p:cNvSpPr>
            <p:nvPr/>
          </p:nvSpPr>
          <p:spPr bwMode="auto">
            <a:xfrm>
              <a:off x="3258" y="781"/>
              <a:ext cx="4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Name</a:t>
              </a:r>
            </a:p>
          </p:txBody>
        </p:sp>
        <p:sp>
          <p:nvSpPr>
            <p:cNvPr id="106543" name="Rectangle 15">
              <a:extLst>
                <a:ext uri="{FF2B5EF4-FFF2-40B4-BE49-F238E27FC236}">
                  <a16:creationId xmlns:a16="http://schemas.microsoft.com/office/drawing/2014/main" id="{1A21C61A-2932-49A4-9618-603CDBC8CFB8}"/>
                </a:ext>
              </a:extLst>
            </p:cNvPr>
            <p:cNvSpPr>
              <a:spLocks noChangeArrowheads="1"/>
            </p:cNvSpPr>
            <p:nvPr/>
          </p:nvSpPr>
          <p:spPr bwMode="auto">
            <a:xfrm>
              <a:off x="1870" y="1228"/>
              <a:ext cx="800" cy="51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6544" name="Text Box 16">
              <a:extLst>
                <a:ext uri="{FF2B5EF4-FFF2-40B4-BE49-F238E27FC236}">
                  <a16:creationId xmlns:a16="http://schemas.microsoft.com/office/drawing/2014/main" id="{A09BF5B5-D3F7-4CCF-8CEB-F57FF58A758F}"/>
                </a:ext>
              </a:extLst>
            </p:cNvPr>
            <p:cNvSpPr txBox="1">
              <a:spLocks noChangeArrowheads="1"/>
            </p:cNvSpPr>
            <p:nvPr/>
          </p:nvSpPr>
          <p:spPr bwMode="auto">
            <a:xfrm>
              <a:off x="1870" y="1241"/>
              <a:ext cx="483" cy="192"/>
            </a:xfrm>
            <a:prstGeom prst="rect">
              <a:avLst/>
            </a:prstGeom>
            <a:solidFill>
              <a:srgbClr val="FFCC99"/>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Lee Dik</a:t>
              </a:r>
            </a:p>
          </p:txBody>
        </p:sp>
        <p:sp>
          <p:nvSpPr>
            <p:cNvPr id="106545" name="Line 17">
              <a:extLst>
                <a:ext uri="{FF2B5EF4-FFF2-40B4-BE49-F238E27FC236}">
                  <a16:creationId xmlns:a16="http://schemas.microsoft.com/office/drawing/2014/main" id="{AF873A2B-EA24-4A54-AD73-ECD06929C5A5}"/>
                </a:ext>
              </a:extLst>
            </p:cNvPr>
            <p:cNvSpPr>
              <a:spLocks noChangeShapeType="1"/>
            </p:cNvSpPr>
            <p:nvPr/>
          </p:nvSpPr>
          <p:spPr bwMode="auto">
            <a:xfrm>
              <a:off x="2294" y="1228"/>
              <a:ext cx="0" cy="5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6" name="Line 18">
              <a:extLst>
                <a:ext uri="{FF2B5EF4-FFF2-40B4-BE49-F238E27FC236}">
                  <a16:creationId xmlns:a16="http://schemas.microsoft.com/office/drawing/2014/main" id="{13E777ED-3C43-4557-A01B-8AF07C8EC0B6}"/>
                </a:ext>
              </a:extLst>
            </p:cNvPr>
            <p:cNvSpPr>
              <a:spLocks noChangeShapeType="1"/>
            </p:cNvSpPr>
            <p:nvPr/>
          </p:nvSpPr>
          <p:spPr bwMode="auto">
            <a:xfrm>
              <a:off x="1870" y="1398"/>
              <a:ext cx="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7" name="Text Box 19">
              <a:extLst>
                <a:ext uri="{FF2B5EF4-FFF2-40B4-BE49-F238E27FC236}">
                  <a16:creationId xmlns:a16="http://schemas.microsoft.com/office/drawing/2014/main" id="{338A7597-B243-4FAA-92F0-C6E2CE7B1411}"/>
                </a:ext>
              </a:extLst>
            </p:cNvPr>
            <p:cNvSpPr txBox="1">
              <a:spLocks noChangeArrowheads="1"/>
            </p:cNvSpPr>
            <p:nvPr/>
          </p:nvSpPr>
          <p:spPr bwMode="auto">
            <a:xfrm>
              <a:off x="1776" y="988"/>
              <a:ext cx="8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EmpNm index</a:t>
              </a:r>
            </a:p>
          </p:txBody>
        </p:sp>
        <p:sp>
          <p:nvSpPr>
            <p:cNvPr id="106548" name="Line 20">
              <a:extLst>
                <a:ext uri="{FF2B5EF4-FFF2-40B4-BE49-F238E27FC236}">
                  <a16:creationId xmlns:a16="http://schemas.microsoft.com/office/drawing/2014/main" id="{22E94F0D-F6AB-467D-93A8-1407C24F7B27}"/>
                </a:ext>
              </a:extLst>
            </p:cNvPr>
            <p:cNvSpPr>
              <a:spLocks noChangeShapeType="1"/>
            </p:cNvSpPr>
            <p:nvPr/>
          </p:nvSpPr>
          <p:spPr bwMode="auto">
            <a:xfrm>
              <a:off x="1870" y="1568"/>
              <a:ext cx="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9" name="Freeform 21">
              <a:extLst>
                <a:ext uri="{FF2B5EF4-FFF2-40B4-BE49-F238E27FC236}">
                  <a16:creationId xmlns:a16="http://schemas.microsoft.com/office/drawing/2014/main" id="{CDF8B733-0014-4E9E-8797-622A6284D04E}"/>
                </a:ext>
              </a:extLst>
            </p:cNvPr>
            <p:cNvSpPr>
              <a:spLocks/>
            </p:cNvSpPr>
            <p:nvPr/>
          </p:nvSpPr>
          <p:spPr bwMode="auto">
            <a:xfrm>
              <a:off x="2510" y="1055"/>
              <a:ext cx="748" cy="276"/>
            </a:xfrm>
            <a:custGeom>
              <a:avLst/>
              <a:gdLst>
                <a:gd name="T0" fmla="*/ 0 w 748"/>
                <a:gd name="T1" fmla="*/ 276 h 276"/>
                <a:gd name="T2" fmla="*/ 419 w 748"/>
                <a:gd name="T3" fmla="*/ 53 h 276"/>
                <a:gd name="T4" fmla="*/ 748 w 748"/>
                <a:gd name="T5" fmla="*/ 10 h 276"/>
                <a:gd name="T6" fmla="*/ 0 60000 65536"/>
                <a:gd name="T7" fmla="*/ 0 60000 65536"/>
                <a:gd name="T8" fmla="*/ 0 60000 65536"/>
              </a:gdLst>
              <a:ahLst/>
              <a:cxnLst>
                <a:cxn ang="T6">
                  <a:pos x="T0" y="T1"/>
                </a:cxn>
                <a:cxn ang="T7">
                  <a:pos x="T2" y="T3"/>
                </a:cxn>
                <a:cxn ang="T8">
                  <a:pos x="T4" y="T5"/>
                </a:cxn>
              </a:cxnLst>
              <a:rect l="0" t="0" r="r" b="b"/>
              <a:pathLst>
                <a:path w="748" h="276">
                  <a:moveTo>
                    <a:pt x="0" y="276"/>
                  </a:moveTo>
                  <a:cubicBezTo>
                    <a:pt x="70" y="238"/>
                    <a:pt x="294" y="97"/>
                    <a:pt x="419" y="53"/>
                  </a:cubicBezTo>
                  <a:cubicBezTo>
                    <a:pt x="544" y="9"/>
                    <a:pt x="646" y="0"/>
                    <a:pt x="748" y="1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50" name="Text Box 22">
              <a:extLst>
                <a:ext uri="{FF2B5EF4-FFF2-40B4-BE49-F238E27FC236}">
                  <a16:creationId xmlns:a16="http://schemas.microsoft.com/office/drawing/2014/main" id="{572B85DB-7F54-4981-A073-A2FDD898A079}"/>
                </a:ext>
              </a:extLst>
            </p:cNvPr>
            <p:cNvSpPr txBox="1">
              <a:spLocks noChangeArrowheads="1"/>
            </p:cNvSpPr>
            <p:nvPr/>
          </p:nvSpPr>
          <p:spPr bwMode="auto">
            <a:xfrm>
              <a:off x="600" y="1384"/>
              <a:ext cx="101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Query:</a:t>
              </a:r>
            </a:p>
            <a:p>
              <a:pPr eaLnBrk="1" hangingPunct="1">
                <a:spcBef>
                  <a:spcPct val="0"/>
                </a:spcBef>
                <a:buFontTx/>
                <a:buNone/>
              </a:pPr>
              <a:r>
                <a:rPr lang="en-US" altLang="zh-TW" sz="1400"/>
                <a:t>Name = “Lee Dik”</a:t>
              </a:r>
            </a:p>
          </p:txBody>
        </p:sp>
        <p:sp>
          <p:nvSpPr>
            <p:cNvPr id="106551" name="Line 23">
              <a:extLst>
                <a:ext uri="{FF2B5EF4-FFF2-40B4-BE49-F238E27FC236}">
                  <a16:creationId xmlns:a16="http://schemas.microsoft.com/office/drawing/2014/main" id="{C419F255-E169-4158-972D-7C5FD3F13BEC}"/>
                </a:ext>
              </a:extLst>
            </p:cNvPr>
            <p:cNvSpPr>
              <a:spLocks noChangeShapeType="1"/>
            </p:cNvSpPr>
            <p:nvPr/>
          </p:nvSpPr>
          <p:spPr bwMode="auto">
            <a:xfrm flipV="1">
              <a:off x="1588" y="1356"/>
              <a:ext cx="235" cy="1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52" name="Text Box 24">
              <a:extLst>
                <a:ext uri="{FF2B5EF4-FFF2-40B4-BE49-F238E27FC236}">
                  <a16:creationId xmlns:a16="http://schemas.microsoft.com/office/drawing/2014/main" id="{6FA4DA3A-CF7F-458B-AFB5-119A2366B045}"/>
                </a:ext>
              </a:extLst>
            </p:cNvPr>
            <p:cNvSpPr txBox="1">
              <a:spLocks noChangeArrowheads="1"/>
            </p:cNvSpPr>
            <p:nvPr/>
          </p:nvSpPr>
          <p:spPr bwMode="auto">
            <a:xfrm>
              <a:off x="3267" y="957"/>
              <a:ext cx="4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Lee Dik</a:t>
              </a:r>
            </a:p>
          </p:txBody>
        </p:sp>
        <p:sp>
          <p:nvSpPr>
            <p:cNvPr id="106553" name="Text Box 25">
              <a:extLst>
                <a:ext uri="{FF2B5EF4-FFF2-40B4-BE49-F238E27FC236}">
                  <a16:creationId xmlns:a16="http://schemas.microsoft.com/office/drawing/2014/main" id="{C0E8EB14-078F-4121-84F4-72674A076D06}"/>
                </a:ext>
              </a:extLst>
            </p:cNvPr>
            <p:cNvSpPr txBox="1">
              <a:spLocks noChangeArrowheads="1"/>
            </p:cNvSpPr>
            <p:nvPr/>
          </p:nvSpPr>
          <p:spPr bwMode="auto">
            <a:xfrm>
              <a:off x="3696" y="957"/>
              <a:ext cx="14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Hong Kong University of ...</a:t>
              </a:r>
            </a:p>
          </p:txBody>
        </p:sp>
      </p:grpSp>
      <p:grpSp>
        <p:nvGrpSpPr>
          <p:cNvPr id="106503" name="Group 26">
            <a:extLst>
              <a:ext uri="{FF2B5EF4-FFF2-40B4-BE49-F238E27FC236}">
                <a16:creationId xmlns:a16="http://schemas.microsoft.com/office/drawing/2014/main" id="{0556FE76-5603-4EEB-9F46-C0C57B4BC5F8}"/>
              </a:ext>
            </a:extLst>
          </p:cNvPr>
          <p:cNvGrpSpPr>
            <a:grpSpLocks/>
          </p:cNvGrpSpPr>
          <p:nvPr/>
        </p:nvGrpSpPr>
        <p:grpSpPr bwMode="auto">
          <a:xfrm>
            <a:off x="2362200" y="4419600"/>
            <a:ext cx="1447800" cy="228600"/>
            <a:chOff x="2112" y="2688"/>
            <a:chExt cx="912" cy="144"/>
          </a:xfrm>
        </p:grpSpPr>
        <p:sp>
          <p:nvSpPr>
            <p:cNvPr id="106531" name="Rectangle 27">
              <a:extLst>
                <a:ext uri="{FF2B5EF4-FFF2-40B4-BE49-F238E27FC236}">
                  <a16:creationId xmlns:a16="http://schemas.microsoft.com/office/drawing/2014/main" id="{928FDEF9-EE13-460B-8FDB-84D86F88A6C0}"/>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6532" name="Rectangle 28">
              <a:extLst>
                <a:ext uri="{FF2B5EF4-FFF2-40B4-BE49-F238E27FC236}">
                  <a16:creationId xmlns:a16="http://schemas.microsoft.com/office/drawing/2014/main" id="{5D23C679-14CE-4730-B43F-1E95B9B5DF50}"/>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David</a:t>
              </a:r>
            </a:p>
          </p:txBody>
        </p:sp>
        <p:sp>
          <p:nvSpPr>
            <p:cNvPr id="106533" name="Rectangle 29">
              <a:extLst>
                <a:ext uri="{FF2B5EF4-FFF2-40B4-BE49-F238E27FC236}">
                  <a16:creationId xmlns:a16="http://schemas.microsoft.com/office/drawing/2014/main" id="{01763A51-E144-495C-B8A2-323A70394690}"/>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106504" name="Group 30">
            <a:extLst>
              <a:ext uri="{FF2B5EF4-FFF2-40B4-BE49-F238E27FC236}">
                <a16:creationId xmlns:a16="http://schemas.microsoft.com/office/drawing/2014/main" id="{329A95CD-1314-400F-84B5-D48122DC64F8}"/>
              </a:ext>
            </a:extLst>
          </p:cNvPr>
          <p:cNvGrpSpPr>
            <a:grpSpLocks/>
          </p:cNvGrpSpPr>
          <p:nvPr/>
        </p:nvGrpSpPr>
        <p:grpSpPr bwMode="auto">
          <a:xfrm>
            <a:off x="1371600" y="4953000"/>
            <a:ext cx="1447800" cy="228600"/>
            <a:chOff x="2112" y="2688"/>
            <a:chExt cx="912" cy="144"/>
          </a:xfrm>
        </p:grpSpPr>
        <p:sp>
          <p:nvSpPr>
            <p:cNvPr id="106528" name="Rectangle 31">
              <a:extLst>
                <a:ext uri="{FF2B5EF4-FFF2-40B4-BE49-F238E27FC236}">
                  <a16:creationId xmlns:a16="http://schemas.microsoft.com/office/drawing/2014/main" id="{9E319217-D39F-4FD5-8C6A-6D9BD23D5248}"/>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6529" name="Rectangle 32">
              <a:extLst>
                <a:ext uri="{FF2B5EF4-FFF2-40B4-BE49-F238E27FC236}">
                  <a16:creationId xmlns:a16="http://schemas.microsoft.com/office/drawing/2014/main" id="{81D13FE1-4614-4E87-A3D7-A382DDC633AC}"/>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Albert</a:t>
              </a:r>
            </a:p>
          </p:txBody>
        </p:sp>
        <p:sp>
          <p:nvSpPr>
            <p:cNvPr id="106530" name="Rectangle 33">
              <a:extLst>
                <a:ext uri="{FF2B5EF4-FFF2-40B4-BE49-F238E27FC236}">
                  <a16:creationId xmlns:a16="http://schemas.microsoft.com/office/drawing/2014/main" id="{FD6CC0D3-FE47-4355-AA7D-403FB14C067A}"/>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grpSp>
        <p:nvGrpSpPr>
          <p:cNvPr id="106505" name="Group 34">
            <a:extLst>
              <a:ext uri="{FF2B5EF4-FFF2-40B4-BE49-F238E27FC236}">
                <a16:creationId xmlns:a16="http://schemas.microsoft.com/office/drawing/2014/main" id="{F1388B69-7B27-4E52-BC4A-4EF6BE1DCD2B}"/>
              </a:ext>
            </a:extLst>
          </p:cNvPr>
          <p:cNvGrpSpPr>
            <a:grpSpLocks/>
          </p:cNvGrpSpPr>
          <p:nvPr/>
        </p:nvGrpSpPr>
        <p:grpSpPr bwMode="auto">
          <a:xfrm>
            <a:off x="3276600" y="4953000"/>
            <a:ext cx="1447800" cy="228600"/>
            <a:chOff x="2112" y="2688"/>
            <a:chExt cx="912" cy="144"/>
          </a:xfrm>
        </p:grpSpPr>
        <p:sp>
          <p:nvSpPr>
            <p:cNvPr id="106525" name="Rectangle 35">
              <a:extLst>
                <a:ext uri="{FF2B5EF4-FFF2-40B4-BE49-F238E27FC236}">
                  <a16:creationId xmlns:a16="http://schemas.microsoft.com/office/drawing/2014/main" id="{6F1A8BEB-F289-4FE3-8B9B-EFF367E02DAD}"/>
                </a:ext>
              </a:extLst>
            </p:cNvPr>
            <p:cNvSpPr>
              <a:spLocks noChangeArrowheads="1"/>
            </p:cNvSpPr>
            <p:nvPr/>
          </p:nvSpPr>
          <p:spPr bwMode="auto">
            <a:xfrm>
              <a:off x="211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6526" name="Rectangle 36">
              <a:extLst>
                <a:ext uri="{FF2B5EF4-FFF2-40B4-BE49-F238E27FC236}">
                  <a16:creationId xmlns:a16="http://schemas.microsoft.com/office/drawing/2014/main" id="{8DA15344-9486-43AE-8003-9C7C313AA059}"/>
                </a:ext>
              </a:extLst>
            </p:cNvPr>
            <p:cNvSpPr>
              <a:spLocks noChangeArrowheads="1"/>
            </p:cNvSpPr>
            <p:nvPr/>
          </p:nvSpPr>
          <p:spPr bwMode="auto">
            <a:xfrm>
              <a:off x="2304" y="2688"/>
              <a:ext cx="52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Dik</a:t>
              </a:r>
            </a:p>
          </p:txBody>
        </p:sp>
        <p:sp>
          <p:nvSpPr>
            <p:cNvPr id="106527" name="Rectangle 37">
              <a:extLst>
                <a:ext uri="{FF2B5EF4-FFF2-40B4-BE49-F238E27FC236}">
                  <a16:creationId xmlns:a16="http://schemas.microsoft.com/office/drawing/2014/main" id="{7487C420-A826-4B6E-97DD-4706B4127125}"/>
                </a:ext>
              </a:extLst>
            </p:cNvPr>
            <p:cNvSpPr>
              <a:spLocks noChangeArrowheads="1"/>
            </p:cNvSpPr>
            <p:nvPr/>
          </p:nvSpPr>
          <p:spPr bwMode="auto">
            <a:xfrm>
              <a:off x="2832" y="268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grpSp>
      <p:cxnSp>
        <p:nvCxnSpPr>
          <p:cNvPr id="106506" name="AutoShape 38">
            <a:extLst>
              <a:ext uri="{FF2B5EF4-FFF2-40B4-BE49-F238E27FC236}">
                <a16:creationId xmlns:a16="http://schemas.microsoft.com/office/drawing/2014/main" id="{A7775492-5064-4851-88B0-99D479F44E9D}"/>
              </a:ext>
            </a:extLst>
          </p:cNvPr>
          <p:cNvCxnSpPr>
            <a:cxnSpLocks noChangeShapeType="1"/>
            <a:stCxn id="106531" idx="2"/>
            <a:endCxn id="106529" idx="0"/>
          </p:cNvCxnSpPr>
          <p:nvPr/>
        </p:nvCxnSpPr>
        <p:spPr bwMode="auto">
          <a:xfrm flipH="1">
            <a:off x="2095500" y="4648200"/>
            <a:ext cx="419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07" name="AutoShape 39">
            <a:extLst>
              <a:ext uri="{FF2B5EF4-FFF2-40B4-BE49-F238E27FC236}">
                <a16:creationId xmlns:a16="http://schemas.microsoft.com/office/drawing/2014/main" id="{B7905260-1642-4305-92BF-4BE501373E3D}"/>
              </a:ext>
            </a:extLst>
          </p:cNvPr>
          <p:cNvCxnSpPr>
            <a:cxnSpLocks noChangeShapeType="1"/>
            <a:stCxn id="106533" idx="2"/>
            <a:endCxn id="106526" idx="0"/>
          </p:cNvCxnSpPr>
          <p:nvPr/>
        </p:nvCxnSpPr>
        <p:spPr bwMode="auto">
          <a:xfrm>
            <a:off x="3657600" y="4648200"/>
            <a:ext cx="3429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508" name="Group 40">
            <a:extLst>
              <a:ext uri="{FF2B5EF4-FFF2-40B4-BE49-F238E27FC236}">
                <a16:creationId xmlns:a16="http://schemas.microsoft.com/office/drawing/2014/main" id="{F9B25E7E-FF0C-4EC7-B56E-8E5CBE139F82}"/>
              </a:ext>
            </a:extLst>
          </p:cNvPr>
          <p:cNvGrpSpPr>
            <a:grpSpLocks/>
          </p:cNvGrpSpPr>
          <p:nvPr/>
        </p:nvGrpSpPr>
        <p:grpSpPr bwMode="auto">
          <a:xfrm>
            <a:off x="284163" y="6038850"/>
            <a:ext cx="3733800" cy="228600"/>
            <a:chOff x="2016" y="3456"/>
            <a:chExt cx="2352" cy="144"/>
          </a:xfrm>
        </p:grpSpPr>
        <p:sp>
          <p:nvSpPr>
            <p:cNvPr id="106522" name="Rectangle 41">
              <a:extLst>
                <a:ext uri="{FF2B5EF4-FFF2-40B4-BE49-F238E27FC236}">
                  <a16:creationId xmlns:a16="http://schemas.microsoft.com/office/drawing/2014/main" id="{44282DC7-C396-4CCA-90DB-FC8E6DC1B3DC}"/>
                </a:ext>
              </a:extLst>
            </p:cNvPr>
            <p:cNvSpPr>
              <a:spLocks noChangeArrowheads="1"/>
            </p:cNvSpPr>
            <p:nvPr/>
          </p:nvSpPr>
          <p:spPr bwMode="auto">
            <a:xfrm>
              <a:off x="2016" y="3456"/>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400"/>
            </a:p>
          </p:txBody>
        </p:sp>
        <p:sp>
          <p:nvSpPr>
            <p:cNvPr id="106523" name="Rectangle 42">
              <a:extLst>
                <a:ext uri="{FF2B5EF4-FFF2-40B4-BE49-F238E27FC236}">
                  <a16:creationId xmlns:a16="http://schemas.microsoft.com/office/drawing/2014/main" id="{F25BCDF6-620C-445C-AC30-8EF8BCAB6FE2}"/>
                </a:ext>
              </a:extLst>
            </p:cNvPr>
            <p:cNvSpPr>
              <a:spLocks noChangeArrowheads="1"/>
            </p:cNvSpPr>
            <p:nvPr/>
          </p:nvSpPr>
          <p:spPr bwMode="auto">
            <a:xfrm>
              <a:off x="2256" y="3456"/>
              <a:ext cx="52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Albert</a:t>
              </a:r>
            </a:p>
          </p:txBody>
        </p:sp>
        <p:sp>
          <p:nvSpPr>
            <p:cNvPr id="106524" name="Rectangle 43">
              <a:extLst>
                <a:ext uri="{FF2B5EF4-FFF2-40B4-BE49-F238E27FC236}">
                  <a16:creationId xmlns:a16="http://schemas.microsoft.com/office/drawing/2014/main" id="{7F169624-E6D3-49B3-923E-CBE8883DD780}"/>
                </a:ext>
              </a:extLst>
            </p:cNvPr>
            <p:cNvSpPr>
              <a:spLocks noChangeArrowheads="1"/>
            </p:cNvSpPr>
            <p:nvPr/>
          </p:nvSpPr>
          <p:spPr bwMode="auto">
            <a:xfrm>
              <a:off x="2784" y="3456"/>
              <a:ext cx="15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University of Hong Kong</a:t>
              </a:r>
            </a:p>
          </p:txBody>
        </p:sp>
      </p:grpSp>
      <p:grpSp>
        <p:nvGrpSpPr>
          <p:cNvPr id="106509" name="Group 60">
            <a:extLst>
              <a:ext uri="{FF2B5EF4-FFF2-40B4-BE49-F238E27FC236}">
                <a16:creationId xmlns:a16="http://schemas.microsoft.com/office/drawing/2014/main" id="{9A2FF7D6-E98C-48C9-A424-44BD6BC6F946}"/>
              </a:ext>
            </a:extLst>
          </p:cNvPr>
          <p:cNvGrpSpPr>
            <a:grpSpLocks/>
          </p:cNvGrpSpPr>
          <p:nvPr/>
        </p:nvGrpSpPr>
        <p:grpSpPr bwMode="auto">
          <a:xfrm>
            <a:off x="3651250" y="5456238"/>
            <a:ext cx="5102225" cy="228600"/>
            <a:chOff x="1961" y="3424"/>
            <a:chExt cx="3214" cy="144"/>
          </a:xfrm>
        </p:grpSpPr>
        <p:sp>
          <p:nvSpPr>
            <p:cNvPr id="106519" name="Rectangle 45">
              <a:extLst>
                <a:ext uri="{FF2B5EF4-FFF2-40B4-BE49-F238E27FC236}">
                  <a16:creationId xmlns:a16="http://schemas.microsoft.com/office/drawing/2014/main" id="{E97B7D52-194A-43AF-9B14-F8A0961EC2F4}"/>
                </a:ext>
              </a:extLst>
            </p:cNvPr>
            <p:cNvSpPr>
              <a:spLocks noChangeArrowheads="1"/>
            </p:cNvSpPr>
            <p:nvPr/>
          </p:nvSpPr>
          <p:spPr bwMode="auto">
            <a:xfrm>
              <a:off x="1961" y="3424"/>
              <a:ext cx="13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400"/>
            </a:p>
          </p:txBody>
        </p:sp>
        <p:sp>
          <p:nvSpPr>
            <p:cNvPr id="106520" name="Rectangle 46">
              <a:extLst>
                <a:ext uri="{FF2B5EF4-FFF2-40B4-BE49-F238E27FC236}">
                  <a16:creationId xmlns:a16="http://schemas.microsoft.com/office/drawing/2014/main" id="{84847B8A-B8D0-4109-9B30-E0CC72088914}"/>
                </a:ext>
              </a:extLst>
            </p:cNvPr>
            <p:cNvSpPr>
              <a:spLocks noChangeArrowheads="1"/>
            </p:cNvSpPr>
            <p:nvPr/>
          </p:nvSpPr>
          <p:spPr bwMode="auto">
            <a:xfrm>
              <a:off x="2093" y="3424"/>
              <a:ext cx="52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Dik</a:t>
              </a:r>
            </a:p>
          </p:txBody>
        </p:sp>
        <p:sp>
          <p:nvSpPr>
            <p:cNvPr id="106521" name="Rectangle 47">
              <a:extLst>
                <a:ext uri="{FF2B5EF4-FFF2-40B4-BE49-F238E27FC236}">
                  <a16:creationId xmlns:a16="http://schemas.microsoft.com/office/drawing/2014/main" id="{EDC052F0-F0C0-4960-9320-A0BFFCDF16D4}"/>
                </a:ext>
              </a:extLst>
            </p:cNvPr>
            <p:cNvSpPr>
              <a:spLocks noChangeArrowheads="1"/>
            </p:cNvSpPr>
            <p:nvPr/>
          </p:nvSpPr>
          <p:spPr bwMode="auto">
            <a:xfrm>
              <a:off x="2621" y="3424"/>
              <a:ext cx="255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Hong Kong University of Science and Technology</a:t>
              </a:r>
            </a:p>
          </p:txBody>
        </p:sp>
      </p:grpSp>
      <p:cxnSp>
        <p:nvCxnSpPr>
          <p:cNvPr id="106510" name="AutoShape 48">
            <a:extLst>
              <a:ext uri="{FF2B5EF4-FFF2-40B4-BE49-F238E27FC236}">
                <a16:creationId xmlns:a16="http://schemas.microsoft.com/office/drawing/2014/main" id="{7A030A79-238D-4120-A044-D019A28AEF8E}"/>
              </a:ext>
            </a:extLst>
          </p:cNvPr>
          <p:cNvCxnSpPr>
            <a:cxnSpLocks noChangeShapeType="1"/>
            <a:stCxn id="106529" idx="2"/>
            <a:endCxn id="106522" idx="0"/>
          </p:cNvCxnSpPr>
          <p:nvPr/>
        </p:nvCxnSpPr>
        <p:spPr bwMode="auto">
          <a:xfrm rot="5400000">
            <a:off x="856457" y="4799806"/>
            <a:ext cx="857250" cy="162083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11" name="AutoShape 49">
            <a:extLst>
              <a:ext uri="{FF2B5EF4-FFF2-40B4-BE49-F238E27FC236}">
                <a16:creationId xmlns:a16="http://schemas.microsoft.com/office/drawing/2014/main" id="{34EBB807-17AD-4C7F-917C-86720E3291C2}"/>
              </a:ext>
            </a:extLst>
          </p:cNvPr>
          <p:cNvCxnSpPr>
            <a:cxnSpLocks noChangeShapeType="1"/>
            <a:stCxn id="106526" idx="2"/>
            <a:endCxn id="106519" idx="0"/>
          </p:cNvCxnSpPr>
          <p:nvPr/>
        </p:nvCxnSpPr>
        <p:spPr bwMode="auto">
          <a:xfrm rot="5400000">
            <a:off x="3740944" y="5196681"/>
            <a:ext cx="274638" cy="244475"/>
          </a:xfrm>
          <a:prstGeom prst="curvedConnector3">
            <a:avLst>
              <a:gd name="adj1" fmla="val 4971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512" name="Rectangle 50">
            <a:extLst>
              <a:ext uri="{FF2B5EF4-FFF2-40B4-BE49-F238E27FC236}">
                <a16:creationId xmlns:a16="http://schemas.microsoft.com/office/drawing/2014/main" id="{D58AEA22-6977-4129-9A5F-34CCCFC84969}"/>
              </a:ext>
            </a:extLst>
          </p:cNvPr>
          <p:cNvSpPr>
            <a:spLocks noChangeArrowheads="1"/>
          </p:cNvSpPr>
          <p:nvPr/>
        </p:nvSpPr>
        <p:spPr bwMode="auto">
          <a:xfrm>
            <a:off x="1219200" y="44196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B-tree</a:t>
            </a:r>
            <a:endParaRPr lang="zh-TW" altLang="en-US" sz="1400"/>
          </a:p>
        </p:txBody>
      </p:sp>
      <p:sp>
        <p:nvSpPr>
          <p:cNvPr id="106513" name="Rectangle 51">
            <a:extLst>
              <a:ext uri="{FF2B5EF4-FFF2-40B4-BE49-F238E27FC236}">
                <a16:creationId xmlns:a16="http://schemas.microsoft.com/office/drawing/2014/main" id="{DE49BF04-B1B9-4BC9-BA49-1659344D4C5F}"/>
              </a:ext>
            </a:extLst>
          </p:cNvPr>
          <p:cNvSpPr>
            <a:spLocks noChangeArrowheads="1"/>
          </p:cNvSpPr>
          <p:nvPr/>
        </p:nvSpPr>
        <p:spPr bwMode="auto">
          <a:xfrm>
            <a:off x="5349875" y="4545013"/>
            <a:ext cx="3214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buFontTx/>
              <a:buNone/>
            </a:pPr>
            <a:r>
              <a:rPr lang="en-US" altLang="zh-TW" sz="1600"/>
              <a:t>Can you search for “Lee Dik”, “Lee”, or “Dik” on this b-tree?</a:t>
            </a:r>
          </a:p>
        </p:txBody>
      </p:sp>
      <p:grpSp>
        <p:nvGrpSpPr>
          <p:cNvPr id="106514" name="Group 58">
            <a:extLst>
              <a:ext uri="{FF2B5EF4-FFF2-40B4-BE49-F238E27FC236}">
                <a16:creationId xmlns:a16="http://schemas.microsoft.com/office/drawing/2014/main" id="{C13A7C42-A86E-4695-8CEC-58CDCBBBB6F5}"/>
              </a:ext>
            </a:extLst>
          </p:cNvPr>
          <p:cNvGrpSpPr>
            <a:grpSpLocks/>
          </p:cNvGrpSpPr>
          <p:nvPr/>
        </p:nvGrpSpPr>
        <p:grpSpPr bwMode="auto">
          <a:xfrm>
            <a:off x="2157413" y="5668963"/>
            <a:ext cx="1350962" cy="228600"/>
            <a:chOff x="3728" y="3802"/>
            <a:chExt cx="851" cy="144"/>
          </a:xfrm>
        </p:grpSpPr>
        <p:sp>
          <p:nvSpPr>
            <p:cNvPr id="106516" name="Rectangle 54">
              <a:extLst>
                <a:ext uri="{FF2B5EF4-FFF2-40B4-BE49-F238E27FC236}">
                  <a16:creationId xmlns:a16="http://schemas.microsoft.com/office/drawing/2014/main" id="{1A56F054-29ED-4690-9AD3-1CEA5A124EEF}"/>
                </a:ext>
              </a:extLst>
            </p:cNvPr>
            <p:cNvSpPr>
              <a:spLocks noChangeArrowheads="1"/>
            </p:cNvSpPr>
            <p:nvPr/>
          </p:nvSpPr>
          <p:spPr bwMode="auto">
            <a:xfrm>
              <a:off x="3728" y="3802"/>
              <a:ext cx="13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400"/>
            </a:p>
          </p:txBody>
        </p:sp>
        <p:sp>
          <p:nvSpPr>
            <p:cNvPr id="106517" name="Rectangle 55">
              <a:extLst>
                <a:ext uri="{FF2B5EF4-FFF2-40B4-BE49-F238E27FC236}">
                  <a16:creationId xmlns:a16="http://schemas.microsoft.com/office/drawing/2014/main" id="{346C2A38-15A2-4E79-B854-FCA752C00DA0}"/>
                </a:ext>
              </a:extLst>
            </p:cNvPr>
            <p:cNvSpPr>
              <a:spLocks noChangeArrowheads="1"/>
            </p:cNvSpPr>
            <p:nvPr/>
          </p:nvSpPr>
          <p:spPr bwMode="auto">
            <a:xfrm>
              <a:off x="3866" y="3802"/>
              <a:ext cx="52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David</a:t>
              </a:r>
            </a:p>
          </p:txBody>
        </p:sp>
        <p:sp>
          <p:nvSpPr>
            <p:cNvPr id="106518" name="Rectangle 56">
              <a:extLst>
                <a:ext uri="{FF2B5EF4-FFF2-40B4-BE49-F238E27FC236}">
                  <a16:creationId xmlns:a16="http://schemas.microsoft.com/office/drawing/2014/main" id="{55DB82C6-1D31-46DB-BDA7-5750F24A446D}"/>
                </a:ext>
              </a:extLst>
            </p:cNvPr>
            <p:cNvSpPr>
              <a:spLocks noChangeArrowheads="1"/>
            </p:cNvSpPr>
            <p:nvPr/>
          </p:nvSpPr>
          <p:spPr bwMode="auto">
            <a:xfrm>
              <a:off x="4394" y="3802"/>
              <a:ext cx="185"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a:t>
              </a:r>
            </a:p>
          </p:txBody>
        </p:sp>
      </p:grpSp>
      <p:cxnSp>
        <p:nvCxnSpPr>
          <p:cNvPr id="106515" name="AutoShape 59">
            <a:extLst>
              <a:ext uri="{FF2B5EF4-FFF2-40B4-BE49-F238E27FC236}">
                <a16:creationId xmlns:a16="http://schemas.microsoft.com/office/drawing/2014/main" id="{3F898FBB-2C5C-4408-8E17-4892B260423C}"/>
              </a:ext>
            </a:extLst>
          </p:cNvPr>
          <p:cNvCxnSpPr>
            <a:cxnSpLocks noChangeShapeType="1"/>
            <a:stCxn id="106532" idx="2"/>
            <a:endCxn id="106516" idx="0"/>
          </p:cNvCxnSpPr>
          <p:nvPr/>
        </p:nvCxnSpPr>
        <p:spPr bwMode="auto">
          <a:xfrm rot="5400000">
            <a:off x="2166143" y="4749007"/>
            <a:ext cx="1020763" cy="819150"/>
          </a:xfrm>
          <a:prstGeom prst="curvedConnector3">
            <a:avLst>
              <a:gd name="adj1" fmla="val 7651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a:extLst>
              <a:ext uri="{FF2B5EF4-FFF2-40B4-BE49-F238E27FC236}">
                <a16:creationId xmlns:a16="http://schemas.microsoft.com/office/drawing/2014/main" id="{24638BE4-394F-4EE9-BE77-9B690C6512A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96CEA68-891E-4D30-A47F-5DB208909B76}" type="slidenum">
              <a:rPr lang="en-US" altLang="zh-TW" sz="1400" smtClean="0">
                <a:solidFill>
                  <a:schemeClr val="accent2"/>
                </a:solidFill>
                <a:latin typeface="Times New Roman" panose="02020603050405020304" pitchFamily="18" charset="0"/>
              </a:rPr>
              <a:pPr>
                <a:spcBef>
                  <a:spcPct val="0"/>
                </a:spcBef>
                <a:buFontTx/>
                <a:buNone/>
              </a:pPr>
              <a:t>54</a:t>
            </a:fld>
            <a:endParaRPr lang="en-US" altLang="zh-TW" sz="1400" b="0">
              <a:latin typeface="Times New Roman" panose="02020603050405020304" pitchFamily="18" charset="0"/>
            </a:endParaRPr>
          </a:p>
        </p:txBody>
      </p:sp>
      <p:sp>
        <p:nvSpPr>
          <p:cNvPr id="108547" name="AutoShape 2">
            <a:extLst>
              <a:ext uri="{FF2B5EF4-FFF2-40B4-BE49-F238E27FC236}">
                <a16:creationId xmlns:a16="http://schemas.microsoft.com/office/drawing/2014/main" id="{BE1A8975-0E6E-4875-8875-B12178B56B25}"/>
              </a:ext>
            </a:extLst>
          </p:cNvPr>
          <p:cNvSpPr>
            <a:spLocks noChangeArrowheads="1"/>
          </p:cNvSpPr>
          <p:nvPr/>
        </p:nvSpPr>
        <p:spPr bwMode="auto">
          <a:xfrm>
            <a:off x="152400" y="1219200"/>
            <a:ext cx="8610600" cy="990600"/>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48" name="Rectangle 3">
            <a:extLst>
              <a:ext uri="{FF2B5EF4-FFF2-40B4-BE49-F238E27FC236}">
                <a16:creationId xmlns:a16="http://schemas.microsoft.com/office/drawing/2014/main" id="{08A38985-5D71-401A-B165-483CD78393B2}"/>
              </a:ext>
            </a:extLst>
          </p:cNvPr>
          <p:cNvSpPr>
            <a:spLocks noGrp="1" noChangeArrowheads="1"/>
          </p:cNvSpPr>
          <p:nvPr>
            <p:ph type="title"/>
          </p:nvPr>
        </p:nvSpPr>
        <p:spPr/>
        <p:txBody>
          <a:bodyPr/>
          <a:lstStyle/>
          <a:p>
            <a:pPr eaLnBrk="1" hangingPunct="1"/>
            <a:r>
              <a:rPr lang="en-US" altLang="zh-TW"/>
              <a:t>Worse with Long Text Values</a:t>
            </a:r>
          </a:p>
        </p:txBody>
      </p:sp>
      <p:sp>
        <p:nvSpPr>
          <p:cNvPr id="108549" name="Rectangle 4">
            <a:extLst>
              <a:ext uri="{FF2B5EF4-FFF2-40B4-BE49-F238E27FC236}">
                <a16:creationId xmlns:a16="http://schemas.microsoft.com/office/drawing/2014/main" id="{A37B9957-9BFB-4064-94D1-1E0B69844509}"/>
              </a:ext>
            </a:extLst>
          </p:cNvPr>
          <p:cNvSpPr>
            <a:spLocks noGrp="1" noChangeArrowheads="1"/>
          </p:cNvSpPr>
          <p:nvPr>
            <p:ph type="body" idx="1"/>
          </p:nvPr>
        </p:nvSpPr>
        <p:spPr>
          <a:xfrm>
            <a:off x="285750" y="3108325"/>
            <a:ext cx="8610600" cy="3211513"/>
          </a:xfrm>
        </p:spPr>
        <p:txBody>
          <a:bodyPr/>
          <a:lstStyle/>
          <a:p>
            <a:pPr eaLnBrk="1" hangingPunct="1"/>
            <a:r>
              <a:rPr lang="en-US" altLang="zh-TW" sz="1800"/>
              <a:t>SQL: </a:t>
            </a:r>
            <a:r>
              <a:rPr lang="en-US" altLang="zh-TW" sz="1800">
                <a:solidFill>
                  <a:schemeClr val="accent2"/>
                </a:solidFill>
              </a:rPr>
              <a:t>create index EmpEmployerName on Employee(Employer)</a:t>
            </a:r>
          </a:p>
          <a:p>
            <a:pPr eaLnBrk="1" hangingPunct="1"/>
            <a:r>
              <a:rPr lang="en-US" altLang="zh-TW" sz="1800"/>
              <a:t>Index and search on whole attribute value, e.g.,</a:t>
            </a:r>
          </a:p>
          <a:p>
            <a:pPr marL="819150" lvl="1" eaLnBrk="1" hangingPunct="1"/>
            <a:r>
              <a:rPr lang="en-US" altLang="zh-TW" sz="1600"/>
              <a:t>“Hong Kong University of Science and Technology”  will be stored as a single string in the EmpEmployerName index</a:t>
            </a:r>
          </a:p>
          <a:p>
            <a:pPr marL="819150" lvl="1" eaLnBrk="1" hangingPunct="1"/>
            <a:r>
              <a:rPr lang="en-US" altLang="zh-TW" sz="1600"/>
              <a:t>search “Hong Kong University of Science and Technology” can make use of the index for a fast search, but not “Hong Kong” or “University”</a:t>
            </a:r>
          </a:p>
          <a:p>
            <a:pPr eaLnBrk="1" hangingPunct="1"/>
            <a:r>
              <a:rPr lang="en-US" altLang="zh-TW" sz="1800"/>
              <a:t>What is the storage overhead?</a:t>
            </a:r>
          </a:p>
          <a:p>
            <a:pPr marL="819150" lvl="1" eaLnBrk="1" hangingPunct="1"/>
            <a:r>
              <a:rPr lang="en-US" altLang="zh-TW" sz="1600"/>
              <a:t>Whole values repeated in index; only frequently queried columns are indexed</a:t>
            </a:r>
          </a:p>
          <a:p>
            <a:pPr eaLnBrk="1" hangingPunct="1"/>
            <a:r>
              <a:rPr lang="en-US" altLang="zh-TW" sz="1800"/>
              <a:t>How to make the index good for search engines?</a:t>
            </a:r>
          </a:p>
          <a:p>
            <a:pPr marL="819150" lvl="1" eaLnBrk="1" hangingPunct="1"/>
            <a:r>
              <a:rPr lang="en-US" altLang="zh-TW" sz="1600"/>
              <a:t>Index individual words as we have seen in previous inverted files</a:t>
            </a:r>
          </a:p>
        </p:txBody>
      </p:sp>
      <p:cxnSp>
        <p:nvCxnSpPr>
          <p:cNvPr id="108550" name="AutoShape 5">
            <a:extLst>
              <a:ext uri="{FF2B5EF4-FFF2-40B4-BE49-F238E27FC236}">
                <a16:creationId xmlns:a16="http://schemas.microsoft.com/office/drawing/2014/main" id="{9ABF611B-9565-4E9D-B4EB-F82784DEA412}"/>
              </a:ext>
            </a:extLst>
          </p:cNvPr>
          <p:cNvCxnSpPr>
            <a:cxnSpLocks noChangeShapeType="1"/>
            <a:stCxn id="108566" idx="2"/>
          </p:cNvCxnSpPr>
          <p:nvPr/>
        </p:nvCxnSpPr>
        <p:spPr bwMode="auto">
          <a:xfrm flipH="1">
            <a:off x="1866900" y="1524000"/>
            <a:ext cx="419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1" name="AutoShape 6">
            <a:extLst>
              <a:ext uri="{FF2B5EF4-FFF2-40B4-BE49-F238E27FC236}">
                <a16:creationId xmlns:a16="http://schemas.microsoft.com/office/drawing/2014/main" id="{DB86A825-43FA-4B28-B399-6D6367E7D9F9}"/>
              </a:ext>
            </a:extLst>
          </p:cNvPr>
          <p:cNvCxnSpPr>
            <a:cxnSpLocks noChangeShapeType="1"/>
            <a:stCxn id="108567" idx="2"/>
            <a:endCxn id="108562" idx="0"/>
          </p:cNvCxnSpPr>
          <p:nvPr/>
        </p:nvCxnSpPr>
        <p:spPr bwMode="auto">
          <a:xfrm flipH="1">
            <a:off x="7124700" y="1524000"/>
            <a:ext cx="38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8552" name="Group 7">
            <a:extLst>
              <a:ext uri="{FF2B5EF4-FFF2-40B4-BE49-F238E27FC236}">
                <a16:creationId xmlns:a16="http://schemas.microsoft.com/office/drawing/2014/main" id="{A67F5C83-6EA8-4517-BE68-9597F377DFF0}"/>
              </a:ext>
            </a:extLst>
          </p:cNvPr>
          <p:cNvGrpSpPr>
            <a:grpSpLocks/>
          </p:cNvGrpSpPr>
          <p:nvPr/>
        </p:nvGrpSpPr>
        <p:grpSpPr bwMode="auto">
          <a:xfrm>
            <a:off x="5029200" y="2362200"/>
            <a:ext cx="3733800" cy="228600"/>
            <a:chOff x="432" y="1728"/>
            <a:chExt cx="2352" cy="144"/>
          </a:xfrm>
        </p:grpSpPr>
        <p:sp>
          <p:nvSpPr>
            <p:cNvPr id="108572" name="Rectangle 8">
              <a:extLst>
                <a:ext uri="{FF2B5EF4-FFF2-40B4-BE49-F238E27FC236}">
                  <a16:creationId xmlns:a16="http://schemas.microsoft.com/office/drawing/2014/main" id="{3B4B9EA6-A095-48C1-B255-6E16AADBB27C}"/>
                </a:ext>
              </a:extLst>
            </p:cNvPr>
            <p:cNvSpPr>
              <a:spLocks noChangeArrowheads="1"/>
            </p:cNvSpPr>
            <p:nvPr/>
          </p:nvSpPr>
          <p:spPr bwMode="auto">
            <a:xfrm>
              <a:off x="432" y="1728"/>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200"/>
            </a:p>
          </p:txBody>
        </p:sp>
        <p:sp>
          <p:nvSpPr>
            <p:cNvPr id="108573" name="Rectangle 9">
              <a:extLst>
                <a:ext uri="{FF2B5EF4-FFF2-40B4-BE49-F238E27FC236}">
                  <a16:creationId xmlns:a16="http://schemas.microsoft.com/office/drawing/2014/main" id="{DCB8F04B-9AAE-46AF-A05B-1AF5DC65147C}"/>
                </a:ext>
              </a:extLst>
            </p:cNvPr>
            <p:cNvSpPr>
              <a:spLocks noChangeArrowheads="1"/>
            </p:cNvSpPr>
            <p:nvPr/>
          </p:nvSpPr>
          <p:spPr bwMode="auto">
            <a:xfrm>
              <a:off x="672" y="1728"/>
              <a:ext cx="52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Albert</a:t>
              </a:r>
            </a:p>
          </p:txBody>
        </p:sp>
        <p:sp>
          <p:nvSpPr>
            <p:cNvPr id="108574" name="Rectangle 10">
              <a:extLst>
                <a:ext uri="{FF2B5EF4-FFF2-40B4-BE49-F238E27FC236}">
                  <a16:creationId xmlns:a16="http://schemas.microsoft.com/office/drawing/2014/main" id="{EAA000BF-D071-477E-8073-F0D5CB0B66BD}"/>
                </a:ext>
              </a:extLst>
            </p:cNvPr>
            <p:cNvSpPr>
              <a:spLocks noChangeArrowheads="1"/>
            </p:cNvSpPr>
            <p:nvPr/>
          </p:nvSpPr>
          <p:spPr bwMode="auto">
            <a:xfrm>
              <a:off x="1200" y="1728"/>
              <a:ext cx="15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University of Hong Kong</a:t>
              </a:r>
            </a:p>
          </p:txBody>
        </p:sp>
      </p:grpSp>
      <p:grpSp>
        <p:nvGrpSpPr>
          <p:cNvPr id="108553" name="Group 11">
            <a:extLst>
              <a:ext uri="{FF2B5EF4-FFF2-40B4-BE49-F238E27FC236}">
                <a16:creationId xmlns:a16="http://schemas.microsoft.com/office/drawing/2014/main" id="{A31A349D-802E-47F2-AF2A-7B1831227521}"/>
              </a:ext>
            </a:extLst>
          </p:cNvPr>
          <p:cNvGrpSpPr>
            <a:grpSpLocks/>
          </p:cNvGrpSpPr>
          <p:nvPr/>
        </p:nvGrpSpPr>
        <p:grpSpPr bwMode="auto">
          <a:xfrm>
            <a:off x="787400" y="2759075"/>
            <a:ext cx="5943600" cy="228600"/>
            <a:chOff x="1728" y="1488"/>
            <a:chExt cx="3744" cy="144"/>
          </a:xfrm>
        </p:grpSpPr>
        <p:sp>
          <p:nvSpPr>
            <p:cNvPr id="108569" name="Rectangle 12">
              <a:extLst>
                <a:ext uri="{FF2B5EF4-FFF2-40B4-BE49-F238E27FC236}">
                  <a16:creationId xmlns:a16="http://schemas.microsoft.com/office/drawing/2014/main" id="{14DE7E29-871A-47CD-8D65-6FE3F56F1DEE}"/>
                </a:ext>
              </a:extLst>
            </p:cNvPr>
            <p:cNvSpPr>
              <a:spLocks noChangeArrowheads="1"/>
            </p:cNvSpPr>
            <p:nvPr/>
          </p:nvSpPr>
          <p:spPr bwMode="auto">
            <a:xfrm>
              <a:off x="1728" y="1488"/>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200"/>
            </a:p>
          </p:txBody>
        </p:sp>
        <p:sp>
          <p:nvSpPr>
            <p:cNvPr id="108570" name="Rectangle 13">
              <a:extLst>
                <a:ext uri="{FF2B5EF4-FFF2-40B4-BE49-F238E27FC236}">
                  <a16:creationId xmlns:a16="http://schemas.microsoft.com/office/drawing/2014/main" id="{675C5A05-B703-4E85-93E6-10DA7A8BCE3E}"/>
                </a:ext>
              </a:extLst>
            </p:cNvPr>
            <p:cNvSpPr>
              <a:spLocks noChangeArrowheads="1"/>
            </p:cNvSpPr>
            <p:nvPr/>
          </p:nvSpPr>
          <p:spPr bwMode="auto">
            <a:xfrm>
              <a:off x="1968" y="1488"/>
              <a:ext cx="52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a:t>Lee Dik</a:t>
              </a:r>
            </a:p>
          </p:txBody>
        </p:sp>
        <p:sp>
          <p:nvSpPr>
            <p:cNvPr id="108571" name="Rectangle 14">
              <a:extLst>
                <a:ext uri="{FF2B5EF4-FFF2-40B4-BE49-F238E27FC236}">
                  <a16:creationId xmlns:a16="http://schemas.microsoft.com/office/drawing/2014/main" id="{E71E4D8F-7522-4F75-A389-0F9A35B411E9}"/>
                </a:ext>
              </a:extLst>
            </p:cNvPr>
            <p:cNvSpPr>
              <a:spLocks noChangeArrowheads="1"/>
            </p:cNvSpPr>
            <p:nvPr/>
          </p:nvSpPr>
          <p:spPr bwMode="auto">
            <a:xfrm>
              <a:off x="2496" y="1488"/>
              <a:ext cx="29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Hong Kong University of Science and Technology</a:t>
              </a:r>
            </a:p>
          </p:txBody>
        </p:sp>
      </p:grpSp>
      <p:cxnSp>
        <p:nvCxnSpPr>
          <p:cNvPr id="108554" name="AutoShape 15">
            <a:extLst>
              <a:ext uri="{FF2B5EF4-FFF2-40B4-BE49-F238E27FC236}">
                <a16:creationId xmlns:a16="http://schemas.microsoft.com/office/drawing/2014/main" id="{6AAA5E18-D0E7-445A-9167-16A99A9EC144}"/>
              </a:ext>
            </a:extLst>
          </p:cNvPr>
          <p:cNvCxnSpPr>
            <a:cxnSpLocks noChangeShapeType="1"/>
            <a:stCxn id="108562" idx="2"/>
            <a:endCxn id="108572" idx="0"/>
          </p:cNvCxnSpPr>
          <p:nvPr/>
        </p:nvCxnSpPr>
        <p:spPr bwMode="auto">
          <a:xfrm rot="5400000">
            <a:off x="6019800" y="1257300"/>
            <a:ext cx="304800" cy="19050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5" name="AutoShape 16">
            <a:extLst>
              <a:ext uri="{FF2B5EF4-FFF2-40B4-BE49-F238E27FC236}">
                <a16:creationId xmlns:a16="http://schemas.microsoft.com/office/drawing/2014/main" id="{1E7D9F9E-8E78-469E-855C-80CA5F3873B1}"/>
              </a:ext>
            </a:extLst>
          </p:cNvPr>
          <p:cNvCxnSpPr>
            <a:cxnSpLocks noChangeShapeType="1"/>
            <a:stCxn id="108565" idx="2"/>
            <a:endCxn id="108569" idx="0"/>
          </p:cNvCxnSpPr>
          <p:nvPr/>
        </p:nvCxnSpPr>
        <p:spPr bwMode="auto">
          <a:xfrm rot="5400000">
            <a:off x="1547812" y="1487488"/>
            <a:ext cx="701675" cy="18415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8556" name="Group 17">
            <a:extLst>
              <a:ext uri="{FF2B5EF4-FFF2-40B4-BE49-F238E27FC236}">
                <a16:creationId xmlns:a16="http://schemas.microsoft.com/office/drawing/2014/main" id="{37A8B8D8-CD1D-48C1-983D-435C389C44CF}"/>
              </a:ext>
            </a:extLst>
          </p:cNvPr>
          <p:cNvGrpSpPr>
            <a:grpSpLocks/>
          </p:cNvGrpSpPr>
          <p:nvPr/>
        </p:nvGrpSpPr>
        <p:grpSpPr bwMode="auto">
          <a:xfrm>
            <a:off x="2133600" y="1295400"/>
            <a:ext cx="5181600" cy="228600"/>
            <a:chOff x="1344" y="816"/>
            <a:chExt cx="3264" cy="144"/>
          </a:xfrm>
        </p:grpSpPr>
        <p:sp>
          <p:nvSpPr>
            <p:cNvPr id="108566" name="Rectangle 18">
              <a:extLst>
                <a:ext uri="{FF2B5EF4-FFF2-40B4-BE49-F238E27FC236}">
                  <a16:creationId xmlns:a16="http://schemas.microsoft.com/office/drawing/2014/main" id="{5F7CD88E-29AC-4AF0-B6BE-0A7790ED33F1}"/>
                </a:ext>
              </a:extLst>
            </p:cNvPr>
            <p:cNvSpPr>
              <a:spLocks noChangeArrowheads="1"/>
            </p:cNvSpPr>
            <p:nvPr/>
          </p:nvSpPr>
          <p:spPr bwMode="auto">
            <a:xfrm>
              <a:off x="1344" y="816"/>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67" name="Rectangle 19">
              <a:extLst>
                <a:ext uri="{FF2B5EF4-FFF2-40B4-BE49-F238E27FC236}">
                  <a16:creationId xmlns:a16="http://schemas.microsoft.com/office/drawing/2014/main" id="{E892369C-F1E6-45E4-BD31-6FDE50940013}"/>
                </a:ext>
              </a:extLst>
            </p:cNvPr>
            <p:cNvSpPr>
              <a:spLocks noChangeArrowheads="1"/>
            </p:cNvSpPr>
            <p:nvPr/>
          </p:nvSpPr>
          <p:spPr bwMode="auto">
            <a:xfrm>
              <a:off x="4416" y="816"/>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68" name="Rectangle 20">
              <a:extLst>
                <a:ext uri="{FF2B5EF4-FFF2-40B4-BE49-F238E27FC236}">
                  <a16:creationId xmlns:a16="http://schemas.microsoft.com/office/drawing/2014/main" id="{48D9491A-A21A-42E3-8368-96BCE5C80676}"/>
                </a:ext>
              </a:extLst>
            </p:cNvPr>
            <p:cNvSpPr>
              <a:spLocks noChangeArrowheads="1"/>
            </p:cNvSpPr>
            <p:nvPr/>
          </p:nvSpPr>
          <p:spPr bwMode="auto">
            <a:xfrm>
              <a:off x="1536" y="816"/>
              <a:ext cx="2880"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Chinese University of Hong Kong</a:t>
              </a:r>
            </a:p>
          </p:txBody>
        </p:sp>
      </p:grpSp>
      <p:grpSp>
        <p:nvGrpSpPr>
          <p:cNvPr id="108557" name="Group 21">
            <a:extLst>
              <a:ext uri="{FF2B5EF4-FFF2-40B4-BE49-F238E27FC236}">
                <a16:creationId xmlns:a16="http://schemas.microsoft.com/office/drawing/2014/main" id="{C4B79A66-622E-4EAE-A87C-1EBFCC4A8470}"/>
              </a:ext>
            </a:extLst>
          </p:cNvPr>
          <p:cNvGrpSpPr>
            <a:grpSpLocks/>
          </p:cNvGrpSpPr>
          <p:nvPr/>
        </p:nvGrpSpPr>
        <p:grpSpPr bwMode="auto">
          <a:xfrm>
            <a:off x="228600" y="1828800"/>
            <a:ext cx="5181600" cy="228600"/>
            <a:chOff x="1344" y="816"/>
            <a:chExt cx="3264" cy="144"/>
          </a:xfrm>
        </p:grpSpPr>
        <p:sp>
          <p:nvSpPr>
            <p:cNvPr id="108563" name="Rectangle 22">
              <a:extLst>
                <a:ext uri="{FF2B5EF4-FFF2-40B4-BE49-F238E27FC236}">
                  <a16:creationId xmlns:a16="http://schemas.microsoft.com/office/drawing/2014/main" id="{DB7FC47B-0FB0-4DF8-91F7-E55771335176}"/>
                </a:ext>
              </a:extLst>
            </p:cNvPr>
            <p:cNvSpPr>
              <a:spLocks noChangeArrowheads="1"/>
            </p:cNvSpPr>
            <p:nvPr/>
          </p:nvSpPr>
          <p:spPr bwMode="auto">
            <a:xfrm>
              <a:off x="1344" y="816"/>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64" name="Rectangle 23">
              <a:extLst>
                <a:ext uri="{FF2B5EF4-FFF2-40B4-BE49-F238E27FC236}">
                  <a16:creationId xmlns:a16="http://schemas.microsoft.com/office/drawing/2014/main" id="{7E494F37-DD5E-4625-B6E6-268E3C6D0362}"/>
                </a:ext>
              </a:extLst>
            </p:cNvPr>
            <p:cNvSpPr>
              <a:spLocks noChangeArrowheads="1"/>
            </p:cNvSpPr>
            <p:nvPr/>
          </p:nvSpPr>
          <p:spPr bwMode="auto">
            <a:xfrm>
              <a:off x="4416" y="816"/>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65" name="Rectangle 24">
              <a:extLst>
                <a:ext uri="{FF2B5EF4-FFF2-40B4-BE49-F238E27FC236}">
                  <a16:creationId xmlns:a16="http://schemas.microsoft.com/office/drawing/2014/main" id="{FAD3B9E0-CA58-42A2-BA2A-1D94DD4D2E22}"/>
                </a:ext>
              </a:extLst>
            </p:cNvPr>
            <p:cNvSpPr>
              <a:spLocks noChangeArrowheads="1"/>
            </p:cNvSpPr>
            <p:nvPr/>
          </p:nvSpPr>
          <p:spPr bwMode="auto">
            <a:xfrm>
              <a:off x="1536" y="816"/>
              <a:ext cx="2880"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Hong Kong University of Science and Technology</a:t>
              </a:r>
            </a:p>
          </p:txBody>
        </p:sp>
      </p:grpSp>
      <p:grpSp>
        <p:nvGrpSpPr>
          <p:cNvPr id="108558" name="Group 25">
            <a:extLst>
              <a:ext uri="{FF2B5EF4-FFF2-40B4-BE49-F238E27FC236}">
                <a16:creationId xmlns:a16="http://schemas.microsoft.com/office/drawing/2014/main" id="{FE364FC4-68A4-478C-9946-4D2574BCAA20}"/>
              </a:ext>
            </a:extLst>
          </p:cNvPr>
          <p:cNvGrpSpPr>
            <a:grpSpLocks/>
          </p:cNvGrpSpPr>
          <p:nvPr/>
        </p:nvGrpSpPr>
        <p:grpSpPr bwMode="auto">
          <a:xfrm>
            <a:off x="5638800" y="1828800"/>
            <a:ext cx="2971800" cy="228600"/>
            <a:chOff x="1392" y="1968"/>
            <a:chExt cx="1872" cy="144"/>
          </a:xfrm>
        </p:grpSpPr>
        <p:sp>
          <p:nvSpPr>
            <p:cNvPr id="108560" name="Rectangle 26">
              <a:extLst>
                <a:ext uri="{FF2B5EF4-FFF2-40B4-BE49-F238E27FC236}">
                  <a16:creationId xmlns:a16="http://schemas.microsoft.com/office/drawing/2014/main" id="{67E166E6-2C1C-490A-996B-DACFF508DC8F}"/>
                </a:ext>
              </a:extLst>
            </p:cNvPr>
            <p:cNvSpPr>
              <a:spLocks noChangeArrowheads="1"/>
            </p:cNvSpPr>
            <p:nvPr/>
          </p:nvSpPr>
          <p:spPr bwMode="auto">
            <a:xfrm>
              <a:off x="1392" y="196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61" name="Rectangle 27">
              <a:extLst>
                <a:ext uri="{FF2B5EF4-FFF2-40B4-BE49-F238E27FC236}">
                  <a16:creationId xmlns:a16="http://schemas.microsoft.com/office/drawing/2014/main" id="{9825B61A-35B8-4D1A-A60C-0E3E21003F71}"/>
                </a:ext>
              </a:extLst>
            </p:cNvPr>
            <p:cNvSpPr>
              <a:spLocks noChangeArrowheads="1"/>
            </p:cNvSpPr>
            <p:nvPr/>
          </p:nvSpPr>
          <p:spPr bwMode="auto">
            <a:xfrm>
              <a:off x="3072" y="1968"/>
              <a:ext cx="192"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08562" name="Rectangle 28">
              <a:extLst>
                <a:ext uri="{FF2B5EF4-FFF2-40B4-BE49-F238E27FC236}">
                  <a16:creationId xmlns:a16="http://schemas.microsoft.com/office/drawing/2014/main" id="{BA304017-4128-4176-BFD7-3B381C0A21ED}"/>
                </a:ext>
              </a:extLst>
            </p:cNvPr>
            <p:cNvSpPr>
              <a:spLocks noChangeArrowheads="1"/>
            </p:cNvSpPr>
            <p:nvPr/>
          </p:nvSpPr>
          <p:spPr bwMode="auto">
            <a:xfrm>
              <a:off x="1584" y="1968"/>
              <a:ext cx="1488" cy="14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University of Hong Kong</a:t>
              </a:r>
            </a:p>
          </p:txBody>
        </p:sp>
      </p:grpSp>
      <p:sp>
        <p:nvSpPr>
          <p:cNvPr id="108559" name="Rectangle 29">
            <a:extLst>
              <a:ext uri="{FF2B5EF4-FFF2-40B4-BE49-F238E27FC236}">
                <a16:creationId xmlns:a16="http://schemas.microsoft.com/office/drawing/2014/main" id="{01AC09A1-50D5-4AB3-975B-1690FA9E6285}"/>
              </a:ext>
            </a:extLst>
          </p:cNvPr>
          <p:cNvSpPr>
            <a:spLocks noChangeArrowheads="1"/>
          </p:cNvSpPr>
          <p:nvPr/>
        </p:nvSpPr>
        <p:spPr bwMode="auto">
          <a:xfrm>
            <a:off x="533400" y="12954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B-tree</a:t>
            </a:r>
            <a:endParaRPr lang="zh-TW"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a:extLst>
              <a:ext uri="{FF2B5EF4-FFF2-40B4-BE49-F238E27FC236}">
                <a16:creationId xmlns:a16="http://schemas.microsoft.com/office/drawing/2014/main" id="{24638BE4-394F-4EE9-BE77-9B690C6512A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96CEA68-891E-4D30-A47F-5DB208909B76}" type="slidenum">
              <a:rPr lang="en-US" altLang="zh-TW" sz="1400" smtClean="0">
                <a:solidFill>
                  <a:schemeClr val="accent2"/>
                </a:solidFill>
                <a:latin typeface="Times New Roman" panose="02020603050405020304" pitchFamily="18" charset="0"/>
              </a:rPr>
              <a:pPr>
                <a:spcBef>
                  <a:spcPct val="0"/>
                </a:spcBef>
                <a:buFontTx/>
                <a:buNone/>
              </a:pPr>
              <a:t>55</a:t>
            </a:fld>
            <a:endParaRPr lang="en-US" altLang="zh-TW" sz="1400" b="0">
              <a:latin typeface="Times New Roman" panose="02020603050405020304" pitchFamily="18" charset="0"/>
            </a:endParaRPr>
          </a:p>
        </p:txBody>
      </p:sp>
      <p:sp>
        <p:nvSpPr>
          <p:cNvPr id="108548" name="Rectangle 3">
            <a:extLst>
              <a:ext uri="{FF2B5EF4-FFF2-40B4-BE49-F238E27FC236}">
                <a16:creationId xmlns:a16="http://schemas.microsoft.com/office/drawing/2014/main" id="{08A38985-5D71-401A-B165-483CD78393B2}"/>
              </a:ext>
            </a:extLst>
          </p:cNvPr>
          <p:cNvSpPr>
            <a:spLocks noGrp="1" noChangeArrowheads="1"/>
          </p:cNvSpPr>
          <p:nvPr>
            <p:ph type="title"/>
          </p:nvPr>
        </p:nvSpPr>
        <p:spPr/>
        <p:txBody>
          <a:bodyPr/>
          <a:lstStyle/>
          <a:p>
            <a:pPr eaLnBrk="1" hangingPunct="1"/>
            <a:r>
              <a:rPr lang="en-US" altLang="zh-TW" dirty="0"/>
              <a:t>Take Home Message</a:t>
            </a:r>
          </a:p>
        </p:txBody>
      </p:sp>
      <p:sp>
        <p:nvSpPr>
          <p:cNvPr id="108549" name="Rectangle 4">
            <a:extLst>
              <a:ext uri="{FF2B5EF4-FFF2-40B4-BE49-F238E27FC236}">
                <a16:creationId xmlns:a16="http://schemas.microsoft.com/office/drawing/2014/main" id="{A37B9957-9BFB-4064-94D1-1E0B69844509}"/>
              </a:ext>
            </a:extLst>
          </p:cNvPr>
          <p:cNvSpPr>
            <a:spLocks noGrp="1" noChangeArrowheads="1"/>
          </p:cNvSpPr>
          <p:nvPr>
            <p:ph type="body" idx="1"/>
          </p:nvPr>
        </p:nvSpPr>
        <p:spPr>
          <a:xfrm>
            <a:off x="457200" y="1341870"/>
            <a:ext cx="8208818" cy="4906530"/>
          </a:xfrm>
        </p:spPr>
        <p:txBody>
          <a:bodyPr/>
          <a:lstStyle/>
          <a:p>
            <a:pPr eaLnBrk="1" hangingPunct="1"/>
            <a:r>
              <a:rPr lang="en-US" altLang="zh-TW" dirty="0"/>
              <a:t>An inverted file consists of two parts:</a:t>
            </a:r>
          </a:p>
          <a:p>
            <a:pPr lvl="1" eaLnBrk="1" hangingPunct="1"/>
            <a:r>
              <a:rPr lang="en-US" altLang="zh-TW" dirty="0"/>
              <a:t>A keyword index allows you to find keywords in the index</a:t>
            </a:r>
          </a:p>
          <a:p>
            <a:pPr lvl="1" eaLnBrk="1" hangingPunct="1"/>
            <a:r>
              <a:rPr lang="en-US" altLang="zh-TW" dirty="0"/>
              <a:t>A postings list that tells you which documents contain the keyword, plus some additional information such as word positions, etc.</a:t>
            </a:r>
          </a:p>
          <a:p>
            <a:pPr eaLnBrk="1" hangingPunct="1"/>
            <a:r>
              <a:rPr lang="en-US" altLang="zh-TW" dirty="0"/>
              <a:t>Keyword index is typically stored as a b-tree or hash file, depending on which file package you use</a:t>
            </a:r>
          </a:p>
          <a:p>
            <a:pPr eaLnBrk="1" hangingPunct="1"/>
            <a:r>
              <a:rPr lang="en-US" altLang="zh-TW" dirty="0"/>
              <a:t>A postings list is stored as a string in the key-value pair</a:t>
            </a:r>
          </a:p>
          <a:p>
            <a:pPr lvl="1" eaLnBrk="1" hangingPunct="1"/>
            <a:r>
              <a:rPr lang="en-US" altLang="zh-TW" dirty="0"/>
              <a:t>Simple but incur high insertion/update/deletion costs, because the string is a linear, contiguous data structure</a:t>
            </a:r>
          </a:p>
          <a:p>
            <a:pPr lvl="1" eaLnBrk="1" hangingPunct="1"/>
            <a:r>
              <a:rPr lang="en-US" altLang="zh-TW" dirty="0"/>
              <a:t>We show that manipulating long postings lists are expensive – much more expensive than searching the index</a:t>
            </a:r>
          </a:p>
          <a:p>
            <a:pPr lvl="1" eaLnBrk="1" hangingPunct="1"/>
            <a:r>
              <a:rPr lang="en-US" altLang="zh-TW" dirty="0"/>
              <a:t>In real life, a better design is needed (try to do it in your project)</a:t>
            </a:r>
          </a:p>
          <a:p>
            <a:pPr eaLnBrk="1" hangingPunct="1"/>
            <a:r>
              <a:rPr lang="en-US" altLang="zh-TW" dirty="0"/>
              <a:t>If DBMS (e.g., </a:t>
            </a:r>
            <a:r>
              <a:rPr lang="en-US" altLang="zh-TW" dirty="0" err="1"/>
              <a:t>mySQL</a:t>
            </a:r>
            <a:r>
              <a:rPr lang="en-US" altLang="zh-TW" dirty="0"/>
              <a:t>) is used to store and search documents, performance deteriorates quickly because </a:t>
            </a:r>
            <a:r>
              <a:rPr lang="en-US" altLang="zh-TW"/>
              <a:t>a plain </a:t>
            </a:r>
            <a:r>
              <a:rPr lang="en-US" altLang="zh-TW" dirty="0"/>
              <a:t>DBMS does not support efficient substring search</a:t>
            </a:r>
          </a:p>
          <a:p>
            <a:pPr eaLnBrk="1" hangingPunct="1"/>
            <a:endParaRPr lang="en-US" altLang="zh-TW" dirty="0"/>
          </a:p>
          <a:p>
            <a:pPr marL="0" indent="0" eaLnBrk="1" hangingPunct="1">
              <a:buNone/>
            </a:pPr>
            <a:endParaRPr lang="en-US" altLang="zh-TW" dirty="0"/>
          </a:p>
        </p:txBody>
      </p:sp>
    </p:spTree>
    <p:extLst>
      <p:ext uri="{BB962C8B-B14F-4D97-AF65-F5344CB8AC3E}">
        <p14:creationId xmlns:p14="http://schemas.microsoft.com/office/powerpoint/2010/main" val="91730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39E97543-9F2C-4596-A6B8-475B1B3A2FB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68C0840-CB88-44D5-9FC3-611208AC497A}" type="slidenum">
              <a:rPr lang="en-US" altLang="zh-TW" sz="1400" smtClean="0">
                <a:solidFill>
                  <a:schemeClr val="accent2"/>
                </a:solidFill>
                <a:latin typeface="Times New Roman" panose="02020603050405020304" pitchFamily="18" charset="0"/>
              </a:rPr>
              <a:pPr>
                <a:spcBef>
                  <a:spcPct val="0"/>
                </a:spcBef>
                <a:buFontTx/>
                <a:buNone/>
              </a:pPr>
              <a:t>6</a:t>
            </a:fld>
            <a:endParaRPr lang="en-US" altLang="zh-TW" sz="1400" b="0">
              <a:latin typeface="Times New Roman" panose="02020603050405020304" pitchFamily="18" charset="0"/>
            </a:endParaRPr>
          </a:p>
        </p:txBody>
      </p:sp>
      <p:sp>
        <p:nvSpPr>
          <p:cNvPr id="14339" name="Rectangle 2">
            <a:extLst>
              <a:ext uri="{FF2B5EF4-FFF2-40B4-BE49-F238E27FC236}">
                <a16:creationId xmlns:a16="http://schemas.microsoft.com/office/drawing/2014/main" id="{6B1447AF-04C5-42E9-BA33-1F740659569A}"/>
              </a:ext>
            </a:extLst>
          </p:cNvPr>
          <p:cNvSpPr>
            <a:spLocks noGrp="1" noChangeArrowheads="1"/>
          </p:cNvSpPr>
          <p:nvPr>
            <p:ph type="title"/>
          </p:nvPr>
        </p:nvSpPr>
        <p:spPr>
          <a:xfrm>
            <a:off x="685800" y="2667000"/>
            <a:ext cx="7772400" cy="1502664"/>
          </a:xfrm>
        </p:spPr>
        <p:txBody>
          <a:bodyPr/>
          <a:lstStyle/>
          <a:p>
            <a:pPr eaLnBrk="1" hangingPunct="1"/>
            <a:r>
              <a:rPr lang="en-US" altLang="zh-TW" dirty="0">
                <a:latin typeface="Calibri" panose="020F0502020204030204" pitchFamily="34" charset="0"/>
                <a:cs typeface="Calibri" panose="020F0502020204030204" pitchFamily="34" charset="0"/>
              </a:rPr>
              <a:t>In reality, we do not store or process query and document vectors directly!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39E97543-9F2C-4596-A6B8-475B1B3A2FB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68C0840-CB88-44D5-9FC3-611208AC497A}" type="slidenum">
              <a:rPr lang="en-US" altLang="zh-TW" sz="1400" smtClean="0">
                <a:solidFill>
                  <a:schemeClr val="accent2"/>
                </a:solidFill>
                <a:latin typeface="Times New Roman" panose="02020603050405020304" pitchFamily="18" charset="0"/>
              </a:rPr>
              <a:pPr>
                <a:spcBef>
                  <a:spcPct val="0"/>
                </a:spcBef>
                <a:buFontTx/>
                <a:buNone/>
              </a:pPr>
              <a:t>7</a:t>
            </a:fld>
            <a:endParaRPr lang="en-US" altLang="zh-TW" sz="1400" b="0">
              <a:latin typeface="Times New Roman" panose="02020603050405020304" pitchFamily="18" charset="0"/>
            </a:endParaRPr>
          </a:p>
        </p:txBody>
      </p:sp>
      <p:sp>
        <p:nvSpPr>
          <p:cNvPr id="14339" name="Rectangle 2">
            <a:extLst>
              <a:ext uri="{FF2B5EF4-FFF2-40B4-BE49-F238E27FC236}">
                <a16:creationId xmlns:a16="http://schemas.microsoft.com/office/drawing/2014/main" id="{6B1447AF-04C5-42E9-BA33-1F740659569A}"/>
              </a:ext>
            </a:extLst>
          </p:cNvPr>
          <p:cNvSpPr>
            <a:spLocks noGrp="1" noChangeArrowheads="1"/>
          </p:cNvSpPr>
          <p:nvPr>
            <p:ph type="title"/>
          </p:nvPr>
        </p:nvSpPr>
        <p:spPr>
          <a:xfrm>
            <a:off x="695325" y="323850"/>
            <a:ext cx="7772400" cy="762000"/>
          </a:xfrm>
        </p:spPr>
        <p:txBody>
          <a:bodyPr/>
          <a:lstStyle/>
          <a:p>
            <a:pPr eaLnBrk="1" hangingPunct="1"/>
            <a:r>
              <a:rPr lang="en-US" altLang="zh-TW"/>
              <a:t>Algorithm based on Word List</a:t>
            </a:r>
            <a:endParaRPr lang="en-US" altLang="zh-TW">
              <a:latin typeface="Courier New" panose="02070309020205020404" pitchFamily="49" charset="0"/>
            </a:endParaRPr>
          </a:p>
        </p:txBody>
      </p:sp>
      <p:sp>
        <p:nvSpPr>
          <p:cNvPr id="14340" name="Rectangle 3">
            <a:extLst>
              <a:ext uri="{FF2B5EF4-FFF2-40B4-BE49-F238E27FC236}">
                <a16:creationId xmlns:a16="http://schemas.microsoft.com/office/drawing/2014/main" id="{218D2A9A-27CC-418A-A8D8-DBF019D8F3AA}"/>
              </a:ext>
            </a:extLst>
          </p:cNvPr>
          <p:cNvSpPr>
            <a:spLocks noGrp="1" noChangeArrowheads="1"/>
          </p:cNvSpPr>
          <p:nvPr>
            <p:ph type="body" idx="1"/>
          </p:nvPr>
        </p:nvSpPr>
        <p:spPr>
          <a:xfrm>
            <a:off x="685800" y="1200150"/>
            <a:ext cx="7772400" cy="4362450"/>
          </a:xfrm>
        </p:spPr>
        <p:txBody>
          <a:bodyPr/>
          <a:lstStyle/>
          <a:p>
            <a:pPr eaLnBrk="1" hangingPunct="1"/>
            <a:r>
              <a:rPr lang="en-US" altLang="zh-TW" dirty="0"/>
              <a:t>In practice, document vectors are not stored directly; more efficient to represent a document vector as a word list:</a:t>
            </a:r>
            <a:br>
              <a:rPr lang="en-US" altLang="zh-TW" dirty="0"/>
            </a:br>
            <a:r>
              <a:rPr lang="en-US" altLang="zh-TW" sz="1800" dirty="0" err="1">
                <a:solidFill>
                  <a:schemeClr val="accent2"/>
                </a:solidFill>
              </a:rPr>
              <a:t>D</a:t>
            </a:r>
            <a:r>
              <a:rPr lang="en-US" altLang="zh-TW" sz="1800" baseline="-25000" dirty="0" err="1">
                <a:solidFill>
                  <a:schemeClr val="accent2"/>
                </a:solidFill>
              </a:rPr>
              <a:t>j</a:t>
            </a:r>
            <a:r>
              <a:rPr lang="en-US" altLang="zh-TW" sz="1800" dirty="0">
                <a:solidFill>
                  <a:schemeClr val="accent2"/>
                </a:solidFill>
              </a:rPr>
              <a:t> =</a:t>
            </a:r>
            <a:r>
              <a:rPr lang="en-US" altLang="zh-TW" sz="1800" dirty="0"/>
              <a:t> </a:t>
            </a:r>
            <a:r>
              <a:rPr lang="en-US" altLang="zh-TW" sz="1800" dirty="0">
                <a:solidFill>
                  <a:schemeClr val="accent2"/>
                </a:solidFill>
              </a:rPr>
              <a:t>&lt;computer 5, database 6, …, science 3.5, system 1.2&gt;</a:t>
            </a:r>
            <a:br>
              <a:rPr lang="en-US" altLang="zh-TW" sz="1800" dirty="0">
                <a:solidFill>
                  <a:schemeClr val="accent2"/>
                </a:solidFill>
              </a:rPr>
            </a:br>
            <a:r>
              <a:rPr lang="en-US" altLang="zh-TW" sz="1800" dirty="0">
                <a:solidFill>
                  <a:schemeClr val="accent2"/>
                </a:solidFill>
              </a:rPr>
              <a:t>Q =</a:t>
            </a:r>
            <a:r>
              <a:rPr lang="en-US" altLang="zh-TW" sz="1800" dirty="0"/>
              <a:t> </a:t>
            </a:r>
            <a:r>
              <a:rPr lang="en-US" altLang="zh-TW" sz="1800" dirty="0">
                <a:solidFill>
                  <a:schemeClr val="accent2"/>
                </a:solidFill>
              </a:rPr>
              <a:t>&lt;database, text, information &gt;</a:t>
            </a:r>
            <a:br>
              <a:rPr lang="en-US" altLang="zh-TW" sz="1800" dirty="0">
                <a:solidFill>
                  <a:schemeClr val="accent2"/>
                </a:solidFill>
              </a:rPr>
            </a:br>
            <a:endParaRPr lang="en-US" altLang="zh-TW" sz="1800" dirty="0">
              <a:solidFill>
                <a:schemeClr val="accent2"/>
              </a:solidFill>
            </a:endParaRPr>
          </a:p>
          <a:p>
            <a:pPr eaLnBrk="1" hangingPunct="1"/>
            <a:r>
              <a:rPr lang="en-US" altLang="zh-TW" dirty="0">
                <a:solidFill>
                  <a:srgbClr val="FF0000"/>
                </a:solidFill>
              </a:rPr>
              <a:t>for each term </a:t>
            </a:r>
            <a:r>
              <a:rPr lang="en-US" altLang="zh-TW" dirty="0" err="1">
                <a:solidFill>
                  <a:srgbClr val="FF0000"/>
                </a:solidFill>
              </a:rPr>
              <a:t>i</a:t>
            </a:r>
            <a:r>
              <a:rPr lang="en-US" altLang="zh-TW" dirty="0">
                <a:solidFill>
                  <a:srgbClr val="FF0000"/>
                </a:solidFill>
              </a:rPr>
              <a:t> in Q   </a:t>
            </a:r>
            <a:r>
              <a:rPr lang="en-US" altLang="zh-TW" sz="1600" dirty="0">
                <a:solidFill>
                  <a:srgbClr val="FF0000"/>
                </a:solidFill>
              </a:rPr>
              <a:t>[Only considers terms specified in Q]</a:t>
            </a:r>
          </a:p>
          <a:p>
            <a:pPr eaLnBrk="1" hangingPunct="1"/>
            <a:r>
              <a:rPr lang="en-US" altLang="zh-TW" dirty="0"/>
              <a:t>for j = 1 to n	 	</a:t>
            </a:r>
            <a:r>
              <a:rPr lang="en-US" altLang="zh-TW" sz="1600" dirty="0">
                <a:solidFill>
                  <a:srgbClr val="FF0000"/>
                </a:solidFill>
              </a:rPr>
              <a:t>[loop through all documents]</a:t>
            </a:r>
          </a:p>
          <a:p>
            <a:pPr lvl="1" eaLnBrk="1" hangingPunct="1">
              <a:buFontTx/>
              <a:buNone/>
            </a:pPr>
            <a:r>
              <a:rPr lang="en-US" altLang="zh-TW" dirty="0"/>
              <a:t>	Look up Q</a:t>
            </a:r>
            <a:r>
              <a:rPr lang="en-US" altLang="zh-TW" baseline="-25000" dirty="0"/>
              <a:t>i</a:t>
            </a:r>
            <a:r>
              <a:rPr lang="en-US" altLang="zh-TW" dirty="0"/>
              <a:t> in </a:t>
            </a:r>
            <a:r>
              <a:rPr lang="en-US" altLang="zh-TW" dirty="0" err="1"/>
              <a:t>D</a:t>
            </a:r>
            <a:r>
              <a:rPr lang="en-US" altLang="zh-TW" baseline="-25000" dirty="0" err="1"/>
              <a:t>j</a:t>
            </a:r>
            <a:r>
              <a:rPr lang="en-US" altLang="zh-TW" dirty="0" err="1"/>
              <a:t>’s</a:t>
            </a:r>
            <a:r>
              <a:rPr lang="en-US" altLang="zh-TW" dirty="0"/>
              <a:t> word list </a:t>
            </a:r>
            <a:r>
              <a:rPr lang="en-US" altLang="zh-TW" sz="1600" dirty="0">
                <a:solidFill>
                  <a:srgbClr val="FF0000"/>
                </a:solidFill>
              </a:rPr>
              <a:t>[search half of the words on average]</a:t>
            </a:r>
            <a:endParaRPr lang="en-US" altLang="zh-TW" sz="1600" dirty="0"/>
          </a:p>
          <a:p>
            <a:pPr lvl="1" eaLnBrk="1" hangingPunct="1">
              <a:buFontTx/>
              <a:buNone/>
            </a:pPr>
            <a:r>
              <a:rPr lang="en-US" altLang="zh-TW" dirty="0"/>
              <a:t>	Compute partial score between </a:t>
            </a:r>
            <a:r>
              <a:rPr lang="en-US" altLang="zh-TW" dirty="0" err="1"/>
              <a:t>D</a:t>
            </a:r>
            <a:r>
              <a:rPr lang="en-US" altLang="zh-TW" baseline="-25000" dirty="0" err="1"/>
              <a:t>j</a:t>
            </a:r>
            <a:r>
              <a:rPr lang="en-US" altLang="zh-TW" dirty="0"/>
              <a:t> and Q</a:t>
            </a:r>
            <a:r>
              <a:rPr lang="en-US" altLang="zh-TW" baseline="-25000" dirty="0"/>
              <a:t>i</a:t>
            </a:r>
          </a:p>
          <a:p>
            <a:pPr lvl="1" eaLnBrk="1" hangingPunct="1">
              <a:buFontTx/>
              <a:buNone/>
            </a:pPr>
            <a:r>
              <a:rPr lang="en-US" altLang="zh-TW" dirty="0"/>
              <a:t>	score (</a:t>
            </a:r>
            <a:r>
              <a:rPr lang="en-US" altLang="zh-TW" dirty="0" err="1"/>
              <a:t>D</a:t>
            </a:r>
            <a:r>
              <a:rPr lang="en-US" altLang="zh-TW" baseline="-25000" dirty="0" err="1"/>
              <a:t>j</a:t>
            </a:r>
            <a:r>
              <a:rPr lang="en-US" altLang="zh-TW" dirty="0"/>
              <a:t>, Q) += partial score ( </a:t>
            </a:r>
            <a:r>
              <a:rPr lang="en-US" altLang="zh-TW" dirty="0" err="1"/>
              <a:t>D</a:t>
            </a:r>
            <a:r>
              <a:rPr lang="en-US" altLang="zh-TW" baseline="-25000" dirty="0" err="1"/>
              <a:t>j</a:t>
            </a:r>
            <a:r>
              <a:rPr lang="en-US" altLang="zh-TW" dirty="0"/>
              <a:t> , Q</a:t>
            </a:r>
            <a:r>
              <a:rPr lang="en-US" altLang="zh-TW" baseline="-25000" dirty="0"/>
              <a:t>i </a:t>
            </a:r>
            <a:r>
              <a:rPr lang="en-US" altLang="zh-TW" dirty="0"/>
              <a:t>)</a:t>
            </a:r>
          </a:p>
          <a:p>
            <a:pPr lvl="1" eaLnBrk="1" hangingPunct="1">
              <a:buFontTx/>
              <a:buNone/>
            </a:pPr>
            <a:r>
              <a:rPr lang="en-US" altLang="zh-TW" dirty="0"/>
              <a:t>end {for}</a:t>
            </a:r>
          </a:p>
          <a:p>
            <a:pPr lvl="1" eaLnBrk="1" hangingPunct="1">
              <a:buFontTx/>
              <a:buNone/>
            </a:pPr>
            <a:r>
              <a:rPr lang="en-US" altLang="zh-TW" dirty="0"/>
              <a:t>end {for}</a:t>
            </a:r>
          </a:p>
          <a:p>
            <a:pPr eaLnBrk="1" hangingPunct="1"/>
            <a:r>
              <a:rPr lang="en-US" altLang="zh-TW" dirty="0"/>
              <a:t>Perform normalization if needed</a:t>
            </a:r>
          </a:p>
        </p:txBody>
      </p:sp>
    </p:spTree>
    <p:extLst>
      <p:ext uri="{BB962C8B-B14F-4D97-AF65-F5344CB8AC3E}">
        <p14:creationId xmlns:p14="http://schemas.microsoft.com/office/powerpoint/2010/main" val="78823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39E97543-9F2C-4596-A6B8-475B1B3A2FB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68C0840-CB88-44D5-9FC3-611208AC497A}" type="slidenum">
              <a:rPr lang="en-US" altLang="zh-TW" sz="1400" smtClean="0">
                <a:solidFill>
                  <a:schemeClr val="accent2"/>
                </a:solidFill>
                <a:latin typeface="Times New Roman" panose="02020603050405020304" pitchFamily="18" charset="0"/>
              </a:rPr>
              <a:pPr>
                <a:spcBef>
                  <a:spcPct val="0"/>
                </a:spcBef>
                <a:buFontTx/>
                <a:buNone/>
              </a:pPr>
              <a:t>8</a:t>
            </a:fld>
            <a:endParaRPr lang="en-US" altLang="zh-TW" sz="1400" b="0">
              <a:latin typeface="Times New Roman" panose="02020603050405020304" pitchFamily="18" charset="0"/>
            </a:endParaRPr>
          </a:p>
        </p:txBody>
      </p:sp>
      <p:sp>
        <p:nvSpPr>
          <p:cNvPr id="14339" name="Rectangle 2">
            <a:extLst>
              <a:ext uri="{FF2B5EF4-FFF2-40B4-BE49-F238E27FC236}">
                <a16:creationId xmlns:a16="http://schemas.microsoft.com/office/drawing/2014/main" id="{6B1447AF-04C5-42E9-BA33-1F740659569A}"/>
              </a:ext>
            </a:extLst>
          </p:cNvPr>
          <p:cNvSpPr>
            <a:spLocks noGrp="1" noChangeArrowheads="1"/>
          </p:cNvSpPr>
          <p:nvPr>
            <p:ph type="title"/>
          </p:nvPr>
        </p:nvSpPr>
        <p:spPr>
          <a:xfrm>
            <a:off x="685800" y="2667000"/>
            <a:ext cx="7772400" cy="2243328"/>
          </a:xfrm>
        </p:spPr>
        <p:txBody>
          <a:bodyPr/>
          <a:lstStyle/>
          <a:p>
            <a:pPr eaLnBrk="1" hangingPunct="1"/>
            <a:r>
              <a:rPr lang="en-US" altLang="zh-TW" dirty="0">
                <a:latin typeface="Calibri" panose="020F0502020204030204" pitchFamily="34" charset="0"/>
                <a:cs typeface="Calibri" panose="020F0502020204030204" pitchFamily="34" charset="0"/>
              </a:rPr>
              <a:t>Searching through all documents one by one for each query term is still too slow!</a:t>
            </a: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Indexing (building an inverted file) comes to help!</a:t>
            </a:r>
          </a:p>
        </p:txBody>
      </p:sp>
    </p:spTree>
    <p:extLst>
      <p:ext uri="{BB962C8B-B14F-4D97-AF65-F5344CB8AC3E}">
        <p14:creationId xmlns:p14="http://schemas.microsoft.com/office/powerpoint/2010/main" val="21432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9CB5DBD8-DAB0-4B40-8B03-3E751D81224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Comp336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D7301976-279E-4C99-83FF-A28BAD151210}" type="slidenum">
              <a:rPr lang="en-US" altLang="zh-TW" sz="1400" smtClean="0">
                <a:solidFill>
                  <a:schemeClr val="accent2"/>
                </a:solidFill>
                <a:latin typeface="Times New Roman" panose="02020603050405020304" pitchFamily="18" charset="0"/>
              </a:rPr>
              <a:pPr>
                <a:spcBef>
                  <a:spcPct val="0"/>
                </a:spcBef>
                <a:buFontTx/>
                <a:buNone/>
              </a:pPr>
              <a:t>9</a:t>
            </a:fld>
            <a:endParaRPr lang="en-US" altLang="zh-TW" sz="1400" b="0">
              <a:latin typeface="Times New Roman" panose="02020603050405020304" pitchFamily="18" charset="0"/>
            </a:endParaRPr>
          </a:p>
        </p:txBody>
      </p:sp>
      <p:sp>
        <p:nvSpPr>
          <p:cNvPr id="16387" name="Rectangle 2">
            <a:extLst>
              <a:ext uri="{FF2B5EF4-FFF2-40B4-BE49-F238E27FC236}">
                <a16:creationId xmlns:a16="http://schemas.microsoft.com/office/drawing/2014/main" id="{351CB643-DA23-437E-9F70-0BCC6EC0FF71}"/>
              </a:ext>
            </a:extLst>
          </p:cNvPr>
          <p:cNvSpPr>
            <a:spLocks noGrp="1" noChangeArrowheads="1"/>
          </p:cNvSpPr>
          <p:nvPr>
            <p:ph type="title"/>
          </p:nvPr>
        </p:nvSpPr>
        <p:spPr>
          <a:xfrm>
            <a:off x="695325" y="323850"/>
            <a:ext cx="7772400" cy="762000"/>
          </a:xfrm>
        </p:spPr>
        <p:txBody>
          <a:bodyPr/>
          <a:lstStyle/>
          <a:p>
            <a:pPr eaLnBrk="1" hangingPunct="1"/>
            <a:r>
              <a:rPr lang="en-US" altLang="zh-TW"/>
              <a:t>Implementation based on Inverted Files</a:t>
            </a:r>
            <a:endParaRPr lang="en-US" altLang="zh-TW">
              <a:latin typeface="Courier New" panose="02070309020205020404" pitchFamily="49" charset="0"/>
            </a:endParaRPr>
          </a:p>
        </p:txBody>
      </p:sp>
      <p:sp>
        <p:nvSpPr>
          <p:cNvPr id="16388" name="Rectangle 3">
            <a:extLst>
              <a:ext uri="{FF2B5EF4-FFF2-40B4-BE49-F238E27FC236}">
                <a16:creationId xmlns:a16="http://schemas.microsoft.com/office/drawing/2014/main" id="{9A25F756-6491-432E-8F6B-90C037D26686}"/>
              </a:ext>
            </a:extLst>
          </p:cNvPr>
          <p:cNvSpPr>
            <a:spLocks noGrp="1" noChangeArrowheads="1"/>
          </p:cNvSpPr>
          <p:nvPr>
            <p:ph type="body" idx="1"/>
          </p:nvPr>
        </p:nvSpPr>
        <p:spPr>
          <a:xfrm>
            <a:off x="685800" y="1200150"/>
            <a:ext cx="7772400" cy="1438275"/>
          </a:xfrm>
        </p:spPr>
        <p:txBody>
          <a:bodyPr/>
          <a:lstStyle/>
          <a:p>
            <a:pPr eaLnBrk="1" hangingPunct="1"/>
            <a:r>
              <a:rPr lang="en-US" altLang="zh-TW"/>
              <a:t>Use an inverted file to speed up the lookup process (1</a:t>
            </a:r>
            <a:r>
              <a:rPr lang="en-US" altLang="zh-TW" baseline="30000"/>
              <a:t>st</a:t>
            </a:r>
            <a:r>
              <a:rPr lang="en-US" altLang="zh-TW"/>
              <a:t> step in the inner loop)</a:t>
            </a:r>
          </a:p>
          <a:p>
            <a:pPr eaLnBrk="1" hangingPunct="1"/>
            <a:r>
              <a:rPr lang="en-US" altLang="zh-TW"/>
              <a:t>An inverted file can be implemented as a hash file, a sorted list, or a B-tree, etc. </a:t>
            </a:r>
          </a:p>
        </p:txBody>
      </p:sp>
      <p:sp>
        <p:nvSpPr>
          <p:cNvPr id="16389" name="Rectangle 4">
            <a:extLst>
              <a:ext uri="{FF2B5EF4-FFF2-40B4-BE49-F238E27FC236}">
                <a16:creationId xmlns:a16="http://schemas.microsoft.com/office/drawing/2014/main" id="{51D67B7A-F568-449B-81C8-BBE093E764ED}"/>
              </a:ext>
            </a:extLst>
          </p:cNvPr>
          <p:cNvSpPr>
            <a:spLocks noChangeArrowheads="1"/>
          </p:cNvSpPr>
          <p:nvPr/>
        </p:nvSpPr>
        <p:spPr bwMode="auto">
          <a:xfrm>
            <a:off x="2103438" y="3243263"/>
            <a:ext cx="2228850" cy="24765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zh-TW" altLang="en-US">
              <a:latin typeface="Times New Roman" panose="02020603050405020304" pitchFamily="18" charset="0"/>
            </a:endParaRPr>
          </a:p>
        </p:txBody>
      </p:sp>
      <p:sp>
        <p:nvSpPr>
          <p:cNvPr id="16390" name="Line 5">
            <a:extLst>
              <a:ext uri="{FF2B5EF4-FFF2-40B4-BE49-F238E27FC236}">
                <a16:creationId xmlns:a16="http://schemas.microsoft.com/office/drawing/2014/main" id="{1EFE37DD-CFC3-4224-8382-3B476CA309E0}"/>
              </a:ext>
            </a:extLst>
          </p:cNvPr>
          <p:cNvSpPr>
            <a:spLocks noChangeShapeType="1"/>
          </p:cNvSpPr>
          <p:nvPr/>
        </p:nvSpPr>
        <p:spPr bwMode="auto">
          <a:xfrm>
            <a:off x="3608388" y="3262313"/>
            <a:ext cx="0" cy="2476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Line 6">
            <a:extLst>
              <a:ext uri="{FF2B5EF4-FFF2-40B4-BE49-F238E27FC236}">
                <a16:creationId xmlns:a16="http://schemas.microsoft.com/office/drawing/2014/main" id="{E56E4EEC-2AA0-4A96-9F50-EE20EC1E4A92}"/>
              </a:ext>
            </a:extLst>
          </p:cNvPr>
          <p:cNvSpPr>
            <a:spLocks noChangeShapeType="1"/>
          </p:cNvSpPr>
          <p:nvPr/>
        </p:nvSpPr>
        <p:spPr bwMode="auto">
          <a:xfrm>
            <a:off x="2114550" y="3692525"/>
            <a:ext cx="2228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7">
            <a:extLst>
              <a:ext uri="{FF2B5EF4-FFF2-40B4-BE49-F238E27FC236}">
                <a16:creationId xmlns:a16="http://schemas.microsoft.com/office/drawing/2014/main" id="{45616ED0-E6D8-4016-8A59-8BE489637F1A}"/>
              </a:ext>
            </a:extLst>
          </p:cNvPr>
          <p:cNvSpPr>
            <a:spLocks noChangeShapeType="1"/>
          </p:cNvSpPr>
          <p:nvPr/>
        </p:nvSpPr>
        <p:spPr bwMode="auto">
          <a:xfrm>
            <a:off x="2141538" y="5357813"/>
            <a:ext cx="2228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8">
            <a:extLst>
              <a:ext uri="{FF2B5EF4-FFF2-40B4-BE49-F238E27FC236}">
                <a16:creationId xmlns:a16="http://schemas.microsoft.com/office/drawing/2014/main" id="{C999B1AB-C172-4913-96A2-0C64DDBA3F40}"/>
              </a:ext>
            </a:extLst>
          </p:cNvPr>
          <p:cNvSpPr>
            <a:spLocks noChangeShapeType="1"/>
          </p:cNvSpPr>
          <p:nvPr/>
        </p:nvSpPr>
        <p:spPr bwMode="auto">
          <a:xfrm>
            <a:off x="2103438" y="4100513"/>
            <a:ext cx="2228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Line 9">
            <a:extLst>
              <a:ext uri="{FF2B5EF4-FFF2-40B4-BE49-F238E27FC236}">
                <a16:creationId xmlns:a16="http://schemas.microsoft.com/office/drawing/2014/main" id="{CA6D02C3-681C-4B41-A97A-7CAF317AE03B}"/>
              </a:ext>
            </a:extLst>
          </p:cNvPr>
          <p:cNvSpPr>
            <a:spLocks noChangeShapeType="1"/>
          </p:cNvSpPr>
          <p:nvPr/>
        </p:nvSpPr>
        <p:spPr bwMode="auto">
          <a:xfrm>
            <a:off x="2103438" y="4919663"/>
            <a:ext cx="2228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Text Box 10">
            <a:extLst>
              <a:ext uri="{FF2B5EF4-FFF2-40B4-BE49-F238E27FC236}">
                <a16:creationId xmlns:a16="http://schemas.microsoft.com/office/drawing/2014/main" id="{6694F9D4-D65C-459F-BCDA-BFD79E8C9928}"/>
              </a:ext>
            </a:extLst>
          </p:cNvPr>
          <p:cNvSpPr txBox="1">
            <a:spLocks noChangeArrowheads="1"/>
          </p:cNvSpPr>
          <p:nvPr/>
        </p:nvSpPr>
        <p:spPr bwMode="auto">
          <a:xfrm>
            <a:off x="2197100" y="5295900"/>
            <a:ext cx="8874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system</a:t>
            </a:r>
          </a:p>
        </p:txBody>
      </p:sp>
      <p:sp>
        <p:nvSpPr>
          <p:cNvPr id="16396" name="Text Box 11">
            <a:extLst>
              <a:ext uri="{FF2B5EF4-FFF2-40B4-BE49-F238E27FC236}">
                <a16:creationId xmlns:a16="http://schemas.microsoft.com/office/drawing/2014/main" id="{3E8E1583-A3DD-4AEA-BA30-0643B45A9344}"/>
              </a:ext>
            </a:extLst>
          </p:cNvPr>
          <p:cNvSpPr txBox="1">
            <a:spLocks noChangeArrowheads="1"/>
          </p:cNvSpPr>
          <p:nvPr/>
        </p:nvSpPr>
        <p:spPr bwMode="auto">
          <a:xfrm>
            <a:off x="2163763" y="3257550"/>
            <a:ext cx="11414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computer</a:t>
            </a:r>
          </a:p>
        </p:txBody>
      </p:sp>
      <p:sp>
        <p:nvSpPr>
          <p:cNvPr id="16397" name="Text Box 12">
            <a:extLst>
              <a:ext uri="{FF2B5EF4-FFF2-40B4-BE49-F238E27FC236}">
                <a16:creationId xmlns:a16="http://schemas.microsoft.com/office/drawing/2014/main" id="{7D6E812C-A637-4330-9CFA-18493B83522C}"/>
              </a:ext>
            </a:extLst>
          </p:cNvPr>
          <p:cNvSpPr txBox="1">
            <a:spLocks noChangeArrowheads="1"/>
          </p:cNvSpPr>
          <p:nvPr/>
        </p:nvSpPr>
        <p:spPr bwMode="auto">
          <a:xfrm>
            <a:off x="2149475" y="3695700"/>
            <a:ext cx="1057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database</a:t>
            </a:r>
          </a:p>
        </p:txBody>
      </p:sp>
      <p:sp>
        <p:nvSpPr>
          <p:cNvPr id="16398" name="Text Box 13">
            <a:extLst>
              <a:ext uri="{FF2B5EF4-FFF2-40B4-BE49-F238E27FC236}">
                <a16:creationId xmlns:a16="http://schemas.microsoft.com/office/drawing/2014/main" id="{E73BE56E-9276-48B9-AC4B-0185E026008B}"/>
              </a:ext>
            </a:extLst>
          </p:cNvPr>
          <p:cNvSpPr txBox="1">
            <a:spLocks noChangeArrowheads="1"/>
          </p:cNvSpPr>
          <p:nvPr/>
        </p:nvSpPr>
        <p:spPr bwMode="auto">
          <a:xfrm>
            <a:off x="2174875" y="4933950"/>
            <a:ext cx="930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science</a:t>
            </a:r>
          </a:p>
        </p:txBody>
      </p:sp>
      <p:sp>
        <p:nvSpPr>
          <p:cNvPr id="16399" name="Rectangle 14">
            <a:extLst>
              <a:ext uri="{FF2B5EF4-FFF2-40B4-BE49-F238E27FC236}">
                <a16:creationId xmlns:a16="http://schemas.microsoft.com/office/drawing/2014/main" id="{99EC3579-5ABD-42D0-B93B-BAC636E6194E}"/>
              </a:ext>
            </a:extLst>
          </p:cNvPr>
          <p:cNvSpPr>
            <a:spLocks noChangeArrowheads="1"/>
          </p:cNvSpPr>
          <p:nvPr/>
        </p:nvSpPr>
        <p:spPr bwMode="auto">
          <a:xfrm>
            <a:off x="4884738" y="3757613"/>
            <a:ext cx="1695450" cy="304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6400" name="Rectangle 15">
            <a:extLst>
              <a:ext uri="{FF2B5EF4-FFF2-40B4-BE49-F238E27FC236}">
                <a16:creationId xmlns:a16="http://schemas.microsoft.com/office/drawing/2014/main" id="{CB7D541D-4BAE-4BA1-A6B8-BB1832F33594}"/>
              </a:ext>
            </a:extLst>
          </p:cNvPr>
          <p:cNvSpPr>
            <a:spLocks noChangeArrowheads="1"/>
          </p:cNvSpPr>
          <p:nvPr/>
        </p:nvSpPr>
        <p:spPr bwMode="auto">
          <a:xfrm>
            <a:off x="4884738" y="3262313"/>
            <a:ext cx="2533650" cy="304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6401" name="Rectangle 16">
            <a:extLst>
              <a:ext uri="{FF2B5EF4-FFF2-40B4-BE49-F238E27FC236}">
                <a16:creationId xmlns:a16="http://schemas.microsoft.com/office/drawing/2014/main" id="{3E0F4405-C6D4-48F3-91BD-753F9288277B}"/>
              </a:ext>
            </a:extLst>
          </p:cNvPr>
          <p:cNvSpPr>
            <a:spLocks noChangeArrowheads="1"/>
          </p:cNvSpPr>
          <p:nvPr/>
        </p:nvSpPr>
        <p:spPr bwMode="auto">
          <a:xfrm>
            <a:off x="4903788" y="4900613"/>
            <a:ext cx="3390900" cy="355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6402" name="Line 17">
            <a:extLst>
              <a:ext uri="{FF2B5EF4-FFF2-40B4-BE49-F238E27FC236}">
                <a16:creationId xmlns:a16="http://schemas.microsoft.com/office/drawing/2014/main" id="{B7DB5222-D0AC-4400-9263-2B8B7C819FB8}"/>
              </a:ext>
            </a:extLst>
          </p:cNvPr>
          <p:cNvSpPr>
            <a:spLocks noChangeShapeType="1"/>
          </p:cNvSpPr>
          <p:nvPr/>
        </p:nvSpPr>
        <p:spPr bwMode="auto">
          <a:xfrm>
            <a:off x="5856288" y="491966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8">
            <a:extLst>
              <a:ext uri="{FF2B5EF4-FFF2-40B4-BE49-F238E27FC236}">
                <a16:creationId xmlns:a16="http://schemas.microsoft.com/office/drawing/2014/main" id="{A0B128B4-4740-458B-849C-F09E237F2E31}"/>
              </a:ext>
            </a:extLst>
          </p:cNvPr>
          <p:cNvSpPr>
            <a:spLocks noChangeShapeType="1"/>
          </p:cNvSpPr>
          <p:nvPr/>
        </p:nvSpPr>
        <p:spPr bwMode="auto">
          <a:xfrm>
            <a:off x="6656388" y="491966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Rectangle 19">
            <a:extLst>
              <a:ext uri="{FF2B5EF4-FFF2-40B4-BE49-F238E27FC236}">
                <a16:creationId xmlns:a16="http://schemas.microsoft.com/office/drawing/2014/main" id="{E2AFA73B-26A4-4F85-82FB-0679CED38B21}"/>
              </a:ext>
            </a:extLst>
          </p:cNvPr>
          <p:cNvSpPr>
            <a:spLocks noChangeArrowheads="1"/>
          </p:cNvSpPr>
          <p:nvPr/>
        </p:nvSpPr>
        <p:spPr bwMode="auto">
          <a:xfrm>
            <a:off x="4903788" y="5422900"/>
            <a:ext cx="933450" cy="32385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6405" name="Line 20">
            <a:extLst>
              <a:ext uri="{FF2B5EF4-FFF2-40B4-BE49-F238E27FC236}">
                <a16:creationId xmlns:a16="http://schemas.microsoft.com/office/drawing/2014/main" id="{9D6A52AD-A94D-4E46-AC4B-A54DE6A09033}"/>
              </a:ext>
            </a:extLst>
          </p:cNvPr>
          <p:cNvSpPr>
            <a:spLocks noChangeShapeType="1"/>
          </p:cNvSpPr>
          <p:nvPr/>
        </p:nvSpPr>
        <p:spPr bwMode="auto">
          <a:xfrm>
            <a:off x="4046538" y="3452813"/>
            <a:ext cx="819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1">
            <a:extLst>
              <a:ext uri="{FF2B5EF4-FFF2-40B4-BE49-F238E27FC236}">
                <a16:creationId xmlns:a16="http://schemas.microsoft.com/office/drawing/2014/main" id="{19C5A5D3-ED9B-45C8-AEC7-332B91F1576E}"/>
              </a:ext>
            </a:extLst>
          </p:cNvPr>
          <p:cNvSpPr>
            <a:spLocks noChangeShapeType="1"/>
          </p:cNvSpPr>
          <p:nvPr/>
        </p:nvSpPr>
        <p:spPr bwMode="auto">
          <a:xfrm>
            <a:off x="4065588" y="3910013"/>
            <a:ext cx="819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2">
            <a:extLst>
              <a:ext uri="{FF2B5EF4-FFF2-40B4-BE49-F238E27FC236}">
                <a16:creationId xmlns:a16="http://schemas.microsoft.com/office/drawing/2014/main" id="{5EC6E104-2C47-4E74-BFEF-774657B01988}"/>
              </a:ext>
            </a:extLst>
          </p:cNvPr>
          <p:cNvSpPr>
            <a:spLocks noChangeShapeType="1"/>
          </p:cNvSpPr>
          <p:nvPr/>
        </p:nvSpPr>
        <p:spPr bwMode="auto">
          <a:xfrm>
            <a:off x="4065588" y="5072063"/>
            <a:ext cx="819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Line 23">
            <a:extLst>
              <a:ext uri="{FF2B5EF4-FFF2-40B4-BE49-F238E27FC236}">
                <a16:creationId xmlns:a16="http://schemas.microsoft.com/office/drawing/2014/main" id="{F4B762EF-192C-475D-BB16-954FF41A2817}"/>
              </a:ext>
            </a:extLst>
          </p:cNvPr>
          <p:cNvSpPr>
            <a:spLocks noChangeShapeType="1"/>
          </p:cNvSpPr>
          <p:nvPr/>
        </p:nvSpPr>
        <p:spPr bwMode="auto">
          <a:xfrm>
            <a:off x="4065588" y="5548313"/>
            <a:ext cx="819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Text Box 24">
            <a:extLst>
              <a:ext uri="{FF2B5EF4-FFF2-40B4-BE49-F238E27FC236}">
                <a16:creationId xmlns:a16="http://schemas.microsoft.com/office/drawing/2014/main" id="{6F1C8D70-5CC5-4292-9004-47D49F4CCFCA}"/>
              </a:ext>
            </a:extLst>
          </p:cNvPr>
          <p:cNvSpPr txBox="1">
            <a:spLocks noChangeArrowheads="1"/>
          </p:cNvSpPr>
          <p:nvPr/>
        </p:nvSpPr>
        <p:spPr bwMode="auto">
          <a:xfrm>
            <a:off x="4921250" y="485775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a:t>
            </a:r>
            <a:r>
              <a:rPr lang="en-US" altLang="zh-TW" baseline="-25000">
                <a:latin typeface="Times New Roman" panose="02020603050405020304" pitchFamily="18" charset="0"/>
              </a:rPr>
              <a:t>2</a:t>
            </a:r>
            <a:r>
              <a:rPr lang="en-US" altLang="zh-TW">
                <a:latin typeface="Times New Roman" panose="02020603050405020304" pitchFamily="18" charset="0"/>
              </a:rPr>
              <a:t>, 4</a:t>
            </a:r>
          </a:p>
        </p:txBody>
      </p:sp>
      <p:sp>
        <p:nvSpPr>
          <p:cNvPr id="16410" name="Text Box 25">
            <a:extLst>
              <a:ext uri="{FF2B5EF4-FFF2-40B4-BE49-F238E27FC236}">
                <a16:creationId xmlns:a16="http://schemas.microsoft.com/office/drawing/2014/main" id="{06810BAD-17D6-4714-B8AC-428A9F05E251}"/>
              </a:ext>
            </a:extLst>
          </p:cNvPr>
          <p:cNvSpPr txBox="1">
            <a:spLocks noChangeArrowheads="1"/>
          </p:cNvSpPr>
          <p:nvPr/>
        </p:nvSpPr>
        <p:spPr bwMode="auto">
          <a:xfrm>
            <a:off x="4910138" y="5386388"/>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a:t>
            </a:r>
            <a:r>
              <a:rPr lang="en-US" altLang="zh-TW" baseline="-25000">
                <a:latin typeface="Times New Roman" panose="02020603050405020304" pitchFamily="18" charset="0"/>
              </a:rPr>
              <a:t>5</a:t>
            </a:r>
            <a:r>
              <a:rPr lang="en-US" altLang="zh-TW">
                <a:latin typeface="Times New Roman" panose="02020603050405020304" pitchFamily="18" charset="0"/>
              </a:rPr>
              <a:t>, 2</a:t>
            </a:r>
          </a:p>
        </p:txBody>
      </p:sp>
      <p:sp>
        <p:nvSpPr>
          <p:cNvPr id="16411" name="Text Box 26">
            <a:extLst>
              <a:ext uri="{FF2B5EF4-FFF2-40B4-BE49-F238E27FC236}">
                <a16:creationId xmlns:a16="http://schemas.microsoft.com/office/drawing/2014/main" id="{0BFA64D3-D4CE-4CDB-AC21-86AAD0E954C5}"/>
              </a:ext>
            </a:extLst>
          </p:cNvPr>
          <p:cNvSpPr txBox="1">
            <a:spLocks noChangeArrowheads="1"/>
          </p:cNvSpPr>
          <p:nvPr/>
        </p:nvSpPr>
        <p:spPr bwMode="auto">
          <a:xfrm>
            <a:off x="4918075" y="373380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a:t>
            </a:r>
            <a:r>
              <a:rPr lang="en-US" altLang="zh-TW" baseline="-25000">
                <a:latin typeface="Times New Roman" panose="02020603050405020304" pitchFamily="18" charset="0"/>
              </a:rPr>
              <a:t>1</a:t>
            </a:r>
            <a:r>
              <a:rPr lang="en-US" altLang="zh-TW">
                <a:latin typeface="Times New Roman" panose="02020603050405020304" pitchFamily="18" charset="0"/>
              </a:rPr>
              <a:t>, 3</a:t>
            </a:r>
          </a:p>
        </p:txBody>
      </p:sp>
      <p:sp>
        <p:nvSpPr>
          <p:cNvPr id="16412" name="Text Box 27">
            <a:extLst>
              <a:ext uri="{FF2B5EF4-FFF2-40B4-BE49-F238E27FC236}">
                <a16:creationId xmlns:a16="http://schemas.microsoft.com/office/drawing/2014/main" id="{F225AB30-1802-46BB-80C6-76B35580DDAA}"/>
              </a:ext>
            </a:extLst>
          </p:cNvPr>
          <p:cNvSpPr txBox="1">
            <a:spLocks noChangeArrowheads="1"/>
          </p:cNvSpPr>
          <p:nvPr/>
        </p:nvSpPr>
        <p:spPr bwMode="auto">
          <a:xfrm>
            <a:off x="4905375" y="323850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a:latin typeface="Times New Roman" panose="02020603050405020304" pitchFamily="18" charset="0"/>
              </a:rPr>
              <a:t>D</a:t>
            </a:r>
            <a:r>
              <a:rPr lang="en-US" altLang="zh-TW" baseline="-25000">
                <a:latin typeface="Times New Roman" panose="02020603050405020304" pitchFamily="18" charset="0"/>
              </a:rPr>
              <a:t>7</a:t>
            </a:r>
            <a:r>
              <a:rPr lang="en-US" altLang="zh-TW">
                <a:latin typeface="Times New Roman" panose="02020603050405020304" pitchFamily="18" charset="0"/>
              </a:rPr>
              <a:t>, 4</a:t>
            </a:r>
          </a:p>
        </p:txBody>
      </p:sp>
      <p:sp>
        <p:nvSpPr>
          <p:cNvPr id="16413" name="Line 28">
            <a:extLst>
              <a:ext uri="{FF2B5EF4-FFF2-40B4-BE49-F238E27FC236}">
                <a16:creationId xmlns:a16="http://schemas.microsoft.com/office/drawing/2014/main" id="{B3919BAF-E24E-4D14-B607-BFA3C041383E}"/>
              </a:ext>
            </a:extLst>
          </p:cNvPr>
          <p:cNvSpPr>
            <a:spLocks noChangeShapeType="1"/>
          </p:cNvSpPr>
          <p:nvPr/>
        </p:nvSpPr>
        <p:spPr bwMode="auto">
          <a:xfrm>
            <a:off x="6580188" y="3273425"/>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29">
            <a:extLst>
              <a:ext uri="{FF2B5EF4-FFF2-40B4-BE49-F238E27FC236}">
                <a16:creationId xmlns:a16="http://schemas.microsoft.com/office/drawing/2014/main" id="{B64F1CCB-DC3A-4902-A520-084FF11F1273}"/>
              </a:ext>
            </a:extLst>
          </p:cNvPr>
          <p:cNvSpPr>
            <a:spLocks noChangeShapeType="1"/>
          </p:cNvSpPr>
          <p:nvPr/>
        </p:nvSpPr>
        <p:spPr bwMode="auto">
          <a:xfrm>
            <a:off x="5788025" y="327660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30">
            <a:extLst>
              <a:ext uri="{FF2B5EF4-FFF2-40B4-BE49-F238E27FC236}">
                <a16:creationId xmlns:a16="http://schemas.microsoft.com/office/drawing/2014/main" id="{281094F5-7238-41F0-9981-3DC08B73201F}"/>
              </a:ext>
            </a:extLst>
          </p:cNvPr>
          <p:cNvSpPr>
            <a:spLocks noChangeShapeType="1"/>
          </p:cNvSpPr>
          <p:nvPr/>
        </p:nvSpPr>
        <p:spPr bwMode="auto">
          <a:xfrm>
            <a:off x="5802313" y="376396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Text Box 31">
            <a:extLst>
              <a:ext uri="{FF2B5EF4-FFF2-40B4-BE49-F238E27FC236}">
                <a16:creationId xmlns:a16="http://schemas.microsoft.com/office/drawing/2014/main" id="{4F40CCD6-92BA-4E0B-8694-E38F105D1679}"/>
              </a:ext>
            </a:extLst>
          </p:cNvPr>
          <p:cNvSpPr txBox="1">
            <a:spLocks noChangeArrowheads="1"/>
          </p:cNvSpPr>
          <p:nvPr/>
        </p:nvSpPr>
        <p:spPr bwMode="auto">
          <a:xfrm>
            <a:off x="2165350" y="2809875"/>
            <a:ext cx="13874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Index terms</a:t>
            </a:r>
          </a:p>
        </p:txBody>
      </p:sp>
      <p:sp>
        <p:nvSpPr>
          <p:cNvPr id="16417" name="Text Box 32">
            <a:extLst>
              <a:ext uri="{FF2B5EF4-FFF2-40B4-BE49-F238E27FC236}">
                <a16:creationId xmlns:a16="http://schemas.microsoft.com/office/drawing/2014/main" id="{8CD88164-DAB9-4F24-9AD0-BB70545190C0}"/>
              </a:ext>
            </a:extLst>
          </p:cNvPr>
          <p:cNvSpPr txBox="1">
            <a:spLocks noChangeArrowheads="1"/>
          </p:cNvSpPr>
          <p:nvPr/>
        </p:nvSpPr>
        <p:spPr bwMode="auto">
          <a:xfrm>
            <a:off x="3827463" y="2778125"/>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df</a:t>
            </a:r>
            <a:endParaRPr lang="en-US" altLang="zh-TW">
              <a:latin typeface="Times New Roman" panose="02020603050405020304" pitchFamily="18" charset="0"/>
            </a:endParaRPr>
          </a:p>
        </p:txBody>
      </p:sp>
      <p:sp>
        <p:nvSpPr>
          <p:cNvPr id="16418" name="Line 33">
            <a:extLst>
              <a:ext uri="{FF2B5EF4-FFF2-40B4-BE49-F238E27FC236}">
                <a16:creationId xmlns:a16="http://schemas.microsoft.com/office/drawing/2014/main" id="{717A140B-1CD4-4890-AADD-D584324DB1E1}"/>
              </a:ext>
            </a:extLst>
          </p:cNvPr>
          <p:cNvSpPr>
            <a:spLocks noChangeShapeType="1"/>
          </p:cNvSpPr>
          <p:nvPr/>
        </p:nvSpPr>
        <p:spPr bwMode="auto">
          <a:xfrm flipH="1">
            <a:off x="7486650" y="4905375"/>
            <a:ext cx="0"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Text Box 34">
            <a:extLst>
              <a:ext uri="{FF2B5EF4-FFF2-40B4-BE49-F238E27FC236}">
                <a16:creationId xmlns:a16="http://schemas.microsoft.com/office/drawing/2014/main" id="{8CCBEB4C-D3E5-41BE-BF4B-E2F8D41AABB3}"/>
              </a:ext>
            </a:extLst>
          </p:cNvPr>
          <p:cNvSpPr txBox="1">
            <a:spLocks noChangeArrowheads="1"/>
          </p:cNvSpPr>
          <p:nvPr/>
        </p:nvSpPr>
        <p:spPr bwMode="auto">
          <a:xfrm>
            <a:off x="3797300" y="32512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a:latin typeface="Times New Roman" panose="02020603050405020304" pitchFamily="18" charset="0"/>
              </a:rPr>
              <a:t>3</a:t>
            </a:r>
          </a:p>
        </p:txBody>
      </p:sp>
      <p:sp>
        <p:nvSpPr>
          <p:cNvPr id="16420" name="Text Box 35">
            <a:extLst>
              <a:ext uri="{FF2B5EF4-FFF2-40B4-BE49-F238E27FC236}">
                <a16:creationId xmlns:a16="http://schemas.microsoft.com/office/drawing/2014/main" id="{CEC58889-DCC4-4AA1-B37E-107B71656491}"/>
              </a:ext>
            </a:extLst>
          </p:cNvPr>
          <p:cNvSpPr txBox="1">
            <a:spLocks noChangeArrowheads="1"/>
          </p:cNvSpPr>
          <p:nvPr/>
        </p:nvSpPr>
        <p:spPr bwMode="auto">
          <a:xfrm>
            <a:off x="3781425" y="3770313"/>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a:latin typeface="Times New Roman" panose="02020603050405020304" pitchFamily="18" charset="0"/>
              </a:rPr>
              <a:t>2</a:t>
            </a:r>
          </a:p>
        </p:txBody>
      </p:sp>
      <p:sp>
        <p:nvSpPr>
          <p:cNvPr id="16421" name="Text Box 36">
            <a:extLst>
              <a:ext uri="{FF2B5EF4-FFF2-40B4-BE49-F238E27FC236}">
                <a16:creationId xmlns:a16="http://schemas.microsoft.com/office/drawing/2014/main" id="{79551FA1-8001-4D22-821B-006DBA370079}"/>
              </a:ext>
            </a:extLst>
          </p:cNvPr>
          <p:cNvSpPr txBox="1">
            <a:spLocks noChangeArrowheads="1"/>
          </p:cNvSpPr>
          <p:nvPr/>
        </p:nvSpPr>
        <p:spPr bwMode="auto">
          <a:xfrm>
            <a:off x="3765550" y="488315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a:latin typeface="Times New Roman" panose="02020603050405020304" pitchFamily="18" charset="0"/>
              </a:rPr>
              <a:t>4</a:t>
            </a:r>
          </a:p>
        </p:txBody>
      </p:sp>
      <p:sp>
        <p:nvSpPr>
          <p:cNvPr id="16422" name="Text Box 37">
            <a:extLst>
              <a:ext uri="{FF2B5EF4-FFF2-40B4-BE49-F238E27FC236}">
                <a16:creationId xmlns:a16="http://schemas.microsoft.com/office/drawing/2014/main" id="{BFFEE79D-9FD3-44BF-8196-651E054AE252}"/>
              </a:ext>
            </a:extLst>
          </p:cNvPr>
          <p:cNvSpPr txBox="1">
            <a:spLocks noChangeArrowheads="1"/>
          </p:cNvSpPr>
          <p:nvPr/>
        </p:nvSpPr>
        <p:spPr bwMode="auto">
          <a:xfrm>
            <a:off x="3767138" y="53086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a:latin typeface="Times New Roman" panose="02020603050405020304" pitchFamily="18" charset="0"/>
              </a:rPr>
              <a:t>1</a:t>
            </a:r>
          </a:p>
        </p:txBody>
      </p:sp>
      <p:sp>
        <p:nvSpPr>
          <p:cNvPr id="16423" name="Rectangle 38">
            <a:extLst>
              <a:ext uri="{FF2B5EF4-FFF2-40B4-BE49-F238E27FC236}">
                <a16:creationId xmlns:a16="http://schemas.microsoft.com/office/drawing/2014/main" id="{8EF10176-DCAD-4E7F-8099-7B75A7A4B670}"/>
              </a:ext>
            </a:extLst>
          </p:cNvPr>
          <p:cNvSpPr>
            <a:spLocks noChangeArrowheads="1"/>
          </p:cNvSpPr>
          <p:nvPr/>
        </p:nvSpPr>
        <p:spPr bwMode="auto">
          <a:xfrm>
            <a:off x="5632450" y="2614613"/>
            <a:ext cx="1069975" cy="365125"/>
          </a:xfrm>
          <a:prstGeom prst="rect">
            <a:avLst/>
          </a:prstGeom>
          <a:solidFill>
            <a:srgbClr val="06F89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j</a:t>
            </a:r>
            <a:r>
              <a:rPr lang="en-US" altLang="zh-TW" i="1">
                <a:latin typeface="Times New Roman" panose="02020603050405020304" pitchFamily="18" charset="0"/>
              </a:rPr>
              <a:t>, tf</a:t>
            </a:r>
            <a:r>
              <a:rPr lang="en-US" altLang="zh-TW" i="1" baseline="-25000">
                <a:latin typeface="Times New Roman" panose="02020603050405020304" pitchFamily="18" charset="0"/>
              </a:rPr>
              <a:t>j</a:t>
            </a:r>
            <a:endParaRPr lang="en-US" altLang="zh-TW">
              <a:latin typeface="Times New Roman" panose="02020603050405020304" pitchFamily="18" charset="0"/>
            </a:endParaRPr>
          </a:p>
        </p:txBody>
      </p:sp>
      <p:sp>
        <p:nvSpPr>
          <p:cNvPr id="16424" name="Line 39">
            <a:extLst>
              <a:ext uri="{FF2B5EF4-FFF2-40B4-BE49-F238E27FC236}">
                <a16:creationId xmlns:a16="http://schemas.microsoft.com/office/drawing/2014/main" id="{7570C5F6-F9E3-49BF-A060-B28044ACEDF4}"/>
              </a:ext>
            </a:extLst>
          </p:cNvPr>
          <p:cNvSpPr>
            <a:spLocks noChangeShapeType="1"/>
          </p:cNvSpPr>
          <p:nvPr/>
        </p:nvSpPr>
        <p:spPr bwMode="auto">
          <a:xfrm>
            <a:off x="5640388" y="2960688"/>
            <a:ext cx="152400" cy="3063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5" name="Line 40">
            <a:extLst>
              <a:ext uri="{FF2B5EF4-FFF2-40B4-BE49-F238E27FC236}">
                <a16:creationId xmlns:a16="http://schemas.microsoft.com/office/drawing/2014/main" id="{F0C2CE03-6878-452A-9798-46B64EEC8FD9}"/>
              </a:ext>
            </a:extLst>
          </p:cNvPr>
          <p:cNvSpPr>
            <a:spLocks noChangeShapeType="1"/>
          </p:cNvSpPr>
          <p:nvPr/>
        </p:nvSpPr>
        <p:spPr bwMode="auto">
          <a:xfrm flipH="1">
            <a:off x="6570663" y="2978150"/>
            <a:ext cx="168275" cy="2889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6" name="Text Box 41">
            <a:extLst>
              <a:ext uri="{FF2B5EF4-FFF2-40B4-BE49-F238E27FC236}">
                <a16:creationId xmlns:a16="http://schemas.microsoft.com/office/drawing/2014/main" id="{AC56CF68-768B-4016-A7EB-5E6CF8F5975A}"/>
              </a:ext>
            </a:extLst>
          </p:cNvPr>
          <p:cNvSpPr txBox="1">
            <a:spLocks noChangeArrowheads="1"/>
          </p:cNvSpPr>
          <p:nvPr/>
        </p:nvSpPr>
        <p:spPr bwMode="auto">
          <a:xfrm>
            <a:off x="2393950" y="4327525"/>
            <a:ext cx="6635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a:latin typeface="Times New Roman" panose="02020603050405020304" pitchFamily="18" charset="0"/>
                <a:sym typeface="Symbol" panose="05050102010706020507" pitchFamily="18" charset="2"/>
              </a:rPr>
              <a:t>  </a:t>
            </a:r>
          </a:p>
        </p:txBody>
      </p:sp>
      <p:grpSp>
        <p:nvGrpSpPr>
          <p:cNvPr id="183338" name="Group 42">
            <a:extLst>
              <a:ext uri="{FF2B5EF4-FFF2-40B4-BE49-F238E27FC236}">
                <a16:creationId xmlns:a16="http://schemas.microsoft.com/office/drawing/2014/main" id="{082CAFCE-FE7B-4C0B-A6D7-84C2FC3E1E9D}"/>
              </a:ext>
            </a:extLst>
          </p:cNvPr>
          <p:cNvGrpSpPr>
            <a:grpSpLocks/>
          </p:cNvGrpSpPr>
          <p:nvPr/>
        </p:nvGrpSpPr>
        <p:grpSpPr bwMode="auto">
          <a:xfrm>
            <a:off x="3608388" y="3114675"/>
            <a:ext cx="5024437" cy="3148013"/>
            <a:chOff x="1965" y="1824"/>
            <a:chExt cx="3165" cy="1983"/>
          </a:xfrm>
        </p:grpSpPr>
        <p:sp>
          <p:nvSpPr>
            <p:cNvPr id="16438" name="Oval 43">
              <a:extLst>
                <a:ext uri="{FF2B5EF4-FFF2-40B4-BE49-F238E27FC236}">
                  <a16:creationId xmlns:a16="http://schemas.microsoft.com/office/drawing/2014/main" id="{DB0BF4EB-0F3C-4F8B-B54B-1E1F8A9C03F7}"/>
                </a:ext>
              </a:extLst>
            </p:cNvPr>
            <p:cNvSpPr>
              <a:spLocks noChangeArrowheads="1"/>
            </p:cNvSpPr>
            <p:nvPr/>
          </p:nvSpPr>
          <p:spPr bwMode="auto">
            <a:xfrm>
              <a:off x="1965" y="1824"/>
              <a:ext cx="480" cy="172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a:latin typeface="Times New Roman" panose="02020603050405020304" pitchFamily="18" charset="0"/>
              </a:endParaRPr>
            </a:p>
          </p:txBody>
        </p:sp>
        <p:sp>
          <p:nvSpPr>
            <p:cNvPr id="16439" name="Line 44">
              <a:extLst>
                <a:ext uri="{FF2B5EF4-FFF2-40B4-BE49-F238E27FC236}">
                  <a16:creationId xmlns:a16="http://schemas.microsoft.com/office/drawing/2014/main" id="{6ADA1408-B745-481C-8C22-02B341AA0729}"/>
                </a:ext>
              </a:extLst>
            </p:cNvPr>
            <p:cNvSpPr>
              <a:spLocks noChangeShapeType="1"/>
            </p:cNvSpPr>
            <p:nvPr/>
          </p:nvSpPr>
          <p:spPr bwMode="auto">
            <a:xfrm flipH="1" flipV="1">
              <a:off x="2256" y="3504"/>
              <a:ext cx="19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0" name="Text Box 45">
              <a:extLst>
                <a:ext uri="{FF2B5EF4-FFF2-40B4-BE49-F238E27FC236}">
                  <a16:creationId xmlns:a16="http://schemas.microsoft.com/office/drawing/2014/main" id="{7AFFFB37-1411-424F-A2CB-FFEBF213CD3F}"/>
                </a:ext>
              </a:extLst>
            </p:cNvPr>
            <p:cNvSpPr txBox="1">
              <a:spLocks noChangeArrowheads="1"/>
            </p:cNvSpPr>
            <p:nvPr/>
          </p:nvSpPr>
          <p:spPr bwMode="auto">
            <a:xfrm>
              <a:off x="2438" y="3576"/>
              <a:ext cx="2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Optional and may be stored in a separate file</a:t>
              </a:r>
            </a:p>
          </p:txBody>
        </p:sp>
      </p:grpSp>
      <p:grpSp>
        <p:nvGrpSpPr>
          <p:cNvPr id="183342" name="Group 46">
            <a:extLst>
              <a:ext uri="{FF2B5EF4-FFF2-40B4-BE49-F238E27FC236}">
                <a16:creationId xmlns:a16="http://schemas.microsoft.com/office/drawing/2014/main" id="{9BDA90D3-26F0-42EA-A634-1950E2CCA936}"/>
              </a:ext>
            </a:extLst>
          </p:cNvPr>
          <p:cNvGrpSpPr>
            <a:grpSpLocks/>
          </p:cNvGrpSpPr>
          <p:nvPr/>
        </p:nvGrpSpPr>
        <p:grpSpPr bwMode="auto">
          <a:xfrm>
            <a:off x="6737350" y="2647950"/>
            <a:ext cx="2403475" cy="1119188"/>
            <a:chOff x="3888" y="1464"/>
            <a:chExt cx="1639" cy="705"/>
          </a:xfrm>
        </p:grpSpPr>
        <p:sp>
          <p:nvSpPr>
            <p:cNvPr id="16434" name="Text Box 47">
              <a:extLst>
                <a:ext uri="{FF2B5EF4-FFF2-40B4-BE49-F238E27FC236}">
                  <a16:creationId xmlns:a16="http://schemas.microsoft.com/office/drawing/2014/main" id="{4A80EFB5-AEA0-4CDF-9BCE-C72CFA1333E1}"/>
                </a:ext>
              </a:extLst>
            </p:cNvPr>
            <p:cNvSpPr txBox="1">
              <a:spLocks noChangeArrowheads="1"/>
            </p:cNvSpPr>
            <p:nvPr/>
          </p:nvSpPr>
          <p:spPr bwMode="auto">
            <a:xfrm>
              <a:off x="4346" y="1464"/>
              <a:ext cx="693" cy="231"/>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latin typeface="Times New Roman" panose="02020603050405020304" pitchFamily="18" charset="0"/>
                </a:rPr>
                <a:t>a posting</a:t>
              </a:r>
            </a:p>
          </p:txBody>
        </p:sp>
        <p:sp>
          <p:nvSpPr>
            <p:cNvPr id="16435" name="Text Box 48">
              <a:extLst>
                <a:ext uri="{FF2B5EF4-FFF2-40B4-BE49-F238E27FC236}">
                  <a16:creationId xmlns:a16="http://schemas.microsoft.com/office/drawing/2014/main" id="{4BCD3D08-1BD5-450B-9408-E03BE179C1A9}"/>
                </a:ext>
              </a:extLst>
            </p:cNvPr>
            <p:cNvSpPr txBox="1">
              <a:spLocks noChangeArrowheads="1"/>
            </p:cNvSpPr>
            <p:nvPr/>
          </p:nvSpPr>
          <p:spPr bwMode="auto">
            <a:xfrm>
              <a:off x="4544" y="1938"/>
              <a:ext cx="983" cy="231"/>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latin typeface="Times New Roman" panose="02020603050405020304" pitchFamily="18" charset="0"/>
                </a:rPr>
                <a:t>a postings list</a:t>
              </a:r>
            </a:p>
          </p:txBody>
        </p:sp>
        <p:sp>
          <p:nvSpPr>
            <p:cNvPr id="16436" name="Line 49">
              <a:extLst>
                <a:ext uri="{FF2B5EF4-FFF2-40B4-BE49-F238E27FC236}">
                  <a16:creationId xmlns:a16="http://schemas.microsoft.com/office/drawing/2014/main" id="{8DF34632-CDDE-4735-8012-4E92F19CF694}"/>
                </a:ext>
              </a:extLst>
            </p:cNvPr>
            <p:cNvSpPr>
              <a:spLocks noChangeShapeType="1"/>
            </p:cNvSpPr>
            <p:nvPr/>
          </p:nvSpPr>
          <p:spPr bwMode="auto">
            <a:xfrm flipH="1">
              <a:off x="3888" y="1554"/>
              <a:ext cx="468"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7" name="Line 50">
              <a:extLst>
                <a:ext uri="{FF2B5EF4-FFF2-40B4-BE49-F238E27FC236}">
                  <a16:creationId xmlns:a16="http://schemas.microsoft.com/office/drawing/2014/main" id="{A2190298-B4E1-4C80-8950-7F59422A5A67}"/>
                </a:ext>
              </a:extLst>
            </p:cNvPr>
            <p:cNvSpPr>
              <a:spLocks noChangeShapeType="1"/>
            </p:cNvSpPr>
            <p:nvPr/>
          </p:nvSpPr>
          <p:spPr bwMode="auto">
            <a:xfrm flipH="1">
              <a:off x="4338" y="198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3347" name="Group 51">
            <a:extLst>
              <a:ext uri="{FF2B5EF4-FFF2-40B4-BE49-F238E27FC236}">
                <a16:creationId xmlns:a16="http://schemas.microsoft.com/office/drawing/2014/main" id="{998DC565-CA76-4829-9793-BA1B7A4D54EC}"/>
              </a:ext>
            </a:extLst>
          </p:cNvPr>
          <p:cNvGrpSpPr>
            <a:grpSpLocks/>
          </p:cNvGrpSpPr>
          <p:nvPr/>
        </p:nvGrpSpPr>
        <p:grpSpPr bwMode="auto">
          <a:xfrm>
            <a:off x="142875" y="3524250"/>
            <a:ext cx="1973263" cy="1562100"/>
            <a:chOff x="90" y="2220"/>
            <a:chExt cx="1243" cy="984"/>
          </a:xfrm>
        </p:grpSpPr>
        <p:sp>
          <p:nvSpPr>
            <p:cNvPr id="16430" name="Text Box 52">
              <a:extLst>
                <a:ext uri="{FF2B5EF4-FFF2-40B4-BE49-F238E27FC236}">
                  <a16:creationId xmlns:a16="http://schemas.microsoft.com/office/drawing/2014/main" id="{3877973C-E9AD-4BB8-9B53-564B6483E704}"/>
                </a:ext>
              </a:extLst>
            </p:cNvPr>
            <p:cNvSpPr txBox="1">
              <a:spLocks noChangeArrowheads="1"/>
            </p:cNvSpPr>
            <p:nvPr/>
          </p:nvSpPr>
          <p:spPr bwMode="auto">
            <a:xfrm>
              <a:off x="90" y="2531"/>
              <a:ext cx="124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038" rIns="0"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sz="16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kumimoji="0" lang="en-US" altLang="zh-TW" sz="1400" b="1">
                  <a:latin typeface="Times New Roman" panose="02020603050405020304" pitchFamily="18" charset="0"/>
                  <a:ea typeface="標楷體" panose="03000509000000000000" pitchFamily="65" charset="-120"/>
                </a:rPr>
                <a:t>Q = term1, term2, term3</a:t>
              </a:r>
            </a:p>
          </p:txBody>
        </p:sp>
        <p:cxnSp>
          <p:nvCxnSpPr>
            <p:cNvPr id="16431" name="AutoShape 53">
              <a:extLst>
                <a:ext uri="{FF2B5EF4-FFF2-40B4-BE49-F238E27FC236}">
                  <a16:creationId xmlns:a16="http://schemas.microsoft.com/office/drawing/2014/main" id="{A235184E-9D55-4CE6-B49C-782E6CF5BF34}"/>
                </a:ext>
              </a:extLst>
            </p:cNvPr>
            <p:cNvCxnSpPr>
              <a:cxnSpLocks noChangeShapeType="1"/>
            </p:cNvCxnSpPr>
            <p:nvPr/>
          </p:nvCxnSpPr>
          <p:spPr bwMode="auto">
            <a:xfrm>
              <a:off x="781" y="2709"/>
              <a:ext cx="497" cy="495"/>
            </a:xfrm>
            <a:prstGeom prst="curvedConnector3">
              <a:avLst>
                <a:gd name="adj1" fmla="val 173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432" name="Freeform 54">
              <a:extLst>
                <a:ext uri="{FF2B5EF4-FFF2-40B4-BE49-F238E27FC236}">
                  <a16:creationId xmlns:a16="http://schemas.microsoft.com/office/drawing/2014/main" id="{F13BDF8C-6144-4846-88FD-E2F8F522DCDF}"/>
                </a:ext>
              </a:extLst>
            </p:cNvPr>
            <p:cNvSpPr>
              <a:spLocks/>
            </p:cNvSpPr>
            <p:nvPr/>
          </p:nvSpPr>
          <p:spPr bwMode="auto">
            <a:xfrm>
              <a:off x="401" y="2220"/>
              <a:ext cx="921" cy="288"/>
            </a:xfrm>
            <a:custGeom>
              <a:avLst/>
              <a:gdLst>
                <a:gd name="T0" fmla="*/ 0 w 1248"/>
                <a:gd name="T1" fmla="*/ 288 h 288"/>
                <a:gd name="T2" fmla="*/ 77 w 1248"/>
                <a:gd name="T3" fmla="*/ 48 h 288"/>
                <a:gd name="T4" fmla="*/ 201 w 1248"/>
                <a:gd name="T5" fmla="*/ 0 h 288"/>
                <a:gd name="T6" fmla="*/ 0 60000 65536"/>
                <a:gd name="T7" fmla="*/ 0 60000 65536"/>
                <a:gd name="T8" fmla="*/ 0 60000 65536"/>
              </a:gdLst>
              <a:ahLst/>
              <a:cxnLst>
                <a:cxn ang="T6">
                  <a:pos x="T0" y="T1"/>
                </a:cxn>
                <a:cxn ang="T7">
                  <a:pos x="T2" y="T3"/>
                </a:cxn>
                <a:cxn ang="T8">
                  <a:pos x="T4" y="T5"/>
                </a:cxn>
              </a:cxnLst>
              <a:rect l="0" t="0" r="r" b="b"/>
              <a:pathLst>
                <a:path w="1248" h="288">
                  <a:moveTo>
                    <a:pt x="0" y="288"/>
                  </a:moveTo>
                  <a:cubicBezTo>
                    <a:pt x="136" y="192"/>
                    <a:pt x="272" y="96"/>
                    <a:pt x="480" y="48"/>
                  </a:cubicBezTo>
                  <a:cubicBezTo>
                    <a:pt x="688" y="0"/>
                    <a:pt x="968" y="0"/>
                    <a:pt x="1248" y="0"/>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6433" name="Freeform 55">
              <a:extLst>
                <a:ext uri="{FF2B5EF4-FFF2-40B4-BE49-F238E27FC236}">
                  <a16:creationId xmlns:a16="http://schemas.microsoft.com/office/drawing/2014/main" id="{0258D70A-0A23-4F8D-80CA-9C5832766C0E}"/>
                </a:ext>
              </a:extLst>
            </p:cNvPr>
            <p:cNvSpPr>
              <a:spLocks/>
            </p:cNvSpPr>
            <p:nvPr/>
          </p:nvSpPr>
          <p:spPr bwMode="auto">
            <a:xfrm>
              <a:off x="1083" y="2402"/>
              <a:ext cx="239" cy="106"/>
            </a:xfrm>
            <a:custGeom>
              <a:avLst/>
              <a:gdLst>
                <a:gd name="T0" fmla="*/ 0 w 480"/>
                <a:gd name="T1" fmla="*/ 80 h 112"/>
                <a:gd name="T2" fmla="*/ 2 w 480"/>
                <a:gd name="T3" fmla="*/ 10 h 112"/>
                <a:gd name="T4" fmla="*/ 7 w 480"/>
                <a:gd name="T5" fmla="*/ 10 h 112"/>
                <a:gd name="T6" fmla="*/ 0 60000 65536"/>
                <a:gd name="T7" fmla="*/ 0 60000 65536"/>
                <a:gd name="T8" fmla="*/ 0 60000 65536"/>
              </a:gdLst>
              <a:ahLst/>
              <a:cxnLst>
                <a:cxn ang="T6">
                  <a:pos x="T0" y="T1"/>
                </a:cxn>
                <a:cxn ang="T7">
                  <a:pos x="T2" y="T3"/>
                </a:cxn>
                <a:cxn ang="T8">
                  <a:pos x="T4" y="T5"/>
                </a:cxn>
              </a:cxnLst>
              <a:rect l="0" t="0" r="r" b="b"/>
              <a:pathLst>
                <a:path w="480" h="112">
                  <a:moveTo>
                    <a:pt x="0" y="112"/>
                  </a:moveTo>
                  <a:cubicBezTo>
                    <a:pt x="32" y="72"/>
                    <a:pt x="64" y="32"/>
                    <a:pt x="144" y="16"/>
                  </a:cubicBezTo>
                  <a:cubicBezTo>
                    <a:pt x="224" y="0"/>
                    <a:pt x="352" y="8"/>
                    <a:pt x="480" y="16"/>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183342"/>
                                        </p:tgtEl>
                                        <p:attrNameLst>
                                          <p:attrName>style.visibility</p:attrName>
                                        </p:attrNameLst>
                                      </p:cBhvr>
                                      <p:to>
                                        <p:strVal val="visible"/>
                                      </p:to>
                                    </p:set>
                                    <p:anim calcmode="lin" valueType="num">
                                      <p:cBhvr>
                                        <p:cTn id="7" dur="500" fill="hold"/>
                                        <p:tgtEl>
                                          <p:spTgt spid="183342"/>
                                        </p:tgtEl>
                                        <p:attrNameLst>
                                          <p:attrName>ppt_x</p:attrName>
                                        </p:attrNameLst>
                                      </p:cBhvr>
                                      <p:tavLst>
                                        <p:tav tm="0">
                                          <p:val>
                                            <p:strVal val="#ppt_x+#ppt_w/2"/>
                                          </p:val>
                                        </p:tav>
                                        <p:tav tm="100000">
                                          <p:val>
                                            <p:strVal val="#ppt_x"/>
                                          </p:val>
                                        </p:tav>
                                      </p:tavLst>
                                    </p:anim>
                                    <p:anim calcmode="lin" valueType="num">
                                      <p:cBhvr>
                                        <p:cTn id="8" dur="500" fill="hold"/>
                                        <p:tgtEl>
                                          <p:spTgt spid="183342"/>
                                        </p:tgtEl>
                                        <p:attrNameLst>
                                          <p:attrName>ppt_y</p:attrName>
                                        </p:attrNameLst>
                                      </p:cBhvr>
                                      <p:tavLst>
                                        <p:tav tm="0">
                                          <p:val>
                                            <p:strVal val="#ppt_y"/>
                                          </p:val>
                                        </p:tav>
                                        <p:tav tm="100000">
                                          <p:val>
                                            <p:strVal val="#ppt_y"/>
                                          </p:val>
                                        </p:tav>
                                      </p:tavLst>
                                    </p:anim>
                                    <p:anim calcmode="lin" valueType="num">
                                      <p:cBhvr>
                                        <p:cTn id="9" dur="500" fill="hold"/>
                                        <p:tgtEl>
                                          <p:spTgt spid="183342"/>
                                        </p:tgtEl>
                                        <p:attrNameLst>
                                          <p:attrName>ppt_w</p:attrName>
                                        </p:attrNameLst>
                                      </p:cBhvr>
                                      <p:tavLst>
                                        <p:tav tm="0">
                                          <p:val>
                                            <p:fltVal val="0"/>
                                          </p:val>
                                        </p:tav>
                                        <p:tav tm="100000">
                                          <p:val>
                                            <p:strVal val="#ppt_w"/>
                                          </p:val>
                                        </p:tav>
                                      </p:tavLst>
                                    </p:anim>
                                    <p:anim calcmode="lin" valueType="num">
                                      <p:cBhvr>
                                        <p:cTn id="10" dur="500" fill="hold"/>
                                        <p:tgtEl>
                                          <p:spTgt spid="18334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183338"/>
                                        </p:tgtEl>
                                        <p:attrNameLst>
                                          <p:attrName>style.visibility</p:attrName>
                                        </p:attrNameLst>
                                      </p:cBhvr>
                                      <p:to>
                                        <p:strVal val="visible"/>
                                      </p:to>
                                    </p:set>
                                    <p:animEffect transition="in" filter="box(out)">
                                      <p:cBhvr>
                                        <p:cTn id="15" dur="500"/>
                                        <p:tgtEl>
                                          <p:spTgt spid="1833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183347"/>
                                        </p:tgtEl>
                                        <p:attrNameLst>
                                          <p:attrName>style.visibility</p:attrName>
                                        </p:attrNameLst>
                                      </p:cBhvr>
                                      <p:to>
                                        <p:strVal val="visible"/>
                                      </p:to>
                                    </p:set>
                                    <p:animEffect transition="in" filter="strips(downRight)">
                                      <p:cBhvr>
                                        <p:cTn id="20" dur="500"/>
                                        <p:tgtEl>
                                          <p:spTgt spid="18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6044</Words>
  <Application>Microsoft Office PowerPoint</Application>
  <PresentationFormat>On-screen Show (4:3)</PresentationFormat>
  <Paragraphs>973</Paragraphs>
  <Slides>55</Slides>
  <Notes>55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9" baseType="lpstr">
      <vt:lpstr>標楷體</vt:lpstr>
      <vt:lpstr>GungsuhChe</vt:lpstr>
      <vt:lpstr>新細明體</vt:lpstr>
      <vt:lpstr>Arial</vt:lpstr>
      <vt:lpstr>Arial Narrow</vt:lpstr>
      <vt:lpstr>Calibri</vt:lpstr>
      <vt:lpstr>Courier New</vt:lpstr>
      <vt:lpstr>Helvetica</vt:lpstr>
      <vt:lpstr>Symbol</vt:lpstr>
      <vt:lpstr>Tahoma</vt:lpstr>
      <vt:lpstr>Times New Roman</vt:lpstr>
      <vt:lpstr>Wingdings</vt:lpstr>
      <vt:lpstr>Default Design</vt:lpstr>
      <vt:lpstr>文件</vt:lpstr>
      <vt:lpstr>Implementation Issues</vt:lpstr>
      <vt:lpstr>Straight Vector Multiplication (Theoretical)</vt:lpstr>
      <vt:lpstr>Term (Column) Based Computation</vt:lpstr>
      <vt:lpstr>Term (Column) Based Computation</vt:lpstr>
      <vt:lpstr>Term (Column) Based Computation (Theoretical)</vt:lpstr>
      <vt:lpstr>In reality, we do not store or process query and document vectors directly!</vt:lpstr>
      <vt:lpstr>Algorithm based on Word List</vt:lpstr>
      <vt:lpstr>Searching through all documents one by one for each query term is still too slow!  Indexing (building an inverted file) comes to help!</vt:lpstr>
      <vt:lpstr>Implementation based on Inverted Files</vt:lpstr>
      <vt:lpstr>Algorithm based on Inverted Index</vt:lpstr>
      <vt:lpstr>Internal Representation</vt:lpstr>
      <vt:lpstr>Representation of Global Statistics</vt:lpstr>
      <vt:lpstr>Indexing and Inverted Files</vt:lpstr>
      <vt:lpstr>Indexing on Documents</vt:lpstr>
      <vt:lpstr>General Inverted Index</vt:lpstr>
      <vt:lpstr>Boolean Retrieval on Inverted Indexes</vt:lpstr>
      <vt:lpstr>Query Optimization on Inverted Indexes</vt:lpstr>
      <vt:lpstr>Advantages of Inverted Indexes</vt:lpstr>
      <vt:lpstr>Disadvantages of Inverted Indexes</vt:lpstr>
      <vt:lpstr>Extensions on Inverted Indexes</vt:lpstr>
      <vt:lpstr>Extension – Distance Constraints</vt:lpstr>
      <vt:lpstr>Extension – Distance Constraints</vt:lpstr>
      <vt:lpstr>Extension – Term Weights </vt:lpstr>
      <vt:lpstr>Extension – Synonyms</vt:lpstr>
      <vt:lpstr>Extension – Term Truncation</vt:lpstr>
      <vt:lpstr>Extension – Prefix Truncation</vt:lpstr>
      <vt:lpstr>Extension – Prefix Truncation</vt:lpstr>
      <vt:lpstr>Extension – Infix Truncation</vt:lpstr>
      <vt:lpstr>Conclusion</vt:lpstr>
      <vt:lpstr>Insertion Overhead and Fast Insertion Method</vt:lpstr>
      <vt:lpstr>Overheads for Inverted Indexing</vt:lpstr>
      <vt:lpstr>Where is the time spent?</vt:lpstr>
      <vt:lpstr>Overheads for Inverted Indexing</vt:lpstr>
      <vt:lpstr>Deletion and Update</vt:lpstr>
      <vt:lpstr>Deletion and Update</vt:lpstr>
      <vt:lpstr>Typical Indexes Needed for a Search Engine</vt:lpstr>
      <vt:lpstr>Batch/Bulk Insertion by Sorting</vt:lpstr>
      <vt:lpstr>Batch/Bulk Insertion by Sorting</vt:lpstr>
      <vt:lpstr>Speed Improvement in Batch Insertion</vt:lpstr>
      <vt:lpstr>Bulk Insertion</vt:lpstr>
      <vt:lpstr>Fast Inversion Algorithm</vt:lpstr>
      <vt:lpstr>Algorithm of Fast-Inv</vt:lpstr>
      <vt:lpstr>Algorithm of Fast-Inv</vt:lpstr>
      <vt:lpstr>Take Home Messages</vt:lpstr>
      <vt:lpstr>Other Implementation Issues  Fine details: Compressing the inverted file Scalability: Searching on many machines Relational database: Indexing and searching text strings</vt:lpstr>
      <vt:lpstr>Further Optimization on Inverted Files</vt:lpstr>
      <vt:lpstr>Trie</vt:lpstr>
      <vt:lpstr>Scalability Issues</vt:lpstr>
      <vt:lpstr>Scalability Issues</vt:lpstr>
      <vt:lpstr>Partitioning and Parallel Processing</vt:lpstr>
      <vt:lpstr>Collection Partitioning</vt:lpstr>
      <vt:lpstr>Searching Multiple Collections</vt:lpstr>
      <vt:lpstr>Indexing on Relational Databases</vt:lpstr>
      <vt:lpstr>Worse with Long Text Values</vt:lpstr>
      <vt:lpstr>Take Home Message</vt:lpstr>
    </vt:vector>
  </TitlesOfParts>
  <Company>GOGO ORGANISATION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GOGO</dc:creator>
  <cp:lastModifiedBy>Dik Lee</cp:lastModifiedBy>
  <cp:revision>178</cp:revision>
  <dcterms:created xsi:type="dcterms:W3CDTF">2000-01-08T09:24:32Z</dcterms:created>
  <dcterms:modified xsi:type="dcterms:W3CDTF">2020-03-17T00:44:14Z</dcterms:modified>
</cp:coreProperties>
</file>